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56" r:id="rId2"/>
    <p:sldId id="284" r:id="rId3"/>
    <p:sldId id="272" r:id="rId4"/>
    <p:sldId id="271" r:id="rId5"/>
    <p:sldId id="283" r:id="rId6"/>
    <p:sldId id="275" r:id="rId7"/>
    <p:sldId id="276" r:id="rId8"/>
    <p:sldId id="279" r:id="rId9"/>
    <p:sldId id="270" r:id="rId10"/>
    <p:sldId id="280" r:id="rId11"/>
    <p:sldId id="274" r:id="rId12"/>
    <p:sldId id="261" r:id="rId13"/>
    <p:sldId id="278" r:id="rId14"/>
    <p:sldId id="262" r:id="rId15"/>
    <p:sldId id="259" r:id="rId16"/>
    <p:sldId id="260" r:id="rId17"/>
    <p:sldId id="264" r:id="rId18"/>
    <p:sldId id="268" r:id="rId19"/>
    <p:sldId id="263" r:id="rId20"/>
    <p:sldId id="267" r:id="rId21"/>
    <p:sldId id="265"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96754" autoAdjust="0"/>
  </p:normalViewPr>
  <p:slideViewPr>
    <p:cSldViewPr snapToGrid="0">
      <p:cViewPr varScale="1">
        <p:scale>
          <a:sx n="107" d="100"/>
          <a:sy n="107" d="100"/>
        </p:scale>
        <p:origin x="816" y="9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Blázni</a:t>
            </a:r>
            <a:r>
              <a:rPr lang="cs-CZ" baseline="0" dirty="0"/>
              <a:t> </a:t>
            </a:r>
            <a:r>
              <a:rPr lang="cs-CZ" baseline="0" dirty="0" err="1"/>
              <a:t>vs</a:t>
            </a:r>
            <a:r>
              <a:rPr lang="cs-CZ" baseline="0" dirty="0"/>
              <a:t> technokrati</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57681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NGO VS IGO </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84245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mohl bys dát spoustu případů s posíláním fotek, </a:t>
            </a:r>
            <a:r>
              <a:rPr lang="cs-CZ" dirty="0" err="1"/>
              <a:t>přednáškama</a:t>
            </a:r>
            <a:r>
              <a:rPr lang="cs-CZ" dirty="0"/>
              <a:t> apod.. A říct, že se vyplatí udržovat dobrý vztahy a být v kontaktu dřív, než chceš další prachy</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53629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Miroslav </a:t>
            </a:r>
            <a:r>
              <a:rPr lang="cs-CZ" dirty="0" err="1"/>
              <a:t>Farkas</a:t>
            </a:r>
            <a:r>
              <a:rPr lang="cs-CZ" dirty="0"/>
              <a:t> a Markéta </a:t>
            </a:r>
            <a:r>
              <a:rPr lang="cs-CZ" dirty="0" err="1"/>
              <a:t>Všelichová</a:t>
            </a:r>
            <a:r>
              <a:rPr lang="cs-CZ" dirty="0"/>
              <a:t>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89655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423258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Generálové</a:t>
            </a:r>
          </a:p>
          <a:p>
            <a:r>
              <a:rPr lang="cs-CZ" dirty="0"/>
              <a:t>Palácové</a:t>
            </a:r>
            <a:r>
              <a:rPr lang="cs-CZ" baseline="0" dirty="0"/>
              <a:t> převraty</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54728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Výplaty</a:t>
            </a:r>
          </a:p>
          <a:p>
            <a:r>
              <a:rPr lang="cs-CZ" dirty="0"/>
              <a:t>Amortizace</a:t>
            </a:r>
          </a:p>
          <a:p>
            <a:r>
              <a:rPr lang="cs-CZ" dirty="0"/>
              <a:t>Obživa</a:t>
            </a:r>
          </a:p>
          <a:p>
            <a:r>
              <a:rPr lang="cs-CZ" dirty="0"/>
              <a:t>Humanitární podnikatelé</a:t>
            </a:r>
          </a:p>
          <a:p>
            <a:r>
              <a:rPr lang="cs-CZ" dirty="0"/>
              <a:t>Nestačí nějak pomoct</a:t>
            </a:r>
          </a:p>
          <a:p>
            <a:r>
              <a:rPr lang="cs-CZ" dirty="0" err="1"/>
              <a:t>Režije</a:t>
            </a:r>
            <a:r>
              <a:rPr lang="cs-CZ" dirty="0"/>
              <a:t> i reální konkurence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418225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Gender</a:t>
            </a:r>
            <a:r>
              <a:rPr lang="cs-CZ" baseline="0" dirty="0"/>
              <a:t> , náboženství, princip kdo má peníze rozhoduje,</a:t>
            </a:r>
          </a:p>
          <a:p>
            <a:r>
              <a:rPr lang="cs-CZ" baseline="0" dirty="0"/>
              <a:t>Podpora režimu/podpora rebelů</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65663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Isisák</a:t>
            </a:r>
            <a:r>
              <a:rPr lang="cs-CZ" dirty="0"/>
              <a:t>?</a:t>
            </a:r>
          </a:p>
          <a:p>
            <a:r>
              <a:rPr lang="cs-CZ" dirty="0"/>
              <a:t>Černé díry</a:t>
            </a:r>
          </a:p>
          <a:p>
            <a:r>
              <a:rPr lang="cs-CZ" dirty="0"/>
              <a:t>Alkoholici</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2984946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clovekvtisni.cz/co-delame" TargetMode="External"/><Relationship Id="rId2" Type="http://schemas.openxmlformats.org/officeDocument/2006/relationships/hyperlink" Target="https://www.savethechildren.net/what-we-do"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Humanitární aspekt neziskového sektoru</a:t>
            </a:r>
          </a:p>
        </p:txBody>
      </p:sp>
      <p:sp>
        <p:nvSpPr>
          <p:cNvPr id="5" name="Podnadpis 4"/>
          <p:cNvSpPr>
            <a:spLocks noGrp="1"/>
          </p:cNvSpPr>
          <p:nvPr>
            <p:ph type="subTitle" idx="1"/>
          </p:nvPr>
        </p:nvSpPr>
        <p:spPr/>
        <p:txBody>
          <a:bodyPr/>
          <a:lstStyle/>
          <a:p>
            <a:r>
              <a:rPr lang="cs-CZ" b="1" dirty="0"/>
              <a:t>Ekonomika a řízení nestátních neziskových organizací</a:t>
            </a:r>
          </a:p>
          <a:p>
            <a:endParaRPr lang="cs-CZ" dirty="0"/>
          </a:p>
        </p:txBody>
      </p:sp>
    </p:spTree>
    <p:extLst>
      <p:ext uri="{BB962C8B-B14F-4D97-AF65-F5344CB8AC3E}">
        <p14:creationId xmlns:p14="http://schemas.microsoft.com/office/powerpoint/2010/main" val="342767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err="1"/>
              <a:t>Humanitarian</a:t>
            </a:r>
            <a:r>
              <a:rPr lang="cs-CZ" dirty="0"/>
              <a:t> trap </a:t>
            </a:r>
            <a:endParaRPr lang="en-GB" dirty="0"/>
          </a:p>
        </p:txBody>
      </p:sp>
      <p:sp>
        <p:nvSpPr>
          <p:cNvPr id="5" name="Zástupný symbol pro obsah 4"/>
          <p:cNvSpPr>
            <a:spLocks noGrp="1"/>
          </p:cNvSpPr>
          <p:nvPr>
            <p:ph idx="1"/>
          </p:nvPr>
        </p:nvSpPr>
        <p:spPr/>
        <p:txBody>
          <a:bodyPr/>
          <a:lstStyle/>
          <a:p>
            <a:r>
              <a:rPr lang="cs-CZ" dirty="0"/>
              <a:t>Riziko závislosti</a:t>
            </a:r>
          </a:p>
          <a:p>
            <a:r>
              <a:rPr lang="cs-CZ" dirty="0"/>
              <a:t>Korupce</a:t>
            </a:r>
          </a:p>
          <a:p>
            <a:r>
              <a:rPr lang="cs-CZ" dirty="0"/>
              <a:t>Likvidace konkurenčního prostředí</a:t>
            </a:r>
          </a:p>
          <a:p>
            <a:r>
              <a:rPr lang="cs-CZ" dirty="0"/>
              <a:t>Demoralizace populace</a:t>
            </a:r>
          </a:p>
          <a:p>
            <a:r>
              <a:rPr lang="cs-CZ" dirty="0"/>
              <a:t>Boj o zdroje</a:t>
            </a:r>
            <a:endParaRPr lang="en-GB"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781" y="1296002"/>
            <a:ext cx="4876800" cy="3657600"/>
          </a:xfrm>
          <a:prstGeom prst="rect">
            <a:avLst/>
          </a:prstGeom>
        </p:spPr>
      </p:pic>
    </p:spTree>
    <p:extLst>
      <p:ext uri="{BB962C8B-B14F-4D97-AF65-F5344CB8AC3E}">
        <p14:creationId xmlns:p14="http://schemas.microsoft.com/office/powerpoint/2010/main" val="348978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Optimální cesta</a:t>
            </a:r>
          </a:p>
        </p:txBody>
      </p:sp>
      <p:sp>
        <p:nvSpPr>
          <p:cNvPr id="5" name="Zástupný symbol pro obsah 4"/>
          <p:cNvSpPr>
            <a:spLocks noGrp="1"/>
          </p:cNvSpPr>
          <p:nvPr>
            <p:ph idx="1"/>
          </p:nvPr>
        </p:nvSpPr>
        <p:spPr>
          <a:xfrm>
            <a:off x="720000" y="1240108"/>
            <a:ext cx="10753200" cy="4139998"/>
          </a:xfrm>
        </p:spPr>
        <p:txBody>
          <a:bodyPr/>
          <a:lstStyle/>
          <a:p>
            <a:r>
              <a:rPr lang="cs-CZ" dirty="0"/>
              <a:t>Paul </a:t>
            </a:r>
            <a:r>
              <a:rPr lang="cs-CZ" dirty="0" err="1"/>
              <a:t>Collier</a:t>
            </a:r>
            <a:r>
              <a:rPr lang="cs-CZ" dirty="0"/>
              <a:t> </a:t>
            </a:r>
          </a:p>
          <a:p>
            <a:pPr marL="72000" indent="0">
              <a:buNone/>
            </a:pPr>
            <a:r>
              <a:rPr lang="en-US" sz="1200" i="1" dirty="0"/>
              <a:t>Aid agencies should increasingly be concentrated in the most difficult environments, accept more risk. Ordinary citizens should not support poorly informed vociferous lobbies whose efforts are counterproductive and severely constrain what the Aid agencies can do</a:t>
            </a:r>
            <a:r>
              <a:rPr lang="cs-CZ" sz="1200" i="1" dirty="0"/>
              <a:t>.</a:t>
            </a:r>
          </a:p>
          <a:p>
            <a:r>
              <a:rPr lang="cs-CZ" sz="1200" i="1" dirty="0"/>
              <a:t>(</a:t>
            </a:r>
            <a:r>
              <a:rPr lang="cs-CZ" sz="1200" b="1" i="1" dirty="0" err="1"/>
              <a:t>The</a:t>
            </a:r>
            <a:r>
              <a:rPr lang="cs-CZ" sz="1200" b="1" i="1" dirty="0"/>
              <a:t> </a:t>
            </a:r>
            <a:r>
              <a:rPr lang="cs-CZ" sz="1200" b="1" i="1" dirty="0" err="1"/>
              <a:t>Bottom</a:t>
            </a:r>
            <a:r>
              <a:rPr lang="cs-CZ" sz="1200" b="1" i="1" dirty="0"/>
              <a:t> </a:t>
            </a:r>
            <a:r>
              <a:rPr lang="cs-CZ" sz="1200" b="1" i="1" dirty="0" err="1"/>
              <a:t>Billion</a:t>
            </a:r>
            <a:r>
              <a:rPr lang="cs-CZ" sz="1200" b="1" dirty="0"/>
              <a:t>)</a:t>
            </a:r>
            <a:endParaRPr lang="cs-CZ" sz="1200" b="1" i="1" dirty="0"/>
          </a:p>
          <a:p>
            <a:r>
              <a:rPr lang="cs-CZ" sz="1200" b="1" dirty="0"/>
              <a:t>Humanitární pomoc může být i velmi škodlivá</a:t>
            </a:r>
          </a:p>
          <a:p>
            <a:r>
              <a:rPr lang="cs-CZ" sz="1200" b="1" dirty="0"/>
              <a:t>Dlouhodobá závislost (generační)</a:t>
            </a:r>
          </a:p>
          <a:p>
            <a:r>
              <a:rPr lang="cs-CZ" sz="1200" b="1" dirty="0"/>
              <a:t>„špatné svědomí“ a sexy mecenášství</a:t>
            </a:r>
          </a:p>
          <a:p>
            <a:r>
              <a:rPr lang="cs-CZ" sz="1200" b="1" dirty="0"/>
              <a:t>Rozvoj korupce</a:t>
            </a:r>
          </a:p>
          <a:p>
            <a:r>
              <a:rPr lang="cs-CZ" sz="1200" b="1" dirty="0" err="1"/>
              <a:t>Zabrždění</a:t>
            </a:r>
            <a:r>
              <a:rPr lang="cs-CZ" sz="1200" b="1" dirty="0"/>
              <a:t> ekonomiky</a:t>
            </a:r>
          </a:p>
          <a:p>
            <a:r>
              <a:rPr lang="cs-CZ" sz="1200" b="1" dirty="0"/>
              <a:t>Likvidace konkurenčního prostředí</a:t>
            </a:r>
          </a:p>
          <a:p>
            <a:r>
              <a:rPr lang="cs-CZ" sz="1200" b="1" dirty="0"/>
              <a:t>Podpora místních autoritářských režimů</a:t>
            </a:r>
          </a:p>
          <a:p>
            <a:r>
              <a:rPr lang="cs-CZ" sz="1200" b="1" dirty="0"/>
              <a:t>Problém v distribuci</a:t>
            </a:r>
          </a:p>
          <a:p>
            <a:r>
              <a:rPr lang="cs-CZ" dirty="0"/>
              <a:t>AUTONOMIE !!! (pomoc prací!)</a:t>
            </a:r>
          </a:p>
          <a:p>
            <a:r>
              <a:rPr lang="cs-CZ" dirty="0"/>
              <a:t>Pomoc je nejefektivnější tam, kde je nejmíň potřeba </a:t>
            </a:r>
            <a:r>
              <a:rPr lang="cs-CZ" dirty="0">
                <a:sym typeface="Wingdings" panose="05000000000000000000" pitchFamily="2" charset="2"/>
              </a:rPr>
              <a:t></a:t>
            </a:r>
            <a:endParaRPr lang="cs-CZ" dirty="0"/>
          </a:p>
          <a:p>
            <a:endParaRPr lang="cs-CZ" dirty="0"/>
          </a:p>
          <a:p>
            <a:endParaRPr lang="cs-CZ" dirty="0"/>
          </a:p>
          <a:p>
            <a:endParaRPr lang="cs-CZ" dirty="0"/>
          </a:p>
          <a:p>
            <a:endParaRPr lang="cs-CZ" dirty="0"/>
          </a:p>
          <a:p>
            <a:endParaRPr 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750" y="75262"/>
            <a:ext cx="1914525" cy="1836348"/>
          </a:xfrm>
          <a:prstGeom prst="rect">
            <a:avLst/>
          </a:prstGeom>
        </p:spPr>
      </p:pic>
      <p:pic>
        <p:nvPicPr>
          <p:cNvPr id="9" name="Obrázek 8"/>
          <p:cNvPicPr>
            <a:picLocks noChangeAspect="1"/>
          </p:cNvPicPr>
          <p:nvPr/>
        </p:nvPicPr>
        <p:blipFill>
          <a:blip r:embed="rId4"/>
          <a:stretch>
            <a:fillRect/>
          </a:stretch>
        </p:blipFill>
        <p:spPr>
          <a:xfrm>
            <a:off x="9507952" y="3609974"/>
            <a:ext cx="2684048" cy="3114675"/>
          </a:xfrm>
          <a:prstGeom prst="rect">
            <a:avLst/>
          </a:prstGeom>
        </p:spPr>
      </p:pic>
    </p:spTree>
    <p:extLst>
      <p:ext uri="{BB962C8B-B14F-4D97-AF65-F5344CB8AC3E}">
        <p14:creationId xmlns:p14="http://schemas.microsoft.com/office/powerpoint/2010/main" val="387955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PROFESIONÁLNÍ PŘÍSTUP</a:t>
            </a:r>
          </a:p>
        </p:txBody>
      </p:sp>
      <p:sp>
        <p:nvSpPr>
          <p:cNvPr id="5" name="Zástupný symbol pro obsah 4"/>
          <p:cNvSpPr>
            <a:spLocks noGrp="1"/>
          </p:cNvSpPr>
          <p:nvPr>
            <p:ph idx="1"/>
          </p:nvPr>
        </p:nvSpPr>
        <p:spPr>
          <a:xfrm>
            <a:off x="1154624" y="1692002"/>
            <a:ext cx="10318576" cy="2004344"/>
          </a:xfrm>
        </p:spPr>
        <p:txBody>
          <a:bodyPr/>
          <a:lstStyle/>
          <a:p>
            <a:r>
              <a:rPr lang="cs-CZ" dirty="0"/>
              <a:t>Vzdělání a kvalifikace/odbornost</a:t>
            </a:r>
          </a:p>
          <a:p>
            <a:r>
              <a:rPr lang="cs-CZ" dirty="0"/>
              <a:t>Flexibilita/univerzálnost/improvizace</a:t>
            </a:r>
          </a:p>
          <a:p>
            <a:r>
              <a:rPr lang="cs-CZ" dirty="0"/>
              <a:t>Motivace a kontinuální sebereflexe</a:t>
            </a:r>
          </a:p>
          <a:p>
            <a:r>
              <a:rPr lang="cs-CZ" dirty="0"/>
              <a:t>Znalost a přizpůsobení se prostředí (kulturní šok)</a:t>
            </a:r>
          </a:p>
          <a:p>
            <a:r>
              <a:rPr lang="cs-CZ" dirty="0"/>
              <a:t>Příprava na extrémní okolnosti </a:t>
            </a:r>
          </a:p>
          <a:p>
            <a:endParaRPr lang="cs-CZ" dirty="0"/>
          </a:p>
          <a:p>
            <a:endParaRPr lang="cs-CZ" dirty="0"/>
          </a:p>
        </p:txBody>
      </p:sp>
    </p:spTree>
    <p:extLst>
      <p:ext uri="{BB962C8B-B14F-4D97-AF65-F5344CB8AC3E}">
        <p14:creationId xmlns:p14="http://schemas.microsoft.com/office/powerpoint/2010/main" val="298583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CO SI PŘENÉST ZE „ZISKU“ ANEB JAK SE „VYPLATIT“</a:t>
            </a:r>
          </a:p>
        </p:txBody>
      </p:sp>
      <p:sp>
        <p:nvSpPr>
          <p:cNvPr id="5" name="Zástupný symbol pro obsah 4"/>
          <p:cNvSpPr>
            <a:spLocks noGrp="1"/>
          </p:cNvSpPr>
          <p:nvPr>
            <p:ph idx="1"/>
          </p:nvPr>
        </p:nvSpPr>
        <p:spPr/>
        <p:txBody>
          <a:bodyPr/>
          <a:lstStyle/>
          <a:p>
            <a:r>
              <a:rPr lang="cs-CZ" dirty="0"/>
              <a:t>I NGO musí mít </a:t>
            </a:r>
            <a:r>
              <a:rPr lang="cs-CZ" i="1" dirty="0"/>
              <a:t>„ekonomický smysl“</a:t>
            </a:r>
          </a:p>
          <a:p>
            <a:r>
              <a:rPr lang="cs-CZ" i="1" dirty="0"/>
              <a:t>Zpětná definice náklady – optimální vytíženost</a:t>
            </a:r>
          </a:p>
          <a:p>
            <a:r>
              <a:rPr lang="cs-CZ" dirty="0"/>
              <a:t>Klíčový aspekt - </a:t>
            </a:r>
            <a:r>
              <a:rPr lang="cs-CZ" i="1" dirty="0"/>
              <a:t>Režie KOLIK?</a:t>
            </a:r>
          </a:p>
          <a:p>
            <a:r>
              <a:rPr lang="cs-CZ" dirty="0"/>
              <a:t>Simulace konkurenčního prostředí (i realita)</a:t>
            </a:r>
          </a:p>
          <a:p>
            <a:r>
              <a:rPr lang="cs-CZ" dirty="0"/>
              <a:t>Přirozený tlak na minimální náklady</a:t>
            </a:r>
          </a:p>
          <a:p>
            <a:r>
              <a:rPr lang="cs-CZ" i="1" u="sng" dirty="0"/>
              <a:t>Maximalizace užitku</a:t>
            </a:r>
          </a:p>
          <a:p>
            <a:r>
              <a:rPr lang="cs-CZ" i="1" u="sng" dirty="0" err="1"/>
              <a:t>Prioritizace</a:t>
            </a:r>
            <a:r>
              <a:rPr lang="cs-CZ" i="1" u="sng" dirty="0"/>
              <a:t> portfolia</a:t>
            </a:r>
          </a:p>
          <a:p>
            <a:endParaRPr lang="cs-CZ" i="1" u="sng" dirty="0"/>
          </a:p>
          <a:p>
            <a:endParaRPr lang="cs-CZ" i="1" dirty="0"/>
          </a:p>
        </p:txBody>
      </p:sp>
      <p:pic>
        <p:nvPicPr>
          <p:cNvPr id="6" name="Obrázek 5"/>
          <p:cNvPicPr>
            <a:picLocks noChangeAspect="1"/>
          </p:cNvPicPr>
          <p:nvPr/>
        </p:nvPicPr>
        <p:blipFill>
          <a:blip r:embed="rId3"/>
          <a:stretch>
            <a:fillRect/>
          </a:stretch>
        </p:blipFill>
        <p:spPr>
          <a:xfrm>
            <a:off x="8203124" y="3258225"/>
            <a:ext cx="3581400" cy="2771775"/>
          </a:xfrm>
          <a:prstGeom prst="rect">
            <a:avLst/>
          </a:prstGeom>
        </p:spPr>
      </p:pic>
    </p:spTree>
    <p:extLst>
      <p:ext uri="{BB962C8B-B14F-4D97-AF65-F5344CB8AC3E}">
        <p14:creationId xmlns:p14="http://schemas.microsoft.com/office/powerpoint/2010/main" val="169995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KULTURNÍ JEMNOCIT</a:t>
            </a:r>
          </a:p>
        </p:txBody>
      </p:sp>
      <p:sp>
        <p:nvSpPr>
          <p:cNvPr id="5" name="Zástupný symbol pro obsah 4"/>
          <p:cNvSpPr>
            <a:spLocks noGrp="1"/>
          </p:cNvSpPr>
          <p:nvPr>
            <p:ph idx="1"/>
          </p:nvPr>
        </p:nvSpPr>
        <p:spPr/>
        <p:txBody>
          <a:bodyPr/>
          <a:lstStyle/>
          <a:p>
            <a:r>
              <a:rPr lang="cs-CZ" dirty="0"/>
              <a:t>Koloniální přístup</a:t>
            </a:r>
          </a:p>
          <a:p>
            <a:r>
              <a:rPr lang="cs-CZ" dirty="0"/>
              <a:t>Tradice vs. Racionalita</a:t>
            </a:r>
          </a:p>
          <a:p>
            <a:r>
              <a:rPr lang="cs-CZ" dirty="0"/>
              <a:t>Trpělivost vs. Respekt </a:t>
            </a:r>
          </a:p>
          <a:p>
            <a:r>
              <a:rPr lang="cs-CZ" dirty="0"/>
              <a:t>Korupce</a:t>
            </a:r>
          </a:p>
          <a:p>
            <a:endParaRPr lang="cs-CZ" dirty="0"/>
          </a:p>
          <a:p>
            <a:endParaRPr lang="cs-CZ"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756" y="1171576"/>
            <a:ext cx="3990244" cy="2995810"/>
          </a:xfrm>
          <a:prstGeom prst="rect">
            <a:avLst/>
          </a:prstGeom>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756" y="4307099"/>
            <a:ext cx="2562538" cy="1920901"/>
          </a:xfrm>
          <a:prstGeom prst="rect">
            <a:avLst/>
          </a:prstGeom>
        </p:spPr>
      </p:pic>
    </p:spTree>
    <p:extLst>
      <p:ext uri="{BB962C8B-B14F-4D97-AF65-F5344CB8AC3E}">
        <p14:creationId xmlns:p14="http://schemas.microsoft.com/office/powerpoint/2010/main" val="190630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TRANSPARENTNOST</a:t>
            </a:r>
          </a:p>
        </p:txBody>
      </p:sp>
      <p:sp>
        <p:nvSpPr>
          <p:cNvPr id="5" name="Zástupný symbol pro obsah 4"/>
          <p:cNvSpPr>
            <a:spLocks noGrp="1"/>
          </p:cNvSpPr>
          <p:nvPr>
            <p:ph idx="1"/>
          </p:nvPr>
        </p:nvSpPr>
        <p:spPr/>
        <p:txBody>
          <a:bodyPr/>
          <a:lstStyle/>
          <a:p>
            <a:r>
              <a:rPr lang="cs-CZ" dirty="0"/>
              <a:t>Transparentní chování</a:t>
            </a:r>
          </a:p>
          <a:p>
            <a:r>
              <a:rPr lang="cs-CZ" dirty="0"/>
              <a:t>Výroční zprávy</a:t>
            </a:r>
          </a:p>
          <a:p>
            <a:r>
              <a:rPr lang="cs-CZ" dirty="0"/>
              <a:t>Transparentní účet (?)</a:t>
            </a:r>
          </a:p>
          <a:p>
            <a:r>
              <a:rPr lang="cs-CZ" dirty="0"/>
              <a:t>Komunikace se sponzory</a:t>
            </a:r>
          </a:p>
          <a:p>
            <a:r>
              <a:rPr lang="cs-CZ" dirty="0"/>
              <a:t>Výroční zprávy a finanční závěrky</a:t>
            </a:r>
          </a:p>
          <a:p>
            <a:r>
              <a:rPr lang="cs-CZ" dirty="0"/>
              <a:t>Náležité dokumenty, listiny a účetnictví</a:t>
            </a:r>
          </a:p>
          <a:p>
            <a:r>
              <a:rPr lang="cs-CZ" dirty="0"/>
              <a:t>(Foto) dokumentace</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455" y="1171576"/>
            <a:ext cx="5095875" cy="3486150"/>
          </a:xfrm>
          <a:prstGeom prst="rect">
            <a:avLst/>
          </a:prstGeom>
        </p:spPr>
      </p:pic>
    </p:spTree>
    <p:extLst>
      <p:ext uri="{BB962C8B-B14F-4D97-AF65-F5344CB8AC3E}">
        <p14:creationId xmlns:p14="http://schemas.microsoft.com/office/powerpoint/2010/main" val="368389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OSVÍCENÉ ŘÍZENÍ</a:t>
            </a:r>
          </a:p>
        </p:txBody>
      </p:sp>
      <p:sp>
        <p:nvSpPr>
          <p:cNvPr id="5" name="Zástupný symbol pro obsah 4"/>
          <p:cNvSpPr>
            <a:spLocks noGrp="1"/>
          </p:cNvSpPr>
          <p:nvPr>
            <p:ph idx="1"/>
          </p:nvPr>
        </p:nvSpPr>
        <p:spPr/>
        <p:txBody>
          <a:bodyPr/>
          <a:lstStyle/>
          <a:p>
            <a:r>
              <a:rPr lang="cs-CZ" dirty="0"/>
              <a:t>Prubířský kámen transparentnosti (i uvnitř organizace)</a:t>
            </a:r>
          </a:p>
          <a:p>
            <a:r>
              <a:rPr lang="cs-CZ" dirty="0"/>
              <a:t>Nikdo by neměl být nenahraditelný (terén otestuje)</a:t>
            </a:r>
          </a:p>
          <a:p>
            <a:r>
              <a:rPr lang="cs-CZ" dirty="0"/>
              <a:t>(Segmentová) hierarchie vs. kolektivní rozhodování</a:t>
            </a:r>
          </a:p>
          <a:p>
            <a:r>
              <a:rPr lang="cs-CZ" i="1" dirty="0"/>
              <a:t>„(nejen) S velkou mocí přichází i velká zodpovědnost“</a:t>
            </a:r>
          </a:p>
          <a:p>
            <a:r>
              <a:rPr lang="cs-CZ" dirty="0"/>
              <a:t>Kvalitní personál </a:t>
            </a:r>
          </a:p>
          <a:p>
            <a:r>
              <a:rPr lang="cs-CZ" dirty="0"/>
              <a:t>Krizový management</a:t>
            </a:r>
          </a:p>
          <a:p>
            <a:endParaRPr lang="cs-CZ" i="1" dirty="0"/>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080" y="1171576"/>
            <a:ext cx="2567488" cy="3541363"/>
          </a:xfrm>
          <a:prstGeom prst="rect">
            <a:avLst/>
          </a:prstGeom>
        </p:spPr>
      </p:pic>
    </p:spTree>
    <p:extLst>
      <p:ext uri="{BB962C8B-B14F-4D97-AF65-F5344CB8AC3E}">
        <p14:creationId xmlns:p14="http://schemas.microsoft.com/office/powerpoint/2010/main" val="345676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HUMANITÁRNÍ PRACOVNÍK</a:t>
            </a:r>
          </a:p>
        </p:txBody>
      </p:sp>
      <p:sp>
        <p:nvSpPr>
          <p:cNvPr id="5" name="Zástupný symbol pro obsah 4"/>
          <p:cNvSpPr>
            <a:spLocks noGrp="1"/>
          </p:cNvSpPr>
          <p:nvPr>
            <p:ph idx="1"/>
          </p:nvPr>
        </p:nvSpPr>
        <p:spPr/>
        <p:txBody>
          <a:bodyPr/>
          <a:lstStyle/>
          <a:p>
            <a:r>
              <a:rPr lang="cs-CZ" dirty="0"/>
              <a:t>Profesionál i amatér</a:t>
            </a:r>
          </a:p>
          <a:p>
            <a:r>
              <a:rPr lang="cs-CZ" b="1" dirty="0"/>
              <a:t>Dobrovolník</a:t>
            </a:r>
            <a:r>
              <a:rPr lang="cs-CZ" dirty="0"/>
              <a:t> nebo </a:t>
            </a:r>
            <a:r>
              <a:rPr lang="cs-CZ" u="sng" dirty="0"/>
              <a:t>pracovník</a:t>
            </a:r>
          </a:p>
          <a:p>
            <a:r>
              <a:rPr lang="cs-CZ" dirty="0"/>
              <a:t>Kvalitní selekce</a:t>
            </a:r>
          </a:p>
          <a:p>
            <a:r>
              <a:rPr lang="cs-CZ" dirty="0"/>
              <a:t>Musí mít přidanou hodnotu a specializaci</a:t>
            </a:r>
          </a:p>
          <a:p>
            <a:r>
              <a:rPr lang="cs-CZ" dirty="0"/>
              <a:t>Odolnost – „do nepohody“ </a:t>
            </a:r>
          </a:p>
          <a:p>
            <a:r>
              <a:rPr lang="cs-CZ" dirty="0"/>
              <a:t>ideální předchozí zkušenosti</a:t>
            </a:r>
          </a:p>
          <a:p>
            <a:r>
              <a:rPr lang="cs-CZ" dirty="0"/>
              <a:t>Kontinuální (sebe) reflexe </a:t>
            </a:r>
          </a:p>
          <a:p>
            <a:endParaRPr lang="cs-CZ" dirty="0"/>
          </a:p>
          <a:p>
            <a:endParaRPr lang="cs-CZ" dirty="0"/>
          </a:p>
        </p:txBody>
      </p:sp>
      <p:pic>
        <p:nvPicPr>
          <p:cNvPr id="6" name="Obrázek 5"/>
          <p:cNvPicPr>
            <a:picLocks noChangeAspect="1"/>
          </p:cNvPicPr>
          <p:nvPr/>
        </p:nvPicPr>
        <p:blipFill>
          <a:blip r:embed="rId2"/>
          <a:stretch>
            <a:fillRect/>
          </a:stretch>
        </p:blipFill>
        <p:spPr>
          <a:xfrm>
            <a:off x="6834753" y="1171577"/>
            <a:ext cx="5161993" cy="2566106"/>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753" y="4258108"/>
            <a:ext cx="3845523" cy="2591548"/>
          </a:xfrm>
          <a:prstGeom prst="rect">
            <a:avLst/>
          </a:prstGeom>
        </p:spPr>
      </p:pic>
    </p:spTree>
    <p:extLst>
      <p:ext uri="{BB962C8B-B14F-4D97-AF65-F5344CB8AC3E}">
        <p14:creationId xmlns:p14="http://schemas.microsoft.com/office/powerpoint/2010/main" val="285818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AKTIVISMUS A JINÉ NEŠVARY</a:t>
            </a:r>
          </a:p>
        </p:txBody>
      </p:sp>
      <p:sp>
        <p:nvSpPr>
          <p:cNvPr id="5" name="Zástupný symbol pro obsah 4"/>
          <p:cNvSpPr>
            <a:spLocks noGrp="1"/>
          </p:cNvSpPr>
          <p:nvPr>
            <p:ph idx="1"/>
          </p:nvPr>
        </p:nvSpPr>
        <p:spPr/>
        <p:txBody>
          <a:bodyPr/>
          <a:lstStyle/>
          <a:p>
            <a:r>
              <a:rPr lang="cs-CZ" dirty="0"/>
              <a:t>Indoktrinace</a:t>
            </a:r>
          </a:p>
          <a:p>
            <a:r>
              <a:rPr lang="cs-CZ" dirty="0"/>
              <a:t>(Ne)realistické představy</a:t>
            </a:r>
          </a:p>
          <a:p>
            <a:r>
              <a:rPr lang="cs-CZ" dirty="0"/>
              <a:t>Ideologie (vývozní demokracie) a náboženství</a:t>
            </a:r>
          </a:p>
          <a:p>
            <a:r>
              <a:rPr lang="cs-CZ" dirty="0"/>
              <a:t>Zaujatost a volba strany </a:t>
            </a:r>
          </a:p>
          <a:p>
            <a:r>
              <a:rPr lang="cs-CZ" i="1" dirty="0"/>
              <a:t>„Užiteční idioti“ </a:t>
            </a:r>
            <a:r>
              <a:rPr lang="cs-CZ" dirty="0"/>
              <a:t>a riziko </a:t>
            </a:r>
            <a:r>
              <a:rPr lang="cs-CZ" dirty="0" err="1"/>
              <a:t>delegitimizace</a:t>
            </a:r>
            <a:r>
              <a:rPr lang="cs-CZ" dirty="0"/>
              <a:t> </a:t>
            </a:r>
          </a:p>
          <a:p>
            <a:r>
              <a:rPr lang="cs-CZ" dirty="0"/>
              <a:t>Páchání dobra (kulturní /ne/cit)</a:t>
            </a:r>
          </a:p>
          <a:p>
            <a:r>
              <a:rPr lang="cs-CZ" dirty="0"/>
              <a:t>KONTROLNÍ OTÁZKA –SÝRIE?</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100" y="239607"/>
            <a:ext cx="3938900" cy="2655712"/>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918" y="4238786"/>
            <a:ext cx="5004082" cy="2474241"/>
          </a:xfrm>
          <a:prstGeom prst="rect">
            <a:avLst/>
          </a:prstGeom>
        </p:spPr>
      </p:pic>
    </p:spTree>
    <p:extLst>
      <p:ext uri="{BB962C8B-B14F-4D97-AF65-F5344CB8AC3E}">
        <p14:creationId xmlns:p14="http://schemas.microsoft.com/office/powerpoint/2010/main" val="152364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ETICKÉ ASPEKTY </a:t>
            </a:r>
          </a:p>
        </p:txBody>
      </p:sp>
      <p:sp>
        <p:nvSpPr>
          <p:cNvPr id="5" name="Zástupný symbol pro obsah 4"/>
          <p:cNvSpPr>
            <a:spLocks noGrp="1"/>
          </p:cNvSpPr>
          <p:nvPr>
            <p:ph idx="1"/>
          </p:nvPr>
        </p:nvSpPr>
        <p:spPr>
          <a:xfrm>
            <a:off x="720000" y="1301477"/>
            <a:ext cx="10753200" cy="4139998"/>
          </a:xfrm>
        </p:spPr>
        <p:txBody>
          <a:bodyPr/>
          <a:lstStyle/>
          <a:p>
            <a:r>
              <a:rPr lang="cs-CZ" sz="2000" dirty="0"/>
              <a:t>Nestrannost/apolitičnost/ideologie</a:t>
            </a:r>
          </a:p>
          <a:p>
            <a:r>
              <a:rPr lang="cs-CZ" sz="2000" dirty="0"/>
              <a:t>Pomoc všem?!</a:t>
            </a:r>
          </a:p>
          <a:p>
            <a:r>
              <a:rPr lang="cs-CZ" sz="2000" dirty="0"/>
              <a:t>Sofiiny volby – komu a kolik? </a:t>
            </a:r>
            <a:br>
              <a:rPr lang="cs-CZ" sz="2000" dirty="0"/>
            </a:br>
            <a:r>
              <a:rPr lang="cs-CZ" sz="2000" dirty="0"/>
              <a:t>(DIVERZIFIKACE PORTFOLIA)</a:t>
            </a:r>
          </a:p>
          <a:p>
            <a:r>
              <a:rPr lang="cs-CZ" sz="2000" dirty="0"/>
              <a:t>Hra na emoce</a:t>
            </a:r>
          </a:p>
          <a:p>
            <a:r>
              <a:rPr lang="cs-CZ" sz="2000" dirty="0"/>
              <a:t>Demiurg model</a:t>
            </a:r>
          </a:p>
          <a:p>
            <a:r>
              <a:rPr lang="cs-CZ" sz="2000" dirty="0"/>
              <a:t>Ne/chce být donor klamán?</a:t>
            </a:r>
          </a:p>
          <a:p>
            <a:r>
              <a:rPr lang="cs-CZ" sz="2000" dirty="0"/>
              <a:t>PR a prospěch </a:t>
            </a:r>
            <a:r>
              <a:rPr lang="cs-CZ" sz="2000" dirty="0" err="1"/>
              <a:t>akceptora</a:t>
            </a:r>
            <a:endParaRPr lang="cs-CZ" sz="2000" dirty="0"/>
          </a:p>
          <a:p>
            <a:r>
              <a:rPr lang="cs-CZ" sz="2000" dirty="0"/>
              <a:t>Lokální zákony a/vs. SPRAVEDLOST</a:t>
            </a:r>
          </a:p>
          <a:p>
            <a:r>
              <a:rPr lang="cs-CZ" sz="2000" dirty="0"/>
              <a:t>PTSS</a:t>
            </a:r>
          </a:p>
          <a:p>
            <a:r>
              <a:rPr lang="cs-CZ" sz="2000" dirty="0"/>
              <a:t>Pomoc s výhradou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275" y="153442"/>
            <a:ext cx="5419725" cy="3050860"/>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1143" y="4633159"/>
            <a:ext cx="3040857" cy="2027238"/>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600" y="3230562"/>
            <a:ext cx="3004092" cy="1915817"/>
          </a:xfrm>
          <a:prstGeom prst="rect">
            <a:avLst/>
          </a:prstGeom>
        </p:spPr>
      </p:pic>
    </p:spTree>
    <p:extLst>
      <p:ext uri="{BB962C8B-B14F-4D97-AF65-F5344CB8AC3E}">
        <p14:creationId xmlns:p14="http://schemas.microsoft.com/office/powerpoint/2010/main" val="415358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29C784-201A-4DFF-9CED-C0B5B96D278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DAFAAFFB-F20D-41A7-A65E-D1A12723C7A3}"/>
              </a:ext>
            </a:extLst>
          </p:cNvPr>
          <p:cNvSpPr>
            <a:spLocks noGrp="1"/>
          </p:cNvSpPr>
          <p:nvPr>
            <p:ph type="title"/>
          </p:nvPr>
        </p:nvSpPr>
        <p:spPr>
          <a:xfrm>
            <a:off x="414000" y="581109"/>
            <a:ext cx="10753200" cy="451576"/>
          </a:xfrm>
        </p:spPr>
        <p:txBody>
          <a:bodyPr/>
          <a:lstStyle/>
          <a:p>
            <a:r>
              <a:rPr lang="cs-CZ" sz="2400" dirty="0"/>
              <a:t>Humanitární pomoc trendy – Maxwell a </a:t>
            </a:r>
            <a:r>
              <a:rPr lang="cs-CZ" sz="2400" dirty="0" err="1"/>
              <a:t>Carbonnier</a:t>
            </a:r>
            <a:endParaRPr lang="en-GB" sz="2400" dirty="0"/>
          </a:p>
        </p:txBody>
      </p:sp>
      <p:pic>
        <p:nvPicPr>
          <p:cNvPr id="6" name="Zástupný obsah 5">
            <a:extLst>
              <a:ext uri="{FF2B5EF4-FFF2-40B4-BE49-F238E27FC236}">
                <a16:creationId xmlns:a16="http://schemas.microsoft.com/office/drawing/2014/main" id="{8820206F-108E-44E5-A43D-EE4091074521}"/>
              </a:ext>
            </a:extLst>
          </p:cNvPr>
          <p:cNvPicPr>
            <a:picLocks noGrp="1" noChangeAspect="1"/>
          </p:cNvPicPr>
          <p:nvPr>
            <p:ph idx="1"/>
          </p:nvPr>
        </p:nvPicPr>
        <p:blipFill>
          <a:blip r:embed="rId2"/>
          <a:stretch>
            <a:fillRect/>
          </a:stretch>
        </p:blipFill>
        <p:spPr>
          <a:xfrm>
            <a:off x="4092356" y="1552090"/>
            <a:ext cx="4458322" cy="2819794"/>
          </a:xfrm>
          <a:prstGeom prst="rect">
            <a:avLst/>
          </a:prstGeom>
        </p:spPr>
      </p:pic>
      <p:pic>
        <p:nvPicPr>
          <p:cNvPr id="7" name="Obrázek 6">
            <a:extLst>
              <a:ext uri="{FF2B5EF4-FFF2-40B4-BE49-F238E27FC236}">
                <a16:creationId xmlns:a16="http://schemas.microsoft.com/office/drawing/2014/main" id="{8212160E-B52A-426C-9480-A18C36BC5C26}"/>
              </a:ext>
            </a:extLst>
          </p:cNvPr>
          <p:cNvPicPr>
            <a:picLocks noChangeAspect="1"/>
          </p:cNvPicPr>
          <p:nvPr/>
        </p:nvPicPr>
        <p:blipFill>
          <a:blip r:embed="rId3"/>
          <a:stretch>
            <a:fillRect/>
          </a:stretch>
        </p:blipFill>
        <p:spPr>
          <a:xfrm>
            <a:off x="24613" y="3614717"/>
            <a:ext cx="4191585" cy="2429214"/>
          </a:xfrm>
          <a:prstGeom prst="rect">
            <a:avLst/>
          </a:prstGeom>
        </p:spPr>
      </p:pic>
      <p:pic>
        <p:nvPicPr>
          <p:cNvPr id="8" name="Obrázek 7">
            <a:extLst>
              <a:ext uri="{FF2B5EF4-FFF2-40B4-BE49-F238E27FC236}">
                <a16:creationId xmlns:a16="http://schemas.microsoft.com/office/drawing/2014/main" id="{D4303B90-DCAA-4E16-B9DD-C42A7A64939A}"/>
              </a:ext>
            </a:extLst>
          </p:cNvPr>
          <p:cNvPicPr>
            <a:picLocks noChangeAspect="1"/>
          </p:cNvPicPr>
          <p:nvPr/>
        </p:nvPicPr>
        <p:blipFill>
          <a:blip r:embed="rId4"/>
          <a:stretch>
            <a:fillRect/>
          </a:stretch>
        </p:blipFill>
        <p:spPr>
          <a:xfrm>
            <a:off x="148456" y="1222942"/>
            <a:ext cx="3943900" cy="2476846"/>
          </a:xfrm>
          <a:prstGeom prst="rect">
            <a:avLst/>
          </a:prstGeom>
        </p:spPr>
      </p:pic>
      <p:pic>
        <p:nvPicPr>
          <p:cNvPr id="9" name="Obrázek 8">
            <a:extLst>
              <a:ext uri="{FF2B5EF4-FFF2-40B4-BE49-F238E27FC236}">
                <a16:creationId xmlns:a16="http://schemas.microsoft.com/office/drawing/2014/main" id="{463E7974-E088-4055-8171-2031695A8F36}"/>
              </a:ext>
            </a:extLst>
          </p:cNvPr>
          <p:cNvPicPr>
            <a:picLocks noChangeAspect="1"/>
          </p:cNvPicPr>
          <p:nvPr/>
        </p:nvPicPr>
        <p:blipFill>
          <a:blip r:embed="rId5"/>
          <a:stretch>
            <a:fillRect/>
          </a:stretch>
        </p:blipFill>
        <p:spPr>
          <a:xfrm>
            <a:off x="7935375" y="185717"/>
            <a:ext cx="4375882" cy="6858000"/>
          </a:xfrm>
          <a:prstGeom prst="rect">
            <a:avLst/>
          </a:prstGeom>
        </p:spPr>
      </p:pic>
      <p:pic>
        <p:nvPicPr>
          <p:cNvPr id="10" name="Obrázek 9">
            <a:extLst>
              <a:ext uri="{FF2B5EF4-FFF2-40B4-BE49-F238E27FC236}">
                <a16:creationId xmlns:a16="http://schemas.microsoft.com/office/drawing/2014/main" id="{D6A4909B-C944-4C61-A140-022928F790C4}"/>
              </a:ext>
            </a:extLst>
          </p:cNvPr>
          <p:cNvPicPr>
            <a:picLocks noChangeAspect="1"/>
          </p:cNvPicPr>
          <p:nvPr/>
        </p:nvPicPr>
        <p:blipFill>
          <a:blip r:embed="rId6"/>
          <a:stretch>
            <a:fillRect/>
          </a:stretch>
        </p:blipFill>
        <p:spPr>
          <a:xfrm>
            <a:off x="7935375" y="5847486"/>
            <a:ext cx="4696480" cy="4363059"/>
          </a:xfrm>
          <a:prstGeom prst="rect">
            <a:avLst/>
          </a:prstGeom>
        </p:spPr>
      </p:pic>
    </p:spTree>
    <p:extLst>
      <p:ext uri="{BB962C8B-B14F-4D97-AF65-F5344CB8AC3E}">
        <p14:creationId xmlns:p14="http://schemas.microsoft.com/office/powerpoint/2010/main" val="81523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Bezpečnost</a:t>
            </a:r>
          </a:p>
        </p:txBody>
      </p:sp>
      <p:sp>
        <p:nvSpPr>
          <p:cNvPr id="5" name="Zástupný symbol pro obsah 4"/>
          <p:cNvSpPr>
            <a:spLocks noGrp="1"/>
          </p:cNvSpPr>
          <p:nvPr>
            <p:ph idx="1"/>
          </p:nvPr>
        </p:nvSpPr>
        <p:spPr/>
        <p:txBody>
          <a:bodyPr/>
          <a:lstStyle/>
          <a:p>
            <a:r>
              <a:rPr lang="cs-CZ" sz="1800" dirty="0"/>
              <a:t>Nepodcenit</a:t>
            </a:r>
          </a:p>
          <a:p>
            <a:r>
              <a:rPr lang="cs-CZ" sz="1800" dirty="0"/>
              <a:t>Kompromis mezi kulturními zvyklostmi a bezpečností (ideálně obojí)</a:t>
            </a:r>
          </a:p>
          <a:p>
            <a:r>
              <a:rPr lang="cs-CZ" sz="1800" dirty="0"/>
              <a:t>Vždy preferovat konzervativnější přístup</a:t>
            </a:r>
          </a:p>
          <a:p>
            <a:r>
              <a:rPr lang="cs-CZ" sz="1800" dirty="0"/>
              <a:t>NERISKOVAT (víc než je nutné)</a:t>
            </a:r>
          </a:p>
          <a:p>
            <a:r>
              <a:rPr lang="cs-CZ" sz="1800" dirty="0"/>
              <a:t>Investovat </a:t>
            </a:r>
            <a:r>
              <a:rPr lang="cs-CZ" sz="1800" i="1" dirty="0"/>
              <a:t>adekvátně</a:t>
            </a:r>
            <a:r>
              <a:rPr lang="cs-CZ" sz="1800" dirty="0"/>
              <a:t> do bezpečnosti</a:t>
            </a:r>
          </a:p>
          <a:p>
            <a:r>
              <a:rPr lang="cs-CZ" sz="1800" dirty="0" err="1"/>
              <a:t>Předprůzkum</a:t>
            </a:r>
            <a:r>
              <a:rPr lang="cs-CZ" sz="1800" dirty="0"/>
              <a:t> a trénink</a:t>
            </a:r>
          </a:p>
          <a:p>
            <a:r>
              <a:rPr lang="cs-CZ" sz="1800" dirty="0"/>
              <a:t>Plán B/C…</a:t>
            </a:r>
          </a:p>
          <a:p>
            <a:r>
              <a:rPr lang="cs-CZ" sz="1800" dirty="0"/>
              <a:t>Nezavazet</a:t>
            </a:r>
          </a:p>
          <a:p>
            <a:r>
              <a:rPr lang="cs-CZ" sz="1800" dirty="0"/>
              <a:t>PTSS 2</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640" y="519192"/>
            <a:ext cx="3603359" cy="2402239"/>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186" y="3064790"/>
            <a:ext cx="2847814" cy="2847814"/>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205" y="3056766"/>
            <a:ext cx="1775371" cy="2639899"/>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2134" y="4169575"/>
            <a:ext cx="4544071" cy="2058425"/>
          </a:xfrm>
          <a:prstGeom prst="rect">
            <a:avLst/>
          </a:prstGeom>
        </p:spPr>
      </p:pic>
      <p:pic>
        <p:nvPicPr>
          <p:cNvPr id="11" name="Obráze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8272" y="196562"/>
            <a:ext cx="2935996" cy="1950027"/>
          </a:xfrm>
          <a:prstGeom prst="rect">
            <a:avLst/>
          </a:prstGeom>
        </p:spPr>
      </p:pic>
    </p:spTree>
    <p:extLst>
      <p:ext uri="{BB962C8B-B14F-4D97-AF65-F5344CB8AC3E}">
        <p14:creationId xmlns:p14="http://schemas.microsoft.com/office/powerpoint/2010/main" val="314425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Drobné zkušenosti</a:t>
            </a:r>
          </a:p>
        </p:txBody>
      </p:sp>
      <p:sp>
        <p:nvSpPr>
          <p:cNvPr id="5" name="Zástupný symbol pro obsah 4"/>
          <p:cNvSpPr>
            <a:spLocks noGrp="1"/>
          </p:cNvSpPr>
          <p:nvPr>
            <p:ph idx="1"/>
          </p:nvPr>
        </p:nvSpPr>
        <p:spPr/>
        <p:txBody>
          <a:bodyPr/>
          <a:lstStyle/>
          <a:p>
            <a:r>
              <a:rPr lang="cs-CZ" dirty="0"/>
              <a:t>Práce jako každá jiná?</a:t>
            </a:r>
          </a:p>
          <a:p>
            <a:r>
              <a:rPr lang="cs-CZ" dirty="0"/>
              <a:t>Projektové řízení vs. Lidský přístup</a:t>
            </a:r>
          </a:p>
          <a:p>
            <a:r>
              <a:rPr lang="cs-CZ" dirty="0"/>
              <a:t>Hodnotový systém</a:t>
            </a:r>
          </a:p>
          <a:p>
            <a:r>
              <a:rPr lang="cs-CZ" dirty="0"/>
              <a:t>Fungování v PRAVDĚ?! </a:t>
            </a:r>
          </a:p>
          <a:p>
            <a:r>
              <a:rPr lang="cs-CZ" dirty="0"/>
              <a:t>Sebereflexe !!! </a:t>
            </a:r>
          </a:p>
          <a:p>
            <a:r>
              <a:rPr lang="cs-CZ" dirty="0"/>
              <a:t>Co děláme?</a:t>
            </a:r>
          </a:p>
          <a:p>
            <a:endParaRPr lang="cs-CZ" dirty="0"/>
          </a:p>
          <a:p>
            <a:r>
              <a:rPr lang="cs-CZ" dirty="0" err="1"/>
              <a:t>playlist</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84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Různé přístupy</a:t>
            </a:r>
          </a:p>
        </p:txBody>
      </p:sp>
      <p:sp>
        <p:nvSpPr>
          <p:cNvPr id="5" name="Zástupný symbol pro obsah 4"/>
          <p:cNvSpPr>
            <a:spLocks noGrp="1"/>
          </p:cNvSpPr>
          <p:nvPr>
            <p:ph idx="1"/>
          </p:nvPr>
        </p:nvSpPr>
        <p:spPr/>
        <p:txBody>
          <a:bodyPr/>
          <a:lstStyle/>
          <a:p>
            <a:r>
              <a:rPr lang="cs-CZ" sz="1800" b="1" dirty="0"/>
              <a:t>Tzv. Velké organizace</a:t>
            </a:r>
          </a:p>
          <a:p>
            <a:r>
              <a:rPr lang="cs-CZ" sz="1800" dirty="0"/>
              <a:t>Velké grantové zdroje a obrovské obraty a investice</a:t>
            </a:r>
          </a:p>
          <a:p>
            <a:r>
              <a:rPr lang="cs-CZ" sz="1800" dirty="0"/>
              <a:t>Velké množství personálu a spojených nákladů</a:t>
            </a:r>
          </a:p>
          <a:p>
            <a:r>
              <a:rPr lang="cs-CZ" sz="1800" dirty="0"/>
              <a:t>Plošná pomoc</a:t>
            </a:r>
          </a:p>
          <a:p>
            <a:r>
              <a:rPr lang="cs-CZ" sz="1800" dirty="0"/>
              <a:t>Riziko technokracie a byrokracie</a:t>
            </a:r>
          </a:p>
          <a:p>
            <a:r>
              <a:rPr lang="cs-CZ" sz="1800" b="1" dirty="0"/>
              <a:t>Malí </a:t>
            </a:r>
            <a:r>
              <a:rPr lang="cs-CZ" sz="1800" b="1" dirty="0" err="1"/>
              <a:t>freelanceři</a:t>
            </a:r>
            <a:endParaRPr lang="cs-CZ" sz="1800" b="1" dirty="0"/>
          </a:p>
          <a:p>
            <a:r>
              <a:rPr lang="cs-CZ" sz="1800" dirty="0"/>
              <a:t>Omezené zdroje financí i personálu</a:t>
            </a:r>
          </a:p>
          <a:p>
            <a:r>
              <a:rPr lang="cs-CZ" sz="1800" dirty="0"/>
              <a:t>Riziko deviace </a:t>
            </a:r>
            <a:r>
              <a:rPr lang="en-AU" sz="1800" dirty="0"/>
              <a:t>(loose canons</a:t>
            </a:r>
            <a:r>
              <a:rPr lang="cs-CZ" sz="1800" dirty="0"/>
              <a:t>)</a:t>
            </a:r>
          </a:p>
          <a:p>
            <a:r>
              <a:rPr lang="cs-CZ" sz="1800" dirty="0"/>
              <a:t>Krátkodobé – single </a:t>
            </a:r>
            <a:r>
              <a:rPr lang="en-AU" sz="1800" dirty="0"/>
              <a:t>issue</a:t>
            </a:r>
          </a:p>
          <a:p>
            <a:r>
              <a:rPr lang="cs-CZ" sz="1800" dirty="0"/>
              <a:t>Dobré zacílení a specifičnost</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367" y="883403"/>
            <a:ext cx="4635954" cy="2652470"/>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8062" y="3699276"/>
            <a:ext cx="2766374" cy="2385609"/>
          </a:xfrm>
          <a:prstGeom prst="rect">
            <a:avLst/>
          </a:prstGeom>
        </p:spPr>
      </p:pic>
    </p:spTree>
    <p:extLst>
      <p:ext uri="{BB962C8B-B14F-4D97-AF65-F5344CB8AC3E}">
        <p14:creationId xmlns:p14="http://schemas.microsoft.com/office/powerpoint/2010/main" val="22377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Velké organizace a jejich financování</a:t>
            </a:r>
          </a:p>
        </p:txBody>
      </p:sp>
      <p:pic>
        <p:nvPicPr>
          <p:cNvPr id="5" name="Obrázek 4">
            <a:extLst>
              <a:ext uri="{FF2B5EF4-FFF2-40B4-BE49-F238E27FC236}">
                <a16:creationId xmlns:a16="http://schemas.microsoft.com/office/drawing/2014/main" id="{E2CC62E0-9C80-4CFA-861B-F813D3DF07A0}"/>
              </a:ext>
            </a:extLst>
          </p:cNvPr>
          <p:cNvPicPr>
            <a:picLocks noChangeAspect="1"/>
          </p:cNvPicPr>
          <p:nvPr/>
        </p:nvPicPr>
        <p:blipFill>
          <a:blip r:embed="rId3"/>
          <a:stretch>
            <a:fillRect/>
          </a:stretch>
        </p:blipFill>
        <p:spPr>
          <a:xfrm>
            <a:off x="3012831" y="84832"/>
            <a:ext cx="5788615" cy="2864673"/>
          </a:xfrm>
          <a:prstGeom prst="rect">
            <a:avLst/>
          </a:prstGeom>
        </p:spPr>
      </p:pic>
      <p:pic>
        <p:nvPicPr>
          <p:cNvPr id="8" name="Obrázek 7">
            <a:extLst>
              <a:ext uri="{FF2B5EF4-FFF2-40B4-BE49-F238E27FC236}">
                <a16:creationId xmlns:a16="http://schemas.microsoft.com/office/drawing/2014/main" id="{C4D462CA-4CD5-45CE-BDF3-DAD160361B8F}"/>
              </a:ext>
            </a:extLst>
          </p:cNvPr>
          <p:cNvPicPr>
            <a:picLocks noChangeAspect="1"/>
          </p:cNvPicPr>
          <p:nvPr/>
        </p:nvPicPr>
        <p:blipFill>
          <a:blip r:embed="rId4"/>
          <a:stretch>
            <a:fillRect/>
          </a:stretch>
        </p:blipFill>
        <p:spPr>
          <a:xfrm>
            <a:off x="716673" y="68953"/>
            <a:ext cx="2299486" cy="5418662"/>
          </a:xfrm>
          <a:prstGeom prst="rect">
            <a:avLst/>
          </a:prstGeom>
        </p:spPr>
      </p:pic>
      <p:pic>
        <p:nvPicPr>
          <p:cNvPr id="18" name="Obrázek 17">
            <a:extLst>
              <a:ext uri="{FF2B5EF4-FFF2-40B4-BE49-F238E27FC236}">
                <a16:creationId xmlns:a16="http://schemas.microsoft.com/office/drawing/2014/main" id="{D4A20E93-F9F1-4776-99D8-9BC573DA9AC5}"/>
              </a:ext>
            </a:extLst>
          </p:cNvPr>
          <p:cNvPicPr>
            <a:picLocks noChangeAspect="1"/>
          </p:cNvPicPr>
          <p:nvPr/>
        </p:nvPicPr>
        <p:blipFill>
          <a:blip r:embed="rId5"/>
          <a:stretch>
            <a:fillRect/>
          </a:stretch>
        </p:blipFill>
        <p:spPr>
          <a:xfrm>
            <a:off x="8829298" y="42133"/>
            <a:ext cx="3460012" cy="3249090"/>
          </a:xfrm>
          <a:prstGeom prst="rect">
            <a:avLst/>
          </a:prstGeom>
        </p:spPr>
      </p:pic>
      <p:pic>
        <p:nvPicPr>
          <p:cNvPr id="19" name="Obrázek 18">
            <a:extLst>
              <a:ext uri="{FF2B5EF4-FFF2-40B4-BE49-F238E27FC236}">
                <a16:creationId xmlns:a16="http://schemas.microsoft.com/office/drawing/2014/main" id="{5265B1F0-93B8-49C5-A1E8-BCAD3E4F5CEF}"/>
              </a:ext>
            </a:extLst>
          </p:cNvPr>
          <p:cNvPicPr>
            <a:picLocks noChangeAspect="1"/>
          </p:cNvPicPr>
          <p:nvPr/>
        </p:nvPicPr>
        <p:blipFill>
          <a:blip r:embed="rId6"/>
          <a:stretch>
            <a:fillRect/>
          </a:stretch>
        </p:blipFill>
        <p:spPr>
          <a:xfrm>
            <a:off x="6134167" y="4492371"/>
            <a:ext cx="3314521" cy="2323496"/>
          </a:xfrm>
          <a:prstGeom prst="rect">
            <a:avLst/>
          </a:prstGeom>
        </p:spPr>
      </p:pic>
      <p:pic>
        <p:nvPicPr>
          <p:cNvPr id="20" name="Obrázek 19">
            <a:extLst>
              <a:ext uri="{FF2B5EF4-FFF2-40B4-BE49-F238E27FC236}">
                <a16:creationId xmlns:a16="http://schemas.microsoft.com/office/drawing/2014/main" id="{D8B3CBF0-70F3-4DDA-9988-3AA1D6E8BDFA}"/>
              </a:ext>
            </a:extLst>
          </p:cNvPr>
          <p:cNvPicPr>
            <a:picLocks noChangeAspect="1"/>
          </p:cNvPicPr>
          <p:nvPr/>
        </p:nvPicPr>
        <p:blipFill>
          <a:blip r:embed="rId7"/>
          <a:stretch>
            <a:fillRect/>
          </a:stretch>
        </p:blipFill>
        <p:spPr>
          <a:xfrm>
            <a:off x="9256734" y="4144552"/>
            <a:ext cx="3006801" cy="2694985"/>
          </a:xfrm>
          <a:prstGeom prst="rect">
            <a:avLst/>
          </a:prstGeom>
        </p:spPr>
      </p:pic>
      <p:pic>
        <p:nvPicPr>
          <p:cNvPr id="21" name="Obrázek 20">
            <a:extLst>
              <a:ext uri="{FF2B5EF4-FFF2-40B4-BE49-F238E27FC236}">
                <a16:creationId xmlns:a16="http://schemas.microsoft.com/office/drawing/2014/main" id="{F0AE351E-FEFC-41A8-A3E9-F0CF5B8ABCCF}"/>
              </a:ext>
            </a:extLst>
          </p:cNvPr>
          <p:cNvPicPr>
            <a:picLocks noChangeAspect="1"/>
          </p:cNvPicPr>
          <p:nvPr/>
        </p:nvPicPr>
        <p:blipFill>
          <a:blip r:embed="rId8"/>
          <a:stretch>
            <a:fillRect/>
          </a:stretch>
        </p:blipFill>
        <p:spPr>
          <a:xfrm>
            <a:off x="3034968" y="2946966"/>
            <a:ext cx="4612932" cy="1445077"/>
          </a:xfrm>
          <a:prstGeom prst="rect">
            <a:avLst/>
          </a:prstGeom>
        </p:spPr>
      </p:pic>
      <p:pic>
        <p:nvPicPr>
          <p:cNvPr id="22" name="Obrázek 21">
            <a:extLst>
              <a:ext uri="{FF2B5EF4-FFF2-40B4-BE49-F238E27FC236}">
                <a16:creationId xmlns:a16="http://schemas.microsoft.com/office/drawing/2014/main" id="{111CDE61-D472-4D04-BC78-1E0CD7F7AC7E}"/>
              </a:ext>
            </a:extLst>
          </p:cNvPr>
          <p:cNvPicPr>
            <a:picLocks noChangeAspect="1"/>
          </p:cNvPicPr>
          <p:nvPr/>
        </p:nvPicPr>
        <p:blipFill>
          <a:blip r:embed="rId9"/>
          <a:stretch>
            <a:fillRect/>
          </a:stretch>
        </p:blipFill>
        <p:spPr>
          <a:xfrm>
            <a:off x="-187980" y="5679522"/>
            <a:ext cx="6514101" cy="1284764"/>
          </a:xfrm>
          <a:prstGeom prst="rect">
            <a:avLst/>
          </a:prstGeom>
        </p:spPr>
      </p:pic>
    </p:spTree>
    <p:extLst>
      <p:ext uri="{BB962C8B-B14F-4D97-AF65-F5344CB8AC3E}">
        <p14:creationId xmlns:p14="http://schemas.microsoft.com/office/powerpoint/2010/main" val="366528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3B029DE0-8DA1-4386-9FA9-7F2BA52E5D23}"/>
              </a:ext>
            </a:extLst>
          </p:cNvPr>
          <p:cNvSpPr>
            <a:spLocks noGrp="1"/>
          </p:cNvSpPr>
          <p:nvPr>
            <p:ph sz="quarter" idx="24"/>
          </p:nvPr>
        </p:nvSpPr>
        <p:spPr>
          <a:xfrm>
            <a:off x="719137" y="1695074"/>
            <a:ext cx="5218413" cy="3896711"/>
          </a:xfrm>
        </p:spPr>
        <p:txBody>
          <a:bodyPr/>
          <a:lstStyle/>
          <a:p>
            <a:r>
              <a:rPr lang="cs-CZ" dirty="0" err="1"/>
              <a:t>IGOs</a:t>
            </a:r>
            <a:endParaRPr lang="cs-CZ" dirty="0"/>
          </a:p>
          <a:p>
            <a:r>
              <a:rPr lang="cs-CZ" dirty="0" err="1"/>
              <a:t>NGOs</a:t>
            </a:r>
            <a:endParaRPr lang="cs-CZ" dirty="0"/>
          </a:p>
          <a:p>
            <a:r>
              <a:rPr lang="cs-CZ" dirty="0" err="1"/>
              <a:t>NPOs</a:t>
            </a:r>
            <a:endParaRPr lang="cs-CZ" dirty="0"/>
          </a:p>
          <a:p>
            <a:endParaRPr lang="cs-CZ" dirty="0"/>
          </a:p>
          <a:p>
            <a:r>
              <a:rPr lang="cs-CZ" dirty="0" err="1"/>
              <a:t>What</a:t>
            </a:r>
            <a:r>
              <a:rPr lang="cs-CZ" dirty="0"/>
              <a:t> </a:t>
            </a:r>
            <a:r>
              <a:rPr lang="cs-CZ" dirty="0" err="1"/>
              <a:t>we</a:t>
            </a:r>
            <a:r>
              <a:rPr lang="cs-CZ" dirty="0"/>
              <a:t> do?:</a:t>
            </a:r>
          </a:p>
          <a:p>
            <a:r>
              <a:rPr lang="cs-CZ" dirty="0">
                <a:hlinkClick r:id="rId2"/>
              </a:rPr>
              <a:t>https://www.savethechildren.net/what-we-do</a:t>
            </a:r>
            <a:endParaRPr lang="cs-CZ" dirty="0"/>
          </a:p>
          <a:p>
            <a:r>
              <a:rPr lang="cs-CZ" dirty="0">
                <a:hlinkClick r:id="rId3"/>
              </a:rPr>
              <a:t>https://www.clovekvtisni.cz/co-delame</a:t>
            </a:r>
            <a:endParaRPr lang="cs-CZ" dirty="0"/>
          </a:p>
          <a:p>
            <a:endParaRPr lang="cs-CZ" dirty="0"/>
          </a:p>
        </p:txBody>
      </p:sp>
      <p:sp>
        <p:nvSpPr>
          <p:cNvPr id="3" name="Zástupný symbol pro číslo snímku 2">
            <a:extLst>
              <a:ext uri="{FF2B5EF4-FFF2-40B4-BE49-F238E27FC236}">
                <a16:creationId xmlns:a16="http://schemas.microsoft.com/office/drawing/2014/main" id="{B8CB7A75-B3C3-4F10-A20C-2621A811AE79}"/>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a:t>
            </a:fld>
            <a:endParaRPr lang="cs-CZ" altLang="cs-CZ"/>
          </a:p>
        </p:txBody>
      </p:sp>
      <p:sp>
        <p:nvSpPr>
          <p:cNvPr id="4" name="Nadpis 3">
            <a:extLst>
              <a:ext uri="{FF2B5EF4-FFF2-40B4-BE49-F238E27FC236}">
                <a16:creationId xmlns:a16="http://schemas.microsoft.com/office/drawing/2014/main" id="{069F398D-033C-411F-86EF-4A0CEB0911AC}"/>
              </a:ext>
            </a:extLst>
          </p:cNvPr>
          <p:cNvSpPr>
            <a:spLocks noGrp="1"/>
          </p:cNvSpPr>
          <p:nvPr>
            <p:ph type="title"/>
          </p:nvPr>
        </p:nvSpPr>
        <p:spPr>
          <a:xfrm>
            <a:off x="720000" y="720000"/>
            <a:ext cx="10753200" cy="451576"/>
          </a:xfrm>
        </p:spPr>
        <p:txBody>
          <a:bodyPr anchor="t">
            <a:normAutofit/>
          </a:bodyPr>
          <a:lstStyle/>
          <a:p>
            <a:r>
              <a:rPr lang="cs-CZ" sz="2200"/>
              <a:t>Velké organizace</a:t>
            </a:r>
          </a:p>
        </p:txBody>
      </p:sp>
      <p:sp>
        <p:nvSpPr>
          <p:cNvPr id="13" name="Text Placeholder 5">
            <a:extLst>
              <a:ext uri="{FF2B5EF4-FFF2-40B4-BE49-F238E27FC236}">
                <a16:creationId xmlns:a16="http://schemas.microsoft.com/office/drawing/2014/main" id="{72CF5677-B97A-4F45-BD5F-50FBC504243C}"/>
              </a:ext>
            </a:extLst>
          </p:cNvPr>
          <p:cNvSpPr>
            <a:spLocks noGrp="1"/>
          </p:cNvSpPr>
          <p:nvPr>
            <p:ph type="body" sz="quarter" idx="19"/>
          </p:nvPr>
        </p:nvSpPr>
        <p:spPr>
          <a:xfrm>
            <a:off x="720725" y="5599670"/>
            <a:ext cx="5218412" cy="216000"/>
          </a:xfrm>
        </p:spPr>
        <p:txBody>
          <a:bodyPr/>
          <a:lstStyle/>
          <a:p>
            <a:endParaRPr lang="en-US"/>
          </a:p>
        </p:txBody>
      </p:sp>
      <p:pic>
        <p:nvPicPr>
          <p:cNvPr id="6" name="Zástupný obsah 5">
            <a:extLst>
              <a:ext uri="{FF2B5EF4-FFF2-40B4-BE49-F238E27FC236}">
                <a16:creationId xmlns:a16="http://schemas.microsoft.com/office/drawing/2014/main" id="{96BF7699-339E-4C33-AAB1-0ED2402C9AD0}"/>
              </a:ext>
            </a:extLst>
          </p:cNvPr>
          <p:cNvPicPr>
            <a:picLocks noGrp="1" noChangeAspect="1"/>
          </p:cNvPicPr>
          <p:nvPr>
            <p:ph idx="28"/>
          </p:nvPr>
        </p:nvPicPr>
        <p:blipFill>
          <a:blip r:embed="rId4"/>
          <a:stretch>
            <a:fillRect/>
          </a:stretch>
        </p:blipFill>
        <p:spPr>
          <a:xfrm>
            <a:off x="6577205" y="1091460"/>
            <a:ext cx="5219998" cy="2466448"/>
          </a:xfrm>
          <a:prstGeom prst="rect">
            <a:avLst/>
          </a:prstGeom>
          <a:noFill/>
        </p:spPr>
      </p:pic>
    </p:spTree>
    <p:extLst>
      <p:ext uri="{BB962C8B-B14F-4D97-AF65-F5344CB8AC3E}">
        <p14:creationId xmlns:p14="http://schemas.microsoft.com/office/powerpoint/2010/main" val="265083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ZÁKLADNÍ PRINCIPY MALÉ „NGO“</a:t>
            </a:r>
          </a:p>
        </p:txBody>
      </p:sp>
      <p:sp>
        <p:nvSpPr>
          <p:cNvPr id="5" name="Zástupný symbol pro obsah 4"/>
          <p:cNvSpPr>
            <a:spLocks noGrp="1"/>
          </p:cNvSpPr>
          <p:nvPr>
            <p:ph idx="1"/>
          </p:nvPr>
        </p:nvSpPr>
        <p:spPr/>
        <p:txBody>
          <a:bodyPr/>
          <a:lstStyle/>
          <a:p>
            <a:r>
              <a:rPr lang="cs-CZ" dirty="0"/>
              <a:t>Dobrý „</a:t>
            </a:r>
            <a:r>
              <a:rPr lang="en-AU" dirty="0"/>
              <a:t>business</a:t>
            </a:r>
            <a:r>
              <a:rPr lang="cs-CZ" dirty="0"/>
              <a:t> </a:t>
            </a:r>
            <a:r>
              <a:rPr lang="cs-CZ" dirty="0" err="1"/>
              <a:t>plan</a:t>
            </a:r>
            <a:r>
              <a:rPr lang="cs-CZ" dirty="0"/>
              <a:t>“</a:t>
            </a:r>
          </a:p>
          <a:p>
            <a:r>
              <a:rPr lang="cs-CZ" dirty="0"/>
              <a:t>Přidaná hodnota – smysl – ospravedlnění</a:t>
            </a:r>
          </a:p>
          <a:p>
            <a:r>
              <a:rPr lang="cs-CZ" dirty="0"/>
              <a:t>Kodex</a:t>
            </a:r>
          </a:p>
          <a:p>
            <a:r>
              <a:rPr lang="cs-CZ" dirty="0"/>
              <a:t>Specializace</a:t>
            </a:r>
          </a:p>
          <a:p>
            <a:r>
              <a:rPr lang="cs-CZ" dirty="0"/>
              <a:t>Osobní přístup</a:t>
            </a:r>
          </a:p>
          <a:p>
            <a:r>
              <a:rPr lang="cs-CZ" dirty="0"/>
              <a:t>Hluboké zacílení</a:t>
            </a:r>
          </a:p>
          <a:p>
            <a:endParaRPr lang="cs-CZ" dirty="0"/>
          </a:p>
        </p:txBody>
      </p:sp>
    </p:spTree>
    <p:extLst>
      <p:ext uri="{BB962C8B-B14F-4D97-AF65-F5344CB8AC3E}">
        <p14:creationId xmlns:p14="http://schemas.microsoft.com/office/powerpoint/2010/main" val="155147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FINANCOVÁNÍ a ORGANIZACE</a:t>
            </a:r>
          </a:p>
        </p:txBody>
      </p:sp>
      <p:sp>
        <p:nvSpPr>
          <p:cNvPr id="5" name="Zástupný symbol pro obsah 4"/>
          <p:cNvSpPr>
            <a:spLocks noGrp="1"/>
          </p:cNvSpPr>
          <p:nvPr>
            <p:ph idx="1"/>
          </p:nvPr>
        </p:nvSpPr>
        <p:spPr/>
        <p:txBody>
          <a:bodyPr/>
          <a:lstStyle/>
          <a:p>
            <a:r>
              <a:rPr lang="cs-CZ" sz="2000" dirty="0"/>
              <a:t>Sebeprezentace (důstojná ale důsledná)</a:t>
            </a:r>
          </a:p>
          <a:p>
            <a:r>
              <a:rPr lang="cs-CZ" sz="2000" dirty="0"/>
              <a:t>Reprezentativnost a Transparentnost</a:t>
            </a:r>
          </a:p>
          <a:p>
            <a:r>
              <a:rPr lang="en-AU" sz="2000" dirty="0"/>
              <a:t>Fundraising</a:t>
            </a:r>
            <a:r>
              <a:rPr lang="cs-CZ" sz="2000" dirty="0"/>
              <a:t> </a:t>
            </a:r>
          </a:p>
          <a:p>
            <a:r>
              <a:rPr lang="cs-CZ" sz="2000" dirty="0"/>
              <a:t>Komunikace (Web, FB, </a:t>
            </a:r>
            <a:r>
              <a:rPr lang="cs-CZ" sz="2000" dirty="0" err="1"/>
              <a:t>etc</a:t>
            </a:r>
            <a:r>
              <a:rPr lang="cs-CZ" sz="2000" dirty="0"/>
              <a:t>.)</a:t>
            </a:r>
          </a:p>
          <a:p>
            <a:r>
              <a:rPr lang="cs-CZ" sz="2000" dirty="0"/>
              <a:t>Osobní komunikace</a:t>
            </a:r>
          </a:p>
          <a:p>
            <a:r>
              <a:rPr lang="cs-CZ" sz="2000" dirty="0"/>
              <a:t>PRAVDIVÁ INFORMOVANOST</a:t>
            </a:r>
          </a:p>
          <a:p>
            <a:r>
              <a:rPr lang="cs-CZ" sz="2000" dirty="0"/>
              <a:t>Administrativní </a:t>
            </a:r>
            <a:r>
              <a:rPr lang="cs-CZ" sz="2000" dirty="0" err="1"/>
              <a:t>aparatus</a:t>
            </a:r>
            <a:r>
              <a:rPr lang="cs-CZ" sz="2000" dirty="0"/>
              <a:t> (zapsaný spolek?, stanovy, Potvrzení pro snížení daně, neziskový status)</a:t>
            </a:r>
          </a:p>
          <a:p>
            <a:r>
              <a:rPr lang="cs-CZ" sz="2000" dirty="0"/>
              <a:t>Periodicita příjmů – plánování</a:t>
            </a:r>
          </a:p>
          <a:p>
            <a:r>
              <a:rPr lang="cs-CZ" sz="2000" dirty="0"/>
              <a:t>Účetnictví</a:t>
            </a:r>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623" y="1171576"/>
            <a:ext cx="4625329" cy="3266639"/>
          </a:xfrm>
          <a:prstGeom prst="rect">
            <a:avLst/>
          </a:prstGeom>
        </p:spPr>
      </p:pic>
    </p:spTree>
    <p:extLst>
      <p:ext uri="{BB962C8B-B14F-4D97-AF65-F5344CB8AC3E}">
        <p14:creationId xmlns:p14="http://schemas.microsoft.com/office/powerpoint/2010/main" val="347593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err="1"/>
              <a:t>Fundraising</a:t>
            </a:r>
            <a:endParaRPr lang="cs-CZ" dirty="0"/>
          </a:p>
        </p:txBody>
      </p:sp>
      <p:sp>
        <p:nvSpPr>
          <p:cNvPr id="5" name="Zástupný symbol pro obsah 4"/>
          <p:cNvSpPr>
            <a:spLocks noGrp="1"/>
          </p:cNvSpPr>
          <p:nvPr>
            <p:ph idx="1"/>
          </p:nvPr>
        </p:nvSpPr>
        <p:spPr/>
        <p:txBody>
          <a:bodyPr/>
          <a:lstStyle/>
          <a:p>
            <a:r>
              <a:rPr lang="cs-CZ" sz="2400" dirty="0"/>
              <a:t>povinnost může být formální (splnění podmínek grantu, podmínky pro pořádání sbírky) </a:t>
            </a:r>
          </a:p>
          <a:p>
            <a:r>
              <a:rPr lang="cs-CZ" sz="2400" dirty="0"/>
              <a:t>nebo neformální (informování dárce, udržování vztahu, péče o sponzora)</a:t>
            </a:r>
          </a:p>
          <a:p>
            <a:r>
              <a:rPr lang="cs-CZ" sz="2400" dirty="0"/>
              <a:t>Zdroje financí (jednotlivci, veř. sbírky, veřejné peníze v různých formách) </a:t>
            </a:r>
          </a:p>
          <a:p>
            <a:r>
              <a:rPr lang="cs-CZ" sz="2400" dirty="0"/>
              <a:t>vždycky vzniká ke každému zdroji nějaká povinnost </a:t>
            </a:r>
            <a:r>
              <a:rPr lang="cs-CZ" sz="2400" i="1" dirty="0"/>
              <a:t>(„žádné peníze nejsou zadarmo“</a:t>
            </a:r>
            <a:r>
              <a:rPr lang="cs-CZ" sz="2400" dirty="0"/>
              <a:t>)</a:t>
            </a:r>
          </a:p>
          <a:p>
            <a:endParaRPr lang="cs-CZ" dirty="0"/>
          </a:p>
        </p:txBody>
      </p:sp>
    </p:spTree>
    <p:extLst>
      <p:ext uri="{BB962C8B-B14F-4D97-AF65-F5344CB8AC3E}">
        <p14:creationId xmlns:p14="http://schemas.microsoft.com/office/powerpoint/2010/main" val="66495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Problematické příklady</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402" y="2647467"/>
            <a:ext cx="5282067" cy="2969378"/>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54" y="2656265"/>
            <a:ext cx="3103436" cy="2960580"/>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00" y="1410041"/>
            <a:ext cx="3680266" cy="4688237"/>
          </a:xfrm>
          <a:prstGeom prst="rect">
            <a:avLst/>
          </a:prstGeom>
        </p:spPr>
      </p:pic>
    </p:spTree>
    <p:extLst>
      <p:ext uri="{BB962C8B-B14F-4D97-AF65-F5344CB8AC3E}">
        <p14:creationId xmlns:p14="http://schemas.microsoft.com/office/powerpoint/2010/main" val="10156400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782</TotalTime>
  <Words>785</Words>
  <Application>Microsoft Office PowerPoint</Application>
  <PresentationFormat>Širokoúhlá obrazovka</PresentationFormat>
  <Paragraphs>197</Paragraphs>
  <Slides>21</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Tahoma</vt:lpstr>
      <vt:lpstr>Wingdings</vt:lpstr>
      <vt:lpstr>Prezentace_MU_CZ</vt:lpstr>
      <vt:lpstr>Humanitární aspekt neziskového sektoru</vt:lpstr>
      <vt:lpstr>Humanitární pomoc trendy – Maxwell a Carbonnier</vt:lpstr>
      <vt:lpstr>Různé přístupy</vt:lpstr>
      <vt:lpstr>Velké organizace a jejich financování</vt:lpstr>
      <vt:lpstr>Velké organizace</vt:lpstr>
      <vt:lpstr>ZÁKLADNÍ PRINCIPY MALÉ „NGO“</vt:lpstr>
      <vt:lpstr>FINANCOVÁNÍ a ORGANIZACE</vt:lpstr>
      <vt:lpstr>Fundraising</vt:lpstr>
      <vt:lpstr>Problematické příklady</vt:lpstr>
      <vt:lpstr>Humanitarian trap </vt:lpstr>
      <vt:lpstr>Optimální cesta</vt:lpstr>
      <vt:lpstr>PROFESIONÁLNÍ PŘÍSTUP</vt:lpstr>
      <vt:lpstr>CO SI PŘENÉST ZE „ZISKU“ ANEB JAK SE „VYPLATIT“</vt:lpstr>
      <vt:lpstr>KULTURNÍ JEMNOCIT</vt:lpstr>
      <vt:lpstr>TRANSPARENTNOST</vt:lpstr>
      <vt:lpstr>OSVÍCENÉ ŘÍZENÍ</vt:lpstr>
      <vt:lpstr>HUMANITÁRNÍ PRACOVNÍK</vt:lpstr>
      <vt:lpstr>AKTIVISMUS A JINÉ NEŠVARY</vt:lpstr>
      <vt:lpstr>ETICKÉ ASPEKTY </vt:lpstr>
      <vt:lpstr>Bezpečnost</vt:lpstr>
      <vt:lpstr>Drobné zkušenosti</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Humanitární aspekt neziskového sektoru</dc:title>
  <dc:creator>Pala Tadeáš</dc:creator>
  <cp:lastModifiedBy>Jakub Pejcal</cp:lastModifiedBy>
  <cp:revision>49</cp:revision>
  <cp:lastPrinted>1601-01-01T00:00:00Z</cp:lastPrinted>
  <dcterms:created xsi:type="dcterms:W3CDTF">2019-04-15T13:41:15Z</dcterms:created>
  <dcterms:modified xsi:type="dcterms:W3CDTF">2022-11-29T12:20:02Z</dcterms:modified>
</cp:coreProperties>
</file>