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7"/>
  </p:notesMasterIdLst>
  <p:handoutMasterIdLst>
    <p:handoutMasterId r:id="rId28"/>
  </p:handoutMasterIdLst>
  <p:sldIdLst>
    <p:sldId id="401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3" r:id="rId17"/>
    <p:sldId id="342" r:id="rId18"/>
    <p:sldId id="344" r:id="rId19"/>
    <p:sldId id="345" r:id="rId20"/>
    <p:sldId id="347" r:id="rId21"/>
    <p:sldId id="349" r:id="rId22"/>
    <p:sldId id="346" r:id="rId23"/>
    <p:sldId id="400" r:id="rId24"/>
    <p:sldId id="348" r:id="rId25"/>
    <p:sldId id="395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6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432" userDrawn="1">
          <p15:clr>
            <a:srgbClr val="FBAE40"/>
          </p15:clr>
        </p15:guide>
        <p15:guide id="4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5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3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04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7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741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997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83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35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7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886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77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657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1049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65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158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02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436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8438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49" userDrawn="1">
          <p15:clr>
            <a:srgbClr val="F26B43"/>
          </p15:clr>
        </p15:guide>
        <p15:guide id="4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hivum.cz/jak-dlouho-ukladat-a-archivovat-dokumenty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kane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tpsr.econ.muni.cz/media/3295799/a5_sbornik_2015_bez_znacek.pdf" TargetMode="External"/><Relationship Id="rId2" Type="http://schemas.openxmlformats.org/officeDocument/2006/relationships/hyperlink" Target="http://www.fikan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th/fzve9/?id=305239" TargetMode="External"/><Relationship Id="rId4" Type="http://schemas.openxmlformats.org/officeDocument/2006/relationships/hyperlink" Target="http://ctpsr.econ.muni.cz/media/3295767/proceedings_ctpsr_201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74000" cy="252000"/>
          </a:xfrm>
        </p:spPr>
        <p:txBody>
          <a:bodyPr/>
          <a:lstStyle/>
          <a:p>
            <a:r>
              <a:rPr lang="cs-CZ" dirty="0"/>
              <a:t>PBM120: Jakub Pejcal: jakub.pejcal@econ.muni.cz, CVNS, ESF MU</a:t>
            </a:r>
          </a:p>
          <a:p>
            <a:r>
              <a:rPr lang="cs-CZ" dirty="0"/>
              <a:t>29. 11. 2022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a ekonomické řízení</a:t>
            </a:r>
          </a:p>
        </p:txBody>
      </p:sp>
    </p:spTree>
    <p:extLst>
      <p:ext uri="{BB962C8B-B14F-4D97-AF65-F5344CB8AC3E}">
        <p14:creationId xmlns:p14="http://schemas.microsoft.com/office/powerpoint/2010/main" val="263064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Účetnictví v plném rozsahu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504/2002 Sb.</a:t>
            </a:r>
          </a:p>
          <a:p>
            <a:pPr>
              <a:defRPr/>
            </a:pPr>
            <a:r>
              <a:rPr lang="cs-CZ" altLang="cs-CZ" sz="1400" dirty="0"/>
              <a:t>mohou vést všechny NNO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/>
              <a:t>„rozšíření“ zjednodušeného rozsahu spočívá v:</a:t>
            </a:r>
          </a:p>
          <a:p>
            <a:pPr>
              <a:defRPr/>
            </a:pPr>
            <a:r>
              <a:rPr lang="cs-CZ" altLang="cs-CZ" sz="1400" u="sng" dirty="0"/>
              <a:t>„úplný“ účetní rozvrh</a:t>
            </a:r>
            <a:r>
              <a:rPr lang="cs-CZ" altLang="cs-CZ" sz="1400" dirty="0"/>
              <a:t> (odlišnosti proti rozvrhu v ziskovém sektoru)</a:t>
            </a:r>
          </a:p>
          <a:p>
            <a:pPr>
              <a:defRPr/>
            </a:pPr>
            <a:r>
              <a:rPr lang="cs-CZ" altLang="cs-CZ" sz="1400" dirty="0"/>
              <a:t>práce s účetním deníkem a hlavní knihou</a:t>
            </a:r>
          </a:p>
          <a:p>
            <a:pPr>
              <a:defRPr/>
            </a:pPr>
            <a:r>
              <a:rPr lang="cs-CZ" altLang="cs-CZ" sz="1400" dirty="0"/>
              <a:t>účetní závěrka coby komplexní přehled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 v podstatě tak, jak je zvykem pro ziskové organizace (se specifiky NNO)</a:t>
            </a:r>
          </a:p>
          <a:p>
            <a:pPr lvl="1">
              <a:defRPr/>
            </a:pPr>
            <a:r>
              <a:rPr lang="cs-CZ" altLang="cs-CZ" sz="1400" dirty="0"/>
              <a:t>„lepší“ uspořádání dat – více přehledné...</a:t>
            </a:r>
          </a:p>
          <a:p>
            <a:pPr lvl="1">
              <a:defRPr/>
            </a:pPr>
            <a:r>
              <a:rPr lang="cs-CZ" altLang="cs-CZ" sz="1400" dirty="0"/>
              <a:t>více výkazů, které jsou více podrobné…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některé NNO však „dokonalé“ výkazy nepotřebují a z toho důvodu volí jednodušší formu vedení účetnictví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71443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Účetní výkazy – podrobněji</a:t>
            </a:r>
            <a:br>
              <a:rPr lang="cs-CZ" sz="4000" dirty="0"/>
            </a:b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u="sng" dirty="0"/>
              <a:t>výkaz zisku a ztráty</a:t>
            </a:r>
            <a:r>
              <a:rPr lang="cs-CZ" altLang="cs-CZ" sz="1400" dirty="0"/>
              <a:t> (údaje o nákladech a výnosech za rok činnosti organizace) v členění nákladů na hlavní a hospodářskou činnost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rozvaha</a:t>
            </a:r>
            <a:r>
              <a:rPr lang="cs-CZ" altLang="cs-CZ" sz="1400" dirty="0"/>
              <a:t> (bilance) – základní přehled o majetku organizace, způsobu jeho krytí a jeho vývoji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příloha účetní závěrce – „doprovodný text k účetní závěrce“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(přehled o peněžních tocích) – výkaz o změnách finančních prostředků podniku</a:t>
            </a:r>
          </a:p>
          <a:p>
            <a:pPr>
              <a:defRPr/>
            </a:pPr>
            <a:r>
              <a:rPr lang="cs-CZ" altLang="cs-CZ" sz="1400" dirty="0"/>
              <a:t>(přehled o změnách vlastního kapitálu) - …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zveřejnění ve sbírce listin veřejných rejstříků, resp. ve výroční zprávě (pokud musí mít účetní závěrku ověřenou auditorem)</a:t>
            </a:r>
          </a:p>
          <a:p>
            <a:pPr lvl="1">
              <a:defRPr/>
            </a:pPr>
            <a:r>
              <a:rPr lang="cs-CZ" altLang="cs-CZ" sz="1050" dirty="0"/>
              <a:t>za rok 2014 nejpozději zveřejnit do 31/03/2016</a:t>
            </a:r>
          </a:p>
          <a:p>
            <a:pPr lvl="1">
              <a:defRPr/>
            </a:pPr>
            <a:r>
              <a:rPr lang="cs-CZ" altLang="cs-CZ" sz="1050" dirty="0"/>
              <a:t>za rok 2015 nejpozději zveřejnit do 30/11/2017</a:t>
            </a:r>
          </a:p>
          <a:p>
            <a:pPr marL="324000" lvl="1" indent="0">
              <a:buNone/>
              <a:defRPr/>
            </a:pPr>
            <a:r>
              <a:rPr lang="cs-CZ" altLang="cs-CZ" sz="1050" dirty="0"/>
              <a:t>	X</a:t>
            </a:r>
          </a:p>
          <a:p>
            <a:pPr lvl="1">
              <a:defRPr/>
            </a:pPr>
            <a:r>
              <a:rPr lang="cs-CZ" altLang="cs-CZ" sz="1050" dirty="0"/>
              <a:t>mikro a malé účetní jednotky nemusí zveřejňovat výkaz zisku a ztráty, pokud jim to neukládá zvláštní právní předpis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60416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vypadá účetní doklad 1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účetní doklad – záznam, kterým účetní jednotka prokazuje proběhlou skutečnost, slouží jako základ pro zápis v účetnictví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								(tzv. účetní záznam)</a:t>
            </a:r>
          </a:p>
          <a:p>
            <a:pPr>
              <a:defRPr/>
            </a:pPr>
            <a:r>
              <a:rPr lang="cs-CZ" altLang="cs-CZ" sz="1400" dirty="0"/>
              <a:t>prvotní vs. druhotný (účetní) doklad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příklady prvotních dokladů:		</a:t>
            </a:r>
          </a:p>
          <a:p>
            <a:pPr lvl="1">
              <a:defRPr/>
            </a:pPr>
            <a:r>
              <a:rPr lang="cs-CZ" altLang="cs-CZ" sz="1200" dirty="0"/>
              <a:t>paragon, nájemní smlouva;		</a:t>
            </a:r>
          </a:p>
          <a:p>
            <a:pPr lvl="1">
              <a:defRPr/>
            </a:pPr>
            <a:r>
              <a:rPr lang="cs-CZ" altLang="cs-CZ" sz="1200" dirty="0"/>
              <a:t>přijatá / vydaná faktura;			</a:t>
            </a:r>
          </a:p>
          <a:p>
            <a:pPr lvl="1">
              <a:defRPr/>
            </a:pPr>
            <a:r>
              <a:rPr lang="cs-CZ" altLang="cs-CZ" sz="1200" dirty="0"/>
              <a:t>výpis z běžného účtu;		</a:t>
            </a:r>
          </a:p>
          <a:p>
            <a:pPr lvl="1">
              <a:defRPr/>
            </a:pPr>
            <a:r>
              <a:rPr lang="cs-CZ" altLang="cs-CZ" sz="1200" dirty="0"/>
              <a:t>inventurní soupis.	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</a:t>
            </a:r>
          </a:p>
          <a:p>
            <a:pPr>
              <a:defRPr/>
            </a:pPr>
            <a:r>
              <a:rPr lang="cs-CZ" altLang="cs-CZ" sz="1400" dirty="0"/>
              <a:t>náležitosti prvotních (resp. účetních) dokladů:</a:t>
            </a:r>
          </a:p>
          <a:p>
            <a:pPr lvl="1">
              <a:defRPr/>
            </a:pPr>
            <a:r>
              <a:rPr lang="cs-CZ" altLang="cs-CZ" sz="1200" dirty="0"/>
              <a:t>(označení účetního dokladu),</a:t>
            </a:r>
          </a:p>
          <a:p>
            <a:pPr lvl="1">
              <a:defRPr/>
            </a:pPr>
            <a:r>
              <a:rPr lang="cs-CZ" altLang="cs-CZ" sz="1200" dirty="0"/>
              <a:t>obsah hospodářské (účetní) operace,</a:t>
            </a:r>
          </a:p>
          <a:p>
            <a:pPr lvl="1">
              <a:defRPr/>
            </a:pPr>
            <a:r>
              <a:rPr lang="cs-CZ" altLang="cs-CZ" sz="1200" dirty="0"/>
              <a:t>peněžní částka nebo informace o ceně za měrnou jednotku a vyjádření množství, </a:t>
            </a:r>
          </a:p>
          <a:p>
            <a:pPr lvl="1">
              <a:defRPr/>
            </a:pPr>
            <a:r>
              <a:rPr lang="cs-CZ" altLang="cs-CZ" sz="1200" dirty="0"/>
              <a:t>okamžik vystavení prvotního dokladu, </a:t>
            </a:r>
          </a:p>
          <a:p>
            <a:pPr lvl="1">
              <a:defRPr/>
            </a:pPr>
            <a:r>
              <a:rPr lang="cs-CZ" altLang="cs-CZ" sz="1200" dirty="0"/>
              <a:t>(okamžik uskutečnění účetního případu),</a:t>
            </a:r>
          </a:p>
          <a:p>
            <a:pPr lvl="1">
              <a:defRPr/>
            </a:pPr>
            <a:r>
              <a:rPr lang="cs-CZ" altLang="cs-CZ" sz="1200" dirty="0"/>
              <a:t>identifikace stran hospodářské operace,</a:t>
            </a:r>
          </a:p>
          <a:p>
            <a:pPr lvl="1">
              <a:defRPr/>
            </a:pPr>
            <a:r>
              <a:rPr lang="cs-CZ" altLang="cs-CZ" sz="1200" dirty="0"/>
              <a:t>(podpisový záznam osoby odpovědné za účetní případ a za zaúčtování). </a:t>
            </a:r>
          </a:p>
          <a:p>
            <a:pPr>
              <a:defRPr/>
            </a:pPr>
            <a:endParaRPr lang="cs-CZ" altLang="cs-CZ" sz="14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A70DE37-8C7C-462F-BD01-B03592BA33C0}"/>
              </a:ext>
            </a:extLst>
          </p:cNvPr>
          <p:cNvSpPr txBox="1">
            <a:spLocks noChangeArrowheads="1"/>
          </p:cNvSpPr>
          <p:nvPr/>
        </p:nvSpPr>
        <p:spPr>
          <a:xfrm>
            <a:off x="3464654" y="2968527"/>
            <a:ext cx="6652470" cy="1066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sz="1400" kern="0" dirty="0"/>
              <a:t>příklady účetních dokladů:		</a:t>
            </a:r>
          </a:p>
          <a:p>
            <a:pPr lvl="1">
              <a:defRPr/>
            </a:pPr>
            <a:r>
              <a:rPr lang="cs-CZ" altLang="cs-CZ" sz="1200" kern="0" dirty="0"/>
              <a:t>výdejový / příjmový pokladní doklad;</a:t>
            </a:r>
          </a:p>
          <a:p>
            <a:pPr lvl="1">
              <a:defRPr/>
            </a:pPr>
            <a:r>
              <a:rPr lang="cs-CZ" altLang="cs-CZ" sz="1200" kern="0" dirty="0"/>
              <a:t>přijatá / vydaná faktura;			</a:t>
            </a:r>
          </a:p>
          <a:p>
            <a:pPr lvl="1">
              <a:defRPr/>
            </a:pPr>
            <a:r>
              <a:rPr lang="cs-CZ" altLang="cs-CZ" sz="1200" kern="0" dirty="0"/>
              <a:t>výpis z běžného účtu;		</a:t>
            </a:r>
          </a:p>
          <a:p>
            <a:pPr lvl="1">
              <a:defRPr/>
            </a:pPr>
            <a:r>
              <a:rPr lang="cs-CZ" altLang="cs-CZ" sz="1200" kern="0" dirty="0"/>
              <a:t>interní doklad.	</a:t>
            </a:r>
          </a:p>
        </p:txBody>
      </p:sp>
    </p:spTree>
    <p:extLst>
      <p:ext uri="{BB962C8B-B14F-4D97-AF65-F5344CB8AC3E}">
        <p14:creationId xmlns:p14="http://schemas.microsoft.com/office/powerpoint/2010/main" val="50890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vypadá účetní doklad 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5754" y="5478010"/>
            <a:ext cx="8847446" cy="353989"/>
          </a:xfrm>
        </p:spPr>
        <p:txBody>
          <a:bodyPr/>
          <a:lstStyle/>
          <a:p>
            <a:pPr marL="324000" lvl="1" indent="0">
              <a:buNone/>
              <a:defRPr/>
            </a:pPr>
            <a:r>
              <a:rPr lang="cs-CZ" altLang="cs-CZ" sz="1400" dirty="0"/>
              <a:t>Účetní doklad				Prvotní doklad</a:t>
            </a:r>
          </a:p>
          <a:p>
            <a:pPr marL="324000" lvl="1" indent="0">
              <a:buNone/>
              <a:defRPr/>
            </a:pPr>
            <a:endParaRPr lang="cs-CZ" altLang="cs-CZ" sz="1400" dirty="0"/>
          </a:p>
          <a:p>
            <a:pPr marL="324000" lvl="1" indent="0">
              <a:buNone/>
              <a:defRPr/>
            </a:pPr>
            <a:r>
              <a:rPr lang="cs-CZ" altLang="cs-CZ" sz="1050" i="1" dirty="0"/>
              <a:t>(Metodika č. 8: Doklady v účetnictví (Junák)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59762A5-A827-4A57-8FF4-F030EBD4B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637207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77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Archivace účetních dokladů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účetní doklad – podklad, kterým účetní jednotka prokazuje proběhlou skutečnost, slouží jako základ pro zápis v účetnictví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900" dirty="0"/>
          </a:p>
          <a:p>
            <a:pPr marL="72000" indent="0">
              <a:buNone/>
              <a:defRPr/>
            </a:pPr>
            <a:r>
              <a:rPr lang="cs-CZ" altLang="cs-CZ" sz="900" dirty="0"/>
              <a:t>	*  Daňové přiznání archivovat nemusíte. Vaší povinností ale je archivovat podklady, na jejichž základě bylo přiznání vyplněné.</a:t>
            </a:r>
          </a:p>
          <a:p>
            <a:pPr marL="72000" indent="0">
              <a:buNone/>
              <a:defRPr/>
            </a:pPr>
            <a:r>
              <a:rPr lang="cs-CZ" altLang="cs-CZ" sz="900" dirty="0"/>
              <a:t>	** Nepřehledná je také situace kolem toho, jak dlouho archivovat smlouvy – doba se liší podle druhu smlouvy (</a:t>
            </a:r>
            <a:r>
              <a:rPr lang="cs-CZ" altLang="cs-CZ" sz="900" dirty="0">
                <a:hlinkClick r:id="rId2"/>
              </a:rPr>
              <a:t>viz přehled v tomto článku</a:t>
            </a:r>
            <a:r>
              <a:rPr lang="cs-CZ" altLang="cs-CZ" sz="900" dirty="0"/>
              <a:t>). </a:t>
            </a:r>
          </a:p>
          <a:p>
            <a:pPr marL="72000" indent="0">
              <a:buNone/>
              <a:defRPr/>
            </a:pPr>
            <a:r>
              <a:rPr lang="cs-CZ" altLang="cs-CZ" sz="900" dirty="0"/>
              <a:t>	Každopádně u mnoha smluv si lhůty určujete sami – při stanovení lhůty záleží zejména na trvání smlouvy a na tom, po jakou dobu může účastník smlouvy uplatňovat svá práva </a:t>
            </a:r>
          </a:p>
          <a:p>
            <a:pPr marL="72000" indent="0">
              <a:buNone/>
              <a:defRPr/>
            </a:pPr>
            <a:r>
              <a:rPr lang="cs-CZ" altLang="cs-CZ" sz="900" dirty="0"/>
              <a:t>	u druhé strany či v případě sporu u soudu.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E889D6B-E909-4AC0-871C-928BFC476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99395"/>
              </p:ext>
            </p:extLst>
          </p:nvPr>
        </p:nvGraphicFramePr>
        <p:xfrm>
          <a:off x="1335026" y="2147364"/>
          <a:ext cx="8140070" cy="35017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682000">
                  <a:extLst>
                    <a:ext uri="{9D8B030D-6E8A-4147-A177-3AD203B41FA5}">
                      <a16:colId xmlns:a16="http://schemas.microsoft.com/office/drawing/2014/main" val="1223173869"/>
                    </a:ext>
                  </a:extLst>
                </a:gridCol>
                <a:gridCol w="2458070">
                  <a:extLst>
                    <a:ext uri="{9D8B030D-6E8A-4147-A177-3AD203B41FA5}">
                      <a16:colId xmlns:a16="http://schemas.microsoft.com/office/drawing/2014/main" val="2875202964"/>
                    </a:ext>
                  </a:extLst>
                </a:gridCol>
              </a:tblGrid>
              <a:tr h="224009">
                <a:tc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Typ dokumentu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Lhůta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76725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daňové přiznání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není potřeba archivovat*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13249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smlouvy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doba je různá**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22840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stejnopisy evidenčních listů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3 roky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551256"/>
                  </a:ext>
                </a:extLst>
              </a:tr>
              <a:tr h="289083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účetní záznamy, kterými účetní jednotky dokládají formu vedení účetnictví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452153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účetní doklady (faktury, pokladní doklady, bankovní výpisy...)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43702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účetní knihy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722533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odpisové plány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055696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inventurní soupisy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511350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účtový rozvrh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034224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účetní uzávěrka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10 let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685259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výroční zpráva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10 let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555662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daňové doklady pro DPH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10 let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062761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mzdové listy nebo účetní záznamy o údajích potřebných pro účely důchodového pojištění (pokud zaměstnanec pobírá starobní důchod, lhůta se zkracuje na 10 let)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30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84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5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 čemu účetnictví také slouží? </a:t>
            </a:r>
            <a:br>
              <a:rPr lang="cs-CZ" altLang="cs-CZ" sz="4000" dirty="0"/>
            </a:br>
            <a:r>
              <a:rPr lang="cs-CZ" altLang="cs-CZ" sz="4000" dirty="0"/>
              <a:t>								 Zdanění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/>
          <a:lstStyle/>
          <a:p>
            <a:pPr>
              <a:defRPr/>
            </a:pPr>
            <a:r>
              <a:rPr lang="cs-CZ" altLang="cs-CZ" sz="1400" dirty="0"/>
              <a:t>NNO jsou zdaňovány v tzv. specifickém daňovém režimu</a:t>
            </a:r>
          </a:p>
          <a:p>
            <a:pPr>
              <a:defRPr/>
            </a:pPr>
            <a:r>
              <a:rPr lang="cs-CZ" altLang="cs-CZ" sz="1400" dirty="0"/>
              <a:t>stát poskytuje NNO určité výhody – nepřímá podpora státem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NOZ a veřejná prospěšnost – původní koncept vs. skutečnost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 („veřejně prospěšný poplatník“ vymezený dle právní formy)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 (negativní vymezení)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proč specifický daňový režim?</a:t>
            </a:r>
          </a:p>
          <a:p>
            <a:pPr lvl="1">
              <a:defRPr/>
            </a:pPr>
            <a:r>
              <a:rPr lang="cs-CZ" altLang="cs-CZ" sz="1400" dirty="0"/>
              <a:t>NNO snižují výdaje státu</a:t>
            </a:r>
          </a:p>
          <a:p>
            <a:pPr lvl="1">
              <a:defRPr/>
            </a:pPr>
            <a:r>
              <a:rPr lang="cs-CZ" altLang="cs-CZ" sz="1400" dirty="0"/>
              <a:t>NNO představují dodatečné přínosy pro společnost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(poskytují služby za nulové nebo zvýhodněné ceny)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z příjmů právnických osob </a:t>
            </a:r>
            <a:r>
              <a:rPr lang="cs-CZ" altLang="cs-CZ" sz="1400" i="1" dirty="0"/>
              <a:t>(hlavní vs. vedlejší činnost)</a:t>
            </a:r>
          </a:p>
          <a:p>
            <a:pPr lvl="1">
              <a:defRPr/>
            </a:pPr>
            <a:r>
              <a:rPr lang="cs-CZ" altLang="cs-CZ" sz="1100" i="1" dirty="0"/>
              <a:t>jsou předmětem daně </a:t>
            </a:r>
            <a:r>
              <a:rPr lang="cs-CZ" altLang="cs-CZ" sz="800" i="1" dirty="0"/>
              <a:t>(např. příjmy z reklam, nájmů, úroky)</a:t>
            </a:r>
          </a:p>
          <a:p>
            <a:pPr lvl="1">
              <a:defRPr/>
            </a:pPr>
            <a:r>
              <a:rPr lang="cs-CZ" altLang="cs-CZ" sz="1100" i="1" dirty="0"/>
              <a:t>jsou předmětem daně ale jsou od daně osvobozené </a:t>
            </a:r>
            <a:r>
              <a:rPr lang="cs-CZ" altLang="cs-CZ" sz="800" i="1" dirty="0"/>
              <a:t>(např. členské příspěvky ze stanov)</a:t>
            </a:r>
          </a:p>
          <a:p>
            <a:pPr lvl="1">
              <a:defRPr/>
            </a:pPr>
            <a:r>
              <a:rPr lang="cs-CZ" altLang="cs-CZ" sz="1100" i="1" dirty="0"/>
              <a:t>nejsou předmětem daně </a:t>
            </a:r>
            <a:r>
              <a:rPr lang="cs-CZ" altLang="cs-CZ" sz="800" i="1" dirty="0"/>
              <a:t>(např. příjmy odpovídající výdejům, dotace, atd.)</a:t>
            </a:r>
          </a:p>
          <a:p>
            <a:pPr>
              <a:defRPr/>
            </a:pPr>
            <a:endParaRPr lang="cs-CZ" altLang="cs-CZ" sz="1400" i="1" dirty="0"/>
          </a:p>
          <a:p>
            <a:pPr>
              <a:defRPr/>
            </a:pPr>
            <a:r>
              <a:rPr lang="cs-CZ" altLang="cs-CZ" sz="1400" dirty="0"/>
              <a:t>Daň z přidané hodnoty </a:t>
            </a:r>
            <a:r>
              <a:rPr lang="cs-CZ" altLang="cs-CZ" sz="1400" i="1" dirty="0"/>
              <a:t>(za specifických podmínek se musí NNO stát plátcem DPH: ekonomická činnost, pořizuje zboží z jiného členského státu EU)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z nemovitých věcí </a:t>
            </a:r>
            <a:r>
              <a:rPr lang="cs-CZ" altLang="cs-CZ" sz="1400" i="1" dirty="0"/>
              <a:t>(osvobození při užívání pro účely organizace)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silniční </a:t>
            </a:r>
            <a:r>
              <a:rPr lang="cs-CZ" altLang="cs-CZ" sz="1400" i="1" dirty="0"/>
              <a:t>(pokud není zdaněna činnost, v rámci které je vozidlo užíváno, dojde k osvobození)</a:t>
            </a:r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00993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 čemu účetnictví také slouží? </a:t>
            </a:r>
            <a:br>
              <a:rPr lang="cs-CZ" altLang="cs-CZ" sz="4000" dirty="0"/>
            </a:br>
            <a:r>
              <a:rPr lang="cs-CZ" altLang="cs-CZ" sz="4000" dirty="0"/>
              <a:t>		</a:t>
            </a:r>
            <a:r>
              <a:rPr lang="cs-CZ" altLang="cs-CZ" dirty="0"/>
              <a:t>      </a:t>
            </a:r>
            <a:r>
              <a:rPr lang="cs-CZ" altLang="cs-CZ" sz="4000" dirty="0"/>
              <a:t>	      </a:t>
            </a:r>
            <a:r>
              <a:rPr lang="cs-CZ" altLang="cs-CZ" dirty="0"/>
              <a:t>Podklad ekonomického řízení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>
              <a:defRPr/>
            </a:pPr>
            <a:r>
              <a:rPr lang="cs-CZ" altLang="cs-CZ" sz="1400" b="1" dirty="0"/>
              <a:t>ekonomické řízení</a:t>
            </a:r>
            <a:r>
              <a:rPr lang="cs-CZ" altLang="cs-CZ" sz="1400" dirty="0"/>
              <a:t>:</a:t>
            </a:r>
            <a:r>
              <a:rPr lang="cs-CZ" altLang="cs-CZ" sz="1400" b="1" dirty="0"/>
              <a:t> </a:t>
            </a:r>
            <a:r>
              <a:rPr lang="cs-CZ" altLang="cs-CZ" sz="1400" dirty="0"/>
              <a:t>jakým způsobem lze využívat finanční prostředky v organizaci pro naplňování jejich cíle</a:t>
            </a:r>
          </a:p>
          <a:p>
            <a:pPr>
              <a:defRPr/>
            </a:pPr>
            <a:r>
              <a:rPr lang="cs-CZ" altLang="cs-CZ" sz="1400" b="1" dirty="0"/>
              <a:t>početnictví</a:t>
            </a:r>
            <a:r>
              <a:rPr lang="cs-CZ" altLang="cs-CZ" sz="1400" dirty="0"/>
              <a:t>: finanční účetnictví (a výkaznictví); vnitropodnikové/manažerské účetnictví; podniková statistika a rozbory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jeden z hlavních nástrojů operativního finančního řízení všech organizací je </a:t>
            </a:r>
            <a:r>
              <a:rPr lang="cs-CZ" altLang="cs-CZ" sz="1400" b="1" dirty="0"/>
              <a:t>ROZPOČET</a:t>
            </a:r>
            <a:r>
              <a:rPr lang="cs-CZ" altLang="cs-CZ" sz="1400" dirty="0"/>
              <a:t>:</a:t>
            </a:r>
          </a:p>
          <a:p>
            <a:pPr lvl="1">
              <a:defRPr/>
            </a:pPr>
            <a:r>
              <a:rPr lang="cs-CZ" altLang="cs-CZ" sz="1400" dirty="0"/>
              <a:t>finanční plán (realistický předpoklad) – kolik peněz bude potřeba / kde peníze vezmeme</a:t>
            </a:r>
          </a:p>
          <a:p>
            <a:pPr lvl="1">
              <a:defRPr/>
            </a:pPr>
            <a:r>
              <a:rPr lang="cs-CZ" altLang="cs-CZ" sz="1400" dirty="0"/>
              <a:t>vyjádření cílů NNO v peněžních jednotkách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sestavován v kolektivu: zdola nahoru / shora dolů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různé metody: přírůstková metoda / metoda z nulové báze</a:t>
            </a:r>
          </a:p>
          <a:p>
            <a:pPr lvl="1">
              <a:defRPr/>
            </a:pPr>
            <a:r>
              <a:rPr lang="cs-CZ" altLang="cs-CZ" sz="1400" dirty="0"/>
              <a:t>různé podoby: krátkodobý / střednědobý / dlouhodobý; pevný / pružný; klouzavý / časově vymezený…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různé formy: programový (dělení celku podle jednotlivých aktivit) / zdrojový (náklady a k nim přiřazené výnosy)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dalším základním nástrojem může být </a:t>
            </a:r>
            <a:r>
              <a:rPr lang="cs-CZ" altLang="cs-CZ" sz="1400" b="1" dirty="0"/>
              <a:t>CASHFLOW</a:t>
            </a:r>
            <a:r>
              <a:rPr lang="cs-CZ" altLang="cs-CZ" sz="1400" dirty="0"/>
              <a:t>:</a:t>
            </a:r>
          </a:p>
          <a:p>
            <a:pPr lvl="1">
              <a:defRPr/>
            </a:pPr>
            <a:r>
              <a:rPr lang="cs-CZ" altLang="cs-CZ" sz="1400" dirty="0"/>
              <a:t>přehled peněžních toků (kdy / kolik / kam / a hlavně kolik zbývá)</a:t>
            </a:r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284146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programového rozpočtu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688AA6-F338-4628-8A08-13D853E25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31" y="1326474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zdrojového rozpočtu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DE7C975-FEDB-4B92-B938-0EF3748A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2" y="1827466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4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cashflow</a:t>
            </a:r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D9BEA6B-D1FE-4838-BD65-374721919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08" y="1780945"/>
            <a:ext cx="11174384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bloku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účetnictví NNO</a:t>
            </a:r>
          </a:p>
          <a:p>
            <a:pPr lvl="1">
              <a:defRPr/>
            </a:pPr>
            <a:r>
              <a:rPr lang="cs-CZ" altLang="cs-CZ" sz="1400" dirty="0"/>
              <a:t>účetnictví</a:t>
            </a:r>
          </a:p>
          <a:p>
            <a:pPr lvl="1">
              <a:defRPr/>
            </a:pPr>
            <a:r>
              <a:rPr lang="cs-CZ" altLang="cs-CZ" sz="1400" dirty="0"/>
              <a:t>účetní legislativa</a:t>
            </a:r>
          </a:p>
          <a:p>
            <a:pPr lvl="1">
              <a:defRPr/>
            </a:pPr>
            <a:r>
              <a:rPr lang="cs-CZ" altLang="cs-CZ" sz="1400" dirty="0"/>
              <a:t>specifika účetnictví NNO (rozsah, výkazy, doklady, archivace)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k čemu účetnictví také slouží?</a:t>
            </a:r>
          </a:p>
          <a:p>
            <a:pPr lvl="1">
              <a:defRPr/>
            </a:pPr>
            <a:r>
              <a:rPr lang="cs-CZ" altLang="cs-CZ" sz="1400" dirty="0"/>
              <a:t>zdanění NNO</a:t>
            </a:r>
          </a:p>
          <a:p>
            <a:pPr lvl="1">
              <a:defRPr/>
            </a:pPr>
            <a:r>
              <a:rPr lang="cs-CZ" altLang="cs-CZ" sz="1400" dirty="0"/>
              <a:t>podklad ekonomického řízení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800" dirty="0"/>
              <a:t>nástroje ekonomického řízení a finanční analýzy z rychlíku</a:t>
            </a:r>
          </a:p>
          <a:p>
            <a:pPr lvl="1">
              <a:defRPr/>
            </a:pPr>
            <a:r>
              <a:rPr lang="cs-CZ" altLang="cs-CZ" sz="1400" dirty="0"/>
              <a:t>základní nástroj ekonomického řízení – rozpočet</a:t>
            </a:r>
          </a:p>
          <a:p>
            <a:pPr lvl="1">
              <a:defRPr/>
            </a:pPr>
            <a:r>
              <a:rPr lang="cs-CZ" altLang="cs-CZ" sz="1400" dirty="0"/>
              <a:t>náklady v NNO (jejich kalkulace)</a:t>
            </a:r>
          </a:p>
          <a:p>
            <a:pPr lvl="1">
              <a:defRPr/>
            </a:pPr>
            <a:r>
              <a:rPr lang="cs-CZ" altLang="cs-CZ" sz="1400" dirty="0"/>
              <a:t>výnosy</a:t>
            </a:r>
            <a:r>
              <a:rPr lang="en-US" altLang="cs-CZ" sz="1400" dirty="0"/>
              <a:t> </a:t>
            </a:r>
            <a:r>
              <a:rPr lang="cs-CZ" altLang="cs-CZ" sz="1400" dirty="0"/>
              <a:t>v NNO</a:t>
            </a:r>
          </a:p>
          <a:p>
            <a:pPr lvl="1">
              <a:defRPr/>
            </a:pPr>
            <a:r>
              <a:rPr lang="cs-CZ" altLang="cs-CZ" sz="1400" dirty="0"/>
              <a:t>na cestě za finančním zdravím… finanční analýza ve vší obecnosti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71439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Náklady (ekonomická rovina) v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b="1" dirty="0"/>
              <a:t>náklady </a:t>
            </a:r>
            <a:r>
              <a:rPr lang="cs-CZ" altLang="cs-CZ" sz="1400" dirty="0"/>
              <a:t>= peněžní vyjádření spotřebovaných výrobních faktorů</a:t>
            </a:r>
          </a:p>
          <a:p>
            <a:pPr>
              <a:defRPr/>
            </a:pPr>
            <a:r>
              <a:rPr lang="cs-CZ" altLang="cs-CZ" sz="1400" dirty="0"/>
              <a:t>představují jednu ze stran rozpočtu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můžeme je rozlišovat podle druhu:</a:t>
            </a:r>
          </a:p>
          <a:p>
            <a:pPr>
              <a:defRPr/>
            </a:pPr>
            <a:r>
              <a:rPr lang="cs-CZ" altLang="cs-CZ" sz="1400" b="1" dirty="0"/>
              <a:t>přímé náklady </a:t>
            </a:r>
            <a:r>
              <a:rPr lang="cs-CZ" altLang="cs-CZ" sz="1400" dirty="0"/>
              <a:t>– lze snadno přiřadit k výkonu (například podělit počtem vyrobených kusů)</a:t>
            </a:r>
          </a:p>
          <a:p>
            <a:pPr>
              <a:defRPr/>
            </a:pPr>
            <a:r>
              <a:rPr lang="cs-CZ" altLang="cs-CZ" sz="1400" b="1" dirty="0"/>
              <a:t>režijní náklady </a:t>
            </a:r>
            <a:r>
              <a:rPr lang="cs-CZ" altLang="cs-CZ" sz="1400" dirty="0"/>
              <a:t>(nepřímé náklady) – k výkonu nelze přiřadit jednoduše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kalkulace = přiřazování nákladů k jednotlivým výkonům organizace, různé metody (viz .</a:t>
            </a:r>
            <a:r>
              <a:rPr lang="cs-CZ" altLang="cs-CZ" sz="1400" dirty="0" err="1"/>
              <a:t>xls</a:t>
            </a:r>
            <a:r>
              <a:rPr lang="cs-CZ" altLang="cs-CZ" sz="1400" dirty="0"/>
              <a:t> soubor):</a:t>
            </a:r>
          </a:p>
          <a:p>
            <a:pPr lvl="1">
              <a:defRPr/>
            </a:pPr>
            <a:r>
              <a:rPr lang="cs-CZ" altLang="cs-CZ" sz="1400" dirty="0"/>
              <a:t>prostá metoda dělením </a:t>
            </a:r>
            <a:r>
              <a:rPr lang="cs-CZ" altLang="cs-CZ" sz="1400" i="1" dirty="0"/>
              <a:t>(rovnoměrné rozdělení mezi všechny kusy)</a:t>
            </a:r>
          </a:p>
          <a:p>
            <a:pPr lvl="1">
              <a:defRPr/>
            </a:pPr>
            <a:r>
              <a:rPr lang="cs-CZ" altLang="cs-CZ" sz="1400" dirty="0"/>
              <a:t>metoda dělením s poměrovými čísly </a:t>
            </a:r>
            <a:r>
              <a:rPr lang="cs-CZ" altLang="cs-CZ" sz="1400" i="1" dirty="0"/>
              <a:t>(rozdělení mezi výkony v poměru podle normy)</a:t>
            </a:r>
          </a:p>
          <a:p>
            <a:pPr lvl="1">
              <a:defRPr/>
            </a:pPr>
            <a:r>
              <a:rPr lang="cs-CZ" altLang="cs-CZ" sz="1400" dirty="0"/>
              <a:t>metoda přirážková </a:t>
            </a:r>
            <a:r>
              <a:rPr lang="cs-CZ" altLang="cs-CZ" sz="1400" i="1" dirty="0"/>
              <a:t>(rozdělení podle přirážky vyčíslené dle přímých nákladů)</a:t>
            </a:r>
          </a:p>
          <a:p>
            <a:pPr lvl="1">
              <a:defRPr/>
            </a:pPr>
            <a:r>
              <a:rPr lang="cs-CZ" altLang="cs-CZ" sz="1400" dirty="0"/>
              <a:t>...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kalkulace coby základ </a:t>
            </a:r>
            <a:r>
              <a:rPr lang="cs-CZ" altLang="cs-CZ" sz="1400" b="1" dirty="0"/>
              <a:t>cenotvorby</a:t>
            </a:r>
          </a:p>
        </p:txBody>
      </p:sp>
    </p:spTree>
    <p:extLst>
      <p:ext uri="{BB962C8B-B14F-4D97-AF65-F5344CB8AC3E}">
        <p14:creationId xmlns:p14="http://schemas.microsoft.com/office/powerpoint/2010/main" val="125414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kalkulací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6E0C0BD-515C-46DE-8F86-32C619277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407" y="1465773"/>
            <a:ext cx="626318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051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Výnosy (ekonomická rovina) v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b="1" dirty="0"/>
              <a:t>výnosy </a:t>
            </a:r>
            <a:r>
              <a:rPr lang="cs-CZ" altLang="cs-CZ" sz="1400" dirty="0"/>
              <a:t>= peněžní vyjádření výkonů</a:t>
            </a:r>
          </a:p>
          <a:p>
            <a:pPr>
              <a:defRPr/>
            </a:pPr>
            <a:r>
              <a:rPr lang="cs-CZ" altLang="cs-CZ" sz="1400" dirty="0"/>
              <a:t>představují jednu ze stran rozpočtu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jaké finanční zdroje NNO má a v jaké výši je může očekávat?</a:t>
            </a:r>
          </a:p>
          <a:p>
            <a:pPr>
              <a:defRPr/>
            </a:pPr>
            <a:r>
              <a:rPr lang="cs-CZ" altLang="cs-CZ" sz="1400" dirty="0"/>
              <a:t>komplikované odhadnout výši výnosů</a:t>
            </a:r>
          </a:p>
          <a:p>
            <a:pPr>
              <a:defRPr/>
            </a:pPr>
            <a:r>
              <a:rPr lang="cs-CZ" altLang="cs-CZ" sz="1400" dirty="0"/>
              <a:t>základní </a:t>
            </a:r>
            <a:r>
              <a:rPr lang="cs-CZ" altLang="cs-CZ" sz="1400" b="1" dirty="0"/>
              <a:t>druhy</a:t>
            </a:r>
            <a:r>
              <a:rPr lang="cs-CZ" altLang="cs-CZ" sz="1400" dirty="0"/>
              <a:t> výnosů:</a:t>
            </a:r>
          </a:p>
          <a:p>
            <a:pPr lvl="1">
              <a:defRPr/>
            </a:pPr>
            <a:r>
              <a:rPr lang="cs-CZ" altLang="cs-CZ" sz="1400" dirty="0"/>
              <a:t>tržby za realizované výkony</a:t>
            </a:r>
          </a:p>
          <a:p>
            <a:pPr lvl="1">
              <a:defRPr/>
            </a:pPr>
            <a:r>
              <a:rPr lang="cs-CZ" altLang="cs-CZ" sz="1400" dirty="0"/>
              <a:t>dotace ze státního rozpočtu a z rozpočtů krajů a obcí</a:t>
            </a:r>
          </a:p>
          <a:p>
            <a:pPr lvl="1">
              <a:defRPr/>
            </a:pPr>
            <a:r>
              <a:rPr lang="cs-CZ" altLang="cs-CZ" sz="1400" dirty="0"/>
              <a:t>granty</a:t>
            </a:r>
          </a:p>
          <a:p>
            <a:pPr lvl="1">
              <a:defRPr/>
            </a:pPr>
            <a:r>
              <a:rPr lang="cs-CZ" altLang="cs-CZ" sz="1400" dirty="0"/>
              <a:t>dary fyzických a právnických osob</a:t>
            </a:r>
          </a:p>
          <a:p>
            <a:pPr lvl="1">
              <a:defRPr/>
            </a:pPr>
            <a:r>
              <a:rPr lang="cs-CZ" altLang="cs-CZ" sz="1400" dirty="0"/>
              <a:t>členské příspěvky</a:t>
            </a:r>
          </a:p>
          <a:p>
            <a:pPr lvl="1">
              <a:defRPr/>
            </a:pPr>
            <a:r>
              <a:rPr lang="cs-CZ" altLang="cs-CZ" sz="1400" dirty="0"/>
              <a:t>přijaté úroky</a:t>
            </a:r>
          </a:p>
          <a:p>
            <a:pPr lvl="1">
              <a:defRPr/>
            </a:pPr>
            <a:r>
              <a:rPr lang="cs-CZ" altLang="cs-CZ" sz="1400" dirty="0"/>
              <a:t>příjmy z reklam</a:t>
            </a:r>
          </a:p>
          <a:p>
            <a:pPr lvl="1">
              <a:defRPr/>
            </a:pPr>
            <a:r>
              <a:rPr lang="cs-CZ" altLang="cs-CZ" sz="1400" dirty="0"/>
              <a:t>veřejné sbírky</a:t>
            </a:r>
          </a:p>
          <a:p>
            <a:pPr lvl="1">
              <a:defRPr/>
            </a:pPr>
            <a:r>
              <a:rPr lang="cs-CZ" altLang="cs-CZ" sz="1400" dirty="0"/>
              <a:t>atd.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rozlišujeme volné a vázané zdroje</a:t>
            </a:r>
          </a:p>
        </p:txBody>
      </p:sp>
    </p:spTree>
    <p:extLst>
      <p:ext uri="{BB962C8B-B14F-4D97-AF65-F5344CB8AC3E}">
        <p14:creationId xmlns:p14="http://schemas.microsoft.com/office/powerpoint/2010/main" val="2937459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Pokročilejší nástroje</a:t>
            </a:r>
            <a:r>
              <a:rPr lang="cs-CZ" altLang="cs-CZ" sz="4000" dirty="0"/>
              <a:t>…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>
              <a:defRPr/>
            </a:pPr>
            <a:r>
              <a:rPr lang="cs-CZ" altLang="cs-CZ" sz="1200" b="1" dirty="0">
                <a:solidFill>
                  <a:schemeClr val="bg1">
                    <a:lumMod val="50000"/>
                  </a:schemeClr>
                </a:solidFill>
              </a:rPr>
              <a:t>ekonomické řízení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cs-CZ" altLang="cs-CZ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</a:rPr>
              <a:t>jakým způsobem lze využívat finanční prostředky v organizaci pro naplňování jejich cíle</a:t>
            </a:r>
          </a:p>
          <a:p>
            <a:pPr>
              <a:defRPr/>
            </a:pPr>
            <a:r>
              <a:rPr lang="cs-CZ" altLang="cs-CZ" sz="1200" b="1" dirty="0">
                <a:solidFill>
                  <a:schemeClr val="bg1">
                    <a:lumMod val="50000"/>
                  </a:schemeClr>
                </a:solidFill>
              </a:rPr>
              <a:t>početnictví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</a:rPr>
              <a:t>: finanční účetnictví (a výkaznictví); vnitropodnikové/manažerské účetnictví; podniková statistika a rozbory</a:t>
            </a:r>
          </a:p>
          <a:p>
            <a:pPr>
              <a:defRPr/>
            </a:pPr>
            <a:endParaRPr lang="cs-CZ" altLang="cs-CZ" sz="1200" dirty="0">
              <a:solidFill>
                <a:schemeClr val="bg1">
                  <a:lumMod val="50000"/>
                </a:schemeClr>
              </a:solidFill>
            </a:endParaRPr>
          </a:p>
          <a:p>
            <a:pPr marL="72000" indent="0">
              <a:buNone/>
              <a:defRPr/>
            </a:pPr>
            <a:r>
              <a:rPr lang="cs-CZ" altLang="cs-CZ" sz="1400" dirty="0"/>
              <a:t>=&gt; od Finančního řízení, přes Finanční analýzu k Finančnímu zdraví</a:t>
            </a:r>
          </a:p>
          <a:p>
            <a:pPr>
              <a:defRPr/>
            </a:pPr>
            <a:endParaRPr lang="cs-CZ" altLang="cs-CZ" sz="1400" b="1" dirty="0"/>
          </a:p>
          <a:p>
            <a:pPr>
              <a:defRPr/>
            </a:pPr>
            <a:r>
              <a:rPr lang="cs-CZ" altLang="cs-CZ" sz="1400" b="1" dirty="0"/>
              <a:t>Finanční řízení: </a:t>
            </a:r>
          </a:p>
          <a:p>
            <a:pPr marL="72000" indent="0">
              <a:buNone/>
              <a:defRPr/>
            </a:pPr>
            <a:r>
              <a:rPr lang="en-US" altLang="cs-CZ" sz="1100" b="1" dirty="0" err="1"/>
              <a:t>cíl</a:t>
            </a:r>
            <a:r>
              <a:rPr lang="en-US" altLang="cs-CZ" sz="1100" dirty="0"/>
              <a:t>: </a:t>
            </a:r>
            <a:r>
              <a:rPr lang="en-US" altLang="cs-CZ" sz="1100" dirty="0" err="1"/>
              <a:t>zaměřit</a:t>
            </a:r>
            <a:r>
              <a:rPr lang="en-US" altLang="cs-CZ" sz="1100" dirty="0"/>
              <a:t> se </a:t>
            </a:r>
            <a:r>
              <a:rPr lang="en-US" altLang="cs-CZ" sz="1100" dirty="0" err="1"/>
              <a:t>na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veškeré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ekonomické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vazby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organizace</a:t>
            </a:r>
            <a:r>
              <a:rPr lang="cs-CZ" altLang="cs-CZ" sz="1100" dirty="0"/>
              <a:t>…</a:t>
            </a:r>
            <a:r>
              <a:rPr lang="en-US" altLang="cs-CZ" sz="1100" dirty="0"/>
              <a:t> </a:t>
            </a:r>
            <a:r>
              <a:rPr lang="en-US" altLang="cs-CZ" sz="1100" dirty="0" err="1"/>
              <a:t>tak</a:t>
            </a:r>
            <a:r>
              <a:rPr lang="en-US" altLang="cs-CZ" sz="1100" dirty="0"/>
              <a:t> aby </a:t>
            </a:r>
            <a:r>
              <a:rPr lang="en-US" altLang="cs-CZ" sz="1100" dirty="0" err="1"/>
              <a:t>organi</a:t>
            </a:r>
            <a:r>
              <a:rPr lang="cs-CZ" altLang="cs-CZ" sz="1100" dirty="0"/>
              <a:t>z</a:t>
            </a:r>
            <a:r>
              <a:rPr lang="en-US" altLang="cs-CZ" sz="1100" dirty="0"/>
              <a:t>ace </a:t>
            </a:r>
            <a:r>
              <a:rPr lang="en-US" altLang="cs-CZ" sz="1100" dirty="0" err="1"/>
              <a:t>mohla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naplňovat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smysl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své</a:t>
            </a:r>
            <a:r>
              <a:rPr lang="en-US" altLang="cs-CZ" sz="1100" dirty="0"/>
              <a:t> existence bez toho, </a:t>
            </a:r>
            <a:r>
              <a:rPr lang="en-US" altLang="cs-CZ" sz="1100" dirty="0" err="1"/>
              <a:t>aniž</a:t>
            </a:r>
            <a:r>
              <a:rPr lang="en-US" altLang="cs-CZ" sz="1100" dirty="0"/>
              <a:t> by </a:t>
            </a:r>
            <a:r>
              <a:rPr lang="en-US" altLang="cs-CZ" sz="1100" dirty="0" err="1"/>
              <a:t>byla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ohrožena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její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finanční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stabilita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altLang="cs-CZ" sz="1100" b="1" dirty="0" err="1"/>
              <a:t>aktivity</a:t>
            </a:r>
            <a:r>
              <a:rPr lang="en-US" altLang="cs-CZ" sz="1100" dirty="0"/>
              <a:t>: </a:t>
            </a:r>
            <a:r>
              <a:rPr lang="en-US" altLang="cs-CZ" sz="1100" dirty="0" err="1"/>
              <a:t>finanční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plánování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rozhodování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operativní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řízení</a:t>
            </a:r>
            <a:r>
              <a:rPr lang="en-US" altLang="cs-CZ" sz="1100" dirty="0"/>
              <a:t> / </a:t>
            </a:r>
            <a:r>
              <a:rPr lang="en-US" altLang="cs-CZ" sz="1100" u="sng" dirty="0" err="1"/>
              <a:t>analýza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kontrola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cs-CZ" altLang="cs-CZ" sz="1100" dirty="0">
                <a:solidFill>
                  <a:schemeClr val="bg1"/>
                </a:solidFill>
              </a:rPr>
              <a:t>.</a:t>
            </a:r>
            <a:endParaRPr lang="cs-CZ" altLang="cs-CZ" sz="1400" b="1" dirty="0"/>
          </a:p>
          <a:p>
            <a:pPr>
              <a:defRPr/>
            </a:pPr>
            <a:r>
              <a:rPr lang="cs-CZ" altLang="cs-CZ" sz="1400" b="1" dirty="0"/>
              <a:t>Finanční analýza: </a:t>
            </a:r>
          </a:p>
          <a:p>
            <a:pPr marL="72000" indent="0">
              <a:buNone/>
              <a:defRPr/>
            </a:pPr>
            <a:r>
              <a:rPr lang="cs-CZ" altLang="cs-CZ" sz="1100" b="1" dirty="0"/>
              <a:t>cíl: </a:t>
            </a:r>
            <a:r>
              <a:rPr lang="en-US" altLang="cs-CZ" sz="1100" dirty="0"/>
              <a:t>z </a:t>
            </a:r>
            <a:r>
              <a:rPr lang="en-US" altLang="cs-CZ" sz="1100" dirty="0" err="1"/>
              <a:t>dostupných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dat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získat</a:t>
            </a:r>
            <a:r>
              <a:rPr lang="cs-CZ" altLang="cs-CZ" sz="1100" dirty="0"/>
              <a:t> dodatečné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informace</a:t>
            </a:r>
            <a:r>
              <a:rPr lang="cs-CZ" altLang="cs-CZ" sz="1100" dirty="0"/>
              <a:t> o silných a slabých stránkách </a:t>
            </a:r>
            <a:r>
              <a:rPr lang="en-US" altLang="cs-CZ" sz="1100" dirty="0" err="1"/>
              <a:t>organizace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altLang="cs-CZ" sz="1100" b="1" dirty="0" err="1"/>
              <a:t>základní</a:t>
            </a:r>
            <a:r>
              <a:rPr lang="en-US" altLang="cs-CZ" sz="1100" b="1" dirty="0"/>
              <a:t> </a:t>
            </a:r>
            <a:r>
              <a:rPr lang="en-US" altLang="cs-CZ" sz="1100" b="1" dirty="0" err="1"/>
              <a:t>etapy</a:t>
            </a:r>
            <a:r>
              <a:rPr lang="en-US" altLang="cs-CZ" sz="1100" b="1" dirty="0"/>
              <a:t>: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zjištění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základních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charakteristik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určení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odchylek</a:t>
            </a:r>
            <a:r>
              <a:rPr lang="en-US" altLang="cs-CZ" sz="1100" dirty="0"/>
              <a:t> od </a:t>
            </a:r>
            <a:r>
              <a:rPr lang="en-US" altLang="cs-CZ" sz="1100" dirty="0" err="1"/>
              <a:t>standardů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podrobnější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analýza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zvolených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oblastí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identifikace</a:t>
            </a:r>
            <a:r>
              <a:rPr lang="en-US" altLang="cs-CZ" sz="1100" dirty="0"/>
              <a:t> </a:t>
            </a:r>
            <a:r>
              <a:rPr lang="en-US" altLang="cs-CZ" sz="1100" dirty="0" err="1"/>
              <a:t>příčin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nežádoucího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stavu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sz="1100" b="1" dirty="0" err="1"/>
              <a:t>metodický</a:t>
            </a:r>
            <a:r>
              <a:rPr lang="en-US" sz="1100" b="1" dirty="0"/>
              <a:t> </a:t>
            </a:r>
            <a:r>
              <a:rPr lang="en-US" sz="1100" b="1" dirty="0" err="1"/>
              <a:t>aparát</a:t>
            </a:r>
            <a:r>
              <a:rPr lang="en-US" sz="1100" b="1" dirty="0"/>
              <a:t>:</a:t>
            </a:r>
            <a:r>
              <a:rPr lang="cs-CZ" sz="1100" b="1" dirty="0"/>
              <a:t> </a:t>
            </a:r>
            <a:r>
              <a:rPr lang="cs-CZ" sz="1100" dirty="0"/>
              <a:t>poměrové ukazatele /</a:t>
            </a:r>
            <a:r>
              <a:rPr lang="en-US" sz="1100" b="1" dirty="0"/>
              <a:t> </a:t>
            </a:r>
            <a:r>
              <a:rPr lang="en-US" sz="1100" dirty="0" err="1"/>
              <a:t>horizontální</a:t>
            </a:r>
            <a:r>
              <a:rPr lang="en-US" sz="1100" dirty="0"/>
              <a:t> </a:t>
            </a:r>
            <a:r>
              <a:rPr lang="en-US" sz="1100" dirty="0" err="1"/>
              <a:t>analýza</a:t>
            </a:r>
            <a:r>
              <a:rPr lang="en-US" sz="1100" dirty="0"/>
              <a:t> / </a:t>
            </a:r>
            <a:r>
              <a:rPr lang="en-US" sz="1100" dirty="0" err="1"/>
              <a:t>vertikální</a:t>
            </a:r>
            <a:r>
              <a:rPr lang="en-US" sz="1100" dirty="0"/>
              <a:t> </a:t>
            </a:r>
            <a:r>
              <a:rPr lang="en-US" sz="1100" dirty="0" err="1"/>
              <a:t>analýza</a:t>
            </a:r>
            <a:r>
              <a:rPr lang="en-US" sz="1100" dirty="0"/>
              <a:t> </a:t>
            </a:r>
            <a:r>
              <a:rPr lang="cs-CZ" sz="1100" dirty="0"/>
              <a:t>… sofistikovanější nástroje třeba jako </a:t>
            </a:r>
            <a:r>
              <a:rPr lang="en-US" sz="1100" dirty="0" err="1"/>
              <a:t>bonitní-bankrotní</a:t>
            </a:r>
            <a:r>
              <a:rPr lang="en-US" sz="1100" dirty="0"/>
              <a:t> </a:t>
            </a:r>
            <a:r>
              <a:rPr lang="en-US" sz="1100" dirty="0" err="1"/>
              <a:t>modely</a:t>
            </a:r>
            <a:endParaRPr lang="cs-CZ" sz="11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 err="1"/>
              <a:t>Bonitní-bankrotní</a:t>
            </a:r>
            <a:r>
              <a:rPr lang="cs-CZ" altLang="cs-CZ" sz="1400" b="1" dirty="0"/>
              <a:t> modely</a:t>
            </a:r>
            <a:r>
              <a:rPr lang="cs-CZ" altLang="cs-CZ" sz="1400" dirty="0"/>
              <a:t>: </a:t>
            </a:r>
          </a:p>
          <a:p>
            <a:pPr marL="72000" indent="0">
              <a:buNone/>
              <a:defRPr/>
            </a:pPr>
            <a:r>
              <a:rPr lang="cs-CZ" altLang="cs-CZ" sz="1100" b="1" dirty="0"/>
              <a:t>cíl: </a:t>
            </a:r>
            <a:r>
              <a:rPr lang="cs-CZ" altLang="cs-CZ" sz="1100" dirty="0"/>
              <a:t>prostřednictvím jednoho čísla/klasifikace vyjádřit hodnocení aktuálního stavu („bonitní modely“) a resp. stanovit predikci („bankrotní modely“)</a:t>
            </a:r>
          </a:p>
          <a:p>
            <a:pPr marL="72000" indent="0">
              <a:buNone/>
              <a:defRPr/>
            </a:pPr>
            <a:r>
              <a:rPr lang="cs-CZ" altLang="cs-CZ" sz="1100" dirty="0"/>
              <a:t>viz třeba zde: </a:t>
            </a:r>
            <a:r>
              <a:rPr lang="cs-CZ" altLang="cs-CZ" sz="1100" dirty="0">
                <a:hlinkClick r:id="rId2"/>
              </a:rPr>
              <a:t>www.fikane.cz</a:t>
            </a:r>
            <a:r>
              <a:rPr lang="cs-CZ" altLang="cs-CZ" sz="1100" dirty="0"/>
              <a:t> </a:t>
            </a:r>
          </a:p>
          <a:p>
            <a:pPr marL="72000" indent="0">
              <a:buNone/>
              <a:defRPr/>
            </a:pPr>
            <a:endParaRPr lang="cs-CZ" altLang="cs-CZ" sz="1100" dirty="0"/>
          </a:p>
        </p:txBody>
      </p:sp>
    </p:spTree>
    <p:extLst>
      <p:ext uri="{BB962C8B-B14F-4D97-AF65-F5344CB8AC3E}">
        <p14:creationId xmlns:p14="http://schemas.microsoft.com/office/powerpoint/2010/main" val="324054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účetnictví a zdanění NNO</a:t>
            </a:r>
          </a:p>
          <a:p>
            <a:pPr lvl="1">
              <a:defRPr/>
            </a:pPr>
            <a:r>
              <a:rPr lang="cs-CZ" altLang="cs-CZ" sz="1400" dirty="0"/>
              <a:t>účetnictví</a:t>
            </a:r>
          </a:p>
          <a:p>
            <a:pPr lvl="1">
              <a:defRPr/>
            </a:pPr>
            <a:r>
              <a:rPr lang="cs-CZ" altLang="cs-CZ" sz="1400" dirty="0"/>
              <a:t>účetní legislativa</a:t>
            </a:r>
          </a:p>
          <a:p>
            <a:pPr lvl="1">
              <a:defRPr/>
            </a:pPr>
            <a:r>
              <a:rPr lang="cs-CZ" altLang="cs-CZ" sz="1400" dirty="0"/>
              <a:t>specifika účetnictví NNO (rozsah, výkazy, doklady, archivace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zdanění</a:t>
            </a:r>
            <a:r>
              <a:rPr lang="cs-CZ" altLang="cs-CZ" sz="1400" dirty="0"/>
              <a:t>)</a:t>
            </a:r>
          </a:p>
          <a:p>
            <a:pPr lvl="1"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k čemu účetnictví také slouží?</a:t>
            </a:r>
          </a:p>
          <a:p>
            <a:pPr lvl="1">
              <a:defRPr/>
            </a:pPr>
            <a:r>
              <a:rPr lang="cs-CZ" altLang="cs-CZ" sz="1400" dirty="0"/>
              <a:t>zdanění NNO</a:t>
            </a:r>
          </a:p>
          <a:p>
            <a:pPr lvl="1">
              <a:defRPr/>
            </a:pPr>
            <a:r>
              <a:rPr lang="cs-CZ" altLang="cs-CZ" sz="1400" dirty="0"/>
              <a:t>podklad ekonomického řízení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800" dirty="0"/>
              <a:t>nástroje ekonomického řízení a finanční analýzy z rychlíku</a:t>
            </a:r>
          </a:p>
          <a:p>
            <a:pPr lvl="1">
              <a:defRPr/>
            </a:pPr>
            <a:r>
              <a:rPr lang="cs-CZ" altLang="cs-CZ" sz="1400" dirty="0"/>
              <a:t>základní nástroj ekonomického řízení – rozpočet</a:t>
            </a:r>
          </a:p>
          <a:p>
            <a:pPr lvl="1">
              <a:defRPr/>
            </a:pPr>
            <a:r>
              <a:rPr lang="cs-CZ" altLang="cs-CZ" sz="1400" dirty="0"/>
              <a:t>náklady v NNO (jejich kalkulace)</a:t>
            </a:r>
          </a:p>
          <a:p>
            <a:pPr lvl="1">
              <a:defRPr/>
            </a:pPr>
            <a:r>
              <a:rPr lang="cs-CZ" altLang="cs-CZ" sz="1400" dirty="0"/>
              <a:t>výnosy</a:t>
            </a:r>
            <a:r>
              <a:rPr lang="en-US" altLang="cs-CZ" sz="1400" dirty="0"/>
              <a:t> </a:t>
            </a:r>
            <a:r>
              <a:rPr lang="cs-CZ" altLang="cs-CZ" sz="1400" dirty="0"/>
              <a:t>v NNO</a:t>
            </a:r>
          </a:p>
          <a:p>
            <a:pPr lvl="1">
              <a:defRPr/>
            </a:pPr>
            <a:r>
              <a:rPr lang="cs-CZ" altLang="cs-CZ" sz="1400" dirty="0"/>
              <a:t>na cestě za finančním zdravím… finanční analýza ve vší obecnosti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48737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1400" dirty="0"/>
              <a:t>v textu zmiňovaná legislativa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/>
              <a:t>DOBROZEMSKÝ, Václav a Jan STEJSKAL. </a:t>
            </a:r>
            <a:r>
              <a:rPr lang="cs-CZ" altLang="cs-CZ" sz="1400" i="1" dirty="0"/>
              <a:t>Nevýdělečné organizace v teorii. </a:t>
            </a:r>
            <a:r>
              <a:rPr lang="cs-CZ" altLang="cs-CZ" sz="1400" dirty="0"/>
              <a:t>2., aktualizované vydání. Praha: </a:t>
            </a:r>
            <a:r>
              <a:rPr lang="cs-CZ" altLang="cs-CZ" sz="1400" dirty="0" err="1"/>
              <a:t>Wolters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Kluwer</a:t>
            </a:r>
            <a:r>
              <a:rPr lang="cs-CZ" altLang="cs-CZ" sz="1400" dirty="0"/>
              <a:t>, 2016. ISBN 978-80-7552-103-3.</a:t>
            </a:r>
          </a:p>
          <a:p>
            <a:pPr marL="72000" indent="0" algn="just">
              <a:buNone/>
            </a:pPr>
            <a:r>
              <a:rPr lang="cs-CZ" altLang="cs-CZ" sz="1400" dirty="0"/>
              <a:t>DOBROZEMSKÝ, Václav a Jan STEJSKAL</a:t>
            </a:r>
            <a:r>
              <a:rPr lang="cs-CZ" altLang="cs-CZ" sz="1400" i="1" dirty="0"/>
              <a:t>. Nevýdělečné organizace v praxi. </a:t>
            </a:r>
            <a:r>
              <a:rPr lang="cs-CZ" altLang="cs-CZ" sz="1400" dirty="0"/>
              <a:t>2., aktualizované vydání. Praha: </a:t>
            </a:r>
            <a:r>
              <a:rPr lang="cs-CZ" altLang="cs-CZ" sz="1400" dirty="0" err="1"/>
              <a:t>Wolters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Kluwer</a:t>
            </a:r>
            <a:r>
              <a:rPr lang="cs-CZ" altLang="cs-CZ" sz="1400" dirty="0"/>
              <a:t>, 2017. ISBN 978-80-7552-476-8.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>
                <a:hlinkClick r:id="rId2"/>
              </a:rPr>
              <a:t>www.fikane.cz</a:t>
            </a:r>
            <a:r>
              <a:rPr lang="cs-CZ" altLang="cs-CZ" sz="1400" dirty="0"/>
              <a:t> (metodika)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/>
              <a:t>Pro vážné zájemce: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3"/>
              </a:rPr>
              <a:t>Pejcal &amp; Vyskočil, 2015</a:t>
            </a:r>
            <a:r>
              <a:rPr lang="cs-CZ" altLang="cs-CZ" sz="1400" dirty="0"/>
              <a:t> – o finanční analýze v případě obecně prospěšných společností 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4"/>
              </a:rPr>
              <a:t>Kolaříková &amp; Pejcal, 2018</a:t>
            </a:r>
            <a:r>
              <a:rPr lang="cs-CZ" altLang="cs-CZ" sz="1400" dirty="0"/>
              <a:t> – o finančním zdraví nadací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5"/>
              </a:rPr>
              <a:t>Pejcal, 2021</a:t>
            </a:r>
            <a:r>
              <a:rPr lang="cs-CZ" altLang="cs-CZ" sz="1400" dirty="0"/>
              <a:t> – o konstrukci hodnotících a predikčních nástrojů NNO</a:t>
            </a:r>
          </a:p>
        </p:txBody>
      </p:sp>
    </p:spTree>
    <p:extLst>
      <p:ext uri="{BB962C8B-B14F-4D97-AF65-F5344CB8AC3E}">
        <p14:creationId xmlns:p14="http://schemas.microsoft.com/office/powerpoint/2010/main" val="313767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Účetnictví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informační systém, který poskytuje základní informace o finančních aktivitách a stavu majetku účetní jednotky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účetnictví musí být (§ 8</a:t>
            </a:r>
            <a:r>
              <a:rPr lang="en-US" altLang="cs-CZ" sz="1600" dirty="0"/>
              <a:t>, 563/1991 Sb., </a:t>
            </a:r>
            <a:r>
              <a:rPr lang="cs-CZ" altLang="cs-CZ" sz="1600" dirty="0"/>
              <a:t>zákona o účetnictví): </a:t>
            </a:r>
          </a:p>
          <a:p>
            <a:pPr lvl="1">
              <a:defRPr/>
            </a:pPr>
            <a:r>
              <a:rPr lang="cs-CZ" altLang="cs-CZ" sz="1400" dirty="0"/>
              <a:t>správné (neodporuje zákonu),</a:t>
            </a:r>
          </a:p>
          <a:p>
            <a:pPr lvl="1">
              <a:defRPr/>
            </a:pPr>
            <a:r>
              <a:rPr lang="cs-CZ" altLang="cs-CZ" sz="1400" dirty="0"/>
              <a:t>úplné (obsahuje vše),</a:t>
            </a:r>
          </a:p>
          <a:p>
            <a:pPr lvl="1">
              <a:defRPr/>
            </a:pPr>
            <a:r>
              <a:rPr lang="cs-CZ" altLang="cs-CZ" sz="1400" dirty="0"/>
              <a:t>průkazné (navázáno na skutečnost),</a:t>
            </a:r>
          </a:p>
          <a:p>
            <a:pPr lvl="1">
              <a:defRPr/>
            </a:pPr>
            <a:r>
              <a:rPr lang="cs-CZ" altLang="cs-CZ" sz="1400" dirty="0"/>
              <a:t>srozumitelné (nadáno schopností jednoznačně určit informace), </a:t>
            </a:r>
          </a:p>
          <a:p>
            <a:pPr lvl="1">
              <a:defRPr/>
            </a:pPr>
            <a:r>
              <a:rPr lang="cs-CZ" altLang="cs-CZ" sz="1400" dirty="0"/>
              <a:t>trvalé (uchovatel informací).</a:t>
            </a:r>
          </a:p>
          <a:p>
            <a:pPr marL="7200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600" dirty="0"/>
              <a:t>účetnictví plní tyto funkce: </a:t>
            </a:r>
          </a:p>
          <a:p>
            <a:pPr lvl="1">
              <a:defRPr/>
            </a:pPr>
            <a:r>
              <a:rPr lang="cs-CZ" altLang="cs-CZ" sz="1400" dirty="0"/>
              <a:t>evidenční,</a:t>
            </a:r>
          </a:p>
          <a:p>
            <a:pPr lvl="1">
              <a:defRPr/>
            </a:pPr>
            <a:r>
              <a:rPr lang="cs-CZ" altLang="cs-CZ" sz="1400" dirty="0"/>
              <a:t>analyticko-vyhodnocovací,</a:t>
            </a:r>
          </a:p>
          <a:p>
            <a:pPr lvl="1">
              <a:defRPr/>
            </a:pPr>
            <a:r>
              <a:rPr lang="cs-CZ" altLang="cs-CZ" sz="1400" dirty="0"/>
              <a:t>kontrolní.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/>
              <a:t>uživatelé: interní vs. externí.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0452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Legislativní úprava 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zákon č. 563/1991 Sb., o účetnictví ve znění pozdějších předpisů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vyhláška č. 325/2015 Sb., kterou se provádějí některá ustanovení zákona o účetnictví, ve znění pozdějších předpisů, pro účetní jednotky, které vedou jednoduché účetnictví</a:t>
            </a:r>
          </a:p>
          <a:p>
            <a:pPr>
              <a:defRPr/>
            </a:pPr>
            <a:r>
              <a:rPr lang="cs-CZ" altLang="cs-CZ" sz="1400" dirty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české účetní standardy pro účetní jednotky, u kterých hlavním předmětem činnosti není podnikání (standardy č. 401 – 414)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vnitřní předpisy organizace (stanovy, organizační řád...)</a:t>
            </a:r>
          </a:p>
          <a:p>
            <a:pPr>
              <a:defRPr/>
            </a:pPr>
            <a:r>
              <a:rPr lang="cs-CZ" altLang="cs-CZ" sz="1400" dirty="0"/>
              <a:t>vnitřní směrnice organizace (o finančním řízení, o účetnictví...)</a:t>
            </a:r>
          </a:p>
        </p:txBody>
      </p:sp>
    </p:spTree>
    <p:extLst>
      <p:ext uri="{BB962C8B-B14F-4D97-AF65-F5344CB8AC3E}">
        <p14:creationId xmlns:p14="http://schemas.microsoft.com/office/powerpoint/2010/main" val="318335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Vyhlášky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Kdo se jimi „řídí“?</a:t>
            </a:r>
          </a:p>
          <a:p>
            <a:pPr marL="72000" indent="0">
              <a:buNone/>
              <a:defRPr/>
            </a:pPr>
            <a:r>
              <a:rPr lang="cs-CZ" altLang="cs-CZ" sz="1200" dirty="0"/>
              <a:t>č. 504/2002 Sb.: politické strany a politická hnutí / spolky a pobočné spolky / církve a náboženské společnosti / obecně prospěšné společnosti / zájmová sdružení právnických osob / nadace, nadační fondy, ústavy / společenství vlastníků jednotek / veřejné vysoké školy / jiné účetní jednotky…</a:t>
            </a:r>
          </a:p>
          <a:p>
            <a:pPr>
              <a:defRPr/>
            </a:pPr>
            <a:endParaRPr lang="cs-CZ" altLang="cs-CZ" sz="1200" dirty="0"/>
          </a:p>
          <a:p>
            <a:pPr marL="72000" indent="0">
              <a:buNone/>
              <a:defRPr/>
            </a:pPr>
            <a:r>
              <a:rPr lang="cs-CZ" altLang="cs-CZ" sz="1200" dirty="0"/>
              <a:t>č. 325/2015 Sb.: spolky a pobočné spolky / odborové organizace, pobočné odborové organizace, mezinárodní odborové organizace nebo pobočné mezinárodní odborové organizace / organizace zaměstnavatelů, pobočné organizace zaměstnavatelů, mezinárodní organizace zaměstnavatelů nebo pobočné mezinárodní organizací zaměstnavatelů / církve, náboženské společnosti, resp. evidované právnické osoby / honební společenstva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Co upravují?</a:t>
            </a:r>
          </a:p>
          <a:p>
            <a:pPr lvl="1">
              <a:defRPr/>
            </a:pPr>
            <a:r>
              <a:rPr lang="cs-CZ" altLang="cs-CZ" sz="1400" dirty="0"/>
              <a:t>kdo je účetní jednotkou</a:t>
            </a:r>
          </a:p>
          <a:p>
            <a:pPr lvl="1">
              <a:defRPr/>
            </a:pPr>
            <a:r>
              <a:rPr lang="cs-CZ" altLang="cs-CZ" sz="1400" dirty="0"/>
              <a:t>co je předmětem účetnictví</a:t>
            </a:r>
          </a:p>
          <a:p>
            <a:pPr lvl="1">
              <a:defRPr/>
            </a:pPr>
            <a:r>
              <a:rPr lang="cs-CZ" altLang="cs-CZ" sz="1400" dirty="0"/>
              <a:t>jak vypadá účetní záznam</a:t>
            </a:r>
          </a:p>
          <a:p>
            <a:pPr lvl="1">
              <a:defRPr/>
            </a:pPr>
            <a:r>
              <a:rPr lang="cs-CZ" altLang="cs-CZ" sz="1400" dirty="0"/>
              <a:t>jak vypadá účetní závěrka</a:t>
            </a:r>
          </a:p>
          <a:p>
            <a:pPr lvl="1">
              <a:defRPr/>
            </a:pPr>
            <a:r>
              <a:rPr lang="cs-CZ" altLang="cs-CZ" sz="1400" dirty="0"/>
              <a:t>atd.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4330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České účetní standardy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200" dirty="0"/>
              <a:t>401 – účty a účtování na účtech</a:t>
            </a:r>
          </a:p>
          <a:p>
            <a:pPr>
              <a:defRPr/>
            </a:pPr>
            <a:r>
              <a:rPr lang="cs-CZ" altLang="cs-CZ" sz="1200" dirty="0"/>
              <a:t>402 – otevírání a uzavírání účetních knih</a:t>
            </a:r>
          </a:p>
          <a:p>
            <a:pPr>
              <a:defRPr/>
            </a:pPr>
            <a:r>
              <a:rPr lang="cs-CZ" altLang="cs-CZ" sz="1200" dirty="0"/>
              <a:t>403 – inventarizační rozdíly</a:t>
            </a:r>
          </a:p>
          <a:p>
            <a:pPr>
              <a:defRPr/>
            </a:pPr>
            <a:r>
              <a:rPr lang="cs-CZ" altLang="cs-CZ" sz="1200" dirty="0"/>
              <a:t>404 – kursové rozdíly</a:t>
            </a:r>
          </a:p>
          <a:p>
            <a:pPr>
              <a:defRPr/>
            </a:pPr>
            <a:r>
              <a:rPr lang="cs-CZ" altLang="cs-CZ" sz="1200" dirty="0"/>
              <a:t>405 – deriváty</a:t>
            </a:r>
          </a:p>
          <a:p>
            <a:pPr>
              <a:defRPr/>
            </a:pPr>
            <a:r>
              <a:rPr lang="cs-CZ" altLang="cs-CZ" sz="1200" dirty="0"/>
              <a:t>406 – cenné papíry, podíly a směnky</a:t>
            </a:r>
          </a:p>
          <a:p>
            <a:pPr>
              <a:defRPr/>
            </a:pPr>
            <a:r>
              <a:rPr lang="cs-CZ" altLang="cs-CZ" sz="1200" dirty="0"/>
              <a:t>407 – opravné položky k pohledávkám, rezervy a pohledávky po lhůtě splatnosti</a:t>
            </a:r>
          </a:p>
          <a:p>
            <a:pPr>
              <a:defRPr/>
            </a:pPr>
            <a:r>
              <a:rPr lang="cs-CZ" altLang="cs-CZ" sz="1200" dirty="0"/>
              <a:t>408 – krátkodobý finanční majetek a krátkodobé bankovní úvěry</a:t>
            </a:r>
          </a:p>
          <a:p>
            <a:pPr>
              <a:defRPr/>
            </a:pPr>
            <a:r>
              <a:rPr lang="cs-CZ" altLang="cs-CZ" sz="1200" dirty="0"/>
              <a:t>409 – dlouhodobý majetek</a:t>
            </a:r>
          </a:p>
          <a:p>
            <a:pPr>
              <a:defRPr/>
            </a:pPr>
            <a:r>
              <a:rPr lang="cs-CZ" altLang="cs-CZ" sz="1200" dirty="0"/>
              <a:t>410 – zásoby</a:t>
            </a:r>
          </a:p>
          <a:p>
            <a:pPr>
              <a:defRPr/>
            </a:pPr>
            <a:r>
              <a:rPr lang="cs-CZ" altLang="cs-CZ" sz="1200" dirty="0"/>
              <a:t>411 – zúčtovací vztahy</a:t>
            </a:r>
          </a:p>
          <a:p>
            <a:pPr>
              <a:defRPr/>
            </a:pPr>
            <a:r>
              <a:rPr lang="cs-CZ" altLang="cs-CZ" sz="1200" dirty="0"/>
              <a:t>412 – náklady a výnosy</a:t>
            </a:r>
          </a:p>
          <a:p>
            <a:pPr>
              <a:defRPr/>
            </a:pPr>
            <a:r>
              <a:rPr lang="cs-CZ" altLang="cs-CZ" sz="1200" dirty="0"/>
              <a:t>413 – vlastní zdroje a dlouhodobé závazky</a:t>
            </a:r>
          </a:p>
          <a:p>
            <a:pPr>
              <a:defRPr/>
            </a:pPr>
            <a:r>
              <a:rPr lang="cs-CZ" altLang="cs-CZ" sz="1200" dirty="0"/>
              <a:t>414 – přechod z jednoduchého účetnictví na účetnictví</a:t>
            </a:r>
          </a:p>
          <a:p>
            <a:pPr marL="72000" indent="0">
              <a:buNone/>
              <a:defRPr/>
            </a:pPr>
            <a:endParaRPr lang="cs-CZ" altLang="cs-CZ" sz="1200" dirty="0"/>
          </a:p>
          <a:p>
            <a:pPr marL="72000" indent="0">
              <a:buNone/>
              <a:defRPr/>
            </a:pPr>
            <a:r>
              <a:rPr lang="cs-CZ" altLang="cs-CZ" sz="1200" dirty="0"/>
              <a:t>(metody a postupy vedení účetnictví)</a:t>
            </a:r>
          </a:p>
          <a:p>
            <a:pPr lvl="1">
              <a:defRPr/>
            </a:pP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188793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Účetnictví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NNO musí plně respektovat zákon o účetnictví (přechod od výdajového k akruálnímu principu)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výdajový princip (účtuji v okamžiku, kdy dojde ke změně stavu finančních prostředků)</a:t>
            </a:r>
          </a:p>
          <a:p>
            <a:pPr marL="72000" indent="0">
              <a:buNone/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výdaj: skutečně vydané prostředky</a:t>
            </a:r>
          </a:p>
          <a:p>
            <a:pPr marL="72000" indent="0">
              <a:buNone/>
              <a:defRPr/>
            </a:pP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	příjem: skutečně přijaté prostředky</a:t>
            </a:r>
          </a:p>
          <a:p>
            <a:pPr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akruální princip (účtuji v okamžiku, kdy událost nastala – bez ohledu na změnu stavu finančních prostředků)</a:t>
            </a:r>
          </a:p>
          <a:p>
            <a:pPr marL="72000" indent="0">
              <a:buNone/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náklad: vznikají spotřebou zdrojů v peněžním vyjádření, neznamenají nutně výdaj prostředků</a:t>
            </a:r>
          </a:p>
          <a:p>
            <a:pPr marL="72000" indent="0">
              <a:buNone/>
              <a:defRPr/>
            </a:pP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	výnos: hmotné toky v peněžním vyjádření, neznamenají nutně příjem prostředků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/>
              <a:t>formy účetnictví:</a:t>
            </a:r>
            <a:r>
              <a:rPr lang="cs-CZ" altLang="cs-CZ" sz="1400" dirty="0"/>
              <a:t>		jednoduché účetnictví                  X                 podvojné účetnictví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		                                                               (zjednodušený X plný rozsah)</a:t>
            </a:r>
          </a:p>
        </p:txBody>
      </p:sp>
    </p:spTree>
    <p:extLst>
      <p:ext uri="{BB962C8B-B14F-4D97-AF65-F5344CB8AC3E}">
        <p14:creationId xmlns:p14="http://schemas.microsoft.com/office/powerpoint/2010/main" val="19393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err="1"/>
              <a:t>Jednodu</a:t>
            </a:r>
            <a:r>
              <a:rPr lang="en-US" altLang="cs-CZ" sz="4000" dirty="0" err="1"/>
              <a:t>ché</a:t>
            </a:r>
            <a:r>
              <a:rPr lang="en-US" altLang="cs-CZ" sz="4000" dirty="0"/>
              <a:t> </a:t>
            </a:r>
            <a:r>
              <a:rPr lang="cs-CZ" altLang="cs-CZ" sz="4000" dirty="0"/>
              <a:t>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325/2015 Sb.</a:t>
            </a:r>
          </a:p>
          <a:p>
            <a:pPr>
              <a:defRPr/>
            </a:pPr>
            <a:r>
              <a:rPr lang="cs-CZ" altLang="cs-CZ" sz="1400" dirty="0"/>
              <a:t>mohou vést vybrané NNO:</a:t>
            </a:r>
          </a:p>
          <a:p>
            <a:pPr marL="72000" indent="0">
              <a:buNone/>
              <a:defRPr/>
            </a:pPr>
            <a:r>
              <a:rPr lang="cs-CZ" altLang="cs-CZ" sz="1400" i="1" dirty="0"/>
              <a:t>spolek a pobočný spolek, odborová organizace, organizace zaměstnavatelů, církve a náboženské společnosti a honební společenstva</a:t>
            </a:r>
          </a:p>
          <a:p>
            <a:pPr marL="72000" indent="0">
              <a:buNone/>
              <a:defRPr/>
            </a:pPr>
            <a:endParaRPr lang="cs-CZ" altLang="cs-CZ" sz="1400" b="1" dirty="0"/>
          </a:p>
          <a:p>
            <a:pPr marL="72000" indent="0">
              <a:buNone/>
              <a:defRPr/>
            </a:pPr>
            <a:r>
              <a:rPr lang="cs-CZ" altLang="cs-CZ" sz="1400" b="1" dirty="0"/>
              <a:t>za předpokladu, že: </a:t>
            </a:r>
          </a:p>
          <a:p>
            <a:pPr lvl="1">
              <a:defRPr/>
            </a:pPr>
            <a:r>
              <a:rPr lang="cs-CZ" altLang="cs-CZ" sz="1400" i="1" dirty="0"/>
              <a:t>nejsou plátcem DPH; </a:t>
            </a:r>
          </a:p>
          <a:p>
            <a:pPr lvl="1">
              <a:defRPr/>
            </a:pPr>
            <a:r>
              <a:rPr lang="cs-CZ" altLang="cs-CZ" sz="1400" i="1" dirty="0"/>
              <a:t>jejich celkové příjmy nepřesáhnou 3 mil. Kč; </a:t>
            </a:r>
          </a:p>
          <a:p>
            <a:pPr lvl="1">
              <a:defRPr/>
            </a:pPr>
            <a:r>
              <a:rPr lang="cs-CZ" altLang="cs-CZ" sz="1400" i="1" dirty="0"/>
              <a:t>hodnota jejich majetku nepřesáhne 3 mil. Kč.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předmětem jsou příjmy a výdaje, majetek a závazky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peněžní deník</a:t>
            </a:r>
          </a:p>
          <a:p>
            <a:pPr>
              <a:defRPr/>
            </a:pPr>
            <a:r>
              <a:rPr lang="cs-CZ" altLang="cs-CZ" sz="1400" dirty="0"/>
              <a:t>kniha pohledávek a kniha závazků</a:t>
            </a:r>
          </a:p>
          <a:p>
            <a:pPr>
              <a:defRPr/>
            </a:pPr>
            <a:r>
              <a:rPr lang="cs-CZ" altLang="cs-CZ" sz="1400" dirty="0"/>
              <a:t>pomocné knihy o ostatních složkách majetku</a:t>
            </a:r>
          </a:p>
          <a:p>
            <a:pPr>
              <a:defRPr/>
            </a:pPr>
            <a:r>
              <a:rPr lang="cs-CZ" altLang="cs-CZ" sz="1400" u="sng" dirty="0"/>
              <a:t>přehled o majetku a závazcích a přehled o příjmech a výdajích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406545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Zjednodušený </a:t>
            </a:r>
            <a:r>
              <a:rPr lang="cs-CZ" altLang="cs-CZ" dirty="0"/>
              <a:t>rozsah </a:t>
            </a:r>
            <a:r>
              <a:rPr lang="cs-CZ" altLang="cs-CZ" sz="4000" dirty="0"/>
              <a:t>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504/2002 Sb.</a:t>
            </a:r>
          </a:p>
          <a:p>
            <a:pPr>
              <a:defRPr/>
            </a:pPr>
            <a:r>
              <a:rPr lang="cs-CZ" altLang="cs-CZ" sz="1400" dirty="0"/>
              <a:t>mohou vést vybrané NNO: </a:t>
            </a:r>
          </a:p>
          <a:p>
            <a:pPr marL="72000" indent="0">
              <a:buNone/>
              <a:defRPr/>
            </a:pPr>
            <a:r>
              <a:rPr lang="cs-CZ" altLang="cs-CZ" sz="1400" i="1" dirty="0"/>
              <a:t>spolek a pobočný spolek, odborová organizace, organizace zaměstnavatelů, církve a náboženské společnosti, honební společenstva, obecně prospěšné společnosti, nadační fondy, ústavy, společenství vlastníků jednotek a bytová a sociální družstva</a:t>
            </a:r>
          </a:p>
          <a:p>
            <a:pPr marL="72000" indent="0">
              <a:buNone/>
              <a:defRPr/>
            </a:pPr>
            <a:r>
              <a:rPr lang="cs-CZ" altLang="cs-CZ" sz="1400" b="1" dirty="0"/>
              <a:t>za předpokladu, že </a:t>
            </a:r>
            <a:r>
              <a:rPr lang="cs-CZ" altLang="cs-CZ" sz="1400" dirty="0"/>
              <a:t>naplňují atributy mikro (a malých) účetních jednotek, tedy splňuje alespoň dvě ze tří kritérií: </a:t>
            </a:r>
          </a:p>
          <a:p>
            <a:pPr lvl="1">
              <a:defRPr/>
            </a:pPr>
            <a:r>
              <a:rPr lang="cs-CZ" altLang="cs-CZ" sz="1400" i="1" dirty="0"/>
              <a:t>aktiva celkem nižší jak 9 mil. Kč (resp. 100 mil. Kč)</a:t>
            </a:r>
          </a:p>
          <a:p>
            <a:pPr lvl="1">
              <a:defRPr/>
            </a:pPr>
            <a:r>
              <a:rPr lang="cs-CZ" altLang="cs-CZ" sz="1400" i="1" dirty="0"/>
              <a:t>roční úhrn čistého obratu nižší jak 18 mil. Kč (resp. 200 mil. Kč)</a:t>
            </a:r>
          </a:p>
          <a:p>
            <a:pPr lvl="1">
              <a:defRPr/>
            </a:pPr>
            <a:r>
              <a:rPr lang="cs-CZ" altLang="cs-CZ" sz="1400" i="1" dirty="0"/>
              <a:t>průměrný počet zaměstnanců v průběhu účetního období 10 a méně (resp. 50 a méně)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podvojné zápisy </a:t>
            </a:r>
            <a:r>
              <a:rPr lang="cs-CZ" altLang="cs-CZ" sz="1400" i="1" dirty="0"/>
              <a:t>„o stavu a pohybu majetku a jiných aktiv, závazků včetně dluhů a jiných pasiv, dále o nákladech, výnosech               a o výsledku hospodaření“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„zjednodušený“ účetní rozvrh</a:t>
            </a:r>
            <a:r>
              <a:rPr lang="cs-CZ" altLang="cs-CZ" sz="1400" dirty="0"/>
              <a:t> – pouze účtové třídy a účtové skupiny</a:t>
            </a:r>
          </a:p>
          <a:p>
            <a:pPr>
              <a:defRPr/>
            </a:pPr>
            <a:r>
              <a:rPr lang="cs-CZ" altLang="cs-CZ" sz="1400" dirty="0"/>
              <a:t>možnost </a:t>
            </a:r>
            <a:r>
              <a:rPr lang="cs-CZ" altLang="cs-CZ" sz="1400" u="sng" dirty="0"/>
              <a:t>amerického deníku</a:t>
            </a:r>
            <a:r>
              <a:rPr lang="cs-CZ" altLang="cs-CZ" sz="1400" dirty="0"/>
              <a:t> – spojení hlavní knihy a účetního deníku</a:t>
            </a:r>
          </a:p>
          <a:p>
            <a:pPr>
              <a:defRPr/>
            </a:pPr>
            <a:r>
              <a:rPr lang="cs-CZ" altLang="cs-CZ" sz="1400" dirty="0"/>
              <a:t>netřeba účtovat o některých aspektech (tvorba rezerv a opravných položek, časové rozlišení apod.)</a:t>
            </a:r>
          </a:p>
          <a:p>
            <a:pPr>
              <a:defRPr/>
            </a:pPr>
            <a:r>
              <a:rPr lang="cs-CZ" altLang="cs-CZ" sz="1400" u="sng" dirty="0"/>
              <a:t>zjednodušený rozsah účetní závěrky: rozvahy a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2634732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6B50E02B-A6FE-4B8B-A332-A4F685782DFA}" vid="{DEB03F35-9B41-4FA5-A568-18C4059FA0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12207</TotalTime>
  <Words>2511</Words>
  <Application>Microsoft Office PowerPoint</Application>
  <PresentationFormat>Širokoúhlá obrazovka</PresentationFormat>
  <Paragraphs>375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Motiv1</vt:lpstr>
      <vt:lpstr>Účetnictví a ekonomické řízení</vt:lpstr>
      <vt:lpstr>Obsah bloku</vt:lpstr>
      <vt:lpstr>Účetnictví</vt:lpstr>
      <vt:lpstr>Legislativní úprava účetnictví</vt:lpstr>
      <vt:lpstr>Vyhlášky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podrobněji </vt:lpstr>
      <vt:lpstr>Jak vypadá účetní doklad 1</vt:lpstr>
      <vt:lpstr>Jak vypadá účetní doklad 2</vt:lpstr>
      <vt:lpstr>Archivace účetních dokladů</vt:lpstr>
      <vt:lpstr>K čemu účetnictví také slouží?           Zdanění NNO</vt:lpstr>
      <vt:lpstr>K čemu účetnictví také slouží?                 Podklad ekonomického řízení</vt:lpstr>
      <vt:lpstr>Příklad programového rozpočtu</vt:lpstr>
      <vt:lpstr>Příklad zdrojového rozpočtu</vt:lpstr>
      <vt:lpstr>Příklad cashflow</vt:lpstr>
      <vt:lpstr>Náklady (ekonomická rovina) v NNO</vt:lpstr>
      <vt:lpstr>Příklad kalkulací</vt:lpstr>
      <vt:lpstr>Výnosy (ekonomická rovina) v NNO</vt:lpstr>
      <vt:lpstr>Pokročilejší nástroje…</vt:lpstr>
      <vt:lpstr>Shrnutí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ve 20. století  „české / skautské století“</dc:title>
  <dc:creator>JP</dc:creator>
  <cp:lastModifiedBy>Jakub Pejcal</cp:lastModifiedBy>
  <cp:revision>108</cp:revision>
  <cp:lastPrinted>1601-01-01T00:00:00Z</cp:lastPrinted>
  <dcterms:created xsi:type="dcterms:W3CDTF">2019-02-25T18:09:44Z</dcterms:created>
  <dcterms:modified xsi:type="dcterms:W3CDTF">2022-11-29T12:16:58Z</dcterms:modified>
</cp:coreProperties>
</file>