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3"/>
  </p:notesMasterIdLst>
  <p:sldIdLst>
    <p:sldId id="256" r:id="rId2"/>
    <p:sldId id="274" r:id="rId3"/>
    <p:sldId id="259" r:id="rId4"/>
    <p:sldId id="261" r:id="rId5"/>
    <p:sldId id="275" r:id="rId6"/>
    <p:sldId id="276" r:id="rId7"/>
    <p:sldId id="277" r:id="rId8"/>
    <p:sldId id="278" r:id="rId9"/>
    <p:sldId id="279" r:id="rId10"/>
    <p:sldId id="280" r:id="rId11"/>
    <p:sldId id="281" r:id="rId12"/>
    <p:sldId id="282" r:id="rId13"/>
    <p:sldId id="283" r:id="rId14"/>
    <p:sldId id="273" r:id="rId15"/>
    <p:sldId id="284" r:id="rId16"/>
    <p:sldId id="285" r:id="rId17"/>
    <p:sldId id="286" r:id="rId18"/>
    <p:sldId id="287" r:id="rId19"/>
    <p:sldId id="270" r:id="rId20"/>
    <p:sldId id="272" r:id="rId21"/>
    <p:sldId id="271"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D09FA-C869-4F64-9B60-06363E74BB59}" v="248" dt="2022-09-28T22:31:44.323"/>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787" autoAdjust="0"/>
  </p:normalViewPr>
  <p:slideViewPr>
    <p:cSldViewPr snapToGrid="0">
      <p:cViewPr varScale="1">
        <p:scale>
          <a:sx n="84" d="100"/>
          <a:sy n="84" d="100"/>
        </p:scale>
        <p:origin x="82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891E94-7BD3-4F11-BB17-29B933CAEAED}">
      <dgm:prSet/>
      <dgm:spPr/>
      <dgm:t>
        <a:bodyPr/>
        <a:lstStyle/>
        <a:p>
          <a:r>
            <a:rPr lang="cs-CZ" dirty="0"/>
            <a:t>Sociologická imaginace</a:t>
          </a:r>
          <a:endParaRPr lang="en-US" dirty="0"/>
        </a:p>
      </dgm:t>
    </dgm:pt>
    <dgm:pt modelId="{D1B9C2CF-56CB-42D8-9740-18692BC78A2A}" type="parTrans" cxnId="{C25A2BB9-3C8C-4610-8355-A9D7AB93D1D3}">
      <dgm:prSet/>
      <dgm:spPr/>
      <dgm:t>
        <a:bodyPr/>
        <a:lstStyle/>
        <a:p>
          <a:endParaRPr lang="en-US"/>
        </a:p>
      </dgm:t>
    </dgm:pt>
    <dgm:pt modelId="{9CF95B40-A8E9-4BC3-967D-5F0BF7F7CC9C}" type="sibTrans" cxnId="{C25A2BB9-3C8C-4610-8355-A9D7AB93D1D3}">
      <dgm:prSet/>
      <dgm:spPr/>
      <dgm:t>
        <a:bodyPr/>
        <a:lstStyle/>
        <a:p>
          <a:endParaRPr lang="en-US"/>
        </a:p>
      </dgm:t>
    </dgm:pt>
    <dgm:pt modelId="{A4C7CF19-9759-4491-83C8-11612FC57D96}">
      <dgm:prSet/>
      <dgm:spPr/>
      <dgm:t>
        <a:bodyPr/>
        <a:lstStyle/>
        <a:p>
          <a:r>
            <a:rPr lang="cs-CZ" dirty="0"/>
            <a:t>Nejznámější představitelé</a:t>
          </a:r>
          <a:endParaRPr lang="en-US" dirty="0"/>
        </a:p>
      </dgm:t>
    </dgm:pt>
    <dgm:pt modelId="{B8CDB002-04A3-415B-BC1C-41CC648FCC4E}" type="parTrans" cxnId="{D29D6639-FBB1-445B-9B95-E0547A78D36D}">
      <dgm:prSet/>
      <dgm:spPr/>
      <dgm:t>
        <a:bodyPr/>
        <a:lstStyle/>
        <a:p>
          <a:endParaRPr lang="en-US"/>
        </a:p>
      </dgm:t>
    </dgm:pt>
    <dgm:pt modelId="{D51176BF-65C0-47FD-A8A7-0A7855E87830}" type="sibTrans" cxnId="{D29D6639-FBB1-445B-9B95-E0547A78D36D}">
      <dgm:prSet/>
      <dgm:spPr/>
      <dgm:t>
        <a:bodyPr/>
        <a:lstStyle/>
        <a:p>
          <a:endParaRPr lang="en-US"/>
        </a:p>
      </dgm:t>
    </dgm:pt>
    <dgm:pt modelId="{FA40C34F-71EF-46A5-B726-AB04EB239E65}">
      <dgm:prSet/>
      <dgm:spPr/>
      <dgm:t>
        <a:bodyPr/>
        <a:lstStyle/>
        <a:p>
          <a:r>
            <a:rPr lang="cs-CZ" dirty="0"/>
            <a:t>K čemu je sociologie?</a:t>
          </a:r>
          <a:endParaRPr lang="en-US" dirty="0"/>
        </a:p>
      </dgm:t>
    </dgm:pt>
    <dgm:pt modelId="{36A75E2A-6774-4757-A0CF-622638F66078}" type="parTrans" cxnId="{17906597-AFDC-4640-8628-C27B58200C93}">
      <dgm:prSet/>
      <dgm:spPr/>
      <dgm:t>
        <a:bodyPr/>
        <a:lstStyle/>
        <a:p>
          <a:endParaRPr lang="en-US"/>
        </a:p>
      </dgm:t>
    </dgm:pt>
    <dgm:pt modelId="{8FE91148-BE5C-4E16-810A-12EC6F7AA721}" type="sibTrans" cxnId="{17906597-AFDC-4640-8628-C27B58200C93}">
      <dgm:prSet/>
      <dgm:spPr/>
      <dgm:t>
        <a:bodyPr/>
        <a:lstStyle/>
        <a:p>
          <a:endParaRPr lang="en-US"/>
        </a:p>
      </dgm:t>
    </dgm:pt>
    <dgm:pt modelId="{E10B6693-5900-4E36-A98C-647DF9C4BAE8}">
      <dgm:prSet/>
      <dgm:spPr/>
      <dgm:t>
        <a:bodyPr/>
        <a:lstStyle/>
        <a:p>
          <a:r>
            <a:rPr lang="cs-CZ" dirty="0"/>
            <a:t>Sociologie ve společnosti</a:t>
          </a:r>
          <a:endParaRPr lang="en-US" dirty="0"/>
        </a:p>
      </dgm:t>
    </dgm:pt>
    <dgm:pt modelId="{8DA7565A-0874-4C34-B888-7E9F7C388160}" type="parTrans" cxnId="{A8A36EBA-42BB-4878-AC40-0863B77D280D}">
      <dgm:prSet/>
      <dgm:spPr/>
      <dgm:t>
        <a:bodyPr/>
        <a:lstStyle/>
        <a:p>
          <a:endParaRPr lang="en-US"/>
        </a:p>
      </dgm:t>
    </dgm:pt>
    <dgm:pt modelId="{99C264CB-DC39-4155-93DA-44C157C280DB}" type="sibTrans" cxnId="{A8A36EBA-42BB-4878-AC40-0863B77D280D}">
      <dgm:prSet/>
      <dgm:spPr/>
      <dgm:t>
        <a:bodyPr/>
        <a:lstStyle/>
        <a:p>
          <a:endParaRPr lang="en-US"/>
        </a:p>
      </dgm:t>
    </dgm:pt>
    <dgm:pt modelId="{9DF403D9-A14E-464B-B2FC-D819E676CE49}">
      <dgm:prSet/>
      <dgm:spPr/>
      <dgm:t>
        <a:bodyPr/>
        <a:lstStyle/>
        <a:p>
          <a:r>
            <a:rPr lang="cs-CZ" dirty="0"/>
            <a:t>Sociologický přístup</a:t>
          </a:r>
          <a:endParaRPr lang="en-US" dirty="0"/>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5"/>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5"/>
      <dgm:spPr/>
    </dgm:pt>
    <dgm:pt modelId="{4773B798-A1EB-4C76-93BD-F04BC8AE58A6}" type="pres">
      <dgm:prSet presAssocID="{9DF403D9-A14E-464B-B2FC-D819E676CE49}" presName="vert1" presStyleCnt="0"/>
      <dgm:spPr/>
    </dgm:pt>
    <dgm:pt modelId="{DAA7FDC9-F7ED-49FB-82A6-553C3E14C1EE}" type="pres">
      <dgm:prSet presAssocID="{9C891E94-7BD3-4F11-BB17-29B933CAEAED}" presName="thickLine" presStyleLbl="alignNode1" presStyleIdx="1" presStyleCnt="5"/>
      <dgm:spPr/>
    </dgm:pt>
    <dgm:pt modelId="{ED1E8852-B01B-4165-B373-2D2AC0F11E0A}" type="pres">
      <dgm:prSet presAssocID="{9C891E94-7BD3-4F11-BB17-29B933CAEAED}" presName="horz1" presStyleCnt="0"/>
      <dgm:spPr/>
    </dgm:pt>
    <dgm:pt modelId="{5453773C-BA4F-4FCA-A04E-8AA18D102196}" type="pres">
      <dgm:prSet presAssocID="{9C891E94-7BD3-4F11-BB17-29B933CAEAED}" presName="tx1" presStyleLbl="revTx" presStyleIdx="1" presStyleCnt="5"/>
      <dgm:spPr/>
    </dgm:pt>
    <dgm:pt modelId="{717696FC-BDA9-42F7-A43E-658BA92F9119}" type="pres">
      <dgm:prSet presAssocID="{9C891E94-7BD3-4F11-BB17-29B933CAEAED}" presName="vert1" presStyleCnt="0"/>
      <dgm:spPr/>
    </dgm:pt>
    <dgm:pt modelId="{D7A7B43A-A95A-438F-B9FE-57BF7A7D2B39}" type="pres">
      <dgm:prSet presAssocID="{A4C7CF19-9759-4491-83C8-11612FC57D96}" presName="thickLine" presStyleLbl="alignNode1" presStyleIdx="2" presStyleCnt="5"/>
      <dgm:spPr/>
    </dgm:pt>
    <dgm:pt modelId="{48D6F6A6-B786-40F4-9C05-8D8E3DC0F791}" type="pres">
      <dgm:prSet presAssocID="{A4C7CF19-9759-4491-83C8-11612FC57D96}" presName="horz1" presStyleCnt="0"/>
      <dgm:spPr/>
    </dgm:pt>
    <dgm:pt modelId="{56E20AB1-8D54-4FFA-B703-4D49EBE9A8BE}" type="pres">
      <dgm:prSet presAssocID="{A4C7CF19-9759-4491-83C8-11612FC57D96}" presName="tx1" presStyleLbl="revTx" presStyleIdx="2" presStyleCnt="5"/>
      <dgm:spPr/>
    </dgm:pt>
    <dgm:pt modelId="{C54E99F1-55F1-4B34-9836-1D529BB196EA}" type="pres">
      <dgm:prSet presAssocID="{A4C7CF19-9759-4491-83C8-11612FC57D96}" presName="vert1" presStyleCnt="0"/>
      <dgm:spPr/>
    </dgm:pt>
    <dgm:pt modelId="{031C453D-8D43-4836-A7C9-73E258733938}" type="pres">
      <dgm:prSet presAssocID="{FA40C34F-71EF-46A5-B726-AB04EB239E65}" presName="thickLine" presStyleLbl="alignNode1" presStyleIdx="3" presStyleCnt="5"/>
      <dgm:spPr/>
    </dgm:pt>
    <dgm:pt modelId="{2442B7EE-FAD9-4710-9E26-7CD3C31F1FEA}" type="pres">
      <dgm:prSet presAssocID="{FA40C34F-71EF-46A5-B726-AB04EB239E65}" presName="horz1" presStyleCnt="0"/>
      <dgm:spPr/>
    </dgm:pt>
    <dgm:pt modelId="{A0CB5AF6-8002-4A32-8D27-2823009CB255}" type="pres">
      <dgm:prSet presAssocID="{FA40C34F-71EF-46A5-B726-AB04EB239E65}" presName="tx1" presStyleLbl="revTx" presStyleIdx="3" presStyleCnt="5"/>
      <dgm:spPr/>
    </dgm:pt>
    <dgm:pt modelId="{6A69CCA1-DCC5-4146-868E-E731CD4BC087}" type="pres">
      <dgm:prSet presAssocID="{FA40C34F-71EF-46A5-B726-AB04EB239E65}" presName="vert1" presStyleCnt="0"/>
      <dgm:spPr/>
    </dgm:pt>
    <dgm:pt modelId="{0DA6C6BC-A6B1-49C3-A838-8ECFEB58E92A}" type="pres">
      <dgm:prSet presAssocID="{E10B6693-5900-4E36-A98C-647DF9C4BAE8}" presName="thickLine" presStyleLbl="alignNode1" presStyleIdx="4" presStyleCnt="5"/>
      <dgm:spPr/>
    </dgm:pt>
    <dgm:pt modelId="{52A411AD-E725-4BA5-A2A6-F7FAE4D242A9}" type="pres">
      <dgm:prSet presAssocID="{E10B6693-5900-4E36-A98C-647DF9C4BAE8}" presName="horz1" presStyleCnt="0"/>
      <dgm:spPr/>
    </dgm:pt>
    <dgm:pt modelId="{4AEA6AFB-977A-45E2-AB8C-132FE1C3120B}" type="pres">
      <dgm:prSet presAssocID="{E10B6693-5900-4E36-A98C-647DF9C4BAE8}" presName="tx1" presStyleLbl="revTx" presStyleIdx="4" presStyleCnt="5"/>
      <dgm:spPr/>
    </dgm:pt>
    <dgm:pt modelId="{08B179B8-0D9C-40D2-AF27-979AC5CCDF5E}" type="pres">
      <dgm:prSet presAssocID="{E10B6693-5900-4E36-A98C-647DF9C4BAE8}"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D29D6639-FBB1-445B-9B95-E0547A78D36D}" srcId="{0700450D-7F04-42DD-A49A-DA94E3FB3C69}" destId="{A4C7CF19-9759-4491-83C8-11612FC57D96}" srcOrd="2" destOrd="0" parTransId="{B8CDB002-04A3-415B-BC1C-41CC648FCC4E}" sibTransId="{D51176BF-65C0-47FD-A8A7-0A7855E87830}"/>
    <dgm:cxn modelId="{36CE4546-70E1-481E-AC39-F7215C92009F}" type="presOf" srcId="{A4C7CF19-9759-4491-83C8-11612FC57D96}" destId="{56E20AB1-8D54-4FFA-B703-4D49EBE9A8BE}" srcOrd="0" destOrd="0" presId="urn:microsoft.com/office/officeart/2008/layout/LinedList"/>
    <dgm:cxn modelId="{17906597-AFDC-4640-8628-C27B58200C93}" srcId="{0700450D-7F04-42DD-A49A-DA94E3FB3C69}" destId="{FA40C34F-71EF-46A5-B726-AB04EB239E65}" srcOrd="3" destOrd="0" parTransId="{36A75E2A-6774-4757-A0CF-622638F66078}" sibTransId="{8FE91148-BE5C-4E16-810A-12EC6F7AA721}"/>
    <dgm:cxn modelId="{B4ED85A7-D256-49B4-AB00-A8F7CABB06BD}" type="presOf" srcId="{0700450D-7F04-42DD-A49A-DA94E3FB3C69}" destId="{4A0FA09E-5822-4F0F-AF5C-9399593CD3B5}" srcOrd="0" destOrd="0" presId="urn:microsoft.com/office/officeart/2008/layout/LinedList"/>
    <dgm:cxn modelId="{08EA3EB3-3B59-4F21-A575-56AF1A133715}" type="presOf" srcId="{9C891E94-7BD3-4F11-BB17-29B933CAEAED}" destId="{5453773C-BA4F-4FCA-A04E-8AA18D102196}" srcOrd="0" destOrd="0" presId="urn:microsoft.com/office/officeart/2008/layout/LinedList"/>
    <dgm:cxn modelId="{C25A2BB9-3C8C-4610-8355-A9D7AB93D1D3}" srcId="{0700450D-7F04-42DD-A49A-DA94E3FB3C69}" destId="{9C891E94-7BD3-4F11-BB17-29B933CAEAED}" srcOrd="1" destOrd="0" parTransId="{D1B9C2CF-56CB-42D8-9740-18692BC78A2A}" sibTransId="{9CF95B40-A8E9-4BC3-967D-5F0BF7F7CC9C}"/>
    <dgm:cxn modelId="{A8A36EBA-42BB-4878-AC40-0863B77D280D}" srcId="{0700450D-7F04-42DD-A49A-DA94E3FB3C69}" destId="{E10B6693-5900-4E36-A98C-647DF9C4BAE8}" srcOrd="4" destOrd="0" parTransId="{8DA7565A-0874-4C34-B888-7E9F7C388160}" sibTransId="{99C264CB-DC39-4155-93DA-44C157C280DB}"/>
    <dgm:cxn modelId="{894FC4DD-74A6-4F70-A5CA-FF9E510546CF}" type="presOf" srcId="{9DF403D9-A14E-464B-B2FC-D819E676CE49}" destId="{376D089A-A557-4871-A338-38D072332016}" srcOrd="0" destOrd="0" presId="urn:microsoft.com/office/officeart/2008/layout/LinedList"/>
    <dgm:cxn modelId="{A6FAB6E1-95CD-4079-9BD6-4EFE34CA9C33}" type="presOf" srcId="{FA40C34F-71EF-46A5-B726-AB04EB239E65}" destId="{A0CB5AF6-8002-4A32-8D27-2823009CB255}" srcOrd="0" destOrd="0" presId="urn:microsoft.com/office/officeart/2008/layout/LinedList"/>
    <dgm:cxn modelId="{B2EC2CF8-5D73-4DC2-9DFC-1D8229A40957}" type="presOf" srcId="{E10B6693-5900-4E36-A98C-647DF9C4BAE8}" destId="{4AEA6AFB-977A-45E2-AB8C-132FE1C3120B}"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06E99BCB-6258-47FE-B668-F0D36B4A59E9}" type="presParOf" srcId="{4A0FA09E-5822-4F0F-AF5C-9399593CD3B5}" destId="{DAA7FDC9-F7ED-49FB-82A6-553C3E14C1EE}" srcOrd="2" destOrd="0" presId="urn:microsoft.com/office/officeart/2008/layout/LinedList"/>
    <dgm:cxn modelId="{E751E290-C049-433A-B763-822DDD5A95B1}" type="presParOf" srcId="{4A0FA09E-5822-4F0F-AF5C-9399593CD3B5}" destId="{ED1E8852-B01B-4165-B373-2D2AC0F11E0A}" srcOrd="3" destOrd="0" presId="urn:microsoft.com/office/officeart/2008/layout/LinedList"/>
    <dgm:cxn modelId="{B610E11B-B417-42C7-9DE2-A51E0F739287}" type="presParOf" srcId="{ED1E8852-B01B-4165-B373-2D2AC0F11E0A}" destId="{5453773C-BA4F-4FCA-A04E-8AA18D102196}" srcOrd="0" destOrd="0" presId="urn:microsoft.com/office/officeart/2008/layout/LinedList"/>
    <dgm:cxn modelId="{1495D08E-2608-48CF-BAE7-FB3B8EA1F364}" type="presParOf" srcId="{ED1E8852-B01B-4165-B373-2D2AC0F11E0A}" destId="{717696FC-BDA9-42F7-A43E-658BA92F9119}" srcOrd="1" destOrd="0" presId="urn:microsoft.com/office/officeart/2008/layout/LinedList"/>
    <dgm:cxn modelId="{A096E1E1-1783-4352-BA93-B069E36E52EE}" type="presParOf" srcId="{4A0FA09E-5822-4F0F-AF5C-9399593CD3B5}" destId="{D7A7B43A-A95A-438F-B9FE-57BF7A7D2B39}" srcOrd="4" destOrd="0" presId="urn:microsoft.com/office/officeart/2008/layout/LinedList"/>
    <dgm:cxn modelId="{F313972F-BED9-4FD8-A5A8-1B13244A4FFE}" type="presParOf" srcId="{4A0FA09E-5822-4F0F-AF5C-9399593CD3B5}" destId="{48D6F6A6-B786-40F4-9C05-8D8E3DC0F791}" srcOrd="5" destOrd="0" presId="urn:microsoft.com/office/officeart/2008/layout/LinedList"/>
    <dgm:cxn modelId="{F576E116-444E-461B-B8F1-6D8C0CC7589B}" type="presParOf" srcId="{48D6F6A6-B786-40F4-9C05-8D8E3DC0F791}" destId="{56E20AB1-8D54-4FFA-B703-4D49EBE9A8BE}" srcOrd="0" destOrd="0" presId="urn:microsoft.com/office/officeart/2008/layout/LinedList"/>
    <dgm:cxn modelId="{1890F8B8-CCD4-4C1B-85DD-9F2687D6D00E}" type="presParOf" srcId="{48D6F6A6-B786-40F4-9C05-8D8E3DC0F791}" destId="{C54E99F1-55F1-4B34-9836-1D529BB196EA}" srcOrd="1" destOrd="0" presId="urn:microsoft.com/office/officeart/2008/layout/LinedList"/>
    <dgm:cxn modelId="{95849412-89C1-41C3-9946-BD6A35E49FD5}" type="presParOf" srcId="{4A0FA09E-5822-4F0F-AF5C-9399593CD3B5}" destId="{031C453D-8D43-4836-A7C9-73E258733938}" srcOrd="6" destOrd="0" presId="urn:microsoft.com/office/officeart/2008/layout/LinedList"/>
    <dgm:cxn modelId="{8B04A86A-3EFD-4C9A-A969-1C847B53DD88}" type="presParOf" srcId="{4A0FA09E-5822-4F0F-AF5C-9399593CD3B5}" destId="{2442B7EE-FAD9-4710-9E26-7CD3C31F1FEA}" srcOrd="7" destOrd="0" presId="urn:microsoft.com/office/officeart/2008/layout/LinedList"/>
    <dgm:cxn modelId="{1EC62FDC-35E5-4E2E-BFC9-40BCAEB30EA2}" type="presParOf" srcId="{2442B7EE-FAD9-4710-9E26-7CD3C31F1FEA}" destId="{A0CB5AF6-8002-4A32-8D27-2823009CB255}" srcOrd="0" destOrd="0" presId="urn:microsoft.com/office/officeart/2008/layout/LinedList"/>
    <dgm:cxn modelId="{C1AB8B03-0E5B-4E5A-B06E-FAB78B5D8CED}" type="presParOf" srcId="{2442B7EE-FAD9-4710-9E26-7CD3C31F1FEA}" destId="{6A69CCA1-DCC5-4146-868E-E731CD4BC087}" srcOrd="1" destOrd="0" presId="urn:microsoft.com/office/officeart/2008/layout/LinedList"/>
    <dgm:cxn modelId="{189F45EA-F0C3-4C79-AF8A-835896A42069}" type="presParOf" srcId="{4A0FA09E-5822-4F0F-AF5C-9399593CD3B5}" destId="{0DA6C6BC-A6B1-49C3-A838-8ECFEB58E92A}" srcOrd="8" destOrd="0" presId="urn:microsoft.com/office/officeart/2008/layout/LinedList"/>
    <dgm:cxn modelId="{CC4E1E6E-0409-4AB3-8B46-059D7B82BD4E}" type="presParOf" srcId="{4A0FA09E-5822-4F0F-AF5C-9399593CD3B5}" destId="{52A411AD-E725-4BA5-A2A6-F7FAE4D242A9}" srcOrd="9" destOrd="0" presId="urn:microsoft.com/office/officeart/2008/layout/LinedList"/>
    <dgm:cxn modelId="{CF551D28-C933-40D6-8AB7-BFA0BB3B9BF9}" type="presParOf" srcId="{52A411AD-E725-4BA5-A2A6-F7FAE4D242A9}" destId="{4AEA6AFB-977A-45E2-AB8C-132FE1C3120B}" srcOrd="0" destOrd="0" presId="urn:microsoft.com/office/officeart/2008/layout/LinedList"/>
    <dgm:cxn modelId="{BE5D0018-53B8-46EE-A162-6FE685CDD246}" type="presParOf" srcId="{52A411AD-E725-4BA5-A2A6-F7FAE4D242A9}" destId="{08B179B8-0D9C-40D2-AF27-979AC5CCDF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ABC47-10CC-4D2F-AC8C-B3536D55EEBF}"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938D77B9-F8B2-4DCD-B2B7-38BB6A53090A}">
      <dgm:prSet/>
      <dgm:spPr/>
      <dgm:t>
        <a:bodyPr/>
        <a:lstStyle/>
        <a:p>
          <a:r>
            <a:rPr lang="cs-CZ"/>
            <a:t>Poznání kulturních rozdílů</a:t>
          </a:r>
          <a:endParaRPr lang="en-US"/>
        </a:p>
      </dgm:t>
    </dgm:pt>
    <dgm:pt modelId="{BA99C99C-8961-4392-AFD2-5A3AFE7CBCF5}" type="parTrans" cxnId="{55CBF4CA-CEE0-486B-9BA8-AC611E8EF806}">
      <dgm:prSet/>
      <dgm:spPr/>
      <dgm:t>
        <a:bodyPr/>
        <a:lstStyle/>
        <a:p>
          <a:endParaRPr lang="en-US"/>
        </a:p>
      </dgm:t>
    </dgm:pt>
    <dgm:pt modelId="{CF3A731C-1CD1-49E5-A665-79A4F4E3D897}" type="sibTrans" cxnId="{55CBF4CA-CEE0-486B-9BA8-AC611E8EF806}">
      <dgm:prSet/>
      <dgm:spPr/>
      <dgm:t>
        <a:bodyPr/>
        <a:lstStyle/>
        <a:p>
          <a:endParaRPr lang="en-US"/>
        </a:p>
      </dgm:t>
    </dgm:pt>
    <dgm:pt modelId="{4C15AC60-EBAA-46F1-8BA8-4AD88ABC0BFB}">
      <dgm:prSet/>
      <dgm:spPr/>
      <dgm:t>
        <a:bodyPr/>
        <a:lstStyle/>
        <a:p>
          <a:r>
            <a:rPr lang="cs-CZ"/>
            <a:t>Hodnocení praktických přístupů</a:t>
          </a:r>
          <a:endParaRPr lang="en-US"/>
        </a:p>
      </dgm:t>
    </dgm:pt>
    <dgm:pt modelId="{2518E651-151B-4B60-9B74-B86D868B2EEA}" type="parTrans" cxnId="{BED78CCA-D2D8-4652-864B-0AE23A5A80FB}">
      <dgm:prSet/>
      <dgm:spPr/>
      <dgm:t>
        <a:bodyPr/>
        <a:lstStyle/>
        <a:p>
          <a:endParaRPr lang="en-US"/>
        </a:p>
      </dgm:t>
    </dgm:pt>
    <dgm:pt modelId="{F3B91BC0-8B54-4DD5-B363-0D37F240C291}" type="sibTrans" cxnId="{BED78CCA-D2D8-4652-864B-0AE23A5A80FB}">
      <dgm:prSet/>
      <dgm:spPr/>
      <dgm:t>
        <a:bodyPr/>
        <a:lstStyle/>
        <a:p>
          <a:endParaRPr lang="en-US"/>
        </a:p>
      </dgm:t>
    </dgm:pt>
    <dgm:pt modelId="{52552FF9-1CFA-4782-BF05-F6A5B56DE12D}">
      <dgm:prSet/>
      <dgm:spPr/>
      <dgm:t>
        <a:bodyPr/>
        <a:lstStyle/>
        <a:p>
          <a:r>
            <a:rPr lang="cs-CZ"/>
            <a:t>Sebepoznání </a:t>
          </a:r>
          <a:endParaRPr lang="en-US"/>
        </a:p>
      </dgm:t>
    </dgm:pt>
    <dgm:pt modelId="{BAEABD8C-4416-4C5D-93F0-95D5D9447F22}" type="parTrans" cxnId="{388CF066-6E26-4A02-962E-C398E13C5156}">
      <dgm:prSet/>
      <dgm:spPr/>
      <dgm:t>
        <a:bodyPr/>
        <a:lstStyle/>
        <a:p>
          <a:endParaRPr lang="en-US"/>
        </a:p>
      </dgm:t>
    </dgm:pt>
    <dgm:pt modelId="{04407487-4210-4D8D-8EE3-F2D1D3234B4E}" type="sibTrans" cxnId="{388CF066-6E26-4A02-962E-C398E13C5156}">
      <dgm:prSet/>
      <dgm:spPr/>
      <dgm:t>
        <a:bodyPr/>
        <a:lstStyle/>
        <a:p>
          <a:endParaRPr lang="en-US"/>
        </a:p>
      </dgm:t>
    </dgm:pt>
    <dgm:pt modelId="{F905EE17-8167-4097-9568-B5D4107B0228}">
      <dgm:prSet/>
      <dgm:spPr/>
      <dgm:t>
        <a:bodyPr/>
        <a:lstStyle/>
        <a:p>
          <a:r>
            <a:rPr lang="cs-CZ"/>
            <a:t>Úloha sociologie ve společnosti</a:t>
          </a:r>
          <a:endParaRPr lang="en-US"/>
        </a:p>
      </dgm:t>
    </dgm:pt>
    <dgm:pt modelId="{BD4CDCC9-765F-4680-92C5-44FF0E6EC4C8}" type="parTrans" cxnId="{750746B5-DF50-48C7-89C1-0A2C36D16D32}">
      <dgm:prSet/>
      <dgm:spPr/>
      <dgm:t>
        <a:bodyPr/>
        <a:lstStyle/>
        <a:p>
          <a:endParaRPr lang="en-US"/>
        </a:p>
      </dgm:t>
    </dgm:pt>
    <dgm:pt modelId="{44C4FEEA-1138-4595-9178-5CA13733FF2B}" type="sibTrans" cxnId="{750746B5-DF50-48C7-89C1-0A2C36D16D32}">
      <dgm:prSet/>
      <dgm:spPr/>
      <dgm:t>
        <a:bodyPr/>
        <a:lstStyle/>
        <a:p>
          <a:endParaRPr lang="en-US"/>
        </a:p>
      </dgm:t>
    </dgm:pt>
    <dgm:pt modelId="{3936C1B7-029D-4C24-8BD8-1166D91E2CE7}" type="pres">
      <dgm:prSet presAssocID="{658ABC47-10CC-4D2F-AC8C-B3536D55EEBF}" presName="matrix" presStyleCnt="0">
        <dgm:presLayoutVars>
          <dgm:chMax val="1"/>
          <dgm:dir/>
          <dgm:resizeHandles val="exact"/>
        </dgm:presLayoutVars>
      </dgm:prSet>
      <dgm:spPr/>
    </dgm:pt>
    <dgm:pt modelId="{739DB148-CDEF-4F2F-82E8-26CE1E18330A}" type="pres">
      <dgm:prSet presAssocID="{658ABC47-10CC-4D2F-AC8C-B3536D55EEBF}" presName="diamond" presStyleLbl="bgShp" presStyleIdx="0" presStyleCnt="1"/>
      <dgm:spPr/>
    </dgm:pt>
    <dgm:pt modelId="{C3F702B6-E8AF-46ED-8DB6-2EB6C001B601}" type="pres">
      <dgm:prSet presAssocID="{658ABC47-10CC-4D2F-AC8C-B3536D55EEBF}" presName="quad1" presStyleLbl="node1" presStyleIdx="0" presStyleCnt="4">
        <dgm:presLayoutVars>
          <dgm:chMax val="0"/>
          <dgm:chPref val="0"/>
          <dgm:bulletEnabled val="1"/>
        </dgm:presLayoutVars>
      </dgm:prSet>
      <dgm:spPr/>
    </dgm:pt>
    <dgm:pt modelId="{EF051D3A-B956-414A-948A-2252F96BF912}" type="pres">
      <dgm:prSet presAssocID="{658ABC47-10CC-4D2F-AC8C-B3536D55EEBF}" presName="quad2" presStyleLbl="node1" presStyleIdx="1" presStyleCnt="4">
        <dgm:presLayoutVars>
          <dgm:chMax val="0"/>
          <dgm:chPref val="0"/>
          <dgm:bulletEnabled val="1"/>
        </dgm:presLayoutVars>
      </dgm:prSet>
      <dgm:spPr/>
    </dgm:pt>
    <dgm:pt modelId="{A246CB65-44A5-4858-BD29-BAED88129596}" type="pres">
      <dgm:prSet presAssocID="{658ABC47-10CC-4D2F-AC8C-B3536D55EEBF}" presName="quad3" presStyleLbl="node1" presStyleIdx="2" presStyleCnt="4">
        <dgm:presLayoutVars>
          <dgm:chMax val="0"/>
          <dgm:chPref val="0"/>
          <dgm:bulletEnabled val="1"/>
        </dgm:presLayoutVars>
      </dgm:prSet>
      <dgm:spPr/>
    </dgm:pt>
    <dgm:pt modelId="{E425B60E-E612-4102-B6E6-1E836B717A36}" type="pres">
      <dgm:prSet presAssocID="{658ABC47-10CC-4D2F-AC8C-B3536D55EEBF}" presName="quad4" presStyleLbl="node1" presStyleIdx="3" presStyleCnt="4">
        <dgm:presLayoutVars>
          <dgm:chMax val="0"/>
          <dgm:chPref val="0"/>
          <dgm:bulletEnabled val="1"/>
        </dgm:presLayoutVars>
      </dgm:prSet>
      <dgm:spPr/>
    </dgm:pt>
  </dgm:ptLst>
  <dgm:cxnLst>
    <dgm:cxn modelId="{899A610C-7ECF-41DC-92DF-23A477AFB490}" type="presOf" srcId="{F905EE17-8167-4097-9568-B5D4107B0228}" destId="{E425B60E-E612-4102-B6E6-1E836B717A36}" srcOrd="0" destOrd="0" presId="urn:microsoft.com/office/officeart/2005/8/layout/matrix3"/>
    <dgm:cxn modelId="{F0F7C331-B945-4BF4-AAC7-B674E05B90BC}" type="presOf" srcId="{52552FF9-1CFA-4782-BF05-F6A5B56DE12D}" destId="{A246CB65-44A5-4858-BD29-BAED88129596}" srcOrd="0" destOrd="0" presId="urn:microsoft.com/office/officeart/2005/8/layout/matrix3"/>
    <dgm:cxn modelId="{3E84B85B-A5A1-4FD8-BAF3-0E16E3594FC8}" type="presOf" srcId="{658ABC47-10CC-4D2F-AC8C-B3536D55EEBF}" destId="{3936C1B7-029D-4C24-8BD8-1166D91E2CE7}" srcOrd="0" destOrd="0" presId="urn:microsoft.com/office/officeart/2005/8/layout/matrix3"/>
    <dgm:cxn modelId="{388CF066-6E26-4A02-962E-C398E13C5156}" srcId="{658ABC47-10CC-4D2F-AC8C-B3536D55EEBF}" destId="{52552FF9-1CFA-4782-BF05-F6A5B56DE12D}" srcOrd="2" destOrd="0" parTransId="{BAEABD8C-4416-4C5D-93F0-95D5D9447F22}" sibTransId="{04407487-4210-4D8D-8EE3-F2D1D3234B4E}"/>
    <dgm:cxn modelId="{E0E9F45A-F51B-4E39-954C-85CAB6787002}" type="presOf" srcId="{4C15AC60-EBAA-46F1-8BA8-4AD88ABC0BFB}" destId="{EF051D3A-B956-414A-948A-2252F96BF912}" srcOrd="0" destOrd="0" presId="urn:microsoft.com/office/officeart/2005/8/layout/matrix3"/>
    <dgm:cxn modelId="{750746B5-DF50-48C7-89C1-0A2C36D16D32}" srcId="{658ABC47-10CC-4D2F-AC8C-B3536D55EEBF}" destId="{F905EE17-8167-4097-9568-B5D4107B0228}" srcOrd="3" destOrd="0" parTransId="{BD4CDCC9-765F-4680-92C5-44FF0E6EC4C8}" sibTransId="{44C4FEEA-1138-4595-9178-5CA13733FF2B}"/>
    <dgm:cxn modelId="{FA50A3BD-0C68-4AA4-9A1C-282686789D60}" type="presOf" srcId="{938D77B9-F8B2-4DCD-B2B7-38BB6A53090A}" destId="{C3F702B6-E8AF-46ED-8DB6-2EB6C001B601}" srcOrd="0" destOrd="0" presId="urn:microsoft.com/office/officeart/2005/8/layout/matrix3"/>
    <dgm:cxn modelId="{BED78CCA-D2D8-4652-864B-0AE23A5A80FB}" srcId="{658ABC47-10CC-4D2F-AC8C-B3536D55EEBF}" destId="{4C15AC60-EBAA-46F1-8BA8-4AD88ABC0BFB}" srcOrd="1" destOrd="0" parTransId="{2518E651-151B-4B60-9B74-B86D868B2EEA}" sibTransId="{F3B91BC0-8B54-4DD5-B363-0D37F240C291}"/>
    <dgm:cxn modelId="{55CBF4CA-CEE0-486B-9BA8-AC611E8EF806}" srcId="{658ABC47-10CC-4D2F-AC8C-B3536D55EEBF}" destId="{938D77B9-F8B2-4DCD-B2B7-38BB6A53090A}" srcOrd="0" destOrd="0" parTransId="{BA99C99C-8961-4392-AFD2-5A3AFE7CBCF5}" sibTransId="{CF3A731C-1CD1-49E5-A665-79A4F4E3D897}"/>
    <dgm:cxn modelId="{FD5CD616-D7B6-4934-A08E-B84CFAE13566}" type="presParOf" srcId="{3936C1B7-029D-4C24-8BD8-1166D91E2CE7}" destId="{739DB148-CDEF-4F2F-82E8-26CE1E18330A}" srcOrd="0" destOrd="0" presId="urn:microsoft.com/office/officeart/2005/8/layout/matrix3"/>
    <dgm:cxn modelId="{26462B9A-4AC5-44F6-A2B3-9812C6919879}" type="presParOf" srcId="{3936C1B7-029D-4C24-8BD8-1166D91E2CE7}" destId="{C3F702B6-E8AF-46ED-8DB6-2EB6C001B601}" srcOrd="1" destOrd="0" presId="urn:microsoft.com/office/officeart/2005/8/layout/matrix3"/>
    <dgm:cxn modelId="{13294958-753F-433B-ACBD-D402B436416A}" type="presParOf" srcId="{3936C1B7-029D-4C24-8BD8-1166D91E2CE7}" destId="{EF051D3A-B956-414A-948A-2252F96BF912}" srcOrd="2" destOrd="0" presId="urn:microsoft.com/office/officeart/2005/8/layout/matrix3"/>
    <dgm:cxn modelId="{90036382-68F9-41CD-B76C-000AD68E89E4}" type="presParOf" srcId="{3936C1B7-029D-4C24-8BD8-1166D91E2CE7}" destId="{A246CB65-44A5-4858-BD29-BAED88129596}" srcOrd="3" destOrd="0" presId="urn:microsoft.com/office/officeart/2005/8/layout/matrix3"/>
    <dgm:cxn modelId="{134257DC-C8A2-4DE6-93DB-797ED1174A6E}" type="presParOf" srcId="{3936C1B7-029D-4C24-8BD8-1166D91E2CE7}" destId="{E425B60E-E612-4102-B6E6-1E836B717A3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A624601-1E85-4078-81EA-68697BBEFAA1}">
      <dgm:prSet/>
      <dgm:spPr/>
      <dgm:t>
        <a:bodyPr/>
        <a:lstStyle/>
        <a:p>
          <a:r>
            <a:rPr lang="cs-CZ" dirty="0"/>
            <a:t>Sociologický přístup</a:t>
          </a:r>
          <a:endParaRPr lang="en-US" dirty="0"/>
        </a:p>
      </dgm:t>
    </dgm:pt>
    <dgm:pt modelId="{FD994E45-7A4B-457F-87B7-6ABEB7315859}" type="parTrans" cxnId="{316BE021-DA53-4FB7-8200-DEB3505691C2}">
      <dgm:prSet/>
      <dgm:spPr/>
      <dgm:t>
        <a:bodyPr/>
        <a:lstStyle/>
        <a:p>
          <a:endParaRPr lang="en-US"/>
        </a:p>
      </dgm:t>
    </dgm:pt>
    <dgm:pt modelId="{CB360323-8116-4BC9-B8C9-6C9CFD556FFC}" type="sibTrans" cxnId="{316BE021-DA53-4FB7-8200-DEB3505691C2}">
      <dgm:prSet/>
      <dgm:spPr/>
      <dgm:t>
        <a:bodyPr/>
        <a:lstStyle/>
        <a:p>
          <a:endParaRPr lang="en-US"/>
        </a:p>
      </dgm:t>
    </dgm:pt>
    <dgm:pt modelId="{751B091E-3CDE-4E95-9396-2530BF01AC21}">
      <dgm:prSet/>
      <dgm:spPr/>
      <dgm:t>
        <a:bodyPr/>
        <a:lstStyle/>
        <a:p>
          <a:r>
            <a:rPr lang="cs-CZ" dirty="0"/>
            <a:t>Sociologická imaginace</a:t>
          </a:r>
          <a:endParaRPr lang="en-US" dirty="0"/>
        </a:p>
      </dgm:t>
    </dgm:pt>
    <dgm:pt modelId="{F9B5623C-FB96-47AE-B6D0-F5230BF9E25E}" type="parTrans" cxnId="{7660C0D3-A52F-44B6-9CE0-A53DEAB5C7B1}">
      <dgm:prSet/>
      <dgm:spPr/>
      <dgm:t>
        <a:bodyPr/>
        <a:lstStyle/>
        <a:p>
          <a:endParaRPr lang="en-US"/>
        </a:p>
      </dgm:t>
    </dgm:pt>
    <dgm:pt modelId="{A21BA192-C910-465C-8996-E24CBA08AE1D}" type="sibTrans" cxnId="{7660C0D3-A52F-44B6-9CE0-A53DEAB5C7B1}">
      <dgm:prSet/>
      <dgm:spPr/>
      <dgm:t>
        <a:bodyPr/>
        <a:lstStyle/>
        <a:p>
          <a:endParaRPr lang="en-US"/>
        </a:p>
      </dgm:t>
    </dgm:pt>
    <dgm:pt modelId="{8CB9DAB8-76A9-4885-BBAF-1A703909385A}">
      <dgm:prSet/>
      <dgm:spPr/>
      <dgm:t>
        <a:bodyPr/>
        <a:lstStyle/>
        <a:p>
          <a:r>
            <a:rPr lang="cs-CZ" dirty="0"/>
            <a:t>Nejznámější představitelé</a:t>
          </a:r>
          <a:endParaRPr lang="en-US" dirty="0"/>
        </a:p>
      </dgm:t>
    </dgm:pt>
    <dgm:pt modelId="{5C4BC323-D3DE-4799-BE6E-BD16FDC27CA9}" type="parTrans" cxnId="{115E2E21-D198-44F3-A0C8-1B554B23B538}">
      <dgm:prSet/>
      <dgm:spPr/>
      <dgm:t>
        <a:bodyPr/>
        <a:lstStyle/>
        <a:p>
          <a:endParaRPr lang="en-US"/>
        </a:p>
      </dgm:t>
    </dgm:pt>
    <dgm:pt modelId="{4F6CC271-2421-478D-8E46-8EF25018A06F}" type="sibTrans" cxnId="{115E2E21-D198-44F3-A0C8-1B554B23B538}">
      <dgm:prSet/>
      <dgm:spPr/>
      <dgm:t>
        <a:bodyPr/>
        <a:lstStyle/>
        <a:p>
          <a:endParaRPr lang="en-US"/>
        </a:p>
      </dgm:t>
    </dgm:pt>
    <dgm:pt modelId="{213DD231-E74D-4857-B05A-C70D1CB67527}">
      <dgm:prSet/>
      <dgm:spPr/>
      <dgm:t>
        <a:bodyPr/>
        <a:lstStyle/>
        <a:p>
          <a:r>
            <a:rPr lang="cs-CZ" dirty="0"/>
            <a:t>K čemu je sociologie?</a:t>
          </a:r>
          <a:endParaRPr lang="en-US" dirty="0"/>
        </a:p>
      </dgm:t>
    </dgm:pt>
    <dgm:pt modelId="{8BB38613-0EC4-44B2-A7DE-C2EB38BCA569}" type="parTrans" cxnId="{CF8E92F5-0F22-4B05-BBF5-6320D918BB4A}">
      <dgm:prSet/>
      <dgm:spPr/>
      <dgm:t>
        <a:bodyPr/>
        <a:lstStyle/>
        <a:p>
          <a:endParaRPr lang="en-US"/>
        </a:p>
      </dgm:t>
    </dgm:pt>
    <dgm:pt modelId="{C56C8652-4795-4498-82CA-7BFF2949CE1D}" type="sibTrans" cxnId="{CF8E92F5-0F22-4B05-BBF5-6320D918BB4A}">
      <dgm:prSet/>
      <dgm:spPr/>
      <dgm:t>
        <a:bodyPr/>
        <a:lstStyle/>
        <a:p>
          <a:endParaRPr lang="en-US"/>
        </a:p>
      </dgm:t>
    </dgm:pt>
    <dgm:pt modelId="{5DA20C5D-0A19-4DA6-9346-ED499F1A02DA}">
      <dgm:prSet/>
      <dgm:spPr/>
      <dgm:t>
        <a:bodyPr/>
        <a:lstStyle/>
        <a:p>
          <a:r>
            <a:rPr lang="cs-CZ" dirty="0"/>
            <a:t>Sociologie ve společnosti</a:t>
          </a:r>
          <a:endParaRPr lang="en-US" dirty="0"/>
        </a:p>
      </dgm:t>
    </dgm:pt>
    <dgm:pt modelId="{089371E2-069C-459D-B701-74E4B3505727}" type="parTrans" cxnId="{C008B63B-8017-473D-9751-276446174285}">
      <dgm:prSet/>
      <dgm:spPr/>
      <dgm:t>
        <a:bodyPr/>
        <a:lstStyle/>
        <a:p>
          <a:endParaRPr lang="en-US"/>
        </a:p>
      </dgm:t>
    </dgm:pt>
    <dgm:pt modelId="{3194B844-E82D-4029-9854-97B486ACBD15}" type="sibTrans" cxnId="{C008B63B-8017-473D-9751-276446174285}">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D5F4B325-EC0B-40D4-9DDC-BF07EC4FEAC5}" type="pres">
      <dgm:prSet presAssocID="{6A624601-1E85-4078-81EA-68697BBEFAA1}" presName="node" presStyleLbl="node1" presStyleIdx="0" presStyleCnt="5">
        <dgm:presLayoutVars>
          <dgm:bulletEnabled val="1"/>
        </dgm:presLayoutVars>
      </dgm:prSet>
      <dgm:spPr/>
    </dgm:pt>
    <dgm:pt modelId="{61D915CF-665E-4C14-ACF3-5FA101D5AF53}" type="pres">
      <dgm:prSet presAssocID="{CB360323-8116-4BC9-B8C9-6C9CFD556FFC}" presName="sibTrans" presStyleCnt="0"/>
      <dgm:spPr/>
    </dgm:pt>
    <dgm:pt modelId="{E2468386-C335-4BFC-950F-95E6EB604063}" type="pres">
      <dgm:prSet presAssocID="{751B091E-3CDE-4E95-9396-2530BF01AC21}" presName="node" presStyleLbl="node1" presStyleIdx="1" presStyleCnt="5">
        <dgm:presLayoutVars>
          <dgm:bulletEnabled val="1"/>
        </dgm:presLayoutVars>
      </dgm:prSet>
      <dgm:spPr/>
    </dgm:pt>
    <dgm:pt modelId="{29ACC9B3-D5BE-4490-96D5-13E1E866F1ED}" type="pres">
      <dgm:prSet presAssocID="{A21BA192-C910-465C-8996-E24CBA08AE1D}" presName="sibTrans" presStyleCnt="0"/>
      <dgm:spPr/>
    </dgm:pt>
    <dgm:pt modelId="{3DB4EB65-E633-46C6-A358-F1DBF15E0B6F}" type="pres">
      <dgm:prSet presAssocID="{8CB9DAB8-76A9-4885-BBAF-1A703909385A}" presName="node" presStyleLbl="node1" presStyleIdx="2" presStyleCnt="5">
        <dgm:presLayoutVars>
          <dgm:bulletEnabled val="1"/>
        </dgm:presLayoutVars>
      </dgm:prSet>
      <dgm:spPr/>
    </dgm:pt>
    <dgm:pt modelId="{EB5D19FE-6206-40AE-9B2C-58DEF705EC01}" type="pres">
      <dgm:prSet presAssocID="{4F6CC271-2421-478D-8E46-8EF25018A06F}" presName="sibTrans" presStyleCnt="0"/>
      <dgm:spPr/>
    </dgm:pt>
    <dgm:pt modelId="{EA4DBE9E-8A62-47FB-AE17-7DE0DE58453A}" type="pres">
      <dgm:prSet presAssocID="{213DD231-E74D-4857-B05A-C70D1CB67527}" presName="node" presStyleLbl="node1" presStyleIdx="3" presStyleCnt="5">
        <dgm:presLayoutVars>
          <dgm:bulletEnabled val="1"/>
        </dgm:presLayoutVars>
      </dgm:prSet>
      <dgm:spPr/>
    </dgm:pt>
    <dgm:pt modelId="{A09DB584-FF52-4EBB-BD49-650114A70893}" type="pres">
      <dgm:prSet presAssocID="{C56C8652-4795-4498-82CA-7BFF2949CE1D}" presName="sibTrans" presStyleCnt="0"/>
      <dgm:spPr/>
    </dgm:pt>
    <dgm:pt modelId="{0C76AEB1-5A45-4544-AC50-8D6827D7F2F4}" type="pres">
      <dgm:prSet presAssocID="{5DA20C5D-0A19-4DA6-9346-ED499F1A02DA}" presName="node" presStyleLbl="node1" presStyleIdx="4" presStyleCnt="5">
        <dgm:presLayoutVars>
          <dgm:bulletEnabled val="1"/>
        </dgm:presLayoutVars>
      </dgm:prSet>
      <dgm:spPr/>
    </dgm:pt>
  </dgm:ptLst>
  <dgm:cxnLst>
    <dgm:cxn modelId="{115E2E21-D198-44F3-A0C8-1B554B23B538}" srcId="{AEB335A6-5933-4E6E-B030-854C0E34B821}" destId="{8CB9DAB8-76A9-4885-BBAF-1A703909385A}" srcOrd="2" destOrd="0" parTransId="{5C4BC323-D3DE-4799-BE6E-BD16FDC27CA9}" sibTransId="{4F6CC271-2421-478D-8E46-8EF25018A06F}"/>
    <dgm:cxn modelId="{316BE021-DA53-4FB7-8200-DEB3505691C2}" srcId="{AEB335A6-5933-4E6E-B030-854C0E34B821}" destId="{6A624601-1E85-4078-81EA-68697BBEFAA1}" srcOrd="0" destOrd="0" parTransId="{FD994E45-7A4B-457F-87B7-6ABEB7315859}" sibTransId="{CB360323-8116-4BC9-B8C9-6C9CFD556FFC}"/>
    <dgm:cxn modelId="{C008B63B-8017-473D-9751-276446174285}" srcId="{AEB335A6-5933-4E6E-B030-854C0E34B821}" destId="{5DA20C5D-0A19-4DA6-9346-ED499F1A02DA}" srcOrd="4" destOrd="0" parTransId="{089371E2-069C-459D-B701-74E4B3505727}" sibTransId="{3194B844-E82D-4029-9854-97B486ACBD15}"/>
    <dgm:cxn modelId="{9BE5B464-524C-4910-9B65-D55AE813DA20}" type="presOf" srcId="{8CB9DAB8-76A9-4885-BBAF-1A703909385A}" destId="{3DB4EB65-E633-46C6-A358-F1DBF15E0B6F}" srcOrd="0" destOrd="0" presId="urn:microsoft.com/office/officeart/2005/8/layout/default"/>
    <dgm:cxn modelId="{B6600F76-9D3D-486F-B8B5-D7947FB0F9CF}" type="presOf" srcId="{5DA20C5D-0A19-4DA6-9346-ED499F1A02DA}" destId="{0C76AEB1-5A45-4544-AC50-8D6827D7F2F4}"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B4D9D3CD-3A7B-49CC-8B5C-4D9FF1DEB44D}" type="presOf" srcId="{6A624601-1E85-4078-81EA-68697BBEFAA1}" destId="{D5F4B325-EC0B-40D4-9DDC-BF07EC4FEAC5}" srcOrd="0" destOrd="0" presId="urn:microsoft.com/office/officeart/2005/8/layout/default"/>
    <dgm:cxn modelId="{7660C0D3-A52F-44B6-9CE0-A53DEAB5C7B1}" srcId="{AEB335A6-5933-4E6E-B030-854C0E34B821}" destId="{751B091E-3CDE-4E95-9396-2530BF01AC21}" srcOrd="1" destOrd="0" parTransId="{F9B5623C-FB96-47AE-B6D0-F5230BF9E25E}" sibTransId="{A21BA192-C910-465C-8996-E24CBA08AE1D}"/>
    <dgm:cxn modelId="{9A0161EB-11FD-4654-B98F-CFA6E99A9E93}" type="presOf" srcId="{751B091E-3CDE-4E95-9396-2530BF01AC21}" destId="{E2468386-C335-4BFC-950F-95E6EB604063}" srcOrd="0" destOrd="0" presId="urn:microsoft.com/office/officeart/2005/8/layout/default"/>
    <dgm:cxn modelId="{CF8E92F5-0F22-4B05-BBF5-6320D918BB4A}" srcId="{AEB335A6-5933-4E6E-B030-854C0E34B821}" destId="{213DD231-E74D-4857-B05A-C70D1CB67527}" srcOrd="3" destOrd="0" parTransId="{8BB38613-0EC4-44B2-A7DE-C2EB38BCA569}" sibTransId="{C56C8652-4795-4498-82CA-7BFF2949CE1D}"/>
    <dgm:cxn modelId="{861251FF-6A20-4AA2-81F5-9D66D19731DD}" type="presOf" srcId="{213DD231-E74D-4857-B05A-C70D1CB67527}" destId="{EA4DBE9E-8A62-47FB-AE17-7DE0DE58453A}" srcOrd="0" destOrd="0" presId="urn:microsoft.com/office/officeart/2005/8/layout/default"/>
    <dgm:cxn modelId="{5BCC50A4-8B88-4AA4-834D-AC7018765440}" type="presParOf" srcId="{C4285EDB-954F-4B95-ADC1-70ACB7114A75}" destId="{D5F4B325-EC0B-40D4-9DDC-BF07EC4FEAC5}" srcOrd="0" destOrd="0" presId="urn:microsoft.com/office/officeart/2005/8/layout/default"/>
    <dgm:cxn modelId="{72F8C330-3D97-4646-B7B3-9B7AF42AD3BC}" type="presParOf" srcId="{C4285EDB-954F-4B95-ADC1-70ACB7114A75}" destId="{61D915CF-665E-4C14-ACF3-5FA101D5AF53}" srcOrd="1" destOrd="0" presId="urn:microsoft.com/office/officeart/2005/8/layout/default"/>
    <dgm:cxn modelId="{267EA55A-09DD-4B86-BE6C-72DF5C162D56}" type="presParOf" srcId="{C4285EDB-954F-4B95-ADC1-70ACB7114A75}" destId="{E2468386-C335-4BFC-950F-95E6EB604063}" srcOrd="2" destOrd="0" presId="urn:microsoft.com/office/officeart/2005/8/layout/default"/>
    <dgm:cxn modelId="{0C0657C2-59EF-40A6-9222-459FB2E13D3D}" type="presParOf" srcId="{C4285EDB-954F-4B95-ADC1-70ACB7114A75}" destId="{29ACC9B3-D5BE-4490-96D5-13E1E866F1ED}" srcOrd="3" destOrd="0" presId="urn:microsoft.com/office/officeart/2005/8/layout/default"/>
    <dgm:cxn modelId="{AF3FE621-E932-4441-9667-C9C66337E545}" type="presParOf" srcId="{C4285EDB-954F-4B95-ADC1-70ACB7114A75}" destId="{3DB4EB65-E633-46C6-A358-F1DBF15E0B6F}" srcOrd="4" destOrd="0" presId="urn:microsoft.com/office/officeart/2005/8/layout/default"/>
    <dgm:cxn modelId="{62172AFD-BD0D-4F8E-AE2D-76925AE87A6D}" type="presParOf" srcId="{C4285EDB-954F-4B95-ADC1-70ACB7114A75}" destId="{EB5D19FE-6206-40AE-9B2C-58DEF705EC01}" srcOrd="5" destOrd="0" presId="urn:microsoft.com/office/officeart/2005/8/layout/default"/>
    <dgm:cxn modelId="{F1B9D426-F86E-4DAC-A747-D0E2FAB76246}" type="presParOf" srcId="{C4285EDB-954F-4B95-ADC1-70ACB7114A75}" destId="{EA4DBE9E-8A62-47FB-AE17-7DE0DE58453A}" srcOrd="6" destOrd="0" presId="urn:microsoft.com/office/officeart/2005/8/layout/default"/>
    <dgm:cxn modelId="{6D325AA1-B61A-4D4C-AAFD-9D5D189FF831}" type="presParOf" srcId="{C4285EDB-954F-4B95-ADC1-70ACB7114A75}" destId="{A09DB584-FF52-4EBB-BD49-650114A70893}" srcOrd="7" destOrd="0" presId="urn:microsoft.com/office/officeart/2005/8/layout/default"/>
    <dgm:cxn modelId="{904B66B8-4F3B-45F5-9B8D-8EB6037330F0}" type="presParOf" srcId="{C4285EDB-954F-4B95-ADC1-70ACB7114A75}" destId="{0C76AEB1-5A45-4544-AC50-8D6827D7F2F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703"/>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703"/>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Sociologický přístup</a:t>
          </a:r>
          <a:endParaRPr lang="en-US" sz="4000" kern="1200" dirty="0"/>
        </a:p>
      </dsp:txBody>
      <dsp:txXfrm>
        <a:off x="0" y="703"/>
        <a:ext cx="6373813" cy="1151608"/>
      </dsp:txXfrm>
    </dsp:sp>
    <dsp:sp modelId="{DAA7FDC9-F7ED-49FB-82A6-553C3E14C1EE}">
      <dsp:nvSpPr>
        <dsp:cNvPr id="0" name=""/>
        <dsp:cNvSpPr/>
      </dsp:nvSpPr>
      <dsp:spPr>
        <a:xfrm>
          <a:off x="0" y="1152311"/>
          <a:ext cx="6373813" cy="0"/>
        </a:xfrm>
        <a:prstGeom prst="line">
          <a:avLst/>
        </a:prstGeom>
        <a:solidFill>
          <a:schemeClr val="accent2">
            <a:hueOff val="1923220"/>
            <a:satOff val="2051"/>
            <a:lumOff val="638"/>
            <a:alphaOff val="0"/>
          </a:schemeClr>
        </a:solidFill>
        <a:ln w="12700" cap="flat" cmpd="sng" algn="ctr">
          <a:solidFill>
            <a:schemeClr val="accent2">
              <a:hueOff val="1923220"/>
              <a:satOff val="2051"/>
              <a:lumOff val="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3773C-BA4F-4FCA-A04E-8AA18D102196}">
      <dsp:nvSpPr>
        <dsp:cNvPr id="0" name=""/>
        <dsp:cNvSpPr/>
      </dsp:nvSpPr>
      <dsp:spPr>
        <a:xfrm>
          <a:off x="0" y="1152311"/>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Sociologická imaginace</a:t>
          </a:r>
          <a:endParaRPr lang="en-US" sz="4000" kern="1200" dirty="0"/>
        </a:p>
      </dsp:txBody>
      <dsp:txXfrm>
        <a:off x="0" y="1152311"/>
        <a:ext cx="6373813" cy="1151608"/>
      </dsp:txXfrm>
    </dsp:sp>
    <dsp:sp modelId="{D7A7B43A-A95A-438F-B9FE-57BF7A7D2B39}">
      <dsp:nvSpPr>
        <dsp:cNvPr id="0" name=""/>
        <dsp:cNvSpPr/>
      </dsp:nvSpPr>
      <dsp:spPr>
        <a:xfrm>
          <a:off x="0" y="2303920"/>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20AB1-8D54-4FFA-B703-4D49EBE9A8BE}">
      <dsp:nvSpPr>
        <dsp:cNvPr id="0" name=""/>
        <dsp:cNvSpPr/>
      </dsp:nvSpPr>
      <dsp:spPr>
        <a:xfrm>
          <a:off x="0" y="2303920"/>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Nejznámější představitelé</a:t>
          </a:r>
          <a:endParaRPr lang="en-US" sz="4000" kern="1200" dirty="0"/>
        </a:p>
      </dsp:txBody>
      <dsp:txXfrm>
        <a:off x="0" y="2303920"/>
        <a:ext cx="6373813" cy="1151608"/>
      </dsp:txXfrm>
    </dsp:sp>
    <dsp:sp modelId="{031C453D-8D43-4836-A7C9-73E258733938}">
      <dsp:nvSpPr>
        <dsp:cNvPr id="0" name=""/>
        <dsp:cNvSpPr/>
      </dsp:nvSpPr>
      <dsp:spPr>
        <a:xfrm>
          <a:off x="0" y="3455529"/>
          <a:ext cx="6373813" cy="0"/>
        </a:xfrm>
        <a:prstGeom prst="line">
          <a:avLst/>
        </a:prstGeom>
        <a:solidFill>
          <a:schemeClr val="accent2">
            <a:hueOff val="5769660"/>
            <a:satOff val="6154"/>
            <a:lumOff val="1913"/>
            <a:alphaOff val="0"/>
          </a:schemeClr>
        </a:solidFill>
        <a:ln w="12700" cap="flat" cmpd="sng" algn="ctr">
          <a:solidFill>
            <a:schemeClr val="accent2">
              <a:hueOff val="5769660"/>
              <a:satOff val="6154"/>
              <a:lumOff val="1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B5AF6-8002-4A32-8D27-2823009CB255}">
      <dsp:nvSpPr>
        <dsp:cNvPr id="0" name=""/>
        <dsp:cNvSpPr/>
      </dsp:nvSpPr>
      <dsp:spPr>
        <a:xfrm>
          <a:off x="0" y="3455529"/>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K čemu je sociologie?</a:t>
          </a:r>
          <a:endParaRPr lang="en-US" sz="4000" kern="1200" dirty="0"/>
        </a:p>
      </dsp:txBody>
      <dsp:txXfrm>
        <a:off x="0" y="3455529"/>
        <a:ext cx="6373813" cy="1151608"/>
      </dsp:txXfrm>
    </dsp:sp>
    <dsp:sp modelId="{0DA6C6BC-A6B1-49C3-A838-8ECFEB58E92A}">
      <dsp:nvSpPr>
        <dsp:cNvPr id="0" name=""/>
        <dsp:cNvSpPr/>
      </dsp:nvSpPr>
      <dsp:spPr>
        <a:xfrm>
          <a:off x="0" y="4607138"/>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A6AFB-977A-45E2-AB8C-132FE1C3120B}">
      <dsp:nvSpPr>
        <dsp:cNvPr id="0" name=""/>
        <dsp:cNvSpPr/>
      </dsp:nvSpPr>
      <dsp:spPr>
        <a:xfrm>
          <a:off x="0" y="4607138"/>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Sociologie ve společnosti</a:t>
          </a:r>
          <a:endParaRPr lang="en-US" sz="4000" kern="1200" dirty="0"/>
        </a:p>
      </dsp:txBody>
      <dsp:txXfrm>
        <a:off x="0" y="4607138"/>
        <a:ext cx="6373813" cy="115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DB148-CDEF-4F2F-82E8-26CE1E18330A}">
      <dsp:nvSpPr>
        <dsp:cNvPr id="0" name=""/>
        <dsp:cNvSpPr/>
      </dsp:nvSpPr>
      <dsp:spPr>
        <a:xfrm>
          <a:off x="0" y="629443"/>
          <a:ext cx="4500563" cy="45005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702B6-E8AF-46ED-8DB6-2EB6C001B601}">
      <dsp:nvSpPr>
        <dsp:cNvPr id="0" name=""/>
        <dsp:cNvSpPr/>
      </dsp:nvSpPr>
      <dsp:spPr>
        <a:xfrm>
          <a:off x="427553" y="1056996"/>
          <a:ext cx="1755219" cy="17552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Poznání kulturních rozdílů</a:t>
          </a:r>
          <a:endParaRPr lang="en-US" sz="1800" kern="1200"/>
        </a:p>
      </dsp:txBody>
      <dsp:txXfrm>
        <a:off x="513236" y="1142679"/>
        <a:ext cx="1583853" cy="1583853"/>
      </dsp:txXfrm>
    </dsp:sp>
    <dsp:sp modelId="{EF051D3A-B956-414A-948A-2252F96BF912}">
      <dsp:nvSpPr>
        <dsp:cNvPr id="0" name=""/>
        <dsp:cNvSpPr/>
      </dsp:nvSpPr>
      <dsp:spPr>
        <a:xfrm>
          <a:off x="2317789" y="1056996"/>
          <a:ext cx="1755219" cy="17552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Hodnocení praktických přístupů</a:t>
          </a:r>
          <a:endParaRPr lang="en-US" sz="1800" kern="1200"/>
        </a:p>
      </dsp:txBody>
      <dsp:txXfrm>
        <a:off x="2403472" y="1142679"/>
        <a:ext cx="1583853" cy="1583853"/>
      </dsp:txXfrm>
    </dsp:sp>
    <dsp:sp modelId="{A246CB65-44A5-4858-BD29-BAED88129596}">
      <dsp:nvSpPr>
        <dsp:cNvPr id="0" name=""/>
        <dsp:cNvSpPr/>
      </dsp:nvSpPr>
      <dsp:spPr>
        <a:xfrm>
          <a:off x="427553" y="2947233"/>
          <a:ext cx="1755219" cy="17552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Sebepoznání </a:t>
          </a:r>
          <a:endParaRPr lang="en-US" sz="1800" kern="1200"/>
        </a:p>
      </dsp:txBody>
      <dsp:txXfrm>
        <a:off x="513236" y="3032916"/>
        <a:ext cx="1583853" cy="1583853"/>
      </dsp:txXfrm>
    </dsp:sp>
    <dsp:sp modelId="{E425B60E-E612-4102-B6E6-1E836B717A36}">
      <dsp:nvSpPr>
        <dsp:cNvPr id="0" name=""/>
        <dsp:cNvSpPr/>
      </dsp:nvSpPr>
      <dsp:spPr>
        <a:xfrm>
          <a:off x="2317789" y="2947233"/>
          <a:ext cx="1755219" cy="17552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Úloha sociologie ve společnosti</a:t>
          </a:r>
          <a:endParaRPr lang="en-US" sz="1800" kern="1200"/>
        </a:p>
      </dsp:txBody>
      <dsp:txXfrm>
        <a:off x="2403472" y="3032916"/>
        <a:ext cx="1583853" cy="1583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4B325-EC0B-40D4-9DDC-BF07EC4FEAC5}">
      <dsp:nvSpPr>
        <dsp:cNvPr id="0" name=""/>
        <dsp:cNvSpPr/>
      </dsp:nvSpPr>
      <dsp:spPr>
        <a:xfrm>
          <a:off x="1277981" y="812"/>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Sociologický přístup</a:t>
          </a:r>
          <a:endParaRPr lang="en-US" sz="3200" kern="1200" dirty="0"/>
        </a:p>
      </dsp:txBody>
      <dsp:txXfrm>
        <a:off x="1277981" y="812"/>
        <a:ext cx="2666973" cy="1600183"/>
      </dsp:txXfrm>
    </dsp:sp>
    <dsp:sp modelId="{E2468386-C335-4BFC-950F-95E6EB604063}">
      <dsp:nvSpPr>
        <dsp:cNvPr id="0" name=""/>
        <dsp:cNvSpPr/>
      </dsp:nvSpPr>
      <dsp:spPr>
        <a:xfrm>
          <a:off x="4211651" y="812"/>
          <a:ext cx="2666973" cy="16001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Sociologická imaginace</a:t>
          </a:r>
          <a:endParaRPr lang="en-US" sz="3200" kern="1200" dirty="0"/>
        </a:p>
      </dsp:txBody>
      <dsp:txXfrm>
        <a:off x="4211651" y="812"/>
        <a:ext cx="2666973" cy="1600183"/>
      </dsp:txXfrm>
    </dsp:sp>
    <dsp:sp modelId="{3DB4EB65-E633-46C6-A358-F1DBF15E0B6F}">
      <dsp:nvSpPr>
        <dsp:cNvPr id="0" name=""/>
        <dsp:cNvSpPr/>
      </dsp:nvSpPr>
      <dsp:spPr>
        <a:xfrm>
          <a:off x="7145321" y="812"/>
          <a:ext cx="2666973" cy="16001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Nejznámější představitelé</a:t>
          </a:r>
          <a:endParaRPr lang="en-US" sz="3200" kern="1200" dirty="0"/>
        </a:p>
      </dsp:txBody>
      <dsp:txXfrm>
        <a:off x="7145321" y="812"/>
        <a:ext cx="2666973" cy="1600183"/>
      </dsp:txXfrm>
    </dsp:sp>
    <dsp:sp modelId="{EA4DBE9E-8A62-47FB-AE17-7DE0DE58453A}">
      <dsp:nvSpPr>
        <dsp:cNvPr id="0" name=""/>
        <dsp:cNvSpPr/>
      </dsp:nvSpPr>
      <dsp:spPr>
        <a:xfrm>
          <a:off x="2744816" y="1867693"/>
          <a:ext cx="2666973" cy="160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K čemu je sociologie?</a:t>
          </a:r>
          <a:endParaRPr lang="en-US" sz="3200" kern="1200" dirty="0"/>
        </a:p>
      </dsp:txBody>
      <dsp:txXfrm>
        <a:off x="2744816" y="1867693"/>
        <a:ext cx="2666973" cy="1600183"/>
      </dsp:txXfrm>
    </dsp:sp>
    <dsp:sp modelId="{0C76AEB1-5A45-4544-AC50-8D6827D7F2F4}">
      <dsp:nvSpPr>
        <dsp:cNvPr id="0" name=""/>
        <dsp:cNvSpPr/>
      </dsp:nvSpPr>
      <dsp:spPr>
        <a:xfrm>
          <a:off x="5678486" y="1867693"/>
          <a:ext cx="2666973" cy="16001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Sociologie ve společnosti</a:t>
          </a:r>
          <a:endParaRPr lang="en-US" sz="3200" kern="1200" dirty="0"/>
        </a:p>
      </dsp:txBody>
      <dsp:txXfrm>
        <a:off x="5678486"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9/29/2022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youtube.com/c/DemocracyNow"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Stačí se o ní aspoň z počátku opřít, tedy zmínit ji, jak pracuje s nějakým konceptem a pak se klidně můžete obrátit na svého oblíbeného autora který zpracovává daný koncept / téma jinak.</a:t>
            </a:r>
          </a:p>
          <a:p>
            <a:pPr marL="171450" indent="-171450">
              <a:buFontTx/>
              <a:buChar char="-"/>
            </a:pPr>
            <a:r>
              <a:rPr lang="cs-CZ" dirty="0"/>
              <a:t>Zkouška bude formou online dotazníku na který dostanete hodinu a bude otevřený na celý den. Na zkoušce bude 6 otázek, s tím, že ti kteří napíšou delší seminární práci si budou moci vybrat 4 z nich a na ty odpovědět. Ti kteří píšou seminární práci kratší, ti budou odpovídat na všechny. Podle toho se taky budou dělit body. Kratší práce 2ns (40b) + zkouška s 6 otázkami (60b); nebo delší práce 4ns (60b) + zkouška kde stačí odpovědět na 4 otázky (40b).  Otázky budou otevřené a budou mít dva typy: čistě vědomostní kdy se zeptám na nějakého autora a jeho koncept a vy napíšete vše co si o něm pamatujete. Druhý typ otázky bude aplikace konceptu na příkladu, tedy já vám dám koncept, třeba Bourdieho teorie jednání a typy kapitálu a vy je popíšete na vymyšleném příkladu. Příklad nemusí být nutně z reálného světa, můžete klidně popisovat různé filmy, hry, beletrii apod. </a:t>
            </a:r>
          </a:p>
          <a:p>
            <a:pPr marL="171450" indent="-171450">
              <a:buFontTx/>
              <a:buChar char="-"/>
            </a:pPr>
            <a:r>
              <a:rPr lang="cs-CZ" dirty="0"/>
              <a:t>Hlasování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dirty="0"/>
          </a:p>
        </p:txBody>
      </p:sp>
    </p:spTree>
    <p:extLst>
      <p:ext uri="{BB962C8B-B14F-4D97-AF65-F5344CB8AC3E}">
        <p14:creationId xmlns:p14="http://schemas.microsoft.com/office/powerpoint/2010/main" val="25368253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3156007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Zygmunt Bauman považuje holocaust za produkt modernity: "Holocaust byl jedinečným setkáním starých napětí, která modernita ignorovala, bagatelizovala či neuměla řešit, s mocnými nástroji racionálního a efektivního jednání, jež zrodil moderní vývoj sám. Přestože jejich setkání bylo jedinečné a předpokládalo vzácnou kombinaci okolností, faktory, které se tu spojily, byly a stále jsou všudypřítomné a „normální". Po holocaustu se neudělalo dost pro to, aby se změřil jejich strašlivý potenciál, a ještě méně se udělalo pro zneškodnění jejich případných hrůzných účinků. Věřím, že v obou ohledech lze - a rozhodně by se mělo - udělat mnohem víc." Dále vyslovuje názor, že holocaust pravděpodobně nebyl deviací. Ukázal se jen jako druhá tvář moderní společnosti, která se v souladu s podmínkami objevila a do té doby zůstávala skryta. Tzn. lidé, kteří páchali zločiny, by za jiných okolností žili zcela obyčejné, nenápadné životy.</a:t>
            </a:r>
          </a:p>
          <a:p>
            <a:endParaRPr lang="cs-CZ" noProof="0" dirty="0"/>
          </a:p>
          <a:p>
            <a:r>
              <a:rPr lang="cs-CZ" noProof="0" dirty="0"/>
              <a:t>"Hlavní poučení podle mne z holocaustu vyvodil Richard L. </a:t>
            </a:r>
            <a:r>
              <a:rPr lang="cs-CZ" noProof="0" dirty="0" err="1"/>
              <a:t>Rubenstein</a:t>
            </a:r>
            <a:r>
              <a:rPr lang="cs-CZ" noProof="0" dirty="0"/>
              <a:t>: „Svědčí o pokroku civilizace," Dodejme, že šlo o pokrok v dvojím smyslu. Průmyslový potenciál a technologické know-how, na které je naše civilizace tak pyšná, dosáhly v konečném řešení nové úrovně, když úspěšně zdolaly úkol nebývalé velikosti. V témže konečném řešení nám však naše společnost odkryla svou do té doby neznámou schopnost. Jelikož jsme naučeni ctít a obdivovat technickou efektivitu a dobrý plán, jsme nuceni připustit, že jsme při chvále materiálního pokroku, který přinesla naše civilizace, žalostně podcenili její skutečný potenciál. Svět táborů smrti a společnost, již tento svět plodí, odhalují stále výraznější odvrácenou stranu židovsko-křesťanské civilizace. Civilizace, to je otroctví, války, vykořisťování a tábory smrti. Je to také zdravotní hygiena, vznešené náboženské ideje, krásné umění a vynikající hudba. Je chyba si myslet, že civilizace a surová krutost jsou v rozporu... V naší době se krutost tak jako většina jiných aspektů našeho světa uplatňuje mnohem účinněji než kdy předtím. Nepřestala a nepřestane existovat. Tvoření a ničení jsou neoddělitelnými stránkami toho, čemu říkáme civilizace." ?</a:t>
            </a:r>
            <a:r>
              <a:rPr lang="cs-CZ" noProof="0" dirty="0" err="1"/>
              <a:t>oderní</a:t>
            </a:r>
            <a:r>
              <a:rPr lang="cs-CZ" noProof="0" dirty="0"/>
              <a:t>, technicky vyspělá společnost byla podmínkou, aby se holocaust mohl udát v tak masovém měřítku. Efektivitě ještě přispěla striktní byrokratizace. Byrokracii se věnuje zevrubněji a ukazuje, jak se vyvíjelo řešení židovské otázky. Hitler si přál Německo bez Židů. Původně měli Židé emigrovat mimo Německo. S rostoucím počtem zabíraných území však rostla i židovská populace v rámci říše. Místo toho byla jako řešení tedy zvolena fyzická likvidace. Pak už nastalo plánování mezi různými odděleními státní byrokracie, přípravy, plánování, kalkulace. Holocaust se prostě stal součástí byrokratické rutiny. Přitom se vyvražďování nedostalo do sporu s racionalitou. Jednalo se nejefektivnější a nejúčinnější splnění zadaného úkolu. Neznamená to, že moderní byrokracie musí vést k jevům jako je holocaust, ale svým přístupem dává vzniknout prostředí, v němž je možné jev jako je holocaust realizovat.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30756744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Sociologie nám umožňuje vidět sociální svět z mnoha perspektiv – odstraňuje předsudky a bias</a:t>
            </a:r>
          </a:p>
          <a:p>
            <a:pPr marL="171450" indent="-171450">
              <a:buFontTx/>
              <a:buChar char="-"/>
            </a:pPr>
            <a:r>
              <a:rPr lang="cs-CZ" dirty="0"/>
              <a:t>Sociologie nám dovoluje se blížit k plnému porozumění společnosti a všech jejích aktérů a tyto poznatky pak mohou být využívané pro normativní rozhodnutí (zákony, vyhlášky, sociální politika, rekonstrukce a revitalizace měst)</a:t>
            </a:r>
          </a:p>
          <a:p>
            <a:pPr marL="171450" indent="-171450">
              <a:buFontTx/>
              <a:buChar char="-"/>
            </a:pPr>
            <a:r>
              <a:rPr lang="cs-CZ" dirty="0"/>
              <a:t>Sociologie umožňuje hodnotit všechny důsledky praktických projektů (například rozsáhlá výstavba sídlišť nebo satelitních městeček) a ukázat nám i nezamýšlené důsledky jaké měli na společnost</a:t>
            </a:r>
          </a:p>
          <a:p>
            <a:pPr marL="171450" indent="-171450">
              <a:buFontTx/>
              <a:buChar char="-"/>
            </a:pPr>
            <a:r>
              <a:rPr lang="cs-CZ" dirty="0"/>
              <a:t>Sociologie nám umožňuje najít místo ve světě, pochopit sebe sama a jak zapadáme do společnosti </a:t>
            </a:r>
          </a:p>
          <a:p>
            <a:pPr marL="171450" indent="-171450">
              <a:buFontTx/>
              <a:buChar char="-"/>
            </a:pPr>
            <a:r>
              <a:rPr lang="cs-CZ" dirty="0"/>
              <a:t>Na otázku úlohy panují různé názory</a:t>
            </a:r>
          </a:p>
          <a:p>
            <a:pPr marL="628650" lvl="1" indent="-171450">
              <a:buFontTx/>
              <a:buChar char="-"/>
            </a:pPr>
            <a:r>
              <a:rPr lang="cs-CZ" dirty="0"/>
              <a:t>Jeden tábor stojí za tím, že sociologie by neměla zasahovat do politiky a tedy se nechovat normativně – navrhovat opatření a zákony na řešení problémů které odhalí a popíše</a:t>
            </a:r>
          </a:p>
          <a:p>
            <a:pPr marL="628650" lvl="1" indent="-171450">
              <a:buFontTx/>
              <a:buChar char="-"/>
            </a:pPr>
            <a:r>
              <a:rPr lang="cs-CZ" dirty="0"/>
              <a:t>Druhý tábor sociologii využívá ke změně společnosti, ať už skrze aktivizmus nebo skrze aktivní prezentace výsledků a zapojování se do normativních procesů</a:t>
            </a:r>
          </a:p>
          <a:p>
            <a:pPr marL="628650" lvl="1" indent="-171450">
              <a:buFontTx/>
              <a:buChar char="-"/>
            </a:pPr>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22443556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Arlie</a:t>
            </a:r>
            <a:r>
              <a:rPr lang="cs-CZ" noProof="0" dirty="0"/>
              <a:t> Russell </a:t>
            </a:r>
            <a:r>
              <a:rPr lang="cs-CZ" noProof="0" dirty="0" err="1"/>
              <a:t>Hochschild</a:t>
            </a:r>
            <a:r>
              <a:rPr lang="cs-CZ" noProof="0" dirty="0"/>
              <a:t> je americká emeritní profesorka sociologie na University </a:t>
            </a:r>
            <a:r>
              <a:rPr lang="cs-CZ" noProof="0" dirty="0" err="1"/>
              <a:t>of</a:t>
            </a:r>
            <a:r>
              <a:rPr lang="cs-CZ" noProof="0" dirty="0"/>
              <a:t> </a:t>
            </a:r>
            <a:r>
              <a:rPr lang="cs-CZ" noProof="0" dirty="0" err="1"/>
              <a:t>California</a:t>
            </a:r>
            <a:r>
              <a:rPr lang="cs-CZ" noProof="0" dirty="0"/>
              <a:t>, </a:t>
            </a:r>
            <a:r>
              <a:rPr lang="cs-CZ" noProof="0" dirty="0" err="1"/>
              <a:t>Berkeley</a:t>
            </a:r>
            <a:endParaRPr lang="cs-CZ" noProof="0" dirty="0"/>
          </a:p>
          <a:p>
            <a:endParaRPr lang="cs-CZ" noProof="0" dirty="0"/>
          </a:p>
          <a:p>
            <a:r>
              <a:rPr lang="cs-CZ" noProof="0" dirty="0"/>
              <a:t>V knize </a:t>
            </a:r>
            <a:r>
              <a:rPr lang="cs-CZ" i="1" noProof="0" dirty="0" err="1"/>
              <a:t>Strangers</a:t>
            </a:r>
            <a:r>
              <a:rPr lang="cs-CZ" i="1" noProof="0" dirty="0"/>
              <a:t> in </a:t>
            </a:r>
            <a:r>
              <a:rPr lang="cs-CZ" i="1" noProof="0" dirty="0" err="1"/>
              <a:t>Their</a:t>
            </a:r>
            <a:r>
              <a:rPr lang="cs-CZ" i="1" noProof="0" dirty="0"/>
              <a:t> </a:t>
            </a:r>
            <a:r>
              <a:rPr lang="cs-CZ" i="1" noProof="0" dirty="0" err="1"/>
              <a:t>Own</a:t>
            </a:r>
            <a:r>
              <a:rPr lang="cs-CZ" i="1" noProof="0" dirty="0"/>
              <a:t> Land</a:t>
            </a:r>
            <a:r>
              <a:rPr lang="cs-CZ" noProof="0" dirty="0"/>
              <a:t> se renomovaná socioložka </a:t>
            </a:r>
            <a:r>
              <a:rPr lang="cs-CZ" noProof="0" dirty="0" err="1"/>
              <a:t>Arlie</a:t>
            </a:r>
            <a:r>
              <a:rPr lang="cs-CZ" noProof="0" dirty="0"/>
              <a:t> </a:t>
            </a:r>
            <a:r>
              <a:rPr lang="cs-CZ" noProof="0" dirty="0" err="1"/>
              <a:t>Hochschild</a:t>
            </a:r>
            <a:r>
              <a:rPr lang="cs-CZ" noProof="0" dirty="0"/>
              <a:t> vydává na cestu k zamyšlení ze svého liberálního rodného města </a:t>
            </a:r>
            <a:r>
              <a:rPr lang="cs-CZ" noProof="0" dirty="0" err="1"/>
              <a:t>Berkeley</a:t>
            </a:r>
            <a:r>
              <a:rPr lang="cs-CZ" noProof="0" dirty="0"/>
              <a:t> v Kalifornii hluboko do země Louisiana </a:t>
            </a:r>
            <a:r>
              <a:rPr lang="cs-CZ" noProof="0" dirty="0" err="1"/>
              <a:t>Bayou</a:t>
            </a:r>
            <a:r>
              <a:rPr lang="cs-CZ" noProof="0" dirty="0"/>
              <a:t> - bašty konzervativní pravice. Když </a:t>
            </a:r>
            <a:r>
              <a:rPr lang="cs-CZ" noProof="0" dirty="0" err="1"/>
              <a:t>Hochschildová</a:t>
            </a:r>
            <a:r>
              <a:rPr lang="cs-CZ" noProof="0" dirty="0"/>
              <a:t> poznává lidi, kteří jsou silně proti mnoha myšlenkám, které proslavila, přesto najde společnou řeč a rychle sblíží s lidmi, které potká, mezi nimi i aktivistu Tea Party, jehož město pohltila prohlubeň způsobená vrtnou nehodou. Tito lidé, jejichž starosti jsou vlastně ty, které sdílejí všichni Američané: touha po komunitě, objetí rodiny a naděje pro své děti.</a:t>
            </a:r>
          </a:p>
          <a:p>
            <a:endParaRPr lang="cs-CZ" noProof="0" dirty="0"/>
          </a:p>
          <a:p>
            <a:r>
              <a:rPr lang="cs-CZ" i="1" noProof="0" dirty="0" err="1"/>
              <a:t>Strangers</a:t>
            </a:r>
            <a:r>
              <a:rPr lang="cs-CZ" i="1" noProof="0" dirty="0"/>
              <a:t> in </a:t>
            </a:r>
            <a:r>
              <a:rPr lang="cs-CZ" i="1" noProof="0" dirty="0" err="1"/>
              <a:t>Their</a:t>
            </a:r>
            <a:r>
              <a:rPr lang="cs-CZ" i="1" noProof="0" dirty="0"/>
              <a:t> </a:t>
            </a:r>
            <a:r>
              <a:rPr lang="cs-CZ" i="1" noProof="0" dirty="0" err="1"/>
              <a:t>Own</a:t>
            </a:r>
            <a:r>
              <a:rPr lang="cs-CZ" i="1" noProof="0" dirty="0"/>
              <a:t> Land </a:t>
            </a:r>
            <a:r>
              <a:rPr lang="cs-CZ" noProof="0" dirty="0"/>
              <a:t>přesahuje běžnou liberální představu, že jde o lidi, kteří byli podvedeni, aby hlasovali proti svým vlastním zájmům. Místo toho </a:t>
            </a:r>
            <a:r>
              <a:rPr lang="cs-CZ" noProof="0" dirty="0" err="1"/>
              <a:t>Hochschildová</a:t>
            </a:r>
            <a:r>
              <a:rPr lang="cs-CZ" noProof="0" dirty="0"/>
              <a:t> nalézá životy rozbité stagnujícími mzdami, ztrátou domova, prchavým americkým snem a politickými volbami a názory, které dávají smysl v kontextu jejich životů. </a:t>
            </a:r>
            <a:r>
              <a:rPr lang="cs-CZ" noProof="0" dirty="0" err="1"/>
              <a:t>Hochschildová</a:t>
            </a:r>
            <a:r>
              <a:rPr lang="cs-CZ" noProof="0" dirty="0"/>
              <a:t> čerpá ze svých odborných znalostí sociologie emocí, aby nám pomohla pochopit, jaké to je žít v „rudé“ Americe. Cestou nachází odpovědi na jednu ze zásadních otázek současné americké politiky: Proč se lidem, kteří, jak se zdá, nejvíce prospívá „liberální“ vládní intervence, hnusí samotná myšlenka takových intervencí?</a:t>
            </a:r>
          </a:p>
          <a:p>
            <a:endParaRPr lang="cs-CZ"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Arlie Hochschild: Strangers in their Own Land: Living in "Red" America Today</a:t>
            </a:r>
            <a:endParaRPr lang="cs-CZ" noProof="0" dirty="0"/>
          </a:p>
          <a:p>
            <a:r>
              <a:rPr lang="cs-CZ" noProof="0" dirty="0"/>
              <a:t>https://www.youtube.com/watch?v=RywaAeWbXjo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27680286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Arlie Russell Hochschild on "Strangers in Their Own Land: Anger and Mourning on the America„</a:t>
            </a:r>
            <a:endParaRPr lang="cs-CZ" b="0" i="0" dirty="0">
              <a:effectLst/>
              <a:latin typeface="Roboto" panose="02000000000000000000" pitchFamily="2" charset="0"/>
            </a:endParaRPr>
          </a:p>
          <a:p>
            <a:br>
              <a:rPr lang="en-US" dirty="0">
                <a:effectLst/>
                <a:hlinkClick r:id="rId3"/>
              </a:rPr>
            </a:br>
            <a:r>
              <a:rPr lang="en-US" dirty="0">
                <a:effectLst/>
                <a:hlinkClick r:id="rId3"/>
              </a:rPr>
              <a:t>Democracy Now!</a:t>
            </a:r>
            <a:endParaRPr lang="en-US" dirty="0">
              <a:effectLst/>
            </a:endParaRPr>
          </a:p>
          <a:p>
            <a:r>
              <a:rPr lang="en-US" dirty="0"/>
              <a:t>1.16M subscribers</a:t>
            </a:r>
            <a:endParaRPr lang="cs-CZ" dirty="0"/>
          </a:p>
          <a:p>
            <a:r>
              <a:rPr lang="cs-CZ" dirty="0"/>
              <a:t>Part1 (na hodině)</a:t>
            </a:r>
          </a:p>
          <a:p>
            <a:r>
              <a:rPr lang="cs-CZ" dirty="0"/>
              <a:t>https://www.youtube.com/watch?v=21ijh_LMw08</a:t>
            </a:r>
          </a:p>
          <a:p>
            <a:r>
              <a:rPr lang="cs-CZ" dirty="0"/>
              <a:t>Part 2 (doma pro zajímavost)</a:t>
            </a:r>
          </a:p>
          <a:p>
            <a:r>
              <a:rPr lang="en-US" dirty="0"/>
              <a:t>https://www.youtube.com/watch?v=e__b4vh0UVo</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263928011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19</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20</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dirty="0"/>
          </a:p>
        </p:txBody>
      </p:sp>
    </p:spTree>
    <p:extLst>
      <p:ext uri="{BB962C8B-B14F-4D97-AF65-F5344CB8AC3E}">
        <p14:creationId xmlns:p14="http://schemas.microsoft.com/office/powerpoint/2010/main" val="3844221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Sociologické přemýšlení je schopnost umět se odprosit od všeobecného a známého, od všech předsudků a ideálů které máme a začít pohlížet na svět jako něco úplně nové co chceme poznat. Když se toto naučíme tak dokážeme pak svět vidět úplně novým pohledem který nám byl doposud skrytý.  </a:t>
            </a:r>
          </a:p>
          <a:p>
            <a:pPr marL="171450" indent="-171450">
              <a:buFontTx/>
              <a:buChar char="-"/>
            </a:pPr>
            <a:r>
              <a:rPr lang="cs-CZ" dirty="0"/>
              <a:t>V dnešním světe je sociolog ten kdo vystuduje sociologii (či příbuzný obor) na akreditované univerzitě. Dříve to byli lidé kteří začali přemýšlet o světě jinak, filozofové kteří začali vytvářet vědecký přístup ke studii společnosti. Někdy jsou také za sociology označování lidé jejichž práce se stala stěžejní pro některá odvětví sociologii, ale sami se za sociology nikdy nepovažovali.</a:t>
            </a:r>
          </a:p>
          <a:p>
            <a:pPr marL="171450" indent="-171450">
              <a:buFontTx/>
              <a:buChar char="-"/>
            </a:pPr>
            <a:r>
              <a:rPr lang="cs-CZ" dirty="0"/>
              <a:t>Oproštění od běžného je velmi náročné, je to změna myšlení a ta nepřichází ze dne na den. Je to obvykle proces kterým prochází studenti v průběhu svých prvních semestrů studia, když mají štěstí. Někdy to trvá celý život a podle některých tento proces nikdy nekončí. Pokaždé se můžeme zdokonalovat v tom jak umíme analyzovat svět kolem nás a získat vhled do situací ze všech možných úhlů pohledu. Také postupně sílí naše schopnost predikce událostí. </a:t>
            </a:r>
          </a:p>
          <a:p>
            <a:pPr marL="171450" indent="-171450">
              <a:buFontTx/>
              <a:buChar char="-"/>
            </a:pPr>
            <a:r>
              <a:rPr lang="cs-CZ" dirty="0"/>
              <a:t>Sociologická imaginace je velmi často označována za způsob myšlení sociologů a tedy je nedílnou součástí jejích práce. (více na dalším slidu)</a:t>
            </a:r>
          </a:p>
          <a:p>
            <a:pPr marL="171450" indent="-171450">
              <a:buFontTx/>
              <a:buChar char="-"/>
            </a:pPr>
            <a:r>
              <a:rPr lang="cs-CZ" dirty="0"/>
              <a:t>Nezamýšlené důsledky jsou často předmětem sociologického bádání, například jaké jsou důsledky povinné školní docházky? </a:t>
            </a:r>
          </a:p>
          <a:p>
            <a:pPr marL="628650" lvl="1" indent="-171450">
              <a:buFontTx/>
              <a:buChar char="-"/>
            </a:pPr>
            <a:r>
              <a:rPr lang="cs-CZ" dirty="0"/>
              <a:t>Nějaká záruka společného vědomostního základu</a:t>
            </a:r>
          </a:p>
          <a:p>
            <a:pPr marL="628650" lvl="1" indent="-171450">
              <a:buFontTx/>
              <a:buChar char="-"/>
            </a:pPr>
            <a:r>
              <a:rPr lang="cs-CZ" dirty="0"/>
              <a:t>Zabránění vstupu na trh práce </a:t>
            </a:r>
          </a:p>
          <a:p>
            <a:pPr marL="628650" lvl="1" indent="-171450">
              <a:buFontTx/>
              <a:buChar char="-"/>
            </a:pPr>
            <a:r>
              <a:rPr lang="cs-CZ" dirty="0"/>
              <a:t>Umocňování nerovností – směřování k povoláním (gympl vs. učiliště vs. střední školy)</a:t>
            </a:r>
          </a:p>
          <a:p>
            <a:pPr marL="628650" lvl="1" indent="-171450">
              <a:buFontTx/>
              <a:buChar char="-"/>
            </a:pPr>
            <a:r>
              <a:rPr lang="cs-CZ" dirty="0"/>
              <a:t>Reprodukování kulturních zvyklostí společnosti</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dirty="0"/>
          </a:p>
        </p:txBody>
      </p:sp>
    </p:spTree>
    <p:extLst>
      <p:ext uri="{BB962C8B-B14F-4D97-AF65-F5344CB8AC3E}">
        <p14:creationId xmlns:p14="http://schemas.microsoft.com/office/powerpoint/2010/main" val="3973172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Co se tím myslí? Je to schopnost začít myslet úplně jinak. Odprosit se od toho co si myslíme, že je přirozené, normální, </a:t>
            </a:r>
            <a:r>
              <a:rPr lang="cs-CZ" dirty="0" err="1"/>
              <a:t>jísté</a:t>
            </a:r>
            <a:r>
              <a:rPr lang="cs-CZ" dirty="0"/>
              <a:t>. Od všeho co „dá rozum“ a je „přeci úplně jasné“.  Tento proces změny myšlení je velmi náročný a je třeba se jej postupně učit protože málokdy jsme k tomuto způsoby myšlení vedeni ve škole. Někdy by se to dalo nazvat kritickým myšlením. Schopností zpracovávat fakta objektivně a bez emocí a umět je dávat do širších souvislostí tak aby nakonec zapadala do obrovské skládačky kterou nazveme teorií. Je to schopnost jak umět popsat a vysvětlit chování společnosti skrze více úhlů pohledu. Také je to schopnost predikovat vývoj událostí. Sociologická imaginace silně těží z předchozího (sociologického, historického, antropologického ….) vědění skrze které se pak dívá na sociální situace a nabízí interpretace a vysvětlení.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1813316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Aplikace sociologické imaginace na akt mrkání.</a:t>
            </a:r>
          </a:p>
          <a:p>
            <a:r>
              <a:rPr lang="cs-CZ" dirty="0"/>
              <a:t>„</a:t>
            </a:r>
            <a:r>
              <a:rPr lang="cs-CZ" noProof="0" dirty="0"/>
              <a:t>Dva</a:t>
            </a:r>
            <a:r>
              <a:rPr lang="cs-CZ" dirty="0"/>
              <a:t> chlapci, jeden mrká, neboť má tik, druhý mrká, ale jako spiklenecké znamení, jde tedy o sdělení. „A to je všechno. Kapka chování, zrnko kultury a </a:t>
            </a:r>
            <a:r>
              <a:rPr lang="cs-CZ" dirty="0" err="1"/>
              <a:t>voila</a:t>
            </a:r>
            <a:r>
              <a:rPr lang="cs-CZ" dirty="0"/>
              <a:t> -gesto“(16) Proč ale nepokračovat? Přidáme třetího, opět chlapec mrká teď jako snahu parodovat spiklencovo mrkání, které pokládá za nepovedené, </a:t>
            </a:r>
            <a:r>
              <a:rPr lang="cs-CZ" dirty="0" err="1"/>
              <a:t>přehrané</a:t>
            </a:r>
            <a:r>
              <a:rPr lang="cs-CZ" dirty="0"/>
              <a:t>. „…grimasa… klauna – a také zde jde o sdělení“ Tu situaci je možné komplikovat do nekonečna, „v kterémžto případě neodpovídajícím způsobem mění naše popisy toho, co paroduje parodista a </a:t>
            </a:r>
            <a:r>
              <a:rPr lang="cs-CZ" noProof="0" dirty="0"/>
              <a:t>co</a:t>
            </a:r>
            <a:r>
              <a:rPr lang="cs-CZ" dirty="0"/>
              <a:t> zkouší nacvičující.“</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17005421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Pozorování aktu „dávání dárků“</a:t>
            </a:r>
          </a:p>
          <a:p>
            <a:r>
              <a:rPr lang="cs-CZ" dirty="0"/>
              <a:t>-&gt; teorie sociální směny </a:t>
            </a:r>
          </a:p>
          <a:p>
            <a:r>
              <a:rPr lang="cs-CZ" dirty="0"/>
              <a:t>Předpokládá, že každé sociální jednání lze pochopit a vysvětlit jako sociální směnu. Směna různých typů lidských činností je fundamentem všech spol. vztahů, na němž vyrůstají různé další strukturní útvary, jako je moc, prestiž, statusová struktura, konformita atd. </a:t>
            </a:r>
          </a:p>
          <a:p>
            <a:endParaRPr lang="cs-CZ" dirty="0"/>
          </a:p>
          <a:p>
            <a:r>
              <a:rPr lang="cs-CZ" dirty="0"/>
              <a:t>(https://encyklopedie.soc.cas.cz/w/Teorie_soci%C3%A1ln%C3%AD_sm%C4%9Bny)</a:t>
            </a:r>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1023792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115671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1297551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September 29,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September 29,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September 29,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September 29,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September 29,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September 29,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September 29,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September 29,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September 29,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September 29,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September 29,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September 29,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ideo" Target="https://www.youtube.com/embed/21ijh_LMw08?start=80&amp;feature=oembed" TargetMode="External"/><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6101396" cy="2429284"/>
          </a:xfrm>
        </p:spPr>
        <p:txBody>
          <a:bodyPr anchor="b">
            <a:normAutofit/>
          </a:bodyPr>
          <a:lstStyle/>
          <a:p>
            <a:r>
              <a:rPr lang="cs-CZ" sz="4800" b="0" i="0" dirty="0">
                <a:effectLst/>
                <a:latin typeface="Roboto" panose="02000000000000000000" pitchFamily="2" charset="0"/>
              </a:rPr>
              <a:t>Co je to ta sociologie</a:t>
            </a:r>
            <a:r>
              <a:rPr lang="cs-CZ" sz="4800" dirty="0">
                <a:latin typeface="Roboto" panose="02000000000000000000" pitchFamily="2" charset="0"/>
              </a:rPr>
              <a:t>?</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Émile</a:t>
            </a:r>
            <a:r>
              <a:rPr lang="cs-CZ" sz="4100" dirty="0"/>
              <a:t> Durkheim</a:t>
            </a:r>
            <a:br>
              <a:rPr lang="cs-CZ" sz="4100" dirty="0"/>
            </a:br>
            <a:r>
              <a:rPr lang="fr-FR" sz="2400" dirty="0"/>
              <a:t>David Émile Durkheim</a:t>
            </a:r>
            <a:br>
              <a:rPr lang="cs-CZ" sz="2400" dirty="0"/>
            </a:br>
            <a:r>
              <a:rPr lang="cs-CZ" sz="2400" dirty="0"/>
              <a:t>1858 - 1917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Domníval se, že Comte nedotáhl sociologii k vědě</a:t>
            </a:r>
          </a:p>
          <a:p>
            <a:r>
              <a:rPr lang="cs-CZ" sz="2000" dirty="0"/>
              <a:t>Podle něj musí sociologie zkoumat „sociální fakta“ (ekonomické podmínky, náboženství apod.)</a:t>
            </a:r>
          </a:p>
          <a:p>
            <a:r>
              <a:rPr lang="cs-CZ" sz="2000" dirty="0"/>
              <a:t>Analýza sociální změny, náboženství, anomie, a sebevražd.</a:t>
            </a:r>
          </a:p>
          <a:p>
            <a:r>
              <a:rPr lang="cs-CZ" sz="2000" dirty="0"/>
              <a:t>Pozitivistický přístup</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73" b="737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1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Karel Marx</a:t>
            </a:r>
            <a:br>
              <a:rPr lang="cs-CZ" sz="4100" dirty="0"/>
            </a:br>
            <a:r>
              <a:rPr lang="fr-FR" sz="2400" dirty="0"/>
              <a:t>Karl Heinrich Marx</a:t>
            </a:r>
            <a:br>
              <a:rPr lang="cs-CZ" sz="2400" dirty="0"/>
            </a:br>
            <a:r>
              <a:rPr lang="cs-CZ" sz="2400" dirty="0"/>
              <a:t>1818 – 1883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lnSpcReduction="10000"/>
          </a:bodyPr>
          <a:lstStyle/>
          <a:p>
            <a:r>
              <a:rPr lang="cs-CZ" sz="2000" dirty="0"/>
              <a:t>Také se zaměřuje na změny ve společnosti po průmyslové revoluci</a:t>
            </a:r>
          </a:p>
          <a:p>
            <a:r>
              <a:rPr lang="cs-CZ" sz="2000" dirty="0"/>
              <a:t>Vyzdvihoval důležitost ekonomických podmínek nad hodnoty a myšlenky</a:t>
            </a:r>
          </a:p>
          <a:p>
            <a:r>
              <a:rPr lang="cs-CZ" sz="2000" dirty="0"/>
              <a:t>Analýza třídního konfliktu jako hnací síly historického vývoje – ideální společnost nemá třídy a výrobní prostředky jsou rozdělené mezi lid což nastoluje větší (ne úplnou) rovnost</a:t>
            </a:r>
          </a:p>
          <a:p>
            <a:r>
              <a:rPr lang="cs-CZ" sz="2000" dirty="0"/>
              <a:t>Historický materializmus -&gt; marxizmus  </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73" b="387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7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Max Weber</a:t>
            </a:r>
            <a:br>
              <a:rPr lang="cs-CZ" sz="4100" dirty="0"/>
            </a:br>
            <a:r>
              <a:rPr lang="fr-FR" sz="2400" dirty="0"/>
              <a:t>Maximilian Carl Emil Weber</a:t>
            </a:r>
            <a:br>
              <a:rPr lang="cs-CZ" sz="2400" dirty="0"/>
            </a:br>
            <a:r>
              <a:rPr lang="cs-CZ" sz="2400" dirty="0"/>
              <a:t>1864 - 1920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Studoval vývoj moderního kapitalizmu a snažil se také porozumět změně co se odehrávala ve světě </a:t>
            </a:r>
          </a:p>
          <a:p>
            <a:r>
              <a:rPr lang="cs-CZ" sz="2000" dirty="0"/>
              <a:t>K Marxovi se stavěl kriticky – odmítal materializmus</a:t>
            </a:r>
          </a:p>
          <a:p>
            <a:r>
              <a:rPr lang="cs-CZ" sz="2000" dirty="0"/>
              <a:t>Studoval hlavně náboženství a jeho vliv na kapitalizmus – rozvoj vědy a byrokracie = racionalizace = nejefektivnější organizace společnosti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52" b="7652"/>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87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Freeform: Shape 205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7" name="Oval 205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Oval 205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61" name="Group 206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62" name="Freeform: Shape 206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64" name="Oval 206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5" name="Oval 206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67" name="Rectangle 206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71" name="Group 2070">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072" name="Freeform: Shape 2071">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3" name="Oval 2072">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07599732-2E11-1719-0F0F-40D21366E74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cs-CZ" dirty="0"/>
              <a:t>Modernita a Holocaust </a:t>
            </a:r>
            <a:br>
              <a:rPr lang="cs-CZ" dirty="0"/>
            </a:br>
            <a:r>
              <a:rPr lang="cs-CZ" sz="3200" dirty="0"/>
              <a:t>Zygmunt Bauman</a:t>
            </a:r>
            <a:br>
              <a:rPr lang="cs-CZ" sz="3200" dirty="0"/>
            </a:br>
            <a:r>
              <a:rPr lang="cs-CZ" sz="3200" dirty="0"/>
              <a:t>1925 - 2017</a:t>
            </a:r>
            <a:endParaRPr lang="cs-CZ" dirty="0"/>
          </a:p>
        </p:txBody>
      </p:sp>
      <p:grpSp>
        <p:nvGrpSpPr>
          <p:cNvPr id="2075" name="Group 2074">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076"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7"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8"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050" name="Picture 2" descr="Modernita a holocaust - Bauman, Zygmunt - knihobot.cz">
            <a:extLst>
              <a:ext uri="{FF2B5EF4-FFF2-40B4-BE49-F238E27FC236}">
                <a16:creationId xmlns:a16="http://schemas.microsoft.com/office/drawing/2014/main" id="{C7749812-F670-90FA-EA2B-BBEBB36814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52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phic 6" descr="Pozastavit">
            <a:extLst>
              <a:ext uri="{FF2B5EF4-FFF2-40B4-BE49-F238E27FC236}">
                <a16:creationId xmlns:a16="http://schemas.microsoft.com/office/drawing/2014/main" id="{AF864E86-6C39-87AF-59D2-F15309A27B6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667000" y="1"/>
            <a:ext cx="6858000" cy="6858000"/>
          </a:xfrm>
          <a:custGeom>
            <a:avLst/>
            <a:gdLst/>
            <a:ahLst/>
            <a:cxnLst/>
            <a:rect l="l" t="t" r="r" b="b"/>
            <a:pathLst>
              <a:path w="12192000" h="6858000">
                <a:moveTo>
                  <a:pt x="0" y="0"/>
                </a:moveTo>
                <a:lnTo>
                  <a:pt x="12192000" y="0"/>
                </a:lnTo>
                <a:lnTo>
                  <a:pt x="12192000" y="6858000"/>
                </a:lnTo>
                <a:lnTo>
                  <a:pt x="0" y="6858000"/>
                </a:lnTo>
                <a:close/>
              </a:path>
            </a:pathLst>
          </a:custGeom>
        </p:spPr>
      </p:pic>
      <p:sp>
        <p:nvSpPr>
          <p:cNvPr id="2" name="Nadpis 1">
            <a:extLst>
              <a:ext uri="{FF2B5EF4-FFF2-40B4-BE49-F238E27FC236}">
                <a16:creationId xmlns:a16="http://schemas.microsoft.com/office/drawing/2014/main" id="{41087CCB-76B0-A780-9ACC-5BA79DEF2C01}"/>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cs-CZ" dirty="0"/>
              <a:t>Přestávka</a:t>
            </a:r>
            <a:br>
              <a:rPr lang="cs-CZ" dirty="0"/>
            </a:br>
            <a:r>
              <a:rPr lang="cs-CZ" dirty="0"/>
              <a:t>10 min</a:t>
            </a:r>
          </a:p>
        </p:txBody>
      </p:sp>
    </p:spTree>
    <p:extLst>
      <p:ext uri="{BB962C8B-B14F-4D97-AF65-F5344CB8AC3E}">
        <p14:creationId xmlns:p14="http://schemas.microsoft.com/office/powerpoint/2010/main" val="28715060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BAA6772-417F-C76F-4D0D-DE72153E0EAC}"/>
              </a:ext>
            </a:extLst>
          </p:cNvPr>
          <p:cNvSpPr>
            <a:spLocks noGrp="1"/>
          </p:cNvSpPr>
          <p:nvPr>
            <p:ph type="title"/>
          </p:nvPr>
        </p:nvSpPr>
        <p:spPr>
          <a:xfrm>
            <a:off x="550863" y="1520825"/>
            <a:ext cx="5437188" cy="3779838"/>
          </a:xfrm>
        </p:spPr>
        <p:txBody>
          <a:bodyPr anchor="ctr">
            <a:normAutofit/>
          </a:bodyPr>
          <a:lstStyle/>
          <a:p>
            <a:r>
              <a:rPr lang="cs-CZ" sz="8000"/>
              <a:t>K čemu je sociologie?</a:t>
            </a:r>
            <a:endParaRPr lang="en-US" sz="8000"/>
          </a:p>
        </p:txBody>
      </p:sp>
      <p:sp>
        <p:nvSpPr>
          <p:cNvPr id="11" name="Freeform: Shape 10">
            <a:extLst>
              <a:ext uri="{FF2B5EF4-FFF2-40B4-BE49-F238E27FC236}">
                <a16:creationId xmlns:a16="http://schemas.microsoft.com/office/drawing/2014/main" id="{AFF323B2-FCDB-4497-8AF0-2F7A3C88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787" y="0"/>
            <a:ext cx="1972470" cy="1377426"/>
          </a:xfrm>
          <a:custGeom>
            <a:avLst/>
            <a:gdLst>
              <a:gd name="connsiteX0" fmla="*/ 81022 w 1972470"/>
              <a:gd name="connsiteY0" fmla="*/ 0 h 1377426"/>
              <a:gd name="connsiteX1" fmla="*/ 1891449 w 1972470"/>
              <a:gd name="connsiteY1" fmla="*/ 0 h 1377426"/>
              <a:gd name="connsiteX2" fmla="*/ 1894967 w 1972470"/>
              <a:gd name="connsiteY2" fmla="*/ 7304 h 1377426"/>
              <a:gd name="connsiteX3" fmla="*/ 1972470 w 1972470"/>
              <a:gd name="connsiteY3" fmla="*/ 391191 h 1377426"/>
              <a:gd name="connsiteX4" fmla="*/ 986235 w 1972470"/>
              <a:gd name="connsiteY4" fmla="*/ 1377426 h 1377426"/>
              <a:gd name="connsiteX5" fmla="*/ 0 w 1972470"/>
              <a:gd name="connsiteY5" fmla="*/ 391191 h 1377426"/>
              <a:gd name="connsiteX6" fmla="*/ 77503 w 1972470"/>
              <a:gd name="connsiteY6" fmla="*/ 7304 h 137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470" h="1377426">
                <a:moveTo>
                  <a:pt x="81022" y="0"/>
                </a:moveTo>
                <a:lnTo>
                  <a:pt x="1891449" y="0"/>
                </a:lnTo>
                <a:lnTo>
                  <a:pt x="1894967" y="7304"/>
                </a:lnTo>
                <a:cubicBezTo>
                  <a:pt x="1944873" y="125295"/>
                  <a:pt x="1972470" y="255020"/>
                  <a:pt x="1972470" y="391191"/>
                </a:cubicBezTo>
                <a:cubicBezTo>
                  <a:pt x="1972470" y="935874"/>
                  <a:pt x="1530918" y="1377426"/>
                  <a:pt x="986235" y="1377426"/>
                </a:cubicBezTo>
                <a:cubicBezTo>
                  <a:pt x="441552" y="1377426"/>
                  <a:pt x="0" y="935874"/>
                  <a:pt x="0" y="391191"/>
                </a:cubicBezTo>
                <a:cubicBezTo>
                  <a:pt x="0" y="255020"/>
                  <a:pt x="27597" y="125295"/>
                  <a:pt x="77503" y="7304"/>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254000" dir="270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7B7CADF7-83F2-4D18-8E02-975078DBAA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5456" y="1041329"/>
            <a:ext cx="734257" cy="760506"/>
            <a:chOff x="5243759" y="1363788"/>
            <a:chExt cx="734257" cy="760506"/>
          </a:xfrm>
        </p:grpSpPr>
        <p:sp>
          <p:nvSpPr>
            <p:cNvPr id="14" name="Freeform 5">
              <a:extLst>
                <a:ext uri="{FF2B5EF4-FFF2-40B4-BE49-F238E27FC236}">
                  <a16:creationId xmlns:a16="http://schemas.microsoft.com/office/drawing/2014/main" id="{5B68AF98-121D-4CB9-B8F9-066483D45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6">
              <a:extLst>
                <a:ext uri="{FF2B5EF4-FFF2-40B4-BE49-F238E27FC236}">
                  <a16:creationId xmlns:a16="http://schemas.microsoft.com/office/drawing/2014/main" id="{25579FD5-6C6A-4E96-8A86-B6F79A2B5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8">
              <a:extLst>
                <a:ext uri="{FF2B5EF4-FFF2-40B4-BE49-F238E27FC236}">
                  <a16:creationId xmlns:a16="http://schemas.microsoft.com/office/drawing/2014/main" id="{9F6C08C9-D1BF-4C48-81D5-86996BD956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8" name="Group 17">
            <a:extLst>
              <a:ext uri="{FF2B5EF4-FFF2-40B4-BE49-F238E27FC236}">
                <a16:creationId xmlns:a16="http://schemas.microsoft.com/office/drawing/2014/main" id="{F76A531C-147A-4C94-B721-EA95D8E88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95682" y="4989421"/>
            <a:ext cx="1335600" cy="1262947"/>
            <a:chOff x="7735641" y="2106638"/>
            <a:chExt cx="1335600" cy="1262947"/>
          </a:xfrm>
        </p:grpSpPr>
        <p:sp>
          <p:nvSpPr>
            <p:cNvPr id="19" name="Freeform: Shape 18">
              <a:extLst>
                <a:ext uri="{FF2B5EF4-FFF2-40B4-BE49-F238E27FC236}">
                  <a16:creationId xmlns:a16="http://schemas.microsoft.com/office/drawing/2014/main" id="{EC9CFF41-146B-4B53-A1D0-A1241BF493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735641" y="210663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0194B0DA-7496-49E2-8ECA-BC44509DD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261241" y="2453712"/>
              <a:ext cx="540000" cy="108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aphicFrame>
        <p:nvGraphicFramePr>
          <p:cNvPr id="5" name="Zástupný obsah 2">
            <a:extLst>
              <a:ext uri="{FF2B5EF4-FFF2-40B4-BE49-F238E27FC236}">
                <a16:creationId xmlns:a16="http://schemas.microsoft.com/office/drawing/2014/main" id="{0D47D8CC-A46C-CE14-52A3-E7AE55B2081B}"/>
              </a:ext>
            </a:extLst>
          </p:cNvPr>
          <p:cNvGraphicFramePr>
            <a:graphicFrameLocks noGrp="1"/>
          </p:cNvGraphicFramePr>
          <p:nvPr>
            <p:ph idx="1"/>
            <p:extLst>
              <p:ext uri="{D42A27DB-BD31-4B8C-83A1-F6EECF244321}">
                <p14:modId xmlns:p14="http://schemas.microsoft.com/office/powerpoint/2010/main" val="751785320"/>
              </p:ext>
            </p:extLst>
          </p:nvPr>
        </p:nvGraphicFramePr>
        <p:xfrm>
          <a:off x="7140575" y="549275"/>
          <a:ext cx="4500563"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09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17" name="Freeform: Shape 308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18" name="Oval 308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19" name="Oval 308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20" name="Group 308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088" name="Freeform: Shape 308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Freeform: Shape 308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90" name="Oval 308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1" name="Oval 309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21" name="Rectangle 309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3094">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23" name="Group 3096">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3098" name="Freeform: Shape 3097">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9" name="Oval 3098">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C15DF598-1B1E-45C6-01BF-263BCFC13CCD}"/>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90000"/>
              </a:lnSpc>
            </a:pPr>
            <a:r>
              <a:rPr lang="en-US" sz="4400" dirty="0"/>
              <a:t>Strangers in Their Own Land</a:t>
            </a:r>
            <a:br>
              <a:rPr lang="en-US" sz="4400" dirty="0"/>
            </a:br>
            <a:r>
              <a:rPr lang="en-US" sz="2400" dirty="0"/>
              <a:t>Arlie Russell Hochschild</a:t>
            </a:r>
            <a:endParaRPr lang="en-US" sz="4400" dirty="0"/>
          </a:p>
        </p:txBody>
      </p:sp>
      <p:grpSp>
        <p:nvGrpSpPr>
          <p:cNvPr id="3124" name="Group 3100">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102"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03"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04"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076" name="Picture 4" descr="Democrats, not Republicans, are now strangers in their own land | CBC Radio">
            <a:extLst>
              <a:ext uri="{FF2B5EF4-FFF2-40B4-BE49-F238E27FC236}">
                <a16:creationId xmlns:a16="http://schemas.microsoft.com/office/drawing/2014/main" id="{C7295AF6-897C-C606-622A-63F2884077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95776" y="1363910"/>
            <a:ext cx="7345363" cy="4131766"/>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66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What Drives Trump Supporters?: Sociologist Arlie Russell Hochschild on Anger &amp; Mourning of the Right">
            <a:hlinkClick r:id="" action="ppaction://media"/>
            <a:extLst>
              <a:ext uri="{FF2B5EF4-FFF2-40B4-BE49-F238E27FC236}">
                <a16:creationId xmlns:a16="http://schemas.microsoft.com/office/drawing/2014/main" id="{F412DBEA-3EC8-7B36-71F2-03B826775C0A}"/>
              </a:ext>
            </a:extLst>
          </p:cNvPr>
          <p:cNvPicPr>
            <a:picLocks noGrp="1" noRot="1" noChangeAspect="1"/>
          </p:cNvPicPr>
          <p:nvPr>
            <p:ph idx="1"/>
            <a:videoFile r:link="rId1"/>
          </p:nvPr>
        </p:nvPicPr>
        <p:blipFill>
          <a:blip r:embed="rId4"/>
          <a:stretch>
            <a:fillRect/>
          </a:stretch>
        </p:blipFill>
        <p:spPr>
          <a:xfrm>
            <a:off x="159703" y="74866"/>
            <a:ext cx="11872595" cy="6708269"/>
          </a:xfrm>
          <a:prstGeom prst="rect">
            <a:avLst/>
          </a:prstGeom>
          <a:ln>
            <a:noFill/>
          </a:ln>
          <a:effectLst>
            <a:softEdge rad="112500"/>
          </a:effectLst>
        </p:spPr>
      </p:pic>
    </p:spTree>
    <p:extLst>
      <p:ext uri="{BB962C8B-B14F-4D97-AF65-F5344CB8AC3E}">
        <p14:creationId xmlns:p14="http://schemas.microsoft.com/office/powerpoint/2010/main" val="348022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Oval 1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Oval 1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1" name="Group 2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2" name="Freeform: Shape 2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Oval 2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7" name="Rectangle 2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FA167B-3DEB-6578-8510-75A52283A312}"/>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pPr>
              <a:lnSpc>
                <a:spcPct val="90000"/>
              </a:lnSpc>
            </a:pPr>
            <a:r>
              <a:rPr lang="cs-CZ" sz="4000" dirty="0"/>
              <a:t>Kdo z vás si myslí, že napsal nejtrefnější definici sociologie?</a:t>
            </a:r>
          </a:p>
        </p:txBody>
      </p:sp>
      <p:pic>
        <p:nvPicPr>
          <p:cNvPr id="7" name="Content Placeholder 6" descr="Question mark">
            <a:extLst>
              <a:ext uri="{FF2B5EF4-FFF2-40B4-BE49-F238E27FC236}">
                <a16:creationId xmlns:a16="http://schemas.microsoft.com/office/drawing/2014/main" id="{F4F6EBED-41E1-462E-5AA2-93E161C68D20}"/>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3387036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209100213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2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AA500D-499E-5786-C778-1E516C55B70D}"/>
              </a:ext>
            </a:extLst>
          </p:cNvPr>
          <p:cNvSpPr>
            <a:spLocks noGrp="1"/>
          </p:cNvSpPr>
          <p:nvPr>
            <p:ph type="title"/>
          </p:nvPr>
        </p:nvSpPr>
        <p:spPr>
          <a:xfrm>
            <a:off x="6201412" y="549275"/>
            <a:ext cx="5437185" cy="1997855"/>
          </a:xfrm>
        </p:spPr>
        <p:txBody>
          <a:bodyPr wrap="square" anchor="b">
            <a:normAutofit/>
          </a:bodyPr>
          <a:lstStyle/>
          <a:p>
            <a:r>
              <a:rPr lang="cs-CZ" dirty="0"/>
              <a:t>FAQ</a:t>
            </a:r>
            <a:endParaRPr lang="en-US" dirty="0"/>
          </a:p>
        </p:txBody>
      </p:sp>
      <p:pic>
        <p:nvPicPr>
          <p:cNvPr id="7" name="Graphic 6" descr="Knihy">
            <a:extLst>
              <a:ext uri="{FF2B5EF4-FFF2-40B4-BE49-F238E27FC236}">
                <a16:creationId xmlns:a16="http://schemas.microsoft.com/office/drawing/2014/main" id="{710AE22D-F61C-C1B3-A1B4-B23F49BC62A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03" y="882969"/>
            <a:ext cx="5092062" cy="5092062"/>
          </a:xfrm>
          <a:custGeom>
            <a:avLst/>
            <a:gdLst/>
            <a:ahLst/>
            <a:cxnLst/>
            <a:rect l="l" t="t" r="r" b="b"/>
            <a:pathLst>
              <a:path w="5092062" h="5759450">
                <a:moveTo>
                  <a:pt x="0" y="0"/>
                </a:moveTo>
                <a:lnTo>
                  <a:pt x="5092062" y="0"/>
                </a:lnTo>
                <a:lnTo>
                  <a:pt x="5092062" y="5759450"/>
                </a:lnTo>
                <a:lnTo>
                  <a:pt x="0" y="5759450"/>
                </a:lnTo>
                <a:close/>
              </a:path>
            </a:pathLst>
          </a:custGeom>
        </p:spPr>
      </p:pic>
      <p:sp>
        <p:nvSpPr>
          <p:cNvPr id="57" name="Zástupný obsah 2">
            <a:extLst>
              <a:ext uri="{FF2B5EF4-FFF2-40B4-BE49-F238E27FC236}">
                <a16:creationId xmlns:a16="http://schemas.microsoft.com/office/drawing/2014/main" id="{F9B04903-FDC4-8269-D2AB-A60C7A6991D8}"/>
              </a:ext>
            </a:extLst>
          </p:cNvPr>
          <p:cNvSpPr>
            <a:spLocks noGrp="1"/>
          </p:cNvSpPr>
          <p:nvPr>
            <p:ph idx="1"/>
          </p:nvPr>
        </p:nvSpPr>
        <p:spPr>
          <a:xfrm>
            <a:off x="6201410" y="2677306"/>
            <a:ext cx="5437187" cy="3415519"/>
          </a:xfrm>
        </p:spPr>
        <p:txBody>
          <a:bodyPr anchor="t">
            <a:normAutofit/>
          </a:bodyPr>
          <a:lstStyle/>
          <a:p>
            <a:r>
              <a:rPr lang="cs-CZ" sz="2000" dirty="0"/>
              <a:t>Jak moc musím použít povinou literaturu v seminární práci?</a:t>
            </a:r>
          </a:p>
          <a:p>
            <a:r>
              <a:rPr lang="cs-CZ" sz="2000" dirty="0"/>
              <a:t>Jak to bude na zkoušce a z čeho budou otázky?</a:t>
            </a:r>
          </a:p>
          <a:p>
            <a:r>
              <a:rPr lang="cs-CZ" sz="2000" dirty="0"/>
              <a:t>Přestávku ano / ne? </a:t>
            </a:r>
          </a:p>
          <a:p>
            <a:endParaRPr lang="cs-CZ" sz="2000" dirty="0"/>
          </a:p>
          <a:p>
            <a:endParaRPr lang="en-US" sz="2000" dirty="0"/>
          </a:p>
        </p:txBody>
      </p:sp>
    </p:spTree>
    <p:extLst>
      <p:ext uri="{BB962C8B-B14F-4D97-AF65-F5344CB8AC3E}">
        <p14:creationId xmlns:p14="http://schemas.microsoft.com/office/powerpoint/2010/main" val="3576906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Sociologie jako produkt krize</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303713167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dirty="0"/>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cs-CZ" dirty="0"/>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3E069D8E-EF89-C12E-5574-992B1C8E29EB}"/>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Co je to sociologie?</a:t>
            </a:r>
          </a:p>
        </p:txBody>
      </p:sp>
      <p:sp>
        <p:nvSpPr>
          <p:cNvPr id="3" name="Zástupný obsah 2">
            <a:extLst>
              <a:ext uri="{FF2B5EF4-FFF2-40B4-BE49-F238E27FC236}">
                <a16:creationId xmlns:a16="http://schemas.microsoft.com/office/drawing/2014/main" id="{1A9B22B1-FB8D-3499-9B5E-AF953FAD6FF2}"/>
              </a:ext>
            </a:extLst>
          </p:cNvPr>
          <p:cNvSpPr>
            <a:spLocks noGrp="1"/>
          </p:cNvSpPr>
          <p:nvPr>
            <p:ph idx="1"/>
          </p:nvPr>
        </p:nvSpPr>
        <p:spPr>
          <a:xfrm>
            <a:off x="6203950" y="3719585"/>
            <a:ext cx="5437187" cy="2265216"/>
          </a:xfrm>
        </p:spPr>
        <p:txBody>
          <a:bodyPr vert="horz" wrap="square" lIns="0" tIns="0" rIns="0" bIns="0" rtlCol="0">
            <a:normAutofit/>
          </a:bodyPr>
          <a:lstStyle/>
          <a:p>
            <a:pPr marL="0" indent="0">
              <a:lnSpc>
                <a:spcPct val="100000"/>
              </a:lnSpc>
              <a:buNone/>
            </a:pPr>
            <a:r>
              <a:rPr lang="cs-CZ" dirty="0"/>
              <a:t>Napište si někam definici sociologie, tak jak by jste ji popsali někomu z rodiny.</a:t>
            </a:r>
          </a:p>
          <a:p>
            <a:pPr marL="0" indent="0">
              <a:lnSpc>
                <a:spcPct val="100000"/>
              </a:lnSpc>
              <a:buNone/>
            </a:pPr>
            <a:r>
              <a:rPr lang="cs-CZ" b="1" dirty="0"/>
              <a:t>3</a:t>
            </a:r>
            <a:r>
              <a:rPr lang="cs-CZ" b="1"/>
              <a:t> </a:t>
            </a:r>
            <a:r>
              <a:rPr lang="cs-CZ" b="1" dirty="0"/>
              <a:t>min</a:t>
            </a:r>
          </a:p>
        </p:txBody>
      </p:sp>
      <p:pic>
        <p:nvPicPr>
          <p:cNvPr id="7" name="Graphic 6" descr="Tužka">
            <a:extLst>
              <a:ext uri="{FF2B5EF4-FFF2-40B4-BE49-F238E27FC236}">
                <a16:creationId xmlns:a16="http://schemas.microsoft.com/office/drawing/2014/main" id="{08A8B174-0F72-A3DD-8277-9638E84A508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275423850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01F490B-9A06-CCC7-E752-B929CC379A97}"/>
              </a:ext>
            </a:extLst>
          </p:cNvPr>
          <p:cNvSpPr>
            <a:spLocks noGrp="1"/>
          </p:cNvSpPr>
          <p:nvPr>
            <p:ph type="title"/>
          </p:nvPr>
        </p:nvSpPr>
        <p:spPr>
          <a:xfrm>
            <a:off x="550863" y="549275"/>
            <a:ext cx="5437185" cy="1997855"/>
          </a:xfrm>
        </p:spPr>
        <p:txBody>
          <a:bodyPr wrap="square" anchor="b">
            <a:normAutofit/>
          </a:bodyPr>
          <a:lstStyle/>
          <a:p>
            <a:r>
              <a:rPr lang="cs-CZ" dirty="0"/>
              <a:t>Sociologický přístup</a:t>
            </a:r>
            <a:endParaRPr lang="en-US" dirty="0"/>
          </a:p>
        </p:txBody>
      </p:sp>
      <p:sp>
        <p:nvSpPr>
          <p:cNvPr id="3" name="Zástupný obsah 2">
            <a:extLst>
              <a:ext uri="{FF2B5EF4-FFF2-40B4-BE49-F238E27FC236}">
                <a16:creationId xmlns:a16="http://schemas.microsoft.com/office/drawing/2014/main" id="{63231B22-86D3-D343-227D-69F2ACF041E0}"/>
              </a:ext>
            </a:extLst>
          </p:cNvPr>
          <p:cNvSpPr>
            <a:spLocks noGrp="1"/>
          </p:cNvSpPr>
          <p:nvPr>
            <p:ph idx="1"/>
          </p:nvPr>
        </p:nvSpPr>
        <p:spPr>
          <a:xfrm>
            <a:off x="550863" y="2677306"/>
            <a:ext cx="5437187" cy="3415519"/>
          </a:xfrm>
        </p:spPr>
        <p:txBody>
          <a:bodyPr anchor="t">
            <a:normAutofit/>
          </a:bodyPr>
          <a:lstStyle/>
          <a:p>
            <a:r>
              <a:rPr lang="cs-CZ" sz="2000" dirty="0"/>
              <a:t>Jak myslet sociologicky?</a:t>
            </a:r>
          </a:p>
          <a:p>
            <a:r>
              <a:rPr lang="cs-CZ" sz="2000" dirty="0"/>
              <a:t>Kdo je to ten sociolog?</a:t>
            </a:r>
          </a:p>
          <a:p>
            <a:r>
              <a:rPr lang="cs-CZ" sz="2000" dirty="0"/>
              <a:t>Oproštění se od bezprostřední situace </a:t>
            </a:r>
          </a:p>
          <a:p>
            <a:r>
              <a:rPr lang="cs-CZ" sz="2000" dirty="0"/>
              <a:t>Sociologická imaginace jako podmínka práce sociologů</a:t>
            </a:r>
          </a:p>
          <a:p>
            <a:r>
              <a:rPr lang="cs-CZ" sz="2000" dirty="0"/>
              <a:t>Nezamýšlené důsledky</a:t>
            </a:r>
          </a:p>
          <a:p>
            <a:endParaRPr lang="en-US" sz="2000" dirty="0"/>
          </a:p>
        </p:txBody>
      </p:sp>
      <p:pic>
        <p:nvPicPr>
          <p:cNvPr id="7" name="Graphic 6" descr="Office Worker">
            <a:extLst>
              <a:ext uri="{FF2B5EF4-FFF2-40B4-BE49-F238E27FC236}">
                <a16:creationId xmlns:a16="http://schemas.microsoft.com/office/drawing/2014/main" id="{8AC5AE95-E3B7-4C24-AF24-3DD785E3A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225567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93B497D3-F7FB-6743-BB14-AFD0C5F71265}"/>
              </a:ext>
            </a:extLst>
          </p:cNvPr>
          <p:cNvSpPr>
            <a:spLocks noGrp="1"/>
          </p:cNvSpPr>
          <p:nvPr>
            <p:ph type="title"/>
          </p:nvPr>
        </p:nvSpPr>
        <p:spPr>
          <a:xfrm>
            <a:off x="550862" y="580363"/>
            <a:ext cx="5437188" cy="1997855"/>
          </a:xfrm>
        </p:spPr>
        <p:txBody>
          <a:bodyPr wrap="square" anchor="t">
            <a:normAutofit/>
          </a:bodyPr>
          <a:lstStyle/>
          <a:p>
            <a:r>
              <a:rPr lang="cs-CZ" dirty="0"/>
              <a:t>Sociologická imaginace</a:t>
            </a:r>
            <a:endParaRPr lang="en-US" dirty="0"/>
          </a:p>
        </p:txBody>
      </p:sp>
      <p:sp>
        <p:nvSpPr>
          <p:cNvPr id="10" name="Oval 9">
            <a:extLst>
              <a:ext uri="{FF2B5EF4-FFF2-40B4-BE49-F238E27FC236}">
                <a16:creationId xmlns:a16="http://schemas.microsoft.com/office/drawing/2014/main" id="{6959C3E7-D59B-44C4-9BBD-3BC2A41A0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151" y="329564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3654876B-FB01-4E58-9C9F-3D510011B1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2329" y="4018501"/>
            <a:ext cx="1468514" cy="1521012"/>
            <a:chOff x="8926879" y="88028"/>
            <a:chExt cx="1468514" cy="1521012"/>
          </a:xfrm>
        </p:grpSpPr>
        <p:sp>
          <p:nvSpPr>
            <p:cNvPr id="13" name="Freeform 5">
              <a:extLst>
                <a:ext uri="{FF2B5EF4-FFF2-40B4-BE49-F238E27FC236}">
                  <a16:creationId xmlns:a16="http://schemas.microsoft.com/office/drawing/2014/main" id="{6EE14B10-2C91-4CF8-ABB6-7E21AA98C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153221" y="88028"/>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6">
              <a:extLst>
                <a:ext uri="{FF2B5EF4-FFF2-40B4-BE49-F238E27FC236}">
                  <a16:creationId xmlns:a16="http://schemas.microsoft.com/office/drawing/2014/main" id="{5A93B35E-1AB2-4CCC-91AC-122E57A18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8926879" y="221946"/>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8">
              <a:extLst>
                <a:ext uri="{FF2B5EF4-FFF2-40B4-BE49-F238E27FC236}">
                  <a16:creationId xmlns:a16="http://schemas.microsoft.com/office/drawing/2014/main" id="{E9951197-11BD-489A-BF2C-E542541AB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455555" y="532490"/>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Zástupný obsah 2">
            <a:extLst>
              <a:ext uri="{FF2B5EF4-FFF2-40B4-BE49-F238E27FC236}">
                <a16:creationId xmlns:a16="http://schemas.microsoft.com/office/drawing/2014/main" id="{13035E41-09A3-54DB-7661-372483E50480}"/>
              </a:ext>
            </a:extLst>
          </p:cNvPr>
          <p:cNvSpPr>
            <a:spLocks noGrp="1"/>
          </p:cNvSpPr>
          <p:nvPr>
            <p:ph idx="1"/>
          </p:nvPr>
        </p:nvSpPr>
        <p:spPr>
          <a:xfrm>
            <a:off x="7140575" y="1520825"/>
            <a:ext cx="4500562" cy="4572000"/>
          </a:xfrm>
        </p:spPr>
        <p:txBody>
          <a:bodyPr anchor="t">
            <a:normAutofit/>
          </a:bodyPr>
          <a:lstStyle/>
          <a:p>
            <a:pPr marL="0" indent="0">
              <a:buNone/>
            </a:pPr>
            <a:r>
              <a:rPr lang="cs-CZ" dirty="0"/>
              <a:t>„Tato imaginace vyžaduje především schopnost odmyslet se od obvyklé rutiny našeho běžného života, abychom se na ni dokázali podívat novým způsobem“ (Mills, 1970)</a:t>
            </a:r>
            <a:endParaRPr lang="en-US" dirty="0"/>
          </a:p>
        </p:txBody>
      </p:sp>
    </p:spTree>
    <p:extLst>
      <p:ext uri="{BB962C8B-B14F-4D97-AF65-F5344CB8AC3E}">
        <p14:creationId xmlns:p14="http://schemas.microsoft.com/office/powerpoint/2010/main" val="1329287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14ECF29-9739-9EA8-1AE3-3704B80EDCC8}"/>
              </a:ext>
            </a:extLst>
          </p:cNvPr>
          <p:cNvSpPr>
            <a:spLocks noGrp="1"/>
          </p:cNvSpPr>
          <p:nvPr>
            <p:ph type="title"/>
          </p:nvPr>
        </p:nvSpPr>
        <p:spPr>
          <a:xfrm>
            <a:off x="550864" y="549275"/>
            <a:ext cx="3565524" cy="1997855"/>
          </a:xfrm>
        </p:spPr>
        <p:txBody>
          <a:bodyPr wrap="square" anchor="b">
            <a:normAutofit/>
          </a:bodyPr>
          <a:lstStyle/>
          <a:p>
            <a:r>
              <a:rPr lang="cs-CZ" dirty="0"/>
              <a:t>Mrknutí a mrkání</a:t>
            </a:r>
            <a:endParaRPr lang="en-US" dirty="0"/>
          </a:p>
        </p:txBody>
      </p:sp>
      <p:sp>
        <p:nvSpPr>
          <p:cNvPr id="3" name="Zástupný obsah 2">
            <a:extLst>
              <a:ext uri="{FF2B5EF4-FFF2-40B4-BE49-F238E27FC236}">
                <a16:creationId xmlns:a16="http://schemas.microsoft.com/office/drawing/2014/main" id="{50B3A66C-DF6E-64B9-BEEA-D7640D5F711B}"/>
              </a:ext>
            </a:extLst>
          </p:cNvPr>
          <p:cNvSpPr>
            <a:spLocks noGrp="1"/>
          </p:cNvSpPr>
          <p:nvPr>
            <p:ph idx="1"/>
          </p:nvPr>
        </p:nvSpPr>
        <p:spPr>
          <a:xfrm>
            <a:off x="550863" y="2678400"/>
            <a:ext cx="3565525" cy="3414425"/>
          </a:xfrm>
        </p:spPr>
        <p:txBody>
          <a:bodyPr anchor="t">
            <a:normAutofit/>
          </a:bodyPr>
          <a:lstStyle/>
          <a:p>
            <a:pPr marL="0" indent="0">
              <a:buNone/>
            </a:pPr>
            <a:r>
              <a:rPr lang="en-US" sz="1600" dirty="0"/>
              <a:t>Clifford Geertz</a:t>
            </a:r>
            <a:br>
              <a:rPr lang="cs-CZ" sz="1600" dirty="0"/>
            </a:br>
            <a:r>
              <a:rPr lang="cs-CZ" sz="1600" dirty="0"/>
              <a:t>1926 - 2006</a:t>
            </a:r>
            <a:endParaRPr lang="en-US" sz="1600" dirty="0"/>
          </a:p>
        </p:txBody>
      </p:sp>
      <p:pic>
        <p:nvPicPr>
          <p:cNvPr id="5" name="Picture 4">
            <a:extLst>
              <a:ext uri="{FF2B5EF4-FFF2-40B4-BE49-F238E27FC236}">
                <a16:creationId xmlns:a16="http://schemas.microsoft.com/office/drawing/2014/main" id="{8955CCD1-9F46-EEF5-8F5B-81B77438FE5A}"/>
              </a:ext>
            </a:extLst>
          </p:cNvPr>
          <p:cNvPicPr>
            <a:picLocks noChangeAspect="1"/>
          </p:cNvPicPr>
          <p:nvPr/>
        </p:nvPicPr>
        <p:blipFill rotWithShape="1">
          <a:blip r:embed="rId3"/>
          <a:srcRect l="17822" r="19505"/>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5" name="Rectangle 17">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069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7DB56A-EFD0-F346-7F7E-E736428F2322}"/>
              </a:ext>
            </a:extLst>
          </p:cNvPr>
          <p:cNvSpPr>
            <a:spLocks noGrp="1"/>
          </p:cNvSpPr>
          <p:nvPr>
            <p:ph type="title"/>
          </p:nvPr>
        </p:nvSpPr>
        <p:spPr>
          <a:xfrm>
            <a:off x="550864" y="549275"/>
            <a:ext cx="3565524" cy="1997855"/>
          </a:xfrm>
        </p:spPr>
        <p:txBody>
          <a:bodyPr wrap="square" anchor="b">
            <a:normAutofit/>
          </a:bodyPr>
          <a:lstStyle/>
          <a:p>
            <a:r>
              <a:rPr lang="cs-CZ" dirty="0"/>
              <a:t>Dávání dárků</a:t>
            </a:r>
            <a:endParaRPr lang="en-US" dirty="0"/>
          </a:p>
        </p:txBody>
      </p:sp>
      <p:sp>
        <p:nvSpPr>
          <p:cNvPr id="3" name="Zástupný obsah 2">
            <a:extLst>
              <a:ext uri="{FF2B5EF4-FFF2-40B4-BE49-F238E27FC236}">
                <a16:creationId xmlns:a16="http://schemas.microsoft.com/office/drawing/2014/main" id="{4FDC2836-DA99-22D0-ED5E-FDFACF079280}"/>
              </a:ext>
            </a:extLst>
          </p:cNvPr>
          <p:cNvSpPr>
            <a:spLocks noGrp="1"/>
          </p:cNvSpPr>
          <p:nvPr>
            <p:ph idx="1"/>
          </p:nvPr>
        </p:nvSpPr>
        <p:spPr>
          <a:xfrm>
            <a:off x="550863" y="2678400"/>
            <a:ext cx="3565525" cy="3414425"/>
          </a:xfrm>
        </p:spPr>
        <p:txBody>
          <a:bodyPr anchor="t">
            <a:normAutofit/>
          </a:bodyPr>
          <a:lstStyle/>
          <a:p>
            <a:pPr marL="0" indent="0">
              <a:buNone/>
            </a:pPr>
            <a:r>
              <a:rPr lang="cs-CZ" sz="1600" dirty="0"/>
              <a:t>Teorie sociální směny</a:t>
            </a:r>
            <a:br>
              <a:rPr lang="cs-CZ" sz="1600" dirty="0"/>
            </a:br>
            <a:r>
              <a:rPr lang="cs-CZ" sz="1600" dirty="0"/>
              <a:t>(desítky autorů z nichž některé si projdeme později)</a:t>
            </a:r>
          </a:p>
        </p:txBody>
      </p:sp>
      <p:pic>
        <p:nvPicPr>
          <p:cNvPr id="5" name="Picture 4" descr="Různé barevné dary">
            <a:extLst>
              <a:ext uri="{FF2B5EF4-FFF2-40B4-BE49-F238E27FC236}">
                <a16:creationId xmlns:a16="http://schemas.microsoft.com/office/drawing/2014/main" id="{5DD328F2-F9A7-8B67-BDED-382F84AE6DD2}"/>
              </a:ext>
            </a:extLst>
          </p:cNvPr>
          <p:cNvPicPr>
            <a:picLocks noChangeAspect="1"/>
          </p:cNvPicPr>
          <p:nvPr/>
        </p:nvPicPr>
        <p:blipFill rotWithShape="1">
          <a:blip r:embed="rId3"/>
          <a:srcRect l="2189" r="1731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11" name="Rectangle 10">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397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Auguste Comte</a:t>
            </a:r>
            <a:br>
              <a:rPr lang="cs-CZ" sz="4100" dirty="0"/>
            </a:br>
            <a:r>
              <a:rPr lang="fr-FR" sz="2400" dirty="0"/>
              <a:t>Isidore Marie Auguste Xavier Comte</a:t>
            </a:r>
            <a:br>
              <a:rPr lang="cs-CZ" sz="2400" dirty="0"/>
            </a:br>
            <a:r>
              <a:rPr lang="cs-CZ" sz="2400" dirty="0"/>
              <a:t>1798 - 1857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Považován za jednoho (někdy i prvního) zakladatele sociologie</a:t>
            </a:r>
          </a:p>
          <a:p>
            <a:r>
              <a:rPr lang="cs-CZ" sz="2000" dirty="0"/>
              <a:t>Zakladatel pojmu „sociální fyzika“, který později převedl do „sociologie“</a:t>
            </a:r>
          </a:p>
          <a:p>
            <a:r>
              <a:rPr lang="cs-CZ" sz="2000" dirty="0"/>
              <a:t>Sociologii definoval jako nejkomplexnější a nejmladší vědu která bude chápat, předvídat a ovlivňovat lidské jednání</a:t>
            </a:r>
          </a:p>
          <a:p>
            <a:r>
              <a:rPr lang="cs-CZ" sz="2000" dirty="0"/>
              <a:t>Pozitivistický přístup</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20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447</TotalTime>
  <Words>2302</Words>
  <Application>Microsoft Office PowerPoint</Application>
  <PresentationFormat>Širokoúhlá obrazovka</PresentationFormat>
  <Paragraphs>128</Paragraphs>
  <Slides>21</Slides>
  <Notes>16</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21</vt:i4>
      </vt:variant>
    </vt:vector>
  </HeadingPairs>
  <TitlesOfParts>
    <vt:vector size="26" baseType="lpstr">
      <vt:lpstr>Arial</vt:lpstr>
      <vt:lpstr>Avenir Next LT Pro</vt:lpstr>
      <vt:lpstr>Calibri</vt:lpstr>
      <vt:lpstr>Roboto</vt:lpstr>
      <vt:lpstr>3DFloatVTI</vt:lpstr>
      <vt:lpstr>Co je to ta sociologie?</vt:lpstr>
      <vt:lpstr>FAQ</vt:lpstr>
      <vt:lpstr>Dneska projdeme</vt:lpstr>
      <vt:lpstr>Co je to sociologie?</vt:lpstr>
      <vt:lpstr>Sociologický přístup</vt:lpstr>
      <vt:lpstr>Sociologická imaginace</vt:lpstr>
      <vt:lpstr>Mrknutí a mrkání</vt:lpstr>
      <vt:lpstr>Dávání dárků</vt:lpstr>
      <vt:lpstr>Auguste Comte Isidore Marie Auguste Xavier Comte 1798 - 1857</vt:lpstr>
      <vt:lpstr>Émile Durkheim David Émile Durkheim 1858 - 1917</vt:lpstr>
      <vt:lpstr>Karel Marx Karl Heinrich Marx 1818 – 1883</vt:lpstr>
      <vt:lpstr>Max Weber Maximilian Carl Emil Weber 1864 - 1920</vt:lpstr>
      <vt:lpstr>Modernita a Holocaust  Zygmunt Bauman 1925 - 2017</vt:lpstr>
      <vt:lpstr>Přestávka 10 min</vt:lpstr>
      <vt:lpstr>K čemu je sociologie?</vt:lpstr>
      <vt:lpstr>Strangers in Their Own Land Arlie Russell Hochschild</vt:lpstr>
      <vt:lpstr>Prezentace aplikace PowerPoint</vt:lpstr>
      <vt:lpstr>Kdo z vás si myslí, že napsal nejtrefnější definici sociologie?</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2022-09-29T08:43:09Z</dcterms:modified>
</cp:coreProperties>
</file>