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4"/>
  </p:notesMasterIdLst>
  <p:sldIdLst>
    <p:sldId id="256" r:id="rId2"/>
    <p:sldId id="843"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4" r:id="rId84"/>
    <p:sldId id="355" r:id="rId85"/>
    <p:sldId id="356" r:id="rId86"/>
    <p:sldId id="357" r:id="rId87"/>
    <p:sldId id="358" r:id="rId88"/>
    <p:sldId id="359" r:id="rId89"/>
    <p:sldId id="360" r:id="rId90"/>
    <p:sldId id="361" r:id="rId91"/>
    <p:sldId id="367" r:id="rId92"/>
    <p:sldId id="369" r:id="rId93"/>
    <p:sldId id="370" r:id="rId94"/>
    <p:sldId id="371" r:id="rId95"/>
    <p:sldId id="434" r:id="rId96"/>
    <p:sldId id="435" r:id="rId97"/>
    <p:sldId id="436" r:id="rId98"/>
    <p:sldId id="437" r:id="rId99"/>
    <p:sldId id="438" r:id="rId100"/>
    <p:sldId id="439" r:id="rId101"/>
    <p:sldId id="440" r:id="rId102"/>
    <p:sldId id="441" r:id="rId103"/>
    <p:sldId id="505" r:id="rId104"/>
    <p:sldId id="658" r:id="rId105"/>
    <p:sldId id="659" r:id="rId106"/>
    <p:sldId id="660" r:id="rId107"/>
    <p:sldId id="380" r:id="rId108"/>
    <p:sldId id="381" r:id="rId109"/>
    <p:sldId id="382" r:id="rId110"/>
    <p:sldId id="383" r:id="rId111"/>
    <p:sldId id="661" r:id="rId112"/>
    <p:sldId id="386" r:id="rId113"/>
    <p:sldId id="387" r:id="rId114"/>
    <p:sldId id="388" r:id="rId115"/>
    <p:sldId id="389" r:id="rId116"/>
    <p:sldId id="390" r:id="rId117"/>
    <p:sldId id="391" r:id="rId118"/>
    <p:sldId id="392" r:id="rId119"/>
    <p:sldId id="395" r:id="rId120"/>
    <p:sldId id="396" r:id="rId121"/>
    <p:sldId id="397" r:id="rId122"/>
    <p:sldId id="398" r:id="rId123"/>
    <p:sldId id="399" r:id="rId124"/>
    <p:sldId id="400" r:id="rId125"/>
    <p:sldId id="402" r:id="rId126"/>
    <p:sldId id="403" r:id="rId127"/>
    <p:sldId id="404" r:id="rId128"/>
    <p:sldId id="405" r:id="rId129"/>
    <p:sldId id="406" r:id="rId130"/>
    <p:sldId id="407" r:id="rId131"/>
    <p:sldId id="408" r:id="rId132"/>
    <p:sldId id="409" r:id="rId133"/>
    <p:sldId id="410" r:id="rId134"/>
    <p:sldId id="662" r:id="rId135"/>
    <p:sldId id="412" r:id="rId136"/>
    <p:sldId id="413" r:id="rId137"/>
    <p:sldId id="414" r:id="rId138"/>
    <p:sldId id="415" r:id="rId139"/>
    <p:sldId id="416" r:id="rId140"/>
    <p:sldId id="417" r:id="rId141"/>
    <p:sldId id="418" r:id="rId142"/>
    <p:sldId id="419" r:id="rId143"/>
    <p:sldId id="420" r:id="rId144"/>
    <p:sldId id="421" r:id="rId145"/>
    <p:sldId id="428" r:id="rId146"/>
    <p:sldId id="427" r:id="rId147"/>
    <p:sldId id="663" r:id="rId148"/>
    <p:sldId id="433" r:id="rId149"/>
    <p:sldId id="664" r:id="rId150"/>
    <p:sldId id="665" r:id="rId151"/>
    <p:sldId id="666" r:id="rId152"/>
    <p:sldId id="667" r:id="rId153"/>
    <p:sldId id="668" r:id="rId154"/>
    <p:sldId id="670" r:id="rId155"/>
    <p:sldId id="671" r:id="rId156"/>
    <p:sldId id="672" r:id="rId157"/>
    <p:sldId id="442" r:id="rId158"/>
    <p:sldId id="444" r:id="rId159"/>
    <p:sldId id="445" r:id="rId160"/>
    <p:sldId id="446" r:id="rId161"/>
    <p:sldId id="447" r:id="rId162"/>
    <p:sldId id="448" r:id="rId163"/>
    <p:sldId id="449" r:id="rId164"/>
    <p:sldId id="450" r:id="rId165"/>
    <p:sldId id="451" r:id="rId166"/>
    <p:sldId id="452" r:id="rId167"/>
    <p:sldId id="453" r:id="rId168"/>
    <p:sldId id="454" r:id="rId169"/>
    <p:sldId id="455" r:id="rId170"/>
    <p:sldId id="456" r:id="rId171"/>
    <p:sldId id="457" r:id="rId172"/>
    <p:sldId id="673" r:id="rId173"/>
    <p:sldId id="458" r:id="rId174"/>
    <p:sldId id="459" r:id="rId175"/>
    <p:sldId id="461" r:id="rId176"/>
    <p:sldId id="462" r:id="rId177"/>
    <p:sldId id="463" r:id="rId178"/>
    <p:sldId id="464" r:id="rId179"/>
    <p:sldId id="465" r:id="rId180"/>
    <p:sldId id="466" r:id="rId181"/>
    <p:sldId id="467" r:id="rId182"/>
    <p:sldId id="468" r:id="rId183"/>
    <p:sldId id="469" r:id="rId184"/>
    <p:sldId id="470" r:id="rId185"/>
    <p:sldId id="471" r:id="rId186"/>
    <p:sldId id="472" r:id="rId187"/>
    <p:sldId id="473" r:id="rId188"/>
    <p:sldId id="474" r:id="rId189"/>
    <p:sldId id="475" r:id="rId190"/>
    <p:sldId id="476" r:id="rId191"/>
    <p:sldId id="477" r:id="rId192"/>
    <p:sldId id="478" r:id="rId193"/>
    <p:sldId id="479" r:id="rId194"/>
    <p:sldId id="480" r:id="rId195"/>
    <p:sldId id="481" r:id="rId196"/>
    <p:sldId id="709" r:id="rId197"/>
    <p:sldId id="710" r:id="rId198"/>
    <p:sldId id="711" r:id="rId199"/>
    <p:sldId id="485" r:id="rId200"/>
    <p:sldId id="486" r:id="rId201"/>
    <p:sldId id="487" r:id="rId202"/>
    <p:sldId id="488" r:id="rId203"/>
    <p:sldId id="489" r:id="rId204"/>
    <p:sldId id="491" r:id="rId205"/>
    <p:sldId id="492" r:id="rId206"/>
    <p:sldId id="493" r:id="rId207"/>
    <p:sldId id="712" r:id="rId208"/>
    <p:sldId id="495" r:id="rId209"/>
    <p:sldId id="496" r:id="rId210"/>
    <p:sldId id="497" r:id="rId211"/>
    <p:sldId id="498" r:id="rId212"/>
    <p:sldId id="499" r:id="rId213"/>
    <p:sldId id="500" r:id="rId214"/>
    <p:sldId id="713" r:id="rId215"/>
    <p:sldId id="501" r:id="rId216"/>
    <p:sldId id="502" r:id="rId217"/>
    <p:sldId id="715" r:id="rId218"/>
    <p:sldId id="714" r:id="rId219"/>
    <p:sldId id="506" r:id="rId220"/>
    <p:sldId id="507" r:id="rId221"/>
    <p:sldId id="508" r:id="rId222"/>
    <p:sldId id="509" r:id="rId223"/>
    <p:sldId id="510" r:id="rId224"/>
    <p:sldId id="511" r:id="rId225"/>
    <p:sldId id="512" r:id="rId226"/>
    <p:sldId id="513" r:id="rId227"/>
    <p:sldId id="514" r:id="rId228"/>
    <p:sldId id="515" r:id="rId229"/>
    <p:sldId id="516" r:id="rId230"/>
    <p:sldId id="517" r:id="rId231"/>
    <p:sldId id="518" r:id="rId232"/>
    <p:sldId id="519" r:id="rId233"/>
    <p:sldId id="520" r:id="rId234"/>
    <p:sldId id="521" r:id="rId235"/>
    <p:sldId id="522" r:id="rId236"/>
    <p:sldId id="523" r:id="rId237"/>
    <p:sldId id="524" r:id="rId238"/>
    <p:sldId id="716" r:id="rId239"/>
    <p:sldId id="526" r:id="rId240"/>
    <p:sldId id="527" r:id="rId241"/>
    <p:sldId id="528" r:id="rId242"/>
    <p:sldId id="529" r:id="rId243"/>
    <p:sldId id="530" r:id="rId244"/>
    <p:sldId id="531" r:id="rId245"/>
    <p:sldId id="532" r:id="rId246"/>
    <p:sldId id="533" r:id="rId247"/>
    <p:sldId id="534" r:id="rId248"/>
    <p:sldId id="535" r:id="rId249"/>
    <p:sldId id="536" r:id="rId250"/>
    <p:sldId id="537" r:id="rId251"/>
    <p:sldId id="538" r:id="rId252"/>
    <p:sldId id="840" r:id="rId253"/>
    <p:sldId id="539" r:id="rId254"/>
    <p:sldId id="540" r:id="rId255"/>
    <p:sldId id="541" r:id="rId256"/>
    <p:sldId id="542" r:id="rId257"/>
    <p:sldId id="543" r:id="rId258"/>
    <p:sldId id="544" r:id="rId259"/>
    <p:sldId id="545" r:id="rId260"/>
    <p:sldId id="546" r:id="rId261"/>
    <p:sldId id="547" r:id="rId262"/>
    <p:sldId id="548" r:id="rId263"/>
    <p:sldId id="549" r:id="rId264"/>
    <p:sldId id="550" r:id="rId265"/>
    <p:sldId id="552" r:id="rId266"/>
    <p:sldId id="553" r:id="rId267"/>
    <p:sldId id="554" r:id="rId268"/>
    <p:sldId id="555" r:id="rId269"/>
    <p:sldId id="556" r:id="rId270"/>
    <p:sldId id="557" r:id="rId271"/>
    <p:sldId id="558" r:id="rId272"/>
    <p:sldId id="559" r:id="rId273"/>
    <p:sldId id="560" r:id="rId274"/>
    <p:sldId id="561" r:id="rId275"/>
    <p:sldId id="562" r:id="rId276"/>
    <p:sldId id="563" r:id="rId277"/>
    <p:sldId id="717" r:id="rId278"/>
    <p:sldId id="718" r:id="rId279"/>
    <p:sldId id="719" r:id="rId280"/>
    <p:sldId id="720" r:id="rId281"/>
    <p:sldId id="284" r:id="rId282"/>
    <p:sldId id="721" r:id="rId283"/>
    <p:sldId id="722" r:id="rId284"/>
    <p:sldId id="723" r:id="rId285"/>
    <p:sldId id="724" r:id="rId286"/>
    <p:sldId id="725" r:id="rId287"/>
    <p:sldId id="791" r:id="rId288"/>
    <p:sldId id="592" r:id="rId289"/>
    <p:sldId id="792" r:id="rId290"/>
    <p:sldId id="793" r:id="rId291"/>
    <p:sldId id="794" r:id="rId292"/>
    <p:sldId id="597" r:id="rId293"/>
    <p:sldId id="598" r:id="rId294"/>
    <p:sldId id="599" r:id="rId295"/>
    <p:sldId id="795" r:id="rId296"/>
    <p:sldId id="796" r:id="rId297"/>
    <p:sldId id="797" r:id="rId298"/>
    <p:sldId id="574" r:id="rId299"/>
    <p:sldId id="625" r:id="rId300"/>
    <p:sldId id="626" r:id="rId301"/>
    <p:sldId id="627" r:id="rId302"/>
    <p:sldId id="575" r:id="rId303"/>
    <p:sldId id="576" r:id="rId304"/>
    <p:sldId id="577" r:id="rId305"/>
    <p:sldId id="578" r:id="rId306"/>
    <p:sldId id="579" r:id="rId307"/>
    <p:sldId id="580" r:id="rId308"/>
    <p:sldId id="260" r:id="rId309"/>
    <p:sldId id="679" r:id="rId310"/>
    <p:sldId id="701" r:id="rId311"/>
    <p:sldId id="798" r:id="rId312"/>
    <p:sldId id="799" r:id="rId313"/>
    <p:sldId id="800" r:id="rId314"/>
    <p:sldId id="801" r:id="rId315"/>
    <p:sldId id="802" r:id="rId316"/>
    <p:sldId id="803" r:id="rId317"/>
    <p:sldId id="804" r:id="rId318"/>
    <p:sldId id="805" r:id="rId319"/>
    <p:sldId id="806" r:id="rId320"/>
    <p:sldId id="790" r:id="rId321"/>
    <p:sldId id="604" r:id="rId322"/>
    <p:sldId id="605" r:id="rId323"/>
    <p:sldId id="612" r:id="rId324"/>
    <p:sldId id="613" r:id="rId325"/>
    <p:sldId id="614" r:id="rId326"/>
    <p:sldId id="620" r:id="rId327"/>
    <p:sldId id="624" r:id="rId328"/>
    <p:sldId id="616" r:id="rId329"/>
    <p:sldId id="807" r:id="rId330"/>
    <p:sldId id="808" r:id="rId331"/>
    <p:sldId id="811" r:id="rId332"/>
    <p:sldId id="812" r:id="rId333"/>
    <p:sldId id="813" r:id="rId334"/>
    <p:sldId id="482" r:id="rId335"/>
    <p:sldId id="483" r:id="rId336"/>
    <p:sldId id="484" r:id="rId337"/>
    <p:sldId id="587" r:id="rId338"/>
    <p:sldId id="589" r:id="rId339"/>
    <p:sldId id="814" r:id="rId340"/>
    <p:sldId id="815" r:id="rId341"/>
    <p:sldId id="593" r:id="rId342"/>
    <p:sldId id="594" r:id="rId343"/>
    <p:sldId id="595" r:id="rId344"/>
    <p:sldId id="596" r:id="rId345"/>
    <p:sldId id="816" r:id="rId346"/>
    <p:sldId id="817" r:id="rId347"/>
    <p:sldId id="824" r:id="rId348"/>
    <p:sldId id="818" r:id="rId349"/>
    <p:sldId id="600" r:id="rId350"/>
    <p:sldId id="601" r:id="rId351"/>
    <p:sldId id="602" r:id="rId352"/>
    <p:sldId id="603" r:id="rId353"/>
    <p:sldId id="819" r:id="rId354"/>
    <p:sldId id="820" r:id="rId355"/>
    <p:sldId id="606" r:id="rId356"/>
    <p:sldId id="607" r:id="rId357"/>
    <p:sldId id="608" r:id="rId358"/>
    <p:sldId id="609" r:id="rId359"/>
    <p:sldId id="610" r:id="rId360"/>
    <p:sldId id="611" r:id="rId361"/>
    <p:sldId id="821" r:id="rId362"/>
    <p:sldId id="825" r:id="rId363"/>
    <p:sldId id="823" r:id="rId364"/>
    <p:sldId id="615" r:id="rId365"/>
    <p:sldId id="617" r:id="rId366"/>
    <p:sldId id="618" r:id="rId367"/>
    <p:sldId id="831" r:id="rId368"/>
    <p:sldId id="826" r:id="rId369"/>
    <p:sldId id="621" r:id="rId370"/>
    <p:sldId id="622" r:id="rId371"/>
    <p:sldId id="623" r:id="rId372"/>
    <p:sldId id="827" r:id="rId373"/>
    <p:sldId id="828" r:id="rId374"/>
    <p:sldId id="832" r:id="rId375"/>
    <p:sldId id="830" r:id="rId376"/>
    <p:sldId id="628" r:id="rId377"/>
    <p:sldId id="629" r:id="rId378"/>
    <p:sldId id="630" r:id="rId379"/>
    <p:sldId id="631" r:id="rId380"/>
    <p:sldId id="632" r:id="rId381"/>
    <p:sldId id="633" r:id="rId382"/>
    <p:sldId id="634" r:id="rId383"/>
    <p:sldId id="635" r:id="rId384"/>
    <p:sldId id="636" r:id="rId385"/>
    <p:sldId id="637" r:id="rId386"/>
    <p:sldId id="638" r:id="rId387"/>
    <p:sldId id="639" r:id="rId388"/>
    <p:sldId id="640" r:id="rId389"/>
    <p:sldId id="641" r:id="rId390"/>
    <p:sldId id="642" r:id="rId391"/>
    <p:sldId id="643" r:id="rId392"/>
    <p:sldId id="644" r:id="rId393"/>
    <p:sldId id="833" r:id="rId394"/>
    <p:sldId id="645" r:id="rId395"/>
    <p:sldId id="834" r:id="rId396"/>
    <p:sldId id="835" r:id="rId397"/>
    <p:sldId id="836" r:id="rId398"/>
    <p:sldId id="837" r:id="rId399"/>
    <p:sldId id="838" r:id="rId400"/>
    <p:sldId id="839" r:id="rId401"/>
    <p:sldId id="841" r:id="rId402"/>
    <p:sldId id="842" r:id="rId40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7"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377" Type="http://schemas.openxmlformats.org/officeDocument/2006/relationships/slide" Target="slides/slide376.xml"/><Relationship Id="rId398" Type="http://schemas.openxmlformats.org/officeDocument/2006/relationships/slide" Target="slides/slide397.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402" Type="http://schemas.openxmlformats.org/officeDocument/2006/relationships/slide" Target="slides/slide401.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notesMaster" Target="notesMasters/notesMaster1.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presProps" Target="presProps.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viewProps" Target="viewProps.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theme" Target="theme/theme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tableStyles" Target="tableStyle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00F57F-561C-4103-9484-63898F8DC500}" type="datetimeFigureOut">
              <a:rPr lang="cs-CZ" smtClean="0"/>
              <a:t>19.09.2022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1B80E-CCAB-4C23-998F-832D77AC5241}" type="slidenum">
              <a:rPr lang="cs-CZ" smtClean="0"/>
              <a:t>‹#›</a:t>
            </a:fld>
            <a:endParaRPr lang="cs-CZ"/>
          </a:p>
        </p:txBody>
      </p:sp>
    </p:spTree>
    <p:extLst>
      <p:ext uri="{BB962C8B-B14F-4D97-AF65-F5344CB8AC3E}">
        <p14:creationId xmlns:p14="http://schemas.microsoft.com/office/powerpoint/2010/main" val="67416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04A0F6B-6F45-4071-8EB8-399380802E4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7776DD-FFFA-4E69-9EB7-810C093AA06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700EFC9-1E59-4750-B193-037AF6FA070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B80A10-1868-43F3-9553-6D9FC4CC6021}" type="slidenum">
              <a:t>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50A385C-9A59-435B-9453-9387EFA5DB8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B3BC992-52C5-4040-8283-9A9260937BE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A14D99C6-7B4A-40A1-AB49-387DA43EDA1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9A40488-3860-4557-9021-0391C6342CE7}" type="slidenum">
              <a:t>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7A003A00-89E5-46C9-9507-4111B86D6D1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8771A894-B52E-4EA9-B7D1-491F2E75D0D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5D3BB65-60C2-417E-9498-E735A1D1E53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F1D6BBF-AC2D-40EC-BE16-4DCDF5BFFF2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2C76988-69E7-4A47-9204-A6B3D9DA288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134E2C-B5C3-4A41-ACDA-3ADFD7D9A2E8}" type="slidenum">
              <a:t>17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FD0BAA2-E8FA-41B6-9341-76DE96C3D37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BA88D8B-BA3A-4846-AF70-16486EB1C18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1BA3F71-3F36-4A0E-848A-52996827B64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7F7FE1-C3A9-45A0-943A-01D44D4B15FD}" type="slidenum">
              <a:t>17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F337FD0-B01A-49F6-A02C-E6816DFF01AD}"/>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8DEA543-E0BA-4F28-AA3E-387E8BED6F7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A4D0316-E4B6-4AB2-ADCB-EA7EAF994DA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CBD4C5-6117-4446-92F1-1A1407E21C2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76C4894-EA81-4D20-9BAC-AF6EBDBB82B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DEF7EF-4BFB-47DB-A608-BA23E5E18691}" type="slidenum">
              <a:t>124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9A779C0-8292-4143-8418-C352BFE0B9B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0F5D980-69A5-4795-96F3-71E15C8FD23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B08CE2B-D486-4EA3-8C59-D0BAE2CD6C5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84BCD9-4764-4652-A6F4-1D61031B5900}" type="slidenum">
              <a:t>124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2DD7503-9169-4E65-B4D4-20A8BE72A28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7EE83B41-A78E-4158-B3D5-46ED85EBF7E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483AFF4-AFBC-4382-9C6C-EBF5F1EFEEA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FA9A1F-1356-45A3-AE40-07A39A2A78E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E85EE9F-4067-41CB-A22A-12C8CB4254C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B425CA-5D7E-4AE2-8127-697C636568E2}" type="slidenum">
              <a:t>125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A927A9C-072D-440D-B30B-BC80D0A4CFE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7125DB-13FB-4FE0-894C-92F3C6F5E95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19B99F3-AA8C-425C-80C5-EE23D9B2497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15EDD8-DD20-46BD-8FFC-21BA5790C849}" type="slidenum">
              <a:t>125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9373C17-F2BD-45AC-A68A-6FFE9610CBA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A4615AE4-AAC4-434F-AB54-E7BFBBAF9B6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54AD89B-97A3-4918-9A37-CF504E8B20F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FC5E6E-12DD-4FEF-A43F-7D7D675F969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4896406-D5A2-49B7-9380-6E436C43D57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5A87FD-A447-4DB1-9D84-B24276687539}" type="slidenum">
              <a:t>126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580BDF6-114E-4A9F-8DCC-8124BD1F7F7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ACB4C77-2BD1-44C0-8598-DB8D735E798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FA0511E-4D3A-40A4-9C2B-642701DE2F1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887C2A-C30F-4674-93C1-6B6B27566B31}" type="slidenum">
              <a:t>126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F290DCE-7EB9-47F8-9B81-D59AFD96004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EAF0F23-C4F2-4970-BFFC-4590B127CA4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CF28A38-745B-43E9-943C-51C5653B2F8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5E3513-93C6-42A6-89D8-7DCCBF1BBC7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F45E68E-8403-4D95-9649-E19DD1C9706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BD3FAE-7939-4CE2-95DF-F8939F67B416}" type="slidenum">
              <a:t>127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90DAACF-B9F2-48A8-82BC-52D3C5A7BEE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598EB5-3FC1-4B0D-B63B-9C1A885D65A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591C5F3-B350-4614-8A22-3F9CDAC4EF0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945235F-73BB-42AC-9C65-D85FCA403434}" type="slidenum">
              <a:t>127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D4865A5-89B0-46BD-A1B1-80F571ABB579}"/>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9FA987F-0B70-453C-AB43-9001BF3E997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B6A52D0-2F2F-4C59-975E-11C54DFFDEA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9781C98-9E12-4B61-9CD7-305B0DE65DC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C4D3CA2-D297-46F7-B67B-167CE5F7EC4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21A1C7-7FE4-4A60-A209-3B897D8501FC}" type="slidenum">
              <a:t>128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6FDBA6C2-FBF6-4899-936A-223A6C82BE6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4B82C83-FA87-432F-83EE-AC66FDFC099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B3A1C81-0FD9-4146-B883-78A150923A3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E7DA4D-A813-4C75-ADCB-D4CF90DAC1F6}" type="slidenum">
              <a:t>128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6ECB0BD6-60AF-40FB-98B7-EE862F26209D}"/>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CCA4E528-8928-4A7B-B369-975BD491DFB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D837D89-9F67-490B-A51E-26855BB8524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CF09CFE-48CE-4765-9F91-4CE548D2E9A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633664A-4E46-408D-9F66-868A42945AC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59AB073-CAD6-4D89-A1D2-5F6D075B5376}" type="slidenum">
              <a:t>129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39E56571-C630-42C2-84A3-D235DEAB339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B485366-EC91-49B2-A829-4D2403D8016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5D3101A-D9EC-4274-962D-622BA0ED4D7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C0A29F-6235-4749-8C61-E6751CB34F58}" type="slidenum">
              <a:t>129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C061CC8-1924-4D24-99F1-5C76CF5E7BB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79C8D2F-678C-4910-A47D-F2608419E6F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FC09F73-D798-403F-BC32-FC9C83EA961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A6B0F5A-EBB1-406E-A1E8-80385D0F3E3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ED15A0E-DDC2-4279-8A84-2315987CDFD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88FB67A-A7CD-492A-B124-A008011064F7}" type="slidenum">
              <a:t>130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AA42F65-0B99-4349-AC05-4950D8CE791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F2AC0BA-4449-4D30-8BE5-C26E968825C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65AC716-9832-4B72-8E9D-A0EEBA7F510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C602C7-400F-40FE-A608-92A0901626C1}" type="slidenum">
              <a:t>130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2F7507DC-DD24-44E9-AB8D-0A9CBB05DACC}"/>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320FB67-ACC6-4750-A5BE-DBD068CE908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CDC0BC1-2B8D-498C-8405-29049174168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B0AE17-5B56-4755-9F7E-75839BF8FE4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12DE431-BDFD-4BCF-B408-6E2538523BE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66E4D7D-DE2A-4016-91C9-512441188784}" type="slidenum">
              <a:t>131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84CC2FD-B423-4C67-98AE-E336C39046F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0D1A205-B837-410C-9F83-C940A2FC503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DE57D7E-8265-40CB-A2E6-BB72FF02594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436C9D-0195-4BF4-B2B7-3CD63C7E42DD}" type="slidenum">
              <a:t>131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FACBA1B-7AE2-4886-92C5-D7ADE553C04B}"/>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17D5306-834B-409B-A203-B95496FC616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74644DB-8B22-4733-8677-875E60EC5A1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DD110B-0AAE-421A-A5A0-09671A8B1A3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97EE23D-8A52-463F-B84A-6C88B1E2092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0CFC519-028F-4176-8BE0-47A6E0309F91}" type="slidenum">
              <a:t>132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51AEE40-01AD-4842-8E63-DEE9815D8F7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B27B0AF-FCC7-4DF0-BE73-06CDFABF693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3832C51-9604-455E-AE5D-7EC520B717C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50790D-C05F-4618-A9F7-F879B45A8F34}" type="slidenum">
              <a:t>132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AE03F160-BBC8-4017-A558-77364BBEE53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AC174407-FF97-45E6-8FD6-0AAEF9B3C7C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ED6F07A-08EE-49DF-8A0A-9BBD81607EE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56918AD-53CC-4110-90F7-BFBDB26F25A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95E696C-3330-4FDA-8B08-407140159B5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94E7340-353F-4E70-80F4-7F398F270B3F}" type="slidenum">
              <a:t>133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ABDFBE2-1AE0-4EAB-A3F0-604E6E673A9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12E4EE-A649-4EEF-9840-3B3DEA9E7B3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20EBEE1-12C2-45BC-96B3-A69D3350546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546BBB5-6482-439A-80BD-3A2ADBFE94EA}" type="slidenum">
              <a:t>133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69C195F-DF37-4208-A8E2-41C3CF857B98}"/>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8AEA7DCA-74DD-4810-8F67-867F6CA5F24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5C8E528-BAB9-41FB-A596-1B993B8D640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0E36C5C-499C-4784-8537-CCAD059B970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03D0229-19FC-4BBE-BAE3-88A6CCBC979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A3B0D9B-612F-43E1-A738-7520F32F91EC}" type="slidenum">
              <a:t>18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76AEA6A-495A-492A-8127-E57F974C4F4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633EE3-5E85-4CA9-BA3F-48D811E61CD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3051DA0-5DEF-456C-BADA-1E34CF2C8CB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C087016-8CFD-431C-9487-80C33732552F}" type="slidenum">
              <a:t>18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C9D7369-39EA-4F3D-8CDD-B1C9E6093D1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81F35606-1D85-4BEA-A407-689C2A6C759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49B866B-742F-4318-8F6C-D735A8D2F94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F058499-893D-41F0-95AA-28019C62015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7FB0057-A514-4A74-A629-8D8C7D39DA8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5E2548-7C21-4670-9105-FA14B5083957}" type="slidenum">
              <a:t>135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6A3E81B8-AFD7-4922-829F-730B4370BB7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2BA2E8-3F7F-474C-813D-C504CC918F6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E7C941A-05AC-48D0-8F0F-59DD470DFBB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1194716-950B-4889-BABB-441A82073C09}" type="slidenum">
              <a:t>135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8792EEA-D852-4FF7-886A-AC38D5F15E80}"/>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19479AE-34EE-4B71-803C-D4C00E5ED35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5EFFF38-01CB-4E2B-86CF-05640F8A56E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BABD903-661A-4A16-9C4A-003129896D7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9661547-6DEF-4864-B5B5-7B8B64B035E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191BAEF-68E6-4EA4-8A87-070B00B7F65F}" type="slidenum">
              <a:t>136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30BAEA5A-3835-4956-AD4F-D26B37F5893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356B899-3A49-420E-8EC7-467585CAECC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E5DDD6F-B568-4F6F-85FC-4D9491481E5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C4C312-3710-43FA-AD7F-878C2A5E76A1}" type="slidenum">
              <a:t>136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320A2F6D-012F-4AAF-B083-A94B2C1C00DD}"/>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586B991-EF98-4F1B-B37A-1C4271AA054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900A83A-8A06-4A28-9A5F-067A27B48D5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5889D7A-213A-496C-90AA-357BFF2F36D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61A8D6B-5631-495F-A9F4-2BA4139FAE5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0BC9099-5A35-443F-AFBA-04259C4E46F3}" type="slidenum">
              <a:t>137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A128C01-ED77-4E75-8D56-0395ADC0CD0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560A7B-B183-423A-9391-50E701176BD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DDFA17B-E124-420C-92A5-DE5D5713971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548887-C03D-4EFB-BA43-81ADD90DBC9E}" type="slidenum">
              <a:t>137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0644A24-B3C7-4419-BE2C-B7D9D119DC26}"/>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634BC35D-1599-40E8-AC14-A1F4DE59B50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A571B13-DCF1-4B20-958C-737C22F88F5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7481B84-9871-44B1-AA4A-42F12722B91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B7DBB55-804E-4B60-B44E-78CEFFD9089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62648B0-2567-43C8-A4CF-7BC844532C5C}" type="slidenum">
              <a:t>138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829F5C4-F750-4460-8A5D-BF891A946FA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88479A2-2105-4386-8760-C5D0FE0AA1C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B9D2F60-AA34-42C9-AF48-32E08E43231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E5EAAE-0CEA-4B94-8CEA-034985E51F4E}" type="slidenum">
              <a:t>138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B985748D-5F0B-4BF0-AAB9-5FFEB9DAB54D}"/>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5F55FC7-AF27-4B03-8D84-7402B6A3CEC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923F75B-3841-453E-ACCF-9BE0CEAC066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3CB10F-7851-4852-A819-EB112EB61CC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9F623DD-25D1-415C-9962-4960920D67B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603E3D9-D8D3-4725-BFD4-B07503818E95}" type="slidenum">
              <a:t>139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CC7B5C3-B188-4BFC-A006-800D8046F05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4AC243-C97F-407A-B871-01CBB7A2611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8FF4A20-54E3-4CA3-B708-EB0F77D84D5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5249CC0-6737-46E9-86C7-91CD950542D9}" type="slidenum">
              <a:t>139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B6182F4-C8C8-45D6-9EF4-F280A68D3D40}"/>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19A4707-AB90-43F8-A381-96584C19794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500066B-5091-436E-BE37-7F441D3564B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E9B6B4-F149-405A-B0A0-1E88A59658D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8D0D782-67A8-44A8-B9C3-2C2075021BB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502BBE-D801-4D14-8AA1-B85242E05C60}" type="slidenum">
              <a:t>140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5A8776D-9EB6-4119-B71C-160C065CBD9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BAB9C86-9896-4A56-8E23-788A767128F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AC949563-07A6-422B-AD16-493114BFDCE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B601F12-EC54-4211-8A90-E1A788E5684B}" type="slidenum">
              <a:t>140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CF815CB2-47C4-4E1D-A567-9033582B396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1534DE11-EB39-44C2-82B4-F895D66D753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CFFA629-607E-47AF-89E2-333A015422C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867546A-2F11-44B6-93FA-1C9BD6F3758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649795E-F54C-4AB9-8B97-820F74330A5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15B7D6-C958-4A4E-9983-E0D4926928DB}" type="slidenum">
              <a:t>141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6A51207E-DCC9-4A8E-81C2-E5B3BF90BE6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27AAD8-14BD-4EEE-A3E5-A7C8D4A2987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46A8F65-ECB6-41B7-A250-5B0BBB8637D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79EF4B-0EAA-4290-9808-488979483049}" type="slidenum">
              <a:t>141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EC485979-CAFF-4F6C-BEC4-531824CBD7FC}"/>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438B71B3-6C25-4A10-9CCA-0B32AB90E64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158986A-A8F6-40CC-9E47-AF875F8AE39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B076AB-A171-426B-9A4D-7F4F1DB8F60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C16B6AB-1456-48C4-992A-8DF7E5B4FCC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9BB909-D054-4E00-A71D-E30D9C76FB89}" type="slidenum">
              <a:t>142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224D618-E802-4FA1-A75F-522E1A2A818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B48BF5-E5ED-4071-A308-90CDB4F966D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E645EC7-2CFA-4C25-B364-E1C9B4F9D9A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EA348A-090C-4F3A-995B-7B341ED17E86}" type="slidenum">
              <a:t>142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C6407F5F-D84A-4A5A-8C96-F0996DE95A7F}"/>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4116D842-CF8A-4631-BE1C-FD3CE547EF1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8D57F1E-6944-485A-B611-83C0C19305A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F46E08-FB31-4F8B-BB5E-0F60C961895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1F9CA8B-82C1-4EB5-890E-5BFA2DFC232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2BCDAE7-B46B-44C6-9B4C-9D60513430D4}" type="slidenum">
              <a:t>143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5D53485-884B-4DD2-856F-F94C45C2E0E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DA4F9F2-B4D2-44DD-96A3-2214234CE7E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E729678-95F5-41B1-9783-D770C1BBCF7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1B8675-2F10-4A3B-A265-E257C1D64F95}" type="slidenum">
              <a:t>143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9F304FF-38EF-4421-A029-BDD47EB42A30}"/>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C6AE69D-F1A9-4383-8583-8953CC8A310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7BD2982-EBEF-4D4D-86B3-26AD0F6E9DE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4DCD75-ED81-41AA-9659-744D22FDBC6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FD07B44-E519-4E6F-9B4B-F83396C12AC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92E93E3-3809-4F23-A943-1C786E7138D5}" type="slidenum">
              <a:t>144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959AAFD-3C86-44DC-AFA1-F9E84FAF5BF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D4F640-89FC-4436-A5E1-D786F435B6E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A110B41-610D-48C4-B297-927E1105A72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438A30-AA8C-44E1-AB9B-229DF34A3B01}" type="slidenum">
              <a:t>144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4C7E5E5-C821-49C5-9843-DA3B201C71AD}"/>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0543334-FB4F-49F6-A006-7D2A5BA1805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08400BC-694A-4FED-8701-7D594DA202F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665C59-F643-4E9F-8F19-797D60B87F7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578CC7C-FBD6-46F4-817F-DBB8CD40FB5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A0038B1-0386-4059-81F0-7DD22A0E6FE4}" type="slidenum">
              <a:t>19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BB878A5-DB01-4937-BD7C-CE6D8A73A7F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C175A8-E391-45D9-AABB-EF8A2593502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E94C65A-C205-44B6-AC04-0C518BE5140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0C8228-2775-45B7-8F2A-DC86CF303750}" type="slidenum">
              <a:t>19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2063ACA-F83C-4CD8-9238-106FB0F34948}"/>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032E0CF-31FF-42F7-9CD5-EAC1C68C280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F2AC201-2B94-4927-A91D-42BB2E8C62C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4656D5-F8E2-4FCF-81B5-06573C9AB89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08EDCA5-E643-4D21-9A9C-C430588B148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628FFD7-BABA-400A-BC75-678018903849}" type="slidenum">
              <a:t>145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4946B32-F987-4CE3-9822-5BF91EC0E76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65A4485-01F9-446A-97F6-E74BABBFD20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9DC31BC-5F80-4AD2-9381-0DEC2E818A3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5FB3A24-6314-4BE4-B531-8DD4F95257DD}" type="slidenum">
              <a:t>145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B73D4493-1FB3-495D-8D98-BBC1DE4E9F4C}"/>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A374A859-C779-4398-B3D0-0CC4BB3D713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1B2801C-86C4-4C6E-947B-C7397AA4EC2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89E3EE-D6CF-42A9-9C9C-8EC1A7120BD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39C242D-04D9-44F9-A8FB-39734599298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72BE49-2789-4344-84F0-3AFDFA3B6506}" type="slidenum">
              <a:t>146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B9761B3-7855-42A9-8D06-83A41E72126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F4AC04-7D69-4F42-84A6-96FCCDB6656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55D4B7C-AFAA-42D1-ACAC-1C5801BF484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579C4F-A8A0-427A-AE58-8D26F13E31B6}" type="slidenum">
              <a:t>146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B4920A71-61A7-4D3D-9CEF-5E4232C81329}"/>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FCF86DD-D1AF-4EB1-B459-44DFAB4BACE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45A9C29-65FA-43E6-A10F-72F30D326CD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40E1DB-5215-4E50-9DFA-FD514813B53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345569E-35C0-40AB-BA1B-596DA949F0D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4FD484-8E82-4D14-B27A-544C553A3AA1}" type="slidenum">
              <a:t>148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A788996-8DE1-4207-B11C-74212AA6A99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ADEBE9-A00C-45D6-9B3B-D831BED1AFE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F2F4C37-BF41-4F1D-8E51-8F0D725EE7F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4BF82E-3E3D-4216-BFCA-9D4A8AA1577C}" type="slidenum">
              <a:t>148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9F14CB5E-20DE-486F-AC6C-2416CCB99FD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6BE2DB22-5735-4A40-9B0B-A515C25A695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C7C3739-557C-47D5-9829-93615193668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A8CECB-A4D8-4B6D-A4D5-866B6858FC4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F98FD69-1BA0-43EC-A7A6-3B812B0E635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9A66A6-D6AA-4466-BCF1-E5BBF0E99690}" type="slidenum">
              <a:t>149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2718305-EC95-4D71-9497-177427C6951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C4F164-9B4A-49B3-B121-4E4CD3910B0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F332497-F6E9-45CB-9152-70082079E8C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2F77E0-49D2-49E7-9AF3-FB3A7DD23AED}" type="slidenum">
              <a:t>149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C30FA9D8-CC3C-47A1-96E7-6EF3F9DE93E6}"/>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E3E50505-59EB-49BD-B16E-F3129A6E4C6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5CE0D7B-4AE7-4DF6-AC6B-6C76035EFD4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77139E-22F3-40B6-86DF-20FBFF38EBA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C2FD3C5-964E-453F-82DB-24300E3422C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A7F890B-EAD3-4467-8379-2E275C619300}" type="slidenum">
              <a:t>150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94FCF6B-CA0F-41A8-90E9-207AC47E7F9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97C04A-6531-4203-8407-3A2474984DE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4C90925-8AD0-478E-BFA2-B194F0FC0E0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A9043C-B57C-40EF-8858-C9C44EEB474E}" type="slidenum">
              <a:t>150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21F67F3-7D63-412C-BD59-B17EB634BF1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E95D8780-701E-47A1-8FE1-79FDAD4372E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4B59516-B549-4E47-A6A7-586CBC0DF71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0A1A9D7-42BD-448D-B13B-172A4DBE9E1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8AE664D-02A3-4B4F-B789-F5496197D15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7BE97B-6F31-489C-BD20-696A392C9A8C}" type="slidenum">
              <a:t>151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E428F16-1657-4BDE-AF21-E6292314634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05468F-1245-4773-B46C-57752ED551A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23342A2-DBAD-407C-BCDC-62CC79F1198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A8AB16-6003-4CA1-A969-71ED15814B65}" type="slidenum">
              <a:t>151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42B0AE3-5647-4DF2-8C7C-CFF622DA4E2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1831C531-35F0-4A78-9AF2-CC6D5A80F1D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BB0F8F6-418D-4C30-9FB8-C2359748083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3C4AE9-A1C7-49D4-A5DD-798F295284E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524D688-4F37-4889-8763-76B0C87F99D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E5CF4A2-F32F-4478-8E98-26A37306E9BD}" type="slidenum">
              <a:t>153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11D61CF-22C7-49C7-829A-CEFBF56DAF2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359DF02-8BE8-469D-99B7-DD19843B994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62BA750-3FF8-4097-BDA1-695CA1656B7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23D70B-BA6D-4E43-9DC8-943280430304}" type="slidenum">
              <a:t>153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FA88A42-8E2D-4FBF-8DF1-6B10CCA6D32C}"/>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D7E03D0B-6E29-4C14-8948-ACC94CA147E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CAE615D-52E9-425B-930E-2194E4A110E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733A59-B9D8-4E7A-96FD-21B1B9B70E5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F015EBD-CC93-48A6-9D1A-4640E821921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CC338C-1FE6-409B-AC7B-84F0265E917A}" type="slidenum">
              <a:t>154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B959CC2-A479-43C8-A6C3-40C687EC101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9A5E9E-EB07-4870-9544-7A50929A7FC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CBE1A99-A7EE-4C19-A346-0E5383DEC39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659C2A2-BA4F-4EF7-83B5-059A5EF676D3}" type="slidenum">
              <a:t>154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BC547806-F005-4610-B92E-F93E70EB018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9FFBD4F-045D-4E65-9129-1C7A666F473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8C4BA19-33ED-4A06-97BE-539E009BEF3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211D33-F558-468B-AAAF-7BED75627FF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0C582B6-CCA7-45A7-9FE1-45941DDFF6C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919225-8C2E-43A0-AB32-C90A03B2DE06}" type="slidenum">
              <a:t>155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26DF179-EEE0-4D18-8040-C225224439B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EE5708B-4952-4738-9C94-0C433386D24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49AF930-D4E6-424D-821E-8B138D61396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1A00B1-C2FD-44E8-A698-1164912CB750}" type="slidenum">
              <a:t>155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5E9D647-64E8-4C27-B50A-BB816D392BB6}"/>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1156FDA-285B-4A84-A87D-E5592E27A77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4A37A13-737B-4353-880D-BB29B970838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43038B-0516-41D0-B545-71A4B5B733F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25804B1-271B-4730-B66F-64AD10A7C0E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E4CB7E-EE0C-4D0A-AD22-03AE057C24BA}" type="slidenum">
              <a:t>156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B809CD7-509B-4852-A369-76DDBC5818B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609E8B1-94F4-4979-A6EB-9D55518AC17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CE3B31A-3B50-43A5-BC84-5EC8F760C84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5916AD6-1080-4E3A-B465-05E1D0A48157}" type="slidenum">
              <a:t>156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E453B896-E278-4547-8B81-6CBEA516340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EA233FA-8A16-41A8-9CFF-86E130E83924}"/>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C9FE875-EA16-401B-A262-CD422ECF63E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B4A76F-A059-496B-8B77-50F39CF3842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007B37E-68CD-4F38-9759-D831B4C3994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36F0497-870F-4690-8838-3632EEED9590}" type="slidenum">
              <a:t>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0CD9971-D966-419A-968C-03F268DCA1F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1022DF-60E9-4826-B2EB-630D4CDDF40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6C7AA23-2962-43C3-8D08-8ABCAEBAF56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F51EEA8-22C7-48DB-8A3D-A80776DE21FD}" type="slidenum">
              <a:t>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77F97904-8FD3-4FCB-85F1-6CE087DACEB0}"/>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3573255-FE00-4F11-94B0-AFB536C4874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99DB9DA-4A1E-4E0E-83A0-76EAF1EE945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93609B-F303-4B1D-A831-738943C6982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1C06022-F0AC-48AC-B831-12A4E573CF8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64C8E2-68FD-4255-8FCA-39DB26D95AF4}" type="slidenum">
              <a:t>157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C776235-4FB5-4BF4-9183-7EDB2B2003D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BD1981-72D3-4B35-A9A5-4291E4DF92E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7D899B2-AE3F-4727-8B4C-04B373B9809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F6CB4EF-A140-4D04-AA4E-ABE07DF817FB}" type="slidenum">
              <a:t>157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379901B4-B9FB-43DC-84CF-6A1BA65CE20F}"/>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EA75EA34-E5A2-4284-B24A-F7F5E23EBB4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A369247-10E0-49E9-B141-95A9AA0E581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881893-2C7A-41A6-ADE9-B5C9170A1FF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20A7580-DD28-41D4-951A-2A676A3D6CE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3ABFC03-0BE5-43F3-951A-19E83195C0FB}" type="slidenum">
              <a:t>158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6AE60131-E133-4214-8E7D-39B32304345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68D575-C8A4-462D-B193-C64DB0F48B6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9F13E8A-CEC2-4994-AEBF-60F66760732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6168A44-8B8A-4F98-BAAD-20FEC31AADF4}" type="slidenum">
              <a:t>158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65AAC6A-32A9-4099-B2C2-5E7E5C5DA866}"/>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427F9FB-4202-403B-84ED-EFD43C14ED8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314A4F2-C79B-483B-893B-6A126CF666A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9875EF3-A310-4447-B22F-A64DC84EDE6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E843E7F-44D3-42FC-BC91-EFC75463890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9833FA4-FCEC-40F5-98D9-3815D162384B}" type="slidenum">
              <a:t>159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72E4647-045F-4773-97D7-978F6536E8D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362AD5-F365-449B-83C0-934D9372F55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A77AB8C2-E8A0-4530-B668-68EA9589BA9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5DFC97-1670-492F-8FE2-E3768C6EF70C}" type="slidenum">
              <a:t>159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31E02730-F9A5-4D57-8E54-3A6DB1376C0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7C68AF8-084A-47A2-89D3-D9E1D49A6B7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A20B3E1-3966-4182-A24D-3C377A9E304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E3185E-68BE-4EC2-A3C3-9A7760FA3CB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EE2C6F2-0364-4ED3-8A6C-A1104272BFE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B1CAF9-4ADA-49C0-85EA-CAF368C1CFC0}" type="slidenum">
              <a:t>160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02F3A4B-DF5A-4887-BC15-84E7287646B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D8FDAAF-1CE3-4597-B6F9-D29959E3E45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F8F79F9-3806-4A62-9871-BF5430E1F95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B83A227-8256-4C99-A6F4-147BE4E24556}" type="slidenum">
              <a:t>160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FAABB30-10D6-4AE8-A041-025DE703F49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290350CE-F7F1-4587-A96E-4545BEDC0AC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D2A0338-0435-4311-997B-036CE70C02C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FFC1CCF-5162-4CAD-BEE8-8DD3BDA3C70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212B368-8EF6-453F-A8FB-748A43B3049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04EA27D-CE62-43BB-8044-55C3C98413B7}" type="slidenum">
              <a:t>161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B70069B-8DF3-4D99-9200-8350ABC0571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26B489-87FF-46B6-8677-D34A091B65F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6B8B11C-578E-4688-9233-9E53EAEFCF6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95384A-0157-4E2B-BC49-F5B98D0C3E2D}" type="slidenum">
              <a:t>161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7927A454-32C1-4392-AD9E-6DA7B620ECAC}"/>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D1232370-E5B8-4982-9605-1DAEA07730C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D9267A5-FD6A-45EA-B81D-B07AEFC9787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71AA01-5407-4BDE-9465-A336121E9A0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69F1431-59A4-42D7-90DD-87D17FB3310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DACE8B-DF4A-4894-B6F3-E216A3721A91}" type="slidenum">
              <a:t>162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9AA4047E-86FB-4939-8B78-497351D3B37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50A036-946B-4999-A740-F67B9D66D0D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33B211CB-27E3-441E-9428-52DD4F31506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8EF70DD-3F60-4CF3-B0CF-1CBE20E0DADA}" type="slidenum">
              <a:t>162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75FB6CBF-C990-48FD-A2DD-5F5956446566}"/>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8A905F74-72FF-4DF8-9D28-34F64D8EAD6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9B79910-125B-40FE-BBB5-9F501BB3466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E27BA1-00D8-41B4-9767-6F92B40C64B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BA25F9D-7B5B-4228-84D8-67761931300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2BCDCC6-82FE-42C6-9C10-96BB3B626DED}" type="slidenum">
              <a:t>163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3B9B8B4-8984-4633-9CE7-7DC19024DA5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2EB5EA-5551-4B4A-9F3B-F0E5C55346F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4DCD69A-0ED2-4A81-B2EA-B89A98D9ED8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1EF635-9435-4790-85C9-70CA6ED5A812}" type="slidenum">
              <a:t>163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9A872B81-7B66-43DD-A92C-1D14D0D4242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CB7299EB-7453-47FD-BA86-845BAE69BF9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B7621C5-A5B1-4A32-9DB0-C125BE79A9C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FC3F2F-25C5-4BC0-A815-68F62B6EF83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C31E4D2-E298-4F55-8B26-ED0069D90F8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8436C6-0D37-4971-B030-647E997C611A}" type="slidenum">
              <a:t>164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414E67C-FD6D-474C-ADA6-B268590BC33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369906F-BA50-46B2-981C-37B9B00EDD3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9BBEF3B-51C9-4F2F-A3B5-3D63E78C6AC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06AEB53-E850-47D0-A372-B498611B482B}" type="slidenum">
              <a:t>164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E7D6450E-1D9A-49DC-8190-C638774A509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4E9C533A-C31E-48FE-9B61-826B9CCBB4C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E2F7FC8-6B19-4EC5-A64D-6EFBCB8FCDC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E41E09-650A-499D-BE7B-E8C6728A54A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E72A32D-156A-4D31-AB53-F90223AFCDF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5B3B36-CFE0-4B50-A734-7C0505DAB3B2}" type="slidenum">
              <a:t>165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2664C87-9FC4-43D3-902B-FA3D5225C84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049FC8-3DE5-4759-8AA3-9E335706882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92EE0A7-17D4-47B0-A928-FAEE56B80FC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CAB511D-0F71-4501-BF6F-68F1F3CAE67A}" type="slidenum">
              <a:t>165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0DFCD0E-1351-4D41-877A-644DE63ED330}"/>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747D6016-7503-4D2E-BF96-B74AF7D6F63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BF389F3-5499-405B-9C62-6F0E1EDF02B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69D0EF-FA1C-4067-B926-AFDF66094E6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2135A5E-DF66-4A16-B923-7B97C35AFA0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30ECF4F-8FB5-4C17-89A8-8A530A2AFA73}" type="slidenum">
              <a:t>166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30747A8-748D-4AC2-9E70-36D6DDB9662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AAAE506-C1AE-477D-9C07-6E2B8A187D5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97004DA-5516-42AD-B3B4-43B9825DC76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4225D40-977F-4023-B80A-42CE205C6383}" type="slidenum">
              <a:t>166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F75DBDE-72AE-45C0-A626-AE8A35EFA990}"/>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69D741C-CDC3-4268-8A0D-B4ACF2D154D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F0EB80B-A3D5-4727-AD2E-5F668D974DA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FE4211-38EC-4E5A-BE38-6532241345F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7DD9028-382B-4B64-BFC8-C93BD772C24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073E19-403D-4402-B248-7FB7C4156188}" type="slidenum">
              <a:t>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1FE95C7-117E-4763-A556-70C8DF3E94C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2D379D-E8A1-4E97-965B-239D477155B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394D1E2D-4B87-44BA-BD8B-BD234821179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988DD4-9F1B-4AB4-8280-24BDD066C41B}" type="slidenum">
              <a:t>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48E999EA-CE87-4C29-BEE6-097B628AD90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1312550-3C1C-46A3-9201-024D8F00779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DCD0456-3847-451E-B18F-28761F22469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4DD291-8AAB-4BDB-A82B-6EE4657D54E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4014234-629C-4B37-B104-A0B8CE6DB39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86F07B-2D1A-44BE-B7C2-08F0485FABF3}" type="slidenum">
              <a:t>167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DE4464F-F50A-449D-9447-777BEF04943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39B1698-59EE-40DD-9655-9A739C5F726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E7A8CBE-C63D-4F41-B7B2-EC92E3B8CE4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E2C154-8757-48F8-B03D-C9C2A9C72AAF}" type="slidenum">
              <a:t>167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7692EC0-B32F-4586-AC4C-30798644508A}"/>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9BC744D-1FE0-42FA-BE78-ECDC5E82303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ADF4881-40A8-4414-A12C-A9C22B898EC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65D387-59C2-402C-B731-EBAC3133A60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BF796BD-986B-48F3-8596-F62433A504F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02C412-58E4-42C6-821B-0A45D5EDE32C}" type="slidenum">
              <a:t>168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82136D3-A511-417F-8033-04656FD2F27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98625D-7C70-49E1-8CF2-2FD263B4EBB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025DA70-0F10-4449-B308-A33D682105D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FD3BB4-5890-4EDB-B60D-E1082AD5FE3D}" type="slidenum">
              <a:t>168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D8806A3-D9E8-4C7C-83FD-78B1AEBAEFA0}"/>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C83A056C-9090-4D7A-A015-6B205519984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89A28BF-C9E4-4FF0-B5E8-07AA51AA175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501E19B-1A2C-40BF-87DA-52EC07CAD1A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C7AB008-242E-4C1E-A95B-4A7F9AC6846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F09507-5958-472C-BCF9-3EF175994EC6}" type="slidenum">
              <a:t>169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E2FBE28A-39A6-47F5-8639-60DCAF8E336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69C6B9-2A51-4034-83B0-A2AC9D90B8C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621EFE1-401B-43FB-8D4A-D0D4F4277EF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F3B3CE-FE62-43DA-A21A-AEDED2AD16C5}" type="slidenum">
              <a:t>169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4065B8C-D399-4B4C-94B4-22DA5669873F}"/>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CD308284-618E-402C-BAE2-8CA919AE74D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69F5581-E414-4744-8636-6007D305173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80FBF5-09FC-4CB4-A560-E957666FB58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D6320D3-792C-4561-B506-D3328F087F3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67A0040-5860-4B44-9477-093488C81BF9}" type="slidenum">
              <a:t>170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7D913FD-4B16-42CE-B7EC-F15BE92A997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F570B9-3A40-49FE-9578-7BBD4DE74DA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0D8EBA8-D8F4-4576-AAB8-CC2CF269EE6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3457F8-3F2D-4943-BDDE-51089DC527EA}" type="slidenum">
              <a:t>170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BA65F7A-3558-40E0-A346-3B3313EA50F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6FAE425-5340-44C2-B872-FCA19B6A2C1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41AE8BD-821F-45D7-9F33-CF79429E4CA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421AD8-CCC6-4DEC-A7B2-65E8323116F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A907BAA-63D1-438C-B887-34785E70722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A525086-1562-4C3B-A2A6-BF935B4603AC}" type="slidenum">
              <a:t>171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C760B18-9905-4D72-9C77-E83455224FF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3C1AE0-3F45-46DC-AD03-82FC6D23D58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324D65F-E8BD-409F-B8FF-D72EAF7CE11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A53E94-6784-42BC-8CF4-38A69A43F192}" type="slidenum">
              <a:t>171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4F8B23F4-6115-439F-87AD-2237CDF7CA4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E63D57E3-8963-4BD5-A049-6893FDD7B9B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8A8E028-B505-4EDD-A64D-63B6408CFB7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75C9750-804F-4F4C-86C8-B55B701696B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5B834F9-3C50-4830-A0CD-DADCD6676C8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4CC235-A189-4625-AE28-FC8A59328C05}" type="slidenum">
              <a:t>173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0E05DEC-2702-4DE9-A339-99879D89BC1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A55ECE-BA8E-44C2-AAB9-2E4DA3C2183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1FF5C0B-E767-4EEF-B523-8FCEBE8DD8A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118D878-0949-4A57-A119-2871077425D8}" type="slidenum">
              <a:t>173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8420329-8F88-45FB-AEA4-C308729CC156}"/>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C99516B-9BEA-494F-B639-DADB90330E9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BFF9201-1EC6-4189-9945-6D77F3C55E8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5B09B9E-699A-48AE-8AFC-A2865D56B66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2415ECF-7BD6-403E-B349-F6B768CC3ED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5D438B-F5E2-4A8B-89B3-89564EA9ADCD}" type="slidenum">
              <a:t>174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8060EAD-B058-4839-8E6B-781C67336F7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A717B4-4239-4E2D-B80F-BEF1A633D39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9B88D80-8AB0-4F6E-8DE9-8F3EF4E855D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32389C1-6037-4C9F-929A-17C7FFE7E092}" type="slidenum">
              <a:t>174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37680A66-4500-43E1-8089-847C374B1D2A}"/>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7D98CDF1-3BB0-478A-9EC6-65B0A92039C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9C6B96B-D4C8-435E-B876-77BE1DE3EA8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11E201-F8C5-4B0F-9590-C2B4D17CA03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556C5E7-F7AD-4941-8B38-5362D6E29D9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738EDC-1996-4639-98F6-C540C4D4F2E9}" type="slidenum">
              <a:t>175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0E85025-CC33-4752-9FD9-DB7D9B674D6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C46F5C-454D-4389-B864-3E73FFC381B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39242CB1-7D93-4B04-A359-8D79E7EFCA4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45D9DD-6276-4720-9520-61B7C9930B78}" type="slidenum">
              <a:t>175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B019825D-BEE5-4734-B800-C94403AFDA4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AF2E7AE7-0ED2-4023-9215-8DD2089AF38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65EB9D4-7807-403B-81B4-44CAC6CE099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5C16C1B-18E9-4C01-8251-E76DB477B9D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E267B50-12A0-44EF-8515-08987575ED1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EDFA97-D9B8-4FFB-B151-1FC3CB7A2CF8}" type="slidenum">
              <a:t>176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E81CF314-009C-409E-9C47-2EC947E1105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B372FD2-47AA-4706-A717-8BDB3B6238B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D4DE885-3CA0-4ADD-905D-327080C33E7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ECD0A58-AED9-44FB-9FD1-F277F22F632D}" type="slidenum">
              <a:t>176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40D675F1-59C3-477E-AFDA-39745488567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FD9A797-6A11-4ADD-9A14-FC8A70014D2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3E4AEB1-EB2C-457D-BD77-A72C1C728D5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259F375-FF70-4A6E-804B-2AA19D76712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329214B-F068-4572-A70D-05CF27A9BD7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20A87D9-46CF-4590-967F-8C35364E86F9}" type="slidenum">
              <a:t>177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E5AF131-2615-4F04-9887-296A4AE21D2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2C8C9B-75B0-4990-B201-F1BEBDCA567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8C635B8-DAC0-4F11-8B00-D50CEE3C830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E7D67D-48F0-41A2-A54D-E4303E62CD38}" type="slidenum">
              <a:t>177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2D3178E4-BEB1-44F5-B3BA-0C3DCC0744A0}"/>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4EC2F582-1D87-4C3C-B80D-A729659792F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3918AF3-367C-43F1-8218-47484F61455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36CA7E-5567-4C77-A845-94377D4127D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B55AEA8-2DE9-4032-BA05-DDFE3E23C0C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FC57B0-608E-472F-945B-AE7E335CA10B}" type="slidenum">
              <a:t>23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C21A51D-FD19-4778-89FB-389B49B917B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5475E9-6F03-4A8D-8F85-50D7C7323F7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2993C6C-D5AD-47CE-943F-1684FFB2D54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BA9E28-2A56-4A22-8FDB-DF36B63A31E6}" type="slidenum">
              <a:t>23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435574D8-1F78-4FCB-8DC9-A9E22079731B}"/>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9F9C951-DD79-40DC-83F2-404D06F793E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84B27EB-0C31-475B-A981-9C9D149B3BA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063839F-0113-4FEC-B792-C63FDC6D4FB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1C51EF2-B4D1-4D86-BCA1-66C08223ACE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EA99F93-E726-44BB-A6E2-36AC8710AC89}" type="slidenum">
              <a:t>178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B1DC514-6B74-4A1F-8C75-B976AB9439E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A4E14A-2AA8-4002-BF65-32D5535EDB7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6EA5E791-4B26-4293-81E2-4E527C5CA4D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1C6A59F-FBC3-4B71-89F2-643CFAD603CF}" type="slidenum">
              <a:t>178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94A6BB69-BE35-45F3-BD18-902BB483AA7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849AD1A-7373-4E21-823F-C2AD6D2ACF7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450DA17-ED3D-42F3-AFEB-F3A02A4301E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875E8C-5570-4033-98B6-8E033C6D4A2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493D6E1-2817-4EFA-8333-DCD3B08C7EC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3F4536-E581-40EA-A2CF-FE8F31BAC946}" type="slidenum">
              <a:t>179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2E47C88-F3F7-48C9-97B8-CF0A5538FBC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BD485E-2A9E-4397-A67C-42AC666FB81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87B7B75-E4FF-4CAA-BE45-587DD509E0D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FB26AF-736A-442B-9B15-EE6F82990A1A}" type="slidenum">
              <a:t>179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35C0DE99-460B-4CAF-9A81-5CD79E6FD978}"/>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A7728B82-11FF-49BC-89FB-9820240BFD7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F2D556B-2FBF-44EE-9740-E49DB2E0DB1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0EF1546-A0F8-4AA2-B38B-AE52F8465E6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E2B0170-B132-40D5-8318-703FAD6CF19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3A69130-4C13-4FED-AF6B-277AA9B7663B}" type="slidenum">
              <a:t>180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DC3DA96-155B-487D-9731-FECBE5C7373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EF4E4C-64E6-4C32-9870-7C1B80556E0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4C30E16-46EE-4AD4-AA36-3FF6FA0EE32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D01C83-F0AA-41BC-9923-8786D3A4E3F9}" type="slidenum">
              <a:t>180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DC56B29-477B-4011-9C01-0AB0F1ED1E6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4787B424-918B-4BC5-822E-F69E64208C1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B71504C-58B2-4A40-97DF-19690CD3359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C2B232-E3BC-493F-9880-C4AF04688AE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7B9CDA3-556C-4965-B290-5C07D62A284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749F2A9-92CF-4A09-A5DE-696727556C94}" type="slidenum">
              <a:t>181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69B8F5FA-6F37-40D5-910F-CD6A6DBD56E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2682EA9-F530-4041-A36C-2F35A2BD523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3335671-80C5-45BB-BDE0-DF406BBA93D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1797FC-63ED-413A-B900-E2EEDDADEC65}" type="slidenum">
              <a:t>181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BB7D8AEF-5B9D-4E52-BC5B-CB81DB6A33E9}"/>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02D770B-B293-4103-B5CD-C686D3C69D3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9BDA9BB-8DBD-4E43-853F-248C5B6920E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4B260E1-E5CD-44FD-8025-936262AB8A6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7DFD273-AECA-4C11-BC8F-AD1BF2334F1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BDD8F2-14EC-43DB-8ADC-C21D283316DB}" type="slidenum">
              <a:t>182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CAE5AA5-807B-41E9-B153-05DBED8DCB6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E2F4E45-B138-4BDE-9C58-3CEDFCC065B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B60555D-2E47-4A27-B1D1-56A0202E615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7B087C-BDC6-41B9-BF3E-C1113FB988A0}" type="slidenum">
              <a:t>182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1312C7F-5F10-4731-B25D-AA1C581ED0C8}"/>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4C46411-86A4-47A2-A983-8B59A33D17B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D104B10-0CC6-40E7-9B8F-717D3E97427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61DD00B-A1CE-436B-8145-000FC586485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6D5000A-1829-42D8-A8BD-2D840396A34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981C0FB-1156-41D4-BAB0-48813ECCB207}" type="slidenum">
              <a:t>183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98FBAA46-07C3-4BDF-BB6F-F4A26FF9ED6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39093E-4B6D-477A-9D62-FBC9ED7C20B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F80EC71-6EFD-4721-8E23-3473D84F566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D419D9-779A-47F8-9035-290E6BF81F8C}" type="slidenum">
              <a:t>183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06E3265-243E-4869-8F0D-7D2DE0D1A85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C90A336C-1CAE-49B0-A157-102F5481982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DFE88F4-FF2F-4A43-9DD0-56D4C92636D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B8990C-04BC-454A-9DD0-42A7C17681A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7C78311-E404-4B9B-B314-1A637E0E76F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64ED302-B002-439F-8E86-07B0EFFCF27A}" type="slidenum">
              <a:t>184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E73B6C3-C37F-4988-9999-281CF3D3689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B094DA-873C-4507-B734-B33393845D7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5E7539E-C4AA-4B0D-9B21-2EA90206E40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49636A-7285-412C-9155-7E6B6655A042}" type="slidenum">
              <a:t>184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9DD3C22-9B63-4F22-9E25-E8673D15999F}"/>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CCBCADC7-1705-4F27-B01F-A5038B8192E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2F65C5C-2FC3-4389-A3FB-F6F522CD43B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C6E11B-322D-4021-A296-ED3930A097B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E241BD3-47F8-423F-A590-9174B1F4762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235523D-835B-417F-AFC8-35FF5E5DED56}" type="slidenum">
              <a:t>185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7EBE37C-3D44-4210-B95E-23EE4CC4425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E73758-EA9F-477E-B6E3-8CB13D6DF55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85F38E1-6817-44CA-992C-72FFBF3420A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5BEF23-8318-4E14-BDDB-A284608CC1CF}" type="slidenum">
              <a:t>185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4279C89F-2686-40BC-B42C-194DCECFEFF6}"/>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C630E8D-70CF-4683-83E0-2440630BD42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494B358-1BE0-46B4-B7C7-92F391B357A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0F70DA2-3FBC-43AD-A7AE-14EA0F49824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71D1551-A8CE-43A6-9262-1043690136F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371E37-4A34-44B9-8534-0063B3E976B6}" type="slidenum">
              <a:t>186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4E1C5DF-BB53-4DD5-9F3B-08AA2131592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5AE8596-0036-4C4B-95EF-72C4C5B393B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A47EFF9E-7C0E-4AE9-BBF2-C50A064D73D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26A81F9-D283-4450-8AF6-CC1B01A39530}" type="slidenum">
              <a:t>186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47F6B8A5-92D8-4BA0-BE96-3843B1D4DB6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8ECCA3C-C803-4350-84F1-7E26DAB462F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A093FF3-EC4B-452A-B443-4FD1EF9A6D3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116C0A-A225-46CD-9CEA-93E15AF01ED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687B9A9-DF99-4F5A-AF51-20B03BAC5E4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6B8B32-BB01-402C-B0C4-7051A80F99D3}" type="slidenum">
              <a:t>187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3518C40-76BF-4140-B3F3-BA39099997D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9C67AFB-E4AA-45D0-95C9-EFB1422CEA2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BDB84BE-80E4-4323-9A23-2E3342E6C38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374552A-5613-4819-AD25-7DA0CCFBB4CF}" type="slidenum">
              <a:t>187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CE2857C-405F-40DE-9C50-8E209F4A55DB}"/>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C16BE835-DFFE-4FA0-9498-D9D24504FA5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D2D9AE4-94EF-441B-81AC-E927A28B8F3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BF6917B-A58B-45BC-924C-A4317B30E9E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0AB9639-4671-44DA-94F0-51D3C62EB7A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D3C81C-1092-4EB2-ACDF-52AC4F47D165}" type="slidenum">
              <a:t>24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99CDDA61-5E23-4608-9C7F-8C126BCF6EC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286314-B60F-41B9-A0BB-4FF5E706F70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D675F17-278B-41EC-A97C-19125C359C1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5DDB27-AE03-48BE-AEA0-530923956E01}" type="slidenum">
              <a:t>24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99B3B8A3-1DAF-4689-9D9C-0A56A84E479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22986349-4469-42D0-B26A-4D539F8DBB4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0BF212A-5629-4BF5-974C-04575E41363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A5EB59-6F4B-4E3C-A939-37C13CF762D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FA11C4F-82A6-425D-8AD4-6B8B32AC98E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865057C-0E72-4517-975F-4D454EF69ECE}" type="slidenum">
              <a:t>188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C21E3F1-7307-4A1A-B3DA-CA2F0D9D2D0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E35F4C7-6686-4BD0-ABB3-5A99B17ABE0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A799FD4-41D5-40E6-92A7-027158ED60F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043CA7-43BF-47CE-B189-CF2070045B3A}" type="slidenum">
              <a:t>188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C4073132-8EB8-4EF5-8B58-20DF1337413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D5B02F3-EAE2-4814-9928-CCEC4E1C3CD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CAA3C0C-0A3D-4B54-A92E-5C10F0C96D6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B50F33-7B30-4FF2-8A99-D64DC014EB2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10E694C-829F-4F6B-B7C5-F6523C15FA1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34FCFD-37AF-44B3-A551-5D57A2B5A7C5}" type="slidenum">
              <a:t>189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6653A927-E3EF-4680-813F-9AE483A7717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C85A87D-6CEE-4F78-8BA6-5C2FA7CA585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623149C7-E0CE-40AA-8E44-145CD92E97A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E6C908-DFE4-48AC-BB75-721B73EC3210}" type="slidenum">
              <a:t>189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3AA7BAE-B35B-4B9B-9612-B2636249B99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26502E85-3CB7-4F76-9FA8-3D02A6C1909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931E43D-0C4B-4B2C-A8C1-66856E26F63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8E49B47-6BFF-4909-BC36-CCC1184428B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1569194-175B-4306-B71D-8FDD6CEFECF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40A675-3E50-4B07-B9FE-B869A4BC15C9}" type="slidenum">
              <a:t>190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88350EC-937D-48ED-9283-EAEB0C9E432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B78B1E-7AFE-47DC-9DDA-DBDB72BDCFD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ABC383E3-640F-4AA5-AE13-66DCB7E1C7E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303971-9864-4A42-8C2A-B306C4D85638}" type="slidenum">
              <a:t>190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41114FB1-E1F2-4E7D-BA92-720014D74AA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AF679B1-BBE9-40D9-81CC-141B82CA4B8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C96B337-B9C4-4EBB-8602-2A15C7A6D18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ED97FDA-A906-4C99-95AC-B556C1DF936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6019501-FAE4-4AA0-A729-B9CC1ABC917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E3622BD-80E6-4AF4-9FF3-794CFF4A3C82}" type="slidenum">
              <a:t>191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91D1AEE-2521-4EFE-B44F-4E363B770D4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53824A-0B54-49C1-8615-794C2CB9025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365941F1-2E0A-403F-8267-A21DD99286E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F07A82F-0FA7-41D1-8CEB-764CB3F92088}" type="slidenum">
              <a:t>191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C3A84521-CA57-4C39-88C5-E34A3EC898E0}"/>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EF3C6482-586A-49FC-B9D0-179A507FEA3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0E79885-AF84-421A-BBF4-8D6FC850517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36F3F9-0185-4873-BA97-E8B4291C067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7C6F62B-2212-4C45-9437-3FECCE47227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EFA313-9F1A-4044-8E34-E7FD17BBCF59}" type="slidenum">
              <a:t>192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5E5DEF5-04B6-43D8-A4E7-E3E00DCB465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3D3EEA-423D-4129-98D5-4B301D175C5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29ABAD0-A35F-45A2-AB69-24CA592AFD6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BFF1C4-69A1-4490-BD83-8E2B84E4C395}" type="slidenum">
              <a:t>192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0EC1DF1-CF81-40C6-AB13-B39A7704262C}"/>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E1A2F437-985A-458F-9692-37BDFB2FA83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2465172-47BF-4363-9107-4E89F338BBB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FD00EF-3511-4D1A-B7EE-63CEA6D7B41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842DF32-8540-44CA-998B-D5EC6450638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295416-74B0-4421-90D3-64E15287D78E}" type="slidenum">
              <a:t>193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5A07DE1-7BEA-4C52-9048-A13B9B11E6E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06FB124-4A94-4AA6-9288-AA119E04F73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6FA8981B-E22E-43AB-A5B2-E2381673E33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6F6112E-58E8-4DE2-B243-A18FFB5BF7E1}" type="slidenum">
              <a:t>193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D2FA5FC-D31B-4E7C-8805-0D189CCE0A9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8B9E23A2-5E37-40DC-9A2E-74ECB33BB79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4F4FCC0-CB3F-46E5-8025-7F7204EE7AF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6915CE-ED55-4103-A059-57003158967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3207121-DF7C-4478-BB33-319411E8574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4AF3AB-643D-46ED-9A7A-8D57F00EDBCD}" type="slidenum">
              <a:t>194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9319351-688C-4C41-9975-7F2CB7BCC15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63A3B92-4D74-47ED-8C4B-C825E4651A5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513C882-4675-48A7-B29D-77520F54B77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C419B0-7F41-44DF-A53D-16E4FABA211F}" type="slidenum">
              <a:t>194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C272587C-2BF8-4EB3-8D67-C80480490F9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6308871-BC11-4A7B-992F-C38221B21B1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0F0FF8F-599C-4D32-BC02-054E2C1A8A5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7393BEA-46DE-42D3-B51F-A93D56FEDED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641D3E1-F251-4B7C-A045-1A105F85F3C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76FC2DC-D19D-4ED4-A96C-5D4EB0EDF033}" type="slidenum">
              <a:t>195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AAA6F0D-621E-4B95-89E4-D71D273C031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346DF36-9824-49FA-B878-FCBB03F6730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6C86CC7B-9C94-43C8-895D-3D1766585C4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2269546-FD8C-48CB-AC43-93648158E7DE}" type="slidenum">
              <a:t>195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6E5C473F-E319-4092-9FEC-55B71A006C8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1E7F9D78-3C95-4A57-A4D5-3FAEFD4E1AE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CC0DB0D-3066-4AD3-A26A-FFABF720369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FEA110-CCDD-4F74-A6A6-13519759DBD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A3016DA-F692-4845-85E1-AD3C6C7A458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C89599-FF21-401E-BA23-3243FAF0DCC1}" type="slidenum">
              <a:t>199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22421E1-1760-4FB3-924F-DF4ADB3569A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A9CBB4-2C43-4E37-AA19-59DC19E18DB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3E3E5D9-2A58-4E41-992C-E050D12C9BC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D0957B-4F5A-4ED3-9572-3C1B4CC20429}" type="slidenum">
              <a:t>199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04B0138-78B0-48C8-BBEE-721A4602C62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4027BA1B-3520-46B1-A6FC-D5E237CDFAC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D160851-440A-49B9-8537-E8547784C4A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BFE919-9D2E-49FE-A1CC-44A61DEF67C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36ED7F4-899E-4146-BB4B-87E415ABB7E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A3738F-D6F2-4200-A309-F93406FAB710}" type="slidenum">
              <a:t>200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1FE8A87-47FF-454B-AF28-0724AB656D2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3518EEB-8825-4D28-B477-12F02457CA6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6DA69ED6-F85D-48C3-B01A-4EF1E10FE7B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E5E582-7667-4FB6-A696-58827FF1F8F9}" type="slidenum">
              <a:t>200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69A5FC8A-D8CA-4F76-BCF5-EEE561A946F7}"/>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B11E30C-5CD9-4CC3-BC8A-E9CBB6ABFF9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E09CAE1-14D6-47FD-9F41-D95DE6E7174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44898C8-70F4-4248-A8DA-ADAF96D7C6E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D259D42-3CE7-4193-ADA7-80813CC58F6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1F4AF47-6E72-43AA-8018-48EF0D4A8A02}" type="slidenum">
              <a:t>26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A4D911A-FD01-4643-8A2F-E44799D6FE2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603048-90D5-4ABC-9BFC-E066729E390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0AD4059-DDCF-430A-8E12-5BB1304A9B3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AD0FA1-DC66-40E2-B36F-A8BF1BAD1B90}" type="slidenum">
              <a:t>26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0DF379F-F84C-483D-AA4F-D9BF71531E5B}"/>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DAFF383-3F72-4794-A5ED-50AC50FCCE2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ABD3488-E397-4340-884E-A5F2BD65AEF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7FCCAC-CC98-4A3A-9ACA-99A3663BA15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ACC0C57-CECD-412C-BB23-6AAD2265D00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CB0CC0-D3F7-46EC-9442-4D6E1A50CB55}" type="slidenum">
              <a:t>201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CA99D4F-2F2C-4477-A911-6547955E705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39D417-5501-406B-A6F1-66F529F5A0C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8E7E7A9-7235-4FEB-A338-7CB4079ED8F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4D8291F-2DF7-461D-8319-AE07B36FEDFD}" type="slidenum">
              <a:t>201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27130217-DD24-474D-913D-0C2DFACBE7FD}"/>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9DF2AA8-7794-40FD-8191-C354A75E3C6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67AA71D-E874-4702-A286-243B1493659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10323D-FA04-43F6-8107-6A99A80AF73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84302DE-CCB2-4F0C-8D28-AF9D3665370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74CDAA-C69F-4C19-B206-A5F49849CE72}" type="slidenum">
              <a:t>202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690CF5C-6927-4E0D-9F19-8E6F8D29866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DE9C6FD-32E7-4B1B-A37A-9474F946688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3AA0D954-79E3-4321-8391-806C161EB99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589047E-D744-4E4D-AED2-6DFD81CDEA8F}" type="slidenum">
              <a:t>202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64823563-299D-4210-ACAD-888F1442773C}"/>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21C92049-5D2C-4845-AD57-4F7D5EF41F0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406C52E-2B6F-4910-99E3-77006A15978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629DA1F-7BDB-4D60-889E-40901F3A771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FB816A4-CD4D-4E50-AB27-711E60E8EAA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037C04-782B-466A-93BB-3149C9A532A3}" type="slidenum">
              <a:t>203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EB32CA77-804C-41D5-87F4-56F8D62E4F3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0E91B6-28C2-43DA-889A-44DC627DC64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3039AA1-DEB8-477B-B40E-B4067EDA7F4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230F738-47EC-49C6-9DC0-465603C9D3F6}" type="slidenum">
              <a:t>203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A474B152-BF99-44C0-8D05-7DE703345203}"/>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19E50EC1-5C05-47D3-8E38-353C323023E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F3C366D-622C-4399-95DE-710AD1CAA5C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5BE17A-63C5-4126-9598-825382B4FF7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CBD7E9A-B161-4212-BD4C-0468C050A0E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D597967-DF7D-469E-9AE6-5FCE3D35E923}" type="slidenum">
              <a:t>204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99D715DF-0E4E-4210-B355-02C8B822FB0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D049FF-7268-4FB3-B51A-A49B3F3CF7C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FF12AC6-36A3-4A87-B7D0-F207D036D0D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2CDB6D-DED7-4E75-9AF5-639488AD9796}" type="slidenum">
              <a:t>204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F849A96-8B94-4678-9C23-0C7B691040B6}"/>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ED59B16D-075D-4CD8-AB4D-AECFFBD24C8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CAB18E6-3391-4198-BD66-4DEF549C7FB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531515-A169-417D-B272-16AC5B5A7D5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D788885-6C72-4682-B641-DFF074CC12A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6C210F-7F8F-4EA1-8248-9B79B7EC2CBA}" type="slidenum">
              <a:t>205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5227340-9BB7-4E3D-B11F-A64B2AEA586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6507D7-E646-4C74-AB55-BE10E69F51A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9B00F5C-A9DF-4F65-8595-F6A246578D3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1E2525-4A17-4E9A-9D63-17F5ABE68B6F}" type="slidenum">
              <a:t>205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58FC20D-3C5D-4FA4-AB67-FB73A45027E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DB008D99-9EDD-4CBA-951E-D7D59FD211A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227352D-A21D-4546-8F6A-19588F165EA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8E1721-5524-413B-9BBF-D57671A06EC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EC97451-0E86-46D6-8DB0-D5C6CC6D307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2D7678C-85EB-43C3-BACC-C8EEC54766E7}" type="slidenum">
              <a:t>206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A9790A9-7AD3-4C01-801D-5D02DE41D56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C6820A9-90EC-4D6C-8E2E-C4F7B2607A2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C3D3520-0A29-4201-9005-1B1F9D6F36E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27205A-91AA-40D7-A6B4-484E0F2F3E83}" type="slidenum">
              <a:t>206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9E0545C3-3258-47C0-BB1D-37784F661D4B}"/>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FE8D8C9-4E7B-43EA-8A5A-58BA7252A09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259176B-BBB2-4FE8-A960-E425932B6CA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3A0D57-4CB1-4E26-8D3B-AE1B857E080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47D2280-9B31-4C96-A020-5060F441BD9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84DCE6-EFB0-4E56-93D3-7FB0913E705A}" type="slidenum">
              <a:t>208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7C1B741-9548-4AB6-A5DD-46EE98824CE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DE315AE-BFB8-4AAB-9507-AA1A336BB2B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E44B079-7567-4374-8C09-E546C79F389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49F29D-F2AF-45A7-B674-A7442ECDCE0F}" type="slidenum">
              <a:t>208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457331B1-20CD-4E94-9FB3-825D5661EDD8}"/>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8EE6FC9-D354-4F5A-A672-A8333CEDFA3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55C5930-1CB8-4EE8-A17D-0E14BE97F20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A3033D-2D80-4F32-A875-FFAC8B29FF7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FBF4975-D005-4462-AF45-BEFF2CA4D47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47AAA9-1521-48D2-ABC8-2FF3F761F6AF}" type="slidenum">
              <a:t>209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051C930-5D3F-48D8-81A3-4C619DE94A9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111256-73FF-44B3-9D0B-B696D4C4F56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63F0FF3-26D8-43D4-B9A8-66461E9F3DA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0450EF8-AB53-4AF8-A208-7F50088BF823}" type="slidenum">
              <a:t>209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229D929A-F647-4133-A6E3-FC5F2CC79AFC}"/>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E39EB800-C573-44AC-8680-523F48EE056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B642E03-DF89-40E2-9F08-F2F2218CC4F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FC6578D-D15C-4777-B19B-032788E6C2B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6E8D7BE-8A8A-4A39-B8C6-4AAD34C62B0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623F72-744A-4C39-9F25-382898B55D8B}" type="slidenum">
              <a:t>210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049F645-F882-4FA3-A164-2E6CAFAF749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CBECA66-5683-483B-9B88-6F7381F875B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3256BFE-4E74-4BFE-9AD0-95F2339CA94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9675197-AE11-4D17-BD75-4F64D5EC68F3}" type="slidenum">
              <a:t>210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2A9DD25C-263D-4897-AD70-F519697EA84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16FD0AD2-FEC6-4D6A-972C-7065568B7BF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FA59733-021C-4B49-B8E2-82B977399B4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443590-FD94-4F7A-970B-BC0D94ED9BB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336F605-0802-444E-9467-BC1A0E2157B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120746-AB13-4A22-87B6-AD5ECE39D80F}" type="slidenum">
              <a:t>211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B5A800E-A9A4-4C4E-B1A9-47B0FDF9BFC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24F5E8-318F-4570-9B33-26CF0DC18CD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850F037-BF56-4D8D-86CF-052D6DB50D7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94BDFD2-F2DC-4670-97F2-697F1D6C8212}" type="slidenum">
              <a:t>211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52B92B9-4356-43E2-876E-67922DFE8B1D}"/>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A89EE72-73A2-41BC-B844-97B33B1F442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6462EBC-288A-423E-BD1D-54AE631D011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E9D08DF-5B94-428E-8F8A-E6F6D98D407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8EF45A6-8512-4F39-8D66-368E198098B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21CB305-964C-4F0F-9156-8C45C37EC1E6}" type="slidenum">
              <a:t>27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C3A073B-F79C-437E-AE80-4FECEB3343A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6294AC-8968-4570-AA5A-7E63D635843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51CFFD9-2B52-401A-9F10-96FF703FAF3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F58761-E21E-4B94-9943-5257F884A895}" type="slidenum">
              <a:t>27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3ED3ADA3-79DF-40E4-AA8F-A57A4780E460}"/>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855CF001-8264-4FBE-BFAA-381B6F60D66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BA101F9-5BB4-4436-87B5-D1D6BCBCD8E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00F8A0-A127-404A-AF0C-027947C1BBB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F546ACD-62CE-465A-8883-D636883000E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4C221EA-A50C-430D-8404-110EB86CE568}" type="slidenum">
              <a:t>212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83F1916-13AA-4302-9949-156FCD16B2C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276FB6-B874-4363-BEBA-BA4C86DF927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80514B0-00BA-49DD-A622-2FD3FF82DFA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6B5011-916F-4A4E-88FC-4DFB8BFEE776}" type="slidenum">
              <a:t>212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42DD1D0F-7803-42C9-B87C-1FE1A9EA774F}"/>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248CD25-CAD1-4BDE-888D-DB3AFEA0CC8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4325497-FFCA-42DE-859B-B1E73C9C774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5B8780-9375-4CB9-8AB3-51689703F68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90F87A5-4B7D-48C6-80CB-4C0C882D304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277DDC-EBC0-44B2-A94A-6ECA5A620F6F}" type="slidenum">
              <a:t>213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3CB64E2-8F77-45A3-925D-CFAEDF2A485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B02142-F923-4C3D-9B6D-15F638BE3B3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363C0F9-106F-4921-A3BE-891B830A6E9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371E9C6-B169-4464-9BCB-39DCE47C61B5}" type="slidenum">
              <a:t>213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216BB2B-6DA0-4181-B565-3A035A5FAC4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4849670E-B558-482B-B3D8-59928B2FBA9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3AEF716-584F-4743-A1AB-E329D308279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8E0141-F8CD-4B1F-9190-71D6C54CAD7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DF6389F-3E89-449F-A4F4-96C6BEBF3D1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2BC9C8-B24C-473B-AE9C-96012FA08E6F}" type="slidenum">
              <a:t>215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EE9C7A4C-0000-4DFD-885B-CECFE36938D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26390C-FD08-41A5-9AE0-ADEBE1BEB90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6A3E3372-1EB4-4E8C-B4E2-34506EF4F66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E3291A-2212-4BB6-9C21-01958192BC2E}" type="slidenum">
              <a:t>215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CDAA0CDF-0332-4F93-972A-B58050ED2FFF}"/>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1A27B96-E188-4510-85F1-B442B827C8A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3E0C2F6-E075-48F3-BE4B-6DB40F09104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1766AA5-697F-46F1-B129-A1D4FAD65A3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17AB42E-F54A-4C07-AA4C-2578550329E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259240-4A9F-4984-A4F7-EC784F56E27D}" type="slidenum">
              <a:t>216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0D687B3-832F-482D-8D08-C42E6E1B525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70FE12-683F-41C7-AEDF-FDB2D2747E3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4F59F5A-96E9-4CAB-98A6-75653846F4F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A43870-7A30-4EB6-98B0-782FBD3F3879}" type="slidenum">
              <a:t>216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E47C75A2-FCF2-4BE7-9BDB-00178B9369D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72054D6-FAF5-4EF1-8056-DF996436BF2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10FE091-7B17-4D7D-975B-4644CA65F5D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4BEA34-698C-4E02-9534-A83D2E731EC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94860E1-E74F-46AC-95E9-A156A6D435D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FB5F78-EC9A-4095-803B-97846957B4C4}" type="slidenum">
              <a:t>218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4777C8F-2396-4158-A199-634CC3D0CCE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2E16EB-5933-4A6C-B42B-752C3378F09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A197AFA-5C2C-434C-9AF8-97FC9DCBB68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CBCB88-BFBB-4C92-ADD0-129F5DCB5ED6}" type="slidenum">
              <a:t>218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00FD13D-76F0-4A3A-8735-2DC0A1E9F646}"/>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2D584E17-A9DC-4654-BDA2-35B0A41C5DE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12487B4-A360-4D40-958F-4F9D1E127E2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7871A3-0116-4AD5-845F-A58186CEA1E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7BC3BC7-2DFB-441C-9C80-5D694AE4408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F7EB32-CCE7-4ED5-B7FE-5922EDE6C030}" type="slidenum">
              <a:t>219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72BD26B-2AA1-4494-AFAF-B8A4E4BBE53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A64C32-86E8-4E57-92E7-6354DFC601E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F7F9789-A9D1-41F5-BEE3-E6AAE84E1CC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D744B8-079A-4678-BE57-905592CE1B91}" type="slidenum">
              <a:t>219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3559338-4B12-4C97-A995-69C9E623B7F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73A70D1-7A22-45B6-A19D-46DF8054970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A8935D4-005E-46B9-B5DD-9FED9324E92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FEB91B1-2C73-4A2A-80AD-807BA68DA50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7CDD435-5F24-480F-A233-E68CE338E50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0D05DA3-813B-4D0F-81F0-2079DC47F149}" type="slidenum">
              <a:t>220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2AB1D21-DA9C-4587-AF8E-26C6B0582D1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5C3C41-9B55-4068-9935-1C6064F5AFC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C5C97CB-5E16-4128-B24F-852CA467CD6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C2D38D-59FD-4FBB-8AF3-E39DEA547A5C}" type="slidenum">
              <a:t>220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3B1DA0D-0FF0-403F-8491-028A5035D819}"/>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1EAFAD30-6CC6-4E94-A56D-0EC50AE7314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D47A47A-F87F-4675-919F-0B72613594B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5600AD6-9A6A-43D6-86C6-1C35E56325E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CCB4496-4436-48AB-8DB8-C7F324E70F5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A2C62EC-DB9E-4C10-A15A-18D60E8FD5A6}" type="slidenum">
              <a:t>221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75A464C-8DC7-46D3-851E-0EB8F2FFC0B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2C918A-2881-4AD4-A13D-8E11BD7153B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8BD83A8-D30F-4D37-AF5E-AF148C08428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D14BBA-813A-4FA4-94BA-EBC878934D35}" type="slidenum">
              <a:t>221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43C1CDF1-C60A-43C5-829D-288EEBC8609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4A70F88-9E80-4D57-B911-0228143BA34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577E581-0241-4380-8C9C-9456BB025C2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310F7C-D47A-47A6-9BFE-3F65C0DA0AF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CC54BA5-3D1E-4AD3-9B0D-2A1C2BC1602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D71D34-C242-46EA-BA68-4E14B1E71E0F}" type="slidenum">
              <a:t>222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5498F33-837C-46AD-BC78-76DDFC27ADA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0840106-9919-4861-9285-00E6C809F55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10A8F32-75D5-47B1-90B9-0F7B0B3E108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983AE19-E055-458F-92CE-92A11DEAD27A}" type="slidenum">
              <a:t>222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4B3DC33-723E-4FE6-928E-763714EAA83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D8EF4C9A-80D8-4253-AE10-B3DB770A0B6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E67D8BB-5670-4574-82EF-AAD0409F809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7B59BA-FA96-4B30-B4D8-5F1EAE190EA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88BC71D-36E9-469A-B610-F19252E6DE6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7B6EA1-C81F-4953-923A-B32EAE7715F5}" type="slidenum">
              <a:t>223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820A24E-9F7E-4463-8E04-37968EF4C3D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D3840D-5933-4DEB-B249-58DD8B9A677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B4D40D1-FEB9-4394-98E4-1E058A0DC2F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1F50B1-2FD5-44BC-A80C-2232E88BDCF4}" type="slidenum">
              <a:t>223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7C48465-7708-44AF-BA92-40CD1AB8423A}"/>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1A3AF88-19BC-40F2-8ECC-A02D0299A8D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B43A44C-B3D4-4C57-A9FA-57AC9190866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5AC0C1-A9D6-44F6-B847-52B3DF85EEA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B212840-7FCE-41B7-B62C-45E2BCAFB5D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3A6162-392B-41E2-8176-7ACCEB599A8E}" type="slidenum">
              <a:t>28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EF4ABE1-A96B-4ABD-B365-DE9EDEAC6CB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198A581-1DFD-475B-922F-FE567E613C0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E244E8B-9625-45DB-8DE1-FD84E53E9F3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FE0D20-8AB8-4DC7-B0A7-6BAA44A4FDF1}" type="slidenum">
              <a:t>28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3CE26E24-30D0-48A7-91A3-2C4907B8337A}"/>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88E4660-92C2-4005-87DC-295B677F59B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E1F99E2-572C-4863-A3A0-3E2462D7695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51B0500-DCD4-4C1F-B007-BF14D68CF45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336B2A5-BEE4-4FF9-98DC-B4FDB3DC827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F4498C6-3162-4FED-A84E-67BE53BA0A70}" type="slidenum">
              <a:t>224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4A507CE-8C2D-4A54-97C3-C2F07B4A957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A1366D-789D-453F-8D02-EBE77B44057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01FD133-8808-4188-BF52-661CCC33AD1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D4D9EC-BF59-4EE3-8554-E04D28F81F85}" type="slidenum">
              <a:t>224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A37601EE-59BE-49D9-B720-A36EC8206C4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7524B7B1-4AEB-4CC4-B00C-F79E2804460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8DA844B-9A6D-4F1C-A215-D77881DB883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4A2D82-2484-4483-82E5-CBABA6ECAC7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F505AB2-9F54-470A-8F69-FB9C7D3027E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FC156FF-7812-4F3D-83FA-A49C2EF98E09}" type="slidenum">
              <a:t>225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854C4BB-C465-4D63-B409-83B70F0C570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B69C20-BD8C-47CC-BD40-6570C0E3C0A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078859B-4C11-475D-A984-3D50FF68069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68F8B04-A2DF-47F1-A0E3-D2A9FD55EFA1}" type="slidenum">
              <a:t>225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EA6576F-3BF1-49AA-B995-B7560C6454DB}"/>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789944E-083A-4963-88B2-1DC421EF347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AFC667C-8CE6-405C-A06A-20A2E00FD8C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97101A-E33A-47C2-A5D3-7B7DA2A1DA3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38694C9-D504-46D8-8A12-5B2763AB074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3AEFB89-FF6A-4C82-A247-D2A9CD5C2EB7}" type="slidenum">
              <a:t>226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ACC8B31-90EF-4FF7-80B6-93756566D65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BD5D64D-A07E-435B-AFFC-C459C194F71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73CEB65-8AFC-4057-81A3-459D8DE415C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630694-B1F0-4649-AE16-B189FB287E64}" type="slidenum">
              <a:t>226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75EEE8EC-46A0-4601-8922-7C2780D04447}"/>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D8391EDD-4F85-40F7-9681-B798B5E4876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C0E0FC4-3498-421E-9BFD-E3B2F008C45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F13ED3-382D-4A61-A359-BE886EA3B9A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3AD650F-6B84-46F2-8444-2176CBBC96F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317820F-A6CE-4914-B2FE-047AB6C1FDA3}" type="slidenum">
              <a:t>227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E7084EF0-B41E-4323-8619-C9B8871E6C4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C66F01-44D0-42C4-8A9E-A842FC7652F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A14B18B-BD54-4CAB-99EA-D52D5EFBFF2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9DA2E6D-B5B9-48F5-BB6E-EF21DDA53B7D}" type="slidenum">
              <a:t>227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A947DFED-5B75-4C29-A8A6-3F9AE56BE29C}"/>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A1FE570-E872-491A-9AE3-5D145D8B3F8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E0C286E-7407-4360-8B47-B749DD16212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928EA76-7A99-4591-9756-0FB0F357508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7FE65ED-12A3-4579-9F3E-674FB0C667B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8A295CC-9DF9-4C69-9886-7FC9041D26A9}" type="slidenum">
              <a:t>228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CD09CF3-4B03-40CE-AFD5-F799ECD7125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4DEBEC-2DF5-4608-ABDF-E8A45BC2995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BA67B8D-2A95-4994-89E1-3E4ACB389FD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54B3A17-98C0-4863-BA88-04483540F87B}" type="slidenum">
              <a:t>228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816E93D-F232-4859-ACD3-B421EACA237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D79884CC-04E2-4447-B3A3-D66FB718D10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1A0BA68-2B91-4EBC-9B0A-D3EF9AA888F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1428E8-2FBE-448C-A90E-C9A5DE478E9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EBBED23-69F2-4152-8842-91902B8FF47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DBBB72-45B8-4597-803D-39EF2EDD04CE}" type="slidenum">
              <a:t>229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890791C-1873-463C-B6CC-A9CD74C3271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6E6514-C66B-4394-96A9-BD072204B46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21712EC-E421-4B85-8A70-D4AAF7505C9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40658A8-85FA-4610-9487-195120006867}" type="slidenum">
              <a:t>229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56492B8-D4ED-4968-A1A7-64B7376DF077}"/>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C3D402D-1CBA-4CFD-8178-9C27D9A25E9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4928557-12F3-456C-B6C7-999490A0D9F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9725A2F-C53D-451A-916B-85294728625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AABB3B2-D29B-480F-8E03-812328802E1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AF523F-B2A7-4E56-A0C3-54BF52A38623}" type="slidenum">
              <a:t>230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A8F7FA1-E7AF-4624-B3A1-79E1FA9EDDB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1926FEE-4EE9-41C5-B75A-4E5BE37024B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2062D4C-E410-42E5-941E-A1BE1F1263B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787663-B6DA-462C-B7BA-BB3BE98B47DA}" type="slidenum">
              <a:t>230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B909C77-4B52-4514-8FAC-ED144FA394D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78EE1A51-76E7-4682-807A-B16309D2FEB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6A062D6-FB01-467B-B632-E1935BBF1C2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D7E9AB-320D-4FB0-85CC-6487CFD3383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05AC854-F4F1-47F2-8DCA-9CE171CB6F6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53E62C-1599-4D0E-9BF0-E52A4EDD8213}" type="slidenum">
              <a:t>231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2393E4D-4840-412E-ADC5-507A7A26C57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5582BD-E7F4-41BD-9F25-45EA5D54E0E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136755A-3642-4E91-A39A-5BA0A48163E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55B7065-9176-4521-8055-FF48552082E6}" type="slidenum">
              <a:t>231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317F6CF-6E2E-4292-8326-FCF6B01BD6B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1279117-AD7A-465F-8FD6-DCC8B99D461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B165A74-3E54-4C24-88EA-1A78AE8B529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2EF777-E8EC-444C-A2E5-5099783801D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2A3916B-FCD9-4CFF-AE97-4E28BCCF54D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2E175B7-3BCA-4366-9D62-87CE942E2C89}" type="slidenum">
              <a:t>232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68F1A0B-DC80-4CFB-8670-EC5D7B721B4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7F4D9A-9AEF-4F55-A528-FB2B25B5784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FFE6595-24E8-41DC-B672-E48A9340810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3A81FD-8423-4724-8440-F9314FC209E6}" type="slidenum">
              <a:t>232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0A7B146-AD8E-4CC7-AD8E-2CF58D97EE9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A6A54811-0888-4006-BAC9-C653DC50912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077CCCB-B5EF-4B89-8C81-250278D503E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413747-51D3-445B-8AC8-5FE6CC8E9A7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47C5E9F-ECD8-41F5-976A-10AF5E30B44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9FABA3-1720-4418-AFEE-9CF720D7243B}" type="slidenum">
              <a:t>233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EE63B504-7C88-4F60-AF19-18904064F1B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FA7A1F8-F580-43C3-9CD1-67B782CA3DA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F923D24-DAF5-4F7A-86CC-BB25BC8A7C4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3191259-BA37-4039-9015-8F3946F542DA}" type="slidenum">
              <a:t>233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2173E261-933A-4CCB-B1CF-DF646CE179E3}"/>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BB530B9-E02D-4ADC-B5A7-33F6E7B8BDC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552AD86-81D8-4F2E-B20C-6567F702F35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0522522-A444-4C05-848D-70CA7378D91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75ACCCE-C19F-4FEC-833A-047FF4D9982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7FF8DF-2C33-4DAE-BB36-C900D70EA00E}" type="slidenum">
              <a:t>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5036198-7E07-4B3B-A384-C29FCF869A1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CD8F073-C09B-4356-92E6-5CF5C3FC08D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777F93F-427E-4E94-A306-CEC36BB6048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5DC8262-429F-4ECC-B7FD-A09685CE3F8E}" type="slidenum">
              <a:t>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ACFD746-EA12-4FD6-B8E7-FDAB47D205AF}"/>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8BCA4D8-75E9-491E-BD6C-30D6BA49FE2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E5B6CD5-F3F3-453F-9FA3-5EA01941BDF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7FC4A70-AE34-4EC2-9B50-AB3FCC8F7F3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5096743-40B7-4F25-AF6A-798A6548242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39C641-6AD5-4EFA-A950-6E09FCDC9534}" type="slidenum">
              <a:t>29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8321958-5C93-4E22-8FB3-5B9E6C2C461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5D61B0-02F1-47B0-AD48-C04568B08FB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056720B-BB4B-4DAB-AABE-293313C6ECF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9DB5A1-F9CF-4189-97D2-38CE7CB1DC0D}" type="slidenum">
              <a:t>29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C120E4D0-15F5-42D6-BCE5-6461EF18A16F}"/>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D794E61E-CD34-4392-BE49-CB707A6CC74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A6DF728-15F6-41A5-93D3-99049BCED35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E7D00E-874E-4865-836A-101260AD29A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9CBC4E3-0E63-4793-A9E2-5E7C821942F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66471E0-979A-48B8-9D81-F0BE6561D578}" type="slidenum">
              <a:t>234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405C265-A59E-407E-8F73-735FB1C8FCC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9AA4D28-2CC3-4754-B450-06FF278F60C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68D61AB-B238-4893-9FEE-3DC4D1386D2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530EC5-6246-4C36-8A7F-99ADEF1D554E}" type="slidenum">
              <a:t>234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CB258DB1-6283-44D8-A337-D74F2EF0EF7B}"/>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DEB427F-2C16-43BD-AD24-7B353BA363F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ED8C738-6E07-449B-AE2E-810F62D99FB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91FA631-EC9C-4339-85BA-CA5F0D2D13B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7467DE7-D0CF-4ADB-BB00-C787876ECAA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0197F8C-5D4E-4DB7-98BE-4A1095CC713C}" type="slidenum">
              <a:t>235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46B9FC8-E8CD-42B0-9446-5A74FBB9F29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49AF7EF-DB3B-49C4-8F2B-538CF23B52E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17EC4E4-5B58-44D5-9652-840803E9D3D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BA9CC09-2146-4F71-A1D2-2A68DCD824E4}" type="slidenum">
              <a:t>235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9F272F48-CD0F-45D6-9FC0-FC9BF87B8C0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9D4D9C6-CFF8-4D11-9078-BEC1543170F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9C4583E-8FA7-49A8-8846-4DBC65EB2D2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326FE3-8D01-43A2-A099-5ECF52E26DD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88A5FC0-05ED-4849-8867-DEC49B42F51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B8C7E87-FC17-4CE2-BA34-25B01D06F0D9}" type="slidenum">
              <a:t>236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044402A-2460-4173-9A86-A693D943933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30604D9-9782-4C86-91F6-0023DC86748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A8FD402-2FBA-4B9D-A8AF-F0FC15BAB97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34535E-A05D-43F6-9E6E-EFD5D78E5C88}" type="slidenum">
              <a:t>236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62A5A5D6-C628-4C09-942B-086573109BC7}"/>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D57196B6-2765-499C-BB56-689001FA6EE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28E7A9D-756D-4303-A0A9-B4F2F64899A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D6383A-C9EB-4A82-941E-4DE5B68DBE3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B7A2663-862A-4DFB-A7FA-54A4A414FE7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3C15133-88FF-465B-9E4C-82654BF0C831}" type="slidenum">
              <a:t>237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98421C9-6D18-447D-B3AA-DEAEB887A9A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6DDF4E0-C166-414F-94F6-FCADFAE37A0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F229F84-53B3-47F6-B6B4-61589D25239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8B547A-34CF-4C6B-AF15-91CC6E2AE740}" type="slidenum">
              <a:t>237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9650A38-F24E-4E77-821F-738AA7E9C33A}"/>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15501F07-71C5-47D8-BC86-217D749CAF3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A548409-4B90-4D85-97CD-C78E22075EE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2727AF-6E07-46DC-A6D8-1E9566D7038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026E365-F5D7-46A9-B952-3DF4E933B27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0A7EFD3-D1A3-40CE-B3F3-BE7657B1A0D7}" type="slidenum">
              <a:t>239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98D6F3C5-C82C-4657-9FAC-4B186006402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AD2AD96-87BC-4FF8-8621-DAAB579216D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FD0ACF6-5578-431B-8841-0816C270AEC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E8D004-2B5D-4403-A93B-B5431C7CC03B}" type="slidenum">
              <a:t>239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716FFC3-2D10-4E40-9137-E6D37408BD2B}"/>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87F4539-E60B-48CC-ACB0-8C42A60A9D2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54D65C1-65C8-4B3E-8BA7-B994F0BBFED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3BD6F8D-521C-4D22-9B73-A52502A724E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B7E6132-82E0-471A-8092-941B8372D9E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A44A5CC-80A3-4D90-830E-14EB1E41D8AD}" type="slidenum">
              <a:t>240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98F62F3-3019-41B2-B59F-D18DB588678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083C46-8A60-417C-8F4B-9CE98F2DD33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E7A8302-E811-4F4D-AB53-11FBA2BE5C4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3FD246-93B3-48BF-96D5-772B9F2B6673}" type="slidenum">
              <a:t>240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E5A36E7A-BBCA-466F-A9F6-8E5047C1C8C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0B40DCF-0B45-42E7-9839-84EB481BEFC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16EDB29-A39D-469D-8584-63957A7451C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F4085F9-AAAA-4E95-96C6-B7872682D77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ECD5CDF-00D0-455F-A1A5-0DD01AC9BE3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612BBF0-1C33-4FBF-9E46-EFEC60CCFD06}" type="slidenum">
              <a:t>241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9C79974-BF44-4462-9FE1-E56172663D0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43EE74-FA37-4281-B27C-3DF23C26BCA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8D7AEB4-2451-4585-9371-729A432B375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98045F-59F2-41AD-A541-A11CBA999323}" type="slidenum">
              <a:t>241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73E5BBC-34F7-447C-BA47-89F100DCE5C0}"/>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405E1307-965A-409D-8675-59AC84C0EB0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D35CB11-94E4-4573-A6A1-B6D0B69C9B7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1272D7-4E49-4E9C-A8B1-E985E5C904C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FC21913-614B-44D2-819E-4D5D3A590C2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CAB5B76-B787-49EF-B237-5F44190B5ABE}" type="slidenum">
              <a:t>242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29ED5E6-B59F-4FF2-9769-9061DE33092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086E33-9DD8-4469-BFD4-91861514305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EAFC395-74E6-4DCB-9E75-ABA84769FFB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31E1CE7-2D58-4870-9FC4-D35503697754}" type="slidenum">
              <a:t>242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D4EE06F-7F7D-4842-B191-AC002B1726C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654F51A5-B672-4037-9603-43E4DD46A80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A6022E6-184C-4E2D-83E6-82AFF2E89EF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F3E60D8-210E-4DAA-8CD7-365041AF3A3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FEDF2A5-63B6-4140-A51B-E95C155E1F6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BEB7759-D6E3-472E-8F42-0651C84D3C61}" type="slidenum">
              <a:t>243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33C99E85-19D3-4D7A-B044-6CB7EB08EC4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01F868-443F-4DBA-B326-3CC1C05B2A2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DD58887-ECBC-481B-BC59-690A930AF87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2E51D4D-9559-46A1-8E8A-556B1F36399C}" type="slidenum">
              <a:t>243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A58B0A42-49EF-4E71-B129-82855DA7CC1A}"/>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7C534739-34C0-4E69-BAA3-220ED65F034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99DD82A-E131-4D81-B820-965F8910A42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E8551A-4020-44BB-B54F-3755220E0B3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B704573-C42E-4922-B3AF-9051AB195AE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C9311B-39DF-4E68-B009-C48F894E54BC}" type="slidenum">
              <a:t>244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18A5568-85F1-468B-84CB-9C124B4AB68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6B3956-B35F-462A-9F31-6EC7C05065A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8B5470D-3B3F-4026-944B-1C1DB34D71F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502C21-BCC9-4065-BA2C-26AF9672B262}" type="slidenum">
              <a:t>244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3E26708-CDA2-4A1C-89DA-B2E9BED9CB0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8D31D7E8-3034-4E23-8BC7-B81B1D81BC3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332DBEB-AAFC-4E41-A4F7-06EE25D2E01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4716D5F-256D-469C-A0EC-81572667F2D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26534F0-DD82-4614-B5D9-625481320BE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60B260-8228-4E38-B5F0-78C3460ADB74}" type="slidenum">
              <a:t>30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3CC8700-A074-46CC-96FB-30F48B16DD7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2A387A4-6270-4820-8803-944DCC35B5C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A737B69-D35D-419E-9401-D6CFF03E142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DDB5840-8773-4B86-A0AF-22A824FC9705}" type="slidenum">
              <a:t>30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7CC62558-E9D3-487D-AD83-5C1C2137BC13}"/>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F5D139D-0F38-43CE-8065-15E195F6B69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9016BAC-2001-49FA-9896-D42D9F5BDC1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490E43-FFCA-42DF-832C-B7493D638C8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33EDB0F-CDC3-4749-936C-D08F3B5F2F4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6ACA4F-2C91-4BEC-B854-805E8D1B4CD9}" type="slidenum">
              <a:t>245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6DD5FF8-ABF5-49C2-94A1-E25ACF25606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0A4C58-32C0-42C0-AF2B-FDF5F94F2F5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A5FBA7B9-C97E-4784-BCAB-E5EE962140E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1CFE0FB-72F9-4095-9E68-C126340B10CA}" type="slidenum">
              <a:t>245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116B9B0-4896-4D61-8081-E0352E4605B7}"/>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D4F4F629-AE11-4415-ACDF-FBABCDA67AD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A69AEC1-B3B4-44CE-B7EE-D859891A466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9304C54-A66E-4EC3-A70D-E6143724A8B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6AD9316-9E12-4D91-B9CB-9AD0775E6C5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87049B8-3556-4106-84CF-B719159AC35F}" type="slidenum">
              <a:t>246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D4C4D9D-7BB8-4992-9F9B-64FFFA7D179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9C87EB9-0CBE-4DD2-BDE6-F7D17E0A696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B022A39-B9BF-4F5A-9244-9706EFBB2BB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13439A-ADE9-40FC-9A2B-0FA6D6C148D1}" type="slidenum">
              <a:t>246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D678D36-D6DF-4C21-AD77-1F9ED89D551C}"/>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26DE238B-844A-4860-A7FE-B7B82859916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05A8A88-3065-4D6B-B133-67452962753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14C1DD-8144-4EE1-9297-A2D74D392D4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3AB658B-1731-4664-9AE7-C3430B1CA31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8A08EF-B54A-40CA-8ABD-125B5973BB38}" type="slidenum">
              <a:t>247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380C2569-E421-4E94-B23A-C1C709F5F35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47AA49B-10C2-4848-8AC2-DB263234B71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ED893FD-80E0-4BC0-8570-5BCB079043F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EC3C99-A272-40DD-AC56-EB17EF93B503}" type="slidenum">
              <a:t>247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C7F66B15-39F3-404E-82F7-C206A947AEE3}"/>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D8D22F1F-482F-4403-8DBF-D249B8E78B0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FF3AD50-D836-4A24-AE7B-F2E5917E551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6ABE9A-714A-4778-B624-B8B82D6C733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B713DEF-72B6-4EE1-89D8-A55115F2348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53130F-CBC4-4AB0-8B96-217599ABBDBF}" type="slidenum">
              <a:t>248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DD7ABC9-A710-4B24-81A7-C5B8030F888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9CEB0CE-D2D0-4E45-9557-7B9B9D71CD6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1CCA322-EA08-4208-991F-A3A1695C00C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7D8E73-C70B-44D8-99D8-A8833B25B679}" type="slidenum">
              <a:t>248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BEFDCC6-F773-49B0-AC77-B83886A0F25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7E6C67BD-6509-4DF0-AE8A-11315905FD9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032E514-3C90-4892-B31F-1C1D5C0D83B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07A634-3269-43D2-AD9D-F02802075B4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0F5C96E-CF83-495E-B68D-4033F5B0D9D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4F32FB8-C6C9-498F-8483-611FCFD24FDA}" type="slidenum">
              <a:t>249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89B7811-FCFE-4C21-93F7-CF167F6B4C5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F7D77E9-E4DD-4F4B-9CA7-F9032729439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6355EDEB-B6AB-4DBE-A25A-26154EB44EE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5875D5A-85CC-4B38-9D5A-6DE6D7D3E2F3}" type="slidenum">
              <a:t>249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C992DB9-A089-42CA-A888-7DE573F5B17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EA6DF041-3D53-4947-A012-3DBBDF2AFC4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3310DA7-97B4-4E8F-A3A1-C9D6EB9272F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008A35E-1A19-4D1F-BB74-BFAEEB865D5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5137873-8AAD-4F2E-842D-05E00C7528C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6DC1A8C-9C82-45D5-926E-20216BAF101C}" type="slidenum">
              <a:t>250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6C913AC7-74DD-42BE-B6AF-BF82AA8D857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EFDAE2-0957-4D06-BA99-0A40895BB3F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F5DEEEC-3AC5-481F-9CD5-00FAEB787DB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B165D95-3D83-4CC6-9392-75D9E9522954}" type="slidenum">
              <a:t>250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971317F8-86A7-4F7C-82A8-F857BA72A460}"/>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EAE7DC4E-A63B-4A4C-89E4-62B79137C2F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C1CE99C-C841-4C95-84EC-EC73A322C16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5FBA33-786F-47ED-B502-2F0C1397C97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3BDDBDC-CD92-40B2-9708-B34F95DA9BE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41EC05-B0E0-4D89-A4B2-73C94407E9FF}" type="slidenum">
              <a:t>251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76297FF-B6B4-44AF-B733-A9B24068632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002042-4612-4A3F-9FF3-1497223A1CB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9F46B63-DA31-40F2-BEEC-085DD062124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3F3AF3C-06F1-48B8-94F6-14E88A4D79E0}" type="slidenum">
              <a:t>251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7494F96-8D65-4E88-B20F-CD8B4BF2FD77}"/>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639225E6-F425-494C-B0ED-2F0102D5702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06215B4-F599-42F7-A135-AA67FDB36E3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56EF3D-B0F0-4F7D-9F49-707E3365E88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8A0BB67-5A30-4B78-87B0-43A0603F2C0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25796F-6CF1-42C0-B553-21AF5D204FDF}" type="slidenum">
              <a:t>253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3129A42B-6016-441B-8724-DD11137C90D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06D478-85FE-4C1E-82EA-1AB02BC5C1C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3F3734E-AC41-4D94-9ADE-B2E18136537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012A14-1EE5-4E1E-917F-CD82D51E0090}" type="slidenum">
              <a:t>253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B0C9932D-2669-418C-A1D8-3FF4EF7B9E1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735C78AC-7A85-4536-AC57-493CA2B7DEB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076540E-424B-46DE-A51C-1E9C41C9E6B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29F5D03-1077-4D52-AA8F-452CA8E8B21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01DE001-9BD4-4D97-9F99-7EC9AEA11E8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7AF29B-1C06-4567-8C1D-9FC40C655249}" type="slidenum">
              <a:t>254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80C8DFB-8BFE-4146-9296-12510DB6F52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92CAAD7-5834-400C-AF93-099D65704E8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D8BACEB-8B8A-4F30-B785-4DB5ED2AD1E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BE7CB06-0FA9-4A2C-ADD1-7183D7237282}" type="slidenum">
              <a:t>254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291ABD4-9F64-4741-933D-7C773EBB981B}"/>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D75B7270-7120-43DB-B497-967995DE165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636B4E5-BA65-4647-BC53-17971E62D78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B46B563-91CA-4809-A8C1-D8318B4A9CE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F84D776-E55D-4045-B9C3-FD41306739C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6D6FEB-B75F-44DD-89CB-93D7ACED171E}" type="slidenum">
              <a:t>255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826A697-A49F-4F2F-A1BD-FD0F5F0D0F5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83FB3C2-ECD1-4EFE-875B-26BDACC4D36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2F3C86E-179D-4C04-8664-A86E302213B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CE99D1C-9D83-4AE9-B3C9-41B3C7654D22}" type="slidenum">
              <a:t>255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5761717-F330-434B-81D6-8F39D664DC49}"/>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7F69414D-17B7-43AB-93D7-93FEA433190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D45C541-DC55-4574-AB5B-CABF9512A90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81AD6F6-C451-4364-B4F5-762C7015FFB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8AE2406-4DE0-4A1B-A164-6A19DDF6311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281F792-92E7-4960-A573-A45B1057D266}" type="slidenum">
              <a:t>31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6534466-9F8C-4B01-8428-E0782682C41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244431-1C39-4F53-9A08-E55662DBBDF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8E8B29D-C521-4A96-8D39-A46BA254D8C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883BE6-B0BF-42CE-A361-4E09756BDE66}" type="slidenum">
              <a:t>31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2D339278-496E-4404-8EE8-22B2101E646D}"/>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FA24660-C1BC-4C1C-94F4-81B1EB84283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A2D65D9-D315-47A3-9588-78267B546E3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F3EE3B-F48C-4D66-B69C-0C700FDFCC5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402DFD1-B3EA-4346-91CF-98C116C1DC4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0DA344D-3F29-47FC-A19F-07ECB5FE960E}" type="slidenum">
              <a:t>256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CE3C544-DF6C-4F87-BDE4-0F88E48FEA5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6F6B7E-6AF0-4053-B70A-EB2D7B58B8B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14D1DF2-9B59-4DCA-B5AF-ABEFAA625CB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B36237-CC8E-4530-8CCF-1C49E20E0928}" type="slidenum">
              <a:t>256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F52C013-34CE-47EE-94DC-64507DAC85D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DB79FA77-0A49-4865-917D-0A17C0A2B75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32371CA-63AB-485F-B9BE-B9EA10F6F38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B0707A4-26D3-4724-9188-34F7426818B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2A0DC87-25D2-45F2-9B89-60CA78D0CC6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D6E8E3-5B55-48D6-A55F-294DAC471B8C}" type="slidenum">
              <a:t>257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367455B-5437-44D6-8D3F-22915FAE5E8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AD6FED8-2012-4EDB-B593-E495BFB5EC1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6946C7AD-0966-4B55-8A8C-49B96E3F8E6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9B882D-1DF5-4A33-98C3-375BCAA7B91A}" type="slidenum">
              <a:t>257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62DEC8DF-8C59-43A6-A764-06716D6AD696}"/>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F45E114-1489-4650-A954-E7EFABFD2F3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4BC17DC-D4DB-4441-96B4-96B196ED566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300D60F-55F0-4F28-B092-90B86B65E10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0029DC4-23B8-4F8B-A3E8-D700BE5A830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19C4618-C4ED-4A14-9F6A-84967E3F6CE3}" type="slidenum">
              <a:t>258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845FCDC-529F-45D4-A4FF-F2501736554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FBAB13-E16F-4DA0-9836-D96A81932A4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FC2EA96-BE33-4421-9AD3-A284BBA81CB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018EF6-8F3C-4D17-AE69-5504123903EF}" type="slidenum">
              <a:t>258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2FC8F5A-ED81-447B-8C3E-348592828A3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D8D9846-2E11-4FA8-B487-F8524101314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D8C73EE-DC13-47FC-9E05-83232CF75DB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9E3C423-BD51-4A4B-865D-B203584C2F2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64AAC94-0773-4D81-8435-E3A20AFCED5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15EBCB-CB85-43F6-9AFA-F1599D945697}" type="slidenum">
              <a:t>259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8E41E4B-9E71-4F7A-AD68-1A3B232D16D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1584D9-6E10-438B-8EA5-F4BD47C1E57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BD9A34B-74C4-4B28-B475-C1CFFABD5D9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32141E-AF19-45DE-BF1C-CDE56A59B821}" type="slidenum">
              <a:t>259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E5E2261-92B0-47FF-BCCF-0BAD389F83C6}"/>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D997E53-2872-4CC5-B3CD-DF2ED820B09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F3A0B04-7D50-4918-8FDB-34FC9E4FF67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81CBDDC-7ACC-42B3-8E21-DF9AF6F9675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C201CB3-7889-4585-95C3-5F858490E67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1940C4-5CEE-4C8D-A236-A24067DF7F54}" type="slidenum">
              <a:t>260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63DC7DB-0180-475C-9F84-A87D3C7B063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ABE6E8-CEF9-4308-8CCC-E52E6337D55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3D9B74A-E35E-4BAC-9B2C-AA4AF9EFCCB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C62534-5797-4BE0-A70C-7C4C29983F4E}" type="slidenum">
              <a:t>260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E3835F8-D352-421D-9BF5-59BD3B1E647B}"/>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DF8BA324-F1C8-4767-A2CF-F11AD6A25CE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D9A457E-F139-4F06-B306-1731DDA1D53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40EB1C8-91D1-409A-A187-0F0C4FCA63B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167A73C-B7A2-41ED-965F-549C6EBDA57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8E61C0-9408-46FA-B464-C5A8FD83E66B}" type="slidenum">
              <a:t>261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7623442-3329-49AC-8186-0FEA229193A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E3B411-91EB-4166-B5F5-3C64771A39D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21A2B32-5BC9-4495-BAAD-72B07B66BDC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53F067-9AE4-4ADC-9A30-14704CB6C781}" type="slidenum">
              <a:t>261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3F0A555D-C0F0-48BD-89F4-B1664AF8350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6D1D498B-0B29-49EE-BC37-64B0E155F6B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FF06F5D-014E-4BC4-858D-0E57953A22E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AFC952E-A580-4BA0-A616-0D78A299EEF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E39119E-2F71-4C32-9859-489AC6B3565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063C407-8404-4945-98D0-8AAAECC96A70}" type="slidenum">
              <a:t>262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4B69B51-9C21-4EEA-AAF7-220A9172B75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58BE89-27FA-48FD-91A8-8273D14AE68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AF7C214C-81E5-4259-B26D-27DEA803988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4989D1A-26FF-43B5-8FED-86EC123E6D03}" type="slidenum">
              <a:t>262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9243749E-BA92-4EC0-8839-46BA9CDDC65D}"/>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E9354ED-9E4D-479C-B6E0-7248FDA7791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F7A58B6-4247-4570-B435-46682154D6E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5123133-A1B2-465A-82A0-2F1141A03FB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0CD679C-9A40-4531-B52D-4030623D9A7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15C879-F23F-46B6-BBFD-D314382C9911}" type="slidenum">
              <a:t>263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9CDC3D48-1F2F-4B28-AB87-2173A4CFD27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252703A-639D-4947-B8C1-0062A207D85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84465E9-12C7-484A-A197-BF9A3AC2E3B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4D7BB65-240B-45A2-B785-562C1336828B}" type="slidenum">
              <a:t>263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28B84093-D7C5-445B-9D2C-729F96D6E5BA}"/>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72F40768-4F43-456E-8C22-72CBD43DBCF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DD9AA7D-6424-4D9F-B6B1-0A7BCF705B5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29616F-393B-409E-8632-3D2B549AAAB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498B1C2-3CA1-47FF-A522-C1D184F5B76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7F4B24-E06F-4D52-8DCB-4C9E20FCDCA0}" type="slidenum">
              <a:t>264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33C48ED-FBD5-4612-8256-D2D7256E8FE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B6A9C4C-87BF-4A7C-83F6-D3E85A197C5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A934340-EEAF-491C-9D7B-AD0B98A870F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7B3BF0-B17D-470D-829B-F3526BE42218}" type="slidenum">
              <a:t>264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039B4CF-FE13-430B-9B1E-254DE541B04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199667B-70AA-442C-9372-9DC8782FFBE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9869C7E-394C-4C3E-B6E3-262586FEE48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35EA070-30E7-45CB-97CB-B4C874A20F9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90E4DEE-92BD-4AA2-8CC5-CAE41C89C27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593388-105E-4424-955A-3CA3C00349C6}" type="slidenum">
              <a:t>265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E41CACC-1F90-4FE7-9955-EBA79DFBB2C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088CE43-F2D2-471E-94E0-DD8012274C1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2BD3C07-8B58-42CF-B04F-4581D56ABC2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2F3A971-48E8-4B22-A01E-C5C849A1BF39}" type="slidenum">
              <a:t>265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AF6E56A-EF12-4068-986A-7E8FCDBE357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2E4C8529-855A-4154-BD20-7DB93A576FF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0017D83-0BC8-457D-975F-619B16FEA22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AF4A47-3CF3-46DE-AF03-A93E0194531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F44A5F4-C8B2-4E87-A017-FE6A8FCD1A9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6BDF75-5828-4ECC-A5C1-2DD0408ECCA3}" type="slidenum">
              <a:t>32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16C1E96-AB40-4A78-812D-B5853993BAA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239BB42-CEE0-4B02-9909-C3E76D4C838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F4D670E-4E2B-4D42-8FF6-B92F5D01A00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1953EDE-ED42-48B8-9B80-771F00229517}" type="slidenum">
              <a:t>32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6B464855-EA0E-4714-AF60-2F5AC6E115B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AFD4DEAC-C506-4C90-BA37-0C564600CF3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49F424C-F01D-4FD1-9EEE-24CAC524D90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3C448E7-98D5-4C3C-A4CA-13D4DA07D3A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3E1F5BD-6F2A-4C7B-BAE1-1960D80D709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62F472-6F88-4588-B517-CFFFA6609207}" type="slidenum">
              <a:t>266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E98A26D-7A3D-42BE-8413-C97C786DD88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3F5618-AC60-40EA-9BC4-EBD19CD7DBF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ABF09DB-631E-4E68-A47A-635D1543917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9C89B3-E74A-42D8-96DF-513C051D5D42}" type="slidenum">
              <a:t>266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DD035E7-C6EF-4D28-9E47-6A94D860B2DD}"/>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6C5857F-24CE-4E02-AFA9-AC69E2C43E9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B007C8D-A104-45D8-9770-DA422AE5D4A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E902AF2-D372-41D0-A91B-0D51B4C69FC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01F7FEC-3ACD-4304-A603-7958E9FB603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ECF19F-926E-4354-8374-A4B6D939FD94}" type="slidenum">
              <a:t>267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D8308A0-2F80-4047-B425-6BB1763240F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22DFB0-4E6D-4823-84A9-7BC96EF135B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6F56649-22FA-42EE-B6F9-B6A2B56DEF6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93FEFD-5E54-4D24-ADCF-B3AF561ABE53}" type="slidenum">
              <a:t>267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4625020-59CB-4FA1-A202-291CE6C5BDBB}"/>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E9E0B55A-B743-4B59-884C-7B56BF53DBB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128795A-1EC8-473E-9AA0-620C431436B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467689-9174-4A73-B624-26D51694BEF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7A353AC-125D-41CC-AEC9-035C3C9ECD4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0FB23E3-4443-4A2D-8375-5664E598DB56}" type="slidenum">
              <a:t>268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A483210-FF49-4F79-B36A-BCAD94B23DD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6CEEDF-1DF0-4D12-8D41-9EB7F85F6A9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60E7596C-9AFA-4F65-B28A-807925FFF28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62BEE3-DB4F-4E8C-AF3D-4CAECDCC2DF2}" type="slidenum">
              <a:t>268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CACA771-1C3C-4EE3-8277-2CA3ED5108BF}"/>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951A0B2-8693-4009-8F23-44D73A4D3B3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81CE950-39C5-479C-AEF8-7ED1A0985FA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009F3CA-85E8-464A-95C9-F6BA9060DBC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1F17C36-130D-4CE5-B057-EC07A2DFBD3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651503D-4350-4890-AD59-E7B39766C858}" type="slidenum">
              <a:t>269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D76B35E-0D55-4C21-A4A3-BAE1C20F1BE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4887D8-D373-494C-95EC-994C5846596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FB7D22F-5988-46AF-91F9-DE5FE0AE6ED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780595-8AA7-4C7E-BB0D-F5F870F02AFB}" type="slidenum">
              <a:t>269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343D453-49E5-4AE0-AC31-DC2B797994DA}"/>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44D1C52F-7413-4DBB-ACFA-296D79B4BF7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F7FEDBD-BADB-4376-95F1-3D3DBD12161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688559-DECA-479B-80DC-ED68E613CD5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41D26AD-51C6-4ED4-B53B-1317C15BEA7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3177341-D079-45C7-BFF9-575F74B52437}" type="slidenum">
              <a:t>270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43AC3AC-FFF5-412B-9F3A-3476790F18E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BA1F234-A93E-48BB-AD9E-8CD4B9F8D8D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05755B4-508F-4060-8B51-F7902AAEFCA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59B2D0-B06E-4912-AFC3-B6828B52EA26}" type="slidenum">
              <a:t>270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6907B98-718E-44B5-9FEC-1AF19B94DF7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D13DA73-D2D8-4362-BB0A-CDC8C3C4D09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D2EAE6C-5051-4B78-9030-45B29446954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2373EF0-E8F5-4129-A8D1-A441B7E3D05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E472BB8-22C4-46EC-B393-97E25DC46FD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737BD5-B1A4-417A-9208-CEF0C414857F}" type="slidenum">
              <a:t>271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AB4B8F3-953D-49F3-B53E-5B2DB4F3EED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E97D6AB-21CB-4335-BC48-AE46511B548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A58BD93-2DF1-4AF9-B66A-669DCE0E923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25E1A0-20FA-46FD-A115-492817D09AAA}" type="slidenum">
              <a:t>271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7B8031E-31B8-42B8-B884-169E5870748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88F8562-F2D5-4F0D-ADF8-74236D60695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0DC8863-8815-421D-9DDA-8EA746D9E5D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D6705C-E1F8-4E80-9509-AE0C0F2C7C5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74400A6-E738-4AFA-BFF3-C10A1188A1B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4CA82BC-6F8A-49B2-A1AC-171D387C7FB8}" type="slidenum">
              <a:t>272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97C8B756-AD8E-4373-B9F3-195ACD93767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5A58DED-5DD0-433C-ABA8-1CC0795BD66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32C6D86C-D75B-45D2-B421-DA4BFA6E5E9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3385D9-2281-48A4-A9A1-360B446CE6A5}" type="slidenum">
              <a:t>272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CC9A0DA8-6538-4B44-981D-5E01DD57C22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1EFF7B5B-20C0-4A48-BF26-1CBA0F0C326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50EC3DC-23BE-4940-B0AC-4E2B0492B32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979AF2A-CF67-4380-8358-ECF1B6E65CB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AEF357A-8DAB-4920-A9FC-3BD3B052B75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41F282-D962-42F8-AD59-C4B12E15D61F}" type="slidenum">
              <a:t>273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5E95446-22D6-40DA-8F88-6E24270F0F5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BF8A8F9-A2D5-44B6-9DB9-EB4F05CBA68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7769A02-FC0B-490C-BEB2-04A1CA419DE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1EA4565-C2F9-41BD-922B-472C320E2164}" type="slidenum">
              <a:t>273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74BD3F2D-9D2D-42A7-AB88-684953757168}"/>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B3DEEC4-C9AA-43A5-A8BD-98AD23820F9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9E18CA0-0CD2-46D6-9073-99E31DE7979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0CDAB5F-EAD4-4606-B474-64E1780937F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894136E-B91D-427B-BA21-0BFAE787603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AE5971-E29D-405D-8463-40BDFC95B158}" type="slidenum">
              <a:t>274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EDFAC94-E016-4CAE-B758-57DA97CE692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650C3DA-D9AC-49F0-B843-14FB15E649E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EFE6F55-2538-4A40-BB4D-6EF2F582B66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C3A179-9397-4ACA-BD9B-980B11856E1E}" type="slidenum">
              <a:t>274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B94331D0-712F-4F08-B556-AA54601E5EE6}"/>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649B01C-A952-4504-AFEF-838864AE994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982A86E-DA94-4F69-B5CD-86A2787D8F6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57E5C1-6187-49D6-BAA0-67F2E84A05C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F9CDCA6-AC73-4605-9BF3-FA36756967B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A7BED6-8C61-42E9-8E9F-2C0BBE38D0EA}" type="slidenum">
              <a:t>275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4F787E1-4C7C-446C-AE0E-B21DE23D8F4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33BC7A-AC55-4872-AFC9-AC6D3BAFBE2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5573CAB-CB40-4944-826D-DB9DDA78521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C51B0F-05EE-48CC-B072-B2692F7BFBC3}" type="slidenum">
              <a:t>275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23B7159F-EA5B-4CFA-9654-FCB574BDF9D9}"/>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7D92F9A-1492-4142-92E1-D808CA11145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DB3938C-3A25-4317-A86A-14F4460943C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5E1F2D-C82F-4507-8D52-CF826E5A4F6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D1371B1-B58A-4A17-A148-3A41C87B744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2F7EFB-DB60-4D60-83AE-0542AD071652}" type="slidenum">
              <a:t>33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09A9617-60B6-429E-873E-D5D02E547EC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BFB35C-A73D-427A-B245-CE1E5B8F0DE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BD0C062-FA84-4696-A778-85B2A8D6213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718E92-7948-48B4-A735-44C4E14FD32F}" type="slidenum">
              <a:t>33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6FBFC129-F45A-4E7B-92E5-FAA99FD6B8DF}"/>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DB19854-9024-447F-83EA-F56E0E122F2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EEB7B68-9D99-4949-A86F-84AEA6A5B00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ACDF7F-2C9B-45F5-B89D-7A1906A692F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FE5D1BA-F5B3-4858-A5AC-55EC0E10FC7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7D4185-6CD3-416A-9CCD-6A4B01FDE3A8}" type="slidenum">
              <a:t>276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FCF29F6-3DE7-41C5-AEA1-69751CB3FA7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8FF419-DDCF-40F2-B881-019A4F334E8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8B48970-B0D2-4E19-A94E-AFD698A3F52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D209E59-0C80-49E5-BAFE-433E7E9CE3B8}" type="slidenum">
              <a:t>276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B62BCF42-B50A-4506-9041-7863286D0D1C}"/>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7D42BE8-6DBA-46E2-BADA-85C1636CF16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9A49D88-024D-4AAD-BCF4-B67A3CD4C8F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D7584F-C536-466D-8D42-B0C6C1BDC9A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3AF0656-1CAA-4A2E-837B-EE54BFA1910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A7D629-AFD9-46AE-9B96-A49098C256A3}" type="slidenum">
              <a:t>337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F1E3BC4-7795-4A2C-9BB2-745D4158974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BA284E-BEB2-4B66-89F1-9434361B394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37816FD-D831-4639-BE6F-4D97A6817D5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F824BE-4E31-489C-B44D-1EE2AA17F71F}" type="slidenum">
              <a:t>337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A4F1FE2-7156-4BE4-BCA4-AD275E61B5E9}"/>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1AAA5F81-5C30-4137-BF1E-9CFAF0358C4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DC98F8B-9C57-4A37-9187-6FEAC5BD3F5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A4EBEB5-DE63-4178-B479-BDC13B1C56A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AC03932-1E3B-4755-BCB4-C3463D97D4F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8C96F8-83A1-4861-BBFE-AB0B23BB6167}" type="slidenum">
              <a:t>338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D236499-F44D-48BB-B104-0AC21B9170B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B96E424-D799-4CAE-970B-735D40869A8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74A1803-2627-40B0-99AD-43FCCD4A6F8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F79824-C6C1-4079-B067-9710E4F35556}" type="slidenum">
              <a:t>338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71CE4CC-8813-4F94-9F96-C93FF8D0A6A0}"/>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C0F2FEAF-8F40-4132-892A-3E4548FA69A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2314A93-2DFD-450E-991E-7B9F18297DD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23CE2AD-AEDD-4ECF-B11B-006D9EDFA3B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13EC3D8-5711-410C-A08B-39E074B11C6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D48B2B4-98F0-489E-8965-DF491D818463}" type="slidenum">
              <a:t>341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F3D28BA-5B35-4C9E-BDB2-7ECF9B5C331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A3D2A4-C26C-47B6-A006-0B3B6DFA28B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5AC9FEF-3921-4E76-B9F9-4E5D0F37A50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C8D1F3-4C01-459D-829C-785B73FB7C22}" type="slidenum">
              <a:t>341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B8A3F77-4C70-4A4D-ADAD-467CF38FC08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61A2BF3-2DDD-46F1-8881-6428283DBE9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7A3F58F-A2D1-4054-ACBA-C02095B9961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60D23A-ED38-4808-B354-F76D96215F7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91C3C99-C8A2-441E-BD49-109F8104FD2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8EEF0D-A531-4B2E-92F6-FD665A880DCE}" type="slidenum">
              <a:t>342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9873C29D-19E0-4929-AD8F-6ECF7397C3E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3693F6-EF59-4C44-9A01-95BC462EE03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66FD60EF-EB49-4938-A896-1567880844D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35A39B1-161B-4DD8-B9F8-B7DC49BA769E}" type="slidenum">
              <a:t>342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750F032E-0603-4A1B-AE8C-80152C127FD8}"/>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EC7E616A-238C-43F7-841F-6C39DCA0EA2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7CDA002-AD8C-4CC4-AA49-2D48BB17D82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CD97C5-556A-4019-BA1C-F1C7159CDDD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6600B1E-D1D9-4F6A-BCF3-909C5B6C2D1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6C74CE5-FB2A-47E5-877C-F663E9C54CD3}" type="slidenum">
              <a:t>343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638A0E3-BE9B-4C9A-99B5-48FD382137D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317BF8-4621-42F2-BC22-11A1CC0620E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9043180-E607-4D77-BE5A-3227DD67B14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A9ECFC-ADD9-4D59-9807-8BFF41892A89}" type="slidenum">
              <a:t>343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41616A24-8270-4584-8EA3-1ED575E6C983}"/>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D99BB82-2860-4688-8725-B35F6FCB257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F1E4983-C09D-45D6-9A9E-978A4259DEC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F1BE556-761B-4A5D-AE15-CC62A5E5A9D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693EA59-7955-445C-8968-2AA3169A36A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84A658-517C-4EA7-ACA3-46684798AED6}" type="slidenum">
              <a:t>344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39E54EAA-2E58-40C6-AFD6-AA8B7532D2D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383EA1D-745F-480E-93CF-1D44BFF3DD6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4A70CC0-FF2A-4258-BCA9-BFE3B63D030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90977DC-4F48-4907-9F63-BD25DD83F506}" type="slidenum">
              <a:t>344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7847748-851E-4A4A-AC2F-0CF2C3B594E8}"/>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5997EDB-429E-4D6C-8318-2953272FB02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DFAB7C6-531E-4D95-8D26-8EBCC563057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589AA35-CBE4-4288-8638-35CDF97AC05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A1BC91F-E40B-48D1-B326-06285F5FFC3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6F30511-290B-43AD-9167-85BA4E68764D}" type="slidenum">
              <a:t>345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612C61B2-E897-4575-BC69-C1075EA79B8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81B08F-FEF5-411E-B095-449179262C4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9E293CD-A744-406B-AED4-B28BAB17426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D6235C9-E599-4564-821E-320C786385F5}" type="slidenum">
              <a:t>345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947A0DE1-14C0-4D95-95F8-FEA9718451A0}"/>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7B2202B7-CE27-474B-A3F0-9F070A8E38F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19EF4F0-BB81-4BD6-99A2-C8003227F98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1F11198-A741-4825-A6AC-51D554318CE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A042898-A1F1-4D69-A249-B20D287574E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116ED4-36C8-40A6-BB6A-B0AF6C83CA4F}" type="slidenum">
              <a:t>346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9A3E263-5C0A-4BF3-852B-FD00B80EFAF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A9A41DB-76EF-4164-8118-5253B3B4784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50276D7-2776-4B7A-A005-472ED43BDBB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9C9B927-85C0-4912-B84B-7BC6ABA9714D}" type="slidenum">
              <a:t>346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6ED0D5A-A53C-46E7-BA93-DDAE38CE916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7AE863B6-F03E-4FA6-9BAB-ECC82329366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50899A5-4B3D-417D-819C-292D531934B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62747B1-1634-49C8-8C51-CBC6469C11C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0586C6A-4BB9-4BA3-A95F-467C7139E37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483DEF-1D6B-488B-8CB9-1E9F3D8DDF34}" type="slidenum">
              <a:t>348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DA6A1C1-6254-4E38-BEFD-E13D9592E8D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5BBFC7A-E733-4FD5-9C76-4B70D159534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CE2815F-04D3-4637-B3AC-849EAF75982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48A488-6DBE-453C-AF1D-909E54782FF4}" type="slidenum">
              <a:t>348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CF4FE0B-97A2-4FD1-99DC-DBF8BD07C40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39588DC-775E-4082-9C54-8BF38442BBD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615FD9A-D4FD-4DAA-8D28-5784A7B1E80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DDCC034-D702-4470-8C2D-D28D01679D5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33F106A-4A7F-4D67-A558-3D65D48D5D7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46CC8C1-4C09-4916-A786-CE4CF1841631}" type="slidenum">
              <a:t>34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7D1BE71-16B6-45EA-BEA4-EA278DF01D1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88FEDC9-AD3F-4DD8-BC0A-20AD543E0C6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EFC654D-94B1-4202-8617-02920A456A6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5EB100-4EF5-4399-99EB-81E98B508175}" type="slidenum">
              <a:t>34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2407AA5-D638-4045-8B56-8166BC23CD2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A5C4E7C-13AF-477B-AF5A-D2BC3B4C3E7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68A8B8A-2008-4E57-9D31-62164BBD2FA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3E7B28-6237-4FBF-874E-2608FA20FE4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56BCB71-6649-4B7A-B7A5-59A43FFD00A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BE89FD5-6CE9-4435-8AE5-41CF75FCFD1C}" type="slidenum">
              <a:t>349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8259ABB-2568-407F-96D3-47D89956600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B91F6DE-61F8-40C0-8ED7-5EED4EE8117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84B30A1-21AD-4D94-BAFE-98204C2DB63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52540D-F053-4675-9ABA-C25AA88A0709}" type="slidenum">
              <a:t>349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EEC80FF-6009-414E-B510-D875A55AD596}"/>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C34BDAE6-5DC2-451C-A679-86A7B829A21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E7583B8-9716-4E79-BDAB-A67FB781435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ED62C4-3C4F-49B8-BA60-FAB5D020A1F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8876E85-A286-415D-8E4A-FF7A1D4F147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11B78D3-4C09-46C6-A3FB-2F68306D2D7C}" type="slidenum">
              <a:t>350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5EA3757-DD20-47CE-B7F4-E2A99055E8E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F45D5EC-EEB2-4C39-A5DD-D52A7E34C1D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390A410-B02C-4332-9ECA-6049621079C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B62B8B-AA8E-421D-8E75-D0C7E6C9F977}" type="slidenum">
              <a:t>350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9D36AC68-8D7F-436A-99BC-20212001C9A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8C7D0670-9136-4539-80E1-FCF58804224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2DF4798-A53D-415F-8BFE-B5D01AB7138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B1E1538-EAD9-49D4-8EEC-115EC16F118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2D56A39-741B-4253-8E6E-B751E124E91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FA68241-3BFF-4CA3-8D14-DB5B818A2E96}" type="slidenum">
              <a:t>351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DB66ABB-52E9-4FBB-9B7D-A1DADF515DC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4B051A-FAD3-4F21-AD0D-B56ED3E31B3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74F5136-918A-4033-A08E-037AD45D70F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097D26E-345D-44CE-91BD-AD044C498A15}" type="slidenum">
              <a:t>351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6EB22D6F-5C44-4598-B0D2-AF2E305D9BD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18D06B81-C4E3-4F74-81AE-3045A327DA84}"/>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B579025-9AE1-4D11-8235-9D27CFEFC14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79D461-9235-495E-87C6-E7EE2E1CADF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5EB16D5-372A-45DB-AC15-06C25AD045B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E76878-4DF2-4E9B-9D72-406F10ED7BA2}" type="slidenum">
              <a:t>352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28EC37E-1F14-460F-8A83-FF3FF8D2E17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9559C11-4D7B-4795-96CE-7335D05CA4A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AD8B16CC-CF47-4419-9530-E9E099FAA0C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25AB37-AE4F-46A6-9509-73645FCE4F58}" type="slidenum">
              <a:t>352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39DCB9F3-3129-4B3A-9A0E-6519402664A0}"/>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A290EDDE-5836-44F6-A532-7CAC996D588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57EB221-AD95-412A-9F7B-B1191674AF9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C33F1E-2E2E-419D-A1A2-B3363D10D7B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64B4DDC-58EC-4950-A46E-3B0384FDB68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C147AA-1B07-4B4C-A5E8-DA3DAAA9DB9D}" type="slidenum">
              <a:t>353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EE15821-3990-4E22-849D-25C19EAE2E4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0517B52-E2E7-49BF-802A-AD15D4A69C9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120B0A7-6F43-472E-B28E-D7265EB2E3C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7A0615-0F07-4976-BF60-C02CF69F1CBE}" type="slidenum">
              <a:t>353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AE3AAE72-B837-4C28-989D-0E1391330BFB}"/>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64D2690B-F982-442F-8137-C5E8A7455C1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ADE95BF-F8DA-4522-A002-F5C08CD97D8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A022C5-F8CF-4B1F-8F35-EA5EF25EF23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1B7E05A-A2A3-41A1-B718-913EE418B7D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78ED7D-7F62-4E7A-985E-FCDE6576D576}" type="slidenum">
              <a:t>354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ED66385-3926-45CD-9C56-16A292BA81B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3C027EB-89EF-47E8-83FB-33B61716EEC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3392A92-9851-4049-9C75-3165EB5D490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37A567-9F88-4874-9581-E70363C7E683}" type="slidenum">
              <a:t>354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9AC65FB-A5DB-4C9A-BB12-DABDAF4FC52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703EE51C-3E69-4006-9D27-9B9E40C4827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9179E0A-F6AE-405B-A7C6-C3C1FA6DB61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F5E1D6-8851-497E-A3FB-757C9152FE8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F9AF399-4214-476F-A1ED-A32DA878EA2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1B71EDC-9E94-46BC-A5D1-865C7391CBE4}" type="slidenum">
              <a:t>355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E8682F2-7EAE-4D04-BCCC-8B2AAE3C09B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C9E804-6750-4013-946E-52F5CCFF2F7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F006B3F-CAA3-4A3B-B700-D46DADEBCC1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6BEBB4-DC0B-4059-8784-714D521FA5BA}" type="slidenum">
              <a:t>355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1578C6D-0709-4DC2-834E-611F73D008AC}"/>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4B92DF27-8BA4-4486-B8CE-20F7429BDBA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26DF657-732A-41F3-8DA2-2C439065911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3FF7FF6-33E6-47D8-997A-3665C6219D5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E343570-FC7D-48A2-8F61-63DF7DEFCD2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1D940B-78D1-4D70-B1D9-412156880E3A}" type="slidenum">
              <a:t>356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E5D7493-90FC-4228-B3E7-F5C2A4207C5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41C81FC-E33C-4975-B4F9-BCF3CFE8675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02C0855-DD5E-4D40-904C-3272AD779C3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5D128BF-9AFA-41AB-BD58-E7F80E053238}" type="slidenum">
              <a:t>356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EACD51B4-D82A-4931-98D9-221162BCC5B7}"/>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42AF05D4-ACB1-4356-9ABE-BFC03546E1B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FAEDB0D-2530-42E6-BC53-7D07335C580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38D73D-070F-4E35-9F40-236D29F84C3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94B585C-BF9F-428C-94B2-43ECB0C5988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524678-99E8-40D9-8914-ABD98B96E4BC}" type="slidenum">
              <a:t>357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8241A59-FFCE-4C36-B872-FF06B7139FD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14A8AC-0929-409C-A8CE-FA61E7E7A9E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C66E1E4-A766-4C33-B101-050770A04E4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CA94F2-034A-4315-B1B8-495EFADD04E8}" type="slidenum">
              <a:t>357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6281B2FE-D3E9-4382-84CC-4A55E9AA9970}"/>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75AAF58E-4EB7-4BC3-A33B-84B6020F2F3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3954A3A-13AD-4F19-AEF0-AAF3A90732D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7A20DC-59D3-42AD-B56C-DC651C68BDA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F47E1A2-369A-4A9D-A43D-62F081BBF80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4EBAB3-F555-47F5-8601-193A85570E76}" type="slidenum">
              <a:t>358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634ACB53-A0BF-4B78-9DCF-E8A04B4CCA9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11567D-B8C7-409C-A376-7CADDC68BC3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AACF1EF-F343-4D18-9FB3-C24FFB728B8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59A5FC8-41F3-453F-A842-5B8713E608BB}" type="slidenum">
              <a:t>358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97A99F6E-447F-48D2-9B15-1533A41F7F78}"/>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12FF5BF-BD8A-491A-BDAC-B78412288B6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2603CA1-4390-42CB-8AA7-F14C666696B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F13D1FF-62BA-4EA1-9A84-938E224CD06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3D6E77D-BF0F-4773-8F9F-EC4962DCA3F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591C6B7-0030-40B3-A41F-0C87F1949649}" type="slidenum">
              <a:t>35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21F35F3-7C7D-4CDB-86C1-01FA657FDE5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6153DE-ABEF-4ACF-8E80-26B4CAF35B9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06E8858-B473-44DB-8A4A-B09C9D55D59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99B5A75-92F3-4677-A8CD-EB02CF9A086F}" type="slidenum">
              <a:t>35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E6C17DB0-B138-4ED8-A787-57028A27E77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2C0BAA6-2BB5-4D82-A69B-F9900C60313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3FE82AA-BE0B-470E-A599-B5CDCD07554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2866A1-8518-4CB1-8959-A0DA795C6E4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06932BA-D639-493A-A0BC-B3783DB936E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56CF23D-75B4-429C-BC17-62E23AA3F294}" type="slidenum">
              <a:t>359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304C4645-6636-4DBD-BA2A-E39BFAF39BD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4DC6DD-09DC-4329-A095-D4D1BE58A99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ADDC405-BDA8-4DE3-BD32-B8ACC23B7F8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DA7B8A-D878-479D-8368-E129E0799B69}" type="slidenum">
              <a:t>359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C933ED7F-89A3-4F05-9F8F-E43DBDD4F088}"/>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A9DBC796-BE06-4095-BC66-44B2BEEABD9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F7FE2D1-E50E-45ED-B5C8-68EB9A0556A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CD46E34-E589-4BB5-BD7F-435074541FA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2F5C255-5C51-4AFB-B74A-53A2301BE21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86F8D5-B0FE-4CF8-97C1-C7267DEA3AA1}" type="slidenum">
              <a:t>360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A218B65-D5AA-4F9E-8B7D-242646E066D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E4D0DB1-F120-4C71-819E-5E569AD2E3D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6FF1682-2E17-4C11-BA6A-06671147E78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8C6555-777C-4B4F-BAC4-46843AFBBF77}" type="slidenum">
              <a:t>360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ADA0265B-8F7F-4135-9941-0897F68ACA6A}"/>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EE9C4935-A27A-4EF1-9EAB-BA4B863FF59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6B62C08-A69E-4A4B-9D1A-BA8607E3A5E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B54D1E-4809-4C81-960E-2F34E18B9EE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9B40DFE-FEAB-4195-9376-C401D1A8598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13AABC-DE96-4CE5-BAFD-637F41E62273}" type="slidenum">
              <a:t>361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3FC5FBE-406B-40DC-BD91-E15F579B90E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D180DD-166D-4B8E-9B4D-E475C63D23F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90FC348-5A23-4545-9AE3-F92285ECBC6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7F41E0-60E7-456A-BC16-6CB3B3E9E685}" type="slidenum">
              <a:t>361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E6CCEC1D-B92F-4758-B0FF-8AFCC82E580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8432F86D-A074-4E80-8C59-CCED42FB3AC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E8BAD87-5AB8-44F2-88FE-5D49B66F944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ED9FA88-FEF4-4051-9850-70C2EF9121F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FFDB319-A714-48A9-91F8-3CCA3D70C72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336F59E-4D3A-4E8E-8034-F75B4BBF25BD}" type="slidenum">
              <a:t>363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6755C0C6-32D6-47FB-88FA-D6944C5F4F2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CD6F37-6E13-4D0F-82C7-CD4717A707B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16A510B-C157-477C-828E-3B7ED4DBCA4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A9BD37C-ED7D-4200-A3D3-EC49AC5A6CA9}" type="slidenum">
              <a:t>363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4427F031-EAF7-4708-BD99-8C81BE5B78C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B4B7E6F-3DD5-466E-9E82-BE34F3141BB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6F968DA-25B0-41CC-8A72-BD09B964713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A7DCC1-962E-4744-8389-1090E619ACF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15FB3DC-3733-43C7-A217-40AFB477C9E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1AC1D1-0D90-47A5-B96B-CA2CBD64A454}" type="slidenum">
              <a:t>364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8026DE5-27DA-4E56-B486-A5A6642C0F7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540CF6-4A5E-4010-AB0A-1C8202C3FDF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3C77308B-A774-4F91-8234-F17F66A2FE4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D1FDB0-9568-4EB1-89AE-E3018597CAD6}" type="slidenum">
              <a:t>364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6B220E1-6150-4520-AB16-23A43241DE1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2CE4EA45-6D54-48AA-BA08-87419135120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7C08CA8-C62D-4B77-AB75-F36148D384C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0288E5-F006-4552-990B-4ECCEB21D07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FEF380B-195E-4649-9E42-5C94AE2BCF6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25A2C26-023E-4D3C-893C-449888B90AA8}" type="slidenum">
              <a:t>365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9947EEF-E5B3-4F7F-B23F-CB1D0202DE2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555EA47-5F33-49A4-BC86-755282641FB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C199BA1-76A8-49C7-80E8-ABA7E0412CC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CF70B69-399C-41A2-ACED-B1628BEDCBCF}" type="slidenum">
              <a:t>365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8CDE385-0590-4459-B3EC-3D437AE9664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C9908E71-80D5-4A47-B0B4-B2D7896DB24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5FFB795-4047-4364-87AD-04482AC6F08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FF9530-0D51-424B-95D1-88A1B2023AE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4C6BF8D-4393-4450-B6FE-B3A45CCB3FB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7125F4-773B-4543-827D-E99D9326EF87}" type="slidenum">
              <a:t>366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B22EEC2-798D-4EE8-854F-857A8D1C7F5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A280E3-3126-47BF-84F9-A11184218DA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8B95781-EE4A-4C02-A712-A87470D40F0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4748F7-2677-4224-927B-7B975F377A06}" type="slidenum">
              <a:t>366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E855DBF3-67A7-4491-A7AC-7B1A61FDF7EB}"/>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730630A-F163-4B5F-A6A9-B5523F018EF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FB76023-B18D-453E-ACAF-D7F3E9E8568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9BEDE74-F14E-4FF6-BA2A-6CA550D9F4E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294EE9C-7864-4FB9-A245-826C560D6E1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D8AB52-FA15-4232-AA94-2BAD13F209E0}" type="slidenum">
              <a:t>368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C597973-AB70-4469-A52B-42847916B27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F9BB2DD-247C-4231-B462-16E2CD283D5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622EE51A-D06C-4085-A506-584ED4A1FC1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0B4A24-CE23-469D-885B-AF0CB8212B39}" type="slidenum">
              <a:t>368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6BE26DC4-61F5-49FA-88CF-83AB57BBC67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4693A82F-CE0F-4274-AE4B-D7E7E771AF7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C7E24B9-2E46-42AA-8DEC-9FB0F15661A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D31AA3-5E49-4AA6-B477-8C0CBB04B68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5F2C2CC-9577-403E-9568-998DD048FDA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CA6B82-6641-40F7-9963-63BB1EAA1223}" type="slidenum">
              <a:t>369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475EB58-50BD-49AB-B559-3F8D82714D0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4E37B3-E616-45F4-A9C0-9D0DCD38540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3E3F1EB-C218-4E55-93AA-C515869BFE1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8BD1BBB-F54F-477C-874A-043D29C28F5B}" type="slidenum">
              <a:t>369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94FB88B2-2AC4-44B2-AA2D-3F8ED83C608F}"/>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6AF8E15-1268-483B-9F7F-242313DDAA5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663C581-16BE-40CB-91B0-C6C9271B3D1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B82C446-A05F-4206-B315-8EA56960F82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F7FA309-A45F-45CA-A686-661C1696F45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883CBF-A18A-43AF-A8C7-EA891ECAAEA7}" type="slidenum">
              <a:t>370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EB96AB9D-493B-4402-85C5-2B3987E6E14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624563-81A1-49E1-998F-F99FC27C890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6AC6ED8-160E-49E1-9CCA-8D9C0E32B10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4716712-16E4-4F56-AEF8-9EEEC3BE2999}" type="slidenum">
              <a:t>370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E921E63C-A34A-4A7E-AD47-1321192C667C}"/>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9587383-09AC-4A78-BD22-4AE5D5E817D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4AADAEF-563E-469B-B0ED-EE7B1A5DFC7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1AD1B58-0250-4049-A175-CE598CE8FB6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3BCF824-C6A6-4D04-9450-ADA02672AD8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D76B0A-492B-48D9-BB17-A3547349FA53}" type="slidenum">
              <a:t>36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69EACB5-CB0F-4083-A434-EF5DD3541B8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0D7C5D8-EF0D-4D6A-9E79-3026C33E6E5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A7E9D16B-0E02-42F5-9505-7561ADE6B38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23CD89-3CFB-45BC-9363-F7AB2E69E519}" type="slidenum">
              <a:t>36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0AB15DC-C99E-4D1B-980F-DABD3C3BF768}"/>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EB349FB4-E621-4092-81FD-3AE4F800375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B542C67-D418-4384-9613-3C0901832AF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4A7428D-903F-457D-B503-6F9BCD200A3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13F6346-86E3-4B13-9FDE-B81F0A61D1B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539A54-374F-40E9-9101-D97B34C4F639}" type="slidenum">
              <a:t>371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0450B3A-657E-4D75-B105-464E26ABA4A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C96E26-99EF-4F8C-9594-FEF2A7C0E2E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E1F28FB-A0C9-4BDF-9851-30F914824EC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FC3948C-68D7-4808-B597-2CBFF5A9813F}" type="slidenum">
              <a:t>371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490E5F5D-EBB6-407B-B460-AD53937E5E2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E0AFE981-EF01-4B5E-A4F4-007288EE15E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E4C4992-E790-463C-9EE0-DDDDE389356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F453A33-AEED-4657-BFB8-00855DF957D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F9F2A60-B0A4-43E1-AD2F-ED90D4EF5A9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5E6A27-AB24-40CD-86DF-C60B8523B880}" type="slidenum">
              <a:t>372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9B47523-4875-485C-8BAD-F39D7775D5E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FA47C3-38F1-43B2-B430-894DED0BD97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0DB82CF-41E7-4203-89A4-E8535148F90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64F597-E18A-4FCE-B71B-56D261E8F726}" type="slidenum">
              <a:t>372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65CEB19-1A9B-433E-8296-57912A2BEA8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21E098F-78C3-4434-978D-4EF1CAAE2A6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A0237DE-813C-48D1-AB55-CC571EF4A09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5D1A83D-9E03-43BE-A968-1F81FA7ED4E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E358BD8-3250-4289-B70E-6F76021C096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0D27DA-46AA-4D09-B315-9AE6F3AE1F13}" type="slidenum">
              <a:t>373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65568F43-E61F-4901-A482-1F6D028EC02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2C8DBF-6224-4148-84CC-9625703FCCD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AB6AB771-35C8-47ED-9819-45D743E349A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F52173-3AEE-4090-A2E9-2B6AD7732268}" type="slidenum">
              <a:t>373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349AC17-6A3A-4210-9C15-5E0147860E39}"/>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C61BAE97-B0B9-4735-8E36-A3315B794A7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0A47D6F-61D8-425B-93ED-17AF4F85660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4B98A92-A7E8-47E0-9B65-B0AD3A6FECC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FCF9FFC-76F3-4E17-8CDF-20ACC045665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B2D1B8-4485-4A75-B0FF-6B69183DDA2C}" type="slidenum">
              <a:t>375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A73D2E6-83FE-4084-90AF-9E0F3D31738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CB86C3-944F-42C9-A6C3-C47EC44301B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D473ECE-1347-4D28-8F19-3958FE65680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C05C14E-576F-43F5-A8AF-8B07B4D2925F}" type="slidenum">
              <a:t>375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6668891A-041E-4B4F-9B62-A0B59D56AA2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DF16D475-2387-4102-BDF5-50EF8C7E61D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9959738-A69A-4CAC-B01B-7D923D10BBE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A922FE-0666-468B-ADE6-EFB651A9E7A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0CDC83B-18F1-4319-B5A4-8410039DE61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1F151C-9B9E-4D49-A5FD-6343F3C1CE5F}" type="slidenum">
              <a:t>376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EF33C8AC-91A3-455C-B103-7AD1918186C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BA5BE3-0222-4298-8609-C53346A2279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98A2A69-D9A9-4A45-9477-6A03268CB1C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48FAC5-D9AB-4FAD-8C1F-2FB19D7CA099}" type="slidenum">
              <a:t>376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69E58CA-733D-4B5A-804C-1F609C8A80E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A00CDEA-8574-4204-90E5-7C98C73C8A7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74A98BD-DFC7-4286-9D7C-0C4A7ACEAF7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7498BC-899A-4D57-B838-563300732D8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5AF1ADD-63D2-415C-97E4-3246F5B33F0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EAD6B6-02EE-458E-B2CE-EFBCE59EE25C}" type="slidenum">
              <a:t>377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794888D-FC7F-4D98-AA14-A00E11496B7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2A63EA-2FCE-4D63-BA39-DF0188AD278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464BD57-BBF3-47AA-B96A-EB52369FA4A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0B56B3F-D65B-486A-B3A7-F22F8FB9EBE7}" type="slidenum">
              <a:t>377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4E2F1798-F4E2-4719-A192-7C53352252E0}"/>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E56269D9-DED5-4A18-94E6-7E1AABF7E87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7C6EDE6-DFEF-4191-B1DD-2E9E87D1D5F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7E6F5B-C445-4C76-B291-E6898B4918A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07CC700-A378-4C06-B9AA-56EA39DB05D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EAE0EE1-443C-4A8F-B74A-D3E1CCF3DB75}" type="slidenum">
              <a:t>378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58F45BD-FE67-4372-B7DD-AD86DFB60DC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AA8B11-A343-4642-8F58-4AC211826DC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8C9CA1D-EF03-4F05-B7BB-B34782E5215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9F957C-3DF8-4929-99D6-E3DC1A2F938D}" type="slidenum">
              <a:t>378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2AC27CE-815B-40F8-B33E-BBEC628CE0C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B569BAB-B6C2-4D3C-8F75-BBBDB846746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0E5373A-665E-43E0-AF15-976A739B548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897F7B-9472-46AA-9BFB-B2456841805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BA361C2-BE18-4E08-BD25-76F9CCDC9EE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43F75E-6609-4AC6-81F5-15B7AE7DE4EA}" type="slidenum">
              <a:t>379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0EF80D3-E332-4EEC-9F89-85589D3AF21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741F86-6725-4C26-AEAD-05AA964128A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6F42058-E7D2-4248-8A81-F437D10E40D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4049B2-437D-4FC6-9100-3628A5D83DAE}" type="slidenum">
              <a:t>379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765CD06-CCE3-4608-A4A7-73620516EE8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12D7C9DC-7F0F-418C-AF25-1F26CADA7C3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94C8F40-C1EA-4127-ABF9-5D3C8E879C1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AD439F-E04D-40F4-9F57-EB65BAC95DB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AB5488F-BF80-40BE-8216-54557EC09A0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E640A0-4687-43A9-A149-2BD7A51278EE}" type="slidenum">
              <a:t>380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F62927B-96DC-436A-98E8-8A6E377188D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7E6397-06F5-4888-9EEE-B32D5A18F09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30489F73-F516-4F29-A256-18AB10579BA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C32D59C-AE67-4551-946E-5F5FA1F6427A}" type="slidenum">
              <a:t>380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BF188EC8-B58F-4A49-9A25-35173A6B27E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B148B82-ACE4-4A72-A177-5C2CB04F640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213E785-1B1F-47FD-9FE9-6F301D89C49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5D63754-4AFA-40A5-8CB5-5D3424D5506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B795A8A-126B-4063-B215-D639D491165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A9A8BC-32AE-4832-8F1C-8AB8AF002621}" type="slidenum">
              <a:t>381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93C629B2-0DBC-42D8-A9F3-1A4E38E51D0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8496AC-EBFE-4F66-BDB0-6D4D04B1883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6C1A8536-3429-48B1-BB58-56AFFDDD879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194697-05F9-46A7-A048-3350E4921965}" type="slidenum">
              <a:t>381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1809A28-1D0E-45F6-B9FA-76644DFA6BDF}"/>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8DB67EA-157C-42B1-9EE9-C02A259AD5B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1FD7077-D8F3-4847-812E-4652011776E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017C3D-1A38-439F-851D-696885A90C3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0424967-C1AC-4B6D-8F6B-610228FC102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822FE6B-945D-40E2-B0CD-C036A3CDC98F}" type="slidenum">
              <a:t>37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3D2D54B-7F7C-4747-BB09-E8630DD9A32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F6F0C1-CBCC-45EF-89CF-5F5807A76DC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F748509-10E5-42FF-8A00-E98004350D5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640EA80-4826-48B0-A3C5-18DC84B43D8F}" type="slidenum">
              <a:t>37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CC26F303-8A8E-4404-B5A6-0F0F22AD6A5B}"/>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0ABBFF7-1E2E-479E-916B-F62D671B8EC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5ACAC7E-172D-4D1E-9FDC-75137B38E1D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52E2C05-6F22-4C9B-A980-04AE705A483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B19DA57-A45F-4969-BA2B-91025BF6F18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8E03E5F-FC4C-43F6-83C2-C1AD68CDE74B}" type="slidenum">
              <a:t>382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07FFECC-4997-4E05-BBF5-C5219FBEA48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2DD6ED-37B6-4AF7-98F3-49705B8B0A5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937B900-C592-429D-9E45-DBEDC73405B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007973-49C3-42EA-B43B-496F33554DB5}" type="slidenum">
              <a:t>382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C944542F-C084-4D5F-8991-AA02CAF1F61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994FC08-3365-4221-8CA4-58C08B442FC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7035F39-D2C6-410C-ABD5-351B525D020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BC3E1A-6930-4E8F-AD69-9EFCEA90F5B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10843A2-8801-4773-852C-7E7E595E281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7D3E495-055D-4EE9-A428-09278DBBD949}" type="slidenum">
              <a:t>383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391DE07-0C86-4861-9D9A-5BBA1EC7583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086F7E-4A59-40FD-A847-010082D2D6E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3A90004-0C60-4771-976C-82DFF626F65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E544112-0721-477F-9E0A-A7B206E1B003}" type="slidenum">
              <a:t>383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6CF230F0-D14E-4EB9-A9D4-92D130C5A659}"/>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236D33A-2B29-46E9-B103-E050D0026D9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F1B8D87-8FEA-45BD-BCDF-4AEFAD8DB1C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9B82F43-E881-4BEF-9556-02A888CAD14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DF92919-C6B3-4BC1-9E37-AE4D72165AE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EBE61D-2CEF-4F31-AD43-A65033583A69}" type="slidenum">
              <a:t>384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2E6C4DC-E735-40A9-956B-47B74BE787A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FA6A5D-9826-4E42-93B9-BABEAF1242C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370141FE-AEF8-4806-9E44-5C164B9219E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82F572-3E9A-4E47-B1E0-855F07DA4DCD}" type="slidenum">
              <a:t>384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C6049166-7DAD-461A-B972-61AAE6C9F929}"/>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33622F8-BE4E-4AF3-8EB8-58E9F7BA899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BF33DA2-0AC8-4270-AED9-48C26492BD2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4BF5A5A-99B8-454C-BD69-511429006F0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53794B6-507C-4C9C-AD44-2771674FD23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98A8B80-966B-4FFD-A755-CE493D30D064}" type="slidenum">
              <a:t>385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1C48E1E-BD84-4470-996C-32B20057C8B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EE6CD2-B694-46E4-9913-00B0DE361EB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679A8A7-8BDC-46D6-8B31-BCBA47DAAEA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D345CF-1A17-41D5-9304-C1BEA0E801F9}" type="slidenum">
              <a:t>385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B1949C69-3BF0-4C30-847A-7DF195035EFA}"/>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68F0203B-0124-460C-9580-3B2C36E762C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6D45F7D-F39A-4BE4-B75D-BDE6BE1B25D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AEEB52-3F60-4F15-872C-61E73304724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4F45D3C-2808-40BD-9BF0-683494AA0D9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B3BEE8A-2964-4618-9445-6B62CA647DB9}" type="slidenum">
              <a:t>386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EE992449-B01A-405F-924E-94B3C1E7F6E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95885FC-F320-4BA8-AC3B-CD6283FCDF9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B811787-90BE-40C9-854A-932CA677DEE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1A1D6D-1702-4942-A95A-0FB7070E2791}" type="slidenum">
              <a:t>386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B5FD0D88-2C81-46F2-9337-7970F0E48B7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6692054E-E36C-47B7-99ED-D3FC1F67007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AFB20D4-4C98-4200-BD10-0F2156D2ABC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288ADE-0CD2-4065-8506-0B7C2F7D900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B5DD6F0-D92E-4091-AE91-4B247DEE510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EB86015-F6FF-4C21-A601-9348F7DB2C0F}" type="slidenum">
              <a:t>387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8979E4C-7484-4697-9F68-3F494330D98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FF0F57-70C0-4E99-9287-57C35206443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3EBFFF0-0097-4656-B1F6-7257A402C89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D6E4AF-2011-4E94-B0FE-2087858A64A8}" type="slidenum">
              <a:t>387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9C1AB8D-A3B7-49A0-AF20-1D579F264B83}"/>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107934E0-56FB-4F6E-B319-62E26F6BA0C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50A5AFF-4ED3-45C6-BEB2-E2C0E30344A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989091B-AAAA-44CA-B6BC-92DBBDA3D2E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C3EB3AC-732D-4038-95FB-68962FCEAD5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B7F102-301E-4960-A12D-1C803BA55E78}" type="slidenum">
              <a:t>388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8C10C36-435D-4BE8-95E4-62097447D15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8894C2-323B-4BB8-9E65-DA28E04112F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DC04968-2F19-423D-AAA1-F8B998694E6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2AFC0E-1079-402E-AED8-9D9A0959ED01}" type="slidenum">
              <a:t>388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A6E74126-3FE4-4868-B323-D5176243F89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4FFC13F7-6A0A-4804-8F01-0BE21E1EFF7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303987A-EBFA-479E-B5C6-823C369111D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020891-23B3-4545-AEEC-45B6FE0FC83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46F89FF-9CEA-4371-986E-F3340F4A290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D756C36-4CF7-4054-8C9C-A206F9BD6969}" type="slidenum">
              <a:t>389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6961944-C168-4762-BA14-F02C6B00CA1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6A615A-B81F-4108-9A6B-19DCAED597F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46FB7B0-B14A-468D-9C4B-96EF38FBD32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2F70C84-8269-4834-98A2-2ABA49E31F0B}" type="slidenum">
              <a:t>389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28EF74B8-20F7-4C62-9F20-13D3FC26C69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71365419-3098-490D-8BEB-C77CAE44225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F0AA60E-3576-4EB3-932F-6FD1E58480B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ACDC4F7-DB08-4E5D-B3EA-B19CBA19568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33DCD9F-6139-4817-9F5B-A7601AE9EE7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6B0FE16-2278-4E39-817F-1954C9EC0DD7}" type="slidenum">
              <a:t>390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300D725-4BE3-45E2-BD3A-5040E0FBE75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4C9215-767A-4FF2-A7E2-5501E8E4C4A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BBEB54B-8FE4-4C9F-A826-7ABC88C84C8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2CB13A-A6A4-41DB-A9CD-A34F5D5146C6}" type="slidenum">
              <a:t>390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21434FC-117D-43EB-9B82-61B08F04359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3F237A5-2A0B-45FD-B139-C1FAB77E8F0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45E2B43-B1D3-40AE-8828-664445F5B8A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0627B3-3D49-4414-BDC6-36115293C77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BABCB36-B02E-4DF0-8322-FF2B0750664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ECE195C-F177-45EE-9ECD-99D513DF183B}" type="slidenum">
              <a:t>391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832B001-7613-44A1-BF8F-EAAB8D619EC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297712D-EA02-484C-878A-E2F67FEAC3B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AFD3D6DD-CB78-4265-BC86-B6C8B122ADC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DDFCFF-9274-4FC3-9E9D-C7641A656E18}" type="slidenum">
              <a:t>391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A4CF7B51-BA1E-4088-8FF6-9137E98525FF}"/>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2F136108-543C-43B6-AEF3-E58A77F8A7A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C87F666-597D-4442-9B3F-28C1EC60721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9CF27A8-E8C8-4F0D-ACB1-A4DAB8ECA06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639FC47-B3A1-4B53-82F2-7EEB6BF661E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E26316-B170-4AE4-A961-7E6CB2DF7D8B}" type="slidenum">
              <a:t>38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633003D8-0231-41E6-854B-B74E4E4F598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267E2D4-5C1E-49FF-AE7D-86D950F73A6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7776481-2FB1-4A6F-95D9-7A6BA3E9DC0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1159F1-06FA-48C9-AAA7-CA1A1DC6817A}" type="slidenum">
              <a:t>38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1B9ACEF-B765-492B-BC46-E68B42E3E46A}"/>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97B6EAD-BD3D-484E-9513-AA95424FDB9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7CA52D1-BEC3-4C39-AA7A-794B59C8442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4476CD-C501-4813-925F-AF43808B871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3B925F2-B1E5-4D10-97E1-3DED4677647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6165AE-A2E8-435E-BA10-D50A5B12CBD0}" type="slidenum">
              <a:t>392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5CA7B18-DBFB-4704-9DFE-D01F06E504D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FB0FFC-ED66-49E6-BBC5-E79F7D84854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37C79ED-ED81-435E-8B9A-84F56F2671F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4E1381-F9E5-47A4-AF53-6585216E2615}" type="slidenum">
              <a:t>392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DDC65CF-5D5C-4BB2-8789-8EBE4AC84C36}"/>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6658EBF5-9578-4A39-B471-CC994163835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37A5AED-FC75-40B0-9242-7EAD8A14B87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B286AF-28DF-4969-85DD-8FC726D5EF6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098DDD8-DB3A-4CF1-BEEB-65EEFE08571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727D5B-E8A8-484D-B163-8ADC1529E2BD}" type="slidenum">
              <a:t>394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CEE4F86-DD55-4D99-9B9B-CFC3CA3DFBE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5337BA-8FB9-4E35-89E2-E34A8309C84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8C5EDDF-AC6E-4E9B-AC7C-3C51B811FA2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A8E578F-8B06-4A65-B5F9-1D51E8D8A928}" type="slidenum">
              <a:t>394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C974ED3-13C5-4F0B-AF67-344EF75A6653}"/>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CEE39614-2135-41DC-A25F-E2E2290F4CB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4F3440B-B2CA-4F10-B86D-01F2D63B4BA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3DB834-EA8D-4E38-9B0B-6EF4885CA17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18DD7A3-6FA4-4174-9E88-6BF5E6A2AB7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0DFED8-F25C-4E02-9DEE-1F95D4089D89}" type="slidenum">
              <a:t>10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24EEB2C-0A9F-416E-BF7D-2DA2160A57F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2134C82-9A5C-404D-B68A-D5E9346771C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2098F55-E78F-4BAB-ADEE-B457078F0D9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7DBBFA-1B63-4306-858D-1AD09CBD5D02}" type="slidenum">
              <a:t>10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220E604-5598-4881-9B3D-EFB8B640D94B}"/>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65A26F4-EB3D-43FF-9FCD-B6D706FAD9D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EF2F879-86AC-4238-8283-4652E8FAE90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CF09EA-AFD2-4E67-85A9-C4EB6F4FBEF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C6BED14-0798-4237-B9C4-02EE8CB054C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71EDAE-D4E8-4C77-8C24-4FC0294637E4}" type="slidenum">
              <a:t>39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9C073C0-0DFD-43F0-AB7E-35E3CA7C79D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D7A664-2529-446F-BD20-953AE3853CB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FFFE638-ACA3-4484-9176-A8675B5F211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16B767-16C6-44C1-9E86-CF0F53A21184}" type="slidenum">
              <a:t>39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C303B98-1575-4278-8CBB-4A5C0C7ED97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0CE1283-DC5B-4A38-A07F-5E309B04A0B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F23E35C-C8C0-4CF6-B758-9D403A241F1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5297EB9-3C87-495C-B8C0-02399E04B81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4D9B3C1-014C-46B0-ABF0-2B007CA6BD4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757C05-F3B3-4369-B142-8EF252D113FF}" type="slidenum">
              <a:t>40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FAB8507-9206-4306-936B-19EE6B02BE7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0CDAE1-583C-4EBC-837F-73AD3CF264A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334DF21B-BA81-43B3-BB14-3DEEE55C9DC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21363DC-6116-4784-AD88-CF97A493D895}" type="slidenum">
              <a:t>40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26EF0469-D2F5-4E55-8BB0-FCBEFF3223A0}"/>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8A53B8B-F8D3-4C4F-BB8A-1895B3FEDB7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759C50B-7455-489B-B5C6-7E0FF74B23F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61F969-D8D2-4A96-95FD-87B7B14E7C3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DF18EA9-B21B-41EA-B92C-482C01E1FE7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9D6877-158E-4F2A-B390-08F2AC9E17B2}" type="slidenum">
              <a:t>41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7242237-6B16-4C13-BA30-36715A4998E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0C4F8D-2B03-41ED-BA50-F001AFC7BD5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4DCC16A-68C2-4C3A-80E1-93A8A3FF24B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B7725E3-54C8-4F67-869F-BC3553456F91}" type="slidenum">
              <a:t>41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A7BF7136-8DE0-4312-8982-592610AC676A}"/>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2752983D-8E83-49CD-ABE7-CB41DECE43A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38CD095-B85C-4EEA-BDB8-A5920CDF85E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52DF45D-31DB-4185-BF1F-6A28C7DF2DC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7488A70-020F-40CD-9D40-FD4A46592EF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81A6CD3-7CBA-437B-9C24-8963BC52D02D}" type="slidenum">
              <a:t>42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31E937B-8176-445D-A68A-2B7CA109BC8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F3C3A6-FE30-415D-931E-B371AC11960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601904E9-ED5F-4E4A-9679-C063177CC75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BCCEAAA-B050-4056-ADD6-5886D7B1435C}" type="slidenum">
              <a:t>42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768C83C4-EBA1-4A66-BF4C-C407955187E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C7CAB7A-56C2-4B40-825C-123B8C63458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F4A19EF-A5EB-49A3-A08B-4020B1AEC05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915E6B-DDF1-4BD5-99CE-8A0E85DA911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D6395F2-CD18-45E3-AF49-730A538ED3B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16C513-AD08-4542-89EA-674A86A179CF}" type="slidenum">
              <a:t>43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8F056A4-27D3-486E-87EB-146E792EDF7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F4F38A-F77F-406D-AFD1-22641F86C33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1B96F2B-B2C9-46FE-865F-64DCEC4F846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08A668-D9A9-430B-BA1B-2AE3606E81DC}" type="slidenum">
              <a:t>43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39A49DD-47EF-4BF0-9384-EFB01811359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472086E-F777-49A7-9758-226270D947E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4B78392-432B-4753-9F13-E1E8AB96902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09D2E4-7004-4D07-BE1C-92854B8B947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15FF50A-13B7-4745-AA76-42FCA75C838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F2B168-9531-4973-8A8B-9875A8D86D61}" type="slidenum">
              <a:t>44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35CF6BF9-F58C-46B2-B887-C96E8FC1EA8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076A56-B561-49D8-A06D-C7F0595D936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6CFB4DA-97C5-4CB0-996B-9CBE1CF0849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E4C5BE-8144-44D4-B57B-1F85B74E494A}" type="slidenum">
              <a:t>44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93E77FF4-3CD5-459F-90D0-4BC5CACAC466}"/>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6B43177-B80B-42B6-99EF-DD32CDD5503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BEC07DD-8718-4A2E-8539-42D6D87CDE6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E301C8-58FC-455A-A980-C71497977E6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8F46003-5A4A-472F-B59C-EC0D74CE10B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782135-C109-4979-9612-C681FEAD3DA2}" type="slidenum">
              <a:t>45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9A3ED001-C44F-403A-B641-076C1AEBF00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F4B7E54-8F6C-4EA6-99FE-9A874D782E6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040EF4B-E61E-4D35-9530-55E859E9DA0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329D36-B5FA-4A40-8A9D-57D83247DF1C}" type="slidenum">
              <a:t>45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70401DA-3296-4415-AD21-D13B81327D3D}"/>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A7ED98F2-C9DF-473C-83D3-1A4CDA84018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1F0B4E4-6455-4E2D-BE1F-B4781816F34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69BBA22-9A02-432D-B41D-60A4A017B79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1665D87-5968-489F-AF62-CACE8BE680A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739348-FF60-4AA7-A341-8369058A5FB3}" type="slidenum">
              <a:t>46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6CCC5F2-B4C6-43BC-91F9-13E825BA3A5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976165A-8436-4822-8960-C9F33DE2450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311C1FAF-DD0B-46CF-A3AB-5FB913CB476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FF92C23-366B-4BEE-87EA-16C58C6D44D3}" type="slidenum">
              <a:t>46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9073D5C7-2997-474B-902F-EB032BC843FC}"/>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AB362759-DD24-47F8-ADFD-660DE107051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71D3D25-9D3E-4C5A-A0AC-6B6141445A8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4EC4B1-A7F3-4B23-B4E9-40D0FE0A1AD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2612FAE-2456-4D8A-94D7-9E2BFEFB488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12A6B7-C295-4575-82E8-CC3385F4E785}" type="slidenum">
              <a:t>47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8B2BC73-E150-4C40-ABF7-D85FDC1DBFD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EEE128-1979-4AF2-9E3A-05E5A02D7FD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E0D69AB-3C78-4843-84A7-A2E087F6FC7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6683BFE-D635-45F9-A0C0-E624568F361D}" type="slidenum">
              <a:t>47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3BE813E-94D5-40E0-A6D0-F52C026705F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8D261CD-59E3-4637-BB78-B6C639F6031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DFD60D3-51C7-4D51-801C-C8D50F2C2AB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2F4A5F-20C5-492D-B4A6-A3F8EB54196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1D67048-22F8-4673-A808-02345F212C3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041952-0AB9-4492-A131-67C52D2C30CD}" type="slidenum">
              <a:t>48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BA4A033-99A6-405E-AD3E-A6FA91FFE4F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D6A0AB-5CF1-4EE4-A60D-DFAD2918CAE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F39DD3E-ABCC-478B-9886-98A84AA874E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9D579D-AE06-43C1-B178-B92AD967041B}" type="slidenum">
              <a:t>48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C984623-169A-419A-A890-D2B2B6B579E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37C4EDA-DA7A-44CA-9627-10124BFC31D4}"/>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2E860E1-6A2D-4FCC-BBE3-820F09FC13D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E0CD19-DACD-49DF-9931-94F0CF6E083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933E409-A694-4980-A363-C9400E7BC4C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ED8DF8E-D35A-48D3-8AE3-E276B55C0667}" type="slidenum">
              <a:t>11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3B48D7DD-8F40-4CF1-8907-5AE6D934A16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155F26-2A72-498B-99E2-71BCCFF0E4B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B32499F-908A-4FDE-9F5A-C297771D68D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D6ADB12-2331-45E2-832F-2850462E8FBE}" type="slidenum">
              <a:t>11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B34D81B-9093-4344-B748-E74B69005C99}"/>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360041F-6EBB-4992-8E2B-297302EF496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DC3F6C2-DE8B-4722-B1ED-55986413D8D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86A928C-B3D3-4EB3-BD69-89CF663FDB3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51A1535-B9F8-44BB-A101-4C3E021138F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05C375D-1440-47C2-89A7-251139E4DE73}" type="slidenum">
              <a:t>49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D2F745B-BFA6-4E82-8590-1278BFF944D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409FD7-17DE-4518-B6C6-95AD69957EB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3E73ABF-AF6C-477A-9A46-BBFA31F9D3B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9C1BF2-766A-4561-AB13-2C16F7B33EF5}" type="slidenum">
              <a:t>49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C849C4E-9BB3-4F42-807A-C397BD22553D}"/>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336D49F-3D8D-4060-8D48-8E3203C2BA3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329DEBF-DEE9-4376-9B07-3AFEC617735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F9B867-F08E-406A-BA17-2335445854E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8DCBD37-8BC9-4BF2-A700-C9115991741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B83C8D-32C7-406A-AF24-DE605D8EFB5F}" type="slidenum">
              <a:t>50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E78C04F-5281-48EF-913E-01C62AD6072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73F164-FAB9-4E32-8B32-AB6DFCABF38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7B33CFD-9EE0-4E97-A380-DF5ABC09C12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98C0DF-83F6-4206-9353-5C1771EBB50A}" type="slidenum">
              <a:t>50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45395ABF-9258-428A-A743-8BC34380C4FA}"/>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03F2DB5-7093-43F3-B8A5-BAC7EC2C34B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B1FF6CC-91DB-4FCB-91B0-A5FFC547D8D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1F6B77-3E45-4B05-B121-07440FEE2CF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863D075-7EA2-4CF9-AB33-11CA7D71171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26FE5C-E76C-4A37-BE56-81DBD3BAF91A}" type="slidenum">
              <a:t>51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E4C8C13B-4E48-492F-B231-3A6F0C12A02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25FB97-0BB4-4D4C-9B48-7FC22AB3B76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1280471-A612-495A-9C5E-615C411B7F8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97C71A6-D960-4840-8BA8-9539F8188C56}" type="slidenum">
              <a:t>51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C066E84-D163-48E8-861D-EEF7D0424ED8}"/>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EFCEF456-A37E-4F84-B679-34A7CD2F952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13F0068-C072-4720-87AD-C7B6A68685A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552D709-C799-4DBF-BE8F-EBF79D2EC56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BB5D55A-2C93-4DDA-A964-BA2B3EC3071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1910D8-F343-4A3C-B80F-BE1C5A5DAAB3}" type="slidenum">
              <a:t>52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8C960CA-A1B8-4E29-810E-555160EE46E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9DE420-71EF-4FF6-BF5E-76C22D9F970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6F21D37-2BA4-4266-A657-9B05802109E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7C6DBA0-CD3F-4A71-B0F9-623A6454B181}" type="slidenum">
              <a:t>52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F19817E-EAC3-46EC-93B7-64C640EC75B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3164774-EF8F-4596-808F-0994C0C7183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01857F4-0ACE-4ADE-B8BF-6B2B5E767DC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36A8A8C-9791-4F11-A9AD-470B4C67EE2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B63DF20-6812-4C3A-A4A5-5E699F69586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AC4EB4-84ED-458F-8C1D-ECFBCD5A91ED}" type="slidenum">
              <a:t>53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B069F44-E488-4420-A165-0CE3CE649FD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72717B-1C97-41F2-9763-24B3206403C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2DB5BAB-4889-40CF-9444-35612AB99DB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E3FB84-763D-4220-B050-5EBED7235802}" type="slidenum">
              <a:t>53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42786DD-C654-4B90-A57E-833A0973DA8A}"/>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D970083-6DDD-4534-9C29-CC7074302AD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8F3371F-AF5C-4F79-93E8-162ED94F54C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9CB90C3-802B-4BE1-85B4-E234E2B8243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394C3EB-1D05-481E-9FC8-39D1031F20D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0F24DA-C73C-4A84-A58A-871B308CD509}" type="slidenum">
              <a:t>54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66C969A-F4E3-4AB2-9683-BB8C9020301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1BA122-4646-48F6-B9F2-2FD66391707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ADE2C653-65AA-4AD3-A353-D81485D91F7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3CE13D-F5F0-46FA-A17C-2BFD512B7E89}" type="slidenum">
              <a:t>54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CE9BE7B-6798-43BC-8B17-0B167474A2AD}"/>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DDA934F8-4C73-41B6-B98F-05D316AE3B8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C2528E2-0199-417B-A030-00C2E610457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24B4F0F-63AA-4851-A073-808A5BF709A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83C1D10-C90A-4CBA-A9DA-E38A193D21B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E5D127-9A48-47AE-91F6-08F129CA82A1}" type="slidenum">
              <a:t>55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7ACDAC2-9292-4DBC-A980-8A173F661FB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21DF1A-66D1-4A0B-9241-E6BB670A92B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9F77C9B-7EA6-4402-856B-59FFCB5A4A3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181B5E-833F-4D98-8637-5EEA329969CE}" type="slidenum">
              <a:t>55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6DD910F-711B-4970-BEDC-501E92A4A993}"/>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812010B8-99F5-4199-8143-389AADB7F32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861F12D-0169-4FC3-80F8-C5042428169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CD5188-06CA-4677-8EC0-1D063D288BD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FED7E91-15AE-43A6-9CAF-F86990622A3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B37840-2EC1-4990-88DE-E04ED8B05DE6}" type="slidenum">
              <a:t>56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0751845-59D5-42C0-8C5E-B34FFF6C45A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8B6333-CA03-4E81-8162-CE9EFE5A8A1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2B1359D-C3BA-45E3-BB1C-DA3FE01295C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C20407-73EC-4C77-AB45-26DB32FE81DF}" type="slidenum">
              <a:t>56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EF6FCA6-584B-4552-961D-03DEBB3CA87D}"/>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D17279CD-DE4E-4AFB-B169-460AF37526E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EFE50FF-27BC-4B1E-855A-25349B4561B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372BEEB-C081-4EEE-875E-11922AAFB1D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C393EB5-9FE9-405B-B546-CB448B2E817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EC1B211-DECF-424A-A33F-1DF522A5F41A}" type="slidenum">
              <a:t>57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45D0B80-8618-49DF-8B82-815DF11B8F9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1A0524-F5DA-4DA9-8E32-1C669998E88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3949734-D3F1-44ED-93DB-8295D918474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0C6772D-BCE3-4079-8AF7-44C4E4E1584B}" type="slidenum">
              <a:t>57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CADEEF08-592F-4CC4-BEE3-DE75F7ABEA1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1358BF1-D0C5-47E8-BFEB-D620E01523C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4BE3109-587B-422A-9EDA-AEBB3C6A2A0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2F0EE5-CE50-4129-AA28-8C98F0E7F0C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0484593-0915-48DA-A15B-FE43B0000C8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19C0AAA-3642-4755-B92E-8AECEFF10D89}" type="slidenum">
              <a:t>58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45AEC6E-F566-4A6C-9BAC-F22E33F5E84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D41E7C-86BA-470B-BC6D-E38ACDCB0F0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AB749B7-7F2A-40D4-AFE5-3DEB441F098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B00337-3EAF-494C-904A-8D36D45BD9B8}" type="slidenum">
              <a:t>58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4E9B1B9-770A-4718-B36A-89614C96EC57}"/>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16EFCC59-3FE3-4DF3-A8BA-4B29A1CB1A3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AD43554-D1E8-4009-98BC-9CEE1B68E4C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9D81E70-C750-4315-BB56-C61B1FC760C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7137F9C-2557-4F34-B4CB-0C741BB47DA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B2DCCA-B74B-4FAB-9536-7585065F7162}" type="slidenum">
              <a:t>12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956FBF6-6415-4F4E-B31C-C1988F2D5AD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0C7F86F-EF2E-4F95-AEFF-EBCF747A24B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6B0F8B61-D704-42E4-AF5E-293EBCAC740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7632E6-BC86-40E8-A16B-DCB24C92591B}" type="slidenum">
              <a:t>12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7F65645-D0D2-4A62-B753-0CC4DFCE6C26}"/>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43C3239-F95D-4802-A8FC-07BBF503420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EB04CB9-B94F-486A-8ADF-55BF6B268FA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25123ED-DE7E-4164-90CD-21261E0F69D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ABAC1BF-F225-4DF5-B1C2-F6382A8B6F0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B598ABB-4EE9-4B5C-8D50-9A378D2509A5}" type="slidenum">
              <a:t>59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1A226F0-1D1A-4ADC-B2F7-9F25F538061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2F2D78-8B99-4A15-BD34-0C92F0B9146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D36F85A-DBF8-4373-B142-02F2E139B97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29D1C4-D660-49DC-AFC3-58BF3B06E5D3}" type="slidenum">
              <a:t>59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2B09F96E-A2FA-42E4-8728-5EF2E5C39C4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6C7B65C-F366-4E5E-86FB-C19B77D7943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14643A6-AB19-45AD-A4F7-B7D5450CDBF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3AFA1E-D7A1-47E6-9736-A24ED10FF55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1A4E5E6-89AC-490A-A28E-B56053882FB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BBD88A0-A8DC-4C70-BF1F-8C0BEF1C3E85}" type="slidenum">
              <a:t>60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957987AF-FA80-40E6-9D16-A5E72EF3840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49C7A0-F184-4BFE-9905-1491279ECB4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446B57F-9714-445D-9BFC-1E3C16F630E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67D302F-8D35-4990-AFB8-34CD4B0F78DA}" type="slidenum">
              <a:t>60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AB440162-B90E-4F8B-BD38-2D2C0C9E16FC}"/>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2BAA7DA-93F2-42BF-BA78-5580B59EB3C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AAD5C2F-0CA6-46D3-B21A-F8569538A27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01C049-D5DD-4EF4-8EBD-E5967276AF6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8D30835-A4EB-4590-A8E3-01A6C1E442D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7C427D-AB43-47CE-8D83-DB16CB249A9E}" type="slidenum">
              <a:t>61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489AF7A-552C-4225-A199-0021B60BD6F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C6C5E2A-5769-4590-80C1-7FA49062293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469DA4C-63AD-4914-8C22-F16873BB91E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FE23E85-D7BE-4332-B051-B91A7080751F}" type="slidenum">
              <a:t>61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3C0E3169-FC0F-45E4-B592-7C9E373898A9}"/>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10C2F631-9A8C-4F18-A08B-27DA042E5E1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9FAA890-1E76-480F-A788-9EE864BEF5C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B83E381-E573-4328-9615-5F99B83EBF7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ED7AE10-0510-44A1-B4C6-F55E49A96A2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9E2917A-3954-475C-BE44-AFA00BBBCE99}" type="slidenum">
              <a:t>62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A494D50-9439-4512-AB6C-7E8B303306A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46B000F-6556-4475-8D20-0EB2CD62961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244A94A-7929-42FF-8E5E-2286856A039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A8556FA-648C-4552-91FE-1F111675252C}" type="slidenum">
              <a:t>62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E52767F7-5197-4ADB-ACED-263017A0B40F}"/>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60E059EA-CC72-400E-8D0D-5CDD1934AE8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CCF622A-978F-4F45-A63A-C195F9B1854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FDD03B-8119-4368-A83A-3E5E9A846D7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01D1182-C4E5-4C58-83A4-2AB1118A3F8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0446B45-AA69-4254-91E4-19E55707FB79}" type="slidenum">
              <a:t>63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DBDF81F-F7DA-411B-8E7A-69BB0765974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36DA05-4A57-43F9-9BF0-24A021A4AEB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BA7A37F-9D21-4B60-8056-7332173216C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BC17D1-B457-4CAD-9C65-61AE632AF377}" type="slidenum">
              <a:t>63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B27DDD30-F5CB-495F-BC41-79F3A21CD827}"/>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822B9652-8048-4D7B-BA68-6ED3F6BB97A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F6C1A67-6CE1-4889-9EC0-A07CB7D48E3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1CA466-5A46-4C2F-BED6-54EF0508C15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C22DF19-E927-4FE0-ACDE-F204BCB0BFC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63B2F9-2189-46CA-9470-C303335EAD80}" type="slidenum">
              <a:t>64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7B0118E-0D5A-4F97-BF6F-41A1CB9433C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0232B9-2D4D-4D79-AC65-AB1C83F9746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42F8753-04EE-4244-B96F-777AE3CDBE3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E0217A-3042-4EAF-8E15-B25A9369DBA7}" type="slidenum">
              <a:t>64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281196CA-0694-4804-AB64-89E1F3778F46}"/>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D4A97B5D-BC91-4CF7-887F-15AD3EB355B4}"/>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B18E449-2CF8-461F-9DEC-30CE3AC170E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E16A7BF-7E3A-4986-A421-7CAA53CA6DC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A4AEA92-0F6D-442E-B428-6C9443DAC6E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FE0FDA-D7C1-44E4-9279-C3C875BC54DD}" type="slidenum">
              <a:t>65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1A7A2DD-905B-42FA-BD15-56AF069659C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7F4084-8159-40A8-BB25-3C2FCA03B93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356406A7-5466-4624-9ABA-9C41BBB27AB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D2E78CF-EC86-46F5-A01F-D14345E05D68}" type="slidenum">
              <a:t>65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2F4C8BB9-D14A-4009-A370-95B472A1603B}"/>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77CB671C-550F-4710-A816-D5B3F63E52A4}"/>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05D9563-DAF9-4550-966A-99557CE72DA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97DD2E5-50C6-4C31-AAB4-4A1B29E4F71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DE8B925-CC87-44F2-B8E1-0BB3CD96776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D67349-9A18-492B-8A42-DD9C18941AA2}" type="slidenum">
              <a:t>66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6616DF4-AC3D-4A63-BDDC-80A68303A44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0319ACF-B9A9-495E-9EA0-DA89500A939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6F06E48-3106-4A7A-923F-3F52E7BF475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E03451-912F-4736-9E39-8D4D3E532035}" type="slidenum">
              <a:t>66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63606B8-0873-49D7-BB37-CABFA7F3E81F}"/>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6F3A3F4C-8CB9-4E1E-92A7-30F91D76A4B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0F470CD-D3DD-44F9-8FAC-C1CC14FDEDB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4594C1-6DD9-4A07-9FEB-2598962C485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5A80F57-89B5-4A79-811A-18CE312E885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186923-A199-456F-AD40-7C5546642F5E}" type="slidenum">
              <a:t>67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3977C96-F246-44AB-ABAE-7BD5E56FED6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ABFA3B-4467-47BB-B605-BC82BB615CA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3BC7D5FF-FBA0-4F3E-9221-2B57217F384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3A998E-CF1B-4BCE-8253-30FE6BCA48BF}" type="slidenum">
              <a:t>67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4127AEAA-DE13-4622-9567-D7C238CCCDF9}"/>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A8C268F-6216-4C37-B1C2-90ABF97D0634}"/>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B966AC4-6220-42F5-BE62-CDCD9242E91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BB70C5D-8312-4013-9F4E-4EF21557D05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FF6262B-296C-4060-8DCE-B90444029EE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5F793-7557-4663-9E7C-4E07D7F43059}" type="slidenum">
              <a:t>68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CDDEF66-447D-4714-8D23-6EADD8C1A60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D403CF4-14DB-4F3A-887D-75EF6FF59F8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A939A705-1D5E-4ED9-BD9A-49F2DA01CE9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982C243-916A-4E9C-8714-FD3AC03765E5}" type="slidenum">
              <a:t>68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C8E3C4C6-730D-49EF-AF2F-38B4E8FF220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145238EF-E6E4-4E95-AF4E-9F5B1827178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B504945-45D6-460B-B9DB-B949E294EF5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2C997B-E18F-48FE-94DD-A833AB0AFC8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9C77606-4268-4E7F-A2E2-2923D78A70F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9F555D-5576-4989-8A93-EFD3DE98ED1F}" type="slidenum">
              <a:t>13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123E026-0404-419F-85F3-A4C2C375D1B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569A63-6E54-48F1-9C42-E9CCEDF012F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0CA3871-8901-4EF8-AECF-C7161C47F26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2E2712-A74C-49D2-ACB0-3FFEFDAAEB04}" type="slidenum">
              <a:t>13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320A07F0-BF2D-4166-9281-663B4AECC93C}"/>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8A3F00E-3CF6-430F-8EEF-C9EBB1CB788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84A71A5-91BA-4C04-AEAB-20C6B02274E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269C9E-249A-4CBC-BDB4-35CE43B1D50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A21D8B2-97DC-4EDA-A2B4-F4B917D6692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273EA6B-9B69-459E-9408-8EE5DA29A60A}" type="slidenum">
              <a:t>69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9E180BC-DCCE-4B42-9DF1-48F7498E598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B0E973C-42A2-4B97-995B-585BE231C6C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FEF1D00-B79A-4C94-9567-671FA4E23FD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56697F5-F290-4D73-A189-55E8C1841327}" type="slidenum">
              <a:t>69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A87B88F6-17C0-4842-A0F6-AC3A8287BA9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82EA6B3-FCE5-4095-938D-65840411EB1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4D44097-CA4E-4757-B03D-91A5FFB348B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E357B56-4EE7-4F49-8556-19C5DD5C513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3752BE8-74E9-4AFE-9D66-4D19919878A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CD0AEA-5DD7-4072-8C69-4CE1239B8D1C}" type="slidenum">
              <a:t>70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2408CD0-DA60-43CC-BFD0-C6F94D56549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9BF244C-AF59-497E-A41D-146A7E24717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40926AC-FEB5-4CAA-A28C-E97FE86C760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1BBB0B-EF14-4876-AC18-682194DB9D0D}" type="slidenum">
              <a:t>70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7FC6E52F-CEB2-4729-AAB3-65FA76D7BEA9}"/>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4719B596-EDD9-4EF3-B760-C6CB682997D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4B1CC56-E061-4CFE-89C5-A746DB3CBE6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F627DF-42A6-4663-851B-E05F71B58C0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028E762-B070-4268-8FF1-472C05FBB77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6FFDDA-458E-4B8D-B4B4-1AC09B9AF42C}" type="slidenum">
              <a:t>71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2FBADA0-CEC5-48E6-855C-D2F258C2B83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E4A063-E9CA-4513-8D5F-B1BED333879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8032C6B-6558-4159-9335-04CF9C0E837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B4874A1-DB81-41E4-AC35-D10D1A847E87}" type="slidenum">
              <a:t>71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62D27916-6D32-491D-A4F1-5179D5F2A496}"/>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B98340B-E1C9-467E-96B5-7F3BA6314E0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1A12ACE-6FDB-4DE6-8ED3-9A71B78B538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E28F41-C6FB-4B6C-84DE-02CF2033AE6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E47BBAE-5E2B-4982-9CDF-E800538B0DF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16C1135-068B-4748-B9ED-AC83ABC2DEB0}" type="slidenum">
              <a:t>72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B8DECDC-5735-4D5F-AD91-1270B122D6B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A8D9C5-1B82-49D3-91CB-440AE790786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FB73BC8-C767-43E1-B0FB-2204926B454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AD3318F-2027-4EB3-B25F-23EEDEDE8C83}" type="slidenum">
              <a:t>72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DC32111-0E6C-4612-840D-6B77254B2A6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5F28D93-705F-40D1-BDA0-7A2D867A92C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BFA52FD-27F2-4C90-9863-8401D7E20BF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13EF0B-1973-423A-BCB9-4B1A6FD4C2A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6D354AF-54DA-4B1B-9E4F-8CB13821893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6CC9E2-A69B-4EB8-AC62-FD7152FC567A}" type="slidenum">
              <a:t>73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664FD4D-D92D-43DF-9784-A464EF4E0B1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FF50DA-F14A-4532-987F-ED30CF8B568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14689EE-EA57-4A0F-9CA4-DD10E3BF7CA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45FC7B5-623D-45C9-81E7-4E51AE37588F}" type="slidenum">
              <a:t>73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0AB2D00-D9E8-4B6D-9890-EFEEBB0E5909}"/>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C15B2B42-A3E6-47A3-98A8-50741487421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B30870A-71CE-4F90-BBFF-3950F40BEB6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B0B5FD1-6CB9-4FF2-BF42-20A5740840E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0804D6D-120D-4BE7-9CFE-DAF78176792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DB1D17-DA17-4416-824C-F721F710551B}" type="slidenum">
              <a:t>74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3BC386FC-9F0A-4A25-A859-3B66E2611C5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9EF676-97E2-492E-9089-9CA5D6E278D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D45C84F-95E3-40E4-89A4-6D69EF32F15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C8F909F-91E4-4D41-A2CA-D6F4C26BEAC1}" type="slidenum">
              <a:t>74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AC635381-E2C8-48A3-ADEB-788B43061CF9}"/>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264FC0A1-8848-40D2-A1AD-4B7A235D07E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4B60244-B8D4-454A-818C-6C0EAAB5D59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7BD908-07B0-45BB-B2D0-6D1EF8442E0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58826C7-4457-4553-9973-E6F7DEE7EF9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A2BD08-2491-4082-AF67-27586F7B4149}" type="slidenum">
              <a:t>75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ECEFE8AC-C0A6-4925-8C93-321A1B7CF9B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FB78FA-B1ED-471D-8B62-19D37B8D474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927199E-A6FC-491A-B52B-D42BD6EC21A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508B269-4CDC-43C6-8296-8D7BE8D39CC9}" type="slidenum">
              <a:t>75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BB3242C-2780-4CB1-9551-0AAC6BA60D8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4BF3C953-AE80-4A33-A6C6-13DD51050CC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7327B97-44A6-4C26-9FBA-A6B1A735693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08ED28D-D400-49CF-94C0-89182A24672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B58529D-CF22-41A0-8E9E-22882FE3DAE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F48493-BABA-415D-BAA5-0AAEB8870772}" type="slidenum">
              <a:t>76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EDE9F97A-C74F-4704-8D3A-20C5E1CF9F0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D9A3288-CB82-4775-A436-7F9F013E5FC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0163F3F-A7E6-4FB9-8E8C-7A56A26D4BE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74C26E-4887-41F8-9271-649A42D82BC0}" type="slidenum">
              <a:t>76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BEDFEE60-ED1B-426A-98F6-E5432E1E100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2822F55-4260-46FC-946D-70B895E5686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D4D9D08-9D05-4D2C-BAEA-CA114F2DFAE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91FCC15-74DE-4285-ADF2-337CD0E39B5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661590E-48DA-4FF7-A624-8FFA7BD9E74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88AE80-5D7A-46A8-9EB1-68B61E4EA482}" type="slidenum">
              <a:t>77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D00A1FA-6DAD-4D15-BEC3-8B49F7F7806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13198CA-0B3E-40BA-800A-FE3CCDC2F14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93E4774-6A3D-4159-B98C-13D3A1AB1D5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0BE229-747C-4204-B4C9-979F83AAEEC2}" type="slidenum">
              <a:t>77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FCE08D7-F085-4DFD-ACA9-2757E37B9D27}"/>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109E3E7E-7EE2-4B76-A8B7-7DCBDECC2E8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A6381E6-6419-494E-92C5-5B1B86DA7CC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E30E18-364F-4E67-9809-2105C1A9359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E89BEAD-B9C1-4E6C-8F62-2AE596AA03E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27EEA9E-8778-46C5-902A-B35A48B97EEC}" type="slidenum">
              <a:t>78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9FB58B1-07B1-4FB4-8B09-F460205C222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FF05B8-4586-4C35-A1C1-AD706FA1763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DBC0A2B-EAB7-4827-8562-8F0BD479393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1988D02-966F-4008-A143-3FA255700F0A}" type="slidenum">
              <a:t>78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6D372FD6-8438-45E7-B81F-FA9383BF2E4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CB4D34AF-A58D-4012-9429-735AC2621C6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3FFCC6C-C5E1-464E-BD30-8587A291295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ADEEAE-666B-49FC-A571-71FC48B841F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3DCF51D-72C2-4A1B-8EEE-483F3139DE5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81DF4B-9035-46B0-BB4A-2A29996F2602}" type="slidenum">
              <a:t>14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8AF22D7-8CCB-4A79-85ED-1115F58DED6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14AAEC-F8FF-4E47-98D2-77A5ECC1299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0827861-6515-4023-BFC4-2072B23D78E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EC4DDC-E97D-40F1-93F9-594E6BAEA9B1}" type="slidenum">
              <a:t>14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AD612000-F055-40D4-B98A-2E8E1B52A75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4A858D66-FFFA-40A3-A5A1-4E322300344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51CC063-85F5-408B-BEF2-4536B3CFFB1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963CBF8-DA9B-49FB-8965-22C1CC0366C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0DE0342-ED75-4A8F-A98B-32C6263694C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F74348E-CB47-474D-BAC8-11A2C64496EF}" type="slidenum">
              <a:t>79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3BCD2720-82FE-46D1-ADED-174A8D1B280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62FA0A4-4A00-4623-8052-A7F55D7BB9A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3D8169A-D8E1-4D44-85E1-FA03153B183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6825E19-18CD-4ED1-920C-D7CD2744DD14}" type="slidenum">
              <a:t>79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924CA4BC-D447-494A-A557-0A0236F46DF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370C6984-8776-49E9-8351-78DBE45DD46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90BA2C1-AF80-462F-B8D3-99B5A499115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FE6BE06-6027-4147-8731-01B05C6FC8A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3C79601-597D-49AD-9115-EB24243F6D3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CB7EC7D-5930-4D2F-92BF-254E8359B47F}" type="slidenum">
              <a:t>80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D712541-138D-4D4D-9C3E-0D9981D04EE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8D2DD20-4668-48B5-B588-E7BCC6A5364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AC38FE2-56BF-479A-A37A-9F10F9C6999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8FCA02-A14A-4A3E-B512-48C644F8F680}" type="slidenum">
              <a:t>80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5BAA698-5123-46E4-90BF-9FBB184BEBC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604D301A-BD09-4CB4-88D7-DA68460E0FC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7830FE0-7703-430A-B9B0-157C3104CC9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2471743-C25A-4C8A-97D4-9038CFDE336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9B5AB72-B685-46E3-A018-5AC16F67ED7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BAA168-4743-4946-8ED0-9E62E1969052}" type="slidenum">
              <a:t>83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91EF8D8-7813-4F89-9518-06448FEAB60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CB3037-9B8E-4FDB-8CCC-0060E04C399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4EB0E99-BC3D-44D4-951E-04F29E1CD47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F27E46A-391B-4074-BCA2-CD8D07782B6D}" type="slidenum">
              <a:t>83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32C1F01D-8D1F-465F-88BF-5C58C10CE99C}"/>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8A0FD5A-DB28-4417-9EFE-59FEE705374B}"/>
              </a:ext>
            </a:extLst>
          </p:cNvPr>
          <p:cNvSpPr txBox="1">
            <a:spLocks noGrp="1"/>
          </p:cNvSpPr>
          <p:nvPr>
            <p:ph type="body" sz="quarter" idx="1"/>
          </p:nvPr>
        </p:nvSpPr>
        <p:spPr/>
        <p:txBody>
          <a:bodyPr/>
          <a:lstStyle/>
          <a:p>
            <a:pPr lvl="0"/>
            <a:endParaRPr lang="cs-CZ"/>
          </a:p>
          <a:p>
            <a:pPr lvl="0"/>
            <a:endParaRPr lang="cs-CZ"/>
          </a:p>
        </p:txBody>
      </p:sp>
      <p:sp>
        <p:nvSpPr>
          <p:cNvPr id="8" name="Zástupný symbol pro číslo snímku 3">
            <a:extLst>
              <a:ext uri="{FF2B5EF4-FFF2-40B4-BE49-F238E27FC236}">
                <a16:creationId xmlns:a16="http://schemas.microsoft.com/office/drawing/2014/main" id="{06C02775-9997-4E20-BDCD-2DF5293D141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FA6E3D-A90E-4B79-A895-1CC5DF09305A}" type="slidenum">
              <a:t>83</a:t>
            </a:fld>
            <a:endParaRPr lang="cs-CZ" sz="1800" b="0" i="0" u="none" strike="noStrike" kern="0" cap="none" spc="0" baseline="0">
              <a:solidFill>
                <a:srgbClr val="000000"/>
              </a:solidFill>
              <a:uFillTx/>
              <a:latin typeface="Calibri" pitchFamily="18"/>
              <a:ea typeface="Microsoft YaHei" pitchFamily="2"/>
              <a:cs typeface="Lucida Sans" pitchFamily="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0D2E9BB-A42B-44CF-83F6-B3E51B3CF06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0196C88-283F-41CE-A526-B501F2A832E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1E33C6D-FCA1-4106-8388-A3DED6F032A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DDAEE8D-8E7F-45CB-A75E-CCB7430F2A29}" type="slidenum">
              <a:t>84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37CD989-82B3-4202-9E4C-DBB93358393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6E13410-9244-4A9D-A5F6-8B3BE2EDBE7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093AF38-9430-4A43-8661-4EC9676961F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0152641-55E7-4396-BCD3-CC44D9088722}" type="slidenum">
              <a:t>84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2A49EF85-BC93-4171-8B4A-F12D06036EC7}"/>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89C1EDF0-CCCF-41E2-A99A-00707BCD0018}"/>
              </a:ext>
            </a:extLst>
          </p:cNvPr>
          <p:cNvSpPr txBox="1">
            <a:spLocks noGrp="1"/>
          </p:cNvSpPr>
          <p:nvPr>
            <p:ph type="body" sz="quarter" idx="1"/>
          </p:nvPr>
        </p:nvSpPr>
        <p:spPr/>
        <p:txBody>
          <a:bodyPr/>
          <a:lstStyle/>
          <a:p>
            <a:pPr lvl="0"/>
            <a:endParaRPr lang="cs-CZ"/>
          </a:p>
          <a:p>
            <a:pPr lvl="0"/>
            <a:endParaRPr lang="cs-CZ"/>
          </a:p>
        </p:txBody>
      </p:sp>
      <p:sp>
        <p:nvSpPr>
          <p:cNvPr id="8" name="Zástupný symbol pro číslo snímku 3">
            <a:extLst>
              <a:ext uri="{FF2B5EF4-FFF2-40B4-BE49-F238E27FC236}">
                <a16:creationId xmlns:a16="http://schemas.microsoft.com/office/drawing/2014/main" id="{7F16BA79-ADD0-4CBE-BC15-7E05BDE8A0F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30DF262-B1D0-41D3-A8E5-A669511C5739}" type="slidenum">
              <a:t>84</a:t>
            </a:fld>
            <a:endParaRPr lang="cs-CZ" sz="1800" b="0" i="0" u="none" strike="noStrike" kern="0" cap="none" spc="0" baseline="0">
              <a:solidFill>
                <a:srgbClr val="000000"/>
              </a:solidFill>
              <a:uFillTx/>
              <a:latin typeface="Calibri" pitchFamily="18"/>
              <a:ea typeface="Microsoft YaHei" pitchFamily="2"/>
              <a:cs typeface="Lucida Sans" pitchFamily="2"/>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8BBDFEB-D3E9-4876-8FAF-92CB70904AE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AADBDCB-490E-447F-BECD-70A6FBB5C68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789DE7E-BCC8-4FDB-AD31-9205A3AAE90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57286E-DC14-4DCB-80A7-14C10B4FA7B2}" type="slidenum">
              <a:t>85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3983732C-A7F1-405A-8BA8-2BAA56B2804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0A57E8-8294-4C86-88E0-0EF8E458AA0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3B486C0D-70D0-4F28-BD05-15E805763C6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0A8F98-DBCF-4B52-AD0A-BEF78C22B3FC}" type="slidenum">
              <a:t>85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CA1661F4-00EA-4208-B9BD-EA7B7EB473E3}"/>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0CE8044-D138-4D6C-8F28-34116A820D5B}"/>
              </a:ext>
            </a:extLst>
          </p:cNvPr>
          <p:cNvSpPr txBox="1">
            <a:spLocks noGrp="1"/>
          </p:cNvSpPr>
          <p:nvPr>
            <p:ph type="body" sz="quarter" idx="1"/>
          </p:nvPr>
        </p:nvSpPr>
        <p:spPr/>
        <p:txBody>
          <a:bodyPr/>
          <a:lstStyle/>
          <a:p>
            <a:pPr lvl="0"/>
            <a:endParaRPr lang="cs-CZ"/>
          </a:p>
          <a:p>
            <a:pPr lvl="0"/>
            <a:endParaRPr lang="cs-CZ"/>
          </a:p>
        </p:txBody>
      </p:sp>
      <p:sp>
        <p:nvSpPr>
          <p:cNvPr id="8" name="Zástupný symbol pro číslo snímku 3">
            <a:extLst>
              <a:ext uri="{FF2B5EF4-FFF2-40B4-BE49-F238E27FC236}">
                <a16:creationId xmlns:a16="http://schemas.microsoft.com/office/drawing/2014/main" id="{04AFC199-A82E-4431-ACB5-F9CC2457CAE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3F37F8-ADFC-452B-A847-96AE60E9A2DA}" type="slidenum">
              <a:t>85</a:t>
            </a:fld>
            <a:endParaRPr lang="cs-CZ" sz="1800" b="0" i="0" u="none" strike="noStrike" kern="0" cap="none" spc="0" baseline="0">
              <a:solidFill>
                <a:srgbClr val="000000"/>
              </a:solidFill>
              <a:uFillTx/>
              <a:latin typeface="Calibri" pitchFamily="18"/>
              <a:ea typeface="Microsoft YaHei" pitchFamily="2"/>
              <a:cs typeface="Lucida Sans" pitchFamily="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4FE3871-7939-4785-8D3C-C1D17052D1E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BC6132-DBE1-4A37-9FE0-8F4F8DC32FE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1986B16-6426-4416-A300-8AE4C426592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50D802-C92F-49A6-AA65-C8217284BBF8}" type="slidenum">
              <a:t>86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04824BA-61EB-47A0-8C35-E0A34E259BF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69D5C5-D6B2-4519-A924-6529A0DA6FB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8B6083D-2B60-4D3E-96A7-140CF509224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BCC815-F489-4264-AF7E-164C67A0396C}" type="slidenum">
              <a:t>86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35D43E2-9B94-4BC9-8ADA-C2A7B0D772B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6D613FE6-B150-4852-9B57-F7A18F884F10}"/>
              </a:ext>
            </a:extLst>
          </p:cNvPr>
          <p:cNvSpPr txBox="1">
            <a:spLocks noGrp="1"/>
          </p:cNvSpPr>
          <p:nvPr>
            <p:ph type="body" sz="quarter" idx="1"/>
          </p:nvPr>
        </p:nvSpPr>
        <p:spPr/>
        <p:txBody>
          <a:bodyPr/>
          <a:lstStyle/>
          <a:p>
            <a:pPr lvl="0"/>
            <a:endParaRPr lang="cs-CZ"/>
          </a:p>
          <a:p>
            <a:pPr lvl="0"/>
            <a:endParaRPr lang="cs-CZ"/>
          </a:p>
        </p:txBody>
      </p:sp>
      <p:sp>
        <p:nvSpPr>
          <p:cNvPr id="8" name="Zástupný symbol pro číslo snímku 3">
            <a:extLst>
              <a:ext uri="{FF2B5EF4-FFF2-40B4-BE49-F238E27FC236}">
                <a16:creationId xmlns:a16="http://schemas.microsoft.com/office/drawing/2014/main" id="{432752DE-91D2-444C-8823-9FF56799CB0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D96E8B-4403-46D8-940D-ADCEBA01F8D0}" type="slidenum">
              <a:t>86</a:t>
            </a:fld>
            <a:endParaRPr lang="cs-CZ" sz="1800" b="0" i="0" u="none" strike="noStrike" kern="0" cap="none" spc="0" baseline="0">
              <a:solidFill>
                <a:srgbClr val="000000"/>
              </a:solidFill>
              <a:uFillTx/>
              <a:latin typeface="Calibri" pitchFamily="18"/>
              <a:ea typeface="Microsoft YaHei" pitchFamily="2"/>
              <a:cs typeface="Lucida Sans" pitchFamily="2"/>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96AF509-823D-4687-A036-CD0BAAD9CC7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5CD1BB-5925-471F-8CF0-374A7EB834A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5D7C859-0133-4893-ADE1-FC92824F8A0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3BD42F1-1CF8-4881-9ED2-155519FE869A}" type="slidenum">
              <a:t>87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8306F0F-4DFE-4E01-9074-865EF3D07FD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CA1092-E3B9-46A9-8347-0959E0B23D1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E572490-99B8-477A-8EA5-5885CFC451D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40259B-F67A-4E9A-8D69-1DFE550A10DC}" type="slidenum">
              <a:t>87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8846EB0-C352-4FF5-9C46-CB021D05411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1C85607-5AAA-445F-9448-5302929EC3D9}"/>
              </a:ext>
            </a:extLst>
          </p:cNvPr>
          <p:cNvSpPr txBox="1">
            <a:spLocks noGrp="1"/>
          </p:cNvSpPr>
          <p:nvPr>
            <p:ph type="body" sz="quarter" idx="1"/>
          </p:nvPr>
        </p:nvSpPr>
        <p:spPr/>
        <p:txBody>
          <a:bodyPr/>
          <a:lstStyle/>
          <a:p>
            <a:pPr lvl="0"/>
            <a:endParaRPr lang="cs-CZ"/>
          </a:p>
          <a:p>
            <a:pPr lvl="0"/>
            <a:endParaRPr lang="cs-CZ"/>
          </a:p>
        </p:txBody>
      </p:sp>
      <p:sp>
        <p:nvSpPr>
          <p:cNvPr id="8" name="Zástupný symbol pro číslo snímku 3">
            <a:extLst>
              <a:ext uri="{FF2B5EF4-FFF2-40B4-BE49-F238E27FC236}">
                <a16:creationId xmlns:a16="http://schemas.microsoft.com/office/drawing/2014/main" id="{F1C29432-5B58-49F3-A54C-2517F833C44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61D7CA0-E38C-4D44-AC5A-736E37A16607}" type="slidenum">
              <a:t>87</a:t>
            </a:fld>
            <a:endParaRPr lang="cs-CZ" sz="1800" b="0" i="0" u="none" strike="noStrike" kern="0" cap="none" spc="0" baseline="0">
              <a:solidFill>
                <a:srgbClr val="000000"/>
              </a:solidFill>
              <a:uFillTx/>
              <a:latin typeface="Calibri" pitchFamily="18"/>
              <a:ea typeface="Microsoft YaHei" pitchFamily="2"/>
              <a:cs typeface="Lucida Sans" pitchFamily="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048CD6D-FEF0-4ECE-8E7C-44F10BBF117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49A140-009F-45C8-AA2F-2A2EE7226E7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05F32D6-793A-454D-804E-4D7A9ED9EA2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529CFF-C935-4B65-A3B0-2A6AF63F90AF}" type="slidenum">
              <a:t>88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35C0152-2720-4A0D-A467-999167D2FF3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FF7F483-A9C5-4E57-8C3D-E3ACA4ABF9C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AF87BD2-D280-44F9-850F-4A684698D6B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A8B5C35-8094-44A4-8256-30BE2F4E4A73}" type="slidenum">
              <a:t>88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B907B00-3D1B-4BC5-BDAF-3370687B6648}"/>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14109D3E-5DEE-472B-9EA2-9F42987A44B4}"/>
              </a:ext>
            </a:extLst>
          </p:cNvPr>
          <p:cNvSpPr txBox="1">
            <a:spLocks noGrp="1"/>
          </p:cNvSpPr>
          <p:nvPr>
            <p:ph type="body" sz="quarter" idx="1"/>
          </p:nvPr>
        </p:nvSpPr>
        <p:spPr/>
        <p:txBody>
          <a:bodyPr/>
          <a:lstStyle/>
          <a:p>
            <a:pPr lvl="0"/>
            <a:endParaRPr lang="cs-CZ"/>
          </a:p>
          <a:p>
            <a:pPr lvl="0"/>
            <a:endParaRPr lang="cs-CZ"/>
          </a:p>
        </p:txBody>
      </p:sp>
      <p:sp>
        <p:nvSpPr>
          <p:cNvPr id="8" name="Zástupný symbol pro číslo snímku 3">
            <a:extLst>
              <a:ext uri="{FF2B5EF4-FFF2-40B4-BE49-F238E27FC236}">
                <a16:creationId xmlns:a16="http://schemas.microsoft.com/office/drawing/2014/main" id="{05494B0D-9D9E-4CB0-BAB7-886056554D9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BA432B-2CF0-4F1B-98FB-6C9A691AC597}" type="slidenum">
              <a:t>88</a:t>
            </a:fld>
            <a:endParaRPr lang="cs-CZ" sz="1800" b="0" i="0" u="none" strike="noStrike" kern="0" cap="none" spc="0" baseline="0">
              <a:solidFill>
                <a:srgbClr val="000000"/>
              </a:solidFill>
              <a:uFillTx/>
              <a:latin typeface="Calibri" pitchFamily="18"/>
              <a:ea typeface="Microsoft YaHei" pitchFamily="2"/>
              <a:cs typeface="Lucida Sans" pitchFamily="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8D6DC85-9EDB-45B8-B971-08750C73994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2AB1852-C357-4B89-B0D2-6A817F0467B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4C858DA-FFE1-4DC1-98D6-427322DB29D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F5576C-E98B-4500-8253-D7F7A70F7D91}" type="slidenum">
              <a:t>89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D00154C-F099-4E40-B783-8CB8AA2CF79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43DF85-BFA0-487C-8571-5DDF96596A6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296642C-00D1-41F0-A823-37686CE6BC0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12272C-EFF9-4B33-8D4E-DA4C7099CF35}" type="slidenum">
              <a:t>89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4FEB1782-DDDB-420F-8120-58624662D9F4}"/>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19F5198-9DB2-4A82-A118-3F66D8748740}"/>
              </a:ext>
            </a:extLst>
          </p:cNvPr>
          <p:cNvSpPr txBox="1">
            <a:spLocks noGrp="1"/>
          </p:cNvSpPr>
          <p:nvPr>
            <p:ph type="body" sz="quarter" idx="1"/>
          </p:nvPr>
        </p:nvSpPr>
        <p:spPr/>
        <p:txBody>
          <a:bodyPr/>
          <a:lstStyle/>
          <a:p>
            <a:pPr lvl="0"/>
            <a:endParaRPr lang="cs-CZ"/>
          </a:p>
          <a:p>
            <a:pPr lvl="0"/>
            <a:endParaRPr lang="cs-CZ"/>
          </a:p>
        </p:txBody>
      </p:sp>
      <p:sp>
        <p:nvSpPr>
          <p:cNvPr id="8" name="Zástupný symbol pro číslo snímku 3">
            <a:extLst>
              <a:ext uri="{FF2B5EF4-FFF2-40B4-BE49-F238E27FC236}">
                <a16:creationId xmlns:a16="http://schemas.microsoft.com/office/drawing/2014/main" id="{B1BEAC75-F1FF-48B3-829B-E501241B816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E7BBAF2-AAB4-496B-AF12-24DE9B8154F7}" type="slidenum">
              <a:t>89</a:t>
            </a:fld>
            <a:endParaRPr lang="cs-CZ" sz="1800" b="0" i="0" u="none" strike="noStrike" kern="0" cap="none" spc="0" baseline="0">
              <a:solidFill>
                <a:srgbClr val="000000"/>
              </a:solidFill>
              <a:uFillTx/>
              <a:latin typeface="Calibri" pitchFamily="18"/>
              <a:ea typeface="Microsoft YaHei" pitchFamily="2"/>
              <a:cs typeface="Lucida Sans" pitchFamily="2"/>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14CDE28-409D-4FDB-B4E5-80329A6B7E7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6BEEA81-26FF-46EF-9749-5D34C9CB268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F931427-A397-4EF2-8BF3-F88F8F3EAE3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0FA0655-19B4-4522-90F2-82FBC3578040}" type="slidenum">
              <a:t>90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AD35008-6431-422A-828E-8072872D9A7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B0BB53-9830-4934-9716-C1D8EE70AB8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16E967D-54C0-4536-ABDD-3A23B908572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D21566-D8CF-4767-A50F-3384B2A2E362}" type="slidenum">
              <a:t>90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10F0389-FACD-4DFB-88B9-602B42C07D3C}"/>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2CDFA33-4189-4A12-9986-D4EA45231678}"/>
              </a:ext>
            </a:extLst>
          </p:cNvPr>
          <p:cNvSpPr txBox="1">
            <a:spLocks noGrp="1"/>
          </p:cNvSpPr>
          <p:nvPr>
            <p:ph type="body" sz="quarter" idx="1"/>
          </p:nvPr>
        </p:nvSpPr>
        <p:spPr/>
        <p:txBody>
          <a:bodyPr/>
          <a:lstStyle/>
          <a:p>
            <a:pPr lvl="0"/>
            <a:endParaRPr lang="cs-CZ"/>
          </a:p>
          <a:p>
            <a:pPr lvl="0"/>
            <a:endParaRPr lang="cs-CZ"/>
          </a:p>
        </p:txBody>
      </p:sp>
      <p:sp>
        <p:nvSpPr>
          <p:cNvPr id="8" name="Zástupný symbol pro číslo snímku 3">
            <a:extLst>
              <a:ext uri="{FF2B5EF4-FFF2-40B4-BE49-F238E27FC236}">
                <a16:creationId xmlns:a16="http://schemas.microsoft.com/office/drawing/2014/main" id="{30475BBE-017B-49E6-ADD4-8C36C612BEE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F972C2-64AB-4805-AA9E-1BEEBD083E62}" type="slidenum">
              <a:t>90</a:t>
            </a:fld>
            <a:endParaRPr lang="cs-CZ" sz="1800" b="0" i="0" u="none" strike="noStrike" kern="0" cap="none" spc="0" baseline="0">
              <a:solidFill>
                <a:srgbClr val="000000"/>
              </a:solidFill>
              <a:uFillTx/>
              <a:latin typeface="Calibri" pitchFamily="18"/>
              <a:ea typeface="Microsoft YaHei" pitchFamily="2"/>
              <a:cs typeface="Lucida Sans"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DB4ECCA-360A-4106-868D-C496FFBEA7D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F0A9F5-9704-4A92-A987-36051AFCA25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6E9AE77-6302-478F-9E22-3693D410BE9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B75711-CD45-4247-8C77-9773621FF88E}" type="slidenum">
              <a:t>15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32606EC-011D-4537-B32F-07016F1339B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6DA0689-F23B-4761-ADEE-0D67356FBB5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ACF4C6D-929F-43F2-B382-8C1105A36E4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1D2F08-AAAE-4966-96AE-7E05B87F3671}" type="slidenum">
              <a:t>15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B9B630B-323C-4CDD-9C17-B4169DF39CFA}"/>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22FE5C3-7BAF-4374-BC21-F3A963D8D47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AC11824-9C30-4F52-827C-02D39E28CD9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950AB31-E29C-4838-B309-B135AAA1C38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D0D1718-3BE5-4759-8D52-492E853C1D4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B1CC7B-AD95-4003-B731-037319C26825}" type="slidenum">
              <a:t>91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28A48C5-46BB-4C5A-9C66-93428E9D5F2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389F77D-CDCD-43C9-BC5E-BD2CF5F9A92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F424F39-3042-4EAB-BEC5-180185EDEEA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097FFB-10E6-4A3E-83F7-B22A2511935D}" type="slidenum">
              <a:t>91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E0EB7EF4-E5B1-458B-8F88-60B78B2A4CF6}"/>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2A7E1DB-208B-4738-9826-DF2B5CA2615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1939B01-E1FB-4D47-9551-8115A399009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4A1763-DBE1-4FCD-8A68-4EB5B0800C9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B03E25D-B0A9-4E31-A3E9-F3223F4463E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28B9C1E-30ED-4800-BA12-ED62C51DEF22}" type="slidenum">
              <a:t>92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EAF89B1-23DE-4C3A-8CEB-4979A77A249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FF4E575-7423-4833-827D-577A37C41F3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2A44587-60A9-430E-9D41-D5502A0D767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0D5E9C-137B-406E-9661-6B70274AA261}" type="slidenum">
              <a:t>92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BAA9481A-3613-43F0-82F2-63B4C8D5F6E8}"/>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0C54F07E-C856-4063-BC69-1A6DA0712F1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7F5B965-F16A-471A-8570-D99472407BE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0AB03B-ECB4-4238-91D0-FE384C809F3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E306782-7D81-4F3D-BD8F-7FC8A43069E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463425-DF4D-43C2-A11C-3DC9E27CBCA5}" type="slidenum">
              <a:t>93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0EB6D7D-6A7C-4640-B2CF-CA9785722FC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839DFE-6C56-411F-9ECD-D9898BF5926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8DEABB4-8039-4192-A3B2-1B18BBCF9FD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828CBB-3A07-49D4-8466-DA1FF809F43E}" type="slidenum">
              <a:t>93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86BD2F5-5E16-4D80-9040-D11533B73500}"/>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CB6678CC-DA79-471F-B695-302D5B72A78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99A80F5-E0C4-44F8-ADB3-A9305A7FECC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E131B50-4FD2-4FDB-A92D-8E7C7849746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82E8040-4950-4882-8DDB-CB7FF57C246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BC14F41-743B-4E41-9A9C-34FCC1714B0D}" type="slidenum">
              <a:t>94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9A1FE716-4DC7-4B74-BE82-62CED448F00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50D4A9-FD60-493C-BBD4-BE2B751DFD0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67FB261A-9F81-4EBE-BDB0-B9966306871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98CE061-7D8A-4C2C-822B-6FCF8C314092}" type="slidenum">
              <a:t>94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F77EAFF-3E9D-4F39-9B1C-9D24B438BD6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680AB74-F209-4EAF-ABBC-786F60A9AB9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CE37CBF-CAC7-494B-89C6-67A757CE550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2DCDCD-978A-4982-8533-0C3AD04E7DD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E374BFB-3F3A-43E2-8667-DFAC20A0813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3752EB-1C87-4E71-8077-7CFD9AC58301}" type="slidenum">
              <a:t>107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E8BB4F1-E0CD-41CF-8F06-6BA1D0EF397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50F03BE-BF16-4985-BAAF-47C4BA518E2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3CCE9AF-A3C4-47BA-A778-9A58CF63BD7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79F2385-C078-4CBE-8C08-67F426CD8B4B}" type="slidenum">
              <a:t>107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981581DE-3BB6-489E-83DE-F25C6A9A41AF}"/>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124E312-E4E3-45CB-AE3E-F4488582B30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287A3FA-09A4-43F0-9323-A583C92D74B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CEF821-988C-49BD-836D-91E5A61BE0C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F234839-78BB-42EB-9806-FBFF3A74ADD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8C9CCEB-60F0-419A-8F2A-DCA7E752BA48}" type="slidenum">
              <a:t>108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873E277-9B79-4057-A8C1-2B1DDA3318B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996DB7-CD7B-4DE9-B826-A4CCC8199A3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0B56A3F-4D61-4CA0-ADF3-D35E09309F1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89D7B5A-564B-418C-9E1D-839141E87ACB}" type="slidenum">
              <a:t>108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68EC2953-FF71-4F8B-959E-77FEED6233F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AD073A07-EC82-4555-BD12-BC2F8745965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1ACF6EA-41D2-4B68-8D7D-93BE668FD9F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BD774B4-B6E4-43D4-ABEE-4C7EFBE7C84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B18EE92-FD60-43CD-BECA-2625299455C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B837BD3-CBBE-4E2A-BD23-25DB9F9A0061}" type="slidenum">
              <a:t>109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AC6DF7F-7286-41CB-8219-96FFE3127B7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5F49EF5-AF93-40B8-A313-4A32348D5F9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E552DD8-12E8-475C-86D4-3A2941C1E94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76F3BD-D2BA-438C-8319-DEC3CB05B4D2}" type="slidenum">
              <a:t>109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B49BD5BF-E494-456A-8E01-58089A432E3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4594AD3C-5FDD-44AB-AD6F-02E163C3DE9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1DA23DB-1F85-4B70-8AA7-A2382685ED3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9871D8-4BC8-4CAC-A62B-3D6DDD290DB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212480C-38E0-4C86-9746-0A2CE8ED27A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3BE8C8-BEE1-49F6-A4E5-BEBBBA65F64B}" type="slidenum">
              <a:t>110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E0D2494A-C38B-4743-B025-6006AA8030F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C052B9-E50D-4A93-8256-33D29F0F558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3DFF189A-809C-4E22-AE39-6B84BF11AC8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EB09E6-1AE5-4C44-8213-13FB67E2F0DF}" type="slidenum">
              <a:t>110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FABAD9C0-23CD-4BBA-8A94-CD0F70AEB7EC}"/>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631F44BF-409A-4177-99FF-4FF1E232AEC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7827796-CE62-46FD-9B12-341E33215C3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D00016-063C-493F-973A-23A99CC5373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7903E1C-F53E-4545-8A9F-E0172E21B74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33080C5-1325-4254-940C-A2FD71C59C92}" type="slidenum">
              <a:t>112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71B3265-585A-47EB-902B-BBFCA9A5CDC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F9638B-8DAD-45C8-AB68-6FCA9E56482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5CDF397-3334-49C7-AEAB-660A8118022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6402F47-6AB8-4D34-93F4-2935D8C266F0}" type="slidenum">
              <a:t>112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488A5D8-2449-4049-9011-C81C71B6BFDD}"/>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B5D3A5C-5A1F-43D5-A6A4-4AE74A6605E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063ABDD-9C37-47DB-8D1C-F63DAAA95A9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06E1C4-105F-4DC2-8B15-36F1B17B647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CD6BDC1-04CB-40DD-BC9D-9699D7B4028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F8A7C35-0925-47F3-BA4E-A4E1D6B3B239}" type="slidenum">
              <a:t>113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26950B7-205A-40DE-9E44-149D2F29986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9B8BD86-A78E-4D73-A8A7-D022FC57058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A74A57C-D814-43CF-9DD4-63835FF0E0A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094D4F-674D-4D66-820E-D930E539CEEE}" type="slidenum">
              <a:t>113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79F557F3-C223-49A9-AD71-B7D378ECE857}"/>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EB715E3-2091-4C9A-855E-F5ABD660E80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1430A57-9186-482F-B67D-FFA3B42DBE2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686C54-8598-4E99-B777-EB9DAE6EF44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C27B3F6-2B3D-4438-A61E-4FD151CDF58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22889D-6D47-46D3-8D05-9875CCC84E2D}" type="slidenum">
              <a:t>16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585CAFF-9D3B-4244-AA76-2C38B17351D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07F636-AC3E-4282-971E-EDED7111A4A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A97164D9-AEAE-4AE8-AD65-A0A0FAB27FB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FFBE1F3-EF3A-47C2-9356-B0411C80B328}" type="slidenum">
              <a:t>16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E8BE44AC-19DC-4A98-9BC7-B7C65C9B8EE2}"/>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ED15CE06-034A-4017-92AB-B431B9398A5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28FB3E5-5A82-4C07-BE46-101FD3CE84C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F78165-8059-4B99-8BAB-578BE90BFB1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AC6BC10-6CF3-434F-8075-E74D377E755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9950855-6DF2-4903-8945-5474A9765121}" type="slidenum">
              <a:t>114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E178A65-386E-4F6F-82C1-5EEFEC842AF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8FC8AB-B123-4B88-BAA4-2B1749E57F4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B10C53A-13CE-47E9-9A3A-7473E5D503F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07F525B-90CD-4A6E-AF85-3E68EA896B5D}" type="slidenum">
              <a:t>114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6E411B04-268F-4C48-9F5C-A834B32B18D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1F84C18E-502C-4803-8BFE-CA98303DA7E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D427282-AC9B-47FB-982B-8F2504B6CBE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E2FF78-BA73-4D5B-9D1D-EC9BF418BF9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E2900C9-EB63-4BFD-975E-E9F34DF9114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6AF425D-3122-4D31-94D0-3F8FAF056353}" type="slidenum">
              <a:t>115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0A96641-AFBA-480C-83C1-AD90A462E72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B06B6B-F628-4071-BE9F-89EFA28E6E9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5D5882D-CA4A-4A95-B57D-F1AFD81BF5D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2ED4082-0488-4F8B-90A3-100832E9028E}" type="slidenum">
              <a:t>115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D2CBAB49-47AD-4FD5-9011-6C571C5EC075}"/>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C2650B05-DCA0-4AF2-B970-A5859EC8AC2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E2F7B28-BD91-41CF-93E6-F73B7306A18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7D9A8C-EF3C-4551-911E-8B4D05A3EF8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5962975-D795-472E-97D4-2848BB84F76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317683-E6F9-4EB1-9981-25403C693E05}" type="slidenum">
              <a:t>116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A6365E9-DFE9-463B-81CE-4BF0D53D073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5EEC38E-BDDB-40FD-AB45-1A1EA82BF32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A174B96-19AC-4EA2-8E0E-46D9DB799B4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9E2722-FA7C-41EE-9615-95BFADCAD06F}" type="slidenum">
              <a:t>116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5CA44A22-20C0-4CC8-AAFA-3F8CBADA6E4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5005E38D-37C2-410B-AACD-9EE3878746C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46C8691-EA92-48FF-A14F-63C374A9A4E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A83C46-721A-4CD4-A8BC-BA217773169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E8171BD-E8A8-42E6-AD54-8D802AA2356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92E73E-ABD8-4905-BD2C-E2D8B5FDE1E8}" type="slidenum">
              <a:t>117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45560BC-8465-4F38-83BB-1B988EA5758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95A1B2-0CC1-4178-AAC1-3D88203A686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3C8EA99E-A272-4DCD-82AA-3B46B89A98E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27896DA-AA69-4240-86B8-EB75B53E4C1F}" type="slidenum">
              <a:t>117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C5ED47E8-5611-48DD-8591-74745FEC7D0E}"/>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47CDF9C4-F3A6-4091-A23B-8515760DEB0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D4BC20A-446A-44CB-9B6A-6E894652E95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816A19-5AAD-4B58-B6A1-61F659E781F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F8EE4BB-4F08-4793-B568-4E10295EB03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C118A0D-B650-463B-9F97-FED4A152CACC}" type="slidenum">
              <a:t>118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E2FD2DD-46B3-4879-97DB-206097F1D27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4FA7847-BAC0-49DE-BE0C-64154781C6F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B015744-8A49-4404-9738-A2A71859DB5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456809-A616-4587-9A2E-D83819154300}" type="slidenum">
              <a:t>118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38DC570C-06FA-440D-898C-0F0B08AF7B58}"/>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8187C47-1FB3-4200-BC4A-12723F4101C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DD2470B-D6C7-4B7F-B7EB-C9BB1F500D2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BD47F2-057D-4C93-A9AC-F5D9D99ABF9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7450DAB-154B-4589-BAEA-BB967DDC81E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8D1360-44D2-4CC9-98A0-C0B670E1A7A2}" type="slidenum">
              <a:t>119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C4B4B3B-3CCB-470B-8B62-4A14BBBB1FD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F6DDD75-6A89-4568-BA14-C040A85BAD7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0A23A0F-AFD1-42F2-B7F4-731C235379E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C65329-1929-41EB-8625-AF98976EF3E5}" type="slidenum">
              <a:t>119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7883F196-33B0-42E7-98B0-382AA22447B1}"/>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B523D50-F59C-48E3-A56A-1681C17CD6F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7795E19-693C-490C-8191-88E5E097046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152B21-02F0-4783-9A71-553A780A8C5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2544AEA-3C24-4F86-8E35-7D8D189C27D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8340E5B-56E3-430E-AEB6-AAF93EF7093C}" type="slidenum">
              <a:t>120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38EE8A6-7C3A-41C8-990A-4E284A1F1A2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98A7CF8-7FA9-4E42-A914-B9BC3F79AC2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75B7BDF-5A89-40D8-AC8E-3D6DED0C28E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EE51161-304D-4480-959D-94694FAC5830}" type="slidenum">
              <a:t>120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8F4784F8-AF2A-4CFE-A57A-F4C47B2B6737}"/>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964CA876-98F1-4ADD-9604-DE175BE5635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070ADA9-3BC5-4724-B9F0-815CDB98D6B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3293BA3-E6C4-4F33-A494-F0870E217C3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3FED568-90C7-4A61-9C98-B155C6C0D9C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1AA1BD-588B-405B-B495-DCD0C5378324}" type="slidenum">
              <a:t>121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EF764D7A-F199-4FCE-A389-E5BFC590E07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43EE6A-383C-45A6-9C97-9EDF541FFBA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812884E-D3F4-477D-93F1-9095A2DF304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4EA13B-9410-4831-A29B-148EA7ADA678}" type="slidenum">
              <a:t>121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96EDB85A-65AF-4FB3-B837-D0D8EE4015B3}"/>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FADA3FFF-2B0E-4CDA-992A-3FEC6FC5263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3698CD4-5658-45BA-A57E-0D1A942F0BC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CBB16E-6120-4BF4-9280-9328FAC1B76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557D8A5-6A23-4730-8B65-453DEE55174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B4B860-3CC8-4166-A75E-4DB02048758B}" type="slidenum">
              <a:t>122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469B528-9C04-43B5-AD21-6A72370458F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548C59-17D9-4A5E-9FD1-85A0F99CEC8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7EC1454-AEF5-4D8E-9F58-CECCB3C98F7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29CEAF0-DF4D-4866-AF59-36B21110757A}" type="slidenum">
              <a:t>122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105BF9F5-069C-422E-AEE9-4C46D980A09F}"/>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B29EE832-4D20-4771-98DA-C787D405426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FF418BE-B93B-4564-9190-3854A6E1F7B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1C4EA1-FB77-4AEC-B959-80DB11F3B6A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0D80ECB-6E2F-4680-A469-75E974206D6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CB30E2-019E-4ABE-AFBA-02284060D14C}" type="slidenum">
              <a:t>123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F51F702-6B43-4EF0-B0DE-88DC8F223B4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EA968D-7341-4DEF-9A85-84804E4CD3A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19.09.2022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0EB4F86-C8E1-4E2A-A05F-1FFD8109BED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0F2767A-4FBC-48CE-9468-CE105B16A5B4}" type="slidenum">
              <a:t>123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obrázek snímku 1">
            <a:extLst>
              <a:ext uri="{FF2B5EF4-FFF2-40B4-BE49-F238E27FC236}">
                <a16:creationId xmlns:a16="http://schemas.microsoft.com/office/drawing/2014/main" id="{02AF7DBB-2126-4E72-8B05-B80F0F803C1A}"/>
              </a:ext>
            </a:extLst>
          </p:cNvPr>
          <p:cNvSpPr>
            <a:spLocks noGrp="1" noRot="1" noChangeAspect="1"/>
          </p:cNvSpPr>
          <p:nvPr>
            <p:ph type="sldImg"/>
          </p:nvPr>
        </p:nvSpPr>
        <p:spPr>
          <a:solidFill>
            <a:srgbClr val="4472C4"/>
          </a:solidFill>
          <a:ln w="12701" cap="flat">
            <a:solidFill>
              <a:srgbClr val="2F528F"/>
            </a:solidFill>
            <a:prstDash val="solid"/>
            <a:miter/>
          </a:ln>
        </p:spPr>
      </p:sp>
      <p:sp>
        <p:nvSpPr>
          <p:cNvPr id="7" name="Zástupný symbol pro poznámky 2">
            <a:extLst>
              <a:ext uri="{FF2B5EF4-FFF2-40B4-BE49-F238E27FC236}">
                <a16:creationId xmlns:a16="http://schemas.microsoft.com/office/drawing/2014/main" id="{41DACEE1-6E20-4F41-BD57-DD9F46AEB24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A79FE6-B745-43F3-B092-D1DD65CA2DC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972F68C-59D4-4C8F-9650-904A136399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9CA4E4F-C572-4BAC-964D-1CD88FB9909E}"/>
              </a:ext>
            </a:extLst>
          </p:cNvPr>
          <p:cNvSpPr>
            <a:spLocks noGrp="1"/>
          </p:cNvSpPr>
          <p:nvPr>
            <p:ph type="dt" sz="half" idx="10"/>
          </p:nvPr>
        </p:nvSpPr>
        <p:spPr/>
        <p:txBody>
          <a:bodyPr/>
          <a:lstStyle/>
          <a:p>
            <a:fld id="{D5FF31AC-61CC-42CF-AE7F-8CA706D679C6}" type="datetimeFigureOut">
              <a:rPr lang="cs-CZ" smtClean="0"/>
              <a:t>19.09.2022</a:t>
            </a:fld>
            <a:endParaRPr lang="cs-CZ"/>
          </a:p>
        </p:txBody>
      </p:sp>
      <p:sp>
        <p:nvSpPr>
          <p:cNvPr id="5" name="Zástupný symbol pro zápatí 4">
            <a:extLst>
              <a:ext uri="{FF2B5EF4-FFF2-40B4-BE49-F238E27FC236}">
                <a16:creationId xmlns:a16="http://schemas.microsoft.com/office/drawing/2014/main" id="{01EBFCDC-6FEF-498B-98BE-A027897A63E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6E22532-38D9-4D12-AB3E-3F801DFF7EEB}"/>
              </a:ext>
            </a:extLst>
          </p:cNvPr>
          <p:cNvSpPr>
            <a:spLocks noGrp="1"/>
          </p:cNvSpPr>
          <p:nvPr>
            <p:ph type="sldNum" sz="quarter" idx="12"/>
          </p:nvPr>
        </p:nvSpPr>
        <p:spPr/>
        <p:txBody>
          <a:bodyPr/>
          <a:lstStyle/>
          <a:p>
            <a:fld id="{DADD0C7E-4C8D-49FB-9710-577A0CA7F11E}" type="slidenum">
              <a:rPr lang="cs-CZ" smtClean="0"/>
              <a:t>‹#›</a:t>
            </a:fld>
            <a:endParaRPr lang="cs-CZ"/>
          </a:p>
        </p:txBody>
      </p:sp>
    </p:spTree>
    <p:extLst>
      <p:ext uri="{BB962C8B-B14F-4D97-AF65-F5344CB8AC3E}">
        <p14:creationId xmlns:p14="http://schemas.microsoft.com/office/powerpoint/2010/main" val="84821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4F347B-DB7B-4E4E-ADAC-8C3D0B8E91F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00E6110-B170-4194-A13B-DB46C0EDE1C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DEDC5AE-EED6-4AC6-8869-75F92164C37D}"/>
              </a:ext>
            </a:extLst>
          </p:cNvPr>
          <p:cNvSpPr>
            <a:spLocks noGrp="1"/>
          </p:cNvSpPr>
          <p:nvPr>
            <p:ph type="dt" sz="half" idx="10"/>
          </p:nvPr>
        </p:nvSpPr>
        <p:spPr/>
        <p:txBody>
          <a:bodyPr/>
          <a:lstStyle/>
          <a:p>
            <a:fld id="{D5FF31AC-61CC-42CF-AE7F-8CA706D679C6}" type="datetimeFigureOut">
              <a:rPr lang="cs-CZ" smtClean="0"/>
              <a:t>19.09.2022</a:t>
            </a:fld>
            <a:endParaRPr lang="cs-CZ"/>
          </a:p>
        </p:txBody>
      </p:sp>
      <p:sp>
        <p:nvSpPr>
          <p:cNvPr id="5" name="Zástupný symbol pro zápatí 4">
            <a:extLst>
              <a:ext uri="{FF2B5EF4-FFF2-40B4-BE49-F238E27FC236}">
                <a16:creationId xmlns:a16="http://schemas.microsoft.com/office/drawing/2014/main" id="{829CF449-149A-4E8D-8F6F-0B2CF2A8149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C9773C7-B808-46F4-9AAC-2693741E15AD}"/>
              </a:ext>
            </a:extLst>
          </p:cNvPr>
          <p:cNvSpPr>
            <a:spLocks noGrp="1"/>
          </p:cNvSpPr>
          <p:nvPr>
            <p:ph type="sldNum" sz="quarter" idx="12"/>
          </p:nvPr>
        </p:nvSpPr>
        <p:spPr/>
        <p:txBody>
          <a:bodyPr/>
          <a:lstStyle/>
          <a:p>
            <a:fld id="{DADD0C7E-4C8D-49FB-9710-577A0CA7F11E}" type="slidenum">
              <a:rPr lang="cs-CZ" smtClean="0"/>
              <a:t>‹#›</a:t>
            </a:fld>
            <a:endParaRPr lang="cs-CZ"/>
          </a:p>
        </p:txBody>
      </p:sp>
    </p:spTree>
    <p:extLst>
      <p:ext uri="{BB962C8B-B14F-4D97-AF65-F5344CB8AC3E}">
        <p14:creationId xmlns:p14="http://schemas.microsoft.com/office/powerpoint/2010/main" val="102914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BC15C26-AA55-470B-A9B0-1DDC683D242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8AA35C2-31AF-4540-AE59-225CB1D58A5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62520CC-D66A-4B46-9D4E-AB1EA129EB5B}"/>
              </a:ext>
            </a:extLst>
          </p:cNvPr>
          <p:cNvSpPr>
            <a:spLocks noGrp="1"/>
          </p:cNvSpPr>
          <p:nvPr>
            <p:ph type="dt" sz="half" idx="10"/>
          </p:nvPr>
        </p:nvSpPr>
        <p:spPr/>
        <p:txBody>
          <a:bodyPr/>
          <a:lstStyle/>
          <a:p>
            <a:fld id="{D5FF31AC-61CC-42CF-AE7F-8CA706D679C6}" type="datetimeFigureOut">
              <a:rPr lang="cs-CZ" smtClean="0"/>
              <a:t>19.09.2022</a:t>
            </a:fld>
            <a:endParaRPr lang="cs-CZ"/>
          </a:p>
        </p:txBody>
      </p:sp>
      <p:sp>
        <p:nvSpPr>
          <p:cNvPr id="5" name="Zástupný symbol pro zápatí 4">
            <a:extLst>
              <a:ext uri="{FF2B5EF4-FFF2-40B4-BE49-F238E27FC236}">
                <a16:creationId xmlns:a16="http://schemas.microsoft.com/office/drawing/2014/main" id="{169FD358-9643-4910-BE47-019958AFB5C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2C2B281-FF88-47C3-8D29-FE93C973D218}"/>
              </a:ext>
            </a:extLst>
          </p:cNvPr>
          <p:cNvSpPr>
            <a:spLocks noGrp="1"/>
          </p:cNvSpPr>
          <p:nvPr>
            <p:ph type="sldNum" sz="quarter" idx="12"/>
          </p:nvPr>
        </p:nvSpPr>
        <p:spPr/>
        <p:txBody>
          <a:bodyPr/>
          <a:lstStyle/>
          <a:p>
            <a:fld id="{DADD0C7E-4C8D-49FB-9710-577A0CA7F11E}" type="slidenum">
              <a:rPr lang="cs-CZ" smtClean="0"/>
              <a:t>‹#›</a:t>
            </a:fld>
            <a:endParaRPr lang="cs-CZ"/>
          </a:p>
        </p:txBody>
      </p:sp>
    </p:spTree>
    <p:extLst>
      <p:ext uri="{BB962C8B-B14F-4D97-AF65-F5344CB8AC3E}">
        <p14:creationId xmlns:p14="http://schemas.microsoft.com/office/powerpoint/2010/main" val="2844271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9AA8F9-604D-447E-B23A-0B49386808E8}"/>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symbol pro obsah 2">
            <a:extLst>
              <a:ext uri="{FF2B5EF4-FFF2-40B4-BE49-F238E27FC236}">
                <a16:creationId xmlns:a16="http://schemas.microsoft.com/office/drawing/2014/main" id="{36182A1E-A135-4B8A-8835-384C970EC3C9}"/>
              </a:ext>
            </a:extLst>
          </p:cNvPr>
          <p:cNvSpPr txBox="1">
            <a:spLocks noGrp="1"/>
          </p:cNvSpPr>
          <p:nvPr>
            <p:ph type="title" idx="4294967295"/>
          </p:nvPr>
        </p:nvSpPr>
        <p:spPr>
          <a:xfrm>
            <a:off x="609600" y="1600201"/>
            <a:ext cx="10972800" cy="4525923"/>
          </a:xfrm>
        </p:spPr>
        <p:txBody>
          <a:bodyPr anchor="t" anchorCtr="0"/>
          <a:lstStyle>
            <a:lvl1pPr marL="343082" indent="-343082" algn="l">
              <a:spcBef>
                <a:spcPts val="800"/>
              </a:spcBef>
              <a:buSzPct val="100000"/>
              <a:buFont typeface="Arial" pitchFamily="34"/>
              <a:buChar char="•"/>
              <a:defRPr sz="3200"/>
            </a:lvl1pPr>
          </a:lstStyle>
          <a:p>
            <a:pPr lvl="0"/>
            <a:r>
              <a:rPr lang="cs-CZ"/>
              <a:t>Kliknutím lze upravit styly předlohy textu.</a:t>
            </a:r>
            <a:br>
              <a:rPr lang="cs-CZ"/>
            </a:br>
            <a:r>
              <a:rPr lang="cs-CZ"/>
              <a:t>Druhá úroveň</a:t>
            </a:r>
            <a:br>
              <a:rPr lang="cs-CZ"/>
            </a:br>
            <a:r>
              <a:rPr lang="cs-CZ"/>
              <a:t>Třetí úroveň</a:t>
            </a:r>
            <a:br>
              <a:rPr lang="cs-CZ"/>
            </a:br>
            <a:r>
              <a:rPr lang="cs-CZ"/>
              <a:t>Čtvrtá úroveň</a:t>
            </a:r>
            <a:br>
              <a:rPr lang="cs-CZ"/>
            </a:br>
            <a:r>
              <a:rPr lang="cs-CZ"/>
              <a:t>Pátá úroveň</a:t>
            </a:r>
          </a:p>
        </p:txBody>
      </p:sp>
      <p:sp>
        <p:nvSpPr>
          <p:cNvPr id="4" name="Zástupný symbol pro datum 3">
            <a:extLst>
              <a:ext uri="{FF2B5EF4-FFF2-40B4-BE49-F238E27FC236}">
                <a16:creationId xmlns:a16="http://schemas.microsoft.com/office/drawing/2014/main" id="{0A5BB6C8-9A36-4013-811A-4DE01BB6FD44}"/>
              </a:ext>
            </a:extLst>
          </p:cNvPr>
          <p:cNvSpPr txBox="1">
            <a:spLocks noGrp="1"/>
          </p:cNvSpPr>
          <p:nvPr>
            <p:ph type="dt" sz="half" idx="7"/>
          </p:nvPr>
        </p:nvSpPr>
        <p:spPr/>
        <p:txBody>
          <a:bodyPr/>
          <a:lstStyle>
            <a:lvl1pPr>
              <a:defRPr/>
            </a:lvl1pPr>
          </a:lstStyle>
          <a:p>
            <a:pPr lvl="0"/>
            <a:fld id="{9BBD1FCE-E7A9-4D1F-BE25-0AB5A8F78C38}" type="datetime1">
              <a:rPr lang="cs-CZ"/>
              <a:pPr lvl="0"/>
              <a:t>19.09.2022</a:t>
            </a:fld>
            <a:endParaRPr lang="cs-CZ"/>
          </a:p>
        </p:txBody>
      </p:sp>
      <p:sp>
        <p:nvSpPr>
          <p:cNvPr id="5" name="Zástupný symbol pro zápatí 4">
            <a:extLst>
              <a:ext uri="{FF2B5EF4-FFF2-40B4-BE49-F238E27FC236}">
                <a16:creationId xmlns:a16="http://schemas.microsoft.com/office/drawing/2014/main" id="{92E3E267-B3A0-4696-A06A-9F4596498873}"/>
              </a:ext>
            </a:extLst>
          </p:cNvPr>
          <p:cNvSpPr txBox="1">
            <a:spLocks noGrp="1"/>
          </p:cNvSpPr>
          <p:nvPr>
            <p:ph type="ftr" sz="quarter" idx="9"/>
          </p:nvPr>
        </p:nvSpPr>
        <p:spPr/>
        <p:txBody>
          <a:bodyPr/>
          <a:lstStyle>
            <a:lvl1pPr>
              <a:defRPr/>
            </a:lvl1pPr>
          </a:lstStyle>
          <a:p>
            <a:pPr lvl="0"/>
            <a:endParaRPr lang="cs-CZ"/>
          </a:p>
        </p:txBody>
      </p:sp>
      <p:sp>
        <p:nvSpPr>
          <p:cNvPr id="6" name="Zástupný symbol pro číslo snímku 5">
            <a:extLst>
              <a:ext uri="{FF2B5EF4-FFF2-40B4-BE49-F238E27FC236}">
                <a16:creationId xmlns:a16="http://schemas.microsoft.com/office/drawing/2014/main" id="{18B5D8CF-78F8-4980-8B2F-43398896C3EC}"/>
              </a:ext>
            </a:extLst>
          </p:cNvPr>
          <p:cNvSpPr txBox="1">
            <a:spLocks noGrp="1"/>
          </p:cNvSpPr>
          <p:nvPr>
            <p:ph type="sldNum" sz="quarter" idx="8"/>
          </p:nvPr>
        </p:nvSpPr>
        <p:spPr/>
        <p:txBody>
          <a:bodyPr/>
          <a:lstStyle>
            <a:lvl1pPr>
              <a:defRPr/>
            </a:lvl1pPr>
          </a:lstStyle>
          <a:p>
            <a:pPr lvl="0"/>
            <a:fld id="{B5A9A93B-C796-49E6-98BE-821A1A5006AE}" type="slidenum">
              <a:t>‹#›</a:t>
            </a:fld>
            <a:endParaRPr lang="cs-CZ"/>
          </a:p>
        </p:txBody>
      </p:sp>
      <p:sp>
        <p:nvSpPr>
          <p:cNvPr id="7" name="Zástupný obsah 6">
            <a:extLst>
              <a:ext uri="{FF2B5EF4-FFF2-40B4-BE49-F238E27FC236}">
                <a16:creationId xmlns:a16="http://schemas.microsoft.com/office/drawing/2014/main" id="{43AAAAFC-9F60-4885-B0EC-DB0866211B71}"/>
              </a:ext>
            </a:extLst>
          </p:cNvPr>
          <p:cNvSpPr txBox="1">
            <a:spLocks noGrp="1"/>
          </p:cNvSpPr>
          <p:nvPr>
            <p:ph type="title" idx="4294967295"/>
          </p:nvPr>
        </p:nvSpPr>
        <p:spPr>
          <a:xfrm>
            <a:off x="609601" y="1604516"/>
            <a:ext cx="10972324" cy="3977283"/>
          </a:xfrm>
        </p:spPr>
        <p:txBody>
          <a:bodyPr lIns="0" tIns="0" rIns="0" bIns="0" anchor="t">
            <a:normAutofit/>
          </a:bodyPr>
          <a:lstStyle>
            <a:lvl1pPr hangingPunct="0">
              <a:defRPr>
                <a:latin typeface="Liberation Sans" pitchFamily="18"/>
              </a:defRPr>
            </a:lvl1pPr>
          </a:lstStyle>
          <a:p>
            <a:pPr lvl="0"/>
            <a:endParaRPr lang="cs-CZ"/>
          </a:p>
        </p:txBody>
      </p:sp>
      <p:sp>
        <p:nvSpPr>
          <p:cNvPr id="8" name="Zástupný obsah 7">
            <a:extLst>
              <a:ext uri="{FF2B5EF4-FFF2-40B4-BE49-F238E27FC236}">
                <a16:creationId xmlns:a16="http://schemas.microsoft.com/office/drawing/2014/main" id="{92BF396C-0A25-44AE-8D66-DE399CEE2CAD}"/>
              </a:ext>
            </a:extLst>
          </p:cNvPr>
          <p:cNvSpPr txBox="1">
            <a:spLocks noGrp="1"/>
          </p:cNvSpPr>
          <p:nvPr>
            <p:ph idx="1"/>
          </p:nvPr>
        </p:nvSpPr>
        <p:spPr>
          <a:xfrm>
            <a:off x="609601" y="1604516"/>
            <a:ext cx="10972324" cy="3977283"/>
          </a:xfrm>
        </p:spPr>
        <p:txBody>
          <a:bodyPr lIns="0" tIns="0" rIns="0" bIns="0"/>
          <a:lstStyle>
            <a:lvl1pPr hangingPunct="0">
              <a:spcBef>
                <a:spcPts val="1415"/>
              </a:spcBef>
              <a:defRPr>
                <a:latin typeface="Liberation Sans" pitchFamily="18"/>
              </a:defRPr>
            </a:lvl1pPr>
          </a:lstStyle>
          <a:p>
            <a:pPr lvl="0"/>
            <a:endParaRPr lang="cs-CZ"/>
          </a:p>
        </p:txBody>
      </p:sp>
    </p:spTree>
    <p:extLst>
      <p:ext uri="{BB962C8B-B14F-4D97-AF65-F5344CB8AC3E}">
        <p14:creationId xmlns:p14="http://schemas.microsoft.com/office/powerpoint/2010/main" val="35731493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B45780C-DD9F-482F-9088-EB5E0F20930D}"/>
              </a:ext>
            </a:extLst>
          </p:cNvPr>
          <p:cNvSpPr txBox="1">
            <a:spLocks noGrp="1"/>
          </p:cNvSpPr>
          <p:nvPr>
            <p:ph type="dt" sz="half" idx="7"/>
          </p:nvPr>
        </p:nvSpPr>
        <p:spPr/>
        <p:txBody>
          <a:bodyPr/>
          <a:lstStyle>
            <a:lvl1pPr>
              <a:defRPr/>
            </a:lvl1pPr>
          </a:lstStyle>
          <a:p>
            <a:pPr lvl="0"/>
            <a:fld id="{665C1E5E-1415-4737-936B-55376E585DA3}" type="datetime1">
              <a:rPr lang="cs-CZ"/>
              <a:pPr lvl="0"/>
              <a:t>19.09.2022</a:t>
            </a:fld>
            <a:endParaRPr lang="cs-CZ"/>
          </a:p>
        </p:txBody>
      </p:sp>
      <p:sp>
        <p:nvSpPr>
          <p:cNvPr id="3" name="Zástupný symbol pro zápatí 2">
            <a:extLst>
              <a:ext uri="{FF2B5EF4-FFF2-40B4-BE49-F238E27FC236}">
                <a16:creationId xmlns:a16="http://schemas.microsoft.com/office/drawing/2014/main" id="{0ED35970-0628-4CF9-9AFB-BF63796C2B82}"/>
              </a:ext>
            </a:extLst>
          </p:cNvPr>
          <p:cNvSpPr txBox="1">
            <a:spLocks noGrp="1"/>
          </p:cNvSpPr>
          <p:nvPr>
            <p:ph type="ftr" sz="quarter" idx="9"/>
          </p:nvPr>
        </p:nvSpPr>
        <p:spPr/>
        <p:txBody>
          <a:bodyPr/>
          <a:lstStyle>
            <a:lvl1pPr>
              <a:defRPr/>
            </a:lvl1pPr>
          </a:lstStyle>
          <a:p>
            <a:pPr lvl="0"/>
            <a:endParaRPr lang="cs-CZ"/>
          </a:p>
        </p:txBody>
      </p:sp>
      <p:sp>
        <p:nvSpPr>
          <p:cNvPr id="4" name="Zástupný symbol pro číslo snímku 3">
            <a:extLst>
              <a:ext uri="{FF2B5EF4-FFF2-40B4-BE49-F238E27FC236}">
                <a16:creationId xmlns:a16="http://schemas.microsoft.com/office/drawing/2014/main" id="{ABDAA673-9099-44C7-9E30-4A1F36559AF7}"/>
              </a:ext>
            </a:extLst>
          </p:cNvPr>
          <p:cNvSpPr txBox="1">
            <a:spLocks noGrp="1"/>
          </p:cNvSpPr>
          <p:nvPr>
            <p:ph type="sldNum" sz="quarter" idx="8"/>
          </p:nvPr>
        </p:nvSpPr>
        <p:spPr/>
        <p:txBody>
          <a:bodyPr/>
          <a:lstStyle>
            <a:lvl1pPr>
              <a:defRPr/>
            </a:lvl1pPr>
          </a:lstStyle>
          <a:p>
            <a:pPr lvl="0"/>
            <a:fld id="{92A4F973-AB49-4BB5-9036-78CDC5F2D4F1}" type="slidenum">
              <a:t>‹#›</a:t>
            </a:fld>
            <a:endParaRPr lang="cs-CZ"/>
          </a:p>
        </p:txBody>
      </p:sp>
      <p:sp>
        <p:nvSpPr>
          <p:cNvPr id="5" name="Nadpis 4">
            <a:extLst>
              <a:ext uri="{FF2B5EF4-FFF2-40B4-BE49-F238E27FC236}">
                <a16:creationId xmlns:a16="http://schemas.microsoft.com/office/drawing/2014/main" id="{14625181-CA90-485B-BDE2-4A04023112CB}"/>
              </a:ext>
            </a:extLst>
          </p:cNvPr>
          <p:cNvSpPr txBox="1">
            <a:spLocks noGrp="1"/>
          </p:cNvSpPr>
          <p:nvPr>
            <p:ph type="title" idx="4294967295"/>
          </p:nvPr>
        </p:nvSpPr>
        <p:spPr>
          <a:xfrm>
            <a:off x="609601" y="273598"/>
            <a:ext cx="10972324" cy="1144801"/>
          </a:xfrm>
        </p:spPr>
        <p:txBody>
          <a:bodyPr lIns="0" tIns="0" rIns="0" bIns="0"/>
          <a:lstStyle>
            <a:lvl1pPr hangingPunct="0">
              <a:defRPr>
                <a:latin typeface="Liberation Sans" pitchFamily="18"/>
              </a:defRPr>
            </a:lvl1pPr>
          </a:lstStyle>
          <a:p>
            <a:pPr lvl="0"/>
            <a:endParaRPr lang="cs-CZ"/>
          </a:p>
        </p:txBody>
      </p:sp>
      <p:sp>
        <p:nvSpPr>
          <p:cNvPr id="6" name="Zástupný text 5">
            <a:extLst>
              <a:ext uri="{FF2B5EF4-FFF2-40B4-BE49-F238E27FC236}">
                <a16:creationId xmlns:a16="http://schemas.microsoft.com/office/drawing/2014/main" id="{A67EC7B4-96CF-4574-9376-547A0FD1320A}"/>
              </a:ext>
            </a:extLst>
          </p:cNvPr>
          <p:cNvSpPr txBox="1">
            <a:spLocks noGrp="1"/>
          </p:cNvSpPr>
          <p:nvPr>
            <p:ph type="body" idx="4294967295"/>
          </p:nvPr>
        </p:nvSpPr>
        <p:spPr>
          <a:xfrm>
            <a:off x="609601" y="1604516"/>
            <a:ext cx="10972324" cy="3977283"/>
          </a:xfrm>
        </p:spPr>
        <p:txBody>
          <a:bodyPr lIns="0" tIns="0" rIns="0" bIns="0"/>
          <a:lstStyle>
            <a:lvl1pPr hangingPunct="0">
              <a:spcBef>
                <a:spcPts val="1415"/>
              </a:spcBef>
              <a:buNone/>
              <a:defRPr>
                <a:latin typeface="Liberation Sans" pitchFamily="18"/>
              </a:defRPr>
            </a:lvl1pPr>
          </a:lstStyle>
          <a:p>
            <a:pPr lvl="0"/>
            <a:endParaRPr lang="cs-CZ"/>
          </a:p>
        </p:txBody>
      </p:sp>
    </p:spTree>
    <p:extLst>
      <p:ext uri="{BB962C8B-B14F-4D97-AF65-F5344CB8AC3E}">
        <p14:creationId xmlns:p14="http://schemas.microsoft.com/office/powerpoint/2010/main" val="252580718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191F77-9720-45BE-8836-5E580BE0466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5A80D27-AC2A-4029-B9E9-018D2E3923D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E691694-A183-4415-9C7C-6DB2117C9883}"/>
              </a:ext>
            </a:extLst>
          </p:cNvPr>
          <p:cNvSpPr>
            <a:spLocks noGrp="1"/>
          </p:cNvSpPr>
          <p:nvPr>
            <p:ph type="dt" sz="half" idx="10"/>
          </p:nvPr>
        </p:nvSpPr>
        <p:spPr/>
        <p:txBody>
          <a:bodyPr/>
          <a:lstStyle/>
          <a:p>
            <a:fld id="{D5FF31AC-61CC-42CF-AE7F-8CA706D679C6}" type="datetimeFigureOut">
              <a:rPr lang="cs-CZ" smtClean="0"/>
              <a:t>19.09.2022</a:t>
            </a:fld>
            <a:endParaRPr lang="cs-CZ"/>
          </a:p>
        </p:txBody>
      </p:sp>
      <p:sp>
        <p:nvSpPr>
          <p:cNvPr id="5" name="Zástupný symbol pro zápatí 4">
            <a:extLst>
              <a:ext uri="{FF2B5EF4-FFF2-40B4-BE49-F238E27FC236}">
                <a16:creationId xmlns:a16="http://schemas.microsoft.com/office/drawing/2014/main" id="{260B4F21-D3A4-4397-A4FF-CAAB61FF8F9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CADF32A-8A0D-4623-9135-8AFA6DE9D2C2}"/>
              </a:ext>
            </a:extLst>
          </p:cNvPr>
          <p:cNvSpPr>
            <a:spLocks noGrp="1"/>
          </p:cNvSpPr>
          <p:nvPr>
            <p:ph type="sldNum" sz="quarter" idx="12"/>
          </p:nvPr>
        </p:nvSpPr>
        <p:spPr/>
        <p:txBody>
          <a:bodyPr/>
          <a:lstStyle/>
          <a:p>
            <a:fld id="{DADD0C7E-4C8D-49FB-9710-577A0CA7F11E}" type="slidenum">
              <a:rPr lang="cs-CZ" smtClean="0"/>
              <a:t>‹#›</a:t>
            </a:fld>
            <a:endParaRPr lang="cs-CZ"/>
          </a:p>
        </p:txBody>
      </p:sp>
    </p:spTree>
    <p:extLst>
      <p:ext uri="{BB962C8B-B14F-4D97-AF65-F5344CB8AC3E}">
        <p14:creationId xmlns:p14="http://schemas.microsoft.com/office/powerpoint/2010/main" val="314123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5D375B-9617-42B1-99CC-594198A72929}"/>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E751689-2BC9-4029-8676-A45B853DFD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A8F66CA9-D9A8-4C69-B6B6-00B47121095E}"/>
              </a:ext>
            </a:extLst>
          </p:cNvPr>
          <p:cNvSpPr>
            <a:spLocks noGrp="1"/>
          </p:cNvSpPr>
          <p:nvPr>
            <p:ph type="dt" sz="half" idx="10"/>
          </p:nvPr>
        </p:nvSpPr>
        <p:spPr/>
        <p:txBody>
          <a:bodyPr/>
          <a:lstStyle/>
          <a:p>
            <a:fld id="{D5FF31AC-61CC-42CF-AE7F-8CA706D679C6}" type="datetimeFigureOut">
              <a:rPr lang="cs-CZ" smtClean="0"/>
              <a:t>19.09.2022</a:t>
            </a:fld>
            <a:endParaRPr lang="cs-CZ"/>
          </a:p>
        </p:txBody>
      </p:sp>
      <p:sp>
        <p:nvSpPr>
          <p:cNvPr id="5" name="Zástupný symbol pro zápatí 4">
            <a:extLst>
              <a:ext uri="{FF2B5EF4-FFF2-40B4-BE49-F238E27FC236}">
                <a16:creationId xmlns:a16="http://schemas.microsoft.com/office/drawing/2014/main" id="{B50B6989-2088-42FA-A4A1-06743952DFA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10741BB-A536-4030-9B95-EC90C172732E}"/>
              </a:ext>
            </a:extLst>
          </p:cNvPr>
          <p:cNvSpPr>
            <a:spLocks noGrp="1"/>
          </p:cNvSpPr>
          <p:nvPr>
            <p:ph type="sldNum" sz="quarter" idx="12"/>
          </p:nvPr>
        </p:nvSpPr>
        <p:spPr/>
        <p:txBody>
          <a:bodyPr/>
          <a:lstStyle/>
          <a:p>
            <a:fld id="{DADD0C7E-4C8D-49FB-9710-577A0CA7F11E}" type="slidenum">
              <a:rPr lang="cs-CZ" smtClean="0"/>
              <a:t>‹#›</a:t>
            </a:fld>
            <a:endParaRPr lang="cs-CZ"/>
          </a:p>
        </p:txBody>
      </p:sp>
    </p:spTree>
    <p:extLst>
      <p:ext uri="{BB962C8B-B14F-4D97-AF65-F5344CB8AC3E}">
        <p14:creationId xmlns:p14="http://schemas.microsoft.com/office/powerpoint/2010/main" val="2031376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0EE643-B8A2-4A0F-88A9-707600EFECE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8D387F5-C781-403D-96D8-37C850C26207}"/>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B4E78CC-3823-4B0C-B796-A10638EBDCA2}"/>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434A030-892D-4EFC-A223-6BCF527B0B1F}"/>
              </a:ext>
            </a:extLst>
          </p:cNvPr>
          <p:cNvSpPr>
            <a:spLocks noGrp="1"/>
          </p:cNvSpPr>
          <p:nvPr>
            <p:ph type="dt" sz="half" idx="10"/>
          </p:nvPr>
        </p:nvSpPr>
        <p:spPr/>
        <p:txBody>
          <a:bodyPr/>
          <a:lstStyle/>
          <a:p>
            <a:fld id="{D5FF31AC-61CC-42CF-AE7F-8CA706D679C6}" type="datetimeFigureOut">
              <a:rPr lang="cs-CZ" smtClean="0"/>
              <a:t>19.09.2022</a:t>
            </a:fld>
            <a:endParaRPr lang="cs-CZ"/>
          </a:p>
        </p:txBody>
      </p:sp>
      <p:sp>
        <p:nvSpPr>
          <p:cNvPr id="6" name="Zástupný symbol pro zápatí 5">
            <a:extLst>
              <a:ext uri="{FF2B5EF4-FFF2-40B4-BE49-F238E27FC236}">
                <a16:creationId xmlns:a16="http://schemas.microsoft.com/office/drawing/2014/main" id="{97B3E346-12F7-401F-AA69-ED52F9FD62C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2D28157-66A1-4D2D-BE68-388AFF05E9BB}"/>
              </a:ext>
            </a:extLst>
          </p:cNvPr>
          <p:cNvSpPr>
            <a:spLocks noGrp="1"/>
          </p:cNvSpPr>
          <p:nvPr>
            <p:ph type="sldNum" sz="quarter" idx="12"/>
          </p:nvPr>
        </p:nvSpPr>
        <p:spPr/>
        <p:txBody>
          <a:bodyPr/>
          <a:lstStyle/>
          <a:p>
            <a:fld id="{DADD0C7E-4C8D-49FB-9710-577A0CA7F11E}" type="slidenum">
              <a:rPr lang="cs-CZ" smtClean="0"/>
              <a:t>‹#›</a:t>
            </a:fld>
            <a:endParaRPr lang="cs-CZ"/>
          </a:p>
        </p:txBody>
      </p:sp>
    </p:spTree>
    <p:extLst>
      <p:ext uri="{BB962C8B-B14F-4D97-AF65-F5344CB8AC3E}">
        <p14:creationId xmlns:p14="http://schemas.microsoft.com/office/powerpoint/2010/main" val="101680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5E9434-32BD-4775-8C62-54F22B804DC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23261505-5C55-40C4-A116-D45ED5728C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F63749C-DA83-4A0F-BC10-82FD56DD8AFC}"/>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D7F0FCE-F10D-444B-8E72-8965ED4C6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C5EF8380-CB5C-4287-97D1-A52B253098B2}"/>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41EB81B-17DF-4761-AE80-D2882A60CCC3}"/>
              </a:ext>
            </a:extLst>
          </p:cNvPr>
          <p:cNvSpPr>
            <a:spLocks noGrp="1"/>
          </p:cNvSpPr>
          <p:nvPr>
            <p:ph type="dt" sz="half" idx="10"/>
          </p:nvPr>
        </p:nvSpPr>
        <p:spPr/>
        <p:txBody>
          <a:bodyPr/>
          <a:lstStyle/>
          <a:p>
            <a:fld id="{D5FF31AC-61CC-42CF-AE7F-8CA706D679C6}" type="datetimeFigureOut">
              <a:rPr lang="cs-CZ" smtClean="0"/>
              <a:t>19.09.2022</a:t>
            </a:fld>
            <a:endParaRPr lang="cs-CZ"/>
          </a:p>
        </p:txBody>
      </p:sp>
      <p:sp>
        <p:nvSpPr>
          <p:cNvPr id="8" name="Zástupný symbol pro zápatí 7">
            <a:extLst>
              <a:ext uri="{FF2B5EF4-FFF2-40B4-BE49-F238E27FC236}">
                <a16:creationId xmlns:a16="http://schemas.microsoft.com/office/drawing/2014/main" id="{4E56F924-2B3E-4A9F-94C7-0BA3EEC9AECC}"/>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CAE3FE3-2936-43CB-B87F-E7AB327B7B74}"/>
              </a:ext>
            </a:extLst>
          </p:cNvPr>
          <p:cNvSpPr>
            <a:spLocks noGrp="1"/>
          </p:cNvSpPr>
          <p:nvPr>
            <p:ph type="sldNum" sz="quarter" idx="12"/>
          </p:nvPr>
        </p:nvSpPr>
        <p:spPr/>
        <p:txBody>
          <a:bodyPr/>
          <a:lstStyle/>
          <a:p>
            <a:fld id="{DADD0C7E-4C8D-49FB-9710-577A0CA7F11E}" type="slidenum">
              <a:rPr lang="cs-CZ" smtClean="0"/>
              <a:t>‹#›</a:t>
            </a:fld>
            <a:endParaRPr lang="cs-CZ"/>
          </a:p>
        </p:txBody>
      </p:sp>
    </p:spTree>
    <p:extLst>
      <p:ext uri="{BB962C8B-B14F-4D97-AF65-F5344CB8AC3E}">
        <p14:creationId xmlns:p14="http://schemas.microsoft.com/office/powerpoint/2010/main" val="360908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F1CBAD-A206-4E71-AFC5-C0D2574C19B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8AFE852-2CF1-43A1-B1FA-8323A0A243D5}"/>
              </a:ext>
            </a:extLst>
          </p:cNvPr>
          <p:cNvSpPr>
            <a:spLocks noGrp="1"/>
          </p:cNvSpPr>
          <p:nvPr>
            <p:ph type="dt" sz="half" idx="10"/>
          </p:nvPr>
        </p:nvSpPr>
        <p:spPr/>
        <p:txBody>
          <a:bodyPr/>
          <a:lstStyle/>
          <a:p>
            <a:fld id="{D5FF31AC-61CC-42CF-AE7F-8CA706D679C6}" type="datetimeFigureOut">
              <a:rPr lang="cs-CZ" smtClean="0"/>
              <a:t>19.09.2022</a:t>
            </a:fld>
            <a:endParaRPr lang="cs-CZ"/>
          </a:p>
        </p:txBody>
      </p:sp>
      <p:sp>
        <p:nvSpPr>
          <p:cNvPr id="4" name="Zástupný symbol pro zápatí 3">
            <a:extLst>
              <a:ext uri="{FF2B5EF4-FFF2-40B4-BE49-F238E27FC236}">
                <a16:creationId xmlns:a16="http://schemas.microsoft.com/office/drawing/2014/main" id="{74DFF952-BEF6-433F-931B-103BF89A502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90375574-B6C2-4CE1-954C-6BDCAAFC69A4}"/>
              </a:ext>
            </a:extLst>
          </p:cNvPr>
          <p:cNvSpPr>
            <a:spLocks noGrp="1"/>
          </p:cNvSpPr>
          <p:nvPr>
            <p:ph type="sldNum" sz="quarter" idx="12"/>
          </p:nvPr>
        </p:nvSpPr>
        <p:spPr/>
        <p:txBody>
          <a:bodyPr/>
          <a:lstStyle/>
          <a:p>
            <a:fld id="{DADD0C7E-4C8D-49FB-9710-577A0CA7F11E}" type="slidenum">
              <a:rPr lang="cs-CZ" smtClean="0"/>
              <a:t>‹#›</a:t>
            </a:fld>
            <a:endParaRPr lang="cs-CZ"/>
          </a:p>
        </p:txBody>
      </p:sp>
    </p:spTree>
    <p:extLst>
      <p:ext uri="{BB962C8B-B14F-4D97-AF65-F5344CB8AC3E}">
        <p14:creationId xmlns:p14="http://schemas.microsoft.com/office/powerpoint/2010/main" val="424872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077120D5-01F0-4F92-842A-A171FA2B826E}"/>
              </a:ext>
            </a:extLst>
          </p:cNvPr>
          <p:cNvSpPr>
            <a:spLocks noGrp="1"/>
          </p:cNvSpPr>
          <p:nvPr>
            <p:ph type="dt" sz="half" idx="10"/>
          </p:nvPr>
        </p:nvSpPr>
        <p:spPr/>
        <p:txBody>
          <a:bodyPr/>
          <a:lstStyle/>
          <a:p>
            <a:fld id="{D5FF31AC-61CC-42CF-AE7F-8CA706D679C6}" type="datetimeFigureOut">
              <a:rPr lang="cs-CZ" smtClean="0"/>
              <a:t>19.09.2022</a:t>
            </a:fld>
            <a:endParaRPr lang="cs-CZ"/>
          </a:p>
        </p:txBody>
      </p:sp>
      <p:sp>
        <p:nvSpPr>
          <p:cNvPr id="3" name="Zástupný symbol pro zápatí 2">
            <a:extLst>
              <a:ext uri="{FF2B5EF4-FFF2-40B4-BE49-F238E27FC236}">
                <a16:creationId xmlns:a16="http://schemas.microsoft.com/office/drawing/2014/main" id="{2FD75C68-3C36-45E2-B410-C73A541A0EB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1A0A5B8-AB13-4ADF-A7AF-53E358F0B228}"/>
              </a:ext>
            </a:extLst>
          </p:cNvPr>
          <p:cNvSpPr>
            <a:spLocks noGrp="1"/>
          </p:cNvSpPr>
          <p:nvPr>
            <p:ph type="sldNum" sz="quarter" idx="12"/>
          </p:nvPr>
        </p:nvSpPr>
        <p:spPr/>
        <p:txBody>
          <a:bodyPr/>
          <a:lstStyle/>
          <a:p>
            <a:fld id="{DADD0C7E-4C8D-49FB-9710-577A0CA7F11E}" type="slidenum">
              <a:rPr lang="cs-CZ" smtClean="0"/>
              <a:t>‹#›</a:t>
            </a:fld>
            <a:endParaRPr lang="cs-CZ"/>
          </a:p>
        </p:txBody>
      </p:sp>
    </p:spTree>
    <p:extLst>
      <p:ext uri="{BB962C8B-B14F-4D97-AF65-F5344CB8AC3E}">
        <p14:creationId xmlns:p14="http://schemas.microsoft.com/office/powerpoint/2010/main" val="3464587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A6396B-182F-4F32-ADB7-96F95B8D37E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94BE86E-651E-4B84-BEDE-3A7C0B6F15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D5B0D5A-CA04-4454-BF08-DD456FF49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453C6EB-4563-4F19-96C0-A7C352C2985A}"/>
              </a:ext>
            </a:extLst>
          </p:cNvPr>
          <p:cNvSpPr>
            <a:spLocks noGrp="1"/>
          </p:cNvSpPr>
          <p:nvPr>
            <p:ph type="dt" sz="half" idx="10"/>
          </p:nvPr>
        </p:nvSpPr>
        <p:spPr/>
        <p:txBody>
          <a:bodyPr/>
          <a:lstStyle/>
          <a:p>
            <a:fld id="{D5FF31AC-61CC-42CF-AE7F-8CA706D679C6}" type="datetimeFigureOut">
              <a:rPr lang="cs-CZ" smtClean="0"/>
              <a:t>19.09.2022</a:t>
            </a:fld>
            <a:endParaRPr lang="cs-CZ"/>
          </a:p>
        </p:txBody>
      </p:sp>
      <p:sp>
        <p:nvSpPr>
          <p:cNvPr id="6" name="Zástupný symbol pro zápatí 5">
            <a:extLst>
              <a:ext uri="{FF2B5EF4-FFF2-40B4-BE49-F238E27FC236}">
                <a16:creationId xmlns:a16="http://schemas.microsoft.com/office/drawing/2014/main" id="{8E91E158-CB79-4EBA-B023-7D942E8E4FD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16CDD0A-9F53-47C6-8E3A-4762A58F5D02}"/>
              </a:ext>
            </a:extLst>
          </p:cNvPr>
          <p:cNvSpPr>
            <a:spLocks noGrp="1"/>
          </p:cNvSpPr>
          <p:nvPr>
            <p:ph type="sldNum" sz="quarter" idx="12"/>
          </p:nvPr>
        </p:nvSpPr>
        <p:spPr/>
        <p:txBody>
          <a:bodyPr/>
          <a:lstStyle/>
          <a:p>
            <a:fld id="{DADD0C7E-4C8D-49FB-9710-577A0CA7F11E}" type="slidenum">
              <a:rPr lang="cs-CZ" smtClean="0"/>
              <a:t>‹#›</a:t>
            </a:fld>
            <a:endParaRPr lang="cs-CZ"/>
          </a:p>
        </p:txBody>
      </p:sp>
    </p:spTree>
    <p:extLst>
      <p:ext uri="{BB962C8B-B14F-4D97-AF65-F5344CB8AC3E}">
        <p14:creationId xmlns:p14="http://schemas.microsoft.com/office/powerpoint/2010/main" val="277185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8DEC5E-9F84-4BD0-8075-4D59B3DB4E8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37E29F4-AB15-43A4-B6D7-BB99A6B0D0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51FDA18-25A5-4DC1-B074-8A54DD1E8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F471D47-8000-4BE9-85D6-200A98E1B0A4}"/>
              </a:ext>
            </a:extLst>
          </p:cNvPr>
          <p:cNvSpPr>
            <a:spLocks noGrp="1"/>
          </p:cNvSpPr>
          <p:nvPr>
            <p:ph type="dt" sz="half" idx="10"/>
          </p:nvPr>
        </p:nvSpPr>
        <p:spPr/>
        <p:txBody>
          <a:bodyPr/>
          <a:lstStyle/>
          <a:p>
            <a:fld id="{D5FF31AC-61CC-42CF-AE7F-8CA706D679C6}" type="datetimeFigureOut">
              <a:rPr lang="cs-CZ" smtClean="0"/>
              <a:t>19.09.2022</a:t>
            </a:fld>
            <a:endParaRPr lang="cs-CZ"/>
          </a:p>
        </p:txBody>
      </p:sp>
      <p:sp>
        <p:nvSpPr>
          <p:cNvPr id="6" name="Zástupný symbol pro zápatí 5">
            <a:extLst>
              <a:ext uri="{FF2B5EF4-FFF2-40B4-BE49-F238E27FC236}">
                <a16:creationId xmlns:a16="http://schemas.microsoft.com/office/drawing/2014/main" id="{6B30A6ED-6515-4483-91C4-103E2F21F5E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4A1F8A6-1D6E-4BCD-B55A-90D5D2B837B1}"/>
              </a:ext>
            </a:extLst>
          </p:cNvPr>
          <p:cNvSpPr>
            <a:spLocks noGrp="1"/>
          </p:cNvSpPr>
          <p:nvPr>
            <p:ph type="sldNum" sz="quarter" idx="12"/>
          </p:nvPr>
        </p:nvSpPr>
        <p:spPr/>
        <p:txBody>
          <a:bodyPr/>
          <a:lstStyle/>
          <a:p>
            <a:fld id="{DADD0C7E-4C8D-49FB-9710-577A0CA7F11E}" type="slidenum">
              <a:rPr lang="cs-CZ" smtClean="0"/>
              <a:t>‹#›</a:t>
            </a:fld>
            <a:endParaRPr lang="cs-CZ"/>
          </a:p>
        </p:txBody>
      </p:sp>
    </p:spTree>
    <p:extLst>
      <p:ext uri="{BB962C8B-B14F-4D97-AF65-F5344CB8AC3E}">
        <p14:creationId xmlns:p14="http://schemas.microsoft.com/office/powerpoint/2010/main" val="110484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D05DBB9-1F8F-4CFD-BE2C-9C994CCD77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9EFB2167-1BF0-473F-BF47-E55ACBF8A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82D3D04-CC34-4C0F-AAD5-AD83396030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F31AC-61CC-42CF-AE7F-8CA706D679C6}" type="datetimeFigureOut">
              <a:rPr lang="cs-CZ" smtClean="0"/>
              <a:t>19.09.2022</a:t>
            </a:fld>
            <a:endParaRPr lang="cs-CZ"/>
          </a:p>
        </p:txBody>
      </p:sp>
      <p:sp>
        <p:nvSpPr>
          <p:cNvPr id="5" name="Zástupný symbol pro zápatí 4">
            <a:extLst>
              <a:ext uri="{FF2B5EF4-FFF2-40B4-BE49-F238E27FC236}">
                <a16:creationId xmlns:a16="http://schemas.microsoft.com/office/drawing/2014/main" id="{E6DA0E18-4B11-4191-9488-413A63A3DD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C631AD9-E444-4F95-9A3D-3C82BA0036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D0C7E-4C8D-49FB-9710-577A0CA7F11E}" type="slidenum">
              <a:rPr lang="cs-CZ" smtClean="0"/>
              <a:t>‹#›</a:t>
            </a:fld>
            <a:endParaRPr lang="cs-CZ"/>
          </a:p>
        </p:txBody>
      </p:sp>
    </p:spTree>
    <p:extLst>
      <p:ext uri="{BB962C8B-B14F-4D97-AF65-F5344CB8AC3E}">
        <p14:creationId xmlns:p14="http://schemas.microsoft.com/office/powerpoint/2010/main" val="2888415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2.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hyperlink" Target="mailto:polakova@vim-jmk.cz"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7BA04C-EADA-4587-97CD-7DA3FFC11926}"/>
              </a:ext>
            </a:extLst>
          </p:cNvPr>
          <p:cNvSpPr>
            <a:spLocks noGrp="1"/>
          </p:cNvSpPr>
          <p:nvPr>
            <p:ph type="ctrTitle"/>
          </p:nvPr>
        </p:nvSpPr>
        <p:spPr/>
        <p:txBody>
          <a:bodyPr/>
          <a:lstStyle/>
          <a:p>
            <a:r>
              <a:rPr lang="cs-CZ" dirty="0"/>
              <a:t>Školský zákon</a:t>
            </a:r>
          </a:p>
        </p:txBody>
      </p:sp>
      <p:sp>
        <p:nvSpPr>
          <p:cNvPr id="3" name="Podnadpis 2">
            <a:extLst>
              <a:ext uri="{FF2B5EF4-FFF2-40B4-BE49-F238E27FC236}">
                <a16:creationId xmlns:a16="http://schemas.microsoft.com/office/drawing/2014/main" id="{95FFC680-99C4-4B99-B479-A1C777A29E14}"/>
              </a:ext>
            </a:extLst>
          </p:cNvPr>
          <p:cNvSpPr>
            <a:spLocks noGrp="1"/>
          </p:cNvSpPr>
          <p:nvPr>
            <p:ph type="subTitle" idx="1"/>
          </p:nvPr>
        </p:nvSpPr>
        <p:spPr/>
        <p:txBody>
          <a:bodyPr/>
          <a:lstStyle/>
          <a:p>
            <a:r>
              <a:rPr lang="cs-CZ" dirty="0"/>
              <a:t>Zákon č. 561/2004 Sb., o předškolní základním, středním, vyšším odborném a jiném vzdělávání (školský zákon), ve znění pozdějších předpisů</a:t>
            </a:r>
          </a:p>
          <a:p>
            <a:r>
              <a:rPr lang="cs-CZ" dirty="0"/>
              <a:t>2021</a:t>
            </a:r>
          </a:p>
        </p:txBody>
      </p:sp>
    </p:spTree>
    <p:extLst>
      <p:ext uri="{BB962C8B-B14F-4D97-AF65-F5344CB8AC3E}">
        <p14:creationId xmlns:p14="http://schemas.microsoft.com/office/powerpoint/2010/main" val="3878495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DF5871-0FF6-409A-90FB-AF7D06890A92}"/>
              </a:ext>
            </a:extLst>
          </p:cNvPr>
          <p:cNvSpPr txBox="1">
            <a:spLocks noGrp="1"/>
          </p:cNvSpPr>
          <p:nvPr>
            <p:ph type="title"/>
          </p:nvPr>
        </p:nvSpPr>
        <p:spPr>
          <a:xfrm>
            <a:off x="838200" y="324784"/>
            <a:ext cx="10515600" cy="1325563"/>
          </a:xfrm>
        </p:spPr>
        <p:txBody>
          <a:bodyPr/>
          <a:lstStyle/>
          <a:p>
            <a:pPr lvl="0"/>
            <a:r>
              <a:rPr lang="cs-CZ" dirty="0"/>
              <a:t>Rámcové vzdělávací programy</a:t>
            </a:r>
          </a:p>
        </p:txBody>
      </p:sp>
      <p:sp>
        <p:nvSpPr>
          <p:cNvPr id="3" name="Zástupný symbol pro obsah 2">
            <a:extLst>
              <a:ext uri="{FF2B5EF4-FFF2-40B4-BE49-F238E27FC236}">
                <a16:creationId xmlns:a16="http://schemas.microsoft.com/office/drawing/2014/main" id="{24BBA084-4140-4475-93E7-4C3CC967405F}"/>
              </a:ext>
            </a:extLst>
          </p:cNvPr>
          <p:cNvSpPr txBox="1">
            <a:spLocks noGrp="1"/>
          </p:cNvSpPr>
          <p:nvPr>
            <p:ph idx="1"/>
          </p:nvPr>
        </p:nvSpPr>
        <p:spPr>
          <a:xfrm>
            <a:off x="1007165" y="1600201"/>
            <a:ext cx="10230678" cy="4525923"/>
          </a:xfrm>
        </p:spPr>
        <p:txBody>
          <a:bodyPr vert="horz" lIns="91440" tIns="45720" rIns="91440" bIns="45720" rtlCol="0">
            <a:normAutofit/>
          </a:bodyPr>
          <a:lstStyle/>
          <a:p>
            <a:pPr hangingPunct="1">
              <a:spcBef>
                <a:spcPts val="700"/>
              </a:spcBef>
              <a:buSzPct val="100000"/>
              <a:buFont typeface="Arial" pitchFamily="34"/>
              <a:buChar char="•"/>
            </a:pPr>
            <a:r>
              <a:rPr lang="cs-CZ" sz="3000" dirty="0">
                <a:latin typeface="Calibri" pitchFamily="18"/>
              </a:rPr>
              <a:t>Stanoví zejména</a:t>
            </a:r>
          </a:p>
          <a:p>
            <a:pPr lvl="1">
              <a:spcBef>
                <a:spcPts val="600"/>
              </a:spcBef>
              <a:buSzPct val="100000"/>
              <a:buFont typeface="Arial" pitchFamily="34"/>
            </a:pPr>
            <a:r>
              <a:rPr lang="cs-CZ" sz="2600" dirty="0"/>
              <a:t>konkrétní cíle, formy, délku a povinný obsah vzdělávání, a to všeobecného a odborného podle zaměření daného oboru vzdělání,</a:t>
            </a:r>
          </a:p>
          <a:p>
            <a:pPr lvl="1">
              <a:spcBef>
                <a:spcPts val="600"/>
              </a:spcBef>
              <a:buSzPct val="100000"/>
              <a:buFont typeface="Arial" pitchFamily="34"/>
            </a:pPr>
            <a:r>
              <a:rPr lang="cs-CZ" sz="2600" dirty="0"/>
              <a:t>jeho organizační uspořádání, profesní profil, podmínky průběhu a ukončování vzdělávání,</a:t>
            </a:r>
          </a:p>
          <a:p>
            <a:pPr lvl="1">
              <a:spcBef>
                <a:spcPts val="600"/>
              </a:spcBef>
              <a:buSzPct val="100000"/>
              <a:buFont typeface="Arial" pitchFamily="34"/>
            </a:pPr>
            <a:r>
              <a:rPr lang="cs-CZ" sz="2600" dirty="0"/>
              <a:t>zásady pro tvorbu školních vzdělávacích programů,</a:t>
            </a:r>
          </a:p>
          <a:p>
            <a:pPr lvl="1">
              <a:spcBef>
                <a:spcPts val="600"/>
              </a:spcBef>
              <a:buSzPct val="100000"/>
              <a:buFont typeface="Arial" pitchFamily="34"/>
            </a:pPr>
            <a:r>
              <a:rPr lang="cs-CZ" sz="2600" dirty="0"/>
              <a:t>podmínky pro vzdělávání žáků se speciálními vzdělávacími potřebami,</a:t>
            </a:r>
          </a:p>
          <a:p>
            <a:pPr lvl="1">
              <a:spcBef>
                <a:spcPts val="600"/>
              </a:spcBef>
              <a:buSzPct val="100000"/>
              <a:buFont typeface="Arial" pitchFamily="34"/>
            </a:pPr>
            <a:r>
              <a:rPr lang="cs-CZ" sz="2600" dirty="0"/>
              <a:t>nezbytné materiální, personální a organizační podmínky a podmínky bezpečnosti a ochrany zdraví.</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2B04E7-98CF-473C-A7C1-4F2FCC12B25F}"/>
              </a:ext>
            </a:extLst>
          </p:cNvPr>
          <p:cNvSpPr>
            <a:spLocks noGrp="1"/>
          </p:cNvSpPr>
          <p:nvPr>
            <p:ph type="title"/>
          </p:nvPr>
        </p:nvSpPr>
        <p:spPr/>
        <p:txBody>
          <a:bodyPr/>
          <a:lstStyle/>
          <a:p>
            <a:r>
              <a:rPr lang="cs-CZ" dirty="0"/>
              <a:t>Asistent pedagoga</a:t>
            </a:r>
          </a:p>
        </p:txBody>
      </p:sp>
      <p:sp>
        <p:nvSpPr>
          <p:cNvPr id="3" name="Zástupný obsah 2">
            <a:extLst>
              <a:ext uri="{FF2B5EF4-FFF2-40B4-BE49-F238E27FC236}">
                <a16:creationId xmlns:a16="http://schemas.microsoft.com/office/drawing/2014/main" id="{D3A05185-A28F-4DC4-92BF-253E7BFEF5DC}"/>
              </a:ext>
            </a:extLst>
          </p:cNvPr>
          <p:cNvSpPr>
            <a:spLocks noGrp="1"/>
          </p:cNvSpPr>
          <p:nvPr>
            <p:ph idx="1"/>
          </p:nvPr>
        </p:nvSpPr>
        <p:spPr/>
        <p:txBody>
          <a:bodyPr>
            <a:normAutofit/>
          </a:bodyPr>
          <a:lstStyle/>
          <a:p>
            <a:r>
              <a:rPr lang="cs-CZ" dirty="0"/>
              <a:t>AP poskytuje podporu jinému PP při vzdělávání žáka či žáků se SVP v rozsahu podpůrného opatření. </a:t>
            </a:r>
          </a:p>
          <a:p>
            <a:r>
              <a:rPr lang="cs-CZ" dirty="0"/>
              <a:t>AP pomáhá jinému PP při organizaci a realizaci vzdělávání, podporuje samostatnost a aktivní zapojení žáka do všech činností uskutečňovaných ve škole v rámci vzdělávání, včetně poskytování školských služeb.</a:t>
            </a:r>
          </a:p>
          <a:p>
            <a:r>
              <a:rPr lang="cs-CZ" dirty="0"/>
              <a:t>AP pracuje podle potřeby s žáky třídy, oddělení nebo studijní skupiny podle pokynů jiného PP a ve spolupráci s ním.</a:t>
            </a:r>
          </a:p>
        </p:txBody>
      </p:sp>
    </p:spTree>
    <p:extLst>
      <p:ext uri="{BB962C8B-B14F-4D97-AF65-F5344CB8AC3E}">
        <p14:creationId xmlns:p14="http://schemas.microsoft.com/office/powerpoint/2010/main" val="26726974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6F1C47-0EC5-4A43-8C60-03905A41C879}"/>
              </a:ext>
            </a:extLst>
          </p:cNvPr>
          <p:cNvSpPr>
            <a:spLocks noGrp="1"/>
          </p:cNvSpPr>
          <p:nvPr>
            <p:ph type="title"/>
          </p:nvPr>
        </p:nvSpPr>
        <p:spPr/>
        <p:txBody>
          <a:bodyPr/>
          <a:lstStyle/>
          <a:p>
            <a:r>
              <a:rPr lang="cs-CZ" dirty="0"/>
              <a:t>AP podle § 5 odst. 3 - vykonává</a:t>
            </a:r>
          </a:p>
        </p:txBody>
      </p:sp>
      <p:sp>
        <p:nvSpPr>
          <p:cNvPr id="3" name="Zástupný obsah 2">
            <a:extLst>
              <a:ext uri="{FF2B5EF4-FFF2-40B4-BE49-F238E27FC236}">
                <a16:creationId xmlns:a16="http://schemas.microsoft.com/office/drawing/2014/main" id="{780258F8-8A84-46C7-9828-B1CF0B8E7C37}"/>
              </a:ext>
            </a:extLst>
          </p:cNvPr>
          <p:cNvSpPr>
            <a:spLocks noGrp="1"/>
          </p:cNvSpPr>
          <p:nvPr>
            <p:ph idx="1"/>
          </p:nvPr>
        </p:nvSpPr>
        <p:spPr/>
        <p:txBody>
          <a:bodyPr>
            <a:normAutofit/>
          </a:bodyPr>
          <a:lstStyle/>
          <a:p>
            <a:r>
              <a:rPr lang="cs-CZ" dirty="0"/>
              <a:t>přímou pedagogickou činnost při vzdělávání a výchově podle přesně stanovených postupů a pokynů učitele nebo vychovatele zaměřenou na individuální podporu žáků a práce související s touto přímou pedagogickou činností,</a:t>
            </a:r>
          </a:p>
          <a:p>
            <a:r>
              <a:rPr lang="cs-CZ" dirty="0"/>
              <a:t>podporu žáka v dosahování vzdělávacích cílů při výuce a při přípravě na výuku, žák je přitom veden k nejvyšší možné míře samostatnosti,</a:t>
            </a:r>
          </a:p>
          <a:p>
            <a:r>
              <a:rPr lang="cs-CZ" dirty="0"/>
              <a:t>výchovné práce zaměřené na vytváření základních pracovních, hygienických a jiných návyků a další činnosti spojené s nácvikem sociálních kompetencí.</a:t>
            </a:r>
          </a:p>
        </p:txBody>
      </p:sp>
    </p:spTree>
    <p:extLst>
      <p:ext uri="{BB962C8B-B14F-4D97-AF65-F5344CB8AC3E}">
        <p14:creationId xmlns:p14="http://schemas.microsoft.com/office/powerpoint/2010/main" val="23500158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26248F-84FD-4286-84F9-7F557AFD8D92}"/>
              </a:ext>
            </a:extLst>
          </p:cNvPr>
          <p:cNvSpPr>
            <a:spLocks noGrp="1"/>
          </p:cNvSpPr>
          <p:nvPr>
            <p:ph type="title"/>
          </p:nvPr>
        </p:nvSpPr>
        <p:spPr/>
        <p:txBody>
          <a:bodyPr/>
          <a:lstStyle/>
          <a:p>
            <a:r>
              <a:rPr lang="cs-CZ" dirty="0"/>
              <a:t>AP podle § 5 odst. 4 – vykonává</a:t>
            </a:r>
          </a:p>
        </p:txBody>
      </p:sp>
      <p:sp>
        <p:nvSpPr>
          <p:cNvPr id="3" name="Zástupný obsah 2">
            <a:extLst>
              <a:ext uri="{FF2B5EF4-FFF2-40B4-BE49-F238E27FC236}">
                <a16:creationId xmlns:a16="http://schemas.microsoft.com/office/drawing/2014/main" id="{1F74CD6E-0F84-414A-91A1-A6E9ADBC3E47}"/>
              </a:ext>
            </a:extLst>
          </p:cNvPr>
          <p:cNvSpPr>
            <a:spLocks noGrp="1"/>
          </p:cNvSpPr>
          <p:nvPr>
            <p:ph idx="1"/>
          </p:nvPr>
        </p:nvSpPr>
        <p:spPr/>
        <p:txBody>
          <a:bodyPr>
            <a:normAutofit fontScale="85000" lnSpcReduction="20000"/>
          </a:bodyPr>
          <a:lstStyle/>
          <a:p>
            <a:r>
              <a:rPr lang="cs-CZ" dirty="0"/>
              <a:t>pomocné výchovné práce zaměřené na podporu pedagoga zvláště při práci se skupinou žáků se speciálními vzdělávacími potřebami,</a:t>
            </a:r>
          </a:p>
          <a:p>
            <a:r>
              <a:rPr lang="cs-CZ" dirty="0"/>
              <a:t>pomocné organizační činnosti při vzdělávání skupiny žáků se speciálními vzdělávacími potřebami,</a:t>
            </a:r>
          </a:p>
          <a:p>
            <a:r>
              <a:rPr lang="cs-CZ" dirty="0"/>
              <a:t>pomoc při adaptaci žáků se speciálními vzdělávacími potřebami na školní prostředí, </a:t>
            </a:r>
          </a:p>
          <a:p>
            <a:r>
              <a:rPr lang="cs-CZ" dirty="0"/>
              <a:t>pomoc při komunikaci se žáky, zákonnými zástupci žáků a komunitou, ze které žák pochází, </a:t>
            </a:r>
          </a:p>
          <a:p>
            <a:r>
              <a:rPr lang="cs-CZ" dirty="0"/>
              <a:t>nezbytnou pomoc žákům při sebeobsluze a pohybu během vyučování a při akcích pořádaných školou mimo místo, kde škola v souladu se zápisem do školského rejstříku uskutečňuje vzdělávání nebo školské služby,</a:t>
            </a:r>
          </a:p>
          <a:p>
            <a:r>
              <a:rPr lang="cs-CZ" dirty="0"/>
              <a:t>pomocné výchovné práce spojené s nácvikem sociálních kompetencí žáků se speciálními vzdělávacími potřebami.</a:t>
            </a:r>
          </a:p>
        </p:txBody>
      </p:sp>
    </p:spTree>
    <p:extLst>
      <p:ext uri="{BB962C8B-B14F-4D97-AF65-F5344CB8AC3E}">
        <p14:creationId xmlns:p14="http://schemas.microsoft.com/office/powerpoint/2010/main" val="32753440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B6CF20-4E56-4059-981C-84DC4CB39DCB}"/>
              </a:ext>
            </a:extLst>
          </p:cNvPr>
          <p:cNvSpPr>
            <a:spLocks noGrp="1"/>
          </p:cNvSpPr>
          <p:nvPr>
            <p:ph type="title"/>
          </p:nvPr>
        </p:nvSpPr>
        <p:spPr/>
        <p:txBody>
          <a:bodyPr/>
          <a:lstStyle/>
          <a:p>
            <a:r>
              <a:rPr lang="cs-CZ" dirty="0"/>
              <a:t>Kvalifikační předpoklad, NFN AP</a:t>
            </a:r>
          </a:p>
        </p:txBody>
      </p:sp>
      <p:sp>
        <p:nvSpPr>
          <p:cNvPr id="3" name="Zástupný obsah 2">
            <a:extLst>
              <a:ext uri="{FF2B5EF4-FFF2-40B4-BE49-F238E27FC236}">
                <a16:creationId xmlns:a16="http://schemas.microsoft.com/office/drawing/2014/main" id="{149640DA-44D7-4514-BCBA-AE4D17F8435B}"/>
              </a:ext>
            </a:extLst>
          </p:cNvPr>
          <p:cNvSpPr>
            <a:spLocks noGrp="1"/>
          </p:cNvSpPr>
          <p:nvPr>
            <p:ph idx="1"/>
          </p:nvPr>
        </p:nvSpPr>
        <p:spPr/>
        <p:txBody>
          <a:bodyPr/>
          <a:lstStyle/>
          <a:p>
            <a:r>
              <a:rPr lang="cs-CZ" dirty="0"/>
              <a:t>§ 5 odst. 3 vyhlášky - § 20 odst. 1 zákona o PP</a:t>
            </a:r>
          </a:p>
          <a:p>
            <a:pPr lvl="1"/>
            <a:r>
              <a:rPr lang="cs-CZ" dirty="0"/>
              <a:t>Minimálně SV s MZ + studium pro asistenty pedagoga</a:t>
            </a:r>
          </a:p>
          <a:p>
            <a:pPr lvl="1"/>
            <a:r>
              <a:rPr lang="cs-CZ" dirty="0"/>
              <a:t>8. platová třída, 5. platový stupeň</a:t>
            </a:r>
          </a:p>
          <a:p>
            <a:r>
              <a:rPr lang="cs-CZ" dirty="0"/>
              <a:t>§ 5 odst. 4 vyhlášky - § 20 odst. 2. zákona o PP</a:t>
            </a:r>
          </a:p>
          <a:p>
            <a:pPr lvl="1"/>
            <a:r>
              <a:rPr lang="cs-CZ" dirty="0"/>
              <a:t>Minimálně ZV + studium pro asistenty pedagoga</a:t>
            </a:r>
          </a:p>
          <a:p>
            <a:pPr lvl="1"/>
            <a:r>
              <a:rPr lang="cs-CZ" dirty="0"/>
              <a:t>5. platová třída, 5. platový stupeň</a:t>
            </a:r>
          </a:p>
          <a:p>
            <a:endParaRPr lang="cs-CZ" dirty="0"/>
          </a:p>
        </p:txBody>
      </p:sp>
    </p:spTree>
    <p:extLst>
      <p:ext uri="{BB962C8B-B14F-4D97-AF65-F5344CB8AC3E}">
        <p14:creationId xmlns:p14="http://schemas.microsoft.com/office/powerpoint/2010/main" val="8337164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Úvazek AP (přímá a nepřímá činnost)</a:t>
            </a:r>
          </a:p>
        </p:txBody>
      </p:sp>
      <p:graphicFrame>
        <p:nvGraphicFramePr>
          <p:cNvPr id="6" name="Zástupný symbol pro obsah 5"/>
          <p:cNvGraphicFramePr>
            <a:graphicFrameLocks noGrp="1"/>
          </p:cNvGraphicFramePr>
          <p:nvPr>
            <p:ph idx="1"/>
          </p:nvPr>
        </p:nvGraphicFramePr>
        <p:xfrm>
          <a:off x="3719736" y="1412775"/>
          <a:ext cx="4824536" cy="4392488"/>
        </p:xfrm>
        <a:graphic>
          <a:graphicData uri="http://schemas.openxmlformats.org/drawingml/2006/table">
            <a:tbl>
              <a:tblPr>
                <a:tableStyleId>{5C22544A-7EE6-4342-B048-85BDC9FD1C3A}</a:tableStyleId>
              </a:tblPr>
              <a:tblGrid>
                <a:gridCol w="1395829">
                  <a:extLst>
                    <a:ext uri="{9D8B030D-6E8A-4147-A177-3AD203B41FA5}">
                      <a16:colId xmlns:a16="http://schemas.microsoft.com/office/drawing/2014/main" val="20000"/>
                    </a:ext>
                  </a:extLst>
                </a:gridCol>
                <a:gridCol w="1687979">
                  <a:extLst>
                    <a:ext uri="{9D8B030D-6E8A-4147-A177-3AD203B41FA5}">
                      <a16:colId xmlns:a16="http://schemas.microsoft.com/office/drawing/2014/main" val="20001"/>
                    </a:ext>
                  </a:extLst>
                </a:gridCol>
                <a:gridCol w="1740728">
                  <a:extLst>
                    <a:ext uri="{9D8B030D-6E8A-4147-A177-3AD203B41FA5}">
                      <a16:colId xmlns:a16="http://schemas.microsoft.com/office/drawing/2014/main" val="20002"/>
                    </a:ext>
                  </a:extLst>
                </a:gridCol>
              </a:tblGrid>
              <a:tr h="549061">
                <a:tc>
                  <a:txBody>
                    <a:bodyPr/>
                    <a:lstStyle/>
                    <a:p>
                      <a:pPr algn="l" fontAlgn="b"/>
                      <a:r>
                        <a:rPr lang="cs-CZ" sz="2200" u="none" strike="noStrike" dirty="0">
                          <a:effectLst/>
                        </a:rPr>
                        <a:t>úvazek</a:t>
                      </a:r>
                      <a:endParaRPr lang="cs-CZ" sz="2200" b="0" i="0" u="none" strike="noStrike" dirty="0">
                        <a:solidFill>
                          <a:srgbClr val="000000"/>
                        </a:solidFill>
                        <a:effectLst/>
                        <a:latin typeface="Calibri"/>
                      </a:endParaRPr>
                    </a:p>
                  </a:txBody>
                  <a:tcPr marL="9525" marR="9525" marT="9525" marB="0" anchor="b"/>
                </a:tc>
                <a:tc>
                  <a:txBody>
                    <a:bodyPr/>
                    <a:lstStyle/>
                    <a:p>
                      <a:pPr algn="l" fontAlgn="b"/>
                      <a:r>
                        <a:rPr lang="cs-CZ" sz="2200" u="none" strike="noStrike">
                          <a:effectLst/>
                        </a:rPr>
                        <a:t>přímá PČ</a:t>
                      </a:r>
                      <a:endParaRPr lang="cs-CZ" sz="2200" b="0" i="0" u="none" strike="noStrike">
                        <a:solidFill>
                          <a:srgbClr val="000000"/>
                        </a:solidFill>
                        <a:effectLst/>
                        <a:latin typeface="Calibri"/>
                      </a:endParaRPr>
                    </a:p>
                  </a:txBody>
                  <a:tcPr marL="9525" marR="9525" marT="9525" marB="0" anchor="b"/>
                </a:tc>
                <a:tc>
                  <a:txBody>
                    <a:bodyPr/>
                    <a:lstStyle/>
                    <a:p>
                      <a:pPr algn="l" fontAlgn="b"/>
                      <a:r>
                        <a:rPr lang="cs-CZ" sz="2200" u="none" strike="noStrike">
                          <a:effectLst/>
                        </a:rPr>
                        <a:t>nepřímá PČ</a:t>
                      </a:r>
                      <a:endParaRPr lang="cs-CZ" sz="2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549061">
                <a:tc>
                  <a:txBody>
                    <a:bodyPr/>
                    <a:lstStyle/>
                    <a:p>
                      <a:pPr algn="r" fontAlgn="b"/>
                      <a:r>
                        <a:rPr lang="cs-CZ" sz="2200" u="none" strike="noStrike" dirty="0">
                          <a:effectLst/>
                        </a:rPr>
                        <a:t>0,25</a:t>
                      </a:r>
                      <a:endParaRPr lang="cs-CZ" sz="2200" b="0" i="0" u="none" strike="noStrike" dirty="0">
                        <a:solidFill>
                          <a:srgbClr val="000000"/>
                        </a:solidFill>
                        <a:effectLst/>
                        <a:latin typeface="Calibri"/>
                      </a:endParaRPr>
                    </a:p>
                  </a:txBody>
                  <a:tcPr marL="9525" marR="9525" marT="9525" marB="0" anchor="b"/>
                </a:tc>
                <a:tc>
                  <a:txBody>
                    <a:bodyPr/>
                    <a:lstStyle/>
                    <a:p>
                      <a:pPr algn="r" fontAlgn="b"/>
                      <a:r>
                        <a:rPr lang="cs-CZ" sz="2200" u="none" strike="noStrike">
                          <a:effectLst/>
                        </a:rPr>
                        <a:t>9</a:t>
                      </a:r>
                      <a:endParaRPr lang="cs-CZ" sz="2200" b="0" i="0" u="none" strike="noStrike">
                        <a:solidFill>
                          <a:srgbClr val="000000"/>
                        </a:solidFill>
                        <a:effectLst/>
                        <a:latin typeface="Calibri"/>
                      </a:endParaRPr>
                    </a:p>
                  </a:txBody>
                  <a:tcPr marL="9525" marR="9525" marT="9525" marB="0" anchor="b"/>
                </a:tc>
                <a:tc>
                  <a:txBody>
                    <a:bodyPr/>
                    <a:lstStyle/>
                    <a:p>
                      <a:pPr algn="r" fontAlgn="b"/>
                      <a:r>
                        <a:rPr lang="cs-CZ" sz="2200" u="none" strike="noStrike">
                          <a:effectLst/>
                        </a:rPr>
                        <a:t>1</a:t>
                      </a:r>
                      <a:endParaRPr lang="cs-CZ" sz="2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549061">
                <a:tc>
                  <a:txBody>
                    <a:bodyPr/>
                    <a:lstStyle/>
                    <a:p>
                      <a:pPr algn="r" fontAlgn="b"/>
                      <a:r>
                        <a:rPr lang="cs-CZ" sz="2200" u="none" strike="noStrike" dirty="0">
                          <a:effectLst/>
                        </a:rPr>
                        <a:t>0,3889</a:t>
                      </a:r>
                      <a:endParaRPr lang="cs-CZ" sz="2200" b="0" i="0" u="none" strike="noStrike" dirty="0">
                        <a:solidFill>
                          <a:srgbClr val="000000"/>
                        </a:solidFill>
                        <a:effectLst/>
                        <a:latin typeface="Calibri"/>
                      </a:endParaRPr>
                    </a:p>
                  </a:txBody>
                  <a:tcPr marL="9525" marR="9525" marT="9525" marB="0" anchor="b"/>
                </a:tc>
                <a:tc>
                  <a:txBody>
                    <a:bodyPr/>
                    <a:lstStyle/>
                    <a:p>
                      <a:pPr algn="r" fontAlgn="b"/>
                      <a:r>
                        <a:rPr lang="cs-CZ" sz="2200" u="none" strike="noStrike">
                          <a:effectLst/>
                        </a:rPr>
                        <a:t>14</a:t>
                      </a:r>
                      <a:endParaRPr lang="cs-CZ" sz="2200" b="0" i="0" u="none" strike="noStrike">
                        <a:solidFill>
                          <a:srgbClr val="000000"/>
                        </a:solidFill>
                        <a:effectLst/>
                        <a:latin typeface="Calibri"/>
                      </a:endParaRPr>
                    </a:p>
                  </a:txBody>
                  <a:tcPr marL="9525" marR="9525" marT="9525" marB="0" anchor="b"/>
                </a:tc>
                <a:tc>
                  <a:txBody>
                    <a:bodyPr/>
                    <a:lstStyle/>
                    <a:p>
                      <a:pPr algn="r" fontAlgn="b"/>
                      <a:r>
                        <a:rPr lang="cs-CZ" sz="2200" u="none" strike="noStrike">
                          <a:effectLst/>
                        </a:rPr>
                        <a:t>1,556</a:t>
                      </a:r>
                      <a:endParaRPr lang="cs-CZ" sz="2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549061">
                <a:tc>
                  <a:txBody>
                    <a:bodyPr/>
                    <a:lstStyle/>
                    <a:p>
                      <a:pPr algn="r" fontAlgn="b"/>
                      <a:r>
                        <a:rPr lang="cs-CZ" sz="2200" u="none" strike="noStrike" dirty="0">
                          <a:effectLst/>
                        </a:rPr>
                        <a:t>0,5</a:t>
                      </a:r>
                      <a:endParaRPr lang="cs-CZ" sz="2200" b="0" i="0" u="none" strike="noStrike" dirty="0">
                        <a:solidFill>
                          <a:srgbClr val="000000"/>
                        </a:solidFill>
                        <a:effectLst/>
                        <a:latin typeface="Calibri"/>
                      </a:endParaRPr>
                    </a:p>
                  </a:txBody>
                  <a:tcPr marL="9525" marR="9525" marT="9525" marB="0" anchor="b"/>
                </a:tc>
                <a:tc>
                  <a:txBody>
                    <a:bodyPr/>
                    <a:lstStyle/>
                    <a:p>
                      <a:pPr algn="r" fontAlgn="b"/>
                      <a:r>
                        <a:rPr lang="cs-CZ" sz="2200" u="none" strike="noStrike">
                          <a:effectLst/>
                        </a:rPr>
                        <a:t>18</a:t>
                      </a:r>
                      <a:endParaRPr lang="cs-CZ" sz="2200" b="0" i="0" u="none" strike="noStrike">
                        <a:solidFill>
                          <a:srgbClr val="000000"/>
                        </a:solidFill>
                        <a:effectLst/>
                        <a:latin typeface="Calibri"/>
                      </a:endParaRPr>
                    </a:p>
                  </a:txBody>
                  <a:tcPr marL="9525" marR="9525" marT="9525" marB="0" anchor="b"/>
                </a:tc>
                <a:tc>
                  <a:txBody>
                    <a:bodyPr/>
                    <a:lstStyle/>
                    <a:p>
                      <a:pPr algn="r" fontAlgn="b"/>
                      <a:r>
                        <a:rPr lang="cs-CZ" sz="2200" u="none" strike="noStrike">
                          <a:effectLst/>
                        </a:rPr>
                        <a:t>2</a:t>
                      </a:r>
                      <a:endParaRPr lang="cs-CZ" sz="2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549061">
                <a:tc>
                  <a:txBody>
                    <a:bodyPr/>
                    <a:lstStyle/>
                    <a:p>
                      <a:pPr algn="r" fontAlgn="b"/>
                      <a:r>
                        <a:rPr lang="cs-CZ" sz="2200" u="none" strike="noStrike" dirty="0">
                          <a:effectLst/>
                        </a:rPr>
                        <a:t>0,6389</a:t>
                      </a:r>
                      <a:endParaRPr lang="cs-CZ" sz="2200" b="0" i="0" u="none" strike="noStrike" dirty="0">
                        <a:solidFill>
                          <a:srgbClr val="000000"/>
                        </a:solidFill>
                        <a:effectLst/>
                        <a:latin typeface="Calibri"/>
                      </a:endParaRPr>
                    </a:p>
                  </a:txBody>
                  <a:tcPr marL="9525" marR="9525" marT="9525" marB="0" anchor="b"/>
                </a:tc>
                <a:tc>
                  <a:txBody>
                    <a:bodyPr/>
                    <a:lstStyle/>
                    <a:p>
                      <a:pPr algn="r" fontAlgn="b"/>
                      <a:r>
                        <a:rPr lang="cs-CZ" sz="2200" u="none" strike="noStrike">
                          <a:effectLst/>
                        </a:rPr>
                        <a:t>23</a:t>
                      </a:r>
                      <a:endParaRPr lang="cs-CZ" sz="2200" b="0" i="0" u="none" strike="noStrike">
                        <a:solidFill>
                          <a:srgbClr val="000000"/>
                        </a:solidFill>
                        <a:effectLst/>
                        <a:latin typeface="Calibri"/>
                      </a:endParaRPr>
                    </a:p>
                  </a:txBody>
                  <a:tcPr marL="9525" marR="9525" marT="9525" marB="0" anchor="b"/>
                </a:tc>
                <a:tc>
                  <a:txBody>
                    <a:bodyPr/>
                    <a:lstStyle/>
                    <a:p>
                      <a:pPr algn="r" fontAlgn="b"/>
                      <a:r>
                        <a:rPr lang="cs-CZ" sz="2200" u="none" strike="noStrike">
                          <a:effectLst/>
                        </a:rPr>
                        <a:t>2,556</a:t>
                      </a:r>
                      <a:endParaRPr lang="cs-CZ" sz="2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549061">
                <a:tc>
                  <a:txBody>
                    <a:bodyPr/>
                    <a:lstStyle/>
                    <a:p>
                      <a:pPr algn="r" fontAlgn="b"/>
                      <a:r>
                        <a:rPr lang="cs-CZ" sz="2200" u="none" strike="noStrike" dirty="0">
                          <a:effectLst/>
                        </a:rPr>
                        <a:t>0,75</a:t>
                      </a:r>
                      <a:endParaRPr lang="cs-CZ" sz="2200" b="0" i="0" u="none" strike="noStrike" dirty="0">
                        <a:solidFill>
                          <a:srgbClr val="000000"/>
                        </a:solidFill>
                        <a:effectLst/>
                        <a:latin typeface="Calibri"/>
                      </a:endParaRPr>
                    </a:p>
                  </a:txBody>
                  <a:tcPr marL="9525" marR="9525" marT="9525" marB="0" anchor="b"/>
                </a:tc>
                <a:tc>
                  <a:txBody>
                    <a:bodyPr/>
                    <a:lstStyle/>
                    <a:p>
                      <a:pPr algn="r" fontAlgn="b"/>
                      <a:r>
                        <a:rPr lang="cs-CZ" sz="2200" u="none" strike="noStrike">
                          <a:effectLst/>
                        </a:rPr>
                        <a:t>27</a:t>
                      </a:r>
                      <a:endParaRPr lang="cs-CZ" sz="2200" b="0" i="0" u="none" strike="noStrike">
                        <a:solidFill>
                          <a:srgbClr val="000000"/>
                        </a:solidFill>
                        <a:effectLst/>
                        <a:latin typeface="Calibri"/>
                      </a:endParaRPr>
                    </a:p>
                  </a:txBody>
                  <a:tcPr marL="9525" marR="9525" marT="9525" marB="0" anchor="b"/>
                </a:tc>
                <a:tc>
                  <a:txBody>
                    <a:bodyPr/>
                    <a:lstStyle/>
                    <a:p>
                      <a:pPr algn="r" fontAlgn="b"/>
                      <a:r>
                        <a:rPr lang="cs-CZ" sz="2200" u="none" strike="noStrike">
                          <a:effectLst/>
                        </a:rPr>
                        <a:t>3</a:t>
                      </a:r>
                      <a:endParaRPr lang="cs-CZ" sz="2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549061">
                <a:tc>
                  <a:txBody>
                    <a:bodyPr/>
                    <a:lstStyle/>
                    <a:p>
                      <a:pPr algn="r" fontAlgn="b"/>
                      <a:r>
                        <a:rPr lang="cs-CZ" sz="2200" u="none" strike="noStrike" dirty="0">
                          <a:effectLst/>
                        </a:rPr>
                        <a:t>0,8889</a:t>
                      </a:r>
                      <a:endParaRPr lang="cs-CZ" sz="2200" b="0" i="0" u="none" strike="noStrike" dirty="0">
                        <a:solidFill>
                          <a:srgbClr val="000000"/>
                        </a:solidFill>
                        <a:effectLst/>
                        <a:latin typeface="Calibri"/>
                      </a:endParaRPr>
                    </a:p>
                  </a:txBody>
                  <a:tcPr marL="9525" marR="9525" marT="9525" marB="0" anchor="b"/>
                </a:tc>
                <a:tc>
                  <a:txBody>
                    <a:bodyPr/>
                    <a:lstStyle/>
                    <a:p>
                      <a:pPr algn="r" fontAlgn="b"/>
                      <a:r>
                        <a:rPr lang="cs-CZ" sz="2200" u="none" strike="noStrike">
                          <a:effectLst/>
                        </a:rPr>
                        <a:t>32</a:t>
                      </a:r>
                      <a:endParaRPr lang="cs-CZ" sz="2200" b="0" i="0" u="none" strike="noStrike">
                        <a:solidFill>
                          <a:srgbClr val="000000"/>
                        </a:solidFill>
                        <a:effectLst/>
                        <a:latin typeface="Calibri"/>
                      </a:endParaRPr>
                    </a:p>
                  </a:txBody>
                  <a:tcPr marL="9525" marR="9525" marT="9525" marB="0" anchor="b"/>
                </a:tc>
                <a:tc>
                  <a:txBody>
                    <a:bodyPr/>
                    <a:lstStyle/>
                    <a:p>
                      <a:pPr algn="r" fontAlgn="b"/>
                      <a:r>
                        <a:rPr lang="cs-CZ" sz="2200" u="none" strike="noStrike">
                          <a:effectLst/>
                        </a:rPr>
                        <a:t>3,556</a:t>
                      </a:r>
                      <a:endParaRPr lang="cs-CZ" sz="2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549061">
                <a:tc>
                  <a:txBody>
                    <a:bodyPr/>
                    <a:lstStyle/>
                    <a:p>
                      <a:pPr algn="r" fontAlgn="b"/>
                      <a:r>
                        <a:rPr lang="cs-CZ" sz="2200" u="none" strike="noStrike" dirty="0">
                          <a:effectLst/>
                        </a:rPr>
                        <a:t>1</a:t>
                      </a:r>
                      <a:endParaRPr lang="cs-CZ" sz="2200" b="0" i="0" u="none" strike="noStrike" dirty="0">
                        <a:solidFill>
                          <a:srgbClr val="000000"/>
                        </a:solidFill>
                        <a:effectLst/>
                        <a:latin typeface="Calibri"/>
                      </a:endParaRPr>
                    </a:p>
                  </a:txBody>
                  <a:tcPr marL="9525" marR="9525" marT="9525" marB="0" anchor="b"/>
                </a:tc>
                <a:tc>
                  <a:txBody>
                    <a:bodyPr/>
                    <a:lstStyle/>
                    <a:p>
                      <a:pPr algn="r" fontAlgn="b"/>
                      <a:r>
                        <a:rPr lang="cs-CZ" sz="2200" u="none" strike="noStrike" dirty="0">
                          <a:effectLst/>
                        </a:rPr>
                        <a:t>36</a:t>
                      </a:r>
                      <a:endParaRPr lang="cs-CZ" sz="2200" b="0" i="0" u="none" strike="noStrike" dirty="0">
                        <a:solidFill>
                          <a:srgbClr val="000000"/>
                        </a:solidFill>
                        <a:effectLst/>
                        <a:latin typeface="Calibri"/>
                      </a:endParaRPr>
                    </a:p>
                  </a:txBody>
                  <a:tcPr marL="9525" marR="9525" marT="9525" marB="0" anchor="b"/>
                </a:tc>
                <a:tc>
                  <a:txBody>
                    <a:bodyPr/>
                    <a:lstStyle/>
                    <a:p>
                      <a:pPr algn="r" fontAlgn="b"/>
                      <a:r>
                        <a:rPr lang="cs-CZ" sz="2200" u="none" strike="noStrike" dirty="0">
                          <a:effectLst/>
                        </a:rPr>
                        <a:t>4</a:t>
                      </a:r>
                      <a:endParaRPr lang="cs-CZ" sz="2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541189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0F57CB-ABDC-4F53-8203-0D36103ECEBE}"/>
              </a:ext>
            </a:extLst>
          </p:cNvPr>
          <p:cNvSpPr>
            <a:spLocks noGrp="1"/>
          </p:cNvSpPr>
          <p:nvPr>
            <p:ph type="title"/>
          </p:nvPr>
        </p:nvSpPr>
        <p:spPr/>
        <p:txBody>
          <a:bodyPr/>
          <a:lstStyle/>
          <a:p>
            <a:r>
              <a:rPr lang="cs-CZ" dirty="0"/>
              <a:t>PPČ asistenta pedagoga</a:t>
            </a:r>
          </a:p>
        </p:txBody>
      </p:sp>
      <p:sp>
        <p:nvSpPr>
          <p:cNvPr id="3" name="Zástupný obsah 2">
            <a:extLst>
              <a:ext uri="{FF2B5EF4-FFF2-40B4-BE49-F238E27FC236}">
                <a16:creationId xmlns:a16="http://schemas.microsoft.com/office/drawing/2014/main" id="{904D6454-C512-40F6-A414-53D290BBEC9E}"/>
              </a:ext>
            </a:extLst>
          </p:cNvPr>
          <p:cNvSpPr>
            <a:spLocks noGrp="1"/>
          </p:cNvSpPr>
          <p:nvPr>
            <p:ph idx="1"/>
          </p:nvPr>
        </p:nvSpPr>
        <p:spPr/>
        <p:txBody>
          <a:bodyPr/>
          <a:lstStyle/>
          <a:p>
            <a:r>
              <a:rPr lang="cs-CZ" dirty="0"/>
              <a:t>Asistent pedagoga			36 h týdně</a:t>
            </a:r>
          </a:p>
          <a:p>
            <a:r>
              <a:rPr lang="cs-CZ" dirty="0"/>
              <a:t>Asistent pedagoga podpůrné opatření</a:t>
            </a:r>
          </a:p>
          <a:p>
            <a:pPr marL="0" indent="0">
              <a:buNone/>
            </a:pPr>
            <a:r>
              <a:rPr lang="cs-CZ" dirty="0"/>
              <a:t>						32-36 h týdně</a:t>
            </a:r>
          </a:p>
          <a:p>
            <a:r>
              <a:rPr lang="cs-CZ" dirty="0"/>
              <a:t>Přechodné ustanovení – do 31.8.2021 lze doporučovat AP v rozsahu 20-40 hodin týdně</a:t>
            </a:r>
          </a:p>
          <a:p>
            <a:endParaRPr lang="cs-CZ" dirty="0"/>
          </a:p>
        </p:txBody>
      </p:sp>
    </p:spTree>
    <p:extLst>
      <p:ext uri="{BB962C8B-B14F-4D97-AF65-F5344CB8AC3E}">
        <p14:creationId xmlns:p14="http://schemas.microsoft.com/office/powerpoint/2010/main" val="32634406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FC4FFC-87D7-4B48-A816-C930C66B3070}"/>
              </a:ext>
            </a:extLst>
          </p:cNvPr>
          <p:cNvSpPr>
            <a:spLocks noGrp="1"/>
          </p:cNvSpPr>
          <p:nvPr>
            <p:ph type="title"/>
          </p:nvPr>
        </p:nvSpPr>
        <p:spPr/>
        <p:txBody>
          <a:bodyPr/>
          <a:lstStyle/>
          <a:p>
            <a:r>
              <a:rPr lang="cs-CZ" dirty="0" err="1"/>
              <a:t>Phmax</a:t>
            </a:r>
            <a:r>
              <a:rPr lang="cs-CZ" dirty="0"/>
              <a:t> na AP</a:t>
            </a:r>
          </a:p>
        </p:txBody>
      </p:sp>
      <p:sp>
        <p:nvSpPr>
          <p:cNvPr id="3" name="Zástupný obsah 2">
            <a:extLst>
              <a:ext uri="{FF2B5EF4-FFF2-40B4-BE49-F238E27FC236}">
                <a16:creationId xmlns:a16="http://schemas.microsoft.com/office/drawing/2014/main" id="{8CEEE372-4820-4DE8-91EA-DE4CB62865C2}"/>
              </a:ext>
            </a:extLst>
          </p:cNvPr>
          <p:cNvSpPr>
            <a:spLocks noGrp="1"/>
          </p:cNvSpPr>
          <p:nvPr>
            <p:ph idx="1"/>
          </p:nvPr>
        </p:nvSpPr>
        <p:spPr/>
        <p:txBody>
          <a:bodyPr/>
          <a:lstStyle/>
          <a:p>
            <a:r>
              <a:rPr lang="cs-CZ" dirty="0"/>
              <a:t>ZŠ a SŠ </a:t>
            </a:r>
          </a:p>
          <a:p>
            <a:pPr lvl="1"/>
            <a:r>
              <a:rPr lang="cs-CZ" dirty="0" err="1"/>
              <a:t>PHmax</a:t>
            </a:r>
            <a:r>
              <a:rPr lang="cs-CZ" dirty="0"/>
              <a:t> v příloze č. 2 nařízení vlády č. 123/2018 Sb.</a:t>
            </a:r>
          </a:p>
          <a:p>
            <a:r>
              <a:rPr lang="cs-CZ" dirty="0"/>
              <a:t>Přípravný stupeň ZŠ speciální</a:t>
            </a:r>
          </a:p>
          <a:p>
            <a:pPr lvl="1"/>
            <a:r>
              <a:rPr lang="cs-CZ" dirty="0"/>
              <a:t>20 hodin týdně na třídu se 4 a více žáky</a:t>
            </a:r>
          </a:p>
          <a:p>
            <a:r>
              <a:rPr lang="cs-CZ" dirty="0"/>
              <a:t>MŠ</a:t>
            </a:r>
          </a:p>
          <a:p>
            <a:pPr lvl="1"/>
            <a:r>
              <a:rPr lang="cs-CZ" dirty="0"/>
              <a:t>36 hodin týdně na třídu při délce provozu 8 hodin a více (poměrné krácení při kratší době provozu)</a:t>
            </a:r>
          </a:p>
          <a:p>
            <a:r>
              <a:rPr lang="cs-CZ" dirty="0"/>
              <a:t>ŠD</a:t>
            </a:r>
          </a:p>
          <a:p>
            <a:pPr lvl="1"/>
            <a:r>
              <a:rPr lang="cs-CZ" dirty="0"/>
              <a:t>15 hodin týdně na 1 oddělení</a:t>
            </a:r>
          </a:p>
          <a:p>
            <a:endParaRPr lang="cs-CZ" dirty="0"/>
          </a:p>
        </p:txBody>
      </p:sp>
    </p:spTree>
    <p:extLst>
      <p:ext uri="{BB962C8B-B14F-4D97-AF65-F5344CB8AC3E}">
        <p14:creationId xmlns:p14="http://schemas.microsoft.com/office/powerpoint/2010/main" val="2069649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1D74FA-27B3-468F-A317-58E18F30022D}"/>
              </a:ext>
            </a:extLst>
          </p:cNvPr>
          <p:cNvSpPr txBox="1">
            <a:spLocks noGrp="1"/>
          </p:cNvSpPr>
          <p:nvPr>
            <p:ph type="title"/>
          </p:nvPr>
        </p:nvSpPr>
        <p:spPr/>
        <p:txBody>
          <a:bodyPr>
            <a:noAutofit/>
          </a:bodyPr>
          <a:lstStyle/>
          <a:p>
            <a:pPr lvl="0"/>
            <a:r>
              <a:rPr lang="cs-CZ" dirty="0"/>
              <a:t>Poskytování podpůrných opatření osobám používajícím jiný komunikační systém než mluvenou řeč</a:t>
            </a:r>
          </a:p>
        </p:txBody>
      </p:sp>
      <p:sp>
        <p:nvSpPr>
          <p:cNvPr id="3" name="Zástupný symbol pro obsah 2">
            <a:extLst>
              <a:ext uri="{FF2B5EF4-FFF2-40B4-BE49-F238E27FC236}">
                <a16:creationId xmlns:a16="http://schemas.microsoft.com/office/drawing/2014/main" id="{9E59973A-DFA5-428E-BEA8-9E4292A8D32B}"/>
              </a:ext>
            </a:extLst>
          </p:cNvPr>
          <p:cNvSpPr txBox="1">
            <a:spLocks noGrp="1"/>
          </p:cNvSpPr>
          <p:nvPr>
            <p:ph idx="1"/>
          </p:nvPr>
        </p:nvSpPr>
        <p:spPr>
          <a:xfrm>
            <a:off x="838200" y="1966952"/>
            <a:ext cx="10515600" cy="4525923"/>
          </a:xfrm>
        </p:spPr>
        <p:txBody>
          <a:bodyPr vert="horz" lIns="91440" tIns="45720" rIns="91440" bIns="45720" rtlCol="0">
            <a:normAutofit/>
          </a:bodyPr>
          <a:lstStyle/>
          <a:p>
            <a:pPr hangingPunct="1">
              <a:spcBef>
                <a:spcPts val="800"/>
              </a:spcBef>
              <a:buNone/>
            </a:pPr>
            <a:endParaRPr lang="cs-CZ" dirty="0">
              <a:latin typeface="Calibri" pitchFamily="18"/>
            </a:endParaRPr>
          </a:p>
          <a:p>
            <a:pPr hangingPunct="1">
              <a:spcBef>
                <a:spcPts val="800"/>
              </a:spcBef>
              <a:buSzPct val="100000"/>
              <a:buFont typeface="Arial" pitchFamily="34"/>
              <a:buChar char="•"/>
            </a:pPr>
            <a:r>
              <a:rPr lang="cs-CZ" dirty="0">
                <a:latin typeface="Calibri" pitchFamily="18"/>
              </a:rPr>
              <a:t>Použití komunikačního systému, který odpovídá potřebám žáka a se kterým má zkušenost</a:t>
            </a:r>
          </a:p>
          <a:p>
            <a:pPr hangingPunct="1">
              <a:spcBef>
                <a:spcPts val="800"/>
              </a:spcBef>
              <a:buSzPct val="100000"/>
              <a:buFont typeface="Arial" pitchFamily="34"/>
              <a:buChar char="•"/>
            </a:pPr>
            <a:r>
              <a:rPr lang="cs-CZ" dirty="0">
                <a:latin typeface="Calibri" pitchFamily="18"/>
              </a:rPr>
              <a:t>Vzdělávání v českém znakovém jazyce – souběžné vzdělávání v psaném českém jazyce – využití metod používaných při výuce českého jazyka jako cizího jazyka</a:t>
            </a:r>
          </a:p>
          <a:p>
            <a:pPr hangingPunct="1">
              <a:spcBef>
                <a:spcPts val="800"/>
              </a:spcBef>
              <a:buSzPct val="100000"/>
              <a:buFont typeface="Arial" pitchFamily="34"/>
              <a:buChar char="•"/>
            </a:pPr>
            <a:r>
              <a:rPr lang="cs-CZ" dirty="0">
                <a:latin typeface="Calibri" pitchFamily="18"/>
              </a:rPr>
              <a:t>Výstupy z naukových předmětů jsou žákům, kteří jsou vzděláváni v českém znakovém jazyce, stanovovány v českém znakovém jazyce a psané češtině</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C20D0C-FBEB-4548-8B12-B223AEC4EA07}"/>
              </a:ext>
            </a:extLst>
          </p:cNvPr>
          <p:cNvSpPr txBox="1">
            <a:spLocks noGrp="1"/>
          </p:cNvSpPr>
          <p:nvPr>
            <p:ph type="title"/>
          </p:nvPr>
        </p:nvSpPr>
        <p:spPr/>
        <p:txBody>
          <a:bodyPr>
            <a:normAutofit/>
          </a:bodyPr>
          <a:lstStyle/>
          <a:p>
            <a:pPr lvl="0"/>
            <a:r>
              <a:rPr lang="cs-CZ" dirty="0"/>
              <a:t>Tlumočník do českého znakového jazyka</a:t>
            </a:r>
          </a:p>
        </p:txBody>
      </p:sp>
      <p:sp>
        <p:nvSpPr>
          <p:cNvPr id="3" name="Zástupný symbol pro obsah 2">
            <a:extLst>
              <a:ext uri="{FF2B5EF4-FFF2-40B4-BE49-F238E27FC236}">
                <a16:creationId xmlns:a16="http://schemas.microsoft.com/office/drawing/2014/main" id="{FDA254D1-E81B-4B40-85E7-3715C59AC7C6}"/>
              </a:ext>
            </a:extLst>
          </p:cNvPr>
          <p:cNvSpPr txBox="1">
            <a:spLocks noGrp="1"/>
          </p:cNvSpPr>
          <p:nvPr>
            <p:ph idx="1"/>
          </p:nvPr>
        </p:nvSpPr>
        <p:spPr>
          <a:xfrm>
            <a:off x="838200" y="1690688"/>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Provádí přesný překlad obsahu sdělení formou, která je jasná a srozumitelná neslyšícímu žákovi, a v komunikačním systému, který si žák zvolil</a:t>
            </a:r>
          </a:p>
          <a:p>
            <a:pPr hangingPunct="1">
              <a:spcBef>
                <a:spcPts val="800"/>
              </a:spcBef>
              <a:buSzPct val="100000"/>
              <a:buFont typeface="Arial" pitchFamily="34"/>
              <a:buChar char="•"/>
            </a:pPr>
            <a:r>
              <a:rPr lang="cs-CZ" dirty="0">
                <a:latin typeface="Calibri" pitchFamily="18"/>
              </a:rPr>
              <a:t>Využíván po celou dobu poskytování vzdělávání</a:t>
            </a:r>
          </a:p>
          <a:p>
            <a:pPr hangingPunct="1">
              <a:spcBef>
                <a:spcPts val="800"/>
              </a:spcBef>
              <a:buSzPct val="100000"/>
              <a:buFont typeface="Arial" pitchFamily="34"/>
              <a:buChar char="•"/>
            </a:pPr>
            <a:r>
              <a:rPr lang="cs-CZ" dirty="0">
                <a:latin typeface="Calibri" pitchFamily="18"/>
              </a:rPr>
              <a:t>Rozsah působení tlumočníka – určí ŠPZ  s ohledem na naplnění vzdělávacích potřeb žáka a komunikační systém, který žák upřednostňuje</a:t>
            </a:r>
          </a:p>
          <a:p>
            <a:pPr hangingPunct="1">
              <a:spcBef>
                <a:spcPts val="800"/>
              </a:spcBef>
              <a:buSzPct val="100000"/>
              <a:buFont typeface="Arial" pitchFamily="34"/>
              <a:buChar char="•"/>
            </a:pPr>
            <a:r>
              <a:rPr lang="cs-CZ" dirty="0">
                <a:latin typeface="Calibri" pitchFamily="18"/>
              </a:rPr>
              <a:t>Je-li to možné – tlumočí i více žákům</a:t>
            </a:r>
          </a:p>
          <a:p>
            <a:pPr hangingPunct="1">
              <a:spcBef>
                <a:spcPts val="800"/>
              </a:spcBef>
              <a:buSzPct val="100000"/>
              <a:buFont typeface="Arial" pitchFamily="34"/>
              <a:buChar char="•"/>
            </a:pPr>
            <a:r>
              <a:rPr lang="cs-CZ" dirty="0">
                <a:latin typeface="Calibri" pitchFamily="18"/>
              </a:rPr>
              <a:t>Využití i při činnostech mimo školu a v rámci poskytování školských služeb</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9D71D6-5671-4114-895E-71477E22014E}"/>
              </a:ext>
            </a:extLst>
          </p:cNvPr>
          <p:cNvSpPr txBox="1">
            <a:spLocks noGrp="1"/>
          </p:cNvSpPr>
          <p:nvPr>
            <p:ph type="title"/>
          </p:nvPr>
        </p:nvSpPr>
        <p:spPr/>
        <p:txBody>
          <a:bodyPr>
            <a:normAutofit/>
          </a:bodyPr>
          <a:lstStyle/>
          <a:p>
            <a:pPr lvl="0"/>
            <a:r>
              <a:rPr lang="cs-CZ" dirty="0"/>
              <a:t>Přepisovatel pro neslyšící</a:t>
            </a:r>
          </a:p>
        </p:txBody>
      </p:sp>
      <p:sp>
        <p:nvSpPr>
          <p:cNvPr id="3" name="Zástupný symbol pro obsah 2">
            <a:extLst>
              <a:ext uri="{FF2B5EF4-FFF2-40B4-BE49-F238E27FC236}">
                <a16:creationId xmlns:a16="http://schemas.microsoft.com/office/drawing/2014/main" id="{E0031706-5058-4E37-9D65-35FBD3919038}"/>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None/>
            </a:pPr>
            <a:endParaRPr lang="cs-CZ" sz="2400" dirty="0">
              <a:latin typeface="Calibri" pitchFamily="18"/>
            </a:endParaRPr>
          </a:p>
          <a:p>
            <a:pPr hangingPunct="1">
              <a:spcBef>
                <a:spcPts val="800"/>
              </a:spcBef>
              <a:buSzPct val="100000"/>
              <a:buFont typeface="Arial" pitchFamily="34"/>
              <a:buChar char="•"/>
            </a:pPr>
            <a:r>
              <a:rPr lang="cs-CZ" dirty="0">
                <a:latin typeface="Calibri" pitchFamily="18"/>
              </a:rPr>
              <a:t>Žák upřednostňuje mluvený český jazyk s oporou v psaném textu</a:t>
            </a:r>
          </a:p>
          <a:p>
            <a:pPr hangingPunct="1">
              <a:spcBef>
                <a:spcPts val="800"/>
              </a:spcBef>
              <a:buSzPct val="100000"/>
              <a:buFont typeface="Arial" pitchFamily="34"/>
              <a:buChar char="•"/>
            </a:pPr>
            <a:r>
              <a:rPr lang="cs-CZ" dirty="0">
                <a:latin typeface="Calibri" pitchFamily="18"/>
              </a:rPr>
              <a:t>Převádění mluvené řeči do písemné podoby v reálném čase</a:t>
            </a:r>
          </a:p>
          <a:p>
            <a:pPr hangingPunct="1">
              <a:spcBef>
                <a:spcPts val="800"/>
              </a:spcBef>
              <a:buSzPct val="100000"/>
              <a:buFont typeface="Arial" pitchFamily="34"/>
              <a:buChar char="•"/>
            </a:pPr>
            <a:r>
              <a:rPr lang="cs-CZ" dirty="0">
                <a:latin typeface="Calibri" pitchFamily="18"/>
              </a:rPr>
              <a:t>Je-li to možné – využívá tuto činnost i více žáků</a:t>
            </a:r>
          </a:p>
          <a:p>
            <a:pPr hangingPunct="1">
              <a:spcBef>
                <a:spcPts val="800"/>
              </a:spcBef>
              <a:buSzPct val="100000"/>
              <a:buFont typeface="Arial" pitchFamily="34"/>
              <a:buChar char="•"/>
            </a:pPr>
            <a:endParaRPr lang="cs-CZ" dirty="0">
              <a:latin typeface="Calibri" pitchFamily="1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CF3306-C539-4648-95A6-F14F63DB0DBA}"/>
              </a:ext>
            </a:extLst>
          </p:cNvPr>
          <p:cNvSpPr txBox="1">
            <a:spLocks noGrp="1"/>
          </p:cNvSpPr>
          <p:nvPr>
            <p:ph type="title"/>
          </p:nvPr>
        </p:nvSpPr>
        <p:spPr/>
        <p:txBody>
          <a:bodyPr/>
          <a:lstStyle/>
          <a:p>
            <a:pPr lvl="0"/>
            <a:r>
              <a:rPr lang="cs-CZ" dirty="0"/>
              <a:t>Rámcové vzdělávací programy</a:t>
            </a:r>
          </a:p>
        </p:txBody>
      </p:sp>
      <p:sp>
        <p:nvSpPr>
          <p:cNvPr id="3" name="Zástupný symbol pro obsah 2">
            <a:extLst>
              <a:ext uri="{FF2B5EF4-FFF2-40B4-BE49-F238E27FC236}">
                <a16:creationId xmlns:a16="http://schemas.microsoft.com/office/drawing/2014/main" id="{093F6651-7919-4277-87E8-8CAF0F4AD35C}"/>
              </a:ext>
            </a:extLst>
          </p:cNvPr>
          <p:cNvSpPr txBox="1">
            <a:spLocks noGrp="1"/>
          </p:cNvSpPr>
          <p:nvPr>
            <p:ph idx="1"/>
          </p:nvPr>
        </p:nvSpPr>
        <p:spPr>
          <a:xfrm>
            <a:off x="940904" y="1600201"/>
            <a:ext cx="10412896" cy="4525923"/>
          </a:xfrm>
        </p:spPr>
        <p:txBody>
          <a:bodyPr vert="horz" lIns="91440" tIns="45720" rIns="91440" bIns="45720" rtlCol="0">
            <a:normAutofit/>
          </a:bodyPr>
          <a:lstStyle/>
          <a:p>
            <a:pPr hangingPunct="1">
              <a:lnSpc>
                <a:spcPct val="80000"/>
              </a:lnSpc>
              <a:spcBef>
                <a:spcPts val="700"/>
              </a:spcBef>
              <a:buSzPct val="100000"/>
              <a:buFont typeface="Arial" pitchFamily="34"/>
              <a:buChar char="•"/>
            </a:pPr>
            <a:r>
              <a:rPr lang="cs-CZ" sz="3000" dirty="0">
                <a:latin typeface="Calibri" pitchFamily="18"/>
              </a:rPr>
              <a:t>Rámcové vzdělávací programy musí odpovídat nejnovějším poznatkům:</a:t>
            </a:r>
          </a:p>
          <a:p>
            <a:pPr marL="914400" lvl="1" indent="-514441">
              <a:lnSpc>
                <a:spcPct val="80000"/>
              </a:lnSpc>
              <a:spcBef>
                <a:spcPts val="600"/>
              </a:spcBef>
              <a:buSzPct val="100000"/>
              <a:buAutoNum type="alphaLcParenR"/>
            </a:pPr>
            <a:r>
              <a:rPr lang="cs-CZ" sz="2600" dirty="0"/>
              <a:t>vědních disciplín, jejichž základy a praktické využití má vzdělávání zprostředkovat, a</a:t>
            </a:r>
          </a:p>
          <a:p>
            <a:pPr marL="914400" lvl="1" indent="-514441">
              <a:lnSpc>
                <a:spcPct val="80000"/>
              </a:lnSpc>
              <a:spcBef>
                <a:spcPts val="600"/>
              </a:spcBef>
              <a:buSzPct val="100000"/>
              <a:buAutoNum type="alphaLcParenR"/>
            </a:pPr>
            <a:r>
              <a:rPr lang="cs-CZ" sz="2600" dirty="0"/>
              <a:t>pedagogiky a psychologie o účinných metodách a organizačním uspořádání vzdělávání přiměřeně věku a rozvoji vzdělávaného.</a:t>
            </a:r>
          </a:p>
          <a:p>
            <a:pPr hangingPunct="1">
              <a:lnSpc>
                <a:spcPct val="80000"/>
              </a:lnSpc>
              <a:spcBef>
                <a:spcPts val="700"/>
              </a:spcBef>
              <a:buSzPct val="100000"/>
              <a:buFont typeface="Arial" pitchFamily="34"/>
              <a:buChar char="•"/>
            </a:pPr>
            <a:r>
              <a:rPr lang="cs-CZ" sz="3000" dirty="0">
                <a:latin typeface="Calibri" pitchFamily="18"/>
              </a:rPr>
              <a:t>Tvorbu a oponenturu rámcových vzdělávacích programů zajišťují příslušná ministerstva prostřednictvím odborníků vědy a praxe, včetně pedagogiky a psychologie.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634121-CC85-4AB6-A642-3AB71E6B5DA2}"/>
              </a:ext>
            </a:extLst>
          </p:cNvPr>
          <p:cNvSpPr txBox="1">
            <a:spLocks noGrp="1"/>
          </p:cNvSpPr>
          <p:nvPr>
            <p:ph type="title"/>
          </p:nvPr>
        </p:nvSpPr>
        <p:spPr/>
        <p:txBody>
          <a:bodyPr>
            <a:normAutofit/>
          </a:bodyPr>
          <a:lstStyle/>
          <a:p>
            <a:pPr lvl="0"/>
            <a:r>
              <a:rPr lang="cs-CZ" dirty="0"/>
              <a:t>Působení dalších osob poskytujících podporu</a:t>
            </a:r>
          </a:p>
        </p:txBody>
      </p:sp>
      <p:sp>
        <p:nvSpPr>
          <p:cNvPr id="3" name="Zástupný symbol pro obsah 2">
            <a:extLst>
              <a:ext uri="{FF2B5EF4-FFF2-40B4-BE49-F238E27FC236}">
                <a16:creationId xmlns:a16="http://schemas.microsoft.com/office/drawing/2014/main" id="{3438AC5C-377F-495B-97F4-01914C31A5A4}"/>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None/>
            </a:pPr>
            <a:endParaRPr lang="cs-CZ" dirty="0">
              <a:latin typeface="Calibri" pitchFamily="18"/>
            </a:endParaRPr>
          </a:p>
          <a:p>
            <a:pPr hangingPunct="1">
              <a:spcBef>
                <a:spcPts val="800"/>
              </a:spcBef>
              <a:buSzPct val="100000"/>
              <a:buFont typeface="Arial" pitchFamily="34"/>
              <a:buChar char="•"/>
            </a:pPr>
            <a:r>
              <a:rPr lang="cs-CZ" dirty="0">
                <a:latin typeface="Calibri" pitchFamily="18"/>
              </a:rPr>
              <a:t>Umožní se na základě </a:t>
            </a:r>
            <a:r>
              <a:rPr lang="cs-CZ" u="sng" dirty="0">
                <a:latin typeface="Calibri" pitchFamily="18"/>
              </a:rPr>
              <a:t>vyjádření ŠPZ</a:t>
            </a:r>
          </a:p>
          <a:p>
            <a:pPr hangingPunct="1">
              <a:spcBef>
                <a:spcPts val="800"/>
              </a:spcBef>
              <a:buSzPct val="100000"/>
              <a:buFont typeface="Arial" pitchFamily="34"/>
              <a:buChar char="•"/>
            </a:pPr>
            <a:r>
              <a:rPr lang="cs-CZ" dirty="0">
                <a:latin typeface="Calibri" pitchFamily="18"/>
              </a:rPr>
              <a:t>Poskytují žákovi se SVP podporu podle jiných právních předpisů </a:t>
            </a:r>
            <a:r>
              <a:rPr lang="cs-CZ" b="1" dirty="0">
                <a:latin typeface="Calibri" pitchFamily="18"/>
              </a:rPr>
              <a:t>(zejména osobní asistent)</a:t>
            </a:r>
          </a:p>
          <a:p>
            <a:pPr hangingPunct="1">
              <a:spcBef>
                <a:spcPts val="800"/>
              </a:spcBef>
              <a:buSzPct val="100000"/>
              <a:buFont typeface="Arial" pitchFamily="34"/>
              <a:buChar char="•"/>
            </a:pPr>
            <a:r>
              <a:rPr lang="cs-CZ" b="1" dirty="0">
                <a:solidFill>
                  <a:srgbClr val="C0504D"/>
                </a:solidFill>
                <a:latin typeface="Calibri" pitchFamily="18"/>
              </a:rPr>
              <a:t>Stanovisko MPSV – osobní asistent slouží pouze jako doprovod do a ze školy!!!!!!!</a:t>
            </a:r>
          </a:p>
          <a:p>
            <a:pPr hangingPunct="1">
              <a:spcBef>
                <a:spcPts val="800"/>
              </a:spcBef>
              <a:buSzPct val="100000"/>
              <a:buFont typeface="Arial" pitchFamily="34"/>
              <a:buChar char="•"/>
            </a:pPr>
            <a:endParaRPr lang="cs-CZ" dirty="0">
              <a:latin typeface="Calibri" pitchFamily="18"/>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26ECA5-34D7-4981-92BD-5AB9827B250C}"/>
              </a:ext>
            </a:extLst>
          </p:cNvPr>
          <p:cNvSpPr>
            <a:spLocks noGrp="1"/>
          </p:cNvSpPr>
          <p:nvPr>
            <p:ph type="title"/>
          </p:nvPr>
        </p:nvSpPr>
        <p:spPr/>
        <p:txBody>
          <a:bodyPr/>
          <a:lstStyle/>
          <a:p>
            <a:r>
              <a:rPr lang="cs-CZ" sz="4400" dirty="0"/>
              <a:t>Postup při poskytování podpůrného opatření I. stupně</a:t>
            </a:r>
            <a:endParaRPr lang="cs-CZ" dirty="0"/>
          </a:p>
        </p:txBody>
      </p:sp>
      <p:sp>
        <p:nvSpPr>
          <p:cNvPr id="3" name="Zástupný obsah 2">
            <a:extLst>
              <a:ext uri="{FF2B5EF4-FFF2-40B4-BE49-F238E27FC236}">
                <a16:creationId xmlns:a16="http://schemas.microsoft.com/office/drawing/2014/main" id="{F2546A19-1632-4BF5-8046-940CADB95A82}"/>
              </a:ext>
            </a:extLst>
          </p:cNvPr>
          <p:cNvSpPr>
            <a:spLocks noGrp="1"/>
          </p:cNvSpPr>
          <p:nvPr>
            <p:ph idx="1"/>
          </p:nvPr>
        </p:nvSpPr>
        <p:spPr/>
        <p:txBody>
          <a:bodyPr>
            <a:normAutofit fontScale="85000" lnSpcReduction="10000"/>
          </a:bodyPr>
          <a:lstStyle/>
          <a:p>
            <a:r>
              <a:rPr lang="cs-CZ" dirty="0"/>
              <a:t>Poskytování podpůrných opatření prvního stupně škola průběžně vyhodnocuje. </a:t>
            </a:r>
          </a:p>
          <a:p>
            <a:r>
              <a:rPr lang="cs-CZ" dirty="0"/>
              <a:t>Nejpozději po 3 měsících od zahájení poskytování podpůrných opatření škola vyhodnotí, zda podpůrná opatření vedou k naplnění stanovených cílů. </a:t>
            </a:r>
          </a:p>
          <a:p>
            <a:r>
              <a:rPr lang="cs-CZ" dirty="0"/>
              <a:t>Není-li tomu tak, doporučí škola zletilému žákovi nebo zákonnému zástupci žáka využití poradenské pomoci ŠPZ. Do doby zahájení poskytování podpůrných opatření druhého až pátého stupně na základě doporučení školského poradenského zařízení poskytuje škola podpůrná opatření prvního stupně.</a:t>
            </a:r>
          </a:p>
          <a:p>
            <a:r>
              <a:rPr lang="cs-CZ" dirty="0"/>
              <a:t>Škola může zpracovat plán pedagogické podpory, který zahrnuje zejména popis obtíží a speciálních vzdělávacích potřeb žáka, podpůrná opatření prvního stupně, stanovení cílů podpory a způsobu vyhodnocování naplňování plánu, zejména v situaci, kdy pro poskytování podpůrných opatření prvního stupně nepostačuje samotné zohlednění individuálních vzdělávacích potřeb žáka při vzdělávání.</a:t>
            </a:r>
          </a:p>
        </p:txBody>
      </p:sp>
    </p:spTree>
    <p:extLst>
      <p:ext uri="{BB962C8B-B14F-4D97-AF65-F5344CB8AC3E}">
        <p14:creationId xmlns:p14="http://schemas.microsoft.com/office/powerpoint/2010/main" val="30289892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FF4EF2-5B4D-45CB-A95B-8051491CC536}"/>
              </a:ext>
            </a:extLst>
          </p:cNvPr>
          <p:cNvSpPr txBox="1">
            <a:spLocks noGrp="1"/>
          </p:cNvSpPr>
          <p:nvPr>
            <p:ph type="title"/>
          </p:nvPr>
        </p:nvSpPr>
        <p:spPr/>
        <p:txBody>
          <a:bodyPr>
            <a:normAutofit/>
          </a:bodyPr>
          <a:lstStyle/>
          <a:p>
            <a:pPr lvl="0"/>
            <a:r>
              <a:rPr lang="cs-CZ" dirty="0"/>
              <a:t>Postup před přiznáním podpůrného opatření II. - V. stupně</a:t>
            </a:r>
          </a:p>
        </p:txBody>
      </p:sp>
      <p:sp>
        <p:nvSpPr>
          <p:cNvPr id="3" name="Zástupný symbol pro obsah 2">
            <a:extLst>
              <a:ext uri="{FF2B5EF4-FFF2-40B4-BE49-F238E27FC236}">
                <a16:creationId xmlns:a16="http://schemas.microsoft.com/office/drawing/2014/main" id="{E64B2742-6F6B-4A21-97DB-05D0FD77B211}"/>
              </a:ext>
            </a:extLst>
          </p:cNvPr>
          <p:cNvSpPr txBox="1">
            <a:spLocks noGrp="1"/>
          </p:cNvSpPr>
          <p:nvPr>
            <p:ph idx="1"/>
          </p:nvPr>
        </p:nvSpPr>
        <p:spPr>
          <a:xfrm>
            <a:off x="838200" y="1966952"/>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u="sng" dirty="0">
                <a:latin typeface="Calibri" pitchFamily="18"/>
              </a:rPr>
              <a:t>Povinnosti školy</a:t>
            </a:r>
          </a:p>
          <a:p>
            <a:pPr lvl="1">
              <a:buSzPct val="100000"/>
              <a:buFont typeface="Arial" pitchFamily="34"/>
            </a:pPr>
            <a:r>
              <a:rPr lang="cs-CZ" sz="2800" dirty="0"/>
              <a:t>Určit PP odpovědného za spolupráci se ŠPZ (konkrétně k žákovi)</a:t>
            </a:r>
          </a:p>
          <a:p>
            <a:pPr lvl="1">
              <a:buSzPct val="100000"/>
              <a:buFont typeface="Arial" pitchFamily="34"/>
            </a:pPr>
            <a:r>
              <a:rPr lang="cs-CZ" sz="2800" dirty="0"/>
              <a:t>Předat plán pedagogické podpory (informace) ŠPZ</a:t>
            </a:r>
          </a:p>
          <a:p>
            <a:pPr lvl="1">
              <a:buSzPct val="100000"/>
              <a:buFont typeface="Arial" pitchFamily="34"/>
            </a:pPr>
            <a:r>
              <a:rPr lang="cs-CZ" sz="2800" dirty="0"/>
              <a:t>Součinnost se ŠPZ při doporučení konkrétních podpůrných opatření (personální a materiální podmínky školy)</a:t>
            </a:r>
          </a:p>
          <a:p>
            <a:pPr lvl="1">
              <a:buSzPct val="100000"/>
              <a:buFont typeface="Arial" pitchFamily="34"/>
            </a:pPr>
            <a:r>
              <a:rPr lang="cs-CZ" sz="2800" dirty="0"/>
              <a:t>Na výzvu ŠPZ doložit podklady</a:t>
            </a:r>
          </a:p>
          <a:p>
            <a:pPr lvl="1">
              <a:buSzPct val="100000"/>
              <a:buFont typeface="Arial" pitchFamily="34"/>
            </a:pPr>
            <a:r>
              <a:rPr lang="cs-CZ" sz="2800" dirty="0"/>
              <a:t>V případě neposkytnutí součinnosti ZZ žáka – postupovat podle zákona č. 359/1999 Sb., o sociálně-právní ochraně dětí</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F9B4D4-1873-4498-B2C2-81E865FED6FB}"/>
              </a:ext>
            </a:extLst>
          </p:cNvPr>
          <p:cNvSpPr txBox="1">
            <a:spLocks noGrp="1"/>
          </p:cNvSpPr>
          <p:nvPr>
            <p:ph type="title"/>
          </p:nvPr>
        </p:nvSpPr>
        <p:spPr/>
        <p:txBody>
          <a:bodyPr>
            <a:normAutofit/>
          </a:bodyPr>
          <a:lstStyle/>
          <a:p>
            <a:pPr lvl="0"/>
            <a:r>
              <a:rPr lang="cs-CZ" dirty="0"/>
              <a:t>Postup před přiznáním podpůrného opatření II. - V. stupně</a:t>
            </a:r>
          </a:p>
        </p:txBody>
      </p:sp>
      <p:sp>
        <p:nvSpPr>
          <p:cNvPr id="3" name="Zástupný symbol pro obsah 2">
            <a:extLst>
              <a:ext uri="{FF2B5EF4-FFF2-40B4-BE49-F238E27FC236}">
                <a16:creationId xmlns:a16="http://schemas.microsoft.com/office/drawing/2014/main" id="{307EAA54-F413-4774-881F-5D9CFD2E6E78}"/>
              </a:ext>
            </a:extLst>
          </p:cNvPr>
          <p:cNvSpPr txBox="1">
            <a:spLocks noGrp="1"/>
          </p:cNvSpPr>
          <p:nvPr>
            <p:ph idx="1"/>
          </p:nvPr>
        </p:nvSpPr>
        <p:spPr>
          <a:xfrm>
            <a:off x="838199" y="1966952"/>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u="sng" dirty="0">
                <a:latin typeface="Calibri" pitchFamily="18"/>
              </a:rPr>
              <a:t>Povinnosti ŠPZ</a:t>
            </a:r>
          </a:p>
          <a:p>
            <a:pPr lvl="1">
              <a:buSzPct val="100000"/>
              <a:buFont typeface="Arial" pitchFamily="34"/>
            </a:pPr>
            <a:r>
              <a:rPr lang="cs-CZ" sz="2800" dirty="0"/>
              <a:t>Posoudit speciální vzdělávací potřeby žáka (přihlédnout k aktuálnímu zdravotnímu stavu)</a:t>
            </a:r>
          </a:p>
          <a:p>
            <a:pPr lvl="1">
              <a:buSzPct val="100000"/>
              <a:buFont typeface="Arial" pitchFamily="34"/>
            </a:pPr>
            <a:r>
              <a:rPr lang="cs-CZ" sz="2800" dirty="0"/>
              <a:t>Doporučit přednostně pomůcky, kterými škola disponuje</a:t>
            </a:r>
          </a:p>
          <a:p>
            <a:pPr lvl="1">
              <a:buSzPct val="100000"/>
              <a:buFont typeface="Arial" pitchFamily="34"/>
            </a:pPr>
            <a:r>
              <a:rPr lang="cs-CZ" sz="2800" dirty="0"/>
              <a:t>Návrh doporučení podpůrných opatření projednat se školou, žákem nebo ZZ nezletilého žáka – přihlédnout k jejich vyjádření</a:t>
            </a:r>
          </a:p>
          <a:p>
            <a:pPr lvl="1">
              <a:buSzPct val="100000"/>
              <a:buFont typeface="Arial" pitchFamily="34"/>
            </a:pPr>
            <a:endParaRPr lang="cs-CZ"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DC7997-2167-497C-9958-ECDC73A0966E}"/>
              </a:ext>
            </a:extLst>
          </p:cNvPr>
          <p:cNvSpPr txBox="1">
            <a:spLocks noGrp="1"/>
          </p:cNvSpPr>
          <p:nvPr>
            <p:ph type="title"/>
          </p:nvPr>
        </p:nvSpPr>
        <p:spPr/>
        <p:txBody>
          <a:bodyPr>
            <a:normAutofit/>
          </a:bodyPr>
          <a:lstStyle/>
          <a:p>
            <a:pPr lvl="0"/>
            <a:r>
              <a:rPr lang="cs-CZ" dirty="0"/>
              <a:t>Poradenská pomoc ŠPZ</a:t>
            </a:r>
          </a:p>
        </p:txBody>
      </p:sp>
      <p:sp>
        <p:nvSpPr>
          <p:cNvPr id="3" name="Zástupný symbol pro obsah 2">
            <a:extLst>
              <a:ext uri="{FF2B5EF4-FFF2-40B4-BE49-F238E27FC236}">
                <a16:creationId xmlns:a16="http://schemas.microsoft.com/office/drawing/2014/main" id="{985B0500-5CF0-4532-A10D-35CDAC780CDB}"/>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Poskytnutí poradenských služeb na základě</a:t>
            </a:r>
          </a:p>
          <a:p>
            <a:pPr lvl="1">
              <a:buSzPct val="100000"/>
              <a:buFont typeface="Arial" pitchFamily="34"/>
            </a:pPr>
            <a:r>
              <a:rPr lang="cs-CZ" sz="2800" dirty="0"/>
              <a:t>Žádosti dítěte, žáka, studenta, zákonného zástupce</a:t>
            </a:r>
          </a:p>
          <a:p>
            <a:pPr lvl="1">
              <a:buSzPct val="100000"/>
              <a:buFont typeface="Arial" pitchFamily="34"/>
            </a:pPr>
            <a:r>
              <a:rPr lang="cs-CZ" sz="2800" dirty="0"/>
              <a:t>Rozhodnutí orgánu veřejné moci</a:t>
            </a:r>
          </a:p>
          <a:p>
            <a:pPr lvl="1">
              <a:buSzPct val="100000"/>
              <a:buFont typeface="Arial" pitchFamily="34"/>
            </a:pPr>
            <a:r>
              <a:rPr lang="cs-CZ" sz="2800" dirty="0"/>
              <a:t>Doporučení školy, školského zařízení zákonnému zástupci vyhledat pomoc</a:t>
            </a:r>
          </a:p>
          <a:p>
            <a:pPr marL="457200" lvl="1" indent="0">
              <a:buNone/>
            </a:pPr>
            <a:r>
              <a:rPr lang="cs-CZ" sz="2800" dirty="0"/>
              <a:t>Spolupráce školy se ŠPZ, zřizovatelem, lékařem, orgánem sociálně právní-ochrany dětí před přiznáním podpůrného opatření</a:t>
            </a:r>
          </a:p>
          <a:p>
            <a:pPr marL="457200" lvl="1" indent="0">
              <a:buNone/>
            </a:pPr>
            <a:endParaRPr lang="cs-CZ"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281F40-51E0-4959-85E4-B760AF949D93}"/>
              </a:ext>
            </a:extLst>
          </p:cNvPr>
          <p:cNvSpPr txBox="1">
            <a:spLocks noGrp="1"/>
          </p:cNvSpPr>
          <p:nvPr>
            <p:ph type="title"/>
          </p:nvPr>
        </p:nvSpPr>
        <p:spPr/>
        <p:txBody>
          <a:bodyPr>
            <a:normAutofit/>
          </a:bodyPr>
          <a:lstStyle/>
          <a:p>
            <a:pPr lvl="0"/>
            <a:r>
              <a:rPr lang="cs-CZ" dirty="0"/>
              <a:t>Výstupy ŠPZ</a:t>
            </a:r>
          </a:p>
        </p:txBody>
      </p:sp>
      <p:sp>
        <p:nvSpPr>
          <p:cNvPr id="3" name="Zástupný symbol pro obsah 2">
            <a:extLst>
              <a:ext uri="{FF2B5EF4-FFF2-40B4-BE49-F238E27FC236}">
                <a16:creationId xmlns:a16="http://schemas.microsoft.com/office/drawing/2014/main" id="{CD07E61A-8845-4219-ABA0-EA069F078735}"/>
              </a:ext>
            </a:extLst>
          </p:cNvPr>
          <p:cNvSpPr txBox="1">
            <a:spLocks noGrp="1"/>
          </p:cNvSpPr>
          <p:nvPr>
            <p:ph idx="1"/>
          </p:nvPr>
        </p:nvSpPr>
        <p:spPr>
          <a:xfrm>
            <a:off x="838200" y="1966952"/>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b="1" dirty="0">
                <a:latin typeface="Calibri" pitchFamily="18"/>
              </a:rPr>
              <a:t>Zpráva</a:t>
            </a:r>
          </a:p>
          <a:p>
            <a:pPr lvl="1">
              <a:buSzPct val="100000"/>
              <a:buFont typeface="Arial" pitchFamily="34"/>
            </a:pPr>
            <a:r>
              <a:rPr lang="cs-CZ" sz="2800" dirty="0"/>
              <a:t>Skutečnosti podstatné pro doporučení podpůrných opatření</a:t>
            </a:r>
          </a:p>
          <a:p>
            <a:pPr hangingPunct="1">
              <a:spcBef>
                <a:spcPts val="800"/>
              </a:spcBef>
              <a:buSzPct val="100000"/>
              <a:buFont typeface="Arial" pitchFamily="34"/>
              <a:buChar char="•"/>
            </a:pPr>
            <a:r>
              <a:rPr lang="cs-CZ" b="1" dirty="0">
                <a:latin typeface="Calibri" pitchFamily="18"/>
              </a:rPr>
              <a:t>Doporučení</a:t>
            </a:r>
          </a:p>
          <a:p>
            <a:pPr lvl="1">
              <a:buSzPct val="100000"/>
              <a:buFont typeface="Arial" pitchFamily="34"/>
            </a:pPr>
            <a:r>
              <a:rPr lang="cs-CZ" sz="2800" dirty="0"/>
              <a:t>Závěry vyšetření a podpůrná opatření 1. až 5. stupně, včetně kombinací a variant podpůrných opatření, způsobu a pravidel jejich použití při vzdělávání</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E82666-53C5-40F0-93D1-5DF10989CE29}"/>
              </a:ext>
            </a:extLst>
          </p:cNvPr>
          <p:cNvSpPr txBox="1">
            <a:spLocks noGrp="1"/>
          </p:cNvSpPr>
          <p:nvPr>
            <p:ph type="title"/>
          </p:nvPr>
        </p:nvSpPr>
        <p:spPr/>
        <p:txBody>
          <a:bodyPr>
            <a:normAutofit/>
          </a:bodyPr>
          <a:lstStyle/>
          <a:p>
            <a:pPr lvl="0"/>
            <a:r>
              <a:rPr lang="cs-CZ" dirty="0"/>
              <a:t>Adresáti výstupů ŠPZ</a:t>
            </a:r>
          </a:p>
        </p:txBody>
      </p:sp>
      <p:sp>
        <p:nvSpPr>
          <p:cNvPr id="3" name="Zástupný symbol pro obsah 2">
            <a:extLst>
              <a:ext uri="{FF2B5EF4-FFF2-40B4-BE49-F238E27FC236}">
                <a16:creationId xmlns:a16="http://schemas.microsoft.com/office/drawing/2014/main" id="{74BECEDD-ABB7-4A7F-8CE9-62832C804BBC}"/>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u="sng" dirty="0">
                <a:latin typeface="Calibri" pitchFamily="18"/>
              </a:rPr>
              <a:t>Zpráva a doporučení</a:t>
            </a:r>
            <a:r>
              <a:rPr lang="cs-CZ" dirty="0">
                <a:latin typeface="Calibri" pitchFamily="18"/>
              </a:rPr>
              <a:t> – tomu, komu je poskytována poradenská pomoc</a:t>
            </a:r>
          </a:p>
          <a:p>
            <a:pPr hangingPunct="1">
              <a:spcBef>
                <a:spcPts val="800"/>
              </a:spcBef>
              <a:buSzPct val="100000"/>
              <a:buFont typeface="Arial" pitchFamily="34"/>
              <a:buChar char="•"/>
            </a:pPr>
            <a:r>
              <a:rPr lang="cs-CZ" u="sng" dirty="0">
                <a:latin typeface="Calibri" pitchFamily="18"/>
              </a:rPr>
              <a:t>Doporučení</a:t>
            </a:r>
          </a:p>
          <a:p>
            <a:pPr lvl="1">
              <a:buSzPct val="100000"/>
              <a:buFont typeface="Arial" pitchFamily="34"/>
            </a:pPr>
            <a:r>
              <a:rPr lang="cs-CZ" sz="2800" dirty="0"/>
              <a:t>Škole, školskému zařízení</a:t>
            </a:r>
          </a:p>
          <a:p>
            <a:pPr lvl="1">
              <a:buSzPct val="100000"/>
              <a:buFont typeface="Arial" pitchFamily="34"/>
            </a:pPr>
            <a:r>
              <a:rPr lang="cs-CZ" sz="2800" dirty="0"/>
              <a:t>Orgánu veřejné moci, který uložil povinnost využít poradenskou pomoc</a:t>
            </a:r>
          </a:p>
          <a:p>
            <a:pPr lvl="1">
              <a:buSzPct val="100000"/>
              <a:buFont typeface="Arial" pitchFamily="34"/>
            </a:pPr>
            <a:r>
              <a:rPr lang="cs-CZ" sz="2800" dirty="0"/>
              <a:t>Orgánu sociálně právní ochrany, který neuložil – pouze na písemné vyžádání</a:t>
            </a:r>
          </a:p>
          <a:p>
            <a:pPr marL="0" indent="0" hangingPunct="1">
              <a:spcBef>
                <a:spcPts val="800"/>
              </a:spcBef>
              <a:buNone/>
            </a:pPr>
            <a:endParaRPr lang="cs-CZ" dirty="0">
              <a:latin typeface="Calibri" pitchFamily="18"/>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0737C0-3639-4E01-AC7E-1031A4ED9D9A}"/>
              </a:ext>
            </a:extLst>
          </p:cNvPr>
          <p:cNvSpPr txBox="1">
            <a:spLocks noGrp="1"/>
          </p:cNvSpPr>
          <p:nvPr>
            <p:ph type="title"/>
          </p:nvPr>
        </p:nvSpPr>
        <p:spPr/>
        <p:txBody>
          <a:bodyPr>
            <a:normAutofit/>
          </a:bodyPr>
          <a:lstStyle/>
          <a:p>
            <a:pPr lvl="0"/>
            <a:r>
              <a:rPr lang="cs-CZ" dirty="0"/>
              <a:t>Co ŠPZ posuzuje (§ 11 vyhlášky)</a:t>
            </a:r>
          </a:p>
        </p:txBody>
      </p:sp>
      <p:sp>
        <p:nvSpPr>
          <p:cNvPr id="3" name="Zástupný symbol pro obsah 2">
            <a:extLst>
              <a:ext uri="{FF2B5EF4-FFF2-40B4-BE49-F238E27FC236}">
                <a16:creationId xmlns:a16="http://schemas.microsoft.com/office/drawing/2014/main" id="{7E81F894-696F-4F2C-AF23-48EBC0233B79}"/>
              </a:ext>
            </a:extLst>
          </p:cNvPr>
          <p:cNvSpPr txBox="1">
            <a:spLocks noGrp="1"/>
          </p:cNvSpPr>
          <p:nvPr>
            <p:ph idx="1"/>
          </p:nvPr>
        </p:nvSpPr>
        <p:spPr>
          <a:xfrm>
            <a:off x="838200" y="178573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Charakter obtíží žáka – jaký mají dopad na vzdělávání</a:t>
            </a:r>
          </a:p>
          <a:p>
            <a:pPr hangingPunct="1">
              <a:spcBef>
                <a:spcPts val="800"/>
              </a:spcBef>
              <a:buSzPct val="100000"/>
              <a:buFont typeface="Arial" pitchFamily="34"/>
              <a:buChar char="•"/>
            </a:pPr>
            <a:r>
              <a:rPr lang="cs-CZ" dirty="0">
                <a:latin typeface="Calibri" pitchFamily="18"/>
              </a:rPr>
              <a:t>Vychází ze </a:t>
            </a:r>
            <a:r>
              <a:rPr lang="cs-CZ" dirty="0" err="1">
                <a:latin typeface="Calibri" pitchFamily="18"/>
              </a:rPr>
              <a:t>spec.ped</a:t>
            </a:r>
            <a:r>
              <a:rPr lang="cs-CZ" dirty="0">
                <a:latin typeface="Calibri" pitchFamily="18"/>
              </a:rPr>
              <a:t>. nebo psychologické diagnostiky</a:t>
            </a:r>
          </a:p>
          <a:p>
            <a:pPr hangingPunct="1">
              <a:spcBef>
                <a:spcPts val="800"/>
              </a:spcBef>
              <a:buSzPct val="100000"/>
              <a:buFont typeface="Arial" pitchFamily="34"/>
              <a:buChar char="•"/>
            </a:pPr>
            <a:r>
              <a:rPr lang="cs-CZ" dirty="0">
                <a:latin typeface="Calibri" pitchFamily="18"/>
              </a:rPr>
              <a:t>Informace o dosavadním průběhu vzdělávání</a:t>
            </a:r>
          </a:p>
          <a:p>
            <a:pPr hangingPunct="1">
              <a:spcBef>
                <a:spcPts val="800"/>
              </a:spcBef>
              <a:buSzPct val="100000"/>
              <a:buFont typeface="Arial" pitchFamily="34"/>
              <a:buChar char="•"/>
            </a:pPr>
            <a:r>
              <a:rPr lang="cs-CZ" dirty="0">
                <a:latin typeface="Calibri" pitchFamily="18"/>
              </a:rPr>
              <a:t>Údaje o dosavadní spolupráci se ŠPZ</a:t>
            </a:r>
          </a:p>
          <a:p>
            <a:pPr hangingPunct="1">
              <a:spcBef>
                <a:spcPts val="800"/>
              </a:spcBef>
              <a:buSzPct val="100000"/>
              <a:buFont typeface="Arial" pitchFamily="34"/>
              <a:buChar char="•"/>
            </a:pPr>
            <a:r>
              <a:rPr lang="cs-CZ" dirty="0">
                <a:latin typeface="Calibri" pitchFamily="18"/>
              </a:rPr>
              <a:t>Informace od žáka, ZZ nezletilého žáka</a:t>
            </a:r>
          </a:p>
          <a:p>
            <a:pPr hangingPunct="1">
              <a:spcBef>
                <a:spcPts val="800"/>
              </a:spcBef>
              <a:buSzPct val="100000"/>
              <a:buFont typeface="Arial" pitchFamily="34"/>
              <a:buChar char="•"/>
            </a:pPr>
            <a:r>
              <a:rPr lang="cs-CZ" dirty="0">
                <a:latin typeface="Calibri" pitchFamily="18"/>
              </a:rPr>
              <a:t>Podmínky školy, ve které probíhá vzdělávání</a:t>
            </a:r>
          </a:p>
          <a:p>
            <a:pPr hangingPunct="1">
              <a:spcBef>
                <a:spcPts val="800"/>
              </a:spcBef>
              <a:buSzPct val="100000"/>
              <a:buFont typeface="Arial" pitchFamily="34"/>
              <a:buChar char="•"/>
            </a:pPr>
            <a:r>
              <a:rPr lang="cs-CZ" dirty="0">
                <a:latin typeface="Calibri" pitchFamily="18"/>
              </a:rPr>
              <a:t>Posouzení zdravotního stavu poskytovatelem zdravotních služeb nebo jiným odborníkem (ne starší 6 měsíců)</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2BB7E-66EF-445A-9052-AC93220DD7AF}"/>
              </a:ext>
            </a:extLst>
          </p:cNvPr>
          <p:cNvSpPr txBox="1">
            <a:spLocks noGrp="1"/>
          </p:cNvSpPr>
          <p:nvPr>
            <p:ph type="title"/>
          </p:nvPr>
        </p:nvSpPr>
        <p:spPr/>
        <p:txBody>
          <a:bodyPr>
            <a:normAutofit/>
          </a:bodyPr>
          <a:lstStyle/>
          <a:p>
            <a:pPr lvl="0"/>
            <a:r>
              <a:rPr lang="cs-CZ" dirty="0"/>
              <a:t>Zpráva a doporučení – společná ustanovení</a:t>
            </a:r>
          </a:p>
        </p:txBody>
      </p:sp>
      <p:sp>
        <p:nvSpPr>
          <p:cNvPr id="3" name="Zástupný symbol pro obsah 2">
            <a:extLst>
              <a:ext uri="{FF2B5EF4-FFF2-40B4-BE49-F238E27FC236}">
                <a16:creationId xmlns:a16="http://schemas.microsoft.com/office/drawing/2014/main" id="{EA770837-C92B-400E-A4DD-49A9D804CDBB}"/>
              </a:ext>
            </a:extLst>
          </p:cNvPr>
          <p:cNvSpPr txBox="1">
            <a:spLocks noGrp="1"/>
          </p:cNvSpPr>
          <p:nvPr>
            <p:ph idx="1"/>
          </p:nvPr>
        </p:nvSpPr>
        <p:spPr>
          <a:xfrm>
            <a:off x="838199" y="1600201"/>
            <a:ext cx="10515599" cy="4525923"/>
          </a:xfrm>
        </p:spPr>
        <p:txBody>
          <a:bodyPr vert="horz" lIns="91440" tIns="45720" rIns="91440" bIns="45720" rtlCol="0">
            <a:normAutofit fontScale="92500"/>
          </a:bodyPr>
          <a:lstStyle/>
          <a:p>
            <a:pPr hangingPunct="1">
              <a:spcBef>
                <a:spcPts val="800"/>
              </a:spcBef>
              <a:buSzPct val="100000"/>
              <a:buFont typeface="Arial" pitchFamily="34"/>
              <a:buChar char="•"/>
            </a:pPr>
            <a:r>
              <a:rPr lang="cs-CZ" dirty="0">
                <a:latin typeface="Calibri" pitchFamily="18"/>
              </a:rPr>
              <a:t>ŠPZ</a:t>
            </a:r>
          </a:p>
          <a:p>
            <a:pPr lvl="1">
              <a:lnSpc>
                <a:spcPct val="90000"/>
              </a:lnSpc>
              <a:buSzPct val="100000"/>
              <a:buFont typeface="Arial" pitchFamily="34"/>
            </a:pPr>
            <a:r>
              <a:rPr lang="cs-CZ" sz="2800" dirty="0"/>
              <a:t>Vydá zprávu a doporučení do 30 dnů ode skončení posuzování, nejpozději do 3 měsíců od přijetí žádosti (prodlužuje se o dobu nezbytnou k obstarání posouzení podstatných skutečností jiným odborníkem</a:t>
            </a:r>
          </a:p>
          <a:p>
            <a:pPr lvl="1">
              <a:lnSpc>
                <a:spcPct val="90000"/>
              </a:lnSpc>
              <a:buSzPct val="100000"/>
              <a:buFont typeface="Arial" pitchFamily="34"/>
            </a:pPr>
            <a:r>
              <a:rPr lang="cs-CZ" sz="2800" dirty="0"/>
              <a:t>Informuje žáka nebo ZZ nezletilého žáka o obsahu</a:t>
            </a:r>
          </a:p>
          <a:p>
            <a:pPr lvl="1">
              <a:lnSpc>
                <a:spcPct val="90000"/>
              </a:lnSpc>
              <a:buSzPct val="100000"/>
              <a:buFont typeface="Arial" pitchFamily="34"/>
            </a:pPr>
            <a:r>
              <a:rPr lang="cs-CZ" sz="2800" dirty="0"/>
              <a:t>Poučí o možnosti podat žádost o revizi (§16b ŠZ)</a:t>
            </a:r>
          </a:p>
          <a:p>
            <a:pPr hangingPunct="1">
              <a:spcBef>
                <a:spcPts val="800"/>
              </a:spcBef>
              <a:buSzPct val="100000"/>
              <a:buFont typeface="Arial" pitchFamily="34"/>
              <a:buChar char="•"/>
            </a:pPr>
            <a:r>
              <a:rPr lang="cs-CZ" dirty="0">
                <a:latin typeface="Calibri" pitchFamily="18"/>
              </a:rPr>
              <a:t>Žák, ZZ nezletilého žáka potvrzuje svým podpisem – </a:t>
            </a:r>
            <a:r>
              <a:rPr lang="cs-CZ" dirty="0">
                <a:solidFill>
                  <a:srgbClr val="C0504D"/>
                </a:solidFill>
                <a:latin typeface="Calibri" pitchFamily="18"/>
              </a:rPr>
              <a:t>podepisuje ve škole</a:t>
            </a:r>
          </a:p>
          <a:p>
            <a:pPr lvl="1">
              <a:lnSpc>
                <a:spcPct val="90000"/>
              </a:lnSpc>
              <a:buSzPct val="100000"/>
              <a:buFont typeface="Arial" pitchFamily="34"/>
            </a:pPr>
            <a:r>
              <a:rPr lang="cs-CZ" sz="2800" dirty="0"/>
              <a:t>Zpráva včetně doporučení s ním byla projednána</a:t>
            </a:r>
          </a:p>
          <a:p>
            <a:pPr lvl="1">
              <a:lnSpc>
                <a:spcPct val="90000"/>
              </a:lnSpc>
              <a:buSzPct val="100000"/>
              <a:buFont typeface="Arial" pitchFamily="34"/>
            </a:pPr>
            <a:r>
              <a:rPr lang="cs-CZ" sz="2800" dirty="0"/>
              <a:t>Porozuměl obsahu a zvoleným podpůrným opatřením</a:t>
            </a:r>
          </a:p>
          <a:p>
            <a:pPr lvl="1">
              <a:lnSpc>
                <a:spcPct val="90000"/>
              </a:lnSpc>
              <a:buSzPct val="100000"/>
              <a:buFont typeface="Arial" pitchFamily="34"/>
            </a:pPr>
            <a:r>
              <a:rPr lang="cs-CZ" sz="2800" dirty="0"/>
              <a:t>Byl poučen o těchto skutečnostech</a:t>
            </a:r>
          </a:p>
          <a:p>
            <a:pPr marL="457200" lvl="1" indent="0">
              <a:buNone/>
            </a:pPr>
            <a:endParaRPr lang="cs-CZ" sz="2600" dirty="0"/>
          </a:p>
          <a:p>
            <a:pPr marL="457200" lvl="1" indent="0">
              <a:buNone/>
            </a:pPr>
            <a:endParaRPr lang="cs-CZ" sz="26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190CD5-232D-49C7-A43D-FB6556EC800D}"/>
              </a:ext>
            </a:extLst>
          </p:cNvPr>
          <p:cNvSpPr txBox="1">
            <a:spLocks noGrp="1"/>
          </p:cNvSpPr>
          <p:nvPr>
            <p:ph type="title"/>
          </p:nvPr>
        </p:nvSpPr>
        <p:spPr/>
        <p:txBody>
          <a:bodyPr>
            <a:normAutofit/>
          </a:bodyPr>
          <a:lstStyle/>
          <a:p>
            <a:pPr lvl="0"/>
            <a:r>
              <a:rPr lang="cs-CZ" dirty="0"/>
              <a:t>Pochybnosti § 16a ŠZ</a:t>
            </a:r>
          </a:p>
        </p:txBody>
      </p:sp>
      <p:sp>
        <p:nvSpPr>
          <p:cNvPr id="3" name="Zástupný symbol pro obsah 2">
            <a:extLst>
              <a:ext uri="{FF2B5EF4-FFF2-40B4-BE49-F238E27FC236}">
                <a16:creationId xmlns:a16="http://schemas.microsoft.com/office/drawing/2014/main" id="{65E6EE70-9EB8-4D3E-8B6D-402836204519}"/>
              </a:ext>
            </a:extLst>
          </p:cNvPr>
          <p:cNvSpPr txBox="1">
            <a:spLocks noGrp="1"/>
          </p:cNvSpPr>
          <p:nvPr>
            <p:ph idx="1"/>
          </p:nvPr>
        </p:nvSpPr>
        <p:spPr>
          <a:xfrm>
            <a:off x="838200" y="1966952"/>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u="sng" dirty="0">
                <a:latin typeface="Calibri" pitchFamily="18"/>
              </a:rPr>
              <a:t>Postupuje škola v souladu s doporučeními</a:t>
            </a:r>
            <a:r>
              <a:rPr lang="cs-CZ" dirty="0">
                <a:latin typeface="Calibri" pitchFamily="18"/>
              </a:rPr>
              <a:t>?</a:t>
            </a:r>
          </a:p>
          <a:p>
            <a:pPr lvl="1">
              <a:buSzPct val="100000"/>
              <a:buFont typeface="Arial" pitchFamily="34"/>
            </a:pPr>
            <a:r>
              <a:rPr lang="cs-CZ" sz="2800" dirty="0"/>
              <a:t>Návrh řediteli školy na projednání za účasti zaměstnance ŠPZ</a:t>
            </a:r>
          </a:p>
          <a:p>
            <a:pPr lvl="1">
              <a:buSzPct val="100000"/>
              <a:buFont typeface="Arial" pitchFamily="34"/>
            </a:pPr>
            <a:r>
              <a:rPr lang="cs-CZ" sz="2800" dirty="0"/>
              <a:t>Povinnost ředitele svolat jednání bez zbytečného odkladu</a:t>
            </a:r>
          </a:p>
          <a:p>
            <a:pPr marL="457200" lvl="1" indent="0">
              <a:buNone/>
            </a:pPr>
            <a:endParaRPr lang="cs-CZ" sz="2800" dirty="0"/>
          </a:p>
          <a:p>
            <a:pPr marL="457200" lvl="1" indent="0">
              <a:buNone/>
            </a:pPr>
            <a:r>
              <a:rPr lang="cs-CZ" sz="2800" dirty="0"/>
              <a:t>Není tím dotčeno právo dát podnět ČŠI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01129E-C833-4A54-A3C3-62037F435FA8}"/>
              </a:ext>
            </a:extLst>
          </p:cNvPr>
          <p:cNvSpPr txBox="1">
            <a:spLocks noGrp="1"/>
          </p:cNvSpPr>
          <p:nvPr>
            <p:ph type="title"/>
          </p:nvPr>
        </p:nvSpPr>
        <p:spPr/>
        <p:txBody>
          <a:bodyPr/>
          <a:lstStyle/>
          <a:p>
            <a:pPr lvl="0"/>
            <a:r>
              <a:rPr lang="cs-CZ" dirty="0"/>
              <a:t>Školní vzdělávací programy</a:t>
            </a:r>
          </a:p>
        </p:txBody>
      </p:sp>
      <p:sp>
        <p:nvSpPr>
          <p:cNvPr id="3" name="Zástupný symbol pro obsah 2">
            <a:extLst>
              <a:ext uri="{FF2B5EF4-FFF2-40B4-BE49-F238E27FC236}">
                <a16:creationId xmlns:a16="http://schemas.microsoft.com/office/drawing/2014/main" id="{092C6DC7-82B3-4904-B45C-AD9CED02863B}"/>
              </a:ext>
            </a:extLst>
          </p:cNvPr>
          <p:cNvSpPr txBox="1">
            <a:spLocks noGrp="1"/>
          </p:cNvSpPr>
          <p:nvPr>
            <p:ph idx="1"/>
          </p:nvPr>
        </p:nvSpPr>
        <p:spPr>
          <a:xfrm>
            <a:off x="450574" y="1600201"/>
            <a:ext cx="10903226" cy="4525923"/>
          </a:xfrm>
        </p:spPr>
        <p:txBody>
          <a:bodyPr vert="horz" lIns="91440" tIns="45720" rIns="91440" bIns="45720" rtlCol="0">
            <a:normAutofit/>
          </a:bodyPr>
          <a:lstStyle/>
          <a:p>
            <a:pPr lvl="1">
              <a:buNone/>
            </a:pPr>
            <a:endParaRPr lang="cs-CZ" dirty="0"/>
          </a:p>
          <a:p>
            <a:pPr lvl="1">
              <a:buSzPct val="100000"/>
              <a:buFont typeface="Arial" pitchFamily="34"/>
            </a:pPr>
            <a:r>
              <a:rPr lang="cs-CZ" sz="2800" dirty="0"/>
              <a:t>Zpracovávají školy a školská zařízení</a:t>
            </a:r>
          </a:p>
          <a:p>
            <a:pPr lvl="1">
              <a:buSzPct val="100000"/>
              <a:buFont typeface="Arial" pitchFamily="34"/>
            </a:pPr>
            <a:r>
              <a:rPr lang="cs-CZ" sz="2800" dirty="0"/>
              <a:t>Podle rámcových vzdělávacích programů postupují školy od 1. září, které následuje nejpozději po uplynutí 2 let ode dne jejich vydání, a to s účinností od prvního ročníku a také od šestého ročníku základního vzdělávání podle § 46 odst. 2 a od sedmého ročníku základního vzdělávání podle § 46 odst. 3.</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2F029A-0F85-4799-85B8-429BE2F7AFB8}"/>
              </a:ext>
            </a:extLst>
          </p:cNvPr>
          <p:cNvSpPr txBox="1">
            <a:spLocks noGrp="1"/>
          </p:cNvSpPr>
          <p:nvPr>
            <p:ph type="title"/>
          </p:nvPr>
        </p:nvSpPr>
        <p:spPr/>
        <p:txBody>
          <a:bodyPr>
            <a:normAutofit/>
          </a:bodyPr>
          <a:lstStyle/>
          <a:p>
            <a:pPr lvl="0"/>
            <a:r>
              <a:rPr lang="cs-CZ" dirty="0"/>
              <a:t>Revize - § 16b ŠZ</a:t>
            </a:r>
          </a:p>
        </p:txBody>
      </p:sp>
      <p:sp>
        <p:nvSpPr>
          <p:cNvPr id="3" name="Zástupný symbol pro obsah 2">
            <a:extLst>
              <a:ext uri="{FF2B5EF4-FFF2-40B4-BE49-F238E27FC236}">
                <a16:creationId xmlns:a16="http://schemas.microsoft.com/office/drawing/2014/main" id="{96544F56-2713-4D69-B290-1638ED16501D}"/>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Žádost dává dítě, žák, student nebo zákonný zástupce, škola, orgán veřejné moci, který nařídil využití poradenské pomoci, ČŠI</a:t>
            </a:r>
          </a:p>
          <a:p>
            <a:pPr hangingPunct="1">
              <a:spcBef>
                <a:spcPts val="800"/>
              </a:spcBef>
              <a:buSzPct val="100000"/>
              <a:buFont typeface="Arial" pitchFamily="34"/>
              <a:buChar char="•"/>
            </a:pPr>
            <a:r>
              <a:rPr lang="cs-CZ" dirty="0">
                <a:latin typeface="Calibri" pitchFamily="18"/>
              </a:rPr>
              <a:t>Do 30 dnů ode dne, kdy obdržel zprávu nebo doporučení</a:t>
            </a:r>
          </a:p>
          <a:p>
            <a:pPr hangingPunct="1">
              <a:spcBef>
                <a:spcPts val="800"/>
              </a:spcBef>
              <a:buSzPct val="100000"/>
              <a:buFont typeface="Arial" pitchFamily="34"/>
              <a:buChar char="•"/>
            </a:pPr>
            <a:r>
              <a:rPr lang="cs-CZ" dirty="0">
                <a:latin typeface="Calibri" pitchFamily="18"/>
              </a:rPr>
              <a:t>Právnická osoba zřízená a pověřená MŠMT</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F3F8E8-0029-4749-BB14-602E92793EC5}"/>
              </a:ext>
            </a:extLst>
          </p:cNvPr>
          <p:cNvSpPr txBox="1">
            <a:spLocks noGrp="1"/>
          </p:cNvSpPr>
          <p:nvPr>
            <p:ph type="title"/>
          </p:nvPr>
        </p:nvSpPr>
        <p:spPr/>
        <p:txBody>
          <a:bodyPr>
            <a:normAutofit/>
          </a:bodyPr>
          <a:lstStyle/>
          <a:p>
            <a:pPr lvl="0"/>
            <a:r>
              <a:rPr lang="cs-CZ" dirty="0"/>
              <a:t>Postup při revizi</a:t>
            </a:r>
          </a:p>
        </p:txBody>
      </p:sp>
      <p:sp>
        <p:nvSpPr>
          <p:cNvPr id="3" name="Zástupný symbol pro obsah 2">
            <a:extLst>
              <a:ext uri="{FF2B5EF4-FFF2-40B4-BE49-F238E27FC236}">
                <a16:creationId xmlns:a16="http://schemas.microsoft.com/office/drawing/2014/main" id="{6F3996C8-EA0D-47A8-B2B5-FC2A6468FF51}"/>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Posouzení žádosti</a:t>
            </a:r>
          </a:p>
          <a:p>
            <a:pPr hangingPunct="1">
              <a:spcBef>
                <a:spcPts val="800"/>
              </a:spcBef>
              <a:buSzPct val="100000"/>
              <a:buFont typeface="Arial" pitchFamily="34"/>
              <a:buChar char="•"/>
            </a:pPr>
            <a:r>
              <a:rPr lang="cs-CZ" dirty="0">
                <a:latin typeface="Calibri" pitchFamily="18"/>
              </a:rPr>
              <a:t>Posouzení zprávy nebo doporučení</a:t>
            </a:r>
          </a:p>
          <a:p>
            <a:pPr hangingPunct="1">
              <a:spcBef>
                <a:spcPts val="800"/>
              </a:spcBef>
              <a:buSzPct val="100000"/>
              <a:buFont typeface="Arial" pitchFamily="34"/>
              <a:buChar char="•"/>
            </a:pPr>
            <a:r>
              <a:rPr lang="cs-CZ" dirty="0">
                <a:latin typeface="Calibri" pitchFamily="18"/>
              </a:rPr>
              <a:t>Je-li to nutné, prověří se souhlasem vzdělávací potřeby – v místě sídla ŠPZ, které zprávu a doporučení vydalo</a:t>
            </a:r>
          </a:p>
          <a:p>
            <a:pPr hangingPunct="1">
              <a:spcBef>
                <a:spcPts val="800"/>
              </a:spcBef>
              <a:buSzPct val="100000"/>
              <a:buFont typeface="Arial" pitchFamily="34"/>
              <a:buChar char="•"/>
            </a:pPr>
            <a:r>
              <a:rPr lang="cs-CZ" dirty="0">
                <a:latin typeface="Calibri" pitchFamily="18"/>
              </a:rPr>
              <a:t>Do 60 dnů od doručení vydá revizní zprávu (může nahradit revidovanou zprávu a doporučení)</a:t>
            </a:r>
          </a:p>
          <a:p>
            <a:pPr hangingPunct="1">
              <a:spcBef>
                <a:spcPts val="800"/>
              </a:spcBef>
              <a:buSzPct val="100000"/>
              <a:buFont typeface="Arial" pitchFamily="34"/>
              <a:buChar char="•"/>
            </a:pPr>
            <a:r>
              <a:rPr lang="cs-CZ" dirty="0">
                <a:latin typeface="Calibri" pitchFamily="18"/>
              </a:rPr>
              <a:t>Zaslání dítěti, žákovi, studentovi, zákonnému zástupci, ŠPZ, škole, školskému zařízení, orgánu sociálně právní ochrany</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749827-7A25-4126-975F-B402387D4D4F}"/>
              </a:ext>
            </a:extLst>
          </p:cNvPr>
          <p:cNvSpPr txBox="1">
            <a:spLocks noGrp="1"/>
          </p:cNvSpPr>
          <p:nvPr>
            <p:ph type="title"/>
          </p:nvPr>
        </p:nvSpPr>
        <p:spPr/>
        <p:txBody>
          <a:bodyPr>
            <a:normAutofit/>
          </a:bodyPr>
          <a:lstStyle/>
          <a:p>
            <a:pPr lvl="0"/>
            <a:r>
              <a:rPr lang="cs-CZ" dirty="0"/>
              <a:t>Poskytování podpůrných opatření II. – V. stupně</a:t>
            </a:r>
          </a:p>
        </p:txBody>
      </p:sp>
      <p:sp>
        <p:nvSpPr>
          <p:cNvPr id="3" name="Zástupný symbol pro obsah 2">
            <a:extLst>
              <a:ext uri="{FF2B5EF4-FFF2-40B4-BE49-F238E27FC236}">
                <a16:creationId xmlns:a16="http://schemas.microsoft.com/office/drawing/2014/main" id="{01100ED6-5D4A-418F-9A10-92993F87AD4A}"/>
              </a:ext>
            </a:extLst>
          </p:cNvPr>
          <p:cNvSpPr txBox="1">
            <a:spLocks noGrp="1"/>
          </p:cNvSpPr>
          <p:nvPr>
            <p:ph idx="1"/>
          </p:nvPr>
        </p:nvSpPr>
        <p:spPr>
          <a:xfrm>
            <a:off x="838200" y="1987866"/>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sz="2600" dirty="0">
                <a:latin typeface="Calibri" pitchFamily="18"/>
              </a:rPr>
              <a:t>Bezodkladně po obdržení doporučení a udělení písemného informovaného souhlasu žáka nebo ZZ žáka</a:t>
            </a:r>
          </a:p>
          <a:p>
            <a:pPr hangingPunct="1">
              <a:spcBef>
                <a:spcPts val="800"/>
              </a:spcBef>
              <a:buSzPct val="100000"/>
              <a:buFont typeface="Arial" pitchFamily="34"/>
              <a:buChar char="•"/>
            </a:pPr>
            <a:r>
              <a:rPr lang="cs-CZ" sz="2600" dirty="0">
                <a:latin typeface="Calibri" pitchFamily="18"/>
              </a:rPr>
              <a:t>Nelze-li bezodkladně – jiné podpůrné opatření stejného stupně</a:t>
            </a:r>
          </a:p>
          <a:p>
            <a:pPr lvl="1">
              <a:lnSpc>
                <a:spcPct val="90000"/>
              </a:lnSpc>
              <a:buSzPct val="100000"/>
              <a:buFont typeface="Arial" pitchFamily="34"/>
            </a:pPr>
            <a:r>
              <a:rPr lang="cs-CZ" sz="2600" dirty="0"/>
              <a:t>Projednání se ŠPZ</a:t>
            </a:r>
          </a:p>
          <a:p>
            <a:pPr lvl="1">
              <a:lnSpc>
                <a:spcPct val="90000"/>
              </a:lnSpc>
              <a:buSzPct val="100000"/>
              <a:buFont typeface="Arial" pitchFamily="34"/>
            </a:pPr>
            <a:r>
              <a:rPr lang="cs-CZ" sz="2600" dirty="0"/>
              <a:t>Informovaný souhlas žáka, ZZ nezletilého žáka</a:t>
            </a:r>
          </a:p>
          <a:p>
            <a:pPr hangingPunct="1">
              <a:spcBef>
                <a:spcPts val="800"/>
              </a:spcBef>
              <a:buSzPct val="100000"/>
              <a:buFont typeface="Arial" pitchFamily="34"/>
              <a:buChar char="•"/>
            </a:pPr>
            <a:r>
              <a:rPr lang="cs-CZ" sz="2600" dirty="0">
                <a:latin typeface="Calibri" pitchFamily="18"/>
              </a:rPr>
              <a:t>Není-li poskytnuto do 4 měsíců – škola projedná tuto skutečnost se ŠPZ</a:t>
            </a:r>
          </a:p>
          <a:p>
            <a:pPr hangingPunct="1">
              <a:spcBef>
                <a:spcPts val="800"/>
              </a:spcBef>
              <a:buSzPct val="100000"/>
              <a:buFont typeface="Arial" pitchFamily="34"/>
              <a:buChar char="•"/>
            </a:pPr>
            <a:r>
              <a:rPr lang="cs-CZ" sz="2600" dirty="0">
                <a:latin typeface="Calibri" pitchFamily="18"/>
              </a:rPr>
              <a:t>Průběžné vyhodnocování poskytování (ŠPZ nejdéle do 1 roku od vydání doporučení)</a:t>
            </a:r>
          </a:p>
          <a:p>
            <a:pPr hangingPunct="1">
              <a:spcBef>
                <a:spcPts val="800"/>
              </a:spcBef>
              <a:buSzPct val="100000"/>
              <a:buFont typeface="Arial" pitchFamily="34"/>
              <a:buChar char="•"/>
            </a:pPr>
            <a:r>
              <a:rPr lang="cs-CZ" sz="2600" dirty="0">
                <a:latin typeface="Calibri" pitchFamily="18"/>
              </a:rPr>
              <a:t>Nedostačující podpůrná opatření, nebo nejsou potřebná – bezodkladné doporučení školy k využití služeb ŠPZ – ŠPZ vydá nové doporučení</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EF9622-FF33-4B0B-95B0-673081CF20F1}"/>
              </a:ext>
            </a:extLst>
          </p:cNvPr>
          <p:cNvSpPr txBox="1">
            <a:spLocks noGrp="1"/>
          </p:cNvSpPr>
          <p:nvPr>
            <p:ph type="title"/>
          </p:nvPr>
        </p:nvSpPr>
        <p:spPr/>
        <p:txBody>
          <a:bodyPr>
            <a:normAutofit/>
          </a:bodyPr>
          <a:lstStyle/>
          <a:p>
            <a:pPr lvl="0"/>
            <a:r>
              <a:rPr lang="cs-CZ" dirty="0"/>
              <a:t>Informovaný souhlas - obsah</a:t>
            </a:r>
          </a:p>
        </p:txBody>
      </p:sp>
      <p:sp>
        <p:nvSpPr>
          <p:cNvPr id="3" name="Zástupný symbol pro obsah 2">
            <a:extLst>
              <a:ext uri="{FF2B5EF4-FFF2-40B4-BE49-F238E27FC236}">
                <a16:creationId xmlns:a16="http://schemas.microsoft.com/office/drawing/2014/main" id="{49BB2A5E-0C26-47A2-9447-B5E54CDBB44D}"/>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Výslovné vyjádření souhlasu s poskytováním podpůrných opatření</a:t>
            </a:r>
          </a:p>
          <a:p>
            <a:pPr hangingPunct="1">
              <a:spcBef>
                <a:spcPts val="800"/>
              </a:spcBef>
              <a:buSzPct val="100000"/>
              <a:buFont typeface="Arial" pitchFamily="34"/>
              <a:buChar char="•"/>
            </a:pPr>
            <a:r>
              <a:rPr lang="cs-CZ" dirty="0">
                <a:latin typeface="Calibri" pitchFamily="18"/>
              </a:rPr>
              <a:t>Informace o důsledcích, které vyplývají z poskytování podpůrného opatření, zejména o změnách ve vzdělávání v souvislosti s poskytováním podpůrného opatření</a:t>
            </a:r>
          </a:p>
          <a:p>
            <a:pPr hangingPunct="1">
              <a:spcBef>
                <a:spcPts val="800"/>
              </a:spcBef>
              <a:buSzPct val="100000"/>
              <a:buFont typeface="Arial" pitchFamily="34"/>
              <a:buChar char="•"/>
            </a:pPr>
            <a:r>
              <a:rPr lang="cs-CZ" dirty="0">
                <a:latin typeface="Calibri" pitchFamily="18"/>
              </a:rPr>
              <a:t>Informace o organizačních změnách, které v souvislosti s poskytováním podpůrného opatření mohou nastat</a:t>
            </a:r>
          </a:p>
          <a:p>
            <a:pPr hangingPunct="1">
              <a:spcBef>
                <a:spcPts val="800"/>
              </a:spcBef>
              <a:buSzPct val="100000"/>
              <a:buFont typeface="Arial" pitchFamily="34"/>
              <a:buChar char="•"/>
            </a:pPr>
            <a:r>
              <a:rPr lang="cs-CZ" dirty="0">
                <a:latin typeface="Calibri" pitchFamily="18"/>
              </a:rPr>
              <a:t>Podpis žáka nebo ZZ nezletilého žáka stvrzující, že informacím o důsledcích a organizačních změnách rozuměl</a:t>
            </a:r>
          </a:p>
          <a:p>
            <a:pPr hangingPunct="1">
              <a:spcBef>
                <a:spcPts val="800"/>
              </a:spcBef>
              <a:buSzPct val="100000"/>
              <a:buFont typeface="Arial" pitchFamily="34"/>
              <a:buChar char="•"/>
            </a:pPr>
            <a:r>
              <a:rPr lang="cs-CZ" u="sng" dirty="0">
                <a:latin typeface="Calibri" pitchFamily="18"/>
              </a:rPr>
              <a:t>Používá škola i školské poradenské zařízení</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37F060-C70D-4DE5-80E3-C12EE1F44ACA}"/>
              </a:ext>
            </a:extLst>
          </p:cNvPr>
          <p:cNvSpPr txBox="1">
            <a:spLocks noGrp="1"/>
          </p:cNvSpPr>
          <p:nvPr>
            <p:ph type="title"/>
          </p:nvPr>
        </p:nvSpPr>
        <p:spPr/>
        <p:txBody>
          <a:bodyPr>
            <a:normAutofit/>
          </a:bodyPr>
          <a:lstStyle/>
          <a:p>
            <a:pPr lvl="0"/>
            <a:r>
              <a:rPr lang="cs-CZ" dirty="0"/>
              <a:t>Organizace vzdělávání žáků s podpůrnými opatřeními</a:t>
            </a:r>
          </a:p>
        </p:txBody>
      </p:sp>
      <p:sp>
        <p:nvSpPr>
          <p:cNvPr id="3" name="Zástupný symbol pro obsah 2">
            <a:extLst>
              <a:ext uri="{FF2B5EF4-FFF2-40B4-BE49-F238E27FC236}">
                <a16:creationId xmlns:a16="http://schemas.microsoft.com/office/drawing/2014/main" id="{7523F83A-E713-4333-87E2-71BA2A3AAA0C}"/>
              </a:ext>
            </a:extLst>
          </p:cNvPr>
          <p:cNvSpPr txBox="1">
            <a:spLocks noGrp="1"/>
          </p:cNvSpPr>
          <p:nvPr>
            <p:ph idx="1"/>
          </p:nvPr>
        </p:nvSpPr>
        <p:spPr>
          <a:xfrm>
            <a:off x="838199" y="1690688"/>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u="sng" dirty="0">
                <a:latin typeface="Calibri" pitchFamily="18"/>
              </a:rPr>
              <a:t>Nejvýše 5 žáků </a:t>
            </a:r>
            <a:r>
              <a:rPr lang="cs-CZ" dirty="0">
                <a:latin typeface="Calibri" pitchFamily="18"/>
              </a:rPr>
              <a:t>s podpůrnými opatřeními II. – V. stupně ve třídě, oddělení, studijní skupině</a:t>
            </a:r>
          </a:p>
          <a:p>
            <a:pPr hangingPunct="1">
              <a:spcBef>
                <a:spcPts val="800"/>
              </a:spcBef>
              <a:buSzPct val="100000"/>
              <a:buFont typeface="Arial" pitchFamily="34"/>
              <a:buChar char="•"/>
            </a:pPr>
            <a:r>
              <a:rPr lang="cs-CZ" dirty="0">
                <a:latin typeface="Calibri" pitchFamily="18"/>
              </a:rPr>
              <a:t>Počet žáků se SVP nesmí přesáhnout 1/3 žáků ve třídě, oddělení, studijní skupině</a:t>
            </a:r>
          </a:p>
          <a:p>
            <a:pPr hangingPunct="1">
              <a:spcBef>
                <a:spcPts val="800"/>
              </a:spcBef>
              <a:buSzPct val="100000"/>
              <a:buFont typeface="Arial" pitchFamily="34"/>
              <a:buChar char="•"/>
            </a:pPr>
            <a:r>
              <a:rPr lang="cs-CZ" dirty="0">
                <a:latin typeface="Calibri" pitchFamily="18"/>
              </a:rPr>
              <a:t>Omezení neplatí u školy, kde platí právo přednostního přijetí do MŠ nebo ZŠ, dále u SŠ, konzervatoře nebo VOŠ</a:t>
            </a:r>
          </a:p>
          <a:p>
            <a:pPr hangingPunct="1">
              <a:spcBef>
                <a:spcPts val="800"/>
              </a:spcBef>
              <a:buSzPct val="100000"/>
              <a:buFont typeface="Arial" pitchFamily="34"/>
              <a:buChar char="•"/>
            </a:pPr>
            <a:r>
              <a:rPr lang="cs-CZ" dirty="0">
                <a:latin typeface="Calibri" pitchFamily="18"/>
              </a:rPr>
              <a:t>Nejvýše 3 PP souběžně ve třídě, oddělení studijní skupině</a:t>
            </a:r>
          </a:p>
          <a:p>
            <a:pPr hangingPunct="1">
              <a:spcBef>
                <a:spcPts val="800"/>
              </a:spcBef>
              <a:buSzPct val="100000"/>
              <a:buFont typeface="Arial" pitchFamily="34"/>
              <a:buChar char="•"/>
            </a:pPr>
            <a:r>
              <a:rPr lang="cs-CZ" u="sng" dirty="0">
                <a:latin typeface="Calibri" pitchFamily="18"/>
              </a:rPr>
              <a:t>Nejvýše 4 žáci podle §16 odst. 9 </a:t>
            </a:r>
            <a:r>
              <a:rPr lang="cs-CZ" dirty="0">
                <a:latin typeface="Calibri" pitchFamily="18"/>
              </a:rPr>
              <a:t>– omezení neplatí pro školy, kde platí právo přednostního přijetí do MŠ nebo ZŠ, dále u SŠ, konzervatoře nebo VOŠ</a:t>
            </a:r>
          </a:p>
          <a:p>
            <a:pPr marL="0" indent="0" hangingPunct="1">
              <a:spcBef>
                <a:spcPts val="800"/>
              </a:spcBef>
              <a:buNone/>
            </a:pPr>
            <a:endParaRPr lang="cs-CZ" sz="2000" dirty="0">
              <a:latin typeface="Calibri" pitchFamily="18"/>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9384D2-F33B-4AF4-9978-78E85566FA82}"/>
              </a:ext>
            </a:extLst>
          </p:cNvPr>
          <p:cNvSpPr txBox="1">
            <a:spLocks noGrp="1"/>
          </p:cNvSpPr>
          <p:nvPr>
            <p:ph type="title"/>
          </p:nvPr>
        </p:nvSpPr>
        <p:spPr/>
        <p:txBody>
          <a:bodyPr>
            <a:normAutofit/>
          </a:bodyPr>
          <a:lstStyle/>
          <a:p>
            <a:pPr lvl="0"/>
            <a:r>
              <a:rPr lang="cs-CZ" dirty="0"/>
              <a:t>Pravidla pro vzdělávání (§ 16/9 ŠZ)</a:t>
            </a:r>
          </a:p>
        </p:txBody>
      </p:sp>
      <p:sp>
        <p:nvSpPr>
          <p:cNvPr id="3" name="Zástupný symbol pro obsah 2">
            <a:extLst>
              <a:ext uri="{FF2B5EF4-FFF2-40B4-BE49-F238E27FC236}">
                <a16:creationId xmlns:a16="http://schemas.microsoft.com/office/drawing/2014/main" id="{35DF0F21-9E27-4640-9B5A-5EAF819179B2}"/>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Povaha SVP nebo poskytování podpůrných opatření v běžné škole selhává, nedostačuje – doporučení ŠPZ k zařazení do školy zřízené podle 16/9 ŠZ</a:t>
            </a:r>
          </a:p>
          <a:p>
            <a:pPr hangingPunct="1">
              <a:spcBef>
                <a:spcPts val="800"/>
              </a:spcBef>
              <a:buSzPct val="100000"/>
              <a:buFont typeface="Arial" pitchFamily="34"/>
              <a:buChar char="•"/>
            </a:pPr>
            <a:r>
              <a:rPr lang="cs-CZ" u="sng" dirty="0">
                <a:latin typeface="Calibri" pitchFamily="18"/>
              </a:rPr>
              <a:t>Třídy, oddělení studijní skupiny podle druhu postižení </a:t>
            </a:r>
            <a:r>
              <a:rPr lang="cs-CZ" dirty="0">
                <a:latin typeface="Calibri" pitchFamily="18"/>
              </a:rPr>
              <a:t>– jiné postižení nesmí přesáhnout ¼ nejvyššího počtu žáků podle § 25 (14 žáků, 6 žáků)</a:t>
            </a:r>
          </a:p>
          <a:p>
            <a:pPr hangingPunct="1">
              <a:spcBef>
                <a:spcPts val="800"/>
              </a:spcBef>
              <a:buSzPct val="100000"/>
              <a:buFont typeface="Arial" pitchFamily="34"/>
              <a:buChar char="•"/>
            </a:pPr>
            <a:r>
              <a:rPr lang="cs-CZ" dirty="0">
                <a:latin typeface="Calibri" pitchFamily="18"/>
              </a:rPr>
              <a:t>MŠ a SŠ, konzervatoř, VOŠ – různé druhy postižení bez limitů</a:t>
            </a:r>
          </a:p>
          <a:p>
            <a:pPr hangingPunct="1">
              <a:spcBef>
                <a:spcPts val="800"/>
              </a:spcBef>
              <a:buSzPct val="100000"/>
              <a:buFont typeface="Arial" pitchFamily="34"/>
              <a:buChar char="•"/>
            </a:pPr>
            <a:r>
              <a:rPr lang="cs-CZ" dirty="0">
                <a:latin typeface="Calibri" pitchFamily="18"/>
              </a:rPr>
              <a:t>Ve škole, třídě, oddělení, studijní skupině podle § 16/9 nelze vzdělávat žáka bez mentálního postižení</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2CF08-5F75-4D5D-87CE-70B3FB554C31}"/>
              </a:ext>
            </a:extLst>
          </p:cNvPr>
          <p:cNvSpPr txBox="1">
            <a:spLocks noGrp="1"/>
          </p:cNvSpPr>
          <p:nvPr>
            <p:ph type="title"/>
          </p:nvPr>
        </p:nvSpPr>
        <p:spPr/>
        <p:txBody>
          <a:bodyPr>
            <a:normAutofit/>
          </a:bodyPr>
          <a:lstStyle/>
          <a:p>
            <a:pPr lvl="0"/>
            <a:r>
              <a:rPr lang="cs-CZ" dirty="0"/>
              <a:t>Zařazování žáků do škol, oddělení nebo studijní skupiny podle § 16/9 ŠZ</a:t>
            </a:r>
          </a:p>
        </p:txBody>
      </p:sp>
      <p:sp>
        <p:nvSpPr>
          <p:cNvPr id="3" name="Zástupný symbol pro obsah 2">
            <a:extLst>
              <a:ext uri="{FF2B5EF4-FFF2-40B4-BE49-F238E27FC236}">
                <a16:creationId xmlns:a16="http://schemas.microsoft.com/office/drawing/2014/main" id="{BE6D0384-47AA-42D3-BA8A-0E2496FF583F}"/>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Písemná žádost žáka, ZZ žáka</a:t>
            </a:r>
          </a:p>
          <a:p>
            <a:pPr hangingPunct="1">
              <a:spcBef>
                <a:spcPts val="800"/>
              </a:spcBef>
              <a:buSzPct val="100000"/>
              <a:buFont typeface="Arial" pitchFamily="34"/>
              <a:buChar char="•"/>
            </a:pPr>
            <a:r>
              <a:rPr lang="cs-CZ" dirty="0">
                <a:latin typeface="Calibri" pitchFamily="18"/>
              </a:rPr>
              <a:t>Doporučení ŠPZ – obsahuje odůvodnění doporučení</a:t>
            </a:r>
          </a:p>
          <a:p>
            <a:pPr lvl="1">
              <a:buSzPct val="100000"/>
              <a:buFont typeface="Arial" pitchFamily="34"/>
            </a:pPr>
            <a:r>
              <a:rPr lang="cs-CZ" sz="2800" dirty="0"/>
              <a:t>Je platné  </a:t>
            </a:r>
          </a:p>
          <a:p>
            <a:pPr lvl="2">
              <a:buSzPct val="100000"/>
              <a:buFont typeface="Arial" pitchFamily="34"/>
              <a:buChar char="•"/>
            </a:pPr>
            <a:r>
              <a:rPr lang="cs-CZ" sz="2800" dirty="0"/>
              <a:t>po dobu v něm stanovenou,</a:t>
            </a:r>
          </a:p>
          <a:p>
            <a:pPr lvl="2">
              <a:buSzPct val="100000"/>
              <a:buFont typeface="Arial" pitchFamily="34"/>
              <a:buChar char="•"/>
            </a:pPr>
            <a:r>
              <a:rPr lang="cs-CZ" sz="2800" dirty="0"/>
              <a:t>nejvýše po dobu 2 let, přičemž v odůvodněných případech lze stanovit platnost až 4 roky. V případě doporučení zařazení žáka do školy nebo třídy pro žáky s lehkým mentálním postižením je první doporučení platné nejvýše po dobu 1 roku a dále pak nejvýše po dobu 2 let. Doložit, že je v souladu se zájmem žáka</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BC368E-CB88-4B61-B9C0-15214C009F07}"/>
              </a:ext>
            </a:extLst>
          </p:cNvPr>
          <p:cNvSpPr txBox="1">
            <a:spLocks noGrp="1"/>
          </p:cNvSpPr>
          <p:nvPr>
            <p:ph type="title"/>
          </p:nvPr>
        </p:nvSpPr>
        <p:spPr/>
        <p:txBody>
          <a:bodyPr>
            <a:noAutofit/>
          </a:bodyPr>
          <a:lstStyle/>
          <a:p>
            <a:pPr lvl="0"/>
            <a:r>
              <a:rPr lang="cs-CZ" dirty="0"/>
              <a:t>Informace školy žákovi, ZZ při podání žádosti o zařazení nejpozději do 7 dnů od projevení zájmu</a:t>
            </a:r>
          </a:p>
        </p:txBody>
      </p:sp>
      <p:sp>
        <p:nvSpPr>
          <p:cNvPr id="3" name="Zástupný symbol pro obsah 2">
            <a:extLst>
              <a:ext uri="{FF2B5EF4-FFF2-40B4-BE49-F238E27FC236}">
                <a16:creationId xmlns:a16="http://schemas.microsoft.com/office/drawing/2014/main" id="{DEABDAF3-9DBB-4D92-B00F-474E26D21B5C}"/>
              </a:ext>
            </a:extLst>
          </p:cNvPr>
          <p:cNvSpPr txBox="1">
            <a:spLocks noGrp="1"/>
          </p:cNvSpPr>
          <p:nvPr>
            <p:ph idx="1"/>
          </p:nvPr>
        </p:nvSpPr>
        <p:spPr>
          <a:xfrm>
            <a:off x="838199" y="2181265"/>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sz="2600" dirty="0">
                <a:latin typeface="Calibri" pitchFamily="18"/>
              </a:rPr>
              <a:t>Organizace vzdělávání, rozdíly ve srovnání se stávajícím vzděláváním a souvisejících organizačních změnách</a:t>
            </a:r>
          </a:p>
          <a:p>
            <a:pPr hangingPunct="1">
              <a:spcBef>
                <a:spcPts val="800"/>
              </a:spcBef>
              <a:buSzPct val="100000"/>
              <a:buFont typeface="Arial" pitchFamily="34"/>
              <a:buChar char="•"/>
            </a:pPr>
            <a:r>
              <a:rPr lang="cs-CZ" sz="2600" dirty="0">
                <a:latin typeface="Calibri" pitchFamily="18"/>
              </a:rPr>
              <a:t>Struktura ŠVP a skladba předmětů včetně předmětů speciálně pedagogické péče</a:t>
            </a:r>
          </a:p>
          <a:p>
            <a:pPr hangingPunct="1">
              <a:spcBef>
                <a:spcPts val="800"/>
              </a:spcBef>
              <a:buSzPct val="100000"/>
              <a:buFont typeface="Arial" pitchFamily="34"/>
              <a:buChar char="•"/>
            </a:pPr>
            <a:r>
              <a:rPr lang="cs-CZ" sz="2600" dirty="0">
                <a:latin typeface="Calibri" pitchFamily="18"/>
              </a:rPr>
              <a:t>Možnosti školy zabezpečit poskytování podpůrných opatření doporučených pro vzdělávání žáka</a:t>
            </a:r>
          </a:p>
          <a:p>
            <a:pPr hangingPunct="1">
              <a:spcBef>
                <a:spcPts val="800"/>
              </a:spcBef>
              <a:buSzPct val="100000"/>
              <a:buFont typeface="Arial" pitchFamily="34"/>
              <a:buChar char="•"/>
            </a:pPr>
            <a:r>
              <a:rPr lang="cs-CZ" sz="2600" dirty="0">
                <a:latin typeface="Calibri" pitchFamily="18"/>
              </a:rPr>
              <a:t>Dopady vzdělávání ve škole, třídě, oddělení, studijní skupině podle § 16/9 na možnosti rozvoje vzdělávacího potenciálu žáka</a:t>
            </a:r>
          </a:p>
          <a:p>
            <a:pPr hangingPunct="1">
              <a:spcBef>
                <a:spcPts val="800"/>
              </a:spcBef>
              <a:buSzPct val="100000"/>
              <a:buFont typeface="Arial" pitchFamily="34"/>
              <a:buChar char="•"/>
            </a:pPr>
            <a:r>
              <a:rPr lang="cs-CZ" sz="2600" dirty="0">
                <a:latin typeface="Calibri" pitchFamily="18"/>
              </a:rPr>
              <a:t>Možnosti dalšího vzdělávání a profesního uplatnění</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66756D-176F-4D64-B91A-03471EB1482C}"/>
              </a:ext>
            </a:extLst>
          </p:cNvPr>
          <p:cNvSpPr txBox="1">
            <a:spLocks noGrp="1"/>
          </p:cNvSpPr>
          <p:nvPr>
            <p:ph type="title"/>
          </p:nvPr>
        </p:nvSpPr>
        <p:spPr/>
        <p:txBody>
          <a:bodyPr>
            <a:normAutofit/>
          </a:bodyPr>
          <a:lstStyle/>
          <a:p>
            <a:pPr lvl="0"/>
            <a:r>
              <a:rPr lang="cs-CZ" dirty="0"/>
              <a:t>Příloha žádosti o přijetí (§ 16/9 ŠZ)</a:t>
            </a:r>
          </a:p>
        </p:txBody>
      </p:sp>
      <p:sp>
        <p:nvSpPr>
          <p:cNvPr id="3" name="Zástupný symbol pro obsah 2">
            <a:extLst>
              <a:ext uri="{FF2B5EF4-FFF2-40B4-BE49-F238E27FC236}">
                <a16:creationId xmlns:a16="http://schemas.microsoft.com/office/drawing/2014/main" id="{2FBEA953-905F-45E6-8D4B-EB0343605B08}"/>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Písemné vyhotovení poučení – obsahuje informace poskytnuté školou</a:t>
            </a:r>
          </a:p>
          <a:p>
            <a:pPr hangingPunct="1">
              <a:spcBef>
                <a:spcPts val="800"/>
              </a:spcBef>
              <a:buSzPct val="100000"/>
              <a:buFont typeface="Arial" pitchFamily="34"/>
              <a:buChar char="•"/>
            </a:pPr>
            <a:r>
              <a:rPr lang="cs-CZ" dirty="0">
                <a:latin typeface="Calibri" pitchFamily="18"/>
              </a:rPr>
              <a:t>Podpis žáka nebo ZZ žáka stvrzující, že uvedeným informacím porozuměl</a:t>
            </a:r>
          </a:p>
          <a:p>
            <a:pPr hangingPunct="1">
              <a:spcBef>
                <a:spcPts val="800"/>
              </a:spcBef>
              <a:buSzPct val="100000"/>
              <a:buFont typeface="Arial" pitchFamily="34"/>
              <a:buChar char="•"/>
            </a:pPr>
            <a:r>
              <a:rPr lang="cs-CZ" dirty="0">
                <a:latin typeface="Calibri" pitchFamily="18"/>
              </a:rPr>
              <a:t>Doporučení ŠPZ ke vzdělávání podle § 16/9 ŠZ</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4CDAFB-00C5-4812-BFFD-B19A492864BF}"/>
              </a:ext>
            </a:extLst>
          </p:cNvPr>
          <p:cNvSpPr txBox="1">
            <a:spLocks noGrp="1"/>
          </p:cNvSpPr>
          <p:nvPr>
            <p:ph type="title"/>
          </p:nvPr>
        </p:nvSpPr>
        <p:spPr/>
        <p:txBody>
          <a:bodyPr>
            <a:normAutofit/>
          </a:bodyPr>
          <a:lstStyle/>
          <a:p>
            <a:pPr lvl="0"/>
            <a:r>
              <a:rPr lang="cs-CZ" dirty="0"/>
              <a:t>Převedení žáka do VP ZŠ speciální</a:t>
            </a:r>
          </a:p>
        </p:txBody>
      </p:sp>
      <p:sp>
        <p:nvSpPr>
          <p:cNvPr id="3" name="Zástupný symbol pro obsah 2">
            <a:extLst>
              <a:ext uri="{FF2B5EF4-FFF2-40B4-BE49-F238E27FC236}">
                <a16:creationId xmlns:a16="http://schemas.microsoft.com/office/drawing/2014/main" id="{53736416-FCD2-44A1-B28C-5B074CD70C0D}"/>
              </a:ext>
            </a:extLst>
          </p:cNvPr>
          <p:cNvSpPr txBox="1">
            <a:spLocks noGrp="1"/>
          </p:cNvSpPr>
          <p:nvPr>
            <p:ph idx="1"/>
          </p:nvPr>
        </p:nvSpPr>
        <p:spPr>
          <a:xfrm>
            <a:off x="838200" y="1849715"/>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sz="2000" u="sng" dirty="0">
                <a:latin typeface="Calibri" pitchFamily="18"/>
              </a:rPr>
              <a:t>Doporučení ŠPZ </a:t>
            </a:r>
            <a:r>
              <a:rPr lang="cs-CZ" sz="2000" dirty="0">
                <a:latin typeface="Calibri" pitchFamily="18"/>
              </a:rPr>
              <a:t>– platnost nejdéle po dobu v něm stanovenou, nejvýše po dobu 2 let, přičemž v odůvodněných případech lze stanovit platnost až 4 roky.</a:t>
            </a:r>
          </a:p>
          <a:p>
            <a:pPr hangingPunct="1">
              <a:spcBef>
                <a:spcPts val="800"/>
              </a:spcBef>
              <a:buSzPct val="100000"/>
              <a:buFont typeface="Arial" pitchFamily="34"/>
              <a:buChar char="•"/>
            </a:pPr>
            <a:r>
              <a:rPr lang="cs-CZ" sz="2000" u="sng" dirty="0">
                <a:latin typeface="Calibri" pitchFamily="18"/>
              </a:rPr>
              <a:t>ŠPZ informuje</a:t>
            </a:r>
          </a:p>
          <a:p>
            <a:pPr lvl="1">
              <a:buSzPct val="100000"/>
              <a:buFont typeface="Arial" pitchFamily="34"/>
            </a:pPr>
            <a:r>
              <a:rPr lang="cs-CZ" sz="2000" dirty="0"/>
              <a:t>o rozdílech ve VP</a:t>
            </a:r>
          </a:p>
          <a:p>
            <a:pPr lvl="1">
              <a:buSzPct val="100000"/>
              <a:buFont typeface="Arial" pitchFamily="34"/>
            </a:pPr>
            <a:r>
              <a:rPr lang="cs-CZ" sz="2000" dirty="0"/>
              <a:t>o očekávaných výstupech a jejich dopadech na možnost dalšího vzdělávání a profesního uplatnění</a:t>
            </a:r>
          </a:p>
          <a:p>
            <a:pPr hangingPunct="1">
              <a:spcBef>
                <a:spcPts val="800"/>
              </a:spcBef>
              <a:buSzPct val="100000"/>
              <a:buFont typeface="Arial" pitchFamily="34"/>
              <a:buChar char="•"/>
            </a:pPr>
            <a:r>
              <a:rPr lang="cs-CZ" sz="2000" u="sng" dirty="0">
                <a:latin typeface="Calibri" pitchFamily="18"/>
              </a:rPr>
              <a:t>Škola informuje</a:t>
            </a:r>
          </a:p>
          <a:p>
            <a:pPr lvl="1">
              <a:buSzPct val="100000"/>
              <a:buFont typeface="Arial" pitchFamily="34"/>
            </a:pPr>
            <a:r>
              <a:rPr lang="cs-CZ" sz="2000" dirty="0"/>
              <a:t>o rozdílech ve VP</a:t>
            </a:r>
          </a:p>
          <a:p>
            <a:pPr lvl="1">
              <a:buSzPct val="100000"/>
              <a:buFont typeface="Arial" pitchFamily="34"/>
            </a:pPr>
            <a:r>
              <a:rPr lang="cs-CZ" sz="2000" dirty="0"/>
              <a:t>o očekávaných výsledcích vzdělávání a o dopadech na možnost dalšího vzdělávání a profesního uplatnění</a:t>
            </a:r>
          </a:p>
          <a:p>
            <a:pPr hangingPunct="1">
              <a:spcBef>
                <a:spcPts val="800"/>
              </a:spcBef>
              <a:buSzPct val="100000"/>
              <a:buFont typeface="Arial" pitchFamily="34"/>
              <a:buChar char="•"/>
            </a:pPr>
            <a:r>
              <a:rPr lang="cs-CZ" sz="2000" u="sng" dirty="0">
                <a:latin typeface="Calibri" pitchFamily="18"/>
              </a:rPr>
              <a:t>Písemný informovaný souhlas </a:t>
            </a:r>
            <a:r>
              <a:rPr lang="cs-CZ" sz="2000" dirty="0">
                <a:latin typeface="Calibri" pitchFamily="18"/>
              </a:rPr>
              <a:t>žáka, ZZ žáka</a:t>
            </a:r>
          </a:p>
          <a:p>
            <a:pPr lvl="1">
              <a:buSzPct val="100000"/>
              <a:buFont typeface="Arial" pitchFamily="34"/>
            </a:pPr>
            <a:r>
              <a:rPr lang="cs-CZ" sz="2000" dirty="0"/>
              <a:t>obsahuje písemné vyhotovení poučení s informacemi školy, podpisem stvrzuje, že informacím rozuměl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81B169-E191-4C55-8215-D5EE31C2AFBC}"/>
              </a:ext>
            </a:extLst>
          </p:cNvPr>
          <p:cNvSpPr txBox="1">
            <a:spLocks noGrp="1"/>
          </p:cNvSpPr>
          <p:nvPr>
            <p:ph type="title"/>
          </p:nvPr>
        </p:nvSpPr>
        <p:spPr/>
        <p:txBody>
          <a:bodyPr>
            <a:normAutofit/>
          </a:bodyPr>
          <a:lstStyle/>
          <a:p>
            <a:pPr lvl="0"/>
            <a:r>
              <a:rPr lang="cs-CZ" dirty="0"/>
              <a:t>Školní vzdělávací program – byl vydán RVP</a:t>
            </a:r>
          </a:p>
        </p:txBody>
      </p:sp>
      <p:sp>
        <p:nvSpPr>
          <p:cNvPr id="3" name="Zástupný symbol pro obsah 2">
            <a:extLst>
              <a:ext uri="{FF2B5EF4-FFF2-40B4-BE49-F238E27FC236}">
                <a16:creationId xmlns:a16="http://schemas.microsoft.com/office/drawing/2014/main" id="{EDCAFA27-C9C8-4B11-A3C0-C3A9D7110036}"/>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Musí být v souladu s rámcovým vzdělávacím programem;</a:t>
            </a:r>
          </a:p>
          <a:p>
            <a:pPr hangingPunct="1">
              <a:spcBef>
                <a:spcPts val="800"/>
              </a:spcBef>
              <a:buSzPct val="100000"/>
              <a:buFont typeface="Arial" pitchFamily="34"/>
              <a:buChar char="•"/>
            </a:pPr>
            <a:r>
              <a:rPr lang="cs-CZ" dirty="0">
                <a:latin typeface="Calibri" pitchFamily="18"/>
              </a:rPr>
              <a:t>obsah vzdělávání může být ve školním vzdělávacím programu uspořádán do předmětů nebo jiných ucelených částí učiva (například modulů).</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319CD2-8CF9-430B-87C1-E69E6B1F403F}"/>
              </a:ext>
            </a:extLst>
          </p:cNvPr>
          <p:cNvSpPr txBox="1">
            <a:spLocks noGrp="1"/>
          </p:cNvSpPr>
          <p:nvPr>
            <p:ph type="title"/>
          </p:nvPr>
        </p:nvSpPr>
        <p:spPr/>
        <p:txBody>
          <a:bodyPr>
            <a:normAutofit/>
          </a:bodyPr>
          <a:lstStyle/>
          <a:p>
            <a:pPr lvl="0"/>
            <a:r>
              <a:rPr lang="cs-CZ" dirty="0"/>
              <a:t>Přezkoumání podmínek (§ 16/9 ŠZ)</a:t>
            </a:r>
          </a:p>
        </p:txBody>
      </p:sp>
      <p:sp>
        <p:nvSpPr>
          <p:cNvPr id="3" name="Zástupný symbol pro obsah 2">
            <a:extLst>
              <a:ext uri="{FF2B5EF4-FFF2-40B4-BE49-F238E27FC236}">
                <a16:creationId xmlns:a16="http://schemas.microsoft.com/office/drawing/2014/main" id="{DB3B86F1-6E40-40A9-ACCA-6175128C51AD}"/>
              </a:ext>
            </a:extLst>
          </p:cNvPr>
          <p:cNvSpPr txBox="1">
            <a:spLocks noGrp="1"/>
          </p:cNvSpPr>
          <p:nvPr>
            <p:ph idx="1"/>
          </p:nvPr>
        </p:nvSpPr>
        <p:spPr>
          <a:xfrm>
            <a:off x="838199" y="1600201"/>
            <a:ext cx="10515599" cy="4525923"/>
          </a:xfrm>
        </p:spPr>
        <p:txBody>
          <a:bodyPr vert="horz" lIns="91440" tIns="45720" rIns="91440" bIns="45720" rtlCol="0">
            <a:normAutofit fontScale="92500"/>
          </a:bodyPr>
          <a:lstStyle/>
          <a:p>
            <a:pPr hangingPunct="1">
              <a:spcBef>
                <a:spcPts val="800"/>
              </a:spcBef>
              <a:buSzPct val="100000"/>
              <a:buFont typeface="Arial" pitchFamily="34"/>
              <a:buChar char="•"/>
            </a:pPr>
            <a:r>
              <a:rPr lang="cs-CZ" i="1" u="sng" dirty="0">
                <a:latin typeface="Calibri" pitchFamily="18"/>
              </a:rPr>
              <a:t>Odpovídá vzdělávání speciálně vzdělávacím potřebám žáka?</a:t>
            </a:r>
          </a:p>
          <a:p>
            <a:pPr hangingPunct="1">
              <a:spcBef>
                <a:spcPts val="800"/>
              </a:spcBef>
              <a:buSzPct val="100000"/>
              <a:buFont typeface="Arial" pitchFamily="34"/>
              <a:buChar char="•"/>
            </a:pPr>
            <a:r>
              <a:rPr lang="cs-CZ" dirty="0">
                <a:latin typeface="Calibri" pitchFamily="18"/>
              </a:rPr>
              <a:t>Vyhodnocení se provádí nejpozději do 1 roku po zařazení nebo převedení žáka </a:t>
            </a:r>
          </a:p>
          <a:p>
            <a:pPr hangingPunct="1">
              <a:spcBef>
                <a:spcPts val="800"/>
              </a:spcBef>
              <a:buSzPct val="100000"/>
              <a:buFont typeface="Arial" pitchFamily="34"/>
              <a:buChar char="•"/>
            </a:pPr>
            <a:r>
              <a:rPr lang="cs-CZ" dirty="0">
                <a:latin typeface="Calibri" pitchFamily="18"/>
              </a:rPr>
              <a:t>Další vyhodnocení se provádí nejpozději do 2 let od předešlého vyhodnocení, přičemž v odůvodněných případech lze vyhodnocení provést až do 4 let od předešlého vyhodnocení.</a:t>
            </a:r>
          </a:p>
          <a:p>
            <a:pPr hangingPunct="1">
              <a:spcBef>
                <a:spcPts val="800"/>
              </a:spcBef>
              <a:buSzPct val="100000"/>
              <a:buFont typeface="Arial" pitchFamily="34"/>
              <a:buChar char="•"/>
            </a:pPr>
            <a:r>
              <a:rPr lang="cs-CZ" dirty="0">
                <a:latin typeface="Calibri" pitchFamily="18"/>
              </a:rPr>
              <a:t>Významná změna speciální vzdělávacích potřeb – ŠPZ přezkoumá a doporučí zejména přeřazení do běžné školy nebo jiného vzdělávacího programu</a:t>
            </a:r>
          </a:p>
          <a:p>
            <a:pPr hangingPunct="1">
              <a:spcBef>
                <a:spcPts val="800"/>
              </a:spcBef>
              <a:buSzPct val="100000"/>
              <a:buFont typeface="Arial" pitchFamily="34"/>
              <a:buChar char="•"/>
            </a:pPr>
            <a:r>
              <a:rPr lang="cs-CZ" dirty="0">
                <a:latin typeface="Calibri" pitchFamily="18"/>
              </a:rPr>
              <a:t>Přeřazení do běžné školy – ŘŠ zařadí žáka do ročníku, který odpovídá dosaženým znalostem a dovednostem žáka, s přihlédnutím k jeho věku</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150AB3-4AEB-46E4-B944-0D2829FEC403}"/>
              </a:ext>
            </a:extLst>
          </p:cNvPr>
          <p:cNvSpPr txBox="1">
            <a:spLocks noGrp="1"/>
          </p:cNvSpPr>
          <p:nvPr>
            <p:ph type="title"/>
          </p:nvPr>
        </p:nvSpPr>
        <p:spPr/>
        <p:txBody>
          <a:bodyPr>
            <a:normAutofit/>
          </a:bodyPr>
          <a:lstStyle/>
          <a:p>
            <a:pPr lvl="0"/>
            <a:r>
              <a:rPr lang="cs-CZ" dirty="0"/>
              <a:t>Organizace vzdělávání (§ 16/9 ŠZ)</a:t>
            </a:r>
          </a:p>
        </p:txBody>
      </p:sp>
      <p:sp>
        <p:nvSpPr>
          <p:cNvPr id="3" name="Zástupný symbol pro obsah 2">
            <a:extLst>
              <a:ext uri="{FF2B5EF4-FFF2-40B4-BE49-F238E27FC236}">
                <a16:creationId xmlns:a16="http://schemas.microsoft.com/office/drawing/2014/main" id="{D1347FD9-60E1-4CB3-BFA6-B11FB85D5EDB}"/>
              </a:ext>
            </a:extLst>
          </p:cNvPr>
          <p:cNvSpPr txBox="1">
            <a:spLocks noGrp="1"/>
          </p:cNvSpPr>
          <p:nvPr>
            <p:ph idx="1"/>
          </p:nvPr>
        </p:nvSpPr>
        <p:spPr>
          <a:xfrm>
            <a:off x="838200" y="1777863"/>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MŠ – nejvýše 3 hodiny denně speciálně pedagogické péče</a:t>
            </a:r>
          </a:p>
          <a:p>
            <a:pPr hangingPunct="1">
              <a:spcBef>
                <a:spcPts val="800"/>
              </a:spcBef>
              <a:buSzPct val="100000"/>
              <a:buFont typeface="Arial" pitchFamily="34"/>
              <a:buChar char="•"/>
            </a:pPr>
            <a:r>
              <a:rPr lang="cs-CZ" dirty="0">
                <a:latin typeface="Calibri" pitchFamily="18"/>
              </a:rPr>
              <a:t>ZŠ první stupeň – nejvýše 5 vyučovacích hodin v dopoledním a 5 vyučovacích hodin v odpoledním vyučování</a:t>
            </a:r>
          </a:p>
          <a:p>
            <a:pPr hangingPunct="1">
              <a:spcBef>
                <a:spcPts val="800"/>
              </a:spcBef>
              <a:buSzPct val="100000"/>
              <a:buFont typeface="Arial" pitchFamily="34"/>
              <a:buChar char="•"/>
            </a:pPr>
            <a:r>
              <a:rPr lang="cs-CZ" dirty="0">
                <a:latin typeface="Calibri" pitchFamily="18"/>
              </a:rPr>
              <a:t>ZŠ druhý stupeň – nejvýše 6 vyučovacích hodin v dopoledním a 6 vyučovacích hodin v odpoledním vyučování</a:t>
            </a:r>
          </a:p>
          <a:p>
            <a:pPr hangingPunct="1">
              <a:spcBef>
                <a:spcPts val="800"/>
              </a:spcBef>
              <a:buSzPct val="100000"/>
              <a:buFont typeface="Arial" pitchFamily="34"/>
              <a:buChar char="•"/>
            </a:pPr>
            <a:r>
              <a:rPr lang="cs-CZ" dirty="0">
                <a:latin typeface="Calibri" pitchFamily="18"/>
              </a:rPr>
              <a:t>Ve třídě, oddělením, studijní skupině i žáci více ročníků, prvního i druhého stupně</a:t>
            </a:r>
          </a:p>
          <a:p>
            <a:pPr marL="0" indent="0" hangingPunct="1">
              <a:spcBef>
                <a:spcPts val="800"/>
              </a:spcBef>
              <a:buNone/>
            </a:pPr>
            <a:endParaRPr lang="cs-CZ" dirty="0">
              <a:latin typeface="Calibri" pitchFamily="18"/>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515E42-605B-43EC-BCED-2BDD72545165}"/>
              </a:ext>
            </a:extLst>
          </p:cNvPr>
          <p:cNvSpPr txBox="1">
            <a:spLocks noGrp="1"/>
          </p:cNvSpPr>
          <p:nvPr>
            <p:ph type="title"/>
          </p:nvPr>
        </p:nvSpPr>
        <p:spPr/>
        <p:txBody>
          <a:bodyPr>
            <a:normAutofit/>
          </a:bodyPr>
          <a:lstStyle/>
          <a:p>
            <a:pPr lvl="0"/>
            <a:r>
              <a:rPr lang="cs-CZ" dirty="0"/>
              <a:t>Počty žáků (§ 16/9 ŠZ)</a:t>
            </a:r>
          </a:p>
        </p:txBody>
      </p:sp>
      <p:sp>
        <p:nvSpPr>
          <p:cNvPr id="3" name="Zástupný symbol pro obsah 2">
            <a:extLst>
              <a:ext uri="{FF2B5EF4-FFF2-40B4-BE49-F238E27FC236}">
                <a16:creationId xmlns:a16="http://schemas.microsoft.com/office/drawing/2014/main" id="{7E724794-9419-42E2-80EA-749785279E32}"/>
              </a:ext>
            </a:extLst>
          </p:cNvPr>
          <p:cNvSpPr txBox="1">
            <a:spLocks noGrp="1"/>
          </p:cNvSpPr>
          <p:nvPr>
            <p:ph idx="1"/>
          </p:nvPr>
        </p:nvSpPr>
        <p:spPr>
          <a:xfrm>
            <a:off x="838199" y="1966952"/>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Ve třídě, oddělení, studijní skupině – 6-14 žáků, popřípadě 4-6 žáků (pokud to nepostačuje k naplňování potřeb)</a:t>
            </a:r>
          </a:p>
          <a:p>
            <a:pPr hangingPunct="1">
              <a:spcBef>
                <a:spcPts val="800"/>
              </a:spcBef>
              <a:buSzPct val="100000"/>
              <a:buFont typeface="Arial" pitchFamily="34"/>
              <a:buChar char="•"/>
            </a:pPr>
            <a:r>
              <a:rPr lang="cs-CZ" dirty="0">
                <a:latin typeface="Calibri" pitchFamily="18"/>
              </a:rPr>
              <a:t>Odborný výcvik na SŠ §16/9 ŠZ (nařízení vlády č. 211/2010 Sb., o soustavě oborů vzdělání) – v ostatních případech při praktickém vyučování 7 žáků</a:t>
            </a:r>
          </a:p>
          <a:p>
            <a:pPr hangingPunct="1">
              <a:spcBef>
                <a:spcPts val="800"/>
              </a:spcBef>
              <a:buSzPct val="100000"/>
              <a:buFont typeface="Arial" pitchFamily="34"/>
              <a:buChar char="•"/>
            </a:pPr>
            <a:r>
              <a:rPr lang="cs-CZ" dirty="0">
                <a:latin typeface="Calibri" pitchFamily="18"/>
              </a:rPr>
              <a:t>Škola podle § 16/9 ŠZ nejméně 10 žáků</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3A3E1C-A8FC-42DA-AE6C-BBD7DAE1F24E}"/>
              </a:ext>
            </a:extLst>
          </p:cNvPr>
          <p:cNvSpPr txBox="1">
            <a:spLocks noGrp="1"/>
          </p:cNvSpPr>
          <p:nvPr>
            <p:ph type="title"/>
          </p:nvPr>
        </p:nvSpPr>
        <p:spPr/>
        <p:txBody>
          <a:bodyPr>
            <a:normAutofit/>
          </a:bodyPr>
          <a:lstStyle/>
          <a:p>
            <a:pPr lvl="0"/>
            <a:r>
              <a:rPr lang="cs-CZ" dirty="0"/>
              <a:t>Péče o bezpečnost a zdraví žáků (§ 16/9 ŠZ)</a:t>
            </a:r>
          </a:p>
        </p:txBody>
      </p:sp>
      <p:sp>
        <p:nvSpPr>
          <p:cNvPr id="3" name="Zástupný symbol pro obsah 2">
            <a:extLst>
              <a:ext uri="{FF2B5EF4-FFF2-40B4-BE49-F238E27FC236}">
                <a16:creationId xmlns:a16="http://schemas.microsoft.com/office/drawing/2014/main" id="{D6934E37-2002-48E0-A0C7-F5EEDA587811}"/>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Koupání a plavecký výcvik</a:t>
            </a:r>
          </a:p>
          <a:p>
            <a:pPr lvl="1">
              <a:buSzPct val="100000"/>
              <a:buFont typeface="Arial" pitchFamily="34"/>
            </a:pPr>
            <a:r>
              <a:rPr lang="cs-CZ" sz="2800" dirty="0"/>
              <a:t>4 žáci/1PP,</a:t>
            </a:r>
          </a:p>
          <a:p>
            <a:pPr lvl="1">
              <a:buSzPct val="100000"/>
              <a:buFont typeface="Arial" pitchFamily="34"/>
            </a:pPr>
            <a:r>
              <a:rPr lang="cs-CZ" sz="2800" dirty="0"/>
              <a:t>popřípadě individuální výuka</a:t>
            </a:r>
          </a:p>
          <a:p>
            <a:pPr hangingPunct="1">
              <a:spcBef>
                <a:spcPts val="800"/>
              </a:spcBef>
              <a:buSzPct val="100000"/>
              <a:buFont typeface="Arial" pitchFamily="34"/>
              <a:buChar char="•"/>
            </a:pPr>
            <a:r>
              <a:rPr lang="cs-CZ" dirty="0">
                <a:latin typeface="Calibri" pitchFamily="18"/>
              </a:rPr>
              <a:t>Lyžařský výcvik</a:t>
            </a:r>
          </a:p>
          <a:p>
            <a:pPr lvl="1">
              <a:buSzPct val="100000"/>
              <a:buFont typeface="Arial" pitchFamily="34"/>
            </a:pPr>
            <a:r>
              <a:rPr lang="cs-CZ" sz="2800" dirty="0"/>
              <a:t>8 žáků/1PP</a:t>
            </a:r>
          </a:p>
          <a:p>
            <a:pPr lvl="1">
              <a:buSzPct val="100000"/>
              <a:buFont typeface="Arial" pitchFamily="34"/>
            </a:pPr>
            <a:r>
              <a:rPr lang="cs-CZ" sz="2800" dirty="0"/>
              <a:t>6 žáků/1PP – žák slabozraký, žák s tělesným postižením</a:t>
            </a:r>
          </a:p>
          <a:p>
            <a:pPr lvl="1">
              <a:buSzPct val="100000"/>
              <a:buFont typeface="Arial" pitchFamily="34"/>
            </a:pPr>
            <a:r>
              <a:rPr lang="cs-CZ" sz="2800" dirty="0"/>
              <a:t>1 žák/1PP – žák nevidomý</a:t>
            </a:r>
          </a:p>
          <a:p>
            <a:pPr hangingPunct="1">
              <a:spcBef>
                <a:spcPts val="800"/>
              </a:spcBef>
              <a:buSzPct val="100000"/>
              <a:buFont typeface="Arial" pitchFamily="34"/>
              <a:buChar char="•"/>
            </a:pPr>
            <a:r>
              <a:rPr lang="cs-CZ" dirty="0">
                <a:latin typeface="Calibri" pitchFamily="18"/>
              </a:rPr>
              <a:t>Další svéprávný zaměstnanec školy přesahuje-li počet žáků při akci mimo školu počet žáků stanovený pro třídu nebo skupinu</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4E3318-2E67-4A43-BE06-8BFE57BA8044}"/>
              </a:ext>
            </a:extLst>
          </p:cNvPr>
          <p:cNvSpPr>
            <a:spLocks noGrp="1"/>
          </p:cNvSpPr>
          <p:nvPr>
            <p:ph type="title"/>
          </p:nvPr>
        </p:nvSpPr>
        <p:spPr/>
        <p:txBody>
          <a:bodyPr/>
          <a:lstStyle/>
          <a:p>
            <a:r>
              <a:rPr lang="cs-CZ" dirty="0"/>
              <a:t>Vzdělávání nadaných žáků</a:t>
            </a:r>
          </a:p>
        </p:txBody>
      </p:sp>
      <p:sp>
        <p:nvSpPr>
          <p:cNvPr id="3" name="Zástupný text 2">
            <a:extLst>
              <a:ext uri="{FF2B5EF4-FFF2-40B4-BE49-F238E27FC236}">
                <a16:creationId xmlns:a16="http://schemas.microsoft.com/office/drawing/2014/main" id="{21129AA1-23B5-499C-B137-4BC69CE99390}"/>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33911755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A02334-6CC1-4D32-A4C5-531480DFD305}"/>
              </a:ext>
            </a:extLst>
          </p:cNvPr>
          <p:cNvSpPr txBox="1">
            <a:spLocks noGrp="1"/>
          </p:cNvSpPr>
          <p:nvPr>
            <p:ph type="title"/>
          </p:nvPr>
        </p:nvSpPr>
        <p:spPr/>
        <p:txBody>
          <a:bodyPr>
            <a:normAutofit/>
          </a:bodyPr>
          <a:lstStyle/>
          <a:p>
            <a:pPr lvl="0"/>
            <a:r>
              <a:rPr lang="en-US" altLang="zh-CN" dirty="0"/>
              <a:t>§ 17 ŠZ</a:t>
            </a:r>
          </a:p>
        </p:txBody>
      </p:sp>
      <p:sp>
        <p:nvSpPr>
          <p:cNvPr id="3" name="Zástupný symbol pro obsah 2">
            <a:extLst>
              <a:ext uri="{FF2B5EF4-FFF2-40B4-BE49-F238E27FC236}">
                <a16:creationId xmlns:a16="http://schemas.microsoft.com/office/drawing/2014/main" id="{23A076D9-3A5D-49F2-8EDF-9042571B806B}"/>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Povinnost školy vytvářet podmínky pro rozvoj nadání dětí, žáků a studentů</a:t>
            </a:r>
          </a:p>
          <a:p>
            <a:pPr hangingPunct="1">
              <a:spcBef>
                <a:spcPts val="800"/>
              </a:spcBef>
              <a:buSzPct val="100000"/>
              <a:buFont typeface="Arial" pitchFamily="34"/>
              <a:buChar char="•"/>
            </a:pPr>
            <a:r>
              <a:rPr lang="cs-CZ" dirty="0">
                <a:latin typeface="Calibri" pitchFamily="18"/>
              </a:rPr>
              <a:t>Rozšířená výuka některých předmětů nebo skupin předmětů.</a:t>
            </a:r>
          </a:p>
          <a:p>
            <a:pPr hangingPunct="1">
              <a:spcBef>
                <a:spcPts val="800"/>
              </a:spcBef>
              <a:buSzPct val="100000"/>
              <a:buFont typeface="Arial" pitchFamily="34"/>
              <a:buChar char="•"/>
            </a:pPr>
            <a:r>
              <a:rPr lang="cs-CZ" dirty="0">
                <a:latin typeface="Calibri" pitchFamily="18"/>
              </a:rPr>
              <a:t>Třídám se sportovním zaměřením nebo žákům a studentům vykonávajícím sportovní přípravu může ředitel školy odlišně upravit organizaci vzdělávání</a:t>
            </a:r>
          </a:p>
          <a:p>
            <a:pPr hangingPunct="1">
              <a:spcBef>
                <a:spcPts val="800"/>
              </a:spcBef>
              <a:buSzPct val="100000"/>
              <a:buFont typeface="Arial" pitchFamily="34"/>
              <a:buChar char="•"/>
            </a:pPr>
            <a:r>
              <a:rPr lang="cs-CZ" dirty="0">
                <a:latin typeface="Calibri" pitchFamily="18"/>
              </a:rPr>
              <a:t>Přeřazení žáka na žádost a doporučení ŠPZ a registrujícího lékaře do vyššího ročníku bez absolvování předchozího ročníku</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98E063-0EA7-4A4A-8531-F244FB553491}"/>
              </a:ext>
            </a:extLst>
          </p:cNvPr>
          <p:cNvSpPr txBox="1">
            <a:spLocks noGrp="1"/>
          </p:cNvSpPr>
          <p:nvPr>
            <p:ph type="title"/>
          </p:nvPr>
        </p:nvSpPr>
        <p:spPr/>
        <p:txBody>
          <a:bodyPr>
            <a:normAutofit/>
          </a:bodyPr>
          <a:lstStyle/>
          <a:p>
            <a:pPr lvl="0"/>
            <a:r>
              <a:rPr lang="cs-CZ" dirty="0"/>
              <a:t>Definice - vyhláška</a:t>
            </a:r>
          </a:p>
        </p:txBody>
      </p:sp>
      <p:sp>
        <p:nvSpPr>
          <p:cNvPr id="3" name="Zástupný symbol pro obsah 2">
            <a:extLst>
              <a:ext uri="{FF2B5EF4-FFF2-40B4-BE49-F238E27FC236}">
                <a16:creationId xmlns:a16="http://schemas.microsoft.com/office/drawing/2014/main" id="{A1E46546-5F38-493B-8261-EF8E745799C9}"/>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Nadaný žák</a:t>
            </a:r>
          </a:p>
          <a:p>
            <a:pPr lvl="1">
              <a:lnSpc>
                <a:spcPct val="90000"/>
              </a:lnSpc>
              <a:buSzPct val="100000"/>
              <a:buFont typeface="Arial" pitchFamily="34"/>
            </a:pPr>
            <a:r>
              <a:rPr lang="cs-CZ" sz="2800" dirty="0"/>
              <a:t>Jedinec, který při adekvátní podpoře vykazuje ve srovnání s vrstevníky </a:t>
            </a:r>
            <a:r>
              <a:rPr lang="cs-CZ" sz="2800" u="sng" dirty="0"/>
              <a:t>vysokou úroveň v jedné či více oblastech </a:t>
            </a:r>
            <a:r>
              <a:rPr lang="cs-CZ" sz="2800" dirty="0"/>
              <a:t>rozumových schopností, intelektových činností nebo v pohybových, manuálních, uměleckých nebo sociálních dovednostech</a:t>
            </a:r>
          </a:p>
          <a:p>
            <a:pPr hangingPunct="1">
              <a:spcBef>
                <a:spcPts val="800"/>
              </a:spcBef>
              <a:buSzPct val="100000"/>
              <a:buFont typeface="Arial" pitchFamily="34"/>
              <a:buChar char="•"/>
            </a:pPr>
            <a:r>
              <a:rPr lang="cs-CZ" dirty="0">
                <a:latin typeface="Calibri" pitchFamily="18"/>
              </a:rPr>
              <a:t>Mimořádně nadaný žák</a:t>
            </a:r>
          </a:p>
          <a:p>
            <a:pPr lvl="1">
              <a:lnSpc>
                <a:spcPct val="90000"/>
              </a:lnSpc>
              <a:buSzPct val="100000"/>
              <a:buFont typeface="Arial" pitchFamily="34"/>
            </a:pPr>
            <a:r>
              <a:rPr lang="cs-CZ" sz="2800" dirty="0"/>
              <a:t>Žák, jehož rozložení schopností dosahuje </a:t>
            </a:r>
            <a:r>
              <a:rPr lang="cs-CZ" sz="2800" u="sng" dirty="0"/>
              <a:t>mimořádné úrovně při vysoké tvořivosti v celém okruhu činností nebo v jednotlivých oblastech</a:t>
            </a:r>
            <a:r>
              <a:rPr lang="cs-CZ" sz="2800" dirty="0"/>
              <a:t> rozumových schopností, v pohybových, manuálních, uměleckých nebo sociálních dovednostech</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E428E8-A5EB-4750-A5F9-6D075DE5342E}"/>
              </a:ext>
            </a:extLst>
          </p:cNvPr>
          <p:cNvSpPr txBox="1">
            <a:spLocks noGrp="1"/>
          </p:cNvSpPr>
          <p:nvPr>
            <p:ph type="title"/>
          </p:nvPr>
        </p:nvSpPr>
        <p:spPr>
          <a:xfrm>
            <a:off x="838200" y="324784"/>
            <a:ext cx="10515600" cy="1325563"/>
          </a:xfrm>
        </p:spPr>
        <p:txBody>
          <a:bodyPr>
            <a:normAutofit/>
          </a:bodyPr>
          <a:lstStyle/>
          <a:p>
            <a:pPr lvl="0"/>
            <a:r>
              <a:rPr lang="cs-CZ" dirty="0"/>
              <a:t>Zjišťování mimořádného nadání</a:t>
            </a:r>
          </a:p>
        </p:txBody>
      </p:sp>
      <p:sp>
        <p:nvSpPr>
          <p:cNvPr id="3" name="Zástupný symbol pro obsah 2">
            <a:extLst>
              <a:ext uri="{FF2B5EF4-FFF2-40B4-BE49-F238E27FC236}">
                <a16:creationId xmlns:a16="http://schemas.microsoft.com/office/drawing/2014/main" id="{77116DA1-0AD7-4376-B4F5-0A21222D783F}"/>
              </a:ext>
            </a:extLst>
          </p:cNvPr>
          <p:cNvSpPr txBox="1">
            <a:spLocks noGrp="1"/>
          </p:cNvSpPr>
          <p:nvPr>
            <p:ph idx="1"/>
          </p:nvPr>
        </p:nvSpPr>
        <p:spPr>
          <a:xfrm>
            <a:off x="838199" y="1838740"/>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ŠPZ ve spolupráci se školou</a:t>
            </a:r>
          </a:p>
          <a:p>
            <a:pPr hangingPunct="1">
              <a:spcBef>
                <a:spcPts val="800"/>
              </a:spcBef>
              <a:buSzPct val="100000"/>
              <a:buFont typeface="Arial" pitchFamily="34"/>
              <a:buChar char="•"/>
            </a:pPr>
            <a:r>
              <a:rPr lang="cs-CZ" dirty="0">
                <a:latin typeface="Calibri" pitchFamily="18"/>
              </a:rPr>
              <a:t>Pohybové, manuální, umělecké dovednosti – vyjadřuje se zejména ke specifikům žákovy osobnosti, které mají vliv na průběh vzdělávání</a:t>
            </a:r>
          </a:p>
          <a:p>
            <a:pPr hangingPunct="1">
              <a:spcBef>
                <a:spcPts val="800"/>
              </a:spcBef>
              <a:buSzPct val="100000"/>
              <a:buFont typeface="Arial" pitchFamily="34"/>
              <a:buChar char="•"/>
            </a:pPr>
            <a:r>
              <a:rPr lang="cs-CZ" dirty="0">
                <a:latin typeface="Calibri" pitchFamily="18"/>
              </a:rPr>
              <a:t>Míru žákova nadání posuzuje odborník z oboru – posudek poskytne žák, ZZ nezletilého žáka ŠPZ</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DCEF93-29ED-4BC3-85E9-EE0B058E845D}"/>
              </a:ext>
            </a:extLst>
          </p:cNvPr>
          <p:cNvSpPr txBox="1">
            <a:spLocks noGrp="1"/>
          </p:cNvSpPr>
          <p:nvPr>
            <p:ph type="title"/>
          </p:nvPr>
        </p:nvSpPr>
        <p:spPr/>
        <p:txBody>
          <a:bodyPr>
            <a:normAutofit/>
          </a:bodyPr>
          <a:lstStyle/>
          <a:p>
            <a:pPr lvl="0"/>
            <a:r>
              <a:rPr lang="cs-CZ" dirty="0"/>
              <a:t>Podpůrná opatření pro mimořádně nadané žáky</a:t>
            </a:r>
          </a:p>
        </p:txBody>
      </p:sp>
      <p:sp>
        <p:nvSpPr>
          <p:cNvPr id="3" name="Zástupný symbol pro obsah 2">
            <a:extLst>
              <a:ext uri="{FF2B5EF4-FFF2-40B4-BE49-F238E27FC236}">
                <a16:creationId xmlns:a16="http://schemas.microsoft.com/office/drawing/2014/main" id="{9364B03C-D8D5-4456-A6EB-C6E20A1B4844}"/>
              </a:ext>
            </a:extLst>
          </p:cNvPr>
          <p:cNvSpPr txBox="1">
            <a:spLocks noGrp="1"/>
          </p:cNvSpPr>
          <p:nvPr>
            <p:ph idx="1"/>
          </p:nvPr>
        </p:nvSpPr>
        <p:spPr>
          <a:xfrm>
            <a:off x="838200" y="1966952"/>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Vytváření skupiny, ve které se vzdělávají žáci stejných nebo různých ročníků v některých předmětech</a:t>
            </a:r>
          </a:p>
          <a:p>
            <a:pPr hangingPunct="1">
              <a:spcBef>
                <a:spcPts val="800"/>
              </a:spcBef>
              <a:buSzPct val="100000"/>
              <a:buFont typeface="Arial" pitchFamily="34"/>
              <a:buChar char="•"/>
            </a:pPr>
            <a:r>
              <a:rPr lang="cs-CZ" dirty="0">
                <a:latin typeface="Calibri" pitchFamily="18"/>
              </a:rPr>
              <a:t>Rozšíření obsahu vzdělávání nad rámec stanovený příslušným vzdělávacím programem</a:t>
            </a:r>
          </a:p>
          <a:p>
            <a:pPr hangingPunct="1">
              <a:spcBef>
                <a:spcPts val="800"/>
              </a:spcBef>
              <a:buSzPct val="100000"/>
              <a:buFont typeface="Arial" pitchFamily="34"/>
              <a:buChar char="•"/>
            </a:pPr>
            <a:r>
              <a:rPr lang="cs-CZ" dirty="0">
                <a:latin typeface="Calibri" pitchFamily="18"/>
              </a:rPr>
              <a:t>Účast ve výuce ve vyšším ročníku</a:t>
            </a:r>
          </a:p>
          <a:p>
            <a:pPr hangingPunct="1">
              <a:spcBef>
                <a:spcPts val="800"/>
              </a:spcBef>
              <a:buSzPct val="100000"/>
              <a:buFont typeface="Arial" pitchFamily="34"/>
              <a:buChar char="•"/>
            </a:pPr>
            <a:r>
              <a:rPr lang="cs-CZ" dirty="0">
                <a:latin typeface="Calibri" pitchFamily="18"/>
              </a:rPr>
              <a:t>Vzdělávání formou stáží v jiné škole stejného nebo jiného druhu (se souhlasem ředitelů dotčených škol)</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64138D-5183-48C5-B191-F3430122439C}"/>
              </a:ext>
            </a:extLst>
          </p:cNvPr>
          <p:cNvSpPr txBox="1">
            <a:spLocks noGrp="1"/>
          </p:cNvSpPr>
          <p:nvPr>
            <p:ph type="title"/>
          </p:nvPr>
        </p:nvSpPr>
        <p:spPr/>
        <p:txBody>
          <a:bodyPr>
            <a:normAutofit/>
          </a:bodyPr>
          <a:lstStyle/>
          <a:p>
            <a:pPr lvl="0"/>
            <a:r>
              <a:rPr lang="cs-CZ" dirty="0"/>
              <a:t>IVP mimořádně nadaných žáků</a:t>
            </a:r>
          </a:p>
        </p:txBody>
      </p:sp>
      <p:sp>
        <p:nvSpPr>
          <p:cNvPr id="3" name="Zástupný symbol pro obsah 2">
            <a:extLst>
              <a:ext uri="{FF2B5EF4-FFF2-40B4-BE49-F238E27FC236}">
                <a16:creationId xmlns:a16="http://schemas.microsoft.com/office/drawing/2014/main" id="{E6E9ACEE-8890-4F0A-A1CA-C638AF87074F}"/>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Vychází ze</a:t>
            </a:r>
          </a:p>
          <a:p>
            <a:pPr lvl="1">
              <a:lnSpc>
                <a:spcPct val="90000"/>
              </a:lnSpc>
              <a:buSzPct val="100000"/>
              <a:buFont typeface="Arial" pitchFamily="34"/>
            </a:pPr>
            <a:r>
              <a:rPr lang="cs-CZ" sz="2800" dirty="0"/>
              <a:t>ŠVP příslušné školy</a:t>
            </a:r>
          </a:p>
          <a:p>
            <a:pPr lvl="1">
              <a:lnSpc>
                <a:spcPct val="90000"/>
              </a:lnSpc>
              <a:buSzPct val="100000"/>
              <a:buFont typeface="Arial" pitchFamily="34"/>
            </a:pPr>
            <a:r>
              <a:rPr lang="cs-CZ" sz="2800" dirty="0"/>
              <a:t>Závěrů psychologického a speciálně pedagogického vyšetření</a:t>
            </a:r>
          </a:p>
          <a:p>
            <a:pPr lvl="1">
              <a:lnSpc>
                <a:spcPct val="90000"/>
              </a:lnSpc>
              <a:buSzPct val="100000"/>
              <a:buFont typeface="Arial" pitchFamily="34"/>
            </a:pPr>
            <a:r>
              <a:rPr lang="cs-CZ" sz="2800" dirty="0"/>
              <a:t>Vyjádření žáka nebo ZZ nezletilého žáka</a:t>
            </a:r>
          </a:p>
          <a:p>
            <a:pPr hangingPunct="1">
              <a:spcBef>
                <a:spcPts val="800"/>
              </a:spcBef>
              <a:buSzPct val="100000"/>
              <a:buFont typeface="Arial" pitchFamily="34"/>
              <a:buChar char="•"/>
            </a:pPr>
            <a:r>
              <a:rPr lang="cs-CZ" dirty="0">
                <a:latin typeface="Calibri" pitchFamily="18"/>
              </a:rPr>
              <a:t>Je součástí školní matriky</a:t>
            </a:r>
          </a:p>
          <a:p>
            <a:pPr hangingPunct="1">
              <a:spcBef>
                <a:spcPts val="800"/>
              </a:spcBef>
              <a:buSzPct val="100000"/>
              <a:buFont typeface="Arial" pitchFamily="34"/>
              <a:buChar char="•"/>
            </a:pPr>
            <a:r>
              <a:rPr lang="cs-CZ" dirty="0">
                <a:latin typeface="Calibri" pitchFamily="18"/>
              </a:rPr>
              <a:t>Zpracován nejpozději do 1 měsíce po předložení doporučení škole</a:t>
            </a:r>
          </a:p>
          <a:p>
            <a:pPr hangingPunct="1">
              <a:spcBef>
                <a:spcPts val="800"/>
              </a:spcBef>
              <a:buSzPct val="100000"/>
              <a:buFont typeface="Arial" pitchFamily="34"/>
              <a:buChar char="•"/>
            </a:pPr>
            <a:r>
              <a:rPr lang="cs-CZ" dirty="0">
                <a:latin typeface="Calibri" pitchFamily="18"/>
              </a:rPr>
              <a:t>Za zpracování odpovídá ŘŠ</a:t>
            </a:r>
          </a:p>
          <a:p>
            <a:pPr hangingPunct="1">
              <a:spcBef>
                <a:spcPts val="800"/>
              </a:spcBef>
              <a:buSzPct val="100000"/>
              <a:buFont typeface="Arial" pitchFamily="34"/>
              <a:buChar char="•"/>
            </a:pPr>
            <a:r>
              <a:rPr lang="cs-CZ" dirty="0">
                <a:latin typeface="Calibri" pitchFamily="18"/>
              </a:rPr>
              <a:t>Spolupráce školy, ŠPZ, žáka, ZZ žáka</a:t>
            </a:r>
          </a:p>
          <a:p>
            <a:pPr hangingPunct="1">
              <a:spcBef>
                <a:spcPts val="800"/>
              </a:spcBef>
              <a:buSzPct val="100000"/>
              <a:buFont typeface="Arial" pitchFamily="34"/>
              <a:buChar char="•"/>
            </a:pPr>
            <a:r>
              <a:rPr lang="cs-CZ" dirty="0">
                <a:latin typeface="Calibri" pitchFamily="18"/>
              </a:rPr>
              <a:t>Povinnost ŘŠ seznámit s obsahem – potvrdit podpisem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998A33-00F9-4D17-B876-F709EAE302C3}"/>
              </a:ext>
            </a:extLst>
          </p:cNvPr>
          <p:cNvSpPr txBox="1">
            <a:spLocks noGrp="1"/>
          </p:cNvSpPr>
          <p:nvPr>
            <p:ph type="title"/>
          </p:nvPr>
        </p:nvSpPr>
        <p:spPr/>
        <p:txBody>
          <a:bodyPr>
            <a:normAutofit/>
          </a:bodyPr>
          <a:lstStyle/>
          <a:p>
            <a:pPr lvl="0"/>
            <a:r>
              <a:rPr lang="cs-CZ" dirty="0"/>
              <a:t>Školní vzdělávací program – nebyl vydán RVP</a:t>
            </a:r>
          </a:p>
        </p:txBody>
      </p:sp>
      <p:sp>
        <p:nvSpPr>
          <p:cNvPr id="3" name="Zástupný symbol pro obsah 2">
            <a:extLst>
              <a:ext uri="{FF2B5EF4-FFF2-40B4-BE49-F238E27FC236}">
                <a16:creationId xmlns:a16="http://schemas.microsoft.com/office/drawing/2014/main" id="{DFA513A2-DB72-4B34-BD7E-552BE2EAFF41}"/>
              </a:ext>
            </a:extLst>
          </p:cNvPr>
          <p:cNvSpPr txBox="1">
            <a:spLocks noGrp="1"/>
          </p:cNvSpPr>
          <p:nvPr>
            <p:ph idx="1"/>
          </p:nvPr>
        </p:nvSpPr>
        <p:spPr>
          <a:xfrm>
            <a:off x="838199" y="1600201"/>
            <a:ext cx="10651435" cy="4525923"/>
          </a:xfrm>
        </p:spPr>
        <p:txBody>
          <a:bodyPr vert="horz" lIns="91440" tIns="45720" rIns="91440" bIns="45720" rtlCol="0">
            <a:normAutofit/>
          </a:bodyPr>
          <a:lstStyle/>
          <a:p>
            <a:pPr hangingPunct="1">
              <a:lnSpc>
                <a:spcPct val="80000"/>
              </a:lnSpc>
              <a:spcBef>
                <a:spcPts val="600"/>
              </a:spcBef>
              <a:buSzPct val="100000"/>
              <a:buFont typeface="Arial" pitchFamily="34"/>
              <a:buChar char="•"/>
            </a:pPr>
            <a:r>
              <a:rPr lang="cs-CZ" dirty="0">
                <a:latin typeface="Calibri" pitchFamily="18"/>
              </a:rPr>
              <a:t>Stanoví zejména</a:t>
            </a:r>
          </a:p>
          <a:p>
            <a:pPr lvl="1">
              <a:lnSpc>
                <a:spcPct val="80000"/>
              </a:lnSpc>
              <a:spcBef>
                <a:spcPts val="600"/>
              </a:spcBef>
              <a:buSzPct val="100000"/>
              <a:buFont typeface="Arial" pitchFamily="34"/>
            </a:pPr>
            <a:r>
              <a:rPr lang="cs-CZ" sz="2800" dirty="0"/>
              <a:t>konkrétní cíle vzdělávání,</a:t>
            </a:r>
          </a:p>
          <a:p>
            <a:pPr lvl="1">
              <a:lnSpc>
                <a:spcPct val="80000"/>
              </a:lnSpc>
              <a:spcBef>
                <a:spcPts val="600"/>
              </a:spcBef>
              <a:buSzPct val="100000"/>
              <a:buFont typeface="Arial" pitchFamily="34"/>
            </a:pPr>
            <a:r>
              <a:rPr lang="cs-CZ" sz="2800" dirty="0"/>
              <a:t>délku, formy, obsah a časový plán vzdělávání,</a:t>
            </a:r>
          </a:p>
          <a:p>
            <a:pPr lvl="1">
              <a:lnSpc>
                <a:spcPct val="80000"/>
              </a:lnSpc>
              <a:spcBef>
                <a:spcPts val="600"/>
              </a:spcBef>
              <a:buSzPct val="100000"/>
              <a:buFont typeface="Arial" pitchFamily="34"/>
            </a:pPr>
            <a:r>
              <a:rPr lang="cs-CZ" sz="2800" dirty="0"/>
              <a:t>podmínky přijímání uchazečů, průběhu a ukončování vzdělávání,</a:t>
            </a:r>
          </a:p>
          <a:p>
            <a:pPr lvl="1">
              <a:lnSpc>
                <a:spcPct val="80000"/>
              </a:lnSpc>
              <a:spcBef>
                <a:spcPts val="600"/>
              </a:spcBef>
              <a:buSzPct val="100000"/>
              <a:buFont typeface="Arial" pitchFamily="34"/>
            </a:pPr>
            <a:r>
              <a:rPr lang="cs-CZ" sz="2800" dirty="0"/>
              <a:t>podmínky pro vzdělávání žáků se speciálními vzdělávacími potřebami,</a:t>
            </a:r>
          </a:p>
          <a:p>
            <a:pPr lvl="1">
              <a:lnSpc>
                <a:spcPct val="80000"/>
              </a:lnSpc>
              <a:spcBef>
                <a:spcPts val="600"/>
              </a:spcBef>
              <a:buSzPct val="100000"/>
              <a:buFont typeface="Arial" pitchFamily="34"/>
            </a:pPr>
            <a:r>
              <a:rPr lang="cs-CZ" sz="2800" dirty="0"/>
              <a:t>označení dokladu o ukončeném vzdělání, pokud bude tento doklad vydáván,</a:t>
            </a:r>
          </a:p>
          <a:p>
            <a:pPr lvl="1">
              <a:lnSpc>
                <a:spcPct val="80000"/>
              </a:lnSpc>
              <a:spcBef>
                <a:spcPts val="600"/>
              </a:spcBef>
              <a:buSzPct val="100000"/>
              <a:buFont typeface="Arial" pitchFamily="34"/>
            </a:pPr>
            <a:r>
              <a:rPr lang="cs-CZ" sz="2800" dirty="0"/>
              <a:t>popis materiálních, personálních a ekonomických podmínek a podmínek bezpečnosti práce a ochrany zdraví, za nichž se vzdělávání v konkrétní škole nebo školském zařízení uskutečňuje.</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A3A044-B39B-4853-BAFC-D3B478CEAE26}"/>
              </a:ext>
            </a:extLst>
          </p:cNvPr>
          <p:cNvSpPr txBox="1">
            <a:spLocks noGrp="1"/>
          </p:cNvSpPr>
          <p:nvPr>
            <p:ph type="title"/>
          </p:nvPr>
        </p:nvSpPr>
        <p:spPr/>
        <p:txBody>
          <a:bodyPr>
            <a:normAutofit/>
          </a:bodyPr>
          <a:lstStyle/>
          <a:p>
            <a:pPr lvl="0"/>
            <a:r>
              <a:rPr lang="cs-CZ" dirty="0"/>
              <a:t>Obsah IVP mimořádně nadaných – příloha č. 2 vyhlášky</a:t>
            </a:r>
          </a:p>
        </p:txBody>
      </p:sp>
      <p:sp>
        <p:nvSpPr>
          <p:cNvPr id="3" name="Zástupný symbol pro obsah 2">
            <a:extLst>
              <a:ext uri="{FF2B5EF4-FFF2-40B4-BE49-F238E27FC236}">
                <a16:creationId xmlns:a16="http://schemas.microsoft.com/office/drawing/2014/main" id="{932EC693-95D7-44C8-B618-A8375756BD8D}"/>
              </a:ext>
            </a:extLst>
          </p:cNvPr>
          <p:cNvSpPr txBox="1">
            <a:spLocks noGrp="1"/>
          </p:cNvSpPr>
          <p:nvPr>
            <p:ph idx="1"/>
          </p:nvPr>
        </p:nvSpPr>
        <p:spPr>
          <a:xfrm>
            <a:off x="838200" y="1690688"/>
            <a:ext cx="10515600" cy="4525923"/>
          </a:xfrm>
        </p:spPr>
        <p:txBody>
          <a:bodyPr vert="horz" lIns="91440" tIns="45720" rIns="91440" bIns="45720" rtlCol="0">
            <a:normAutofit lnSpcReduction="10000"/>
          </a:bodyPr>
          <a:lstStyle/>
          <a:p>
            <a:pPr hangingPunct="1">
              <a:spcBef>
                <a:spcPts val="800"/>
              </a:spcBef>
              <a:buSzPct val="100000"/>
              <a:buFont typeface="Arial" pitchFamily="34"/>
              <a:buChar char="•"/>
            </a:pPr>
            <a:r>
              <a:rPr lang="cs-CZ" dirty="0">
                <a:latin typeface="Calibri" pitchFamily="18"/>
              </a:rPr>
              <a:t>Závěry doporučení ŠPZ</a:t>
            </a:r>
          </a:p>
          <a:p>
            <a:pPr hangingPunct="1">
              <a:spcBef>
                <a:spcPts val="800"/>
              </a:spcBef>
              <a:buSzPct val="100000"/>
              <a:buFont typeface="Arial" pitchFamily="34"/>
              <a:buChar char="•"/>
            </a:pPr>
            <a:r>
              <a:rPr lang="cs-CZ" dirty="0">
                <a:latin typeface="Calibri" pitchFamily="18"/>
              </a:rPr>
              <a:t>Závěry psychologického a speciálně pedagogického vyšetření a pedagogické diagnostiky, které blíže specifikují oblast, typ a rozsah nadání a vzdělávací potřeby žáka, případně vyjádření registrujícího praktického lékaře pro děti a dorost.</a:t>
            </a:r>
          </a:p>
          <a:p>
            <a:pPr hangingPunct="1">
              <a:spcBef>
                <a:spcPts val="800"/>
              </a:spcBef>
              <a:buSzPct val="100000"/>
              <a:buFont typeface="Arial" pitchFamily="34"/>
              <a:buChar char="•"/>
            </a:pPr>
            <a:r>
              <a:rPr lang="cs-CZ" dirty="0">
                <a:latin typeface="Calibri" pitchFamily="18"/>
              </a:rPr>
              <a:t>Údaje o způsobu poskytování individuální pedagogické, speciálně pedagogické nebo psychologické péče mimořádně nadanému žákovi</a:t>
            </a:r>
          </a:p>
          <a:p>
            <a:pPr hangingPunct="1">
              <a:spcBef>
                <a:spcPts val="800"/>
              </a:spcBef>
              <a:buSzPct val="100000"/>
              <a:buFont typeface="Arial" pitchFamily="34"/>
              <a:buChar char="•"/>
            </a:pPr>
            <a:r>
              <a:rPr lang="cs-CZ" dirty="0">
                <a:latin typeface="Calibri" pitchFamily="18"/>
              </a:rPr>
              <a:t>Vzdělávací model pro žáka, údaje o potřebě úprav obsahu vzdělávání žáka, časové a obsahové rozvržení učiva, volbu pedagogických postupů, způsob zadávání a plnění úkolů, způsob hodnocení, úpravu zkoušek</a:t>
            </a:r>
          </a:p>
          <a:p>
            <a:pPr hangingPunct="1">
              <a:spcBef>
                <a:spcPts val="800"/>
              </a:spcBef>
              <a:buSzPct val="100000"/>
              <a:buFont typeface="Arial" pitchFamily="34"/>
              <a:buChar char="•"/>
            </a:pPr>
            <a:endParaRPr lang="cs-CZ" dirty="0">
              <a:latin typeface="Calibri" pitchFamily="18"/>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3A3696-9B38-42CB-8F69-895E7431A157}"/>
              </a:ext>
            </a:extLst>
          </p:cNvPr>
          <p:cNvSpPr txBox="1">
            <a:spLocks noGrp="1"/>
          </p:cNvSpPr>
          <p:nvPr>
            <p:ph type="title"/>
          </p:nvPr>
        </p:nvSpPr>
        <p:spPr/>
        <p:txBody>
          <a:bodyPr>
            <a:normAutofit/>
          </a:bodyPr>
          <a:lstStyle/>
          <a:p>
            <a:pPr lvl="0"/>
            <a:r>
              <a:rPr lang="cs-CZ" dirty="0"/>
              <a:t>Obsah IVP mimořádně nadaných</a:t>
            </a:r>
          </a:p>
        </p:txBody>
      </p:sp>
      <p:sp>
        <p:nvSpPr>
          <p:cNvPr id="3" name="Zástupný symbol pro obsah 2">
            <a:extLst>
              <a:ext uri="{FF2B5EF4-FFF2-40B4-BE49-F238E27FC236}">
                <a16:creationId xmlns:a16="http://schemas.microsoft.com/office/drawing/2014/main" id="{31134664-CC1E-4635-9915-6772BBC79A12}"/>
              </a:ext>
            </a:extLst>
          </p:cNvPr>
          <p:cNvSpPr txBox="1">
            <a:spLocks noGrp="1"/>
          </p:cNvSpPr>
          <p:nvPr>
            <p:ph idx="1"/>
          </p:nvPr>
        </p:nvSpPr>
        <p:spPr>
          <a:xfrm>
            <a:off x="838201"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Seznam doporučených učebních pomůcek, učebnic a materiálů</a:t>
            </a:r>
          </a:p>
          <a:p>
            <a:pPr hangingPunct="1">
              <a:spcBef>
                <a:spcPts val="800"/>
              </a:spcBef>
              <a:buSzPct val="100000"/>
              <a:buFont typeface="Arial" pitchFamily="34"/>
              <a:buChar char="•"/>
            </a:pPr>
            <a:r>
              <a:rPr lang="cs-CZ" dirty="0">
                <a:latin typeface="Calibri" pitchFamily="18"/>
              </a:rPr>
              <a:t>Určení PP ŠPZ, se kterým bude škola spolupracovat při zajišťování péče o žáka</a:t>
            </a:r>
          </a:p>
          <a:p>
            <a:pPr hangingPunct="1">
              <a:spcBef>
                <a:spcPts val="800"/>
              </a:spcBef>
              <a:buSzPct val="100000"/>
              <a:buFont typeface="Arial" pitchFamily="34"/>
              <a:buChar char="•"/>
            </a:pPr>
            <a:r>
              <a:rPr lang="cs-CZ" dirty="0">
                <a:latin typeface="Calibri" pitchFamily="18"/>
              </a:rPr>
              <a:t>Personální zajištění úprav a průběhu vzdělávání žáka</a:t>
            </a:r>
          </a:p>
          <a:p>
            <a:pPr hangingPunct="1">
              <a:spcBef>
                <a:spcPts val="800"/>
              </a:spcBef>
              <a:buSzPct val="100000"/>
              <a:buFont typeface="Arial" pitchFamily="34"/>
              <a:buChar char="•"/>
            </a:pPr>
            <a:r>
              <a:rPr lang="cs-CZ" dirty="0">
                <a:latin typeface="Calibri" pitchFamily="18"/>
              </a:rPr>
              <a:t>Určení PP školy pro sledování průběhu vzdělávání mimořádně nadaného žáka a pro zajištění spolupráce se ŠPZ (poskytuje společně se ŠPZ podporu žákovi a ZZ žáka)</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7277CD-7CFB-4EAD-8081-6C1C29DE5AE0}"/>
              </a:ext>
            </a:extLst>
          </p:cNvPr>
          <p:cNvSpPr txBox="1">
            <a:spLocks noGrp="1"/>
          </p:cNvSpPr>
          <p:nvPr>
            <p:ph type="title"/>
          </p:nvPr>
        </p:nvSpPr>
        <p:spPr/>
        <p:txBody>
          <a:bodyPr>
            <a:normAutofit/>
          </a:bodyPr>
          <a:lstStyle/>
          <a:p>
            <a:pPr lvl="0"/>
            <a:r>
              <a:rPr lang="cs-CZ" dirty="0"/>
              <a:t>Povinnosti</a:t>
            </a:r>
          </a:p>
        </p:txBody>
      </p:sp>
      <p:sp>
        <p:nvSpPr>
          <p:cNvPr id="3" name="Zástupný symbol pro obsah 2">
            <a:extLst>
              <a:ext uri="{FF2B5EF4-FFF2-40B4-BE49-F238E27FC236}">
                <a16:creationId xmlns:a16="http://schemas.microsoft.com/office/drawing/2014/main" id="{551B90FB-570D-4DBE-9CC7-EA41DBF38CC3}"/>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Škola</a:t>
            </a:r>
          </a:p>
          <a:p>
            <a:pPr lvl="1">
              <a:buSzPct val="100000"/>
              <a:buFont typeface="Arial" pitchFamily="34"/>
            </a:pPr>
            <a:r>
              <a:rPr lang="cs-CZ" sz="2800" dirty="0"/>
              <a:t>Seznámit s IVP PP, žáka, ZZ žáka</a:t>
            </a:r>
          </a:p>
          <a:p>
            <a:pPr lvl="1">
              <a:buSzPct val="100000"/>
              <a:buFont typeface="Arial" pitchFamily="34"/>
            </a:pPr>
            <a:r>
              <a:rPr lang="cs-CZ" sz="2800" dirty="0"/>
              <a:t>Poskytovat vzdělání podle IVP </a:t>
            </a:r>
            <a:r>
              <a:rPr lang="cs-CZ" sz="2800" u="sng" dirty="0"/>
              <a:t>pouze </a:t>
            </a:r>
            <a:r>
              <a:rPr lang="cs-CZ" sz="2800" dirty="0"/>
              <a:t>na základě písemného informovaného souhlas žáka, ZZ žáka</a:t>
            </a:r>
          </a:p>
          <a:p>
            <a:pPr hangingPunct="1">
              <a:spcBef>
                <a:spcPts val="800"/>
              </a:spcBef>
              <a:buSzPct val="100000"/>
              <a:buFont typeface="Arial" pitchFamily="34"/>
              <a:buChar char="•"/>
            </a:pPr>
            <a:r>
              <a:rPr lang="cs-CZ" dirty="0">
                <a:latin typeface="Calibri" pitchFamily="18"/>
              </a:rPr>
              <a:t>ŠPZ</a:t>
            </a:r>
          </a:p>
          <a:p>
            <a:pPr lvl="1">
              <a:buSzPct val="100000"/>
              <a:buFont typeface="Arial" pitchFamily="34"/>
            </a:pPr>
            <a:r>
              <a:rPr lang="cs-CZ" sz="2800" dirty="0"/>
              <a:t>Nejméně 1x ročně vyhodnocuje naplňování IVP</a:t>
            </a:r>
          </a:p>
          <a:p>
            <a:pPr lvl="1">
              <a:buSzPct val="100000"/>
              <a:buFont typeface="Arial" pitchFamily="34"/>
            </a:pPr>
            <a:r>
              <a:rPr lang="cs-CZ" sz="2800" dirty="0"/>
              <a:t>Poskytuje škole, žákovi, ZZ žáka podporu</a:t>
            </a:r>
          </a:p>
          <a:p>
            <a:pPr lvl="1">
              <a:buSzPct val="100000"/>
              <a:buFont typeface="Arial" pitchFamily="34"/>
            </a:pPr>
            <a:r>
              <a:rPr lang="cs-CZ" sz="2800" dirty="0"/>
              <a:t>V případě nedodržování IVP – informuje ŘŠ</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E0F1B6-2768-49CC-94E1-E935FE7661F3}"/>
              </a:ext>
            </a:extLst>
          </p:cNvPr>
          <p:cNvSpPr txBox="1">
            <a:spLocks noGrp="1"/>
          </p:cNvSpPr>
          <p:nvPr>
            <p:ph type="title"/>
          </p:nvPr>
        </p:nvSpPr>
        <p:spPr/>
        <p:txBody>
          <a:bodyPr>
            <a:normAutofit/>
          </a:bodyPr>
          <a:lstStyle/>
          <a:p>
            <a:pPr lvl="0"/>
            <a:r>
              <a:rPr lang="cs-CZ" dirty="0"/>
              <a:t>Přeřazení do vyššího ročníku</a:t>
            </a:r>
          </a:p>
        </p:txBody>
      </p:sp>
      <p:sp>
        <p:nvSpPr>
          <p:cNvPr id="3" name="Zástupný symbol pro obsah 2">
            <a:extLst>
              <a:ext uri="{FF2B5EF4-FFF2-40B4-BE49-F238E27FC236}">
                <a16:creationId xmlns:a16="http://schemas.microsoft.com/office/drawing/2014/main" id="{40A075CE-42D6-4A62-8142-AA25CB6A913B}"/>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Komisionální přezkoušení</a:t>
            </a:r>
          </a:p>
          <a:p>
            <a:pPr hangingPunct="1">
              <a:spcBef>
                <a:spcPts val="800"/>
              </a:spcBef>
              <a:buSzPct val="100000"/>
              <a:buFont typeface="Arial" pitchFamily="34"/>
              <a:buChar char="•"/>
            </a:pPr>
            <a:r>
              <a:rPr lang="cs-CZ" dirty="0">
                <a:latin typeface="Calibri" pitchFamily="18"/>
              </a:rPr>
              <a:t>ŘŠ</a:t>
            </a:r>
          </a:p>
          <a:p>
            <a:pPr lvl="1">
              <a:lnSpc>
                <a:spcPct val="90000"/>
              </a:lnSpc>
              <a:buSzPct val="100000"/>
              <a:buFont typeface="Arial" pitchFamily="34"/>
            </a:pPr>
            <a:r>
              <a:rPr lang="cs-CZ" sz="2800" dirty="0"/>
              <a:t>jmenuje komisi</a:t>
            </a:r>
          </a:p>
          <a:p>
            <a:pPr lvl="2">
              <a:lnSpc>
                <a:spcPct val="90000"/>
              </a:lnSpc>
              <a:buSzPct val="100000"/>
              <a:buFont typeface="Arial" pitchFamily="34"/>
              <a:buChar char="•"/>
            </a:pPr>
            <a:r>
              <a:rPr lang="cs-CZ" sz="2800" dirty="0"/>
              <a:t>Předseda (ŘŠ nebo jím pověřený učitel)</a:t>
            </a:r>
          </a:p>
          <a:p>
            <a:pPr lvl="2">
              <a:lnSpc>
                <a:spcPct val="90000"/>
              </a:lnSpc>
              <a:buSzPct val="100000"/>
              <a:buFont typeface="Arial" pitchFamily="34"/>
              <a:buChar char="•"/>
            </a:pPr>
            <a:r>
              <a:rPr lang="cs-CZ" sz="2800" dirty="0"/>
              <a:t>Zkoušející učitel</a:t>
            </a:r>
          </a:p>
          <a:p>
            <a:pPr lvl="2">
              <a:lnSpc>
                <a:spcPct val="90000"/>
              </a:lnSpc>
              <a:buSzPct val="100000"/>
              <a:buFont typeface="Arial" pitchFamily="34"/>
              <a:buChar char="•"/>
            </a:pPr>
            <a:r>
              <a:rPr lang="cs-CZ" sz="2800" dirty="0"/>
              <a:t>Přísedící</a:t>
            </a:r>
          </a:p>
          <a:p>
            <a:pPr lvl="1">
              <a:lnSpc>
                <a:spcPct val="90000"/>
              </a:lnSpc>
              <a:buSzPct val="100000"/>
              <a:buFont typeface="Arial" pitchFamily="34"/>
            </a:pPr>
            <a:r>
              <a:rPr lang="cs-CZ" sz="2800" dirty="0"/>
              <a:t>Stanoví termín konání po dohodě s žákem, ZZ nezletilého žáka</a:t>
            </a:r>
          </a:p>
          <a:p>
            <a:pPr lvl="1">
              <a:lnSpc>
                <a:spcPct val="90000"/>
              </a:lnSpc>
              <a:buSzPct val="100000"/>
              <a:buFont typeface="Arial" pitchFamily="34"/>
            </a:pPr>
            <a:r>
              <a:rPr lang="cs-CZ" sz="2800" dirty="0"/>
              <a:t>Stanoví obsah, formu a časové rozložení zkoušky</a:t>
            </a:r>
          </a:p>
          <a:p>
            <a:pPr lvl="1">
              <a:lnSpc>
                <a:spcPct val="90000"/>
              </a:lnSpc>
              <a:buSzPct val="100000"/>
              <a:buFont typeface="Arial" pitchFamily="34"/>
            </a:pPr>
            <a:r>
              <a:rPr lang="cs-CZ" sz="2800" dirty="0"/>
              <a:t>Sdělí výsledek zkoušky prokazatelným způsobem žákovi, ZZ nezletilého žáka</a:t>
            </a:r>
          </a:p>
          <a:p>
            <a:pPr hangingPunct="1">
              <a:spcBef>
                <a:spcPts val="800"/>
              </a:spcBef>
              <a:buNone/>
            </a:pPr>
            <a:endParaRPr lang="cs-CZ" dirty="0">
              <a:latin typeface="Calibri" pitchFamily="18"/>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BAC4AE-5F30-4E5A-9BA6-FD98D8870283}"/>
              </a:ext>
            </a:extLst>
          </p:cNvPr>
          <p:cNvSpPr txBox="1">
            <a:spLocks noGrp="1"/>
          </p:cNvSpPr>
          <p:nvPr>
            <p:ph type="title"/>
          </p:nvPr>
        </p:nvSpPr>
        <p:spPr/>
        <p:txBody>
          <a:bodyPr/>
          <a:lstStyle/>
          <a:p>
            <a:pPr lvl="0"/>
            <a:r>
              <a:rPr lang="cs-CZ" dirty="0"/>
              <a:t>Další pravidla</a:t>
            </a:r>
          </a:p>
        </p:txBody>
      </p:sp>
      <p:sp>
        <p:nvSpPr>
          <p:cNvPr id="3" name="Zástupný symbol pro obsah 2">
            <a:extLst>
              <a:ext uri="{FF2B5EF4-FFF2-40B4-BE49-F238E27FC236}">
                <a16:creationId xmlns:a16="http://schemas.microsoft.com/office/drawing/2014/main" id="{3B2286C8-4101-46AC-A603-A1B4D0B3350F}"/>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 jednom dni jedna zkouška</a:t>
            </a:r>
          </a:p>
          <a:p>
            <a:pPr hangingPunct="1">
              <a:spcBef>
                <a:spcPts val="800"/>
              </a:spcBef>
              <a:buSzPct val="100000"/>
              <a:buFont typeface="Arial" pitchFamily="34"/>
              <a:buChar char="•"/>
            </a:pPr>
            <a:r>
              <a:rPr lang="cs-CZ" dirty="0">
                <a:latin typeface="Calibri" pitchFamily="18"/>
              </a:rPr>
              <a:t>Zkouška je zaměřena na jednotlivý předmět nebo vzdělávací oblast</a:t>
            </a:r>
          </a:p>
          <a:p>
            <a:pPr hangingPunct="1">
              <a:spcBef>
                <a:spcPts val="800"/>
              </a:spcBef>
              <a:buSzPct val="100000"/>
              <a:buFont typeface="Arial" pitchFamily="34"/>
              <a:buChar char="•"/>
            </a:pPr>
            <a:r>
              <a:rPr lang="cs-CZ" dirty="0">
                <a:latin typeface="Calibri" pitchFamily="18"/>
              </a:rPr>
              <a:t>Výsledek zkoušky určí komise hlasováním (rovnost hlasů –rozhodující je hlas předsedy)</a:t>
            </a:r>
          </a:p>
          <a:p>
            <a:pPr hangingPunct="1">
              <a:spcBef>
                <a:spcPts val="800"/>
              </a:spcBef>
              <a:buSzPct val="100000"/>
              <a:buFont typeface="Arial" pitchFamily="34"/>
              <a:buChar char="•"/>
            </a:pPr>
            <a:r>
              <a:rPr lang="cs-CZ" dirty="0">
                <a:latin typeface="Calibri" pitchFamily="18"/>
              </a:rPr>
              <a:t>O zkoušce se vyhotovuje protokol – součást dokumentace o žákovi</a:t>
            </a:r>
          </a:p>
          <a:p>
            <a:pPr hangingPunct="1">
              <a:spcBef>
                <a:spcPts val="800"/>
              </a:spcBef>
              <a:buSzPct val="100000"/>
              <a:buFont typeface="Arial" pitchFamily="34"/>
              <a:buChar char="•"/>
            </a:pPr>
            <a:r>
              <a:rPr lang="cs-CZ" dirty="0">
                <a:latin typeface="Calibri" pitchFamily="18"/>
              </a:rPr>
              <a:t>Za neabsolvovaný ročník nebude vydáno vysvědčení – uvedeno na zadní straně vysvědčení, které ročníky neabsolvoval</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DC9A20-31AD-47FC-9ACD-AE4BA9A1C3C7}"/>
              </a:ext>
            </a:extLst>
          </p:cNvPr>
          <p:cNvSpPr txBox="1">
            <a:spLocks noGrp="1"/>
          </p:cNvSpPr>
          <p:nvPr>
            <p:ph type="title"/>
          </p:nvPr>
        </p:nvSpPr>
        <p:spPr/>
        <p:txBody>
          <a:bodyPr>
            <a:normAutofit/>
          </a:bodyPr>
          <a:lstStyle/>
          <a:p>
            <a:pPr lvl="0"/>
            <a:r>
              <a:rPr lang="cs-CZ" dirty="0"/>
              <a:t>Obecná pravidla o normované finanční náročnosti</a:t>
            </a:r>
          </a:p>
        </p:txBody>
      </p:sp>
      <p:sp>
        <p:nvSpPr>
          <p:cNvPr id="3" name="Zástupný symbol pro obsah 2">
            <a:extLst>
              <a:ext uri="{FF2B5EF4-FFF2-40B4-BE49-F238E27FC236}">
                <a16:creationId xmlns:a16="http://schemas.microsoft.com/office/drawing/2014/main" id="{2CEDDA49-A57C-4A42-A47F-8EFF0D13941C}"/>
              </a:ext>
            </a:extLst>
          </p:cNvPr>
          <p:cNvSpPr txBox="1">
            <a:spLocks noGrp="1"/>
          </p:cNvSpPr>
          <p:nvPr>
            <p:ph idx="1"/>
          </p:nvPr>
        </p:nvSpPr>
        <p:spPr>
          <a:xfrm>
            <a:off x="838200" y="1600201"/>
            <a:ext cx="10515600" cy="4525923"/>
          </a:xfrm>
        </p:spPr>
        <p:txBody>
          <a:bodyPr vert="horz" lIns="91440" tIns="45720" rIns="91440" bIns="45720" rtlCol="0">
            <a:normAutofit lnSpcReduction="10000"/>
          </a:bodyPr>
          <a:lstStyle/>
          <a:p>
            <a:pPr hangingPunct="1">
              <a:spcBef>
                <a:spcPts val="800"/>
              </a:spcBef>
              <a:buSzPct val="100000"/>
              <a:buFont typeface="Arial" pitchFamily="34"/>
              <a:buChar char="•"/>
            </a:pPr>
            <a:r>
              <a:rPr lang="cs-CZ" dirty="0">
                <a:latin typeface="Calibri" pitchFamily="18"/>
              </a:rPr>
              <a:t>Normovaná roční finanční náročnost</a:t>
            </a:r>
          </a:p>
          <a:p>
            <a:pPr lvl="1">
              <a:buSzPct val="100000"/>
              <a:buFont typeface="Arial" pitchFamily="34"/>
            </a:pPr>
            <a:r>
              <a:rPr lang="cs-CZ" sz="2800" dirty="0"/>
              <a:t>Speciální pedagog P1=Ptpx1,05x12x1,Proc (zaokrouhleno na desítky nahoru) </a:t>
            </a:r>
            <a:r>
              <a:rPr lang="cs-CZ" sz="2800" b="1" dirty="0"/>
              <a:t>(12. PT)</a:t>
            </a:r>
          </a:p>
          <a:p>
            <a:pPr lvl="1">
              <a:buSzPct val="100000"/>
              <a:buFont typeface="Arial" pitchFamily="34"/>
            </a:pPr>
            <a:r>
              <a:rPr lang="cs-CZ" sz="2800" b="1" dirty="0"/>
              <a:t>Další PP do MŠ – 9. PT</a:t>
            </a:r>
          </a:p>
          <a:p>
            <a:pPr lvl="1">
              <a:buSzPct val="100000"/>
              <a:buFont typeface="Arial" pitchFamily="34"/>
            </a:pPr>
            <a:r>
              <a:rPr lang="cs-CZ" sz="2800" dirty="0"/>
              <a:t>Asistent pedagoga P2=Ptapx1,05x12x1,Proc (zaokrouhleno na desítky nahoru) </a:t>
            </a:r>
            <a:r>
              <a:rPr lang="cs-CZ" sz="2800" b="1" dirty="0"/>
              <a:t>(8. PT, 6. PT)</a:t>
            </a:r>
          </a:p>
          <a:p>
            <a:pPr lvl="1">
              <a:buSzPct val="100000"/>
              <a:buFont typeface="Arial" pitchFamily="34"/>
            </a:pPr>
            <a:r>
              <a:rPr lang="cs-CZ" sz="2800" dirty="0"/>
              <a:t>Školní psycholog nebo metodická podpora zaměstnance ŠPZ P3=Ptpmx1,05x12x1,Proc (zaokrouhleno na desítky nahoru) </a:t>
            </a:r>
            <a:r>
              <a:rPr lang="cs-CZ" sz="2800" b="1" dirty="0"/>
              <a:t>(13. PT)</a:t>
            </a:r>
          </a:p>
          <a:p>
            <a:pPr lvl="1">
              <a:buSzPct val="100000"/>
              <a:buFont typeface="Arial" pitchFamily="34"/>
              <a:buChar char="•"/>
            </a:pPr>
            <a:r>
              <a:rPr lang="cs-CZ" sz="2800" dirty="0"/>
              <a:t>Tlumočník do českého znakového jazyka nebo přepisovatel N1=Pttpx1,05x1,Proc/160 (zaokrouhleno na jednotky nahoru) </a:t>
            </a:r>
            <a:r>
              <a:rPr lang="cs-CZ" sz="2800" b="1" dirty="0"/>
              <a:t>(11. PT)</a:t>
            </a:r>
          </a:p>
          <a:p>
            <a:pPr marL="457200" lvl="1" indent="0">
              <a:buSzPct val="100000"/>
              <a:buNone/>
            </a:pPr>
            <a:endParaRPr lang="cs-CZ" sz="2800" b="1"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EFE8AD-ABD4-4334-BE30-4D59902CBFAC}"/>
              </a:ext>
            </a:extLst>
          </p:cNvPr>
          <p:cNvSpPr txBox="1">
            <a:spLocks noGrp="1"/>
          </p:cNvSpPr>
          <p:nvPr>
            <p:ph type="title"/>
          </p:nvPr>
        </p:nvSpPr>
        <p:spPr/>
        <p:txBody>
          <a:bodyPr>
            <a:normAutofit/>
          </a:bodyPr>
          <a:lstStyle/>
          <a:p>
            <a:pPr lvl="0"/>
            <a:r>
              <a:rPr lang="cs-CZ" dirty="0"/>
              <a:t>Podpůrná opatření pro vzdělávání ve škole, třídě, oddělení, skupině podle 16/9 ŠZ</a:t>
            </a:r>
          </a:p>
        </p:txBody>
      </p:sp>
      <p:sp>
        <p:nvSpPr>
          <p:cNvPr id="3" name="Zástupný symbol pro obsah 2">
            <a:extLst>
              <a:ext uri="{FF2B5EF4-FFF2-40B4-BE49-F238E27FC236}">
                <a16:creationId xmlns:a16="http://schemas.microsoft.com/office/drawing/2014/main" id="{47795C17-B189-4B0E-A95C-8DBBC44F4145}"/>
              </a:ext>
            </a:extLst>
          </p:cNvPr>
          <p:cNvSpPr txBox="1">
            <a:spLocks noGrp="1"/>
          </p:cNvSpPr>
          <p:nvPr>
            <p:ph idx="1"/>
          </p:nvPr>
        </p:nvSpPr>
        <p:spPr>
          <a:xfrm>
            <a:off x="838200" y="2130288"/>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Nelze doporučit</a:t>
            </a:r>
          </a:p>
          <a:p>
            <a:pPr lvl="1">
              <a:lnSpc>
                <a:spcPct val="90000"/>
              </a:lnSpc>
              <a:buSzPct val="100000"/>
              <a:buFont typeface="Arial" pitchFamily="34"/>
            </a:pPr>
            <a:r>
              <a:rPr lang="cs-CZ" sz="2800" dirty="0"/>
              <a:t>Pedagogickou intervenci</a:t>
            </a:r>
          </a:p>
          <a:p>
            <a:pPr lvl="1">
              <a:lnSpc>
                <a:spcPct val="90000"/>
              </a:lnSpc>
              <a:buSzPct val="100000"/>
              <a:buFont typeface="Arial" pitchFamily="34"/>
            </a:pPr>
            <a:r>
              <a:rPr lang="cs-CZ" sz="2800" dirty="0"/>
              <a:t>Předmět speciálně pedagogické péče</a:t>
            </a:r>
          </a:p>
          <a:p>
            <a:pPr lvl="1">
              <a:lnSpc>
                <a:spcPct val="90000"/>
              </a:lnSpc>
              <a:buSzPct val="100000"/>
              <a:buFont typeface="Arial" pitchFamily="34"/>
            </a:pPr>
            <a:r>
              <a:rPr lang="cs-CZ" sz="2800" dirty="0"/>
              <a:t>Asistenta pedagoga</a:t>
            </a:r>
          </a:p>
          <a:p>
            <a:pPr lvl="1">
              <a:lnSpc>
                <a:spcPct val="90000"/>
              </a:lnSpc>
              <a:buSzPct val="100000"/>
              <a:buFont typeface="Arial" pitchFamily="34"/>
            </a:pPr>
            <a:r>
              <a:rPr lang="cs-CZ" sz="2800" dirty="0"/>
              <a:t>Použití kompenzačních pomůcek, speciálních učebnic a speciálních učebních pomůcek, pouze v případě zařazení žáka do třídy s jiným druhem postižení</a:t>
            </a:r>
          </a:p>
          <a:p>
            <a:pPr hangingPunct="1">
              <a:spcBef>
                <a:spcPts val="800"/>
              </a:spcBef>
              <a:buNone/>
            </a:pPr>
            <a:endParaRPr lang="cs-CZ" sz="3000" dirty="0">
              <a:latin typeface="Calibri" pitchFamily="18"/>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AE313-B681-4AA0-9CBD-15A52C1D0D74}"/>
              </a:ext>
            </a:extLst>
          </p:cNvPr>
          <p:cNvSpPr>
            <a:spLocks noGrp="1"/>
          </p:cNvSpPr>
          <p:nvPr>
            <p:ph type="title"/>
          </p:nvPr>
        </p:nvSpPr>
        <p:spPr/>
        <p:txBody>
          <a:bodyPr>
            <a:normAutofit/>
          </a:bodyPr>
          <a:lstStyle/>
          <a:p>
            <a:r>
              <a:rPr lang="cs-CZ" dirty="0"/>
              <a:t>Podmíněná podpůrná opatření</a:t>
            </a:r>
          </a:p>
        </p:txBody>
      </p:sp>
      <p:sp>
        <p:nvSpPr>
          <p:cNvPr id="3" name="Zástupný symbol pro obsah 2">
            <a:extLst>
              <a:ext uri="{FF2B5EF4-FFF2-40B4-BE49-F238E27FC236}">
                <a16:creationId xmlns:a16="http://schemas.microsoft.com/office/drawing/2014/main" id="{534DF817-CB6D-4F9E-8EA1-2475C39213F5}"/>
              </a:ext>
            </a:extLst>
          </p:cNvPr>
          <p:cNvSpPr>
            <a:spLocks noGrp="1"/>
          </p:cNvSpPr>
          <p:nvPr>
            <p:ph idx="1"/>
          </p:nvPr>
        </p:nvSpPr>
        <p:spPr/>
        <p:txBody>
          <a:bodyPr/>
          <a:lstStyle/>
          <a:p>
            <a:r>
              <a:rPr lang="cs-CZ" sz="2800" dirty="0"/>
              <a:t>Finanční prostředky se poskytují pouze v případě, pokud žák nemůže využít dříve doporučené podpůrné opatření financované ze státního rozpočtu na základě doporučení pro jiného žáka</a:t>
            </a:r>
          </a:p>
          <a:p>
            <a:r>
              <a:rPr lang="cs-CZ" sz="2800" dirty="0"/>
              <a:t>Výčet těchto podmíněných podpůrných opatření – AP, </a:t>
            </a:r>
            <a:r>
              <a:rPr lang="cs-CZ" sz="2800" dirty="0" err="1"/>
              <a:t>spec.ped</a:t>
            </a:r>
            <a:r>
              <a:rPr lang="cs-CZ" sz="2800" dirty="0"/>
              <a:t>., školní </a:t>
            </a:r>
            <a:r>
              <a:rPr lang="cs-CZ" sz="2800" dirty="0" err="1"/>
              <a:t>spec.ped</a:t>
            </a:r>
            <a:r>
              <a:rPr lang="cs-CZ" sz="2800" dirty="0"/>
              <a:t>., školní psycholog, </a:t>
            </a:r>
            <a:r>
              <a:rPr lang="cs-CZ" sz="2800" dirty="0" err="1"/>
              <a:t>ped</a:t>
            </a:r>
            <a:r>
              <a:rPr lang="cs-CZ" sz="2800" dirty="0"/>
              <a:t>. intervence, předmět </a:t>
            </a:r>
            <a:r>
              <a:rPr lang="cs-CZ" sz="2800" dirty="0" err="1"/>
              <a:t>spec</a:t>
            </a:r>
            <a:r>
              <a:rPr lang="cs-CZ" sz="2800" dirty="0"/>
              <a:t>. </a:t>
            </a:r>
            <a:r>
              <a:rPr lang="cs-CZ" sz="2800" dirty="0" err="1"/>
              <a:t>ped</a:t>
            </a:r>
            <a:r>
              <a:rPr lang="cs-CZ" sz="2800" dirty="0"/>
              <a:t>. péče, </a:t>
            </a:r>
            <a:r>
              <a:rPr lang="cs-CZ" sz="2800" dirty="0" err="1"/>
              <a:t>spec</a:t>
            </a:r>
            <a:r>
              <a:rPr lang="cs-CZ" sz="2800" dirty="0"/>
              <a:t>. učebnice, </a:t>
            </a:r>
            <a:r>
              <a:rPr lang="cs-CZ" sz="2800" dirty="0" err="1"/>
              <a:t>spec</a:t>
            </a:r>
            <a:r>
              <a:rPr lang="cs-CZ" sz="2800" dirty="0"/>
              <a:t>. uč. pomůcky, kompenzační pomůcky</a:t>
            </a:r>
          </a:p>
          <a:p>
            <a:pPr lvl="1"/>
            <a:endParaRPr lang="cs-CZ" dirty="0"/>
          </a:p>
        </p:txBody>
      </p:sp>
    </p:spTree>
    <p:extLst>
      <p:ext uri="{BB962C8B-B14F-4D97-AF65-F5344CB8AC3E}">
        <p14:creationId xmlns:p14="http://schemas.microsoft.com/office/powerpoint/2010/main" val="128170071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DB3ED4-FF47-442F-939E-694FAD41B45F}"/>
              </a:ext>
            </a:extLst>
          </p:cNvPr>
          <p:cNvSpPr txBox="1">
            <a:spLocks noGrp="1"/>
          </p:cNvSpPr>
          <p:nvPr>
            <p:ph type="title"/>
          </p:nvPr>
        </p:nvSpPr>
        <p:spPr/>
        <p:txBody>
          <a:bodyPr>
            <a:normAutofit/>
          </a:bodyPr>
          <a:lstStyle/>
          <a:p>
            <a:pPr lvl="0"/>
            <a:r>
              <a:rPr lang="cs-CZ" dirty="0"/>
              <a:t>Přehled dalších příloh vyhlášky</a:t>
            </a:r>
          </a:p>
        </p:txBody>
      </p:sp>
      <p:sp>
        <p:nvSpPr>
          <p:cNvPr id="3" name="Zástupný symbol pro obsah 2">
            <a:extLst>
              <a:ext uri="{FF2B5EF4-FFF2-40B4-BE49-F238E27FC236}">
                <a16:creationId xmlns:a16="http://schemas.microsoft.com/office/drawing/2014/main" id="{FA24B0A0-37E5-4D6C-BD15-987266EB36E2}"/>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Příloha č. 2 – Individuální vzdělávací plán</a:t>
            </a:r>
          </a:p>
          <a:p>
            <a:pPr hangingPunct="1">
              <a:spcBef>
                <a:spcPts val="800"/>
              </a:spcBef>
              <a:buSzPct val="100000"/>
              <a:buFont typeface="Arial" pitchFamily="34"/>
              <a:buChar char="•"/>
            </a:pPr>
            <a:r>
              <a:rPr lang="cs-CZ" dirty="0">
                <a:latin typeface="Calibri" pitchFamily="18"/>
              </a:rPr>
              <a:t>Příloha č. 4 – Zpráva školského poradenského zařízení</a:t>
            </a:r>
          </a:p>
          <a:p>
            <a:pPr hangingPunct="1">
              <a:spcBef>
                <a:spcPts val="800"/>
              </a:spcBef>
              <a:buSzPct val="100000"/>
              <a:buFont typeface="Arial" pitchFamily="34"/>
              <a:buChar char="•"/>
            </a:pPr>
            <a:r>
              <a:rPr lang="cs-CZ" dirty="0">
                <a:latin typeface="Calibri" pitchFamily="18"/>
              </a:rPr>
              <a:t>Příloha č. 5 – A)Doporučení pro vzdělávání žáka se speciálními vzdělávacími potřebami ve škole</a:t>
            </a:r>
          </a:p>
          <a:p>
            <a:pPr hangingPunct="1">
              <a:spcBef>
                <a:spcPts val="800"/>
              </a:spcBef>
              <a:buSzPct val="100000"/>
              <a:buFont typeface="Arial" pitchFamily="34"/>
              <a:buChar char="•"/>
            </a:pPr>
            <a:r>
              <a:rPr lang="cs-CZ" dirty="0">
                <a:latin typeface="Calibri" pitchFamily="18"/>
              </a:rPr>
              <a:t>Příloha č. 5 – B)Doporučení pro vzdělávání žáka se speciálními vzdělávacími potřebami ve školském zařízení</a:t>
            </a:r>
          </a:p>
          <a:p>
            <a:pPr marL="0" indent="0" hangingPunct="1">
              <a:spcBef>
                <a:spcPts val="800"/>
              </a:spcBef>
              <a:buNone/>
            </a:pPr>
            <a:endParaRPr lang="cs-CZ" b="1" dirty="0">
              <a:latin typeface="Calibri" pitchFamily="18"/>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BA57BB-9B98-4079-BC77-175A557AB078}"/>
              </a:ext>
            </a:extLst>
          </p:cNvPr>
          <p:cNvSpPr txBox="1">
            <a:spLocks noGrp="1"/>
          </p:cNvSpPr>
          <p:nvPr>
            <p:ph type="title"/>
          </p:nvPr>
        </p:nvSpPr>
        <p:spPr/>
        <p:txBody>
          <a:bodyPr>
            <a:normAutofit/>
          </a:bodyPr>
          <a:lstStyle/>
          <a:p>
            <a:pPr lvl="0"/>
            <a:r>
              <a:rPr lang="cs-CZ" dirty="0"/>
              <a:t>Vzdělávání cizinců a osob dlouhodobě pobývající v zahraničí</a:t>
            </a:r>
          </a:p>
        </p:txBody>
      </p:sp>
      <p:sp>
        <p:nvSpPr>
          <p:cNvPr id="3" name="Zástupný symbol pro obsah 2">
            <a:extLst>
              <a:ext uri="{FF2B5EF4-FFF2-40B4-BE49-F238E27FC236}">
                <a16:creationId xmlns:a16="http://schemas.microsoft.com/office/drawing/2014/main" id="{1DE777DB-F369-4114-97D1-E5AF5A9ECFB9}"/>
              </a:ext>
            </a:extLst>
          </p:cNvPr>
          <p:cNvSpPr txBox="1">
            <a:spLocks noGrp="1"/>
          </p:cNvSpPr>
          <p:nvPr>
            <p:ph idx="1"/>
          </p:nvPr>
        </p:nvSpPr>
        <p:spPr>
          <a:xfrm>
            <a:off x="609600" y="1825230"/>
            <a:ext cx="107442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občané Evropské unie</a:t>
            </a:r>
          </a:p>
          <a:p>
            <a:pPr hangingPunct="1">
              <a:spcBef>
                <a:spcPts val="800"/>
              </a:spcBef>
              <a:buSzPct val="100000"/>
              <a:buFont typeface="Arial" pitchFamily="34"/>
              <a:buChar char="•"/>
            </a:pPr>
            <a:r>
              <a:rPr lang="cs-CZ" dirty="0">
                <a:latin typeface="Calibri" pitchFamily="18"/>
              </a:rPr>
              <a:t>Cizinci ze třetích zemí</a:t>
            </a:r>
          </a:p>
          <a:p>
            <a:pPr lvl="1">
              <a:buSzPct val="100000"/>
              <a:buFont typeface="Arial" pitchFamily="34"/>
            </a:pPr>
            <a:r>
              <a:rPr lang="cs-CZ" dirty="0"/>
              <a:t>ZŠ, ústavní výchova, ochranná výchova</a:t>
            </a:r>
          </a:p>
          <a:p>
            <a:pPr lvl="1">
              <a:buSzPct val="100000"/>
              <a:buFont typeface="Arial" pitchFamily="34"/>
            </a:pPr>
            <a:r>
              <a:rPr lang="cs-CZ" dirty="0"/>
              <a:t>Školní stravování, zájmové vzdělávání (žáci ZŠ, SŠ, konzervatoře – plní povinnou školní docházku)</a:t>
            </a:r>
          </a:p>
          <a:p>
            <a:pPr lvl="1">
              <a:buSzPct val="100000"/>
              <a:buFont typeface="Arial" pitchFamily="34"/>
            </a:pPr>
            <a:r>
              <a:rPr lang="cs-CZ" dirty="0"/>
              <a:t>SŠ, VOŠ, ústavní výchova, ochranná výchova  (pobývají oprávněně, na území ČR)</a:t>
            </a:r>
          </a:p>
          <a:p>
            <a:pPr lvl="1">
              <a:buSzPct val="100000"/>
              <a:buFont typeface="Arial" pitchFamily="34"/>
            </a:pPr>
            <a:r>
              <a:rPr lang="cs-CZ" dirty="0"/>
              <a:t>MŠ, ZUŠ, JŠ, školské služby (právo pobytu na území ČR na dobu delší než 90 dnů, pobývat za účelem výzkumu, azylanti, osoby požívající doplňkové ochrany, žadatelé o udělení mezinárodní ochrany nebo osoby požívající dočasné ochrany)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D5B1B0-AD9B-4BC8-ADE3-461D6EB97808}"/>
              </a:ext>
            </a:extLst>
          </p:cNvPr>
          <p:cNvSpPr txBox="1">
            <a:spLocks noGrp="1"/>
          </p:cNvSpPr>
          <p:nvPr>
            <p:ph type="title"/>
          </p:nvPr>
        </p:nvSpPr>
        <p:spPr/>
        <p:txBody>
          <a:bodyPr/>
          <a:lstStyle/>
          <a:p>
            <a:pPr lvl="0"/>
            <a:r>
              <a:rPr lang="cs-CZ" dirty="0"/>
              <a:t>Akreditovaný vzdělávací program</a:t>
            </a:r>
          </a:p>
        </p:txBody>
      </p:sp>
      <p:sp>
        <p:nvSpPr>
          <p:cNvPr id="3" name="Zástupný symbol pro obsah 2">
            <a:extLst>
              <a:ext uri="{FF2B5EF4-FFF2-40B4-BE49-F238E27FC236}">
                <a16:creationId xmlns:a16="http://schemas.microsoft.com/office/drawing/2014/main" id="{BB89B4B5-442F-4AE5-B7C6-B3512BD89BFA}"/>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lnSpc>
                <a:spcPct val="80000"/>
              </a:lnSpc>
              <a:spcBef>
                <a:spcPts val="700"/>
              </a:spcBef>
              <a:buSzPct val="100000"/>
              <a:buFont typeface="Arial" pitchFamily="34"/>
              <a:buChar char="•"/>
            </a:pPr>
            <a:r>
              <a:rPr lang="cs-CZ" sz="3000" dirty="0">
                <a:latin typeface="Calibri" pitchFamily="18"/>
              </a:rPr>
              <a:t>Stanoví zejména</a:t>
            </a:r>
          </a:p>
          <a:p>
            <a:pPr lvl="1">
              <a:lnSpc>
                <a:spcPct val="80000"/>
              </a:lnSpc>
              <a:spcBef>
                <a:spcPts val="600"/>
              </a:spcBef>
              <a:buSzPct val="100000"/>
              <a:buFont typeface="Arial" pitchFamily="34"/>
            </a:pPr>
            <a:r>
              <a:rPr lang="cs-CZ" sz="2600" dirty="0"/>
              <a:t>konkrétní cíle, formy, délku a obsah vzdělávání a jeho organizační uspořádání, 	</a:t>
            </a:r>
          </a:p>
          <a:p>
            <a:pPr lvl="1">
              <a:lnSpc>
                <a:spcPct val="80000"/>
              </a:lnSpc>
              <a:spcBef>
                <a:spcPts val="600"/>
              </a:spcBef>
              <a:buSzPct val="100000"/>
              <a:buFont typeface="Arial" pitchFamily="34"/>
            </a:pPr>
            <a:r>
              <a:rPr lang="cs-CZ" sz="2600" dirty="0"/>
              <a:t>profil absolventa vzdělávacího programu,</a:t>
            </a:r>
          </a:p>
          <a:p>
            <a:pPr lvl="1">
              <a:lnSpc>
                <a:spcPct val="80000"/>
              </a:lnSpc>
              <a:spcBef>
                <a:spcPts val="600"/>
              </a:spcBef>
              <a:buSzPct val="100000"/>
              <a:buFont typeface="Arial" pitchFamily="34"/>
            </a:pPr>
            <a:r>
              <a:rPr lang="cs-CZ" sz="2600" dirty="0"/>
              <a:t>vyučovací jazyk,</a:t>
            </a:r>
          </a:p>
          <a:p>
            <a:pPr lvl="1">
              <a:lnSpc>
                <a:spcPct val="80000"/>
              </a:lnSpc>
              <a:spcBef>
                <a:spcPts val="600"/>
              </a:spcBef>
              <a:buSzPct val="100000"/>
              <a:buFont typeface="Arial" pitchFamily="34"/>
            </a:pPr>
            <a:r>
              <a:rPr lang="cs-CZ" sz="2600" dirty="0"/>
              <a:t>podmínky průběhu a ukončování vzdělávání,</a:t>
            </a:r>
          </a:p>
          <a:p>
            <a:pPr lvl="1">
              <a:lnSpc>
                <a:spcPct val="80000"/>
              </a:lnSpc>
              <a:spcBef>
                <a:spcPts val="600"/>
              </a:spcBef>
              <a:buSzPct val="100000"/>
              <a:buFont typeface="Arial" pitchFamily="34"/>
            </a:pPr>
            <a:r>
              <a:rPr lang="cs-CZ" sz="2600" dirty="0"/>
              <a:t>podmínky pro vzdělávání studentů se speciálními vzdělávacími potřebami,</a:t>
            </a:r>
          </a:p>
          <a:p>
            <a:pPr lvl="1">
              <a:lnSpc>
                <a:spcPct val="80000"/>
              </a:lnSpc>
              <a:spcBef>
                <a:spcPts val="600"/>
              </a:spcBef>
              <a:buSzPct val="100000"/>
              <a:buFont typeface="Arial" pitchFamily="34"/>
            </a:pPr>
            <a:r>
              <a:rPr lang="cs-CZ" sz="2600" dirty="0"/>
              <a:t>podmínky materiální, personální a organizační, podmínky bezpečnosti práce a ochrany zdraví,</a:t>
            </a:r>
          </a:p>
          <a:p>
            <a:pPr lvl="1">
              <a:lnSpc>
                <a:spcPct val="80000"/>
              </a:lnSpc>
              <a:spcBef>
                <a:spcPts val="600"/>
              </a:spcBef>
              <a:buSzPct val="100000"/>
              <a:buFont typeface="Arial" pitchFamily="34"/>
            </a:pPr>
            <a:r>
              <a:rPr lang="cs-CZ" sz="2600" dirty="0"/>
              <a:t>podmínky zdravotní způsobilosti uchazeče ke vzdělávání.</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96AFDB-B433-4877-9EA4-928F8D30167E}"/>
              </a:ext>
            </a:extLst>
          </p:cNvPr>
          <p:cNvSpPr txBox="1">
            <a:spLocks noGrp="1"/>
          </p:cNvSpPr>
          <p:nvPr>
            <p:ph type="title"/>
          </p:nvPr>
        </p:nvSpPr>
        <p:spPr/>
        <p:txBody>
          <a:bodyPr/>
          <a:lstStyle/>
          <a:p>
            <a:pPr lvl="0"/>
            <a:r>
              <a:rPr lang="cs-CZ" dirty="0"/>
              <a:t>Osoby dlouhodobě pobývající v  zahraničí</a:t>
            </a:r>
          </a:p>
        </p:txBody>
      </p:sp>
      <p:sp>
        <p:nvSpPr>
          <p:cNvPr id="3" name="Zástupný symbol pro obsah 2">
            <a:extLst>
              <a:ext uri="{FF2B5EF4-FFF2-40B4-BE49-F238E27FC236}">
                <a16:creationId xmlns:a16="http://schemas.microsoft.com/office/drawing/2014/main" id="{5E896826-54B4-432E-A8D1-0D504B47C30D}"/>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Osobám, které získaly předchozí vzdělání ve škole mimo území ČR se při přijímacím řízení ke vzdělávání ve středních a vyšších odborných školách promíjí na žádost přijímací zkouška z českého jazyka, pokud je součástí přijímací zkoušky. Znalost českého jazyka, která je nezbytná pro vzdělávání v daném oboru vzdělání, škola u těchto osob ověří rozhovorem.</a:t>
            </a:r>
          </a:p>
          <a:p>
            <a:pPr hangingPunct="1">
              <a:spcBef>
                <a:spcPts val="800"/>
              </a:spcBef>
              <a:buSzPct val="100000"/>
              <a:buFont typeface="Arial" pitchFamily="34"/>
              <a:buChar char="•"/>
            </a:pPr>
            <a:r>
              <a:rPr lang="cs-CZ" dirty="0">
                <a:latin typeface="Calibri" pitchFamily="18"/>
              </a:rPr>
              <a:t>Osoby, které se vzdělávaly alespoň 4 roky v přecházejících 8 letech před příslušnou zkouškou ve škole mimo území České republiky, mají právo na úpravu podmínek a způsobu konání zkoušky ze zkušebního předmětu český jazyk a literatura u společné části maturitní zkoušky tak, aby byla zachována rovnost přístupu ke vzdělání.</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5DAFAF-9DB9-4DCD-9608-7821A2788271}"/>
              </a:ext>
            </a:extLst>
          </p:cNvPr>
          <p:cNvSpPr txBox="1">
            <a:spLocks noGrp="1"/>
          </p:cNvSpPr>
          <p:nvPr>
            <p:ph type="title"/>
          </p:nvPr>
        </p:nvSpPr>
        <p:spPr/>
        <p:txBody>
          <a:bodyPr/>
          <a:lstStyle/>
          <a:p>
            <a:pPr lvl="0"/>
            <a:r>
              <a:rPr lang="cs-CZ" dirty="0"/>
              <a:t>Vzdělávání cizinců</a:t>
            </a:r>
          </a:p>
        </p:txBody>
      </p:sp>
      <p:sp>
        <p:nvSpPr>
          <p:cNvPr id="3" name="Zástupný symbol pro obsah 2">
            <a:extLst>
              <a:ext uri="{FF2B5EF4-FFF2-40B4-BE49-F238E27FC236}">
                <a16:creationId xmlns:a16="http://schemas.microsoft.com/office/drawing/2014/main" id="{31E242AE-2583-43E5-A7E2-2B486AA99D93}"/>
              </a:ext>
            </a:extLst>
          </p:cNvPr>
          <p:cNvSpPr txBox="1">
            <a:spLocks noGrp="1"/>
          </p:cNvSpPr>
          <p:nvPr>
            <p:ph idx="1"/>
          </p:nvPr>
        </p:nvSpPr>
        <p:spPr>
          <a:xfrm>
            <a:off x="838200" y="1690688"/>
            <a:ext cx="10515600" cy="4525923"/>
          </a:xfrm>
        </p:spPr>
        <p:txBody>
          <a:bodyPr vert="horz" lIns="91440" tIns="45720" rIns="91440" bIns="45720" rtlCol="0">
            <a:normAutofit/>
          </a:bodyPr>
          <a:lstStyle/>
          <a:p>
            <a:pPr marL="0" indent="0" algn="ctr" hangingPunct="1">
              <a:spcBef>
                <a:spcPts val="800"/>
              </a:spcBef>
              <a:buNone/>
            </a:pPr>
            <a:r>
              <a:rPr lang="cs-CZ" u="sng" dirty="0">
                <a:latin typeface="Calibri" pitchFamily="18"/>
              </a:rPr>
              <a:t>Povinnosti krajského úřadu ve vztahu k žákům plnícím povinnou školní docházku</a:t>
            </a:r>
          </a:p>
          <a:p>
            <a:pPr hangingPunct="1">
              <a:spcBef>
                <a:spcPts val="800"/>
              </a:spcBef>
              <a:buSzPct val="100000"/>
              <a:buFont typeface="Arial" pitchFamily="34"/>
              <a:buChar char="•"/>
            </a:pPr>
            <a:r>
              <a:rPr lang="cs-CZ" dirty="0">
                <a:latin typeface="Calibri" pitchFamily="18"/>
              </a:rPr>
              <a:t>Zajistit ve spolupráci se zřizovatelem školy</a:t>
            </a:r>
          </a:p>
          <a:p>
            <a:pPr lvl="1">
              <a:buSzPct val="100000"/>
              <a:buFont typeface="Arial" pitchFamily="34"/>
            </a:pPr>
            <a:r>
              <a:rPr lang="cs-CZ" sz="2800" dirty="0"/>
              <a:t>bezplatnou přípravu k jejich začlenění do základního vzdělávání, zahrnující výuku českého jazyka přizpůsobenou potřebám těchto žáků,</a:t>
            </a:r>
          </a:p>
          <a:p>
            <a:pPr lvl="1">
              <a:buSzPct val="100000"/>
              <a:buFont typeface="Arial" pitchFamily="34"/>
            </a:pPr>
            <a:r>
              <a:rPr lang="cs-CZ" sz="2800" dirty="0"/>
              <a:t>podle možností ve spolupráci se zeměmi původu žáka podporu výuky mateřského jazyka a kultury země jeho původu, která bude koordinována s běžnou výukou v základní škole.</a:t>
            </a:r>
          </a:p>
          <a:p>
            <a:pPr lvl="1">
              <a:buSzPct val="100000"/>
              <a:buFont typeface="Arial" pitchFamily="34"/>
            </a:pPr>
            <a:r>
              <a:rPr lang="cs-CZ" sz="2800" dirty="0"/>
              <a:t>přípravu pedagogických pracovníků</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0BFF43-D0B7-4256-869D-156EA0E0433E}"/>
              </a:ext>
            </a:extLst>
          </p:cNvPr>
          <p:cNvSpPr>
            <a:spLocks noGrp="1"/>
          </p:cNvSpPr>
          <p:nvPr>
            <p:ph type="title"/>
          </p:nvPr>
        </p:nvSpPr>
        <p:spPr/>
        <p:txBody>
          <a:bodyPr/>
          <a:lstStyle/>
          <a:p>
            <a:r>
              <a:rPr lang="cs-CZ" dirty="0"/>
              <a:t>Práva a povinnosti účastníků vzdělávání</a:t>
            </a:r>
          </a:p>
        </p:txBody>
      </p:sp>
      <p:sp>
        <p:nvSpPr>
          <p:cNvPr id="3" name="Zástupný text 2">
            <a:extLst>
              <a:ext uri="{FF2B5EF4-FFF2-40B4-BE49-F238E27FC236}">
                <a16:creationId xmlns:a16="http://schemas.microsoft.com/office/drawing/2014/main" id="{2FE8F97E-89F1-40C1-85A3-F51C6B712CDA}"/>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182452542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AA8BF9-B0BA-4224-A2AF-0D941BEB077D}"/>
              </a:ext>
            </a:extLst>
          </p:cNvPr>
          <p:cNvSpPr txBox="1">
            <a:spLocks noGrp="1"/>
          </p:cNvSpPr>
          <p:nvPr>
            <p:ph type="title"/>
          </p:nvPr>
        </p:nvSpPr>
        <p:spPr/>
        <p:txBody>
          <a:bodyPr/>
          <a:lstStyle/>
          <a:p>
            <a:pPr lvl="0"/>
            <a:r>
              <a:rPr lang="cs-CZ" dirty="0"/>
              <a:t>Práva žáků, studentů a zákonných zástupců dětí a nezletilých žáků</a:t>
            </a:r>
          </a:p>
        </p:txBody>
      </p:sp>
      <p:sp>
        <p:nvSpPr>
          <p:cNvPr id="3" name="Zástupný symbol pro obsah 2">
            <a:extLst>
              <a:ext uri="{FF2B5EF4-FFF2-40B4-BE49-F238E27FC236}">
                <a16:creationId xmlns:a16="http://schemas.microsoft.com/office/drawing/2014/main" id="{86CAAE2E-B6DD-457E-A4FD-1CED8E8F9D96}"/>
              </a:ext>
            </a:extLst>
          </p:cNvPr>
          <p:cNvSpPr txBox="1">
            <a:spLocks noGrp="1"/>
          </p:cNvSpPr>
          <p:nvPr>
            <p:ph idx="1"/>
          </p:nvPr>
        </p:nvSpPr>
        <p:spPr>
          <a:xfrm>
            <a:off x="838200" y="2061003"/>
            <a:ext cx="10515600" cy="4525923"/>
          </a:xfrm>
        </p:spPr>
        <p:txBody>
          <a:bodyPr vert="horz" lIns="91440" tIns="45720" rIns="91440" bIns="45720" rtlCol="0">
            <a:normAutofit fontScale="25000" lnSpcReduction="20000"/>
          </a:bodyPr>
          <a:lstStyle/>
          <a:p>
            <a:pPr hangingPunct="1">
              <a:spcBef>
                <a:spcPts val="800"/>
              </a:spcBef>
              <a:buSzPct val="100000"/>
              <a:buFont typeface="Arial" pitchFamily="34"/>
              <a:buChar char="•"/>
            </a:pPr>
            <a:r>
              <a:rPr lang="cs-CZ" sz="9600" dirty="0">
                <a:latin typeface="Calibri" pitchFamily="18"/>
              </a:rPr>
              <a:t>Žáci a studenti a zákonní zástupci</a:t>
            </a:r>
          </a:p>
          <a:p>
            <a:pPr lvl="1">
              <a:buSzPct val="100000"/>
            </a:pPr>
            <a:r>
              <a:rPr lang="cs-CZ" sz="9600" dirty="0"/>
              <a:t>na vzdělávání a školské služby podle tohoto zákona, (NE ZZ)</a:t>
            </a:r>
          </a:p>
          <a:p>
            <a:pPr lvl="1">
              <a:buSzPct val="100000"/>
            </a:pPr>
            <a:r>
              <a:rPr lang="cs-CZ" sz="9600" dirty="0"/>
              <a:t>na informace o průběhu a výsledcích svého vzdělávání,</a:t>
            </a:r>
          </a:p>
          <a:p>
            <a:pPr lvl="1">
              <a:buSzPct val="100000"/>
            </a:pPr>
            <a:r>
              <a:rPr lang="cs-CZ" sz="9600" dirty="0"/>
              <a:t>volit a být voleni do školské rady, jsou-li zletilí,</a:t>
            </a:r>
          </a:p>
          <a:p>
            <a:pPr lvl="1">
              <a:buSzPct val="100000"/>
            </a:pPr>
            <a:r>
              <a:rPr lang="cs-CZ" sz="9600" dirty="0"/>
              <a:t>zakládat v rámci školy samosprávné orgány žáků a studentů, volit a být do nich voleni, pracovat v nich a jejich prostřednictvím se obracet na ředitele školy s tím, že ředitel školy je povinen se stanovisky a vyjádřeními těchto samosprávných orgánů zabývat, (NE ZZ)</a:t>
            </a:r>
          </a:p>
          <a:p>
            <a:pPr lvl="1">
              <a:buSzPct val="100000"/>
            </a:pPr>
            <a:r>
              <a:rPr lang="cs-CZ" sz="9600" dirty="0"/>
              <a:t>vyjadřovat se ke všem rozhodnutím týkajícím se podstatných záležitostí jejich vzdělávání, přičemž jejich vyjádřením musí být věnována pozornost odpovídající jejich věku a stupni vývoje,</a:t>
            </a:r>
          </a:p>
          <a:p>
            <a:pPr lvl="1">
              <a:buSzPct val="100000"/>
            </a:pPr>
            <a:r>
              <a:rPr lang="cs-CZ" sz="9600" dirty="0"/>
              <a:t>na informace a poradenskou pomoc školy nebo školského poradenského zařízení v záležitostech týkajících se vzdělávání podle tohoto zákona.</a:t>
            </a:r>
          </a:p>
          <a:p>
            <a:pPr marL="457200" lvl="1" indent="0">
              <a:buSzPct val="100000"/>
              <a:buNone/>
            </a:pPr>
            <a:endParaRPr lang="cs-CZ" sz="9600" dirty="0"/>
          </a:p>
          <a:p>
            <a:pPr hangingPunct="1">
              <a:spcBef>
                <a:spcPts val="800"/>
              </a:spcBef>
              <a:buSzPct val="100000"/>
              <a:buFont typeface="Arial" pitchFamily="34"/>
              <a:buChar char="•"/>
            </a:pPr>
            <a:endParaRPr lang="cs-CZ" dirty="0">
              <a:latin typeface="Calibri" pitchFamily="18"/>
            </a:endParaRPr>
          </a:p>
          <a:p>
            <a:pPr marL="0" indent="0" hangingPunct="1">
              <a:spcBef>
                <a:spcPts val="800"/>
              </a:spcBef>
              <a:buNone/>
            </a:pPr>
            <a:r>
              <a:rPr lang="cs-CZ" dirty="0">
                <a:latin typeface="Calibri" pitchFamily="18"/>
              </a:rPr>
              <a:t> </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ADCD4D-1A6B-44DE-8FA7-14D838F01017}"/>
              </a:ext>
            </a:extLst>
          </p:cNvPr>
          <p:cNvSpPr txBox="1">
            <a:spLocks noGrp="1"/>
          </p:cNvSpPr>
          <p:nvPr>
            <p:ph type="title"/>
          </p:nvPr>
        </p:nvSpPr>
        <p:spPr/>
        <p:txBody>
          <a:bodyPr/>
          <a:lstStyle/>
          <a:p>
            <a:pPr lvl="0"/>
            <a:r>
              <a:rPr lang="cs-CZ" dirty="0"/>
              <a:t>Právo na informace</a:t>
            </a:r>
          </a:p>
        </p:txBody>
      </p:sp>
      <p:sp>
        <p:nvSpPr>
          <p:cNvPr id="3" name="Zástupný symbol pro obsah 2">
            <a:extLst>
              <a:ext uri="{FF2B5EF4-FFF2-40B4-BE49-F238E27FC236}">
                <a16:creationId xmlns:a16="http://schemas.microsoft.com/office/drawing/2014/main" id="{29422B59-76F8-41D4-ABE1-B84012746727}"/>
              </a:ext>
            </a:extLst>
          </p:cNvPr>
          <p:cNvSpPr txBox="1">
            <a:spLocks noGrp="1"/>
          </p:cNvSpPr>
          <p:nvPr>
            <p:ph idx="1"/>
          </p:nvPr>
        </p:nvSpPr>
        <p:spPr>
          <a:xfrm>
            <a:off x="742122" y="1966952"/>
            <a:ext cx="10611678"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Na informace o průběhu a výsledcích vzdělávání mají v případě zletilých žáků a studentů právo také jejich </a:t>
            </a:r>
            <a:r>
              <a:rPr lang="cs-CZ" u="sng" dirty="0">
                <a:latin typeface="Calibri" pitchFamily="18"/>
              </a:rPr>
              <a:t>rodiče, popřípadě osoby, které vůči zletilým žákům a studentům plní vyživovací povinnost</a:t>
            </a:r>
            <a:r>
              <a:rPr lang="cs-CZ" dirty="0">
                <a:latin typeface="Calibri" pitchFamily="18"/>
              </a:rPr>
              <a:t>.</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8B55A1-4A66-4450-87F7-E201CC1DDE09}"/>
              </a:ext>
            </a:extLst>
          </p:cNvPr>
          <p:cNvSpPr txBox="1">
            <a:spLocks noGrp="1"/>
          </p:cNvSpPr>
          <p:nvPr>
            <p:ph type="title"/>
          </p:nvPr>
        </p:nvSpPr>
        <p:spPr>
          <a:xfrm>
            <a:off x="768625" y="332640"/>
            <a:ext cx="10614991" cy="1143000"/>
          </a:xfrm>
        </p:spPr>
        <p:txBody>
          <a:bodyPr>
            <a:noAutofit/>
          </a:bodyPr>
          <a:lstStyle/>
          <a:p>
            <a:pPr lvl="0"/>
            <a:r>
              <a:rPr lang="cs-CZ" dirty="0"/>
              <a:t>Povinnosti žáků, studentů a zákonných zástupců dětí a nezletilých žáků</a:t>
            </a:r>
          </a:p>
        </p:txBody>
      </p:sp>
      <p:sp>
        <p:nvSpPr>
          <p:cNvPr id="3" name="Zástupný symbol pro obsah 2">
            <a:extLst>
              <a:ext uri="{FF2B5EF4-FFF2-40B4-BE49-F238E27FC236}">
                <a16:creationId xmlns:a16="http://schemas.microsoft.com/office/drawing/2014/main" id="{ADDC2770-1D6A-470E-9516-D26A81531597}"/>
              </a:ext>
            </a:extLst>
          </p:cNvPr>
          <p:cNvSpPr txBox="1">
            <a:spLocks noGrp="1"/>
          </p:cNvSpPr>
          <p:nvPr>
            <p:ph idx="1"/>
          </p:nvPr>
        </p:nvSpPr>
        <p:spPr>
          <a:xfrm>
            <a:off x="768625" y="1600201"/>
            <a:ext cx="10614991" cy="4525923"/>
          </a:xfrm>
        </p:spPr>
        <p:txBody>
          <a:bodyPr vert="horz" lIns="91440" tIns="45720" rIns="91440" bIns="45720" rtlCol="0">
            <a:normAutofit/>
          </a:bodyPr>
          <a:lstStyle/>
          <a:p>
            <a:pPr hangingPunct="1">
              <a:spcBef>
                <a:spcPts val="800"/>
              </a:spcBef>
              <a:buNone/>
            </a:pPr>
            <a:endParaRPr lang="cs-CZ" dirty="0">
              <a:latin typeface="Calibri" pitchFamily="18"/>
            </a:endParaRPr>
          </a:p>
          <a:p>
            <a:pPr hangingPunct="1">
              <a:spcBef>
                <a:spcPts val="800"/>
              </a:spcBef>
              <a:buSzPct val="100000"/>
            </a:pPr>
            <a:r>
              <a:rPr lang="cs-CZ" dirty="0">
                <a:latin typeface="Calibri" pitchFamily="18"/>
              </a:rPr>
              <a:t>řádně docházet do školy nebo školského zařízení a řádně se vzdělávat,</a:t>
            </a:r>
          </a:p>
          <a:p>
            <a:pPr hangingPunct="1">
              <a:spcBef>
                <a:spcPts val="800"/>
              </a:spcBef>
              <a:buSzPct val="100000"/>
            </a:pPr>
            <a:r>
              <a:rPr lang="cs-CZ" dirty="0">
                <a:latin typeface="Calibri" pitchFamily="18"/>
              </a:rPr>
              <a:t>dodržovat školní a vnitřní řád a předpisy a pokyny školy a školského zařízení k ochraně zdraví a bezpečnosti, s nimiž byli seznámeni,</a:t>
            </a:r>
          </a:p>
          <a:p>
            <a:pPr hangingPunct="1">
              <a:spcBef>
                <a:spcPts val="800"/>
              </a:spcBef>
              <a:buSzPct val="100000"/>
            </a:pPr>
            <a:r>
              <a:rPr lang="cs-CZ" dirty="0">
                <a:latin typeface="Calibri" pitchFamily="18"/>
              </a:rPr>
              <a:t>plnit pokyny pedagogických pracovníků škol a školských zařízení vydané v souladu s právními předpisy a školním nebo vnitřním řádem.</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8B19A8-C9DA-432E-9732-6D663F94A827}"/>
              </a:ext>
            </a:extLst>
          </p:cNvPr>
          <p:cNvSpPr txBox="1">
            <a:spLocks noGrp="1"/>
          </p:cNvSpPr>
          <p:nvPr>
            <p:ph type="title"/>
          </p:nvPr>
        </p:nvSpPr>
        <p:spPr/>
        <p:txBody>
          <a:bodyPr/>
          <a:lstStyle/>
          <a:p>
            <a:pPr lvl="0"/>
            <a:r>
              <a:rPr lang="cs-CZ" dirty="0"/>
              <a:t>Povinnosti zletilých žáků a studentů</a:t>
            </a:r>
          </a:p>
        </p:txBody>
      </p:sp>
      <p:sp>
        <p:nvSpPr>
          <p:cNvPr id="3" name="Zástupný symbol pro obsah 2">
            <a:extLst>
              <a:ext uri="{FF2B5EF4-FFF2-40B4-BE49-F238E27FC236}">
                <a16:creationId xmlns:a16="http://schemas.microsoft.com/office/drawing/2014/main" id="{7F78C890-3F36-492D-BE88-465B03AFE4B2}"/>
              </a:ext>
            </a:extLst>
          </p:cNvPr>
          <p:cNvSpPr txBox="1">
            <a:spLocks noGrp="1"/>
          </p:cNvSpPr>
          <p:nvPr>
            <p:ph idx="1"/>
          </p:nvPr>
        </p:nvSpPr>
        <p:spPr>
          <a:xfrm>
            <a:off x="838199" y="1690688"/>
            <a:ext cx="10515599" cy="4525923"/>
          </a:xfrm>
        </p:spPr>
        <p:txBody>
          <a:bodyPr vert="horz" lIns="91440" tIns="45720" rIns="91440" bIns="45720" rtlCol="0">
            <a:normAutofit/>
          </a:bodyPr>
          <a:lstStyle/>
          <a:p>
            <a:pPr hangingPunct="1">
              <a:spcBef>
                <a:spcPts val="800"/>
              </a:spcBef>
              <a:buSzPct val="100000"/>
            </a:pPr>
            <a:r>
              <a:rPr lang="cs-CZ" dirty="0">
                <a:latin typeface="Calibri" pitchFamily="18"/>
              </a:rPr>
              <a:t>informovat školu a školské zařízení o změně zdravotní způsobilosti, zdravotních obtížích nebo jiných závažných skutečnostech, které by mohly mít vliv na průběh vzdělávání,</a:t>
            </a:r>
          </a:p>
          <a:p>
            <a:pPr hangingPunct="1">
              <a:spcBef>
                <a:spcPts val="800"/>
              </a:spcBef>
              <a:buSzPct val="100000"/>
            </a:pPr>
            <a:r>
              <a:rPr lang="cs-CZ" dirty="0">
                <a:latin typeface="Calibri" pitchFamily="18"/>
              </a:rPr>
              <a:t>dokládat důvody své nepřítomnosti ve vyučování v souladu s podmínkami stanovenými školním řádem,</a:t>
            </a:r>
          </a:p>
          <a:p>
            <a:pPr hangingPunct="1">
              <a:spcBef>
                <a:spcPts val="800"/>
              </a:spcBef>
              <a:buSzPct val="100000"/>
            </a:pPr>
            <a:r>
              <a:rPr lang="cs-CZ" dirty="0">
                <a:latin typeface="Calibri" pitchFamily="18"/>
              </a:rPr>
              <a:t>oznamovat škole a školskému zařízení údaje podle § 28 odst. 2 a 3 (školní matrika) a další údaje, které jsou podstatné pro průběh vzdělávání nebo bezpečnost žáka a studenta, a změny v těchto údajích.</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2189EF-ECEE-4779-9E6D-E9428CCD2B61}"/>
              </a:ext>
            </a:extLst>
          </p:cNvPr>
          <p:cNvSpPr txBox="1">
            <a:spLocks noGrp="1"/>
          </p:cNvSpPr>
          <p:nvPr>
            <p:ph type="title"/>
          </p:nvPr>
        </p:nvSpPr>
        <p:spPr/>
        <p:txBody>
          <a:bodyPr/>
          <a:lstStyle/>
          <a:p>
            <a:pPr lvl="0"/>
            <a:r>
              <a:rPr lang="cs-CZ" dirty="0"/>
              <a:t>Povinnosti ZZ dětí a nezletilých žáků</a:t>
            </a:r>
          </a:p>
        </p:txBody>
      </p:sp>
      <p:sp>
        <p:nvSpPr>
          <p:cNvPr id="3" name="Zástupný symbol pro obsah 2">
            <a:extLst>
              <a:ext uri="{FF2B5EF4-FFF2-40B4-BE49-F238E27FC236}">
                <a16:creationId xmlns:a16="http://schemas.microsoft.com/office/drawing/2014/main" id="{0BD20FFE-B2EF-4CB7-BD92-C9708E63798E}"/>
              </a:ext>
            </a:extLst>
          </p:cNvPr>
          <p:cNvSpPr txBox="1">
            <a:spLocks noGrp="1"/>
          </p:cNvSpPr>
          <p:nvPr>
            <p:ph idx="1"/>
          </p:nvPr>
        </p:nvSpPr>
        <p:spPr>
          <a:xfrm>
            <a:off x="838200" y="1600201"/>
            <a:ext cx="10515600" cy="4525923"/>
          </a:xfrm>
        </p:spPr>
        <p:txBody>
          <a:bodyPr vert="horz" lIns="91440" tIns="45720" rIns="91440" bIns="45720" rtlCol="0">
            <a:normAutofit fontScale="92500"/>
          </a:bodyPr>
          <a:lstStyle/>
          <a:p>
            <a:pPr hangingPunct="1">
              <a:spcBef>
                <a:spcPts val="800"/>
              </a:spcBef>
              <a:buSzPct val="100000"/>
            </a:pPr>
            <a:r>
              <a:rPr lang="cs-CZ" dirty="0">
                <a:latin typeface="Calibri" pitchFamily="18"/>
              </a:rPr>
              <a:t>zajistit, aby dítě a žák docházel řádně do školy nebo školského zařízení,</a:t>
            </a:r>
          </a:p>
          <a:p>
            <a:pPr hangingPunct="1">
              <a:spcBef>
                <a:spcPts val="800"/>
              </a:spcBef>
              <a:buSzPct val="100000"/>
            </a:pPr>
            <a:r>
              <a:rPr lang="cs-CZ" dirty="0">
                <a:latin typeface="Calibri" pitchFamily="18"/>
              </a:rPr>
              <a:t>na vyzvání ředitele školy nebo školského zařízení se osobně zúčastnit projednání závažných otázek týkajících se vzdělávání dítěte nebo žáka,</a:t>
            </a:r>
          </a:p>
          <a:p>
            <a:pPr hangingPunct="1">
              <a:spcBef>
                <a:spcPts val="800"/>
              </a:spcBef>
              <a:buSzPct val="100000"/>
            </a:pPr>
            <a:r>
              <a:rPr lang="cs-CZ" dirty="0">
                <a:latin typeface="Calibri" pitchFamily="18"/>
              </a:rPr>
              <a:t>informovat školu a školské zařízení o změně zdravotní způsobilosti, zdravotních obtížích dítěte nebo žáka nebo jiných závažných skutečnostech, které by mohly mít vliv na průběh vzdělávání,</a:t>
            </a:r>
          </a:p>
          <a:p>
            <a:pPr hangingPunct="1">
              <a:spcBef>
                <a:spcPts val="800"/>
              </a:spcBef>
              <a:buSzPct val="100000"/>
            </a:pPr>
            <a:r>
              <a:rPr lang="cs-CZ" dirty="0">
                <a:latin typeface="Calibri" pitchFamily="18"/>
              </a:rPr>
              <a:t>dokládat důvody nepřítomnosti dítěte a žáka ve vyučování v souladu s podmínkami stanovenými školním řádem,</a:t>
            </a:r>
          </a:p>
          <a:p>
            <a:pPr hangingPunct="1">
              <a:spcBef>
                <a:spcPts val="800"/>
              </a:spcBef>
              <a:buSzPct val="100000"/>
            </a:pPr>
            <a:r>
              <a:rPr lang="cs-CZ" dirty="0">
                <a:latin typeface="Calibri" pitchFamily="18"/>
              </a:rPr>
              <a:t>oznamovat škole a školskému zařízení údaje podle § 28 odst. 2 a 3 a další údaje, které jsou podstatné pro průběh vzdělávání nebo bezpečnost dítěte a žáka, a změny v těchto údajích.</a:t>
            </a:r>
          </a:p>
          <a:p>
            <a:pPr hangingPunct="1">
              <a:spcBef>
                <a:spcPts val="800"/>
              </a:spcBef>
              <a:buSzPct val="100000"/>
            </a:pPr>
            <a:endParaRPr lang="cs-CZ" dirty="0">
              <a:latin typeface="Calibri" pitchFamily="18"/>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C8E327-EC78-48A6-AF4C-97D9EE95E762}"/>
              </a:ext>
            </a:extLst>
          </p:cNvPr>
          <p:cNvSpPr txBox="1">
            <a:spLocks noGrp="1"/>
          </p:cNvSpPr>
          <p:nvPr>
            <p:ph type="title"/>
          </p:nvPr>
        </p:nvSpPr>
        <p:spPr/>
        <p:txBody>
          <a:bodyPr>
            <a:normAutofit/>
          </a:bodyPr>
          <a:lstStyle/>
          <a:p>
            <a:pPr lvl="0"/>
            <a:r>
              <a:rPr lang="cs-CZ" dirty="0"/>
              <a:t>Práva pedagogických pracovníků - § 22a (1. 9. 2017)</a:t>
            </a:r>
          </a:p>
        </p:txBody>
      </p:sp>
      <p:sp>
        <p:nvSpPr>
          <p:cNvPr id="3" name="Zástupný symbol pro obsah 2">
            <a:extLst>
              <a:ext uri="{FF2B5EF4-FFF2-40B4-BE49-F238E27FC236}">
                <a16:creationId xmlns:a16="http://schemas.microsoft.com/office/drawing/2014/main" id="{2F8EBAF8-CE27-4F0C-A5E5-1D3AC7385C6F}"/>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500"/>
              </a:spcBef>
              <a:buSzPct val="100000"/>
              <a:buFont typeface="Arial" pitchFamily="34"/>
              <a:buChar char="•"/>
            </a:pPr>
            <a:r>
              <a:rPr lang="cs-CZ" sz="2400" dirty="0">
                <a:latin typeface="Calibri" pitchFamily="18"/>
              </a:rPr>
              <a:t>Na </a:t>
            </a:r>
            <a:r>
              <a:rPr lang="cs-CZ" sz="2400" u="sng" dirty="0">
                <a:latin typeface="Calibri" pitchFamily="18"/>
              </a:rPr>
              <a:t>zajištění podmínek potřebných pro výkon jejich pedagogické činnosti</a:t>
            </a:r>
            <a:r>
              <a:rPr lang="cs-CZ" sz="2400" dirty="0">
                <a:latin typeface="Calibri" pitchFamily="18"/>
              </a:rPr>
              <a:t>, zejména na </a:t>
            </a:r>
            <a:r>
              <a:rPr lang="cs-CZ" sz="2400" u="sng" dirty="0">
                <a:latin typeface="Calibri" pitchFamily="18"/>
              </a:rPr>
              <a:t>ochranu před fyzickým násilím nebo psychickým nátlakem</a:t>
            </a:r>
            <a:r>
              <a:rPr lang="cs-CZ" sz="2400" dirty="0">
                <a:latin typeface="Calibri" pitchFamily="18"/>
              </a:rPr>
              <a:t> ze strany dětí, žáků, studentů nebo zákonných zástupců dětí a žáků a dalších osob, které jsou v přímém kontaktu s pedagogickým pracovníkem ve škole,</a:t>
            </a:r>
          </a:p>
          <a:p>
            <a:pPr hangingPunct="1">
              <a:spcBef>
                <a:spcPts val="500"/>
              </a:spcBef>
              <a:buSzPct val="100000"/>
              <a:buFont typeface="Arial" pitchFamily="34"/>
              <a:buChar char="•"/>
            </a:pPr>
            <a:r>
              <a:rPr lang="cs-CZ" sz="2400" dirty="0">
                <a:latin typeface="Calibri" pitchFamily="18"/>
              </a:rPr>
              <a:t>aby nebylo do jejich přímé pedagogické činnosti zasahováno v rozporu s právními předpisy,</a:t>
            </a:r>
          </a:p>
          <a:p>
            <a:pPr hangingPunct="1">
              <a:spcBef>
                <a:spcPts val="500"/>
              </a:spcBef>
              <a:buSzPct val="100000"/>
              <a:buFont typeface="Arial" pitchFamily="34"/>
              <a:buChar char="•"/>
            </a:pPr>
            <a:r>
              <a:rPr lang="cs-CZ" sz="2400" u="sng" dirty="0">
                <a:latin typeface="Calibri" pitchFamily="18"/>
              </a:rPr>
              <a:t>na využívání metod, forem a prostředků dle vlastního uvážení </a:t>
            </a:r>
            <a:r>
              <a:rPr lang="cs-CZ" sz="2400" dirty="0">
                <a:latin typeface="Calibri" pitchFamily="18"/>
              </a:rPr>
              <a:t>v souladu se zásadami a cíli vzdělávání při přímé vyučovací, výchovné, </a:t>
            </a:r>
            <a:r>
              <a:rPr lang="cs-CZ" sz="2400" dirty="0" err="1">
                <a:latin typeface="Calibri" pitchFamily="18"/>
              </a:rPr>
              <a:t>speciálněpedagogické</a:t>
            </a:r>
            <a:r>
              <a:rPr lang="cs-CZ" sz="2400" dirty="0">
                <a:latin typeface="Calibri" pitchFamily="18"/>
              </a:rPr>
              <a:t> a pedagogicko-psychologické činnosti,</a:t>
            </a:r>
          </a:p>
          <a:p>
            <a:pPr hangingPunct="1">
              <a:spcBef>
                <a:spcPts val="500"/>
              </a:spcBef>
              <a:buSzPct val="100000"/>
              <a:buFont typeface="Arial" pitchFamily="34"/>
              <a:buChar char="•"/>
            </a:pPr>
            <a:r>
              <a:rPr lang="cs-CZ" sz="2400" dirty="0">
                <a:latin typeface="Calibri" pitchFamily="18"/>
              </a:rPr>
              <a:t>volit a být voleni do školské rady,</a:t>
            </a:r>
          </a:p>
          <a:p>
            <a:pPr hangingPunct="1">
              <a:spcBef>
                <a:spcPts val="500"/>
              </a:spcBef>
              <a:buSzPct val="100000"/>
              <a:buFont typeface="Arial" pitchFamily="34"/>
              <a:buChar char="•"/>
            </a:pPr>
            <a:r>
              <a:rPr lang="cs-CZ" sz="2400" dirty="0">
                <a:latin typeface="Calibri" pitchFamily="18"/>
              </a:rPr>
              <a:t>na </a:t>
            </a:r>
            <a:r>
              <a:rPr lang="cs-CZ" sz="2400" u="sng" dirty="0">
                <a:latin typeface="Calibri" pitchFamily="18"/>
              </a:rPr>
              <a:t>objektivní hodnocení své pedagogické činnosti</a:t>
            </a:r>
            <a:r>
              <a:rPr lang="cs-CZ" sz="2400" dirty="0">
                <a:latin typeface="Calibri" pitchFamily="18"/>
              </a:rPr>
              <a:t>.</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9196B1-B147-4150-8620-F298AA80149C}"/>
              </a:ext>
            </a:extLst>
          </p:cNvPr>
          <p:cNvSpPr txBox="1">
            <a:spLocks noGrp="1"/>
          </p:cNvSpPr>
          <p:nvPr>
            <p:ph type="title"/>
          </p:nvPr>
        </p:nvSpPr>
        <p:spPr/>
        <p:txBody>
          <a:bodyPr>
            <a:normAutofit/>
          </a:bodyPr>
          <a:lstStyle/>
          <a:p>
            <a:pPr lvl="0"/>
            <a:r>
              <a:rPr lang="cs-CZ" dirty="0"/>
              <a:t>Pomůcka MŠMT – č.j. MSMT.22026/2017-1</a:t>
            </a:r>
          </a:p>
        </p:txBody>
      </p:sp>
      <p:sp>
        <p:nvSpPr>
          <p:cNvPr id="3" name="Zástupný symbol pro obsah 2">
            <a:extLst>
              <a:ext uri="{FF2B5EF4-FFF2-40B4-BE49-F238E27FC236}">
                <a16:creationId xmlns:a16="http://schemas.microsoft.com/office/drawing/2014/main" id="{6E404BA6-2EF8-4BA6-BD98-11708B6EBF0D}"/>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Právům pedagogických pracovníků odpovídají povinnosti zaměstnavatele – ředitele</a:t>
            </a:r>
          </a:p>
          <a:p>
            <a:pPr hangingPunct="1">
              <a:spcBef>
                <a:spcPts val="800"/>
              </a:spcBef>
              <a:buSzPct val="100000"/>
              <a:buFont typeface="Arial" pitchFamily="34"/>
              <a:buChar char="•"/>
            </a:pPr>
            <a:r>
              <a:rPr lang="cs-CZ" dirty="0">
                <a:latin typeface="Calibri" pitchFamily="18"/>
              </a:rPr>
              <a:t>Práva = zásady akcentované v jiných místech právního řádu</a:t>
            </a:r>
          </a:p>
          <a:p>
            <a:pPr hangingPunct="1">
              <a:spcBef>
                <a:spcPts val="800"/>
              </a:spcBef>
              <a:buSzPct val="100000"/>
              <a:buFont typeface="Arial" pitchFamily="34"/>
              <a:buChar char="•"/>
            </a:pPr>
            <a:r>
              <a:rPr lang="cs-CZ" dirty="0">
                <a:latin typeface="Calibri" pitchFamily="18"/>
              </a:rPr>
              <a:t>Zakotvit do školních a vnitřních řádů školy (projednání ve školské radě)</a:t>
            </a:r>
          </a:p>
          <a:p>
            <a:pPr hangingPunct="1">
              <a:spcBef>
                <a:spcPts val="800"/>
              </a:spcBef>
              <a:buSzPct val="100000"/>
              <a:buFont typeface="Arial" pitchFamily="34"/>
              <a:buChar char="•"/>
            </a:pPr>
            <a:r>
              <a:rPr lang="cs-CZ" dirty="0">
                <a:latin typeface="Calibri" pitchFamily="18"/>
              </a:rPr>
              <a:t>Inspirace nalezena v Chartě učitelů (doporučení týkající se učitelů přijaté na Mimořádné mezivládní konferenci o postavení učitelů, Paříž 5.10.1966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C5C781-8371-4C8C-B094-3165473506C8}"/>
              </a:ext>
            </a:extLst>
          </p:cNvPr>
          <p:cNvSpPr txBox="1">
            <a:spLocks noGrp="1"/>
          </p:cNvSpPr>
          <p:nvPr>
            <p:ph type="title"/>
          </p:nvPr>
        </p:nvSpPr>
        <p:spPr/>
        <p:txBody>
          <a:bodyPr/>
          <a:lstStyle/>
          <a:p>
            <a:pPr lvl="0"/>
            <a:r>
              <a:rPr lang="cs-CZ" dirty="0"/>
              <a:t>ŠVP a akreditovaný VP VOŠ</a:t>
            </a:r>
          </a:p>
        </p:txBody>
      </p:sp>
      <p:sp>
        <p:nvSpPr>
          <p:cNvPr id="3" name="Zástupný symbol pro obsah 2">
            <a:extLst>
              <a:ext uri="{FF2B5EF4-FFF2-40B4-BE49-F238E27FC236}">
                <a16:creationId xmlns:a16="http://schemas.microsoft.com/office/drawing/2014/main" id="{919C3A27-D50B-40C2-A642-E27B00677338}"/>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Vydává ředitel školy nebo školského zařízení.</a:t>
            </a:r>
          </a:p>
          <a:p>
            <a:pPr hangingPunct="1">
              <a:spcBef>
                <a:spcPts val="800"/>
              </a:spcBef>
              <a:buSzPct val="100000"/>
              <a:buFont typeface="Arial" pitchFamily="34"/>
              <a:buChar char="•"/>
            </a:pPr>
            <a:r>
              <a:rPr lang="cs-CZ">
                <a:latin typeface="Calibri" pitchFamily="18"/>
              </a:rPr>
              <a:t>Zveřejní na přístupném místě ve škole nebo školském zařízení.</a:t>
            </a:r>
          </a:p>
          <a:p>
            <a:pPr hangingPunct="1">
              <a:spcBef>
                <a:spcPts val="800"/>
              </a:spcBef>
              <a:buSzPct val="100000"/>
              <a:buFont typeface="Arial" pitchFamily="34"/>
              <a:buChar char="•"/>
            </a:pPr>
            <a:r>
              <a:rPr lang="cs-CZ">
                <a:latin typeface="Calibri" pitchFamily="18"/>
              </a:rPr>
              <a:t>Do školního vzdělávacího programu může každý nahlížet a pořizovat si z něj opisy a výpisy, anebo za cenu v místě obvyklou může obdržet jeho kopii. Poskytování informací podle zákona o svobodném přístupu k informacím tím není dotčeno.</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673A56-4716-47A8-B340-54AC384B4F5B}"/>
              </a:ext>
            </a:extLst>
          </p:cNvPr>
          <p:cNvSpPr txBox="1">
            <a:spLocks noGrp="1"/>
          </p:cNvSpPr>
          <p:nvPr>
            <p:ph type="title"/>
          </p:nvPr>
        </p:nvSpPr>
        <p:spPr/>
        <p:txBody>
          <a:bodyPr>
            <a:normAutofit/>
          </a:bodyPr>
          <a:lstStyle/>
          <a:p>
            <a:pPr lvl="0"/>
            <a:r>
              <a:rPr lang="cs-CZ" dirty="0"/>
              <a:t>Ochrana před fyzickým násilím, psychickým tlakem</a:t>
            </a:r>
          </a:p>
        </p:txBody>
      </p:sp>
      <p:sp>
        <p:nvSpPr>
          <p:cNvPr id="3" name="Zástupný symbol pro obsah 2">
            <a:extLst>
              <a:ext uri="{FF2B5EF4-FFF2-40B4-BE49-F238E27FC236}">
                <a16:creationId xmlns:a16="http://schemas.microsoft.com/office/drawing/2014/main" id="{41654A4F-1CBA-4B4B-8834-E6DA54037F6E}"/>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sz="2600" dirty="0">
                <a:latin typeface="Calibri" pitchFamily="18"/>
              </a:rPr>
              <a:t>Podmínky pracoviště – ZP, BOZP, možnost odmítnout práci v případě, že bezprostředně a závažným způsobem ohrožuje život nebo zdraví, právo podat stížnost</a:t>
            </a:r>
          </a:p>
          <a:p>
            <a:pPr hangingPunct="1">
              <a:spcBef>
                <a:spcPts val="800"/>
              </a:spcBef>
              <a:buSzPct val="100000"/>
              <a:buFont typeface="Arial" pitchFamily="34"/>
              <a:buChar char="•"/>
            </a:pPr>
            <a:r>
              <a:rPr lang="cs-CZ" sz="2600" dirty="0">
                <a:latin typeface="Calibri" pitchFamily="18"/>
              </a:rPr>
              <a:t>Přestupky řeší inspektoráty práce</a:t>
            </a:r>
          </a:p>
          <a:p>
            <a:pPr hangingPunct="1">
              <a:spcBef>
                <a:spcPts val="800"/>
              </a:spcBef>
              <a:buSzPct val="100000"/>
              <a:buFont typeface="Arial" pitchFamily="34"/>
              <a:buChar char="•"/>
            </a:pPr>
            <a:r>
              <a:rPr lang="cs-CZ" sz="2600" dirty="0">
                <a:latin typeface="Calibri" pitchFamily="18"/>
              </a:rPr>
              <a:t>Opatření</a:t>
            </a:r>
          </a:p>
          <a:p>
            <a:pPr lvl="1">
              <a:buSzPct val="100000"/>
              <a:buFont typeface="Arial" pitchFamily="34"/>
            </a:pPr>
            <a:r>
              <a:rPr lang="cs-CZ" sz="2600" dirty="0"/>
              <a:t>Vhodná organizace vzdělávání</a:t>
            </a:r>
          </a:p>
          <a:p>
            <a:pPr lvl="1">
              <a:buSzPct val="100000"/>
              <a:buFont typeface="Arial" pitchFamily="34"/>
            </a:pPr>
            <a:r>
              <a:rPr lang="cs-CZ" sz="2600" dirty="0"/>
              <a:t>Rozvržení pracovní doby</a:t>
            </a:r>
          </a:p>
          <a:p>
            <a:pPr lvl="1">
              <a:buSzPct val="100000"/>
              <a:buFont typeface="Arial" pitchFamily="34"/>
            </a:pPr>
            <a:r>
              <a:rPr lang="cs-CZ" sz="2600" dirty="0"/>
              <a:t>Dostatečné personální zabezpečení všech činností</a:t>
            </a:r>
          </a:p>
          <a:p>
            <a:pPr lvl="1">
              <a:buSzPct val="100000"/>
              <a:buFont typeface="Arial" pitchFamily="34"/>
            </a:pPr>
            <a:r>
              <a:rPr lang="cs-CZ" sz="2600" dirty="0"/>
              <a:t>Vhodné využívání výchovných opatření</a:t>
            </a:r>
          </a:p>
          <a:p>
            <a:pPr lvl="1">
              <a:buSzPct val="100000"/>
              <a:buFont typeface="Arial" pitchFamily="34"/>
            </a:pPr>
            <a:r>
              <a:rPr lang="cs-CZ" sz="2600" dirty="0"/>
              <a:t>Povinnost vyloučit žáka, studenta (opakované slovní a fyzické útoky)</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A23ED4-7976-4022-A826-A03E0136FD8C}"/>
              </a:ext>
            </a:extLst>
          </p:cNvPr>
          <p:cNvSpPr txBox="1">
            <a:spLocks noGrp="1"/>
          </p:cNvSpPr>
          <p:nvPr>
            <p:ph type="title"/>
          </p:nvPr>
        </p:nvSpPr>
        <p:spPr/>
        <p:txBody>
          <a:bodyPr>
            <a:normAutofit/>
          </a:bodyPr>
          <a:lstStyle/>
          <a:p>
            <a:pPr lvl="0"/>
            <a:r>
              <a:rPr lang="cs-CZ" dirty="0"/>
              <a:t>Zásahy do přímé pedagogické činnosti</a:t>
            </a:r>
          </a:p>
        </p:txBody>
      </p:sp>
      <p:sp>
        <p:nvSpPr>
          <p:cNvPr id="3" name="Zástupný symbol pro obsah 2">
            <a:extLst>
              <a:ext uri="{FF2B5EF4-FFF2-40B4-BE49-F238E27FC236}">
                <a16:creationId xmlns:a16="http://schemas.microsoft.com/office/drawing/2014/main" id="{6AB11419-3E5E-4C67-A523-0A7B5B2A64F3}"/>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Právo pedagogického pracovníka na ochranu před neodborným zasahováním do výkonu pedagogických činností.</a:t>
            </a:r>
          </a:p>
          <a:p>
            <a:pPr hangingPunct="1">
              <a:spcBef>
                <a:spcPts val="800"/>
              </a:spcBef>
              <a:buSzPct val="100000"/>
              <a:buFont typeface="Arial" pitchFamily="34"/>
              <a:buChar char="•"/>
            </a:pPr>
            <a:r>
              <a:rPr lang="cs-CZ" dirty="0">
                <a:latin typeface="Calibri" pitchFamily="18"/>
              </a:rPr>
              <a:t>Přípustný zásah - § 11 ZP – právo vedoucích zaměstnanců stanovit a ukládat podřízeným zaměstnancům pracovní úkoly, organizovat, řídit a kontrolovat jejich práci a dávat jim k tomu účelu závazné pokyny</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EDDB53-6FC4-4F45-BFDD-DFB75D43B765}"/>
              </a:ext>
            </a:extLst>
          </p:cNvPr>
          <p:cNvSpPr txBox="1">
            <a:spLocks noGrp="1"/>
          </p:cNvSpPr>
          <p:nvPr>
            <p:ph type="title"/>
          </p:nvPr>
        </p:nvSpPr>
        <p:spPr/>
        <p:txBody>
          <a:bodyPr>
            <a:normAutofit/>
          </a:bodyPr>
          <a:lstStyle/>
          <a:p>
            <a:pPr lvl="0"/>
            <a:r>
              <a:rPr lang="cs-CZ" dirty="0"/>
              <a:t>Metody, formy a prostředky dle vlastního uvážení</a:t>
            </a:r>
          </a:p>
        </p:txBody>
      </p:sp>
      <p:sp>
        <p:nvSpPr>
          <p:cNvPr id="3" name="Zástupný symbol pro obsah 2">
            <a:extLst>
              <a:ext uri="{FF2B5EF4-FFF2-40B4-BE49-F238E27FC236}">
                <a16:creationId xmlns:a16="http://schemas.microsoft.com/office/drawing/2014/main" id="{067DC426-9584-4BED-9364-2733331EDEAF}"/>
              </a:ext>
            </a:extLst>
          </p:cNvPr>
          <p:cNvSpPr txBox="1">
            <a:spLocks noGrp="1"/>
          </p:cNvSpPr>
          <p:nvPr>
            <p:ph idx="1"/>
          </p:nvPr>
        </p:nvSpPr>
        <p:spPr>
          <a:xfrm>
            <a:off x="838199" y="1966952"/>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Respektování profesionality pedagogického pracovníka</a:t>
            </a:r>
          </a:p>
          <a:p>
            <a:pPr hangingPunct="1">
              <a:spcBef>
                <a:spcPts val="800"/>
              </a:spcBef>
              <a:buSzPct val="100000"/>
              <a:buFont typeface="Arial" pitchFamily="34"/>
              <a:buChar char="•"/>
            </a:pPr>
            <a:r>
              <a:rPr lang="cs-CZ" dirty="0">
                <a:latin typeface="Calibri" pitchFamily="18"/>
              </a:rPr>
              <a:t>Důvěra v pedagogického pracovníka</a:t>
            </a:r>
          </a:p>
          <a:p>
            <a:pPr lvl="1">
              <a:buSzPct val="100000"/>
              <a:buFont typeface="Arial" pitchFamily="34"/>
            </a:pPr>
            <a:r>
              <a:rPr lang="cs-CZ" sz="2800" dirty="0"/>
              <a:t>Volba metod, forem a prostředků při práci s dětmi, žáky a studenty</a:t>
            </a:r>
          </a:p>
          <a:p>
            <a:pPr lvl="1">
              <a:buSzPct val="100000"/>
              <a:buFont typeface="Arial" pitchFamily="34"/>
            </a:pPr>
            <a:r>
              <a:rPr lang="cs-CZ" sz="2800" dirty="0"/>
              <a:t>Musí být v souladu se zásadami školského zákona</a:t>
            </a:r>
          </a:p>
          <a:p>
            <a:pPr lvl="1">
              <a:buSzPct val="100000"/>
              <a:buFont typeface="Arial" pitchFamily="34"/>
            </a:pPr>
            <a:r>
              <a:rPr lang="cs-CZ" sz="2800" dirty="0"/>
              <a:t>Musí odpovídat vzdělávacím cílům RVP, ŠVP</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4D65D3-277D-4CC1-891A-05EC888A461D}"/>
              </a:ext>
            </a:extLst>
          </p:cNvPr>
          <p:cNvSpPr txBox="1">
            <a:spLocks noGrp="1"/>
          </p:cNvSpPr>
          <p:nvPr>
            <p:ph type="title"/>
          </p:nvPr>
        </p:nvSpPr>
        <p:spPr/>
        <p:txBody>
          <a:bodyPr>
            <a:normAutofit/>
          </a:bodyPr>
          <a:lstStyle/>
          <a:p>
            <a:pPr lvl="0"/>
            <a:r>
              <a:rPr lang="cs-CZ" dirty="0"/>
              <a:t>Volit a být volení do ŠR</a:t>
            </a:r>
          </a:p>
        </p:txBody>
      </p:sp>
      <p:sp>
        <p:nvSpPr>
          <p:cNvPr id="3" name="Zástupný symbol pro obsah 2">
            <a:extLst>
              <a:ext uri="{FF2B5EF4-FFF2-40B4-BE49-F238E27FC236}">
                <a16:creationId xmlns:a16="http://schemas.microsoft.com/office/drawing/2014/main" id="{8E5D3D7B-8258-4DA7-91B0-DE9F107F069C}"/>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Právo pedagogického pracovníka podílet se na chodu školy jak v oblasti odborné, tak i manažerské</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01A43C-6568-4255-81D3-B2F37F275993}"/>
              </a:ext>
            </a:extLst>
          </p:cNvPr>
          <p:cNvSpPr txBox="1">
            <a:spLocks noGrp="1"/>
          </p:cNvSpPr>
          <p:nvPr>
            <p:ph type="title"/>
          </p:nvPr>
        </p:nvSpPr>
        <p:spPr/>
        <p:txBody>
          <a:bodyPr>
            <a:normAutofit/>
          </a:bodyPr>
          <a:lstStyle/>
          <a:p>
            <a:pPr lvl="0"/>
            <a:r>
              <a:rPr lang="cs-CZ" dirty="0"/>
              <a:t>Objektivní hodnocení pedagogické práce</a:t>
            </a:r>
          </a:p>
        </p:txBody>
      </p:sp>
      <p:sp>
        <p:nvSpPr>
          <p:cNvPr id="3" name="Zástupný symbol pro obsah 2">
            <a:extLst>
              <a:ext uri="{FF2B5EF4-FFF2-40B4-BE49-F238E27FC236}">
                <a16:creationId xmlns:a16="http://schemas.microsoft.com/office/drawing/2014/main" id="{60C54EE3-130B-479E-9BDF-4261238D6F08}"/>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Právo na nestranné hodnocení, které je spravedlivé s ohledem na konkrétní okolnosti a prostředí</a:t>
            </a:r>
          </a:p>
          <a:p>
            <a:pPr hangingPunct="1">
              <a:spcBef>
                <a:spcPts val="800"/>
              </a:spcBef>
              <a:buSzPct val="100000"/>
              <a:buFont typeface="Arial" pitchFamily="34"/>
              <a:buChar char="•"/>
            </a:pPr>
            <a:r>
              <a:rPr lang="cs-CZ" dirty="0">
                <a:latin typeface="Calibri" pitchFamily="18"/>
              </a:rPr>
              <a:t>Prostředky obrany jsou dané zákoníkem práce</a:t>
            </a:r>
          </a:p>
          <a:p>
            <a:pPr hangingPunct="1">
              <a:spcBef>
                <a:spcPts val="800"/>
              </a:spcBef>
              <a:buSzPct val="100000"/>
              <a:buFont typeface="Arial" pitchFamily="34"/>
              <a:buChar char="•"/>
            </a:pPr>
            <a:endParaRPr lang="cs-CZ" dirty="0">
              <a:latin typeface="Calibri" pitchFamily="18"/>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780F76-072A-4950-BCF4-AE6CA066DBA8}"/>
              </a:ext>
            </a:extLst>
          </p:cNvPr>
          <p:cNvSpPr txBox="1">
            <a:spLocks noGrp="1"/>
          </p:cNvSpPr>
          <p:nvPr>
            <p:ph type="title"/>
          </p:nvPr>
        </p:nvSpPr>
        <p:spPr/>
        <p:txBody>
          <a:bodyPr>
            <a:normAutofit/>
          </a:bodyPr>
          <a:lstStyle/>
          <a:p>
            <a:pPr lvl="0"/>
            <a:r>
              <a:rPr lang="cs-CZ" dirty="0"/>
              <a:t>Povinnosti pedagogických pracovníků - § 22b</a:t>
            </a:r>
          </a:p>
        </p:txBody>
      </p:sp>
      <p:sp>
        <p:nvSpPr>
          <p:cNvPr id="3" name="Zástupný symbol pro obsah 2">
            <a:extLst>
              <a:ext uri="{FF2B5EF4-FFF2-40B4-BE49-F238E27FC236}">
                <a16:creationId xmlns:a16="http://schemas.microsoft.com/office/drawing/2014/main" id="{23BBB179-663A-4CDA-B0F0-061ACEF612A8}"/>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500"/>
              </a:spcBef>
              <a:buSzPct val="100000"/>
              <a:buFont typeface="Arial" pitchFamily="34"/>
              <a:buChar char="•"/>
            </a:pPr>
            <a:r>
              <a:rPr lang="cs-CZ" sz="2400" dirty="0">
                <a:latin typeface="Calibri" pitchFamily="18"/>
              </a:rPr>
              <a:t>Vykonávat pedagogickou činnost </a:t>
            </a:r>
            <a:r>
              <a:rPr lang="cs-CZ" sz="2400" u="sng" dirty="0">
                <a:latin typeface="Calibri" pitchFamily="18"/>
              </a:rPr>
              <a:t>v souladu se zásadami a cíli vzdělávání,</a:t>
            </a:r>
          </a:p>
          <a:p>
            <a:pPr hangingPunct="1">
              <a:spcBef>
                <a:spcPts val="500"/>
              </a:spcBef>
              <a:buSzPct val="100000"/>
              <a:buFont typeface="Arial" pitchFamily="34"/>
              <a:buChar char="•"/>
            </a:pPr>
            <a:r>
              <a:rPr lang="cs-CZ" sz="2400" dirty="0">
                <a:latin typeface="Calibri" pitchFamily="18"/>
              </a:rPr>
              <a:t>chránit a respektovat práva dítěte, žáka nebo studenta,</a:t>
            </a:r>
          </a:p>
          <a:p>
            <a:pPr hangingPunct="1">
              <a:spcBef>
                <a:spcPts val="500"/>
              </a:spcBef>
              <a:buSzPct val="100000"/>
              <a:buFont typeface="Arial" pitchFamily="34"/>
              <a:buChar char="•"/>
            </a:pPr>
            <a:r>
              <a:rPr lang="cs-CZ" sz="2400" u="sng" dirty="0">
                <a:latin typeface="Calibri" pitchFamily="18"/>
              </a:rPr>
              <a:t>chránit bezpečí a zdraví dítěte, žáka a studenta a předcházet všem formám rizikového chování</a:t>
            </a:r>
            <a:r>
              <a:rPr lang="cs-CZ" sz="2400" dirty="0">
                <a:latin typeface="Calibri" pitchFamily="18"/>
              </a:rPr>
              <a:t> ve školách a školských zařízeních,</a:t>
            </a:r>
          </a:p>
          <a:p>
            <a:pPr hangingPunct="1">
              <a:spcBef>
                <a:spcPts val="500"/>
              </a:spcBef>
              <a:buSzPct val="100000"/>
              <a:buFont typeface="Arial" pitchFamily="34"/>
              <a:buChar char="•"/>
            </a:pPr>
            <a:r>
              <a:rPr lang="cs-CZ" sz="2400" dirty="0">
                <a:latin typeface="Calibri" pitchFamily="18"/>
              </a:rPr>
              <a:t>svým přístupem k výchově a vzdělávání </a:t>
            </a:r>
            <a:r>
              <a:rPr lang="cs-CZ" sz="2400" u="sng" dirty="0">
                <a:latin typeface="Calibri" pitchFamily="18"/>
              </a:rPr>
              <a:t>vytvářet pozitivní a bezpečné klima</a:t>
            </a:r>
            <a:r>
              <a:rPr lang="cs-CZ" sz="2400" dirty="0">
                <a:latin typeface="Calibri" pitchFamily="18"/>
              </a:rPr>
              <a:t> ve školním prostředí a podporovat jeho rozvoj,</a:t>
            </a:r>
          </a:p>
          <a:p>
            <a:pPr hangingPunct="1">
              <a:spcBef>
                <a:spcPts val="500"/>
              </a:spcBef>
              <a:buSzPct val="100000"/>
              <a:buFont typeface="Arial" pitchFamily="34"/>
              <a:buChar char="•"/>
            </a:pPr>
            <a:r>
              <a:rPr lang="cs-CZ" sz="2400" u="sng" dirty="0">
                <a:latin typeface="Calibri" pitchFamily="18"/>
              </a:rPr>
              <a:t>zachovávat mlčenlivost </a:t>
            </a:r>
            <a:r>
              <a:rPr lang="cs-CZ" sz="2400" dirty="0">
                <a:latin typeface="Calibri" pitchFamily="18"/>
              </a:rPr>
              <a:t>a chránit před zneužitím osobní údaje, informace o zdravotním stavu dětí, žáků a studentů a výsledky poradenské pomoci školského poradenského zařízení a školního poradenského pracoviště, s nimiž přišel do styku,</a:t>
            </a:r>
          </a:p>
          <a:p>
            <a:pPr hangingPunct="1">
              <a:spcBef>
                <a:spcPts val="500"/>
              </a:spcBef>
              <a:buSzPct val="100000"/>
              <a:buFont typeface="Arial" pitchFamily="34"/>
              <a:buChar char="•"/>
            </a:pPr>
            <a:r>
              <a:rPr lang="cs-CZ" sz="2400" u="sng" dirty="0">
                <a:latin typeface="Calibri" pitchFamily="18"/>
              </a:rPr>
              <a:t>poskytovat</a:t>
            </a:r>
            <a:r>
              <a:rPr lang="cs-CZ" sz="2400" dirty="0">
                <a:latin typeface="Calibri" pitchFamily="18"/>
              </a:rPr>
              <a:t> dítěti, žáku, studentovi nebo zákonnému zástupci nezletilého dítěte nebo žáka </a:t>
            </a:r>
            <a:r>
              <a:rPr lang="cs-CZ" sz="2400" u="sng" dirty="0">
                <a:latin typeface="Calibri" pitchFamily="18"/>
              </a:rPr>
              <a:t>informace</a:t>
            </a:r>
            <a:r>
              <a:rPr lang="cs-CZ" sz="2400" dirty="0">
                <a:latin typeface="Calibri" pitchFamily="18"/>
              </a:rPr>
              <a:t> spojené s výchovou a vzděláváním.</a:t>
            </a:r>
          </a:p>
          <a:p>
            <a:pPr marL="0" indent="0" hangingPunct="1">
              <a:spcBef>
                <a:spcPts val="700"/>
              </a:spcBef>
              <a:buNone/>
            </a:pPr>
            <a:endParaRPr lang="cs-CZ" sz="3000" dirty="0">
              <a:latin typeface="Calibri" pitchFamily="18"/>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AEC848-28CA-4502-9593-F8B1F212B68A}"/>
              </a:ext>
            </a:extLst>
          </p:cNvPr>
          <p:cNvSpPr txBox="1">
            <a:spLocks noGrp="1"/>
          </p:cNvSpPr>
          <p:nvPr>
            <p:ph type="title"/>
          </p:nvPr>
        </p:nvSpPr>
        <p:spPr/>
        <p:txBody>
          <a:bodyPr>
            <a:normAutofit/>
          </a:bodyPr>
          <a:lstStyle/>
          <a:p>
            <a:pPr lvl="0"/>
            <a:r>
              <a:rPr lang="cs-CZ" dirty="0"/>
              <a:t>Výkon pedagogické činnosti v souladu se zásadami a cíli</a:t>
            </a:r>
          </a:p>
        </p:txBody>
      </p:sp>
      <p:sp>
        <p:nvSpPr>
          <p:cNvPr id="3" name="Zástupný symbol pro obsah 2">
            <a:extLst>
              <a:ext uri="{FF2B5EF4-FFF2-40B4-BE49-F238E27FC236}">
                <a16:creationId xmlns:a16="http://schemas.microsoft.com/office/drawing/2014/main" id="{689237F3-883A-4EEB-96D0-DC3FE8A2C09F}"/>
              </a:ext>
            </a:extLst>
          </p:cNvPr>
          <p:cNvSpPr txBox="1">
            <a:spLocks noGrp="1"/>
          </p:cNvSpPr>
          <p:nvPr>
            <p:ph idx="1"/>
          </p:nvPr>
        </p:nvSpPr>
        <p:spPr>
          <a:xfrm>
            <a:off x="838200" y="2040875"/>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Zásady a cíle uvedené v § 2 školského zákona</a:t>
            </a:r>
          </a:p>
          <a:p>
            <a:pPr hangingPunct="1">
              <a:spcBef>
                <a:spcPts val="800"/>
              </a:spcBef>
              <a:buSzPct val="100000"/>
              <a:buFont typeface="Arial" pitchFamily="34"/>
              <a:buChar char="•"/>
            </a:pPr>
            <a:r>
              <a:rPr lang="cs-CZ" dirty="0">
                <a:latin typeface="Calibri" pitchFamily="18"/>
              </a:rPr>
              <a:t>Konkrétnímu naplnění slouží RVP a ŠVP</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93E1F2-5E63-424F-8C79-B1BF32970722}"/>
              </a:ext>
            </a:extLst>
          </p:cNvPr>
          <p:cNvSpPr txBox="1">
            <a:spLocks noGrp="1"/>
          </p:cNvSpPr>
          <p:nvPr>
            <p:ph type="title"/>
          </p:nvPr>
        </p:nvSpPr>
        <p:spPr/>
        <p:txBody>
          <a:bodyPr>
            <a:normAutofit/>
          </a:bodyPr>
          <a:lstStyle/>
          <a:p>
            <a:pPr lvl="0"/>
            <a:r>
              <a:rPr lang="cs-CZ" dirty="0"/>
              <a:t>Respektování práv dítěte, žáka, studenta</a:t>
            </a:r>
          </a:p>
        </p:txBody>
      </p:sp>
      <p:sp>
        <p:nvSpPr>
          <p:cNvPr id="3" name="Zástupný symbol pro obsah 2">
            <a:extLst>
              <a:ext uri="{FF2B5EF4-FFF2-40B4-BE49-F238E27FC236}">
                <a16:creationId xmlns:a16="http://schemas.microsoft.com/office/drawing/2014/main" id="{783F9FB5-50B4-4EE6-B92E-66E1FD9A3480}"/>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Práva dětí, žáků a studentů vymezena § 21 zejména</a:t>
            </a:r>
          </a:p>
          <a:p>
            <a:pPr lvl="1">
              <a:buSzPct val="100000"/>
              <a:buFont typeface="Arial" pitchFamily="34"/>
            </a:pPr>
            <a:r>
              <a:rPr lang="cs-CZ" sz="2800" dirty="0"/>
              <a:t>Právo na informace o průběhu a výsledcích vzdělávání</a:t>
            </a:r>
          </a:p>
          <a:p>
            <a:pPr lvl="1">
              <a:buSzPct val="100000"/>
              <a:buFont typeface="Arial" pitchFamily="34"/>
            </a:pPr>
            <a:r>
              <a:rPr lang="cs-CZ" sz="2800" dirty="0"/>
              <a:t>Právo vyjadřovat se ke všem rozhodnutím</a:t>
            </a:r>
          </a:p>
          <a:p>
            <a:pPr lvl="1">
              <a:buSzPct val="100000"/>
              <a:buFont typeface="Arial" pitchFamily="34"/>
            </a:pPr>
            <a:r>
              <a:rPr lang="cs-CZ" sz="2800" dirty="0"/>
              <a:t>Právo na poradenskou pomoc</a:t>
            </a:r>
          </a:p>
          <a:p>
            <a:pPr hangingPunct="1">
              <a:spcBef>
                <a:spcPts val="800"/>
              </a:spcBef>
              <a:buSzPct val="100000"/>
              <a:buFont typeface="Arial" pitchFamily="34"/>
              <a:buChar char="•"/>
            </a:pPr>
            <a:r>
              <a:rPr lang="cs-CZ" dirty="0">
                <a:latin typeface="Calibri" pitchFamily="18"/>
              </a:rPr>
              <a:t>Listina základních práv a svobod</a:t>
            </a:r>
          </a:p>
          <a:p>
            <a:pPr hangingPunct="1">
              <a:spcBef>
                <a:spcPts val="800"/>
              </a:spcBef>
              <a:buSzPct val="100000"/>
              <a:buFont typeface="Arial" pitchFamily="34"/>
              <a:buChar char="•"/>
            </a:pPr>
            <a:r>
              <a:rPr lang="cs-CZ" dirty="0">
                <a:latin typeface="Calibri" pitchFamily="18"/>
              </a:rPr>
              <a:t>Úmluva o právech dítěte (104/1991 Sb.)</a:t>
            </a:r>
          </a:p>
          <a:p>
            <a:pPr lvl="1">
              <a:buNone/>
            </a:pPr>
            <a:endParaRPr lang="cs-CZ"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3BAABC-DA76-493E-8E03-68E8E0DC619A}"/>
              </a:ext>
            </a:extLst>
          </p:cNvPr>
          <p:cNvSpPr txBox="1">
            <a:spLocks noGrp="1"/>
          </p:cNvSpPr>
          <p:nvPr>
            <p:ph type="title"/>
          </p:nvPr>
        </p:nvSpPr>
        <p:spPr/>
        <p:txBody>
          <a:bodyPr>
            <a:normAutofit/>
          </a:bodyPr>
          <a:lstStyle/>
          <a:p>
            <a:pPr lvl="0"/>
            <a:r>
              <a:rPr lang="cs-CZ" dirty="0"/>
              <a:t>Chránit bezpečí a zdraví</a:t>
            </a:r>
          </a:p>
        </p:txBody>
      </p:sp>
      <p:sp>
        <p:nvSpPr>
          <p:cNvPr id="3" name="Zástupný symbol pro obsah 2">
            <a:extLst>
              <a:ext uri="{FF2B5EF4-FFF2-40B4-BE49-F238E27FC236}">
                <a16:creationId xmlns:a16="http://schemas.microsoft.com/office/drawing/2014/main" id="{533CE2E3-3623-47CA-95DC-583E62A48D93}"/>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dirty="0">
                <a:latin typeface="Calibri" pitchFamily="18"/>
              </a:rPr>
              <a:t>Povinnost chránit bezpečí a zdraví dítěte, žáka nebo studenta</a:t>
            </a:r>
          </a:p>
          <a:p>
            <a:pPr lvl="1">
              <a:buSzPct val="100000"/>
              <a:buFont typeface="Arial" pitchFamily="34"/>
            </a:pPr>
            <a:r>
              <a:rPr lang="cs-CZ" dirty="0"/>
              <a:t>Pravidla stanovující nejvyšší povolený počet žáků ve třídě..</a:t>
            </a:r>
          </a:p>
          <a:p>
            <a:pPr lvl="1">
              <a:buSzPct val="100000"/>
              <a:buFont typeface="Arial" pitchFamily="34"/>
            </a:pPr>
            <a:r>
              <a:rPr lang="cs-CZ" dirty="0"/>
              <a:t>Pedagogický dohled nad žáky</a:t>
            </a:r>
          </a:p>
          <a:p>
            <a:pPr lvl="1">
              <a:buSzPct val="100000"/>
              <a:buFont typeface="Arial" pitchFamily="34"/>
            </a:pPr>
            <a:r>
              <a:rPr lang="cs-CZ" dirty="0"/>
              <a:t>Školní metodik prevence</a:t>
            </a:r>
          </a:p>
          <a:p>
            <a:pPr lvl="1">
              <a:buSzPct val="100000"/>
              <a:buFont typeface="Arial" pitchFamily="34"/>
            </a:pPr>
            <a:r>
              <a:rPr lang="cs-CZ" dirty="0"/>
              <a:t>Povinnost předcházet všem formám rizikového chování (metodické pokyny MŠMT – primární prevence č.j. 21291/2010-28, </a:t>
            </a:r>
            <a:r>
              <a:rPr lang="cs-CZ" dirty="0" err="1"/>
              <a:t>č.j</a:t>
            </a:r>
            <a:r>
              <a:rPr lang="cs-CZ" dirty="0"/>
              <a:t> 21149/2016)</a:t>
            </a:r>
          </a:p>
          <a:p>
            <a:pPr lvl="2">
              <a:buSzPct val="100000"/>
              <a:buFont typeface="Arial" pitchFamily="34"/>
              <a:buChar char="•"/>
            </a:pPr>
            <a:r>
              <a:rPr lang="cs-CZ" dirty="0"/>
              <a:t>Bezpečné prostředí ve škole</a:t>
            </a:r>
          </a:p>
          <a:p>
            <a:pPr lvl="2">
              <a:buSzPct val="100000"/>
              <a:buFont typeface="Arial" pitchFamily="34"/>
              <a:buChar char="•"/>
            </a:pPr>
            <a:r>
              <a:rPr lang="cs-CZ" dirty="0"/>
              <a:t>Jak předcházet šikaně</a:t>
            </a:r>
          </a:p>
          <a:p>
            <a:pPr lvl="2">
              <a:buSzPct val="100000"/>
              <a:buFont typeface="Arial" pitchFamily="34"/>
              <a:buChar char="•"/>
            </a:pPr>
            <a:r>
              <a:rPr lang="cs-CZ" dirty="0"/>
              <a:t>Základní postupy v řešení šikany</a:t>
            </a:r>
          </a:p>
          <a:p>
            <a:pPr lvl="2">
              <a:buSzPct val="100000"/>
              <a:buFont typeface="Arial" pitchFamily="34"/>
              <a:buChar char="•"/>
            </a:pPr>
            <a:r>
              <a:rPr lang="cs-CZ" dirty="0"/>
              <a:t>Nápravná opatření</a:t>
            </a:r>
          </a:p>
          <a:p>
            <a:pPr lvl="2">
              <a:buSzPct val="100000"/>
              <a:buFont typeface="Arial" pitchFamily="34"/>
              <a:buChar char="•"/>
            </a:pPr>
            <a:r>
              <a:rPr lang="cs-CZ" dirty="0"/>
              <a:t>Jak předcházet a řešit šikanu zaměřenou na PP</a:t>
            </a:r>
          </a:p>
          <a:p>
            <a:pPr lvl="2">
              <a:buSzPct val="100000"/>
              <a:buFont typeface="Arial" pitchFamily="34"/>
              <a:buChar char="•"/>
            </a:pPr>
            <a:r>
              <a:rPr lang="cs-CZ" dirty="0"/>
              <a:t>Trestně právní hledisko šikany</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74C1A6-71A4-4848-A604-82FA6C220886}"/>
              </a:ext>
            </a:extLst>
          </p:cNvPr>
          <p:cNvSpPr txBox="1">
            <a:spLocks noGrp="1"/>
          </p:cNvSpPr>
          <p:nvPr>
            <p:ph type="title"/>
          </p:nvPr>
        </p:nvSpPr>
        <p:spPr>
          <a:xfrm>
            <a:off x="834887" y="278295"/>
            <a:ext cx="10522226" cy="1143000"/>
          </a:xfrm>
        </p:spPr>
        <p:txBody>
          <a:bodyPr>
            <a:normAutofit/>
          </a:bodyPr>
          <a:lstStyle/>
          <a:p>
            <a:pPr lvl="0"/>
            <a:r>
              <a:rPr lang="cs-CZ" dirty="0"/>
              <a:t>Vytvářet pozitivní a bezpečné klima</a:t>
            </a:r>
          </a:p>
        </p:txBody>
      </p:sp>
      <p:sp>
        <p:nvSpPr>
          <p:cNvPr id="3" name="Zástupný symbol pro obsah 2">
            <a:extLst>
              <a:ext uri="{FF2B5EF4-FFF2-40B4-BE49-F238E27FC236}">
                <a16:creationId xmlns:a16="http://schemas.microsoft.com/office/drawing/2014/main" id="{E3ED9BB5-7A53-46E0-BBA6-DEE7C137E0AB}"/>
              </a:ext>
            </a:extLst>
          </p:cNvPr>
          <p:cNvSpPr txBox="1">
            <a:spLocks noGrp="1"/>
          </p:cNvSpPr>
          <p:nvPr>
            <p:ph idx="1"/>
          </p:nvPr>
        </p:nvSpPr>
        <p:spPr>
          <a:xfrm>
            <a:off x="834886" y="1556222"/>
            <a:ext cx="10522226"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Přístup PP – vytváří pozitivní a bezpečné klima</a:t>
            </a:r>
          </a:p>
          <a:p>
            <a:pPr hangingPunct="1">
              <a:spcBef>
                <a:spcPts val="800"/>
              </a:spcBef>
              <a:buSzPct val="100000"/>
              <a:buFont typeface="Arial" pitchFamily="34"/>
              <a:buChar char="•"/>
            </a:pPr>
            <a:r>
              <a:rPr lang="cs-CZ" dirty="0">
                <a:latin typeface="Calibri" pitchFamily="18"/>
              </a:rPr>
              <a:t>Povinnost vykonávat svou práci tak, aby bylo dosaženo cílů vzdělávání</a:t>
            </a:r>
          </a:p>
          <a:p>
            <a:pPr hangingPunct="1">
              <a:spcBef>
                <a:spcPts val="800"/>
              </a:spcBef>
              <a:buSzPct val="100000"/>
              <a:buFont typeface="Arial" pitchFamily="34"/>
              <a:buChar char="•"/>
            </a:pPr>
            <a:r>
              <a:rPr lang="cs-CZ" dirty="0">
                <a:latin typeface="Calibri" pitchFamily="18"/>
              </a:rPr>
              <a:t>Metodika MŠMT přispívá k vytvoření a zabezpečení bezpečného klimatu ve škole</a:t>
            </a:r>
          </a:p>
          <a:p>
            <a:pPr lvl="1">
              <a:buSzPct val="100000"/>
              <a:buFont typeface="Arial" pitchFamily="34"/>
            </a:pPr>
            <a:r>
              <a:rPr lang="cs-CZ" dirty="0"/>
              <a:t>Č.j. 21291/2010-28</a:t>
            </a:r>
          </a:p>
          <a:p>
            <a:pPr lvl="1">
              <a:buSzPct val="100000"/>
              <a:buFont typeface="Arial" pitchFamily="34"/>
            </a:pPr>
            <a:r>
              <a:rPr lang="cs-CZ" dirty="0"/>
              <a:t>Č.j. 21149/2016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72CA25-1B56-4F30-A8D7-4468A9CF44A3}"/>
              </a:ext>
            </a:extLst>
          </p:cNvPr>
          <p:cNvSpPr txBox="1">
            <a:spLocks noGrp="1"/>
          </p:cNvSpPr>
          <p:nvPr>
            <p:ph type="title"/>
          </p:nvPr>
        </p:nvSpPr>
        <p:spPr/>
        <p:txBody>
          <a:bodyPr/>
          <a:lstStyle/>
          <a:p>
            <a:pPr lvl="0"/>
            <a:r>
              <a:rPr lang="cs-CZ" dirty="0"/>
              <a:t>Vzdělávací soustava (§7)</a:t>
            </a:r>
          </a:p>
        </p:txBody>
      </p:sp>
      <p:sp>
        <p:nvSpPr>
          <p:cNvPr id="3" name="Zástupný symbol pro obsah 2">
            <a:extLst>
              <a:ext uri="{FF2B5EF4-FFF2-40B4-BE49-F238E27FC236}">
                <a16:creationId xmlns:a16="http://schemas.microsoft.com/office/drawing/2014/main" id="{662886E7-913B-470C-BD78-AC7A43D5F8FB}"/>
              </a:ext>
            </a:extLst>
          </p:cNvPr>
          <p:cNvSpPr txBox="1">
            <a:spLocks noGrp="1"/>
          </p:cNvSpPr>
          <p:nvPr>
            <p:ph idx="1"/>
          </p:nvPr>
        </p:nvSpPr>
        <p:spPr>
          <a:xfrm>
            <a:off x="838199" y="1600201"/>
            <a:ext cx="10850217"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Vzdělávací soustavu tvoří školy a školská zařízení podle tohoto zákona.</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7F8E5F-A298-4BAD-AAAD-6DC7E5A4112B}"/>
              </a:ext>
            </a:extLst>
          </p:cNvPr>
          <p:cNvSpPr txBox="1">
            <a:spLocks noGrp="1"/>
          </p:cNvSpPr>
          <p:nvPr>
            <p:ph type="title"/>
          </p:nvPr>
        </p:nvSpPr>
        <p:spPr/>
        <p:txBody>
          <a:bodyPr>
            <a:normAutofit/>
          </a:bodyPr>
          <a:lstStyle/>
          <a:p>
            <a:pPr lvl="0"/>
            <a:r>
              <a:rPr lang="cs-CZ" dirty="0"/>
              <a:t>Mlčenlivost, ochrana před zneužitím osobních údajů</a:t>
            </a:r>
          </a:p>
        </p:txBody>
      </p:sp>
      <p:sp>
        <p:nvSpPr>
          <p:cNvPr id="3" name="Zástupný symbol pro obsah 2">
            <a:extLst>
              <a:ext uri="{FF2B5EF4-FFF2-40B4-BE49-F238E27FC236}">
                <a16:creationId xmlns:a16="http://schemas.microsoft.com/office/drawing/2014/main" id="{BF1AA0C4-D180-4552-8BD5-F6E1244D6D3A}"/>
              </a:ext>
            </a:extLst>
          </p:cNvPr>
          <p:cNvSpPr txBox="1">
            <a:spLocks noGrp="1"/>
          </p:cNvSpPr>
          <p:nvPr>
            <p:ph idx="1"/>
          </p:nvPr>
        </p:nvSpPr>
        <p:spPr>
          <a:xfrm>
            <a:off x="838200" y="1851993"/>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Povinnost vyplývá ze</a:t>
            </a:r>
          </a:p>
          <a:p>
            <a:pPr lvl="1">
              <a:buSzPct val="100000"/>
              <a:buFont typeface="Arial" pitchFamily="34"/>
            </a:pPr>
            <a:r>
              <a:rPr lang="cs-CZ" sz="2800" dirty="0"/>
              <a:t>zákona č. 110/2019 Sb., o zpracování osobních údajů</a:t>
            </a:r>
          </a:p>
          <a:p>
            <a:pPr lvl="1">
              <a:buSzPct val="100000"/>
              <a:buFont typeface="Arial" pitchFamily="34"/>
            </a:pPr>
            <a:r>
              <a:rPr lang="cs-CZ" sz="2800" dirty="0"/>
              <a:t>Nařízení Evropského parlamentu a Rady EU 2016/679 ze dne 27.4.2016 o ochraně fyzických osob v souvislosti se zpracováním osobních údajů a o volném pohybu těchto údajů a o zrušení směrnice 95/46/ES (obecné nařízení o ochraně osobních údajů) – nabyl účinnosti 25. 5. 2018</a:t>
            </a:r>
          </a:p>
          <a:p>
            <a:pPr lvl="1">
              <a:buSzPct val="100000"/>
              <a:buFont typeface="Arial" pitchFamily="34"/>
            </a:pPr>
            <a:endParaRPr lang="cs-CZ"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F2E96E-5984-40C6-BD90-91F724F48340}"/>
              </a:ext>
            </a:extLst>
          </p:cNvPr>
          <p:cNvSpPr txBox="1">
            <a:spLocks noGrp="1"/>
          </p:cNvSpPr>
          <p:nvPr>
            <p:ph type="title"/>
          </p:nvPr>
        </p:nvSpPr>
        <p:spPr/>
        <p:txBody>
          <a:bodyPr>
            <a:normAutofit/>
          </a:bodyPr>
          <a:lstStyle/>
          <a:p>
            <a:pPr lvl="0"/>
            <a:r>
              <a:rPr lang="cs-CZ" dirty="0"/>
              <a:t>Poskytování informací o výchově a vzdělávání</a:t>
            </a:r>
          </a:p>
        </p:txBody>
      </p:sp>
      <p:sp>
        <p:nvSpPr>
          <p:cNvPr id="3" name="Zástupný symbol pro obsah 2">
            <a:extLst>
              <a:ext uri="{FF2B5EF4-FFF2-40B4-BE49-F238E27FC236}">
                <a16:creationId xmlns:a16="http://schemas.microsoft.com/office/drawing/2014/main" id="{84935AB1-7354-4874-94ED-431B460AABC0}"/>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Právo na informace definováno v § 21 odst. 1 písm. b) školského zákona</a:t>
            </a:r>
          </a:p>
          <a:p>
            <a:pPr lvl="1">
              <a:buSzPct val="100000"/>
              <a:buFont typeface="Arial" pitchFamily="34"/>
            </a:pPr>
            <a:r>
              <a:rPr lang="cs-CZ" sz="2800" dirty="0"/>
              <a:t>Žák nezletilý</a:t>
            </a:r>
          </a:p>
          <a:p>
            <a:pPr lvl="1">
              <a:buSzPct val="100000"/>
              <a:buFont typeface="Arial" pitchFamily="34"/>
            </a:pPr>
            <a:r>
              <a:rPr lang="cs-CZ" sz="2800" dirty="0"/>
              <a:t>Zákonný zástupce nezletilého žáka</a:t>
            </a:r>
          </a:p>
          <a:p>
            <a:pPr lvl="1">
              <a:buSzPct val="100000"/>
              <a:buFont typeface="Arial" pitchFamily="34"/>
            </a:pPr>
            <a:r>
              <a:rPr lang="cs-CZ" sz="2800" dirty="0"/>
              <a:t>Zletilý žák</a:t>
            </a:r>
          </a:p>
          <a:p>
            <a:pPr lvl="1">
              <a:buSzPct val="100000"/>
              <a:buFont typeface="Arial" pitchFamily="34"/>
            </a:pPr>
            <a:r>
              <a:rPr lang="cs-CZ" sz="2800" dirty="0"/>
              <a:t>Student</a:t>
            </a:r>
          </a:p>
          <a:p>
            <a:pPr lvl="1">
              <a:buSzPct val="100000"/>
              <a:buFont typeface="Arial" pitchFamily="34"/>
            </a:pPr>
            <a:r>
              <a:rPr lang="cs-CZ" sz="2800" dirty="0"/>
              <a:t>Osoba plnící vyživovací povinnost</a:t>
            </a:r>
          </a:p>
          <a:p>
            <a:pPr lvl="1">
              <a:buSzPct val="100000"/>
              <a:buFont typeface="Arial" pitchFamily="34"/>
            </a:pPr>
            <a:r>
              <a:rPr lang="cs-CZ" sz="2800" dirty="0"/>
              <a:t>Rodič zletilého žáka</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4ABCCB-1CCB-4713-BB22-28A534C28EE8}"/>
              </a:ext>
            </a:extLst>
          </p:cNvPr>
          <p:cNvSpPr>
            <a:spLocks noGrp="1"/>
          </p:cNvSpPr>
          <p:nvPr>
            <p:ph type="title"/>
          </p:nvPr>
        </p:nvSpPr>
        <p:spPr/>
        <p:txBody>
          <a:bodyPr/>
          <a:lstStyle/>
          <a:p>
            <a:r>
              <a:rPr lang="cs-CZ" dirty="0"/>
              <a:t>Organizace vzdělávání  školách</a:t>
            </a:r>
          </a:p>
        </p:txBody>
      </p:sp>
      <p:sp>
        <p:nvSpPr>
          <p:cNvPr id="3" name="Zástupný text 2">
            <a:extLst>
              <a:ext uri="{FF2B5EF4-FFF2-40B4-BE49-F238E27FC236}">
                <a16:creationId xmlns:a16="http://schemas.microsoft.com/office/drawing/2014/main" id="{8220DB2F-D502-4BBF-970C-C6095E813AF7}"/>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275408678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0E444B-1D4A-486A-98A8-B0693AD8A745}"/>
              </a:ext>
            </a:extLst>
          </p:cNvPr>
          <p:cNvSpPr txBox="1">
            <a:spLocks noGrp="1"/>
          </p:cNvSpPr>
          <p:nvPr>
            <p:ph type="title"/>
          </p:nvPr>
        </p:nvSpPr>
        <p:spPr/>
        <p:txBody>
          <a:bodyPr/>
          <a:lstStyle/>
          <a:p>
            <a:pPr lvl="0"/>
            <a:r>
              <a:rPr lang="cs-CZ" dirty="0"/>
              <a:t>Organizační členění škol</a:t>
            </a:r>
          </a:p>
        </p:txBody>
      </p:sp>
      <p:sp>
        <p:nvSpPr>
          <p:cNvPr id="3" name="Zástupný symbol pro obsah 2">
            <a:extLst>
              <a:ext uri="{FF2B5EF4-FFF2-40B4-BE49-F238E27FC236}">
                <a16:creationId xmlns:a16="http://schemas.microsoft.com/office/drawing/2014/main" id="{E0AE1110-F208-4476-9C5A-004B23DE62AC}"/>
              </a:ext>
            </a:extLst>
          </p:cNvPr>
          <p:cNvSpPr txBox="1">
            <a:spLocks noGrp="1"/>
          </p:cNvSpPr>
          <p:nvPr>
            <p:ph idx="1"/>
          </p:nvPr>
        </p:nvSpPr>
        <p:spPr>
          <a:xfrm>
            <a:off x="838200" y="1798983"/>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Třídy (MŠ, ZŠ a SŠ)</a:t>
            </a:r>
          </a:p>
          <a:p>
            <a:pPr hangingPunct="1">
              <a:spcBef>
                <a:spcPts val="800"/>
              </a:spcBef>
              <a:buSzPct val="100000"/>
              <a:buFont typeface="Arial" pitchFamily="34"/>
              <a:buChar char="•"/>
            </a:pPr>
            <a:r>
              <a:rPr lang="cs-CZ" dirty="0">
                <a:latin typeface="Calibri" pitchFamily="18"/>
              </a:rPr>
              <a:t>Studijní skupiny (VOŠ)</a:t>
            </a:r>
          </a:p>
          <a:p>
            <a:pPr hangingPunct="1">
              <a:spcBef>
                <a:spcPts val="800"/>
              </a:spcBef>
              <a:buSzPct val="100000"/>
              <a:buFont typeface="Arial" pitchFamily="34"/>
              <a:buChar char="•"/>
            </a:pPr>
            <a:r>
              <a:rPr lang="cs-CZ" dirty="0">
                <a:latin typeface="Calibri" pitchFamily="18"/>
              </a:rPr>
              <a:t>Oddělení (ZUŠ, konzervatoř)</a:t>
            </a:r>
          </a:p>
          <a:p>
            <a:pPr hangingPunct="1">
              <a:spcBef>
                <a:spcPts val="800"/>
              </a:spcBef>
              <a:buSzPct val="100000"/>
              <a:buFont typeface="Arial" pitchFamily="34"/>
              <a:buChar char="•"/>
            </a:pPr>
            <a:r>
              <a:rPr lang="cs-CZ" dirty="0">
                <a:latin typeface="Calibri" pitchFamily="18"/>
              </a:rPr>
              <a:t>Kurzy (Jazyková škola s právem státní jazykové zkoušky)</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631B5D-4253-4FE1-B838-D1FDC070078A}"/>
              </a:ext>
            </a:extLst>
          </p:cNvPr>
          <p:cNvSpPr txBox="1">
            <a:spLocks noGrp="1"/>
          </p:cNvSpPr>
          <p:nvPr>
            <p:ph type="title"/>
          </p:nvPr>
        </p:nvSpPr>
        <p:spPr/>
        <p:txBody>
          <a:bodyPr/>
          <a:lstStyle/>
          <a:p>
            <a:r>
              <a:rPr lang="cs-CZ" dirty="0"/>
              <a:t>Výjimky</a:t>
            </a:r>
          </a:p>
        </p:txBody>
      </p:sp>
      <p:sp>
        <p:nvSpPr>
          <p:cNvPr id="3" name="Zástupný symbol pro obsah 2">
            <a:extLst>
              <a:ext uri="{FF2B5EF4-FFF2-40B4-BE49-F238E27FC236}">
                <a16:creationId xmlns:a16="http://schemas.microsoft.com/office/drawing/2014/main" id="{4A457F2C-E4AB-4029-8A54-0C7371F33E99}"/>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Třídy, studijní skupiny a oddělení všech škol, jejichž činnost vykonává jedna právnická osoba, se </a:t>
            </a:r>
            <a:r>
              <a:rPr lang="cs-CZ" u="sng" dirty="0">
                <a:latin typeface="Calibri" pitchFamily="18"/>
              </a:rPr>
              <a:t>musí nacházet na území kraje, v němž má sídlo tato právnická osoba</a:t>
            </a:r>
            <a:r>
              <a:rPr lang="cs-CZ" dirty="0">
                <a:latin typeface="Calibri" pitchFamily="18"/>
              </a:rPr>
              <a:t>; výjimky povoluje v případech hodných zvláštního zřetele na návrh zřizovatele nebo právnické osoby, která vykonává činnost školy, ministerstvo.</a:t>
            </a:r>
          </a:p>
          <a:p>
            <a:pPr hangingPunct="1">
              <a:spcBef>
                <a:spcPts val="800"/>
              </a:spcBef>
              <a:buSzPct val="100000"/>
              <a:buFont typeface="Arial" pitchFamily="34"/>
              <a:buChar char="•"/>
            </a:pPr>
            <a:r>
              <a:rPr lang="cs-CZ" dirty="0">
                <a:latin typeface="Calibri" pitchFamily="18"/>
              </a:rPr>
              <a:t>Ministerstvo stanoví prováděcím právním předpisem nejnižší počet dětí, žáků a studentů v jednotlivých druzích škol, nejnižší a nejvyšší počet dětí, žáků a studentů ve třídě, studijní skupině a oddělení.</a:t>
            </a:r>
          </a:p>
          <a:p>
            <a:pPr hangingPunct="1">
              <a:spcBef>
                <a:spcPts val="800"/>
              </a:spcBef>
              <a:buSzPct val="100000"/>
              <a:buFont typeface="Arial" pitchFamily="34"/>
              <a:buChar char="•"/>
            </a:pPr>
            <a:r>
              <a:rPr lang="cs-CZ" dirty="0">
                <a:latin typeface="Calibri" pitchFamily="18"/>
              </a:rPr>
              <a:t>Výjimky (+ 4, - nekonečno) – zřizovatel (rada, zastupitelstvo)</a:t>
            </a:r>
          </a:p>
          <a:p>
            <a:pPr marL="0" indent="0" hangingPunct="1">
              <a:spcBef>
                <a:spcPts val="800"/>
              </a:spcBef>
              <a:buSzPct val="100000"/>
              <a:buNone/>
            </a:pPr>
            <a:endParaRPr lang="cs-CZ" dirty="0">
              <a:latin typeface="Calibri" pitchFamily="18"/>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B2D5BD-11CF-4D7B-A9EE-7DE7264D0AE5}"/>
              </a:ext>
            </a:extLst>
          </p:cNvPr>
          <p:cNvSpPr txBox="1">
            <a:spLocks noGrp="1"/>
          </p:cNvSpPr>
          <p:nvPr>
            <p:ph type="title"/>
          </p:nvPr>
        </p:nvSpPr>
        <p:spPr/>
        <p:txBody>
          <a:bodyPr/>
          <a:lstStyle/>
          <a:p>
            <a:pPr lvl="0"/>
            <a:r>
              <a:rPr lang="cs-CZ" dirty="0"/>
              <a:t>Školní rok</a:t>
            </a:r>
          </a:p>
        </p:txBody>
      </p:sp>
      <p:sp>
        <p:nvSpPr>
          <p:cNvPr id="3" name="Zástupný symbol pro obsah 2">
            <a:extLst>
              <a:ext uri="{FF2B5EF4-FFF2-40B4-BE49-F238E27FC236}">
                <a16:creationId xmlns:a16="http://schemas.microsoft.com/office/drawing/2014/main" id="{714D86D9-B745-4092-9083-3FE76E74B6FE}"/>
              </a:ext>
            </a:extLst>
          </p:cNvPr>
          <p:cNvSpPr txBox="1">
            <a:spLocks noGrp="1"/>
          </p:cNvSpPr>
          <p:nvPr>
            <p:ph idx="1"/>
          </p:nvPr>
        </p:nvSpPr>
        <p:spPr>
          <a:xfrm>
            <a:off x="838200" y="1785473"/>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Vyhláška č. 16/2005 Sb.</a:t>
            </a:r>
          </a:p>
          <a:p>
            <a:pPr hangingPunct="1">
              <a:spcBef>
                <a:spcPts val="800"/>
              </a:spcBef>
              <a:buSzPct val="100000"/>
              <a:buFont typeface="Arial" pitchFamily="34"/>
              <a:buChar char="•"/>
            </a:pPr>
            <a:r>
              <a:rPr lang="cs-CZ" dirty="0">
                <a:latin typeface="Calibri" pitchFamily="18"/>
              </a:rPr>
              <a:t>1. září - 31. srpna</a:t>
            </a:r>
          </a:p>
          <a:p>
            <a:pPr hangingPunct="1">
              <a:spcBef>
                <a:spcPts val="800"/>
              </a:spcBef>
              <a:buSzPct val="100000"/>
              <a:buFont typeface="Arial" pitchFamily="34"/>
              <a:buChar char="•"/>
            </a:pPr>
            <a:r>
              <a:rPr lang="cs-CZ" dirty="0">
                <a:latin typeface="Calibri" pitchFamily="18"/>
              </a:rPr>
              <a:t>Člení se na období školního vyučování a období školních prázdnin</a:t>
            </a:r>
          </a:p>
          <a:p>
            <a:pPr hangingPunct="1">
              <a:spcBef>
                <a:spcPts val="800"/>
              </a:spcBef>
              <a:buSzPct val="100000"/>
              <a:buFont typeface="Arial" pitchFamily="34"/>
              <a:buChar char="•"/>
            </a:pPr>
            <a:r>
              <a:rPr lang="cs-CZ" dirty="0">
                <a:latin typeface="Calibri" pitchFamily="18"/>
              </a:rPr>
              <a:t>Období školního vyučování se člení na pololetí.</a:t>
            </a:r>
          </a:p>
          <a:p>
            <a:pPr hangingPunct="1">
              <a:spcBef>
                <a:spcPts val="800"/>
              </a:spcBef>
              <a:buSzPct val="100000"/>
              <a:buFont typeface="Arial" pitchFamily="34"/>
              <a:buChar char="•"/>
            </a:pPr>
            <a:r>
              <a:rPr lang="cs-CZ" dirty="0">
                <a:latin typeface="Calibri" pitchFamily="18"/>
              </a:rPr>
              <a:t>Ve školách se vyučuje v pětidenním vyučovacím týdnu.</a:t>
            </a:r>
          </a:p>
          <a:p>
            <a:pPr hangingPunct="1">
              <a:spcBef>
                <a:spcPts val="800"/>
              </a:spcBef>
              <a:buSzPct val="100000"/>
              <a:buFont typeface="Arial" pitchFamily="34"/>
              <a:buChar char="•"/>
            </a:pPr>
            <a:r>
              <a:rPr lang="cs-CZ" dirty="0">
                <a:latin typeface="Calibri" pitchFamily="18"/>
              </a:rPr>
              <a:t>Ministerstvo může v jednotlivých případech hodných zvláštního zřetele stanovit odlišnosti v organizaci školního roku.</a:t>
            </a:r>
          </a:p>
          <a:p>
            <a:pPr hangingPunct="1">
              <a:spcBef>
                <a:spcPts val="800"/>
              </a:spcBef>
              <a:buSzPct val="100000"/>
              <a:buFont typeface="Arial" pitchFamily="34"/>
              <a:buChar char="•"/>
            </a:pPr>
            <a:endParaRPr lang="cs-CZ" dirty="0">
              <a:latin typeface="Calibri" pitchFamily="18"/>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59C094-DC0C-44EE-B8DF-3BDD4E3FE834}"/>
              </a:ext>
            </a:extLst>
          </p:cNvPr>
          <p:cNvSpPr txBox="1">
            <a:spLocks noGrp="1"/>
          </p:cNvSpPr>
          <p:nvPr>
            <p:ph type="title"/>
          </p:nvPr>
        </p:nvSpPr>
        <p:spPr/>
        <p:txBody>
          <a:bodyPr/>
          <a:lstStyle/>
          <a:p>
            <a:pPr lvl="0"/>
            <a:r>
              <a:rPr lang="cs-CZ" dirty="0"/>
              <a:t>Volno pro žáky</a:t>
            </a:r>
          </a:p>
        </p:txBody>
      </p:sp>
      <p:sp>
        <p:nvSpPr>
          <p:cNvPr id="3" name="Zástupný symbol pro obsah 2">
            <a:extLst>
              <a:ext uri="{FF2B5EF4-FFF2-40B4-BE49-F238E27FC236}">
                <a16:creationId xmlns:a16="http://schemas.microsoft.com/office/drawing/2014/main" id="{59FE55C1-0AA4-4736-99CB-6FAA966D3FF1}"/>
              </a:ext>
            </a:extLst>
          </p:cNvPr>
          <p:cNvSpPr txBox="1">
            <a:spLocks noGrp="1"/>
          </p:cNvSpPr>
          <p:nvPr>
            <p:ph idx="1"/>
          </p:nvPr>
        </p:nvSpPr>
        <p:spPr>
          <a:xfrm>
            <a:off x="838200" y="1412639"/>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 období školního vyučování může ředitel školy ze závažných důvodů, zejména organizačních a technických, vyhlásit pro žáky nejvýše </a:t>
            </a:r>
            <a:r>
              <a:rPr lang="cs-CZ" u="sng" dirty="0">
                <a:latin typeface="Calibri" pitchFamily="18"/>
              </a:rPr>
              <a:t>5 volných dnů ve školním roce</a:t>
            </a:r>
            <a:r>
              <a:rPr lang="cs-CZ" dirty="0">
                <a:latin typeface="Calibri" pitchFamily="18"/>
              </a:rPr>
              <a:t>. Umožňuje-li to povaha věci, ředitel školy s dostatečným předstihem </a:t>
            </a:r>
            <a:r>
              <a:rPr lang="cs-CZ" u="sng" dirty="0">
                <a:latin typeface="Calibri" pitchFamily="18"/>
              </a:rPr>
              <a:t>oznámí důvody </a:t>
            </a:r>
            <a:r>
              <a:rPr lang="cs-CZ" dirty="0">
                <a:latin typeface="Calibri" pitchFamily="18"/>
              </a:rPr>
              <a:t>vyhlášení volného dne zřizovateli a zveřejní je způsobem umožňujícím dálkový přístup. (NE MŠ a JŠ s právem státní jazykové zkoušky)</a:t>
            </a:r>
          </a:p>
          <a:p>
            <a:pPr hangingPunct="1">
              <a:spcBef>
                <a:spcPts val="800"/>
              </a:spcBef>
              <a:buSzPct val="100000"/>
              <a:buFont typeface="Arial" pitchFamily="34"/>
              <a:buChar char="•"/>
            </a:pPr>
            <a:r>
              <a:rPr lang="cs-CZ" dirty="0">
                <a:latin typeface="Calibri" pitchFamily="18"/>
              </a:rPr>
              <a:t>Pokud se nejedná o nepředvídatelné situace vyhlašuje volné dny ředitel školy po </a:t>
            </a:r>
            <a:r>
              <a:rPr lang="cs-CZ" u="sng" dirty="0">
                <a:latin typeface="Calibri" pitchFamily="18"/>
              </a:rPr>
              <a:t>projednání</a:t>
            </a:r>
            <a:r>
              <a:rPr lang="cs-CZ" dirty="0">
                <a:latin typeface="Calibri" pitchFamily="18"/>
              </a:rPr>
              <a:t> s žáky a zřizovatelem.</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6BEC7D-D65F-4AFB-A5C2-B06D1DB6D838}"/>
              </a:ext>
            </a:extLst>
          </p:cNvPr>
          <p:cNvSpPr txBox="1">
            <a:spLocks noGrp="1"/>
          </p:cNvSpPr>
          <p:nvPr>
            <p:ph type="title"/>
          </p:nvPr>
        </p:nvSpPr>
        <p:spPr/>
        <p:txBody>
          <a:bodyPr/>
          <a:lstStyle/>
          <a:p>
            <a:pPr lvl="0"/>
            <a:r>
              <a:rPr lang="cs-CZ" dirty="0"/>
              <a:t>Formy vzdělávání</a:t>
            </a:r>
          </a:p>
        </p:txBody>
      </p:sp>
      <p:sp>
        <p:nvSpPr>
          <p:cNvPr id="3" name="Zástupný symbol pro obsah 2">
            <a:extLst>
              <a:ext uri="{FF2B5EF4-FFF2-40B4-BE49-F238E27FC236}">
                <a16:creationId xmlns:a16="http://schemas.microsoft.com/office/drawing/2014/main" id="{84C13898-FBA6-41A1-BCCF-24A350276641}"/>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Denní forma vzdělávání ZŠ</a:t>
            </a:r>
          </a:p>
          <a:p>
            <a:pPr hangingPunct="1">
              <a:spcBef>
                <a:spcPts val="800"/>
              </a:spcBef>
              <a:buSzPct val="100000"/>
              <a:buFont typeface="Arial" pitchFamily="34"/>
              <a:buChar char="•"/>
            </a:pPr>
            <a:r>
              <a:rPr lang="cs-CZ" dirty="0">
                <a:latin typeface="Calibri" pitchFamily="18"/>
              </a:rPr>
              <a:t>SŠ a VOŠ</a:t>
            </a:r>
          </a:p>
          <a:p>
            <a:pPr lvl="1">
              <a:buSzPct val="100000"/>
              <a:buFont typeface="Arial" pitchFamily="34"/>
            </a:pPr>
            <a:r>
              <a:rPr lang="cs-CZ" dirty="0"/>
              <a:t>denní,</a:t>
            </a:r>
          </a:p>
          <a:p>
            <a:pPr lvl="1">
              <a:buSzPct val="100000"/>
              <a:buFont typeface="Arial" pitchFamily="34"/>
            </a:pPr>
            <a:r>
              <a:rPr lang="cs-CZ" dirty="0"/>
              <a:t>večerní,</a:t>
            </a:r>
          </a:p>
          <a:p>
            <a:pPr lvl="1">
              <a:buSzPct val="100000"/>
              <a:buFont typeface="Arial" pitchFamily="34"/>
            </a:pPr>
            <a:r>
              <a:rPr lang="cs-CZ" dirty="0"/>
              <a:t>dálkové,</a:t>
            </a:r>
          </a:p>
          <a:p>
            <a:pPr lvl="1">
              <a:buSzPct val="100000"/>
              <a:buFont typeface="Arial" pitchFamily="34"/>
            </a:pPr>
            <a:r>
              <a:rPr lang="cs-CZ" dirty="0"/>
              <a:t>distanční a</a:t>
            </a:r>
          </a:p>
          <a:p>
            <a:pPr lvl="1">
              <a:buSzPct val="100000"/>
              <a:buFont typeface="Arial" pitchFamily="34"/>
            </a:pPr>
            <a:r>
              <a:rPr lang="cs-CZ" dirty="0"/>
              <a:t>kombinované formě vzdělávání</a:t>
            </a:r>
          </a:p>
          <a:p>
            <a:pPr marL="457200" lvl="1" indent="0">
              <a:buNone/>
            </a:pPr>
            <a:r>
              <a:rPr lang="cs-CZ" dirty="0"/>
              <a:t>Vzdělání dosažené ve všech formách vzdělávání je rovnocenné, může být až o 1 rok delší.</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458829-5D67-407B-917F-5DC23A9D0D97}"/>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593B722C-DAE8-4A4D-BD94-FBC37BEB3F46}"/>
              </a:ext>
            </a:extLst>
          </p:cNvPr>
          <p:cNvSpPr txBox="1">
            <a:spLocks noGrp="1"/>
          </p:cNvSpPr>
          <p:nvPr>
            <p:ph idx="1"/>
          </p:nvPr>
        </p:nvSpPr>
        <p:spPr>
          <a:xfrm>
            <a:off x="838201" y="225289"/>
            <a:ext cx="10515599" cy="4525923"/>
          </a:xfrm>
        </p:spPr>
        <p:txBody>
          <a:bodyPr vert="horz" lIns="91440" tIns="45720" rIns="91440" bIns="45720" rtlCol="0">
            <a:noAutofit/>
          </a:bodyPr>
          <a:lstStyle/>
          <a:p>
            <a:pPr hangingPunct="1">
              <a:spcBef>
                <a:spcPts val="800"/>
              </a:spcBef>
              <a:buSzPct val="100000"/>
              <a:buFont typeface="Arial" pitchFamily="34"/>
              <a:buChar char="•"/>
            </a:pPr>
            <a:r>
              <a:rPr lang="cs-CZ" sz="2600" u="sng" dirty="0">
                <a:latin typeface="Calibri" pitchFamily="18"/>
              </a:rPr>
              <a:t>denní forma vzdělávání</a:t>
            </a:r>
          </a:p>
          <a:p>
            <a:pPr lvl="1">
              <a:buSzPct val="100000"/>
              <a:buFont typeface="Arial" pitchFamily="34"/>
            </a:pPr>
            <a:r>
              <a:rPr lang="cs-CZ" sz="2600" dirty="0"/>
              <a:t> výuka organizovaná pravidelně každý den v pětidenním vyučovacím týdnu v průběhu školního roku,</a:t>
            </a:r>
          </a:p>
          <a:p>
            <a:pPr hangingPunct="1">
              <a:spcBef>
                <a:spcPts val="800"/>
              </a:spcBef>
              <a:buSzPct val="100000"/>
              <a:buFont typeface="Arial" pitchFamily="34"/>
              <a:buChar char="•"/>
            </a:pPr>
            <a:r>
              <a:rPr lang="cs-CZ" sz="2600" u="sng" dirty="0">
                <a:latin typeface="Calibri" pitchFamily="18"/>
              </a:rPr>
              <a:t>večerní forma vzdělávání</a:t>
            </a:r>
          </a:p>
          <a:p>
            <a:pPr lvl="1">
              <a:buSzPct val="100000"/>
              <a:buFont typeface="Arial" pitchFamily="34"/>
            </a:pPr>
            <a:r>
              <a:rPr lang="cs-CZ" sz="2600" dirty="0"/>
              <a:t> výuka organizovaná pravidelně několikrát v týdnu v rozsahu 10 až 18 hodin týdně v průběhu školního roku zpravidla v odpoledních a večerních hodinách,</a:t>
            </a:r>
          </a:p>
          <a:p>
            <a:pPr hangingPunct="1">
              <a:spcBef>
                <a:spcPts val="800"/>
              </a:spcBef>
              <a:buSzPct val="100000"/>
              <a:buFont typeface="Arial" pitchFamily="34"/>
              <a:buChar char="•"/>
            </a:pPr>
            <a:r>
              <a:rPr lang="cs-CZ" sz="2600" u="sng" dirty="0">
                <a:latin typeface="Calibri" pitchFamily="18"/>
              </a:rPr>
              <a:t>dálková forma vzdělávání</a:t>
            </a:r>
          </a:p>
          <a:p>
            <a:pPr lvl="1">
              <a:buSzPct val="100000"/>
              <a:buFont typeface="Arial" pitchFamily="34"/>
            </a:pPr>
            <a:r>
              <a:rPr lang="cs-CZ" sz="2600" dirty="0"/>
              <a:t> samostatné studium spojené s konzultacemi v rozsahu 200 až 220 konzultačních hodin ve školním roce,</a:t>
            </a:r>
          </a:p>
          <a:p>
            <a:pPr hangingPunct="1">
              <a:spcBef>
                <a:spcPts val="800"/>
              </a:spcBef>
              <a:buSzPct val="100000"/>
              <a:buFont typeface="Arial" pitchFamily="34"/>
              <a:buChar char="•"/>
            </a:pPr>
            <a:r>
              <a:rPr lang="cs-CZ" sz="2600" u="sng" dirty="0">
                <a:latin typeface="Calibri" pitchFamily="18"/>
              </a:rPr>
              <a:t>distanční forma vzdělávání</a:t>
            </a:r>
          </a:p>
          <a:p>
            <a:pPr lvl="1">
              <a:buSzPct val="100000"/>
              <a:buFont typeface="Arial" pitchFamily="34"/>
            </a:pPr>
            <a:r>
              <a:rPr lang="cs-CZ" sz="2600" dirty="0"/>
              <a:t> samostatné studium uskutečňované převážně nebo zcela prostřednictvím informačních technologií, popřípadě spojené s individuálními konzultacemi,</a:t>
            </a:r>
          </a:p>
          <a:p>
            <a:pPr hangingPunct="1">
              <a:spcBef>
                <a:spcPts val="800"/>
              </a:spcBef>
              <a:buSzPct val="100000"/>
              <a:buFont typeface="Arial" pitchFamily="34"/>
              <a:buChar char="•"/>
            </a:pPr>
            <a:r>
              <a:rPr lang="cs-CZ" sz="2600" u="sng" dirty="0">
                <a:latin typeface="Calibri" pitchFamily="18"/>
              </a:rPr>
              <a:t>kombinovaná forma vzdělávání</a:t>
            </a:r>
          </a:p>
          <a:p>
            <a:pPr lvl="1">
              <a:buSzPct val="100000"/>
              <a:buFont typeface="Arial" pitchFamily="34"/>
            </a:pPr>
            <a:r>
              <a:rPr lang="cs-CZ" sz="2600" dirty="0"/>
              <a:t>střídání denní a jiné formy vzdělávání</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CE72EA-BE07-4099-9A39-AB5B0E4CF771}"/>
              </a:ext>
            </a:extLst>
          </p:cNvPr>
          <p:cNvSpPr txBox="1">
            <a:spLocks noGrp="1"/>
          </p:cNvSpPr>
          <p:nvPr>
            <p:ph type="title"/>
          </p:nvPr>
        </p:nvSpPr>
        <p:spPr/>
        <p:txBody>
          <a:bodyPr/>
          <a:lstStyle/>
          <a:p>
            <a:pPr lvl="0"/>
            <a:r>
              <a:rPr lang="cs-CZ" dirty="0"/>
              <a:t>Vyučovací hodina</a:t>
            </a:r>
          </a:p>
        </p:txBody>
      </p:sp>
      <p:sp>
        <p:nvSpPr>
          <p:cNvPr id="3" name="Zástupný symbol pro obsah 2">
            <a:extLst>
              <a:ext uri="{FF2B5EF4-FFF2-40B4-BE49-F238E27FC236}">
                <a16:creationId xmlns:a16="http://schemas.microsoft.com/office/drawing/2014/main" id="{3C45A517-D713-4E49-BA2B-F50A83E9FFBC}"/>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45 minut – ZŠ, ZUŠ, SŠ a VOŠ</a:t>
            </a:r>
          </a:p>
          <a:p>
            <a:pPr hangingPunct="1">
              <a:spcBef>
                <a:spcPts val="800"/>
              </a:spcBef>
              <a:buSzPct val="100000"/>
              <a:buFont typeface="Arial" pitchFamily="34"/>
              <a:buChar char="•"/>
            </a:pPr>
            <a:r>
              <a:rPr lang="cs-CZ" dirty="0">
                <a:latin typeface="Calibri" pitchFamily="18"/>
              </a:rPr>
              <a:t>60 minut – hodina  odborného výcviku a odborné praxe v SŠ a VOŠ</a:t>
            </a:r>
          </a:p>
          <a:p>
            <a:pPr hangingPunct="1">
              <a:spcBef>
                <a:spcPts val="800"/>
              </a:spcBef>
              <a:buSzPct val="100000"/>
              <a:buFont typeface="Arial" pitchFamily="34"/>
              <a:buChar char="•"/>
            </a:pPr>
            <a:r>
              <a:rPr lang="cs-CZ" dirty="0">
                <a:latin typeface="Calibri" pitchFamily="18"/>
              </a:rPr>
              <a:t>Rámcový nebo akreditovaný vzdělávací program pro žáky se speciálními vzdělávacími potřebami může stanovit odlišnou délku vyučovací hodiny.</a:t>
            </a:r>
          </a:p>
          <a:p>
            <a:pPr hangingPunct="1">
              <a:spcBef>
                <a:spcPts val="800"/>
              </a:spcBef>
              <a:buSzPct val="100000"/>
              <a:buFont typeface="Arial" pitchFamily="34"/>
              <a:buChar char="•"/>
            </a:pPr>
            <a:r>
              <a:rPr lang="cs-CZ" dirty="0">
                <a:latin typeface="Calibri" pitchFamily="18"/>
              </a:rPr>
              <a:t>V odůvodněných případech lze vyučovací hodiny dělit a spojovat.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A7B37-105E-4BB6-ABF0-0E0BA6C68F66}"/>
              </a:ext>
            </a:extLst>
          </p:cNvPr>
          <p:cNvSpPr txBox="1">
            <a:spLocks noGrp="1"/>
          </p:cNvSpPr>
          <p:nvPr>
            <p:ph type="title"/>
          </p:nvPr>
        </p:nvSpPr>
        <p:spPr/>
        <p:txBody>
          <a:bodyPr/>
          <a:lstStyle/>
          <a:p>
            <a:pPr lvl="0"/>
            <a:r>
              <a:rPr lang="cs-CZ" dirty="0"/>
              <a:t>Druhy škol</a:t>
            </a:r>
          </a:p>
        </p:txBody>
      </p:sp>
      <p:sp>
        <p:nvSpPr>
          <p:cNvPr id="3" name="Zástupný symbol pro obsah 2">
            <a:extLst>
              <a:ext uri="{FF2B5EF4-FFF2-40B4-BE49-F238E27FC236}">
                <a16:creationId xmlns:a16="http://schemas.microsoft.com/office/drawing/2014/main" id="{585BFF35-05D0-474F-B9D7-A717B52EA7DF}"/>
              </a:ext>
            </a:extLst>
          </p:cNvPr>
          <p:cNvSpPr txBox="1">
            <a:spLocks noGrp="1"/>
          </p:cNvSpPr>
          <p:nvPr>
            <p:ph idx="1"/>
          </p:nvPr>
        </p:nvSpPr>
        <p:spPr>
          <a:xfrm>
            <a:off x="980661" y="1600201"/>
            <a:ext cx="10373139" cy="4525923"/>
          </a:xfrm>
        </p:spPr>
        <p:txBody>
          <a:bodyPr vert="horz" lIns="91440" tIns="45720" rIns="91440" bIns="45720" rtlCol="0">
            <a:normAutofit/>
          </a:bodyPr>
          <a:lstStyle/>
          <a:p>
            <a:pPr hangingPunct="1">
              <a:spcBef>
                <a:spcPts val="700"/>
              </a:spcBef>
              <a:buSzPct val="100000"/>
            </a:pPr>
            <a:r>
              <a:rPr lang="cs-CZ" sz="3000" dirty="0">
                <a:latin typeface="Calibri" pitchFamily="18"/>
              </a:rPr>
              <a:t>mateřská škola,</a:t>
            </a:r>
          </a:p>
          <a:p>
            <a:pPr hangingPunct="1">
              <a:spcBef>
                <a:spcPts val="700"/>
              </a:spcBef>
              <a:buSzPct val="100000"/>
              <a:buFont typeface="Arial" pitchFamily="34"/>
              <a:buChar char="•"/>
            </a:pPr>
            <a:r>
              <a:rPr lang="cs-CZ" sz="3000" dirty="0">
                <a:latin typeface="Calibri" pitchFamily="18"/>
              </a:rPr>
              <a:t>základní škola,</a:t>
            </a:r>
          </a:p>
          <a:p>
            <a:pPr hangingPunct="1">
              <a:spcBef>
                <a:spcPts val="700"/>
              </a:spcBef>
              <a:buSzPct val="100000"/>
              <a:buFont typeface="Arial" pitchFamily="34"/>
              <a:buChar char="•"/>
            </a:pPr>
            <a:r>
              <a:rPr lang="cs-CZ" sz="3000" dirty="0">
                <a:latin typeface="Calibri" pitchFamily="18"/>
              </a:rPr>
              <a:t>střední škola (gymnázium, střední odborná škola a střední odborné učiliště),</a:t>
            </a:r>
          </a:p>
          <a:p>
            <a:pPr hangingPunct="1">
              <a:spcBef>
                <a:spcPts val="700"/>
              </a:spcBef>
              <a:buSzPct val="100000"/>
              <a:buFont typeface="Arial" pitchFamily="34"/>
              <a:buChar char="•"/>
            </a:pPr>
            <a:r>
              <a:rPr lang="cs-CZ" sz="3000" dirty="0">
                <a:latin typeface="Calibri" pitchFamily="18"/>
              </a:rPr>
              <a:t>konzervatoř,</a:t>
            </a:r>
          </a:p>
          <a:p>
            <a:pPr hangingPunct="1">
              <a:spcBef>
                <a:spcPts val="700"/>
              </a:spcBef>
              <a:buSzPct val="100000"/>
              <a:buFont typeface="Arial" pitchFamily="34"/>
              <a:buChar char="•"/>
            </a:pPr>
            <a:r>
              <a:rPr lang="cs-CZ" sz="3000" dirty="0">
                <a:latin typeface="Calibri" pitchFamily="18"/>
              </a:rPr>
              <a:t>vyšší odborná škola,</a:t>
            </a:r>
          </a:p>
          <a:p>
            <a:pPr hangingPunct="1">
              <a:spcBef>
                <a:spcPts val="700"/>
              </a:spcBef>
              <a:buSzPct val="100000"/>
              <a:buFont typeface="Arial" pitchFamily="34"/>
              <a:buChar char="•"/>
            </a:pPr>
            <a:r>
              <a:rPr lang="cs-CZ" sz="3000" dirty="0">
                <a:latin typeface="Calibri" pitchFamily="18"/>
              </a:rPr>
              <a:t>základní umělecká škola a</a:t>
            </a:r>
          </a:p>
          <a:p>
            <a:pPr hangingPunct="1">
              <a:spcBef>
                <a:spcPts val="700"/>
              </a:spcBef>
              <a:buSzPct val="100000"/>
              <a:buFont typeface="Arial" pitchFamily="34"/>
              <a:buChar char="•"/>
            </a:pPr>
            <a:r>
              <a:rPr lang="cs-CZ" sz="3000" dirty="0">
                <a:latin typeface="Calibri" pitchFamily="18"/>
              </a:rPr>
              <a:t>jazyková škola s právem státní jazykové zkoušky.</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14E0A9-3516-4E5F-9D50-84DB94FDF81B}"/>
              </a:ext>
            </a:extLst>
          </p:cNvPr>
          <p:cNvSpPr txBox="1">
            <a:spLocks noGrp="1"/>
          </p:cNvSpPr>
          <p:nvPr>
            <p:ph type="title"/>
          </p:nvPr>
        </p:nvSpPr>
        <p:spPr/>
        <p:txBody>
          <a:bodyPr/>
          <a:lstStyle/>
          <a:p>
            <a:pPr lvl="0"/>
            <a:r>
              <a:rPr lang="cs-CZ" dirty="0"/>
              <a:t>Počet povinných vyučovacích hodin</a:t>
            </a:r>
          </a:p>
        </p:txBody>
      </p:sp>
      <p:sp>
        <p:nvSpPr>
          <p:cNvPr id="3" name="Zástupný symbol pro obsah 2">
            <a:extLst>
              <a:ext uri="{FF2B5EF4-FFF2-40B4-BE49-F238E27FC236}">
                <a16:creationId xmlns:a16="http://schemas.microsoft.com/office/drawing/2014/main" id="{0327F1BF-39DF-419E-86A6-9CFE6C4657C4}"/>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RVP ZŠ</a:t>
            </a:r>
          </a:p>
          <a:p>
            <a:pPr hangingPunct="1">
              <a:spcBef>
                <a:spcPts val="800"/>
              </a:spcBef>
              <a:buSzPct val="100000"/>
              <a:buFont typeface="Arial" pitchFamily="34"/>
              <a:buChar char="•"/>
            </a:pPr>
            <a:r>
              <a:rPr lang="cs-CZ" dirty="0">
                <a:latin typeface="Calibri" pitchFamily="18"/>
              </a:rPr>
              <a:t>Nejvýše 22 hodin týdně – 1. a 2. ročník</a:t>
            </a:r>
          </a:p>
          <a:p>
            <a:pPr hangingPunct="1">
              <a:spcBef>
                <a:spcPts val="800"/>
              </a:spcBef>
              <a:buSzPct val="100000"/>
              <a:buFont typeface="Arial" pitchFamily="34"/>
              <a:buChar char="•"/>
            </a:pPr>
            <a:r>
              <a:rPr lang="cs-CZ" dirty="0">
                <a:latin typeface="Calibri" pitchFamily="18"/>
              </a:rPr>
              <a:t>Nejvýše 26 hodin týdně – 3. až 5. ročník</a:t>
            </a:r>
          </a:p>
          <a:p>
            <a:pPr hangingPunct="1">
              <a:spcBef>
                <a:spcPts val="800"/>
              </a:spcBef>
              <a:buSzPct val="100000"/>
              <a:buFont typeface="Arial" pitchFamily="34"/>
              <a:buChar char="•"/>
            </a:pPr>
            <a:r>
              <a:rPr lang="cs-CZ" dirty="0">
                <a:latin typeface="Calibri" pitchFamily="18"/>
              </a:rPr>
              <a:t>Nejvýše 30 hodin týdně – 6. a 7. ročník</a:t>
            </a:r>
          </a:p>
          <a:p>
            <a:pPr hangingPunct="1">
              <a:spcBef>
                <a:spcPts val="800"/>
              </a:spcBef>
              <a:buSzPct val="100000"/>
              <a:buFont typeface="Arial" pitchFamily="34"/>
              <a:buChar char="•"/>
            </a:pPr>
            <a:r>
              <a:rPr lang="cs-CZ" dirty="0">
                <a:latin typeface="Calibri" pitchFamily="18"/>
              </a:rPr>
              <a:t>Nejvýše 32 hodin týdně – 8. a 9. ročník</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9EDCE4-AF93-48F3-BDAE-D884B3741DAF}"/>
              </a:ext>
            </a:extLst>
          </p:cNvPr>
          <p:cNvSpPr txBox="1">
            <a:spLocks noGrp="1"/>
          </p:cNvSpPr>
          <p:nvPr>
            <p:ph type="title"/>
          </p:nvPr>
        </p:nvSpPr>
        <p:spPr/>
        <p:txBody>
          <a:bodyPr/>
          <a:lstStyle/>
          <a:p>
            <a:pPr lvl="0"/>
            <a:r>
              <a:rPr lang="cs-CZ" dirty="0"/>
              <a:t>Počet povinných vyučovacích hodin</a:t>
            </a:r>
          </a:p>
        </p:txBody>
      </p:sp>
      <p:sp>
        <p:nvSpPr>
          <p:cNvPr id="3" name="Zástupný symbol pro obsah 2">
            <a:extLst>
              <a:ext uri="{FF2B5EF4-FFF2-40B4-BE49-F238E27FC236}">
                <a16:creationId xmlns:a16="http://schemas.microsoft.com/office/drawing/2014/main" id="{DFEE5204-5A09-4207-AA23-EE8E18BF64A4}"/>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RVP SŠ, akreditované programy VOŠ</a:t>
            </a:r>
          </a:p>
          <a:p>
            <a:pPr lvl="1">
              <a:buSzPct val="100000"/>
              <a:buFont typeface="Arial" pitchFamily="34"/>
            </a:pPr>
            <a:r>
              <a:rPr lang="cs-CZ" dirty="0"/>
              <a:t>35 povinných vyučovacích hodin týdně</a:t>
            </a:r>
          </a:p>
          <a:p>
            <a:pPr hangingPunct="1">
              <a:spcBef>
                <a:spcPts val="800"/>
              </a:spcBef>
              <a:buSzPct val="100000"/>
              <a:buFont typeface="Arial" pitchFamily="34"/>
              <a:buChar char="•"/>
            </a:pPr>
            <a:r>
              <a:rPr lang="cs-CZ" dirty="0">
                <a:latin typeface="Calibri" pitchFamily="18"/>
              </a:rPr>
              <a:t>RVP konzervatoře a umělecké obory SŠ</a:t>
            </a:r>
          </a:p>
          <a:p>
            <a:pPr lvl="1">
              <a:buSzPct val="100000"/>
              <a:buFont typeface="Arial" pitchFamily="34"/>
            </a:pPr>
            <a:r>
              <a:rPr lang="cs-CZ" dirty="0"/>
              <a:t>40 povinných vyučovacích hodin týdně</a:t>
            </a:r>
          </a:p>
          <a:p>
            <a:pPr hangingPunct="1">
              <a:spcBef>
                <a:spcPts val="800"/>
              </a:spcBef>
              <a:buSzPct val="100000"/>
              <a:buFont typeface="Arial" pitchFamily="34"/>
              <a:buChar char="•"/>
            </a:pPr>
            <a:r>
              <a:rPr lang="cs-CZ" dirty="0">
                <a:latin typeface="Calibri" pitchFamily="18"/>
              </a:rPr>
              <a:t>RVP gymnázia se sportovní přípravou</a:t>
            </a:r>
          </a:p>
          <a:p>
            <a:pPr lvl="1">
              <a:buSzPct val="100000"/>
              <a:buFont typeface="Arial" pitchFamily="34"/>
            </a:pPr>
            <a:r>
              <a:rPr lang="cs-CZ" dirty="0"/>
              <a:t>46 povinných vyučovacích hodin týdně</a:t>
            </a:r>
          </a:p>
          <a:p>
            <a:pPr hangingPunct="1">
              <a:spcBef>
                <a:spcPts val="800"/>
              </a:spcBef>
              <a:buSzPct val="100000"/>
              <a:buFont typeface="Arial" pitchFamily="34"/>
              <a:buChar char="•"/>
            </a:pPr>
            <a:r>
              <a:rPr lang="cs-CZ" dirty="0">
                <a:latin typeface="Calibri" pitchFamily="18"/>
              </a:rPr>
              <a:t>odborný výcvik a odborná praxe</a:t>
            </a:r>
          </a:p>
          <a:p>
            <a:pPr lvl="1">
              <a:buSzPct val="100000"/>
              <a:buFont typeface="Arial" pitchFamily="34"/>
            </a:pPr>
            <a:r>
              <a:rPr lang="cs-CZ" dirty="0"/>
              <a:t>40 hodin týdně</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F09602-0881-4388-8756-BDFF7B39E4C4}"/>
              </a:ext>
            </a:extLst>
          </p:cNvPr>
          <p:cNvSpPr txBox="1">
            <a:spLocks noGrp="1"/>
          </p:cNvSpPr>
          <p:nvPr>
            <p:ph type="title"/>
          </p:nvPr>
        </p:nvSpPr>
        <p:spPr/>
        <p:txBody>
          <a:bodyPr/>
          <a:lstStyle/>
          <a:p>
            <a:pPr lvl="0"/>
            <a:r>
              <a:rPr lang="cs-CZ" dirty="0"/>
              <a:t>Učebnice, učební texty, školní potřeby</a:t>
            </a:r>
          </a:p>
        </p:txBody>
      </p:sp>
      <p:sp>
        <p:nvSpPr>
          <p:cNvPr id="3" name="Zástupný symbol pro obsah 2">
            <a:extLst>
              <a:ext uri="{FF2B5EF4-FFF2-40B4-BE49-F238E27FC236}">
                <a16:creationId xmlns:a16="http://schemas.microsoft.com/office/drawing/2014/main" id="{733C59EE-A4A0-4C71-9ECF-6158F3B0EF80}"/>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Schvalovací doložka MŠMT</a:t>
            </a:r>
          </a:p>
          <a:p>
            <a:pPr lvl="1">
              <a:buSzPct val="100000"/>
              <a:buFont typeface="Arial" pitchFamily="34"/>
            </a:pPr>
            <a:r>
              <a:rPr lang="cs-CZ" dirty="0"/>
              <a:t> na základě posouzení, zda jsou v souladu s cíli vzdělávání stanovenými tímto zákonem, RVP a právními předpisy.</a:t>
            </a:r>
          </a:p>
          <a:p>
            <a:pPr lvl="1">
              <a:buSzPct val="100000"/>
              <a:buFont typeface="Arial" pitchFamily="34"/>
            </a:pPr>
            <a:r>
              <a:rPr lang="cs-CZ" dirty="0"/>
              <a:t>pro zdravotnické obory středních škol ministerstvo uděluje a odnímá schvalovací doložku v dohodě s Ministerstvem zdravotnictví.</a:t>
            </a:r>
          </a:p>
          <a:p>
            <a:pPr lvl="1">
              <a:buSzPct val="100000"/>
              <a:buFont typeface="Arial" pitchFamily="34"/>
              <a:buChar char="•"/>
            </a:pPr>
            <a:r>
              <a:rPr lang="cs-CZ" dirty="0"/>
              <a:t>Seznam učebnic a učebních textů, kterým byla udělena schvalovací doložka, zveřejňuje ministerstvo ve Věstníku MŠMT a způsobem umožňujícím dálkový přístup.</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4E37E8-3151-40BC-9D40-27071C095EA6}"/>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5436C499-1E32-428C-A996-C70AB19D59E7}"/>
              </a:ext>
            </a:extLst>
          </p:cNvPr>
          <p:cNvSpPr txBox="1">
            <a:spLocks noGrp="1"/>
          </p:cNvSpPr>
          <p:nvPr>
            <p:ph idx="1"/>
          </p:nvPr>
        </p:nvSpPr>
        <p:spPr>
          <a:xfrm>
            <a:off x="838200" y="93496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Školy mohou při výuce kromě učebnic a učebních textů uvedených v seznamu podle odstavce 1 používat i další učebnice a učební texty</a:t>
            </a:r>
          </a:p>
          <a:p>
            <a:pPr lvl="1">
              <a:buSzPct val="100000"/>
              <a:buFont typeface="Arial" pitchFamily="34"/>
            </a:pPr>
            <a:r>
              <a:rPr lang="cs-CZ" dirty="0"/>
              <a:t>nejsou v rozporu s cíli vzdělávání stanovenými tímto zákonem,</a:t>
            </a:r>
          </a:p>
          <a:p>
            <a:pPr lvl="1">
              <a:buSzPct val="100000"/>
              <a:buFont typeface="Arial" pitchFamily="34"/>
            </a:pPr>
            <a:r>
              <a:rPr lang="cs-CZ" dirty="0"/>
              <a:t>nejsou v rozporu s RVP nebo právními předpisy a</a:t>
            </a:r>
          </a:p>
          <a:p>
            <a:pPr lvl="1">
              <a:buSzPct val="100000"/>
              <a:buFont typeface="Arial" pitchFamily="34"/>
            </a:pPr>
            <a:r>
              <a:rPr lang="cs-CZ" dirty="0"/>
              <a:t>svou strukturou a obsahem vyhovují pedagogickým a didaktickým zásadám vzdělávání.</a:t>
            </a:r>
          </a:p>
          <a:p>
            <a:pPr hangingPunct="1">
              <a:spcBef>
                <a:spcPts val="800"/>
              </a:spcBef>
              <a:buSzPct val="100000"/>
              <a:buFont typeface="Arial" pitchFamily="34"/>
              <a:buChar char="•"/>
            </a:pPr>
            <a:r>
              <a:rPr lang="cs-CZ" dirty="0">
                <a:latin typeface="Calibri" pitchFamily="18"/>
              </a:rPr>
              <a:t>O použití učebnic a učebních textů rozhoduje ředitel školy, který zodpovídá za splnění uvedených podmínek.</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8822CF-ABE4-4038-9489-9993170CD16F}"/>
              </a:ext>
            </a:extLst>
          </p:cNvPr>
          <p:cNvSpPr txBox="1">
            <a:spLocks noGrp="1"/>
          </p:cNvSpPr>
          <p:nvPr>
            <p:ph type="title"/>
          </p:nvPr>
        </p:nvSpPr>
        <p:spPr/>
        <p:txBody>
          <a:bodyPr/>
          <a:lstStyle/>
          <a:p>
            <a:pPr lvl="0"/>
            <a:r>
              <a:rPr lang="cs-CZ" dirty="0"/>
              <a:t>Bezplatné poskytování učebnic, učebních textů</a:t>
            </a:r>
          </a:p>
        </p:txBody>
      </p:sp>
      <p:sp>
        <p:nvSpPr>
          <p:cNvPr id="3" name="Zástupný symbol pro obsah 2">
            <a:extLst>
              <a:ext uri="{FF2B5EF4-FFF2-40B4-BE49-F238E27FC236}">
                <a16:creationId xmlns:a16="http://schemas.microsoft.com/office/drawing/2014/main" id="{FAC38F6C-E866-48F5-8B09-01728B89ACD4}"/>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Žákům základních škol, SŠ (plní povinnou školní docházku)</a:t>
            </a:r>
          </a:p>
          <a:p>
            <a:pPr hangingPunct="1">
              <a:spcBef>
                <a:spcPts val="800"/>
              </a:spcBef>
              <a:buSzPct val="100000"/>
              <a:buFont typeface="Arial" pitchFamily="34"/>
              <a:buChar char="•"/>
            </a:pPr>
            <a:r>
              <a:rPr lang="cs-CZ" dirty="0">
                <a:latin typeface="Calibri" pitchFamily="18"/>
              </a:rPr>
              <a:t>Dětem zařazeným do přípravných tříd (§ 47)</a:t>
            </a:r>
          </a:p>
          <a:p>
            <a:pPr hangingPunct="1">
              <a:spcBef>
                <a:spcPts val="800"/>
              </a:spcBef>
              <a:buSzPct val="100000"/>
              <a:buFont typeface="Arial" pitchFamily="34"/>
              <a:buChar char="•"/>
            </a:pPr>
            <a:r>
              <a:rPr lang="cs-CZ" dirty="0">
                <a:latin typeface="Calibri" pitchFamily="18"/>
              </a:rPr>
              <a:t>Žáci prvního ročníku základního vzdělávání a děti zařazené do přípravných tříd tyto učebnice a učební texty nevracejí, žáci ostatních ročníků základního vzdělávání jsou povinni učebnice a učební texty vrátit nejpozději do konce příslušného školního roku.</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C8E788-23CC-45A8-9D19-816AD0AB0E57}"/>
              </a:ext>
            </a:extLst>
          </p:cNvPr>
          <p:cNvSpPr txBox="1">
            <a:spLocks noGrp="1"/>
          </p:cNvSpPr>
          <p:nvPr>
            <p:ph type="title"/>
          </p:nvPr>
        </p:nvSpPr>
        <p:spPr/>
        <p:txBody>
          <a:bodyPr/>
          <a:lstStyle/>
          <a:p>
            <a:pPr lvl="0"/>
            <a:r>
              <a:rPr lang="cs-CZ" dirty="0"/>
              <a:t>Fond učebnic a učebních textů</a:t>
            </a:r>
          </a:p>
        </p:txBody>
      </p:sp>
      <p:sp>
        <p:nvSpPr>
          <p:cNvPr id="3" name="Zástupný symbol pro obsah 2">
            <a:extLst>
              <a:ext uri="{FF2B5EF4-FFF2-40B4-BE49-F238E27FC236}">
                <a16:creationId xmlns:a16="http://schemas.microsoft.com/office/drawing/2014/main" id="{9C9031F7-8F3A-4C7D-87FD-A046DED20479}"/>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Zřizuje ředitel SŠ</a:t>
            </a:r>
          </a:p>
          <a:p>
            <a:pPr hangingPunct="1">
              <a:spcBef>
                <a:spcPts val="800"/>
              </a:spcBef>
              <a:buSzPct val="100000"/>
              <a:buFont typeface="Arial" pitchFamily="34"/>
              <a:buChar char="•"/>
            </a:pPr>
            <a:r>
              <a:rPr lang="cs-CZ" dirty="0">
                <a:latin typeface="Calibri" pitchFamily="18"/>
              </a:rPr>
              <a:t>nejméně pro 10 % žáků střední školy</a:t>
            </a:r>
          </a:p>
          <a:p>
            <a:pPr hangingPunct="1">
              <a:spcBef>
                <a:spcPts val="800"/>
              </a:spcBef>
              <a:buSzPct val="100000"/>
              <a:buFont typeface="Arial" pitchFamily="34"/>
              <a:buChar char="•"/>
            </a:pPr>
            <a:r>
              <a:rPr lang="cs-CZ" dirty="0">
                <a:latin typeface="Calibri" pitchFamily="18"/>
              </a:rPr>
              <a:t>bezplatně zapůjčovány žákům s nařízenou ústavní výchovou nebo uloženou ochrannou výchovou, žákům s postavením azylanta, osoby požívající doplňkové ochrany nebo účastníka řízení o udělení mezinárodní ochrany na území České republiky, žákům v hmotné nouzi, jakož i v dalších případech hodných zvláštního zřetele.</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87F8B1-B73B-4530-B848-7910FC624EBD}"/>
              </a:ext>
            </a:extLst>
          </p:cNvPr>
          <p:cNvSpPr txBox="1">
            <a:spLocks noGrp="1"/>
          </p:cNvSpPr>
          <p:nvPr>
            <p:ph type="title"/>
          </p:nvPr>
        </p:nvSpPr>
        <p:spPr/>
        <p:txBody>
          <a:bodyPr/>
          <a:lstStyle/>
          <a:p>
            <a:pPr lvl="0"/>
            <a:r>
              <a:rPr lang="cs-CZ" dirty="0"/>
              <a:t>Základní školní potřeby</a:t>
            </a:r>
          </a:p>
        </p:txBody>
      </p:sp>
      <p:sp>
        <p:nvSpPr>
          <p:cNvPr id="3" name="Zástupný symbol pro obsah 2">
            <a:extLst>
              <a:ext uri="{FF2B5EF4-FFF2-40B4-BE49-F238E27FC236}">
                <a16:creationId xmlns:a16="http://schemas.microsoft.com/office/drawing/2014/main" id="{0C6CF002-3A26-4998-BB17-905FFAF13966}"/>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Bezplatné poskytování žákům:</a:t>
            </a:r>
          </a:p>
          <a:p>
            <a:pPr lvl="1">
              <a:buSzPct val="100000"/>
              <a:buFont typeface="Arial" pitchFamily="34"/>
            </a:pPr>
            <a:r>
              <a:rPr lang="cs-CZ" sz="2800" dirty="0"/>
              <a:t>přípravných tříd ŽŠ</a:t>
            </a:r>
          </a:p>
          <a:p>
            <a:pPr lvl="1">
              <a:buSzPct val="100000"/>
              <a:buFont typeface="Arial" pitchFamily="34"/>
            </a:pPr>
            <a:r>
              <a:rPr lang="cs-CZ" sz="2800" dirty="0"/>
              <a:t>přípravného stupně ZŠ speciální</a:t>
            </a:r>
          </a:p>
          <a:p>
            <a:pPr lvl="1">
              <a:buSzPct val="100000"/>
              <a:buFont typeface="Arial" pitchFamily="34"/>
            </a:pPr>
            <a:r>
              <a:rPr lang="cs-CZ" sz="2800" dirty="0"/>
              <a:t>prvního ročníku základního vzdělávání</a:t>
            </a:r>
          </a:p>
          <a:p>
            <a:pPr lvl="1">
              <a:buSzPct val="100000"/>
              <a:buFont typeface="Arial" pitchFamily="34"/>
            </a:pPr>
            <a:r>
              <a:rPr lang="cs-CZ" sz="2800" dirty="0"/>
              <a:t>základního vzdělávání žáků se zdravotním postižením</a:t>
            </a:r>
          </a:p>
          <a:p>
            <a:pPr lvl="1">
              <a:buSzPct val="100000"/>
              <a:buFont typeface="Arial" pitchFamily="34"/>
            </a:pPr>
            <a:r>
              <a:rPr lang="cs-CZ" sz="2800" dirty="0"/>
              <a:t>uvedeným v § 16 odst. 9 větě první, kteří jsou žáky základní školy</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B904CC-E640-4DCD-B31F-EE4770C58FDF}"/>
              </a:ext>
            </a:extLst>
          </p:cNvPr>
          <p:cNvSpPr txBox="1">
            <a:spLocks noGrp="1"/>
          </p:cNvSpPr>
          <p:nvPr>
            <p:ph type="title"/>
          </p:nvPr>
        </p:nvSpPr>
        <p:spPr>
          <a:xfrm>
            <a:off x="781877" y="331304"/>
            <a:ext cx="10124661" cy="568338"/>
          </a:xfrm>
        </p:spPr>
        <p:txBody>
          <a:bodyPr>
            <a:noAutofit/>
          </a:bodyPr>
          <a:lstStyle/>
          <a:p>
            <a:pPr lvl="0"/>
            <a:r>
              <a:rPr lang="cs-CZ" dirty="0"/>
              <a:t>Dokumentace škol a školských zařízení</a:t>
            </a:r>
          </a:p>
        </p:txBody>
      </p:sp>
      <p:sp>
        <p:nvSpPr>
          <p:cNvPr id="3" name="Zástupný symbol pro obsah 2">
            <a:extLst>
              <a:ext uri="{FF2B5EF4-FFF2-40B4-BE49-F238E27FC236}">
                <a16:creationId xmlns:a16="http://schemas.microsoft.com/office/drawing/2014/main" id="{24817320-2422-4190-AB45-31EB5F74B370}"/>
              </a:ext>
            </a:extLst>
          </p:cNvPr>
          <p:cNvSpPr txBox="1">
            <a:spLocks noGrp="1"/>
          </p:cNvSpPr>
          <p:nvPr>
            <p:ph idx="1"/>
          </p:nvPr>
        </p:nvSpPr>
        <p:spPr>
          <a:xfrm>
            <a:off x="781877" y="1540779"/>
            <a:ext cx="10548732" cy="4525923"/>
          </a:xfrm>
        </p:spPr>
        <p:txBody>
          <a:bodyPr vert="horz" lIns="91440" tIns="45720" rIns="91440" bIns="45720" rtlCol="0">
            <a:normAutofit lnSpcReduction="10000"/>
          </a:bodyPr>
          <a:lstStyle/>
          <a:p>
            <a:pPr marL="457200" indent="-457200" hangingPunct="1">
              <a:spcBef>
                <a:spcPts val="800"/>
              </a:spcBef>
              <a:buSzPct val="100000"/>
              <a:buAutoNum type="alphaLcParenR"/>
            </a:pPr>
            <a:r>
              <a:rPr lang="cs-CZ" sz="2000" dirty="0">
                <a:latin typeface="Calibri" pitchFamily="18"/>
              </a:rPr>
              <a:t>rozhodnutí o zápisu do školského rejstříku a o jeho změnách a doklady uvedené v § 147,</a:t>
            </a:r>
          </a:p>
          <a:p>
            <a:pPr marL="457200" indent="-457200" hangingPunct="1">
              <a:spcBef>
                <a:spcPts val="800"/>
              </a:spcBef>
              <a:buSzPct val="100000"/>
              <a:buAutoNum type="alphaLcParenR"/>
            </a:pPr>
            <a:r>
              <a:rPr lang="cs-CZ" sz="2000" dirty="0">
                <a:latin typeface="Calibri" pitchFamily="18"/>
              </a:rPr>
              <a:t>evidenci dětí, žáků nebo studentů (dále jen "školní matrika"),</a:t>
            </a:r>
          </a:p>
          <a:p>
            <a:pPr marL="457200" indent="-457200" hangingPunct="1">
              <a:spcBef>
                <a:spcPts val="800"/>
              </a:spcBef>
              <a:buSzPct val="100000"/>
              <a:buAutoNum type="alphaLcParenR"/>
            </a:pPr>
            <a:r>
              <a:rPr lang="cs-CZ" sz="2000" dirty="0">
                <a:latin typeface="Calibri" pitchFamily="18"/>
              </a:rPr>
              <a:t>doklady o přijímání dětí, žáků, studentů a uchazečů ke vzdělávání, o průběhu vzdělávání a jeho ukončování,</a:t>
            </a:r>
          </a:p>
          <a:p>
            <a:pPr marL="457200" indent="-457200" hangingPunct="1">
              <a:spcBef>
                <a:spcPts val="800"/>
              </a:spcBef>
              <a:buSzPct val="100000"/>
              <a:buAutoNum type="alphaLcParenR"/>
            </a:pPr>
            <a:r>
              <a:rPr lang="cs-CZ" sz="2000" dirty="0">
                <a:latin typeface="Calibri" pitchFamily="18"/>
              </a:rPr>
              <a:t>vzdělávací programy podle § 4 až 6,</a:t>
            </a:r>
          </a:p>
          <a:p>
            <a:pPr marL="457200" indent="-457200" hangingPunct="1">
              <a:spcBef>
                <a:spcPts val="800"/>
              </a:spcBef>
              <a:buSzPct val="100000"/>
              <a:buAutoNum type="alphaLcParenR"/>
            </a:pPr>
            <a:r>
              <a:rPr lang="cs-CZ" sz="2000" dirty="0">
                <a:latin typeface="Calibri" pitchFamily="18"/>
              </a:rPr>
              <a:t>výroční zprávy o činnosti školy,</a:t>
            </a:r>
          </a:p>
          <a:p>
            <a:pPr marL="457200" indent="-457200" hangingPunct="1">
              <a:spcBef>
                <a:spcPts val="800"/>
              </a:spcBef>
              <a:buSzPct val="100000"/>
              <a:buAutoNum type="alphaLcParenR"/>
            </a:pPr>
            <a:r>
              <a:rPr lang="cs-CZ" sz="2000" dirty="0">
                <a:latin typeface="Calibri" pitchFamily="18"/>
              </a:rPr>
              <a:t>třídní knihu, která obsahuje průkazné údaje o poskytovaném vzdělávání a jeho průběhu,</a:t>
            </a:r>
          </a:p>
          <a:p>
            <a:pPr marL="457200" indent="-457200" hangingPunct="1">
              <a:spcBef>
                <a:spcPts val="800"/>
              </a:spcBef>
              <a:buSzPct val="100000"/>
              <a:buAutoNum type="alphaLcParenR"/>
            </a:pPr>
            <a:r>
              <a:rPr lang="cs-CZ" sz="2000" dirty="0">
                <a:latin typeface="Calibri" pitchFamily="18"/>
              </a:rPr>
              <a:t>školní řád nebo vnitřní řád, rozvrh vyučovacích hodin,</a:t>
            </a:r>
          </a:p>
          <a:p>
            <a:pPr marL="457200" indent="-457200" hangingPunct="1">
              <a:spcBef>
                <a:spcPts val="800"/>
              </a:spcBef>
              <a:buSzPct val="100000"/>
              <a:buAutoNum type="alphaLcParenR"/>
            </a:pPr>
            <a:r>
              <a:rPr lang="cs-CZ" sz="2000" dirty="0">
                <a:latin typeface="Calibri" pitchFamily="18"/>
              </a:rPr>
              <a:t>záznamy z pedagogických rad,</a:t>
            </a:r>
          </a:p>
          <a:p>
            <a:pPr marL="457200" indent="-457200" hangingPunct="1">
              <a:spcBef>
                <a:spcPts val="800"/>
              </a:spcBef>
              <a:buSzPct val="100000"/>
              <a:buAutoNum type="alphaLcParenR"/>
            </a:pPr>
            <a:r>
              <a:rPr lang="cs-CZ" sz="2000" dirty="0">
                <a:latin typeface="Calibri" pitchFamily="18"/>
              </a:rPr>
              <a:t>knihu úrazů a záznamy o úrazech dětí, žáků a studentů, popřípadě lékařské posudky,</a:t>
            </a:r>
          </a:p>
          <a:p>
            <a:pPr marL="457200" indent="-457200" hangingPunct="1">
              <a:spcBef>
                <a:spcPts val="800"/>
              </a:spcBef>
              <a:buSzPct val="100000"/>
              <a:buAutoNum type="alphaLcParenR"/>
            </a:pPr>
            <a:r>
              <a:rPr lang="cs-CZ" sz="2000" dirty="0">
                <a:latin typeface="Calibri" pitchFamily="18"/>
              </a:rPr>
              <a:t>protokoly a záznamy o provedených kontrolách a inspekční zprávy,</a:t>
            </a:r>
          </a:p>
          <a:p>
            <a:pPr marL="457200" indent="-457200" hangingPunct="1">
              <a:spcBef>
                <a:spcPts val="800"/>
              </a:spcBef>
              <a:buSzPct val="100000"/>
              <a:buAutoNum type="alphaLcParenR"/>
            </a:pPr>
            <a:r>
              <a:rPr lang="cs-CZ" sz="2000" dirty="0">
                <a:latin typeface="Calibri" pitchFamily="18"/>
              </a:rPr>
              <a:t>personální a mzdovou dokumentaci, hospodářskou dokumentaci a účetní evidenci a další dokumentaci stanovenou zvláštními právními předpisy.</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9CE1BA-73C6-4B96-81CF-CA4D6B58D44D}"/>
              </a:ext>
            </a:extLst>
          </p:cNvPr>
          <p:cNvSpPr txBox="1">
            <a:spLocks noGrp="1"/>
          </p:cNvSpPr>
          <p:nvPr>
            <p:ph type="title"/>
          </p:nvPr>
        </p:nvSpPr>
        <p:spPr>
          <a:xfrm>
            <a:off x="901147" y="344556"/>
            <a:ext cx="10641495" cy="627085"/>
          </a:xfrm>
        </p:spPr>
        <p:txBody>
          <a:bodyPr>
            <a:noAutofit/>
          </a:bodyPr>
          <a:lstStyle/>
          <a:p>
            <a:pPr lvl="0"/>
            <a:r>
              <a:rPr lang="cs-CZ" dirty="0"/>
              <a:t>Školní matrika školy</a:t>
            </a:r>
          </a:p>
        </p:txBody>
      </p:sp>
      <p:sp>
        <p:nvSpPr>
          <p:cNvPr id="3" name="Zástupný symbol pro obsah 2">
            <a:extLst>
              <a:ext uri="{FF2B5EF4-FFF2-40B4-BE49-F238E27FC236}">
                <a16:creationId xmlns:a16="http://schemas.microsoft.com/office/drawing/2014/main" id="{F169454C-C92C-4D29-9DA0-13C725D46541}"/>
              </a:ext>
            </a:extLst>
          </p:cNvPr>
          <p:cNvSpPr txBox="1">
            <a:spLocks noGrp="1"/>
          </p:cNvSpPr>
          <p:nvPr>
            <p:ph idx="1"/>
          </p:nvPr>
        </p:nvSpPr>
        <p:spPr>
          <a:xfrm>
            <a:off x="960780" y="971641"/>
            <a:ext cx="10522227" cy="4525923"/>
          </a:xfrm>
        </p:spPr>
        <p:txBody>
          <a:bodyPr vert="horz" lIns="91440" tIns="45720" rIns="91440" bIns="45720" rtlCol="0">
            <a:noAutofit/>
          </a:bodyPr>
          <a:lstStyle/>
          <a:p>
            <a:pPr hangingPunct="1">
              <a:spcBef>
                <a:spcPts val="800"/>
              </a:spcBef>
              <a:buSzPct val="100000"/>
              <a:buFont typeface="Arial" pitchFamily="34"/>
              <a:buChar char="•"/>
            </a:pPr>
            <a:r>
              <a:rPr lang="cs-CZ" sz="2000" dirty="0">
                <a:latin typeface="Calibri" pitchFamily="18"/>
              </a:rPr>
              <a:t>Podle povahy činnosti školy obsahuje:</a:t>
            </a:r>
          </a:p>
          <a:p>
            <a:pPr lvl="1">
              <a:buSzPct val="100000"/>
              <a:buFont typeface="Arial" pitchFamily="34"/>
            </a:pPr>
            <a:r>
              <a:rPr lang="cs-CZ" sz="2000" dirty="0"/>
              <a:t>jméno a příjmení, rodné číslo, popřípadě datum narození, nebylo-li rodné číslo dítěti, žákovi nebo studentovi přiděleno, dále státní občanství, místo narození a místo trvalého pobytu, popřípadě místo pobytu na území České republiky podle druhu pobytu cizince nebo místo pobytu v zahraničí, nepobývá-li dítě, žák nebo student na území České republiky,</a:t>
            </a:r>
          </a:p>
          <a:p>
            <a:pPr lvl="1">
              <a:buSzPct val="100000"/>
              <a:buFont typeface="Arial" pitchFamily="34"/>
            </a:pPr>
            <a:r>
              <a:rPr lang="cs-CZ" sz="2000" dirty="0"/>
              <a:t>údaje o předchozím vzdělávání, včetně dosaženého stupně vzdělání,</a:t>
            </a:r>
          </a:p>
          <a:p>
            <a:pPr lvl="1">
              <a:buSzPct val="100000"/>
              <a:buFont typeface="Arial" pitchFamily="34"/>
            </a:pPr>
            <a:r>
              <a:rPr lang="cs-CZ" sz="2000" dirty="0"/>
              <a:t>obor, formu a délku vzdělávání, jde-li o střední a vyšší odbornou školu,</a:t>
            </a:r>
          </a:p>
          <a:p>
            <a:pPr lvl="1">
              <a:buSzPct val="100000"/>
              <a:buFont typeface="Arial" pitchFamily="34"/>
            </a:pPr>
            <a:r>
              <a:rPr lang="cs-CZ" sz="2000" dirty="0"/>
              <a:t>datum zahájení vzdělávání ve škole,</a:t>
            </a:r>
          </a:p>
          <a:p>
            <a:pPr lvl="1">
              <a:buSzPct val="100000"/>
              <a:buFont typeface="Arial" pitchFamily="34"/>
            </a:pPr>
            <a:r>
              <a:rPr lang="cs-CZ" sz="2000" dirty="0"/>
              <a:t>údaje o průběhu a výsledcích vzdělávání ve škole, vyučovací jazyk,</a:t>
            </a:r>
          </a:p>
          <a:p>
            <a:pPr lvl="1">
              <a:buSzPct val="100000"/>
              <a:buFont typeface="Arial" pitchFamily="34"/>
            </a:pPr>
            <a:r>
              <a:rPr lang="cs-CZ" sz="2000" dirty="0"/>
              <a:t>údaje o znevýhodnění dítěte, žáka nebo studenta uvedeném v § 16 odst. 9, údaje o podpůrných opatřeních poskytovaných dítěti, žákovi nebo studentovi školou v souladu s § 16, a o závěrech vyšetření uvedených v doporučení školského poradenského zařízení,</a:t>
            </a:r>
          </a:p>
          <a:p>
            <a:pPr lvl="1">
              <a:buSzPct val="100000"/>
              <a:buFont typeface="Arial" pitchFamily="34"/>
            </a:pPr>
            <a:r>
              <a:rPr lang="cs-CZ" sz="2000" dirty="0"/>
              <a:t>údaje o zdravotní způsobilosti ke vzdělávání a o zdravotních obtížích, které by mohly mít vliv na průběh vzdělávání,</a:t>
            </a:r>
          </a:p>
          <a:p>
            <a:pPr lvl="1">
              <a:buSzPct val="100000"/>
              <a:buFont typeface="Arial" pitchFamily="34"/>
            </a:pPr>
            <a:r>
              <a:rPr lang="cs-CZ" sz="2000" dirty="0"/>
              <a:t>datum ukončení vzdělávání ve škole; údaje o zkoušce, jíž bylo vzdělávání ve střední nebo vyšší odborné škole ukončeno,</a:t>
            </a:r>
          </a:p>
          <a:p>
            <a:pPr lvl="1">
              <a:buSzPct val="100000"/>
              <a:buFont typeface="Arial" pitchFamily="34"/>
            </a:pPr>
            <a:r>
              <a:rPr lang="cs-CZ" sz="2000" dirty="0"/>
              <a:t>jméno a příjmení zákonného zástupce, místo trvalého pobytu nebo bydliště, pokud nemá na území České republiky místo trvalého pobytu, a adresu pro doručování písemností, telefonické spojení.</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101670-BF89-4582-A9F8-B81E9D9E5F63}"/>
              </a:ext>
            </a:extLst>
          </p:cNvPr>
          <p:cNvSpPr txBox="1">
            <a:spLocks noGrp="1"/>
          </p:cNvSpPr>
          <p:nvPr>
            <p:ph type="title"/>
          </p:nvPr>
        </p:nvSpPr>
        <p:spPr>
          <a:xfrm>
            <a:off x="752564" y="172278"/>
            <a:ext cx="10707756" cy="831607"/>
          </a:xfrm>
        </p:spPr>
        <p:txBody>
          <a:bodyPr>
            <a:normAutofit/>
          </a:bodyPr>
          <a:lstStyle/>
          <a:p>
            <a:pPr lvl="0"/>
            <a:r>
              <a:rPr lang="cs-CZ" dirty="0"/>
              <a:t>Školí matrika školského zařízení</a:t>
            </a:r>
          </a:p>
        </p:txBody>
      </p:sp>
      <p:sp>
        <p:nvSpPr>
          <p:cNvPr id="3" name="Zástupný symbol pro obsah 2">
            <a:extLst>
              <a:ext uri="{FF2B5EF4-FFF2-40B4-BE49-F238E27FC236}">
                <a16:creationId xmlns:a16="http://schemas.microsoft.com/office/drawing/2014/main" id="{698DBC45-4DA0-4DF6-81A2-4A36AD9F8660}"/>
              </a:ext>
            </a:extLst>
          </p:cNvPr>
          <p:cNvSpPr txBox="1">
            <a:spLocks noGrp="1"/>
          </p:cNvSpPr>
          <p:nvPr>
            <p:ph idx="1"/>
          </p:nvPr>
        </p:nvSpPr>
        <p:spPr>
          <a:xfrm>
            <a:off x="752563" y="1319458"/>
            <a:ext cx="10707755" cy="4525923"/>
          </a:xfrm>
        </p:spPr>
        <p:txBody>
          <a:bodyPr vert="horz" lIns="91440" tIns="45720" rIns="91440" bIns="45720" rtlCol="0">
            <a:noAutofit/>
          </a:bodyPr>
          <a:lstStyle/>
          <a:p>
            <a:pPr hangingPunct="1">
              <a:spcBef>
                <a:spcPts val="800"/>
              </a:spcBef>
              <a:buSzPct val="100000"/>
              <a:buFont typeface="Arial" pitchFamily="34"/>
              <a:buChar char="•"/>
            </a:pPr>
            <a:r>
              <a:rPr lang="cs-CZ" sz="2200" dirty="0">
                <a:latin typeface="Calibri" pitchFamily="18"/>
              </a:rPr>
              <a:t>Podle povahy činnosti školského zařízení obsahuje:</a:t>
            </a:r>
          </a:p>
          <a:p>
            <a:pPr lvl="1">
              <a:buSzPct val="100000"/>
              <a:buFont typeface="Arial" pitchFamily="34"/>
            </a:pPr>
            <a:r>
              <a:rPr lang="cs-CZ" sz="2200" dirty="0"/>
              <a:t>jméno a příjmení, rodné číslo, popřípadě datum narození, nebylo-li rodné číslo dítěti, žákovi nebo studentovi přiděleno, dále státní občanství a místo trvalého pobytu, popřípadě místo pobytu na území České republiky podle druhu pobytu cizince nebo místo pobytu v zahraničí, nepobývá-li dítě, žák nebo student na území České republiky,</a:t>
            </a:r>
          </a:p>
          <a:p>
            <a:pPr lvl="1">
              <a:buSzPct val="100000"/>
              <a:buFont typeface="Arial" pitchFamily="34"/>
            </a:pPr>
            <a:r>
              <a:rPr lang="cs-CZ" sz="2200" dirty="0"/>
              <a:t>datum zahájení a ukončení školské služby nebo vzdělávání,</a:t>
            </a:r>
          </a:p>
          <a:p>
            <a:pPr lvl="1">
              <a:buSzPct val="100000"/>
              <a:buFont typeface="Arial" pitchFamily="34"/>
            </a:pPr>
            <a:r>
              <a:rPr lang="cs-CZ" sz="2200" dirty="0"/>
              <a:t>údaje o zdravotní způsobilosti, popřípadě o zdravotních obtížích, které by mohly mít vliv na poskytování školské služby nebo vzdělávání,</a:t>
            </a:r>
          </a:p>
          <a:p>
            <a:pPr lvl="1">
              <a:buSzPct val="100000"/>
              <a:buFont typeface="Arial" pitchFamily="34"/>
            </a:pPr>
            <a:r>
              <a:rPr lang="cs-CZ" sz="2200" dirty="0"/>
              <a:t>údaje o znevýhodnění dítěte, žáka nebo studenta uvedeném v § 16 odst. 9, údaje o podpůrných opatřeních poskytovaných dítěti, žákovi nebo studentovi školským zařízením v souladu s § 16, a o závěrech vyšetření uvedených v doporučení školského poradenského zařízení,</a:t>
            </a:r>
          </a:p>
          <a:p>
            <a:pPr lvl="1">
              <a:buSzPct val="100000"/>
              <a:buFont typeface="Arial" pitchFamily="34"/>
            </a:pPr>
            <a:r>
              <a:rPr lang="cs-CZ" sz="2200" dirty="0"/>
              <a:t>označení školy, v níž se dítě, žák nebo student vzdělává,</a:t>
            </a:r>
          </a:p>
          <a:p>
            <a:pPr lvl="1">
              <a:buSzPct val="100000"/>
              <a:buFont typeface="Arial" pitchFamily="34"/>
            </a:pPr>
            <a:r>
              <a:rPr lang="cs-CZ" sz="2200" dirty="0"/>
              <a:t>jméno a příjmení zákonného zástupce, místo trvalého pobytu nebo bydliště, pokud nemá na území České republiky místo trvalého pobytu, a adresu pro doručování písemností, telefonické spojení.</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25A392-88DE-40BD-88B7-1C36BB3EDEFE}"/>
              </a:ext>
            </a:extLst>
          </p:cNvPr>
          <p:cNvSpPr txBox="1">
            <a:spLocks noGrp="1"/>
          </p:cNvSpPr>
          <p:nvPr>
            <p:ph type="title"/>
          </p:nvPr>
        </p:nvSpPr>
        <p:spPr/>
        <p:txBody>
          <a:bodyPr/>
          <a:lstStyle/>
          <a:p>
            <a:pPr lvl="0"/>
            <a:r>
              <a:rPr lang="cs-CZ" dirty="0"/>
              <a:t>Druhy školských zařízení</a:t>
            </a:r>
          </a:p>
        </p:txBody>
      </p:sp>
      <p:sp>
        <p:nvSpPr>
          <p:cNvPr id="3" name="Zástupný symbol pro obsah 2">
            <a:extLst>
              <a:ext uri="{FF2B5EF4-FFF2-40B4-BE49-F238E27FC236}">
                <a16:creationId xmlns:a16="http://schemas.microsoft.com/office/drawing/2014/main" id="{315497B6-FCF3-4B03-9B75-062C08903EBD}"/>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600"/>
              </a:spcBef>
              <a:buSzPct val="100000"/>
              <a:buFont typeface="Arial" pitchFamily="34"/>
              <a:buChar char="•"/>
            </a:pPr>
            <a:r>
              <a:rPr lang="cs-CZ" sz="2700">
                <a:latin typeface="Calibri" pitchFamily="18"/>
              </a:rPr>
              <a:t>zařízení pro další vzdělávání pedagogických pracovníků,</a:t>
            </a:r>
          </a:p>
          <a:p>
            <a:pPr hangingPunct="1">
              <a:spcBef>
                <a:spcPts val="600"/>
              </a:spcBef>
              <a:buSzPct val="100000"/>
              <a:buFont typeface="Arial" pitchFamily="34"/>
              <a:buChar char="•"/>
            </a:pPr>
            <a:r>
              <a:rPr lang="cs-CZ" sz="2700">
                <a:latin typeface="Calibri" pitchFamily="18"/>
              </a:rPr>
              <a:t>školská poradenská zařízení,</a:t>
            </a:r>
          </a:p>
          <a:p>
            <a:pPr hangingPunct="1">
              <a:spcBef>
                <a:spcPts val="600"/>
              </a:spcBef>
              <a:buSzPct val="100000"/>
              <a:buFont typeface="Arial" pitchFamily="34"/>
              <a:buChar char="•"/>
            </a:pPr>
            <a:r>
              <a:rPr lang="cs-CZ" sz="2700">
                <a:latin typeface="Calibri" pitchFamily="18"/>
              </a:rPr>
              <a:t>školská zařízení pro zájmové vzdělávání,</a:t>
            </a:r>
          </a:p>
          <a:p>
            <a:pPr hangingPunct="1">
              <a:spcBef>
                <a:spcPts val="600"/>
              </a:spcBef>
              <a:buSzPct val="100000"/>
              <a:buFont typeface="Arial" pitchFamily="34"/>
              <a:buChar char="•"/>
            </a:pPr>
            <a:r>
              <a:rPr lang="cs-CZ" sz="2700">
                <a:latin typeface="Calibri" pitchFamily="18"/>
              </a:rPr>
              <a:t>školská účelová zařízení,</a:t>
            </a:r>
          </a:p>
          <a:p>
            <a:pPr hangingPunct="1">
              <a:spcBef>
                <a:spcPts val="600"/>
              </a:spcBef>
              <a:buSzPct val="100000"/>
              <a:buFont typeface="Arial" pitchFamily="34"/>
              <a:buChar char="•"/>
            </a:pPr>
            <a:r>
              <a:rPr lang="cs-CZ" sz="2700">
                <a:latin typeface="Calibri" pitchFamily="18"/>
              </a:rPr>
              <a:t>školská výchovná a ubytovací zařízení,</a:t>
            </a:r>
          </a:p>
          <a:p>
            <a:pPr hangingPunct="1">
              <a:spcBef>
                <a:spcPts val="600"/>
              </a:spcBef>
              <a:buSzPct val="100000"/>
              <a:buFont typeface="Arial" pitchFamily="34"/>
              <a:buChar char="•"/>
            </a:pPr>
            <a:r>
              <a:rPr lang="cs-CZ" sz="2700">
                <a:latin typeface="Calibri" pitchFamily="18"/>
              </a:rPr>
              <a:t>zařízení školního stravování,</a:t>
            </a:r>
          </a:p>
          <a:p>
            <a:pPr hangingPunct="1">
              <a:spcBef>
                <a:spcPts val="600"/>
              </a:spcBef>
              <a:buSzPct val="100000"/>
              <a:buFont typeface="Arial" pitchFamily="34"/>
              <a:buChar char="•"/>
            </a:pPr>
            <a:r>
              <a:rPr lang="cs-CZ" sz="2700">
                <a:latin typeface="Calibri" pitchFamily="18"/>
              </a:rPr>
              <a:t>školská zařízení pro výkon ústavní výchovy nebo ochranné výchovy a školská zařízení pro preventivně výchovnou péči.</a:t>
            </a:r>
          </a:p>
          <a:p>
            <a:pPr marL="0" indent="0" hangingPunct="1">
              <a:spcBef>
                <a:spcPts val="600"/>
              </a:spcBef>
              <a:buNone/>
            </a:pPr>
            <a:r>
              <a:rPr lang="cs-CZ" sz="2700">
                <a:latin typeface="Calibri" pitchFamily="18"/>
              </a:rPr>
              <a:t> </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F67D72-C631-4A0C-B054-F1D844AE1B1A}"/>
              </a:ext>
            </a:extLst>
          </p:cNvPr>
          <p:cNvSpPr txBox="1">
            <a:spLocks noGrp="1"/>
          </p:cNvSpPr>
          <p:nvPr>
            <p:ph type="title"/>
          </p:nvPr>
        </p:nvSpPr>
        <p:spPr/>
        <p:txBody>
          <a:bodyPr/>
          <a:lstStyle/>
          <a:p>
            <a:r>
              <a:rPr lang="cs-CZ" dirty="0"/>
              <a:t>Změny ve školní matrice</a:t>
            </a:r>
          </a:p>
        </p:txBody>
      </p:sp>
      <p:sp>
        <p:nvSpPr>
          <p:cNvPr id="3" name="Zástupný symbol pro obsah 2">
            <a:extLst>
              <a:ext uri="{FF2B5EF4-FFF2-40B4-BE49-F238E27FC236}">
                <a16:creationId xmlns:a16="http://schemas.microsoft.com/office/drawing/2014/main" id="{118FA3DF-C11F-4DD3-8A25-F5DADC03DC13}"/>
              </a:ext>
            </a:extLst>
          </p:cNvPr>
          <p:cNvSpPr txBox="1">
            <a:spLocks noGrp="1"/>
          </p:cNvSpPr>
          <p:nvPr>
            <p:ph idx="1"/>
          </p:nvPr>
        </p:nvSpPr>
        <p:spPr>
          <a:xfrm>
            <a:off x="838200" y="1966952"/>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Záznam nebo změna údaje ve školní matrice se provede neprodleně po rozhodné události.</a:t>
            </a:r>
          </a:p>
          <a:p>
            <a:pPr hangingPunct="1">
              <a:spcBef>
                <a:spcPts val="800"/>
              </a:spcBef>
              <a:buSzPct val="100000"/>
              <a:buFont typeface="Arial" pitchFamily="34"/>
              <a:buChar char="•"/>
            </a:pPr>
            <a:r>
              <a:rPr lang="cs-CZ" dirty="0">
                <a:latin typeface="Calibri" pitchFamily="18"/>
              </a:rPr>
              <a:t>Školy a školská zařízení jsou údaje z dokumentace a údaje ze školní matriky oprávněny poskytovat osobám, které svůj nárok prokáží oprávněním stanoveným tímto nebo zvláštním zákonem</a:t>
            </a:r>
          </a:p>
          <a:p>
            <a:pPr hangingPunct="1">
              <a:spcBef>
                <a:spcPts val="800"/>
              </a:spcBef>
              <a:buSzPct val="100000"/>
              <a:buFont typeface="Arial" pitchFamily="34"/>
              <a:buChar char="•"/>
            </a:pPr>
            <a:r>
              <a:rPr lang="cs-CZ" dirty="0">
                <a:latin typeface="Calibri" pitchFamily="18"/>
              </a:rPr>
              <a:t>Vyhláška č. 364/2005 Sb., o vedení dokumentace škol a školských zařízení a školní matriky a o předávání údajů z dokumentace škol a školských zařízení a ze školní matriky (vyhláška o dokumentaci škol a školských zařízení), ve znění pozdějších předpisů.</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9E8F84-9E14-4929-BAF6-7E3A295905C5}"/>
              </a:ext>
            </a:extLst>
          </p:cNvPr>
          <p:cNvSpPr txBox="1">
            <a:spLocks noGrp="1"/>
          </p:cNvSpPr>
          <p:nvPr>
            <p:ph type="title"/>
          </p:nvPr>
        </p:nvSpPr>
        <p:spPr/>
        <p:txBody>
          <a:bodyPr>
            <a:normAutofit/>
          </a:bodyPr>
          <a:lstStyle/>
          <a:p>
            <a:pPr lvl="0"/>
            <a:r>
              <a:rPr lang="cs-CZ" dirty="0"/>
              <a:t>V</a:t>
            </a:r>
            <a:r>
              <a:rPr lang="pt-BR" dirty="0"/>
              <a:t>ysvědčení, diplomy o absolutoriu a výuční listy</a:t>
            </a:r>
          </a:p>
        </p:txBody>
      </p:sp>
      <p:sp>
        <p:nvSpPr>
          <p:cNvPr id="3" name="Zástupný symbol pro obsah 2">
            <a:extLst>
              <a:ext uri="{FF2B5EF4-FFF2-40B4-BE49-F238E27FC236}">
                <a16:creationId xmlns:a16="http://schemas.microsoft.com/office/drawing/2014/main" id="{B935A293-8815-484F-9D37-9F97EAE92AC3}"/>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dirty="0">
                <a:latin typeface="Calibri" pitchFamily="18"/>
              </a:rPr>
              <a:t>Vyhláška č. 3/2015 Sb., o některých dokladech o vzdělání</a:t>
            </a:r>
          </a:p>
          <a:p>
            <a:pPr hangingPunct="1">
              <a:spcBef>
                <a:spcPts val="800"/>
              </a:spcBef>
              <a:buSzPct val="100000"/>
              <a:buFont typeface="Arial" pitchFamily="34"/>
              <a:buChar char="•"/>
            </a:pPr>
            <a:r>
              <a:rPr lang="cs-CZ" sz="2400" dirty="0">
                <a:latin typeface="Calibri" pitchFamily="18"/>
              </a:rPr>
              <a:t>Na vysvědčení, výučním listu nebo na diplomu o absolutoriu není přípustné provádět opravy zápisu.</a:t>
            </a:r>
          </a:p>
          <a:p>
            <a:pPr hangingPunct="1">
              <a:spcBef>
                <a:spcPts val="800"/>
              </a:spcBef>
              <a:buSzPct val="100000"/>
              <a:buFont typeface="Arial" pitchFamily="34"/>
              <a:buChar char="•"/>
            </a:pPr>
            <a:r>
              <a:rPr lang="cs-CZ" sz="2400" dirty="0">
                <a:latin typeface="Calibri" pitchFamily="18"/>
              </a:rPr>
              <a:t>Podpisy na vysvědčeních, výučních listech a diplomech o absolutoriu musí být originální.</a:t>
            </a:r>
          </a:p>
          <a:p>
            <a:pPr hangingPunct="1">
              <a:spcBef>
                <a:spcPts val="800"/>
              </a:spcBef>
              <a:buSzPct val="100000"/>
              <a:buFont typeface="Arial" pitchFamily="34"/>
              <a:buChar char="•"/>
            </a:pPr>
            <a:r>
              <a:rPr lang="cs-CZ" sz="2400" dirty="0">
                <a:latin typeface="Calibri" pitchFamily="18"/>
              </a:rPr>
              <a:t>Stejnopisy a opisy vysvědčení, výučních listů a diplomů o absolutoriu; za vystavení tohoto stejnopisu či opisu lze požadovat úhradu vynaložených nákladů, jejíž výše nesmí překročit 100 Kč.</a:t>
            </a:r>
          </a:p>
          <a:p>
            <a:pPr hangingPunct="1">
              <a:spcBef>
                <a:spcPts val="800"/>
              </a:spcBef>
              <a:buSzPct val="100000"/>
              <a:buFont typeface="Arial" pitchFamily="34"/>
              <a:buChar char="•"/>
            </a:pPr>
            <a:r>
              <a:rPr lang="cs-CZ" sz="2400" dirty="0">
                <a:latin typeface="Calibri" pitchFamily="18"/>
              </a:rPr>
              <a:t>Školy vedou evidenci tiskopisů vysvědčení, která jsou dokladem o dosaženém stupni vzdělání, výučních listů a diplomů o absolutoriu.</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279908-F7FE-41BB-9DC7-56AAA1CAA11E}"/>
              </a:ext>
            </a:extLst>
          </p:cNvPr>
          <p:cNvSpPr txBox="1">
            <a:spLocks noGrp="1"/>
          </p:cNvSpPr>
          <p:nvPr>
            <p:ph type="title"/>
          </p:nvPr>
        </p:nvSpPr>
        <p:spPr/>
        <p:txBody>
          <a:bodyPr/>
          <a:lstStyle/>
          <a:p>
            <a:pPr lvl="0"/>
            <a:r>
              <a:rPr lang="cs-CZ" dirty="0"/>
              <a:t>Opis dokladu o vzdělání</a:t>
            </a:r>
          </a:p>
        </p:txBody>
      </p:sp>
      <p:sp>
        <p:nvSpPr>
          <p:cNvPr id="3" name="Zástupný symbol pro obsah 2">
            <a:extLst>
              <a:ext uri="{FF2B5EF4-FFF2-40B4-BE49-F238E27FC236}">
                <a16:creationId xmlns:a16="http://schemas.microsoft.com/office/drawing/2014/main" id="{00FEE10A-4DB5-4767-9683-C2F86B79B451}"/>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kopie předloženého prvopisu</a:t>
            </a:r>
          </a:p>
          <a:p>
            <a:pPr lvl="1">
              <a:buSzPct val="100000"/>
              <a:buFont typeface="Arial" pitchFamily="34"/>
            </a:pPr>
            <a:r>
              <a:rPr lang="cs-CZ" dirty="0"/>
              <a:t>opatřuje se doložkou „Tento opis doslovně souhlasí s prvopisem“ spolu s otiskem úředního razítka právnické osoby vykonávající činnost školy (dále jen „razítko“), jménem, popřípadě jmény, příjmením a podpisem osoby, která opis vystavila, a datem vydání opisu.</a:t>
            </a:r>
          </a:p>
          <a:p>
            <a:pPr lvl="1">
              <a:buSzPct val="100000"/>
              <a:buFont typeface="Arial" pitchFamily="34"/>
            </a:pPr>
            <a:r>
              <a:rPr lang="cs-CZ" dirty="0"/>
              <a:t>V případě, že je prvopis tvořen více samostatnými listy, uvedou se tyto náležitosti na každém listu. Vydání opisu se uvede v příslušné dokumentaci školy.</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0AF3D0-2C46-4FB6-9C66-3E32A7E37851}"/>
              </a:ext>
            </a:extLst>
          </p:cNvPr>
          <p:cNvSpPr txBox="1">
            <a:spLocks noGrp="1"/>
          </p:cNvSpPr>
          <p:nvPr>
            <p:ph type="title"/>
          </p:nvPr>
        </p:nvSpPr>
        <p:spPr>
          <a:xfrm>
            <a:off x="798946" y="360502"/>
            <a:ext cx="10465401" cy="1057481"/>
          </a:xfrm>
        </p:spPr>
        <p:txBody>
          <a:bodyPr>
            <a:normAutofit/>
          </a:bodyPr>
          <a:lstStyle/>
          <a:p>
            <a:pPr lvl="0"/>
            <a:r>
              <a:rPr lang="cs-CZ" dirty="0"/>
              <a:t>Stejnopis vysvědčení</a:t>
            </a:r>
          </a:p>
        </p:txBody>
      </p:sp>
      <p:sp>
        <p:nvSpPr>
          <p:cNvPr id="3" name="Zástupný symbol pro obsah 2">
            <a:extLst>
              <a:ext uri="{FF2B5EF4-FFF2-40B4-BE49-F238E27FC236}">
                <a16:creationId xmlns:a16="http://schemas.microsoft.com/office/drawing/2014/main" id="{943FFA95-4A0E-4810-9DD3-616498C47DC0}"/>
              </a:ext>
            </a:extLst>
          </p:cNvPr>
          <p:cNvSpPr txBox="1">
            <a:spLocks noGrp="1"/>
          </p:cNvSpPr>
          <p:nvPr>
            <p:ph idx="1"/>
          </p:nvPr>
        </p:nvSpPr>
        <p:spPr>
          <a:xfrm>
            <a:off x="798946" y="1417983"/>
            <a:ext cx="10465401" cy="4525923"/>
          </a:xfrm>
        </p:spPr>
        <p:txBody>
          <a:bodyPr vert="horz" lIns="91440" tIns="45720" rIns="91440" bIns="45720" rtlCol="0">
            <a:normAutofit lnSpcReduction="10000"/>
          </a:bodyPr>
          <a:lstStyle/>
          <a:p>
            <a:pPr hangingPunct="1">
              <a:spcBef>
                <a:spcPts val="800"/>
              </a:spcBef>
              <a:buSzPct val="100000"/>
              <a:buFont typeface="Arial" pitchFamily="34"/>
              <a:buChar char="•"/>
            </a:pPr>
            <a:r>
              <a:rPr lang="cs-CZ" sz="2400" dirty="0">
                <a:latin typeface="Calibri" pitchFamily="18"/>
              </a:rPr>
              <a:t>Stejnopis se vyhotovuje na příslušném tiskopisu platném v době vydání prvopisu, popřípadě není-li k dispozici tento tiskopis, vyhotoví se stejnopis na jiném vhodném tiskopisu.</a:t>
            </a:r>
          </a:p>
          <a:p>
            <a:pPr hangingPunct="1">
              <a:spcBef>
                <a:spcPts val="800"/>
              </a:spcBef>
              <a:buSzPct val="100000"/>
              <a:buFont typeface="Arial" pitchFamily="34"/>
              <a:buChar char="•"/>
            </a:pPr>
            <a:r>
              <a:rPr lang="cs-CZ" sz="2400" dirty="0">
                <a:latin typeface="Calibri" pitchFamily="18"/>
              </a:rPr>
              <a:t>Vydání stejnopisu se zaznamená v příslušné dokumentaci školy</a:t>
            </a:r>
          </a:p>
          <a:p>
            <a:pPr hangingPunct="1">
              <a:spcBef>
                <a:spcPts val="800"/>
              </a:spcBef>
              <a:buSzPct val="100000"/>
              <a:buFont typeface="Arial" pitchFamily="34"/>
              <a:buChar char="•"/>
            </a:pPr>
            <a:r>
              <a:rPr lang="cs-CZ" sz="2400" dirty="0">
                <a:latin typeface="Calibri" pitchFamily="18"/>
              </a:rPr>
              <a:t>Pokud nelze opatřit podpisy osob, které podepsaly prvopis, uvedou se na stejnopisu jména a příjmení těchto osob s dovětkem „v. r.“. Pokud nelze opatřit otisk razítka použitý na prvopisu, uvede se na stejnopisu namísto tohoto otisku zkratka „L. S.“. Na stejnopis se připojí doložka „Tento stejnopis souhlasí s prvopisem“. K doložce se uvedou tyto náležitosti: jméno popřípadě jména, příjmení a podpis ředitele školy a název právnické osoby, která stejnopis vydala, otisk razítka a datum vyhotovení stejnopisu.</a:t>
            </a:r>
          </a:p>
          <a:p>
            <a:pPr hangingPunct="1">
              <a:spcBef>
                <a:spcPts val="800"/>
              </a:spcBef>
              <a:buSzPct val="100000"/>
              <a:buFont typeface="Arial" pitchFamily="34"/>
              <a:buChar char="•"/>
            </a:pPr>
            <a:r>
              <a:rPr lang="cs-CZ" sz="2400" dirty="0">
                <a:latin typeface="Calibri" pitchFamily="18"/>
              </a:rPr>
              <a:t>V případě, že se stejnopis vyhotovuje na více samostatných listech, opatří se doložkou a náležitostmi každý list stejnopisu.</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D5CDF1-04C8-45B4-8F14-1A3A832659B0}"/>
              </a:ext>
            </a:extLst>
          </p:cNvPr>
          <p:cNvSpPr txBox="1">
            <a:spLocks noGrp="1"/>
          </p:cNvSpPr>
          <p:nvPr>
            <p:ph type="title"/>
          </p:nvPr>
        </p:nvSpPr>
        <p:spPr/>
        <p:txBody>
          <a:bodyPr>
            <a:normAutofit/>
          </a:bodyPr>
          <a:lstStyle/>
          <a:p>
            <a:pPr lvl="0"/>
            <a:r>
              <a:rPr lang="cs-CZ" dirty="0"/>
              <a:t>Bezpečnost a ochrana zdraví ve školách a školských zařízeních</a:t>
            </a:r>
          </a:p>
        </p:txBody>
      </p:sp>
      <p:sp>
        <p:nvSpPr>
          <p:cNvPr id="3" name="Zástupný symbol pro obsah 2">
            <a:extLst>
              <a:ext uri="{FF2B5EF4-FFF2-40B4-BE49-F238E27FC236}">
                <a16:creationId xmlns:a16="http://schemas.microsoft.com/office/drawing/2014/main" id="{A6E1E920-5BCE-4819-BA70-8FE4DD713CC4}"/>
              </a:ext>
            </a:extLst>
          </p:cNvPr>
          <p:cNvSpPr txBox="1">
            <a:spLocks noGrp="1"/>
          </p:cNvSpPr>
          <p:nvPr>
            <p:ph idx="1"/>
          </p:nvPr>
        </p:nvSpPr>
        <p:spPr>
          <a:xfrm>
            <a:off x="838200" y="2014370"/>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vyhláška č. 64/2005 Sb., o evidenci úrazů dětí, žáků a studentů</a:t>
            </a:r>
          </a:p>
          <a:p>
            <a:pPr hangingPunct="1">
              <a:spcBef>
                <a:spcPts val="800"/>
              </a:spcBef>
              <a:buSzPct val="100000"/>
              <a:buFont typeface="Arial" pitchFamily="34"/>
              <a:buChar char="•"/>
            </a:pPr>
            <a:r>
              <a:rPr lang="cs-CZ" dirty="0">
                <a:latin typeface="Calibri" pitchFamily="18"/>
              </a:rPr>
              <a:t>povinny přihlížet k základním fyziologickým potřebám dětí, žáků a studentů a vytvářet podmínky pro jejich zdravý vývoj a pro předcházení vzniku sociálně patologických jevů.</a:t>
            </a:r>
          </a:p>
          <a:p>
            <a:pPr hangingPunct="1">
              <a:spcBef>
                <a:spcPts val="800"/>
              </a:spcBef>
              <a:buSzPct val="100000"/>
              <a:buFont typeface="Arial" pitchFamily="34"/>
              <a:buChar char="•"/>
            </a:pPr>
            <a:r>
              <a:rPr lang="cs-CZ" dirty="0">
                <a:latin typeface="Calibri" pitchFamily="18"/>
              </a:rPr>
              <a:t>poskytují žákům a studentům nezbytné informace k zajištění bezpečnosti a ochrany zdraví</a:t>
            </a:r>
          </a:p>
          <a:p>
            <a:pPr hangingPunct="1">
              <a:spcBef>
                <a:spcPts val="800"/>
              </a:spcBef>
              <a:buSzPct val="100000"/>
              <a:buFont typeface="Arial" pitchFamily="34"/>
              <a:buChar char="•"/>
            </a:pPr>
            <a:r>
              <a:rPr lang="cs-CZ" dirty="0">
                <a:latin typeface="Calibri" pitchFamily="18"/>
              </a:rPr>
              <a:t>Vedení evidence úrazů</a:t>
            </a:r>
          </a:p>
          <a:p>
            <a:pPr hangingPunct="1">
              <a:spcBef>
                <a:spcPts val="800"/>
              </a:spcBef>
              <a:buSzPct val="100000"/>
              <a:buFont typeface="Arial" pitchFamily="34"/>
              <a:buChar char="•"/>
            </a:pPr>
            <a:r>
              <a:rPr lang="cs-CZ" dirty="0">
                <a:latin typeface="Calibri" pitchFamily="18"/>
              </a:rPr>
              <a:t>Vyhotovení a zaslání záznamu o úrazu</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DB4E5F-5FA0-462E-A71D-62C82217B1D2}"/>
              </a:ext>
            </a:extLst>
          </p:cNvPr>
          <p:cNvSpPr txBox="1">
            <a:spLocks noGrp="1"/>
          </p:cNvSpPr>
          <p:nvPr>
            <p:ph type="title"/>
          </p:nvPr>
        </p:nvSpPr>
        <p:spPr>
          <a:xfrm>
            <a:off x="768625" y="265043"/>
            <a:ext cx="10469217" cy="867158"/>
          </a:xfrm>
        </p:spPr>
        <p:txBody>
          <a:bodyPr>
            <a:normAutofit/>
          </a:bodyPr>
          <a:lstStyle/>
          <a:p>
            <a:pPr lvl="0"/>
            <a:r>
              <a:rPr lang="cs-CZ" dirty="0"/>
              <a:t>Školní řád, vnitřní řád</a:t>
            </a:r>
          </a:p>
        </p:txBody>
      </p:sp>
      <p:sp>
        <p:nvSpPr>
          <p:cNvPr id="3" name="Zástupný symbol pro obsah 2">
            <a:extLst>
              <a:ext uri="{FF2B5EF4-FFF2-40B4-BE49-F238E27FC236}">
                <a16:creationId xmlns:a16="http://schemas.microsoft.com/office/drawing/2014/main" id="{70B079C4-A8FB-4ECE-B30D-8E61DBDD5931}"/>
              </a:ext>
            </a:extLst>
          </p:cNvPr>
          <p:cNvSpPr txBox="1">
            <a:spLocks noGrp="1"/>
          </p:cNvSpPr>
          <p:nvPr>
            <p:ph idx="1"/>
          </p:nvPr>
        </p:nvSpPr>
        <p:spPr>
          <a:xfrm>
            <a:off x="768625" y="1260710"/>
            <a:ext cx="10469217" cy="4525923"/>
          </a:xfrm>
        </p:spPr>
        <p:txBody>
          <a:bodyPr vert="horz" lIns="91440" tIns="45720" rIns="91440" bIns="45720" rtlCol="0">
            <a:normAutofit fontScale="92500"/>
          </a:bodyPr>
          <a:lstStyle/>
          <a:p>
            <a:pPr hangingPunct="1">
              <a:spcBef>
                <a:spcPts val="800"/>
              </a:spcBef>
              <a:buSzPct val="100000"/>
              <a:buFont typeface="Arial" pitchFamily="34"/>
              <a:buChar char="•"/>
            </a:pPr>
            <a:r>
              <a:rPr lang="cs-CZ" sz="2400" dirty="0">
                <a:latin typeface="Calibri" pitchFamily="18"/>
              </a:rPr>
              <a:t>Podrobnosti k výkonu práv a povinností dětí, žáků, studentů a jejich zákonných zástupců ve škole nebo školském zařízení a podrobnosti o pravidlech vzájemných vztahů se zaměstnanci ve škole nebo školském zařízení,</a:t>
            </a:r>
          </a:p>
          <a:p>
            <a:pPr hangingPunct="1">
              <a:spcBef>
                <a:spcPts val="800"/>
              </a:spcBef>
              <a:buSzPct val="100000"/>
              <a:buFont typeface="Arial" pitchFamily="34"/>
              <a:buChar char="•"/>
            </a:pPr>
            <a:r>
              <a:rPr lang="cs-CZ" sz="2400" dirty="0">
                <a:latin typeface="Calibri" pitchFamily="18"/>
              </a:rPr>
              <a:t>provoz a vnitřní režim školy nebo školského zařízení,</a:t>
            </a:r>
          </a:p>
          <a:p>
            <a:pPr hangingPunct="1">
              <a:spcBef>
                <a:spcPts val="800"/>
              </a:spcBef>
              <a:buSzPct val="100000"/>
              <a:buFont typeface="Arial" pitchFamily="34"/>
              <a:buChar char="•"/>
            </a:pPr>
            <a:r>
              <a:rPr lang="cs-CZ" sz="2400" dirty="0">
                <a:latin typeface="Calibri" pitchFamily="18"/>
              </a:rPr>
              <a:t>podmínky zajištění bezpečnosti a ochrany zdraví dětí, žáků nebo studentů a jejich ochrany před sociálně patologickými jevy a před projevy diskriminace, nepřátelství nebo násilí,</a:t>
            </a:r>
          </a:p>
          <a:p>
            <a:pPr hangingPunct="1">
              <a:spcBef>
                <a:spcPts val="800"/>
              </a:spcBef>
              <a:buSzPct val="100000"/>
              <a:buFont typeface="Arial" pitchFamily="34"/>
              <a:buChar char="•"/>
            </a:pPr>
            <a:r>
              <a:rPr lang="cs-CZ" sz="2400" dirty="0">
                <a:latin typeface="Calibri" pitchFamily="18"/>
              </a:rPr>
              <a:t>podmínky zacházení s majetkem školy nebo školského zařízení ze strany dětí, žáků a studentů.</a:t>
            </a:r>
          </a:p>
          <a:p>
            <a:pPr hangingPunct="1">
              <a:spcBef>
                <a:spcPts val="800"/>
              </a:spcBef>
              <a:buSzPct val="100000"/>
              <a:buFont typeface="Arial" pitchFamily="34"/>
              <a:buChar char="•"/>
            </a:pPr>
            <a:r>
              <a:rPr lang="cs-CZ" sz="2400" dirty="0">
                <a:latin typeface="Calibri" pitchFamily="18"/>
              </a:rPr>
              <a:t>Školní řád obsahuje také pravidla pro hodnocení výsledků vzdělávání žáků a studentů</a:t>
            </a:r>
          </a:p>
          <a:p>
            <a:pPr hangingPunct="1">
              <a:spcBef>
                <a:spcPts val="800"/>
              </a:spcBef>
              <a:buSzPct val="100000"/>
              <a:buFont typeface="Arial" pitchFamily="34"/>
              <a:buChar char="•"/>
            </a:pPr>
            <a:r>
              <a:rPr lang="cs-CZ" sz="2400" dirty="0">
                <a:latin typeface="Calibri" pitchFamily="18"/>
              </a:rPr>
              <a:t>Školní řád nebo vnitřní řád může omezit nebo zakázat používání mobilních telefonů nebo jiných elektronických zařízení dětmi, žáky nebo studenty, s výjimkou jejich používání v nezbytném rozsahu ze zdravotních důvodů.</a:t>
            </a:r>
          </a:p>
          <a:p>
            <a:pPr marL="0" indent="0" hangingPunct="1">
              <a:spcBef>
                <a:spcPts val="800"/>
              </a:spcBef>
              <a:buNone/>
            </a:pPr>
            <a:endParaRPr lang="cs-CZ" sz="2400" dirty="0">
              <a:latin typeface="Calibri" pitchFamily="18"/>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24785A-2075-49D3-BC6F-63E07C8605A3}"/>
              </a:ext>
            </a:extLst>
          </p:cNvPr>
          <p:cNvSpPr>
            <a:spLocks noGrp="1"/>
          </p:cNvSpPr>
          <p:nvPr>
            <p:ph type="title"/>
          </p:nvPr>
        </p:nvSpPr>
        <p:spPr/>
        <p:txBody>
          <a:bodyPr/>
          <a:lstStyle/>
          <a:p>
            <a:r>
              <a:rPr lang="cs-CZ" dirty="0"/>
              <a:t>Zveřejnění školního a vnitřního řádu</a:t>
            </a:r>
          </a:p>
        </p:txBody>
      </p:sp>
      <p:sp>
        <p:nvSpPr>
          <p:cNvPr id="3" name="Zástupný obsah 2">
            <a:extLst>
              <a:ext uri="{FF2B5EF4-FFF2-40B4-BE49-F238E27FC236}">
                <a16:creationId xmlns:a16="http://schemas.microsoft.com/office/drawing/2014/main" id="{EB4D8864-A323-4996-A32F-1073CCD7E096}"/>
              </a:ext>
            </a:extLst>
          </p:cNvPr>
          <p:cNvSpPr>
            <a:spLocks noGrp="1"/>
          </p:cNvSpPr>
          <p:nvPr>
            <p:ph idx="1"/>
          </p:nvPr>
        </p:nvSpPr>
        <p:spPr/>
        <p:txBody>
          <a:bodyPr/>
          <a:lstStyle/>
          <a:p>
            <a:r>
              <a:rPr lang="cs-CZ" dirty="0"/>
              <a:t>Školní řád nebo vnitřní řád zveřejní ředitel na přístupném místě ve škole nebo školském zařízení, prokazatelným způsobem s ním seznámí zaměstnance, žáky a studenty školy nebo školského zařízení a informuje o jeho vydání a obsahu zákonné zástupce nezletilých dětí a žáků.</a:t>
            </a:r>
          </a:p>
        </p:txBody>
      </p:sp>
    </p:spTree>
    <p:extLst>
      <p:ext uri="{BB962C8B-B14F-4D97-AF65-F5344CB8AC3E}">
        <p14:creationId xmlns:p14="http://schemas.microsoft.com/office/powerpoint/2010/main" val="232854953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20D166-B1C1-4B79-847F-52495319299F}"/>
              </a:ext>
            </a:extLst>
          </p:cNvPr>
          <p:cNvSpPr>
            <a:spLocks noGrp="1"/>
          </p:cNvSpPr>
          <p:nvPr>
            <p:ph type="title"/>
          </p:nvPr>
        </p:nvSpPr>
        <p:spPr/>
        <p:txBody>
          <a:bodyPr/>
          <a:lstStyle/>
          <a:p>
            <a:r>
              <a:rPr lang="cs-CZ" dirty="0"/>
              <a:t>Stipendijní řád</a:t>
            </a:r>
          </a:p>
        </p:txBody>
      </p:sp>
      <p:sp>
        <p:nvSpPr>
          <p:cNvPr id="3" name="Zástupný obsah 2">
            <a:extLst>
              <a:ext uri="{FF2B5EF4-FFF2-40B4-BE49-F238E27FC236}">
                <a16:creationId xmlns:a16="http://schemas.microsoft.com/office/drawing/2014/main" id="{D4BD34DB-29EA-4FA6-A882-DF91E6EE577E}"/>
              </a:ext>
            </a:extLst>
          </p:cNvPr>
          <p:cNvSpPr>
            <a:spLocks noGrp="1"/>
          </p:cNvSpPr>
          <p:nvPr>
            <p:ph idx="1"/>
          </p:nvPr>
        </p:nvSpPr>
        <p:spPr/>
        <p:txBody>
          <a:bodyPr/>
          <a:lstStyle/>
          <a:p>
            <a:r>
              <a:rPr lang="cs-CZ" dirty="0"/>
              <a:t>Ředitel střední nebo vyšší odborné školy může se souhlasem zřizovatele vydat stipendijní řád, podle něhož lze žákům a studentům poskytovat prospěchové stipendium.</a:t>
            </a:r>
          </a:p>
        </p:txBody>
      </p:sp>
    </p:spTree>
    <p:extLst>
      <p:ext uri="{BB962C8B-B14F-4D97-AF65-F5344CB8AC3E}">
        <p14:creationId xmlns:p14="http://schemas.microsoft.com/office/powerpoint/2010/main" val="46888180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8A18C5-D296-4846-877A-3E6799C7756C}"/>
              </a:ext>
            </a:extLst>
          </p:cNvPr>
          <p:cNvSpPr>
            <a:spLocks noGrp="1"/>
          </p:cNvSpPr>
          <p:nvPr>
            <p:ph type="title"/>
          </p:nvPr>
        </p:nvSpPr>
        <p:spPr/>
        <p:txBody>
          <a:bodyPr/>
          <a:lstStyle/>
          <a:p>
            <a:r>
              <a:rPr lang="cs-CZ" dirty="0"/>
              <a:t>Ředitel jako zprostředkovatel</a:t>
            </a:r>
          </a:p>
        </p:txBody>
      </p:sp>
      <p:sp>
        <p:nvSpPr>
          <p:cNvPr id="3" name="Zástupný obsah 2">
            <a:extLst>
              <a:ext uri="{FF2B5EF4-FFF2-40B4-BE49-F238E27FC236}">
                <a16:creationId xmlns:a16="http://schemas.microsoft.com/office/drawing/2014/main" id="{B639E9A1-EE4F-4BA0-AAF5-C05F6490FC3D}"/>
              </a:ext>
            </a:extLst>
          </p:cNvPr>
          <p:cNvSpPr>
            <a:spLocks noGrp="1"/>
          </p:cNvSpPr>
          <p:nvPr>
            <p:ph idx="1"/>
          </p:nvPr>
        </p:nvSpPr>
        <p:spPr/>
        <p:txBody>
          <a:bodyPr>
            <a:normAutofit fontScale="92500" lnSpcReduction="10000"/>
          </a:bodyPr>
          <a:lstStyle/>
          <a:p>
            <a:r>
              <a:rPr lang="cs-CZ" dirty="0"/>
              <a:t>Ředitel střední nebo vyšší odborné školy může se souhlasem zřizovatele vystupovat jako zprostředkovatel smlouvy mezi žákem nebo studentem starším 15 let na jedné straně a právnickou či fyzickou osobou na druhé straně, ve které se za sjednaných podmínek právnická či fyzická osoba zaváže poskytovat žákovi či studentovi příspěvek na výuku či studium a žák či student se zaváže po ukončení výuky či studia uzavřít s určenou právnickou či fyzickou osobou pracovní poměr související s oborem jeho výuky či studia, a v tomto pracovním poměru setrvat po sjednanou dobu, nebo vrátit poskytnuté příspěvky52). Žák střední školy, který dovršil patnáct let a ukončil povinnou školní docházku, se může zavázat smlouvou podle věty první; smlouva podle věty první uzavřená nezletilým žákem je neplatná, jestliže k jejímu uzavření nedal souhlas zákonný zástupce žáka.</a:t>
            </a:r>
          </a:p>
        </p:txBody>
      </p:sp>
    </p:spTree>
    <p:extLst>
      <p:ext uri="{BB962C8B-B14F-4D97-AF65-F5344CB8AC3E}">
        <p14:creationId xmlns:p14="http://schemas.microsoft.com/office/powerpoint/2010/main" val="5167036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D8C1C8-268C-4C42-8CE3-611AF7A630AE}"/>
              </a:ext>
            </a:extLst>
          </p:cNvPr>
          <p:cNvSpPr txBox="1">
            <a:spLocks noGrp="1"/>
          </p:cNvSpPr>
          <p:nvPr>
            <p:ph type="title"/>
          </p:nvPr>
        </p:nvSpPr>
        <p:spPr/>
        <p:txBody>
          <a:bodyPr/>
          <a:lstStyle/>
          <a:p>
            <a:pPr lvl="0"/>
            <a:r>
              <a:rPr lang="cs-CZ" dirty="0"/>
              <a:t>Výchovná opatření</a:t>
            </a:r>
          </a:p>
        </p:txBody>
      </p:sp>
      <p:sp>
        <p:nvSpPr>
          <p:cNvPr id="3" name="Zástupný symbol pro obsah 2">
            <a:extLst>
              <a:ext uri="{FF2B5EF4-FFF2-40B4-BE49-F238E27FC236}">
                <a16:creationId xmlns:a16="http://schemas.microsoft.com/office/drawing/2014/main" id="{AFC000E0-1B7A-4D17-8A58-09274C80D8C7}"/>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pochvaly nebo jiná ocenění a</a:t>
            </a:r>
          </a:p>
          <a:p>
            <a:pPr hangingPunct="1">
              <a:spcBef>
                <a:spcPts val="800"/>
              </a:spcBef>
              <a:buSzPct val="100000"/>
              <a:buFont typeface="Arial" pitchFamily="34"/>
              <a:buChar char="•"/>
            </a:pPr>
            <a:r>
              <a:rPr lang="cs-CZ" dirty="0">
                <a:latin typeface="Calibri" pitchFamily="18"/>
              </a:rPr>
              <a:t>kázeňská opatření</a:t>
            </a:r>
          </a:p>
          <a:p>
            <a:pPr lvl="1">
              <a:buSzPct val="100000"/>
              <a:buFont typeface="Arial" pitchFamily="34"/>
            </a:pPr>
            <a:r>
              <a:rPr lang="cs-CZ" sz="2800" dirty="0"/>
              <a:t>podmíněné vyloučení žáka nebo studenta ze školy nebo školského zařízení, 	</a:t>
            </a:r>
          </a:p>
          <a:p>
            <a:pPr lvl="1">
              <a:buSzPct val="100000"/>
              <a:buFont typeface="Arial" pitchFamily="34"/>
            </a:pPr>
            <a:r>
              <a:rPr lang="cs-CZ" sz="2800" dirty="0"/>
              <a:t>vyloučení žáka nebo studenta ze školy nebo školského zařízení, a</a:t>
            </a:r>
          </a:p>
          <a:p>
            <a:pPr lvl="1">
              <a:buSzPct val="100000"/>
              <a:buFont typeface="Arial" pitchFamily="34"/>
            </a:pPr>
            <a:r>
              <a:rPr lang="cs-CZ" sz="2800" dirty="0"/>
              <a:t>další kázeňská opatření, která nemají právní důsledky pro žáka nebo studenta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44AE54-5C3D-4AE1-B89F-831D1A5E069F}"/>
              </a:ext>
            </a:extLst>
          </p:cNvPr>
          <p:cNvSpPr>
            <a:spLocks noGrp="1"/>
          </p:cNvSpPr>
          <p:nvPr>
            <p:ph type="title"/>
          </p:nvPr>
        </p:nvSpPr>
        <p:spPr/>
        <p:txBody>
          <a:bodyPr/>
          <a:lstStyle/>
          <a:p>
            <a:r>
              <a:rPr lang="cs-CZ" dirty="0"/>
              <a:t>Co zákon upravuje</a:t>
            </a:r>
          </a:p>
        </p:txBody>
      </p:sp>
      <p:sp>
        <p:nvSpPr>
          <p:cNvPr id="3" name="Zástupný obsah 2">
            <a:extLst>
              <a:ext uri="{FF2B5EF4-FFF2-40B4-BE49-F238E27FC236}">
                <a16:creationId xmlns:a16="http://schemas.microsoft.com/office/drawing/2014/main" id="{122FD280-4AAC-46AE-9A19-5C47245AD55F}"/>
              </a:ext>
            </a:extLst>
          </p:cNvPr>
          <p:cNvSpPr>
            <a:spLocks noGrp="1"/>
          </p:cNvSpPr>
          <p:nvPr>
            <p:ph idx="1"/>
          </p:nvPr>
        </p:nvSpPr>
        <p:spPr/>
        <p:txBody>
          <a:bodyPr/>
          <a:lstStyle/>
          <a:p>
            <a:r>
              <a:rPr lang="cs-CZ" dirty="0"/>
              <a:t>Tento zákon upravuje předškolní, základní, střední, vyšší odborné a některé jiné vzdělávání ve školách a školských zařízeních</a:t>
            </a:r>
          </a:p>
          <a:p>
            <a:r>
              <a:rPr lang="cs-CZ" dirty="0"/>
              <a:t>Stanoví podmínky, za nichž se vzdělávání a výchova (dále </a:t>
            </a:r>
            <a:r>
              <a:rPr lang="cs-CZ"/>
              <a:t>jen „vzdělávání“) </a:t>
            </a:r>
            <a:r>
              <a:rPr lang="cs-CZ" dirty="0"/>
              <a:t>uskutečňuje</a:t>
            </a:r>
          </a:p>
          <a:p>
            <a:r>
              <a:rPr lang="cs-CZ" dirty="0"/>
              <a:t>Vymezuje práva a povinnosti fyzických a právnických osob při vzdělávání </a:t>
            </a:r>
          </a:p>
          <a:p>
            <a:r>
              <a:rPr lang="cs-CZ" dirty="0"/>
              <a:t>Stanoví působnost orgánů vykonávajících státní správu a samosprávu ve školství.</a:t>
            </a:r>
          </a:p>
        </p:txBody>
      </p:sp>
    </p:spTree>
    <p:extLst>
      <p:ext uri="{BB962C8B-B14F-4D97-AF65-F5344CB8AC3E}">
        <p14:creationId xmlns:p14="http://schemas.microsoft.com/office/powerpoint/2010/main" val="1072256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B57A29-C974-4BB7-B1FC-D83067A3FD87}"/>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22E3B1EC-8B47-47B7-B403-6B65C0E74766}"/>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Podmínkou výkonu činnosti školy nebo školského zařízení je </a:t>
            </a:r>
            <a:r>
              <a:rPr lang="cs-CZ" u="sng" dirty="0">
                <a:latin typeface="Calibri" pitchFamily="18"/>
              </a:rPr>
              <a:t>zápis do školského rejstříku</a:t>
            </a:r>
            <a:r>
              <a:rPr lang="cs-CZ" dirty="0">
                <a:latin typeface="Calibri" pitchFamily="18"/>
              </a:rPr>
              <a:t>.</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FBD72A-51CD-4655-BAD7-5C330A4E6910}"/>
              </a:ext>
            </a:extLst>
          </p:cNvPr>
          <p:cNvSpPr txBox="1">
            <a:spLocks noGrp="1"/>
          </p:cNvSpPr>
          <p:nvPr>
            <p:ph type="title"/>
          </p:nvPr>
        </p:nvSpPr>
        <p:spPr/>
        <p:txBody>
          <a:bodyPr/>
          <a:lstStyle/>
          <a:p>
            <a:pPr lvl="0"/>
            <a:r>
              <a:rPr lang="cs-CZ" dirty="0"/>
              <a:t>Podmíněné vyloučení, vyloučení ze školy</a:t>
            </a:r>
          </a:p>
        </p:txBody>
      </p:sp>
      <p:sp>
        <p:nvSpPr>
          <p:cNvPr id="3" name="Zástupný symbol pro obsah 2">
            <a:extLst>
              <a:ext uri="{FF2B5EF4-FFF2-40B4-BE49-F238E27FC236}">
                <a16:creationId xmlns:a16="http://schemas.microsoft.com/office/drawing/2014/main" id="{E666A5A1-14D4-4160-BE0D-8B9A5103C94A}"/>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Rozhoduje ředitel školy</a:t>
            </a:r>
          </a:p>
          <a:p>
            <a:pPr hangingPunct="1">
              <a:spcBef>
                <a:spcPts val="800"/>
              </a:spcBef>
              <a:buSzPct val="100000"/>
              <a:buFont typeface="Arial" pitchFamily="34"/>
              <a:buChar char="•"/>
            </a:pPr>
            <a:r>
              <a:rPr lang="cs-CZ" dirty="0">
                <a:latin typeface="Calibri" pitchFamily="18"/>
              </a:rPr>
              <a:t>Závažné zaviněné porušení povinností stanovených tímto zákonem nebo školním nebo vnitřním řádem</a:t>
            </a:r>
          </a:p>
          <a:p>
            <a:pPr hangingPunct="1">
              <a:spcBef>
                <a:spcPts val="800"/>
              </a:spcBef>
              <a:buSzPct val="100000"/>
              <a:buFont typeface="Arial" pitchFamily="34"/>
              <a:buChar char="•"/>
            </a:pPr>
            <a:r>
              <a:rPr lang="cs-CZ" dirty="0">
                <a:latin typeface="Calibri" pitchFamily="18"/>
              </a:rPr>
              <a:t>Zkušební lhůta v podmíněném vyloučení, a to nejdéle na dobu jednoho roku.</a:t>
            </a:r>
          </a:p>
          <a:p>
            <a:pPr hangingPunct="1">
              <a:spcBef>
                <a:spcPts val="800"/>
              </a:spcBef>
              <a:buSzPct val="100000"/>
              <a:buFont typeface="Arial" pitchFamily="34"/>
              <a:buChar char="•"/>
            </a:pPr>
            <a:r>
              <a:rPr lang="cs-CZ" dirty="0">
                <a:latin typeface="Calibri" pitchFamily="18"/>
              </a:rPr>
              <a:t>Porušení podmínky – vyloučení</a:t>
            </a:r>
          </a:p>
          <a:p>
            <a:pPr hangingPunct="1">
              <a:spcBef>
                <a:spcPts val="800"/>
              </a:spcBef>
              <a:buSzPct val="100000"/>
              <a:buFont typeface="Arial" pitchFamily="34"/>
              <a:buChar char="•"/>
            </a:pPr>
            <a:r>
              <a:rPr lang="cs-CZ" dirty="0">
                <a:latin typeface="Calibri" pitchFamily="18"/>
              </a:rPr>
              <a:t>Žáka lze podmíněně vyloučit nebo vyloučit ze školy pouze v případě, že splnil povinnou školní docházku.</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3E7256-50DB-4B50-9189-8905A9AFE766}"/>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29971530-8FBF-4A8A-B8D6-9580F2B770FA}"/>
              </a:ext>
            </a:extLst>
          </p:cNvPr>
          <p:cNvSpPr txBox="1">
            <a:spLocks noGrp="1"/>
          </p:cNvSpPr>
          <p:nvPr>
            <p:ph idx="1"/>
          </p:nvPr>
        </p:nvSpPr>
        <p:spPr>
          <a:xfrm>
            <a:off x="838199" y="556592"/>
            <a:ext cx="10651435" cy="5618922"/>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Zvláště hrubé </a:t>
            </a:r>
            <a:r>
              <a:rPr lang="cs-CZ" dirty="0">
                <a:solidFill>
                  <a:srgbClr val="C0504D"/>
                </a:solidFill>
                <a:latin typeface="Calibri" pitchFamily="18"/>
              </a:rPr>
              <a:t>opakované </a:t>
            </a:r>
            <a:r>
              <a:rPr lang="cs-CZ" dirty="0">
                <a:latin typeface="Calibri" pitchFamily="18"/>
              </a:rPr>
              <a:t>slovní a úmyslné fyzické útoky žáka nebo studenta vůči zaměstnancům školy nebo školského zařízení </a:t>
            </a:r>
            <a:r>
              <a:rPr lang="cs-CZ" dirty="0">
                <a:solidFill>
                  <a:srgbClr val="C0504D"/>
                </a:solidFill>
                <a:latin typeface="Calibri" pitchFamily="18"/>
              </a:rPr>
              <a:t>nebo vůči ostatním žákům nebo studentům se považují za zvláště závažné </a:t>
            </a:r>
            <a:r>
              <a:rPr lang="cs-CZ" dirty="0">
                <a:latin typeface="Calibri" pitchFamily="18"/>
              </a:rPr>
              <a:t>zaviněné porušení povinností stanovených tímto zákonem.</a:t>
            </a:r>
          </a:p>
          <a:p>
            <a:pPr hangingPunct="1">
              <a:spcBef>
                <a:spcPts val="800"/>
              </a:spcBef>
              <a:buSzPct val="100000"/>
              <a:buFont typeface="Arial" pitchFamily="34"/>
              <a:buChar char="•"/>
            </a:pPr>
            <a:r>
              <a:rPr lang="cs-CZ" u="sng" dirty="0">
                <a:latin typeface="Calibri" pitchFamily="18"/>
              </a:rPr>
              <a:t>Subjektivní lhůta</a:t>
            </a:r>
            <a:r>
              <a:rPr lang="cs-CZ" dirty="0">
                <a:latin typeface="Calibri" pitchFamily="18"/>
              </a:rPr>
              <a:t> – do dvou měsíců ode dne, kdy se o provinění žáka nebo studenta dozvěděl,</a:t>
            </a:r>
          </a:p>
          <a:p>
            <a:pPr hangingPunct="1">
              <a:spcBef>
                <a:spcPts val="800"/>
              </a:spcBef>
              <a:buSzPct val="100000"/>
              <a:buFont typeface="Arial" pitchFamily="34"/>
              <a:buChar char="•"/>
            </a:pPr>
            <a:r>
              <a:rPr lang="cs-CZ" u="sng" dirty="0">
                <a:latin typeface="Calibri" pitchFamily="18"/>
              </a:rPr>
              <a:t>Objektivní lhůta</a:t>
            </a:r>
            <a:r>
              <a:rPr lang="cs-CZ" dirty="0">
                <a:latin typeface="Calibri" pitchFamily="18"/>
              </a:rPr>
              <a:t> - nejpozději však do jednoho roku ode dne, kdy se žák nebo student provinění dopustil, s výjimkou případu, kdy provinění je klasifikováno jako trestný čin</a:t>
            </a:r>
          </a:p>
          <a:p>
            <a:pPr hangingPunct="1">
              <a:spcBef>
                <a:spcPts val="800"/>
              </a:spcBef>
              <a:buSzPct val="100000"/>
              <a:buFont typeface="Arial" pitchFamily="34"/>
              <a:buChar char="•"/>
            </a:pPr>
            <a:r>
              <a:rPr lang="cs-CZ" dirty="0">
                <a:latin typeface="Calibri" pitchFamily="18"/>
              </a:rPr>
              <a:t>O svém rozhodnutí </a:t>
            </a:r>
            <a:r>
              <a:rPr lang="cs-CZ" u="sng" dirty="0">
                <a:latin typeface="Calibri" pitchFamily="18"/>
              </a:rPr>
              <a:t>informuje</a:t>
            </a:r>
            <a:r>
              <a:rPr lang="cs-CZ" dirty="0">
                <a:latin typeface="Calibri" pitchFamily="18"/>
              </a:rPr>
              <a:t> ředitel pedagogickou radu.</a:t>
            </a:r>
          </a:p>
          <a:p>
            <a:pPr hangingPunct="1">
              <a:spcBef>
                <a:spcPts val="800"/>
              </a:spcBef>
              <a:buSzPct val="100000"/>
              <a:buFont typeface="Arial" pitchFamily="34"/>
              <a:buChar char="•"/>
            </a:pPr>
            <a:r>
              <a:rPr lang="cs-CZ" dirty="0">
                <a:latin typeface="Calibri" pitchFamily="18"/>
              </a:rPr>
              <a:t>Žák nebo student přestává být žákem nebo studentem školy nebo školského zařízení dnem následujícím po dni nabytí právní moci rozhodnutí o vyloučení, nestanoví-li toto rozhodnutí den pozdější.</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6E5EC9-DB8E-4EBD-AF72-6B3A01C75487}"/>
              </a:ext>
            </a:extLst>
          </p:cNvPr>
          <p:cNvSpPr txBox="1">
            <a:spLocks noGrp="1"/>
          </p:cNvSpPr>
          <p:nvPr>
            <p:ph type="title"/>
          </p:nvPr>
        </p:nvSpPr>
        <p:spPr/>
        <p:txBody>
          <a:bodyPr>
            <a:normAutofit/>
          </a:bodyPr>
          <a:lstStyle/>
          <a:p>
            <a:pPr lvl="0"/>
            <a:r>
              <a:rPr lang="en-US" altLang="zh-CN" b="1" dirty="0">
                <a:solidFill>
                  <a:srgbClr val="C0504D"/>
                </a:solidFill>
              </a:rPr>
              <a:t>§ 31 </a:t>
            </a:r>
            <a:r>
              <a:rPr lang="en-US" altLang="zh-CN" b="1" dirty="0" err="1">
                <a:solidFill>
                  <a:srgbClr val="C0504D"/>
                </a:solidFill>
              </a:rPr>
              <a:t>odst</a:t>
            </a:r>
            <a:r>
              <a:rPr lang="en-US" altLang="zh-CN" b="1" dirty="0">
                <a:solidFill>
                  <a:srgbClr val="C0504D"/>
                </a:solidFill>
              </a:rPr>
              <a:t>. 5 (1.9.2017)</a:t>
            </a:r>
          </a:p>
        </p:txBody>
      </p:sp>
      <p:sp>
        <p:nvSpPr>
          <p:cNvPr id="3" name="Zástupný symbol pro obsah 2">
            <a:extLst>
              <a:ext uri="{FF2B5EF4-FFF2-40B4-BE49-F238E27FC236}">
                <a16:creationId xmlns:a16="http://schemas.microsoft.com/office/drawing/2014/main" id="{CB0C28D9-C476-4C7B-A8DA-7247CB3E78E8}"/>
              </a:ext>
            </a:extLst>
          </p:cNvPr>
          <p:cNvSpPr txBox="1">
            <a:spLocks noGrp="1"/>
          </p:cNvSpPr>
          <p:nvPr>
            <p:ph idx="1"/>
          </p:nvPr>
        </p:nvSpPr>
        <p:spPr>
          <a:xfrm>
            <a:off x="838199" y="1600201"/>
            <a:ext cx="10677939" cy="4525923"/>
          </a:xfrm>
        </p:spPr>
        <p:txBody>
          <a:bodyPr vert="horz" lIns="91440" tIns="45720" rIns="91440" bIns="45720" rtlCol="0">
            <a:normAutofit/>
          </a:bodyPr>
          <a:lstStyle/>
          <a:p>
            <a:pPr hangingPunct="1">
              <a:spcBef>
                <a:spcPts val="600"/>
              </a:spcBef>
              <a:buSzPct val="100000"/>
              <a:buFont typeface="Arial" pitchFamily="34"/>
              <a:buChar char="•"/>
            </a:pPr>
            <a:r>
              <a:rPr lang="cs-CZ" b="1" dirty="0">
                <a:solidFill>
                  <a:srgbClr val="C0504D"/>
                </a:solidFill>
                <a:latin typeface="Calibri" pitchFamily="18"/>
              </a:rPr>
              <a:t>(5) Dopustí-li se žák nebo student jednání podle odstavce 3, oznámí ředitel školy nebo školského zařízení tuto skutečnost orgánu sociálně-právní ochrany dětí, jde-li o nezletilého, a státnímu zastupitelství do následujícího pracovního dne poté, co se o tom dozvěděl.</a:t>
            </a:r>
          </a:p>
          <a:p>
            <a:pPr hangingPunct="1">
              <a:spcBef>
                <a:spcPts val="600"/>
              </a:spcBef>
              <a:buSzPct val="100000"/>
              <a:buFont typeface="Arial" pitchFamily="34"/>
              <a:buChar char="•"/>
            </a:pPr>
            <a:r>
              <a:rPr lang="cs-CZ" b="1" dirty="0">
                <a:latin typeface="Calibri" pitchFamily="18"/>
              </a:rPr>
              <a:t>OSPOD obecního úřadu podle místa trvalého pobytu žáka</a:t>
            </a:r>
          </a:p>
          <a:p>
            <a:pPr hangingPunct="1">
              <a:spcBef>
                <a:spcPts val="600"/>
              </a:spcBef>
              <a:buSzPct val="100000"/>
              <a:buFont typeface="Arial" pitchFamily="34"/>
              <a:buChar char="•"/>
            </a:pPr>
            <a:r>
              <a:rPr lang="cs-CZ" b="1" dirty="0">
                <a:latin typeface="Calibri" pitchFamily="18"/>
              </a:rPr>
              <a:t>Státní zastupitelství podle místa, kde k jednání došlo</a:t>
            </a:r>
          </a:p>
          <a:p>
            <a:pPr marL="0" indent="0" hangingPunct="1">
              <a:spcBef>
                <a:spcPts val="800"/>
              </a:spcBef>
              <a:buNone/>
            </a:pPr>
            <a:endParaRPr lang="cs-CZ" dirty="0">
              <a:latin typeface="Calibri" pitchFamily="18"/>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8A4597-6BD1-46BC-88ED-2C9A0631A06A}"/>
              </a:ext>
            </a:extLst>
          </p:cNvPr>
          <p:cNvSpPr txBox="1">
            <a:spLocks noGrp="1"/>
          </p:cNvSpPr>
          <p:nvPr>
            <p:ph type="title"/>
          </p:nvPr>
        </p:nvSpPr>
        <p:spPr/>
        <p:txBody>
          <a:bodyPr>
            <a:normAutofit/>
          </a:bodyPr>
          <a:lstStyle/>
          <a:p>
            <a:pPr lvl="0"/>
            <a:r>
              <a:rPr lang="cs-CZ" dirty="0"/>
              <a:t>Metodika MŠMT</a:t>
            </a:r>
          </a:p>
        </p:txBody>
      </p:sp>
      <p:sp>
        <p:nvSpPr>
          <p:cNvPr id="3" name="Zástupný symbol pro obsah 2">
            <a:extLst>
              <a:ext uri="{FF2B5EF4-FFF2-40B4-BE49-F238E27FC236}">
                <a16:creationId xmlns:a16="http://schemas.microsoft.com/office/drawing/2014/main" id="{15E025BF-6F07-4048-B665-599DF0264E35}"/>
              </a:ext>
            </a:extLst>
          </p:cNvPr>
          <p:cNvSpPr txBox="1">
            <a:spLocks noGrp="1"/>
          </p:cNvSpPr>
          <p:nvPr>
            <p:ph idx="1"/>
          </p:nvPr>
        </p:nvSpPr>
        <p:spPr>
          <a:xfrm>
            <a:off x="838201" y="1825230"/>
            <a:ext cx="10515599" cy="4525923"/>
          </a:xfrm>
        </p:spPr>
        <p:txBody>
          <a:bodyPr vert="horz" lIns="91440" tIns="45720" rIns="91440" bIns="45720" rtlCol="0">
            <a:normAutofit lnSpcReduction="10000"/>
          </a:bodyPr>
          <a:lstStyle/>
          <a:p>
            <a:pPr hangingPunct="1">
              <a:spcBef>
                <a:spcPts val="800"/>
              </a:spcBef>
              <a:buSzPct val="100000"/>
              <a:buFont typeface="Arial" pitchFamily="34"/>
              <a:buChar char="•"/>
            </a:pPr>
            <a:r>
              <a:rPr lang="cs-CZ" dirty="0">
                <a:latin typeface="Calibri" pitchFamily="18"/>
              </a:rPr>
              <a:t>Cílem – zpřísnění dosavadních přístupů, eliminace nevhodného chování</a:t>
            </a:r>
          </a:p>
          <a:p>
            <a:pPr hangingPunct="1">
              <a:spcBef>
                <a:spcPts val="800"/>
              </a:spcBef>
              <a:buSzPct val="100000"/>
              <a:buFont typeface="Arial" pitchFamily="34"/>
              <a:buChar char="•"/>
            </a:pPr>
            <a:r>
              <a:rPr lang="cs-CZ" dirty="0">
                <a:latin typeface="Calibri" pitchFamily="18"/>
              </a:rPr>
              <a:t>Nová kategorie – zvláště závažná zaviněná porušení ŠZ</a:t>
            </a:r>
          </a:p>
          <a:p>
            <a:pPr hangingPunct="1">
              <a:spcBef>
                <a:spcPts val="800"/>
              </a:spcBef>
              <a:buSzPct val="100000"/>
              <a:buFont typeface="Arial" pitchFamily="34"/>
              <a:buChar char="•"/>
            </a:pPr>
            <a:r>
              <a:rPr lang="cs-CZ" dirty="0">
                <a:latin typeface="Calibri" pitchFamily="18"/>
              </a:rPr>
              <a:t>Intenzitu porušení vyhodnocuje ŘŠ – závažnost porušení a okolnosti případu</a:t>
            </a:r>
          </a:p>
          <a:p>
            <a:pPr hangingPunct="1">
              <a:spcBef>
                <a:spcPts val="800"/>
              </a:spcBef>
              <a:buSzPct val="100000"/>
              <a:buFont typeface="Arial" pitchFamily="34"/>
              <a:buChar char="•"/>
            </a:pPr>
            <a:r>
              <a:rPr lang="cs-CZ" dirty="0">
                <a:latin typeface="Calibri" pitchFamily="18"/>
              </a:rPr>
              <a:t>Nevyvratitelná domněnka</a:t>
            </a:r>
          </a:p>
          <a:p>
            <a:pPr lvl="1">
              <a:buSzPct val="100000"/>
              <a:buFont typeface="Arial" pitchFamily="34"/>
            </a:pPr>
            <a:r>
              <a:rPr lang="cs-CZ" sz="2800" dirty="0"/>
              <a:t>hrubé slovní a úmyslné fyzické útoky žáka či studenta jsou závažným porušením povinností stanovených ŠZ</a:t>
            </a:r>
          </a:p>
          <a:p>
            <a:pPr lvl="1">
              <a:buSzPct val="100000"/>
              <a:buFont typeface="Arial" pitchFamily="34"/>
            </a:pPr>
            <a:r>
              <a:rPr lang="cs-CZ" sz="2800" dirty="0"/>
              <a:t>hrubé opakované slovní a úmyslné fyzické útoky žáka či studenta jsou zvláště závažným porušením povinností stanovených ŠZ (např. dlouhodobější cílená šikana)</a:t>
            </a:r>
          </a:p>
          <a:p>
            <a:pPr lvl="1">
              <a:buSzPct val="100000"/>
              <a:buFont typeface="Arial" pitchFamily="34"/>
            </a:pPr>
            <a:endParaRPr lang="cs-CZ"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6FB807-BCC8-4E26-8BA7-DE1D95340460}"/>
              </a:ext>
            </a:extLst>
          </p:cNvPr>
          <p:cNvSpPr txBox="1">
            <a:spLocks noGrp="1"/>
          </p:cNvSpPr>
          <p:nvPr>
            <p:ph type="title"/>
          </p:nvPr>
        </p:nvSpPr>
        <p:spPr>
          <a:xfrm>
            <a:off x="776642" y="328656"/>
            <a:ext cx="10515600" cy="1325563"/>
          </a:xfrm>
        </p:spPr>
        <p:txBody>
          <a:bodyPr/>
          <a:lstStyle/>
          <a:p>
            <a:r>
              <a:rPr lang="cs-CZ" dirty="0"/>
              <a:t>Co se ve škole nesmí</a:t>
            </a:r>
          </a:p>
        </p:txBody>
      </p:sp>
      <p:sp>
        <p:nvSpPr>
          <p:cNvPr id="3" name="Zástupný symbol pro obsah 2">
            <a:extLst>
              <a:ext uri="{FF2B5EF4-FFF2-40B4-BE49-F238E27FC236}">
                <a16:creationId xmlns:a16="http://schemas.microsoft.com/office/drawing/2014/main" id="{DA8A5BC5-2EA0-42B2-80F4-FAF504AAABEF}"/>
              </a:ext>
            </a:extLst>
          </p:cNvPr>
          <p:cNvSpPr txBox="1">
            <a:spLocks noGrp="1"/>
          </p:cNvSpPr>
          <p:nvPr>
            <p:ph idx="1"/>
          </p:nvPr>
        </p:nvSpPr>
        <p:spPr>
          <a:xfrm>
            <a:off x="838200" y="1764882"/>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it-IT" u="sng" dirty="0">
                <a:latin typeface="Calibri" pitchFamily="18"/>
              </a:rPr>
              <a:t>Zákaz činnosti a propagace politických stran a hnutí</a:t>
            </a:r>
          </a:p>
          <a:p>
            <a:pPr hangingPunct="1">
              <a:spcBef>
                <a:spcPts val="800"/>
              </a:spcBef>
              <a:buSzPct val="100000"/>
              <a:buFont typeface="Arial" pitchFamily="34"/>
              <a:buChar char="•"/>
            </a:pPr>
            <a:r>
              <a:rPr lang="cs-CZ" u="sng" dirty="0">
                <a:latin typeface="Calibri" pitchFamily="18"/>
              </a:rPr>
              <a:t>Zákaz reklamy</a:t>
            </a:r>
            <a:r>
              <a:rPr lang="cs-CZ" dirty="0">
                <a:latin typeface="Calibri" pitchFamily="18"/>
              </a:rPr>
              <a:t>, která je v rozporu s cíli a obsahem vzdělávání, a reklama, nabízení k prodeji nebo prodej výrobků ohrožujících zdraví, psychický nebo morální vývoj dětí, žáků a studentů nebo přímo ohrožujících či poškozujících životní prostředí a dále reklama a nabízení k prodeji nebo prodej potravin, které jsou v rozporu s výživovými požadavky na zdravou výživu dětí, žáků a studentů.</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1D018-5483-4D03-B07D-B04D54DBF26F}"/>
              </a:ext>
            </a:extLst>
          </p:cNvPr>
          <p:cNvSpPr txBox="1">
            <a:spLocks noGrp="1"/>
          </p:cNvSpPr>
          <p:nvPr>
            <p:ph type="title"/>
          </p:nvPr>
        </p:nvSpPr>
        <p:spPr/>
        <p:txBody>
          <a:bodyPr/>
          <a:lstStyle/>
          <a:p>
            <a:pPr lvl="0"/>
            <a:r>
              <a:rPr lang="cs-CZ" dirty="0"/>
              <a:t>Vyhláška č. 282/2016 Sb.</a:t>
            </a:r>
          </a:p>
        </p:txBody>
      </p:sp>
      <p:sp>
        <p:nvSpPr>
          <p:cNvPr id="3" name="Zástupný symbol pro obsah 2">
            <a:extLst>
              <a:ext uri="{FF2B5EF4-FFF2-40B4-BE49-F238E27FC236}">
                <a16:creationId xmlns:a16="http://schemas.microsoft.com/office/drawing/2014/main" id="{D224145E-7063-4A46-9DFF-B77D84C60E15}"/>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dirty="0">
                <a:latin typeface="Calibri" pitchFamily="18"/>
              </a:rPr>
              <a:t>O požadavcích na potraviny, pro které je přípustná reklama a které lze nabízet k prodeji a prodávat ve školách a školských zařízeních</a:t>
            </a:r>
          </a:p>
          <a:p>
            <a:pPr hangingPunct="1">
              <a:spcBef>
                <a:spcPts val="800"/>
              </a:spcBef>
              <a:buSzPct val="100000"/>
              <a:buFont typeface="Arial" pitchFamily="34"/>
              <a:buChar char="•"/>
            </a:pPr>
            <a:r>
              <a:rPr lang="cs-CZ" sz="2400" dirty="0">
                <a:latin typeface="Calibri" pitchFamily="18"/>
              </a:rPr>
              <a:t>Požadavky na potraviny, pro které je přípustná reklama a které lze nabízet k prodeji a prodávat ve školách a školských zařízeních, stanoví MŠMT a vyhláškou. MŠMT a </a:t>
            </a:r>
            <a:r>
              <a:rPr lang="cs-CZ" sz="2400" dirty="0" err="1">
                <a:latin typeface="Calibri" pitchFamily="18"/>
              </a:rPr>
              <a:t>MZdr</a:t>
            </a:r>
            <a:r>
              <a:rPr lang="cs-CZ" sz="2400" dirty="0">
                <a:latin typeface="Calibri" pitchFamily="18"/>
              </a:rPr>
              <a:t>. dále stanoví vyhláškou podmínky, za nichž lze v odůvodněných případech nabízet k prodeji nebo prodávat potraviny podle věty první, pokud se nejedná o nabízení potravin k prodeji nebo prodej žákům do splnění povinné školní docházky.</a:t>
            </a:r>
          </a:p>
          <a:p>
            <a:pPr hangingPunct="1">
              <a:spcBef>
                <a:spcPts val="800"/>
              </a:spcBef>
              <a:buSzPct val="100000"/>
              <a:buFont typeface="Arial" pitchFamily="34"/>
              <a:buChar char="•"/>
            </a:pPr>
            <a:endParaRPr lang="cs-CZ" dirty="0">
              <a:latin typeface="Calibri" pitchFamily="18"/>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C24EA6-56FC-442A-8F61-A1E164F0899D}"/>
              </a:ext>
            </a:extLst>
          </p:cNvPr>
          <p:cNvSpPr txBox="1">
            <a:spLocks noGrp="1"/>
          </p:cNvSpPr>
          <p:nvPr>
            <p:ph type="title"/>
          </p:nvPr>
        </p:nvSpPr>
        <p:spPr>
          <a:xfrm>
            <a:off x="768625" y="337140"/>
            <a:ext cx="10614991" cy="1143000"/>
          </a:xfrm>
        </p:spPr>
        <p:txBody>
          <a:bodyPr>
            <a:normAutofit/>
          </a:bodyPr>
          <a:lstStyle/>
          <a:p>
            <a:pPr lvl="0"/>
            <a:r>
              <a:rPr lang="cs-CZ" dirty="0"/>
              <a:t>Spolupráce škol a školských zařízení</a:t>
            </a:r>
          </a:p>
        </p:txBody>
      </p:sp>
      <p:sp>
        <p:nvSpPr>
          <p:cNvPr id="3" name="Zástupný symbol pro obsah 2">
            <a:extLst>
              <a:ext uri="{FF2B5EF4-FFF2-40B4-BE49-F238E27FC236}">
                <a16:creationId xmlns:a16="http://schemas.microsoft.com/office/drawing/2014/main" id="{A865371E-352E-4CA9-BF5F-614D5730F00B}"/>
              </a:ext>
            </a:extLst>
          </p:cNvPr>
          <p:cNvSpPr txBox="1">
            <a:spLocks noGrp="1"/>
          </p:cNvSpPr>
          <p:nvPr>
            <p:ph idx="1"/>
          </p:nvPr>
        </p:nvSpPr>
        <p:spPr>
          <a:xfrm>
            <a:off x="808384" y="1480140"/>
            <a:ext cx="10575232"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Smlouvy o partnerství (předchozí souhlas zřizovatele)</a:t>
            </a:r>
          </a:p>
          <a:p>
            <a:pPr lvl="1">
              <a:buSzPct val="100000"/>
              <a:buFont typeface="Arial" pitchFamily="34"/>
            </a:pPr>
            <a:r>
              <a:rPr lang="cs-CZ" dirty="0"/>
              <a:t>určení projektu, jehož se smlouva týká,</a:t>
            </a:r>
          </a:p>
          <a:p>
            <a:pPr lvl="1">
              <a:buSzPct val="100000"/>
              <a:buFont typeface="Arial" pitchFamily="34"/>
            </a:pPr>
            <a:r>
              <a:rPr lang="cs-CZ" dirty="0"/>
              <a:t>obsah a rozsah činností, jimiž se partner bude na projektu podílet,</a:t>
            </a:r>
          </a:p>
          <a:p>
            <a:pPr lvl="1">
              <a:buSzPct val="100000"/>
              <a:buFont typeface="Arial" pitchFamily="34"/>
            </a:pPr>
            <a:r>
              <a:rPr lang="cs-CZ" dirty="0"/>
              <a:t>výši finančních prostředků, které předkladatel projektu partnerovi na realizaci projektu poskytne, a pravidla vyúčtování poskytnutých prostředků,</a:t>
            </a:r>
          </a:p>
          <a:p>
            <a:pPr lvl="1">
              <a:buSzPct val="100000"/>
              <a:buFont typeface="Arial" pitchFamily="34"/>
            </a:pPr>
            <a:r>
              <a:rPr lang="cs-CZ" dirty="0"/>
              <a:t>pravidla, podle nichž může smluvní strana kontrolovat plnění závazků ze smlouvy druhou smluvní stranou,</a:t>
            </a:r>
          </a:p>
          <a:p>
            <a:pPr lvl="1">
              <a:buSzPct val="100000"/>
              <a:buFont typeface="Arial" pitchFamily="34"/>
            </a:pPr>
            <a:r>
              <a:rPr lang="cs-CZ" dirty="0"/>
              <a:t>pravidla hodnocení výsledků plnění smlouvy,</a:t>
            </a:r>
          </a:p>
          <a:p>
            <a:pPr lvl="1">
              <a:buSzPct val="100000"/>
              <a:buFont typeface="Arial" pitchFamily="34"/>
            </a:pPr>
            <a:r>
              <a:rPr lang="cs-CZ" dirty="0"/>
              <a:t>možnosti vypovězení smlouvy smluvními stranami.</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CF7C34-EC6C-438B-B9B3-1EFA385DD0F6}"/>
              </a:ext>
            </a:extLst>
          </p:cNvPr>
          <p:cNvSpPr>
            <a:spLocks noGrp="1"/>
          </p:cNvSpPr>
          <p:nvPr>
            <p:ph type="title"/>
          </p:nvPr>
        </p:nvSpPr>
        <p:spPr/>
        <p:txBody>
          <a:bodyPr/>
          <a:lstStyle/>
          <a:p>
            <a:r>
              <a:rPr lang="cs-CZ" dirty="0"/>
              <a:t>Předškolní vzdělávání</a:t>
            </a:r>
          </a:p>
        </p:txBody>
      </p:sp>
      <p:sp>
        <p:nvSpPr>
          <p:cNvPr id="3" name="Zástupný text 2">
            <a:extLst>
              <a:ext uri="{FF2B5EF4-FFF2-40B4-BE49-F238E27FC236}">
                <a16:creationId xmlns:a16="http://schemas.microsoft.com/office/drawing/2014/main" id="{E82F04E5-AD65-48A0-8B37-04188D63B800}"/>
              </a:ext>
            </a:extLst>
          </p:cNvPr>
          <p:cNvSpPr>
            <a:spLocks noGrp="1"/>
          </p:cNvSpPr>
          <p:nvPr>
            <p:ph type="body" idx="1"/>
          </p:nvPr>
        </p:nvSpPr>
        <p:spPr/>
        <p:txBody>
          <a:bodyPr/>
          <a:lstStyle/>
          <a:p>
            <a:r>
              <a:rPr lang="cs-CZ" dirty="0"/>
              <a:t>Vyhláška č. 14/2005 Sb., o předškolním vzdělávání, ve znění pozdějších předpisů</a:t>
            </a:r>
          </a:p>
        </p:txBody>
      </p:sp>
    </p:spTree>
    <p:extLst>
      <p:ext uri="{BB962C8B-B14F-4D97-AF65-F5344CB8AC3E}">
        <p14:creationId xmlns:p14="http://schemas.microsoft.com/office/powerpoint/2010/main" val="33066215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FD567B-8466-4FCE-815B-CF08626BEE52}"/>
              </a:ext>
            </a:extLst>
          </p:cNvPr>
          <p:cNvSpPr txBox="1">
            <a:spLocks noGrp="1"/>
          </p:cNvSpPr>
          <p:nvPr>
            <p:ph type="title"/>
          </p:nvPr>
        </p:nvSpPr>
        <p:spPr/>
        <p:txBody>
          <a:bodyPr>
            <a:normAutofit/>
          </a:bodyPr>
          <a:lstStyle/>
          <a:p>
            <a:pPr lvl="0"/>
            <a:r>
              <a:rPr lang="cs-CZ" dirty="0"/>
              <a:t>Organizace předškolního vzdělávání</a:t>
            </a:r>
          </a:p>
        </p:txBody>
      </p:sp>
      <p:sp>
        <p:nvSpPr>
          <p:cNvPr id="3" name="Zástupný symbol pro obsah 2">
            <a:extLst>
              <a:ext uri="{FF2B5EF4-FFF2-40B4-BE49-F238E27FC236}">
                <a16:creationId xmlns:a16="http://schemas.microsoft.com/office/drawing/2014/main" id="{E1934A5F-8DC8-4E36-B720-1D0714ED8687}"/>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lnSpc>
                <a:spcPct val="70000"/>
              </a:lnSpc>
              <a:spcBef>
                <a:spcPts val="700"/>
              </a:spcBef>
              <a:buSzPct val="100000"/>
              <a:buFont typeface="Arial" pitchFamily="34"/>
              <a:buChar char="•"/>
            </a:pPr>
            <a:r>
              <a:rPr lang="cs-CZ" dirty="0">
                <a:latin typeface="Calibri" pitchFamily="18"/>
              </a:rPr>
              <a:t>Od 2 let do zpravidla 6 let</a:t>
            </a:r>
          </a:p>
          <a:p>
            <a:pPr hangingPunct="1">
              <a:lnSpc>
                <a:spcPct val="70000"/>
              </a:lnSpc>
              <a:spcBef>
                <a:spcPts val="700"/>
              </a:spcBef>
              <a:buSzPct val="100000"/>
              <a:buFont typeface="Arial" pitchFamily="34"/>
              <a:buChar char="•"/>
            </a:pPr>
            <a:r>
              <a:rPr lang="cs-CZ" u="sng" dirty="0">
                <a:latin typeface="Calibri" pitchFamily="18"/>
              </a:rPr>
              <a:t>Zápis</a:t>
            </a:r>
            <a:r>
              <a:rPr lang="cs-CZ" dirty="0">
                <a:latin typeface="Calibri" pitchFamily="18"/>
              </a:rPr>
              <a:t> od 2. května do 16. května (termín a místo stanoví ŘŠ v dohodě se zřizovatelem, zveřejní způsobem v místě obvyklým)-</a:t>
            </a:r>
            <a:r>
              <a:rPr lang="cs-CZ" dirty="0">
                <a:effectLst>
                  <a:outerShdw dist="17962" dir="2700000">
                    <a:srgbClr val="000000"/>
                  </a:outerShdw>
                </a:effectLst>
                <a:latin typeface="Calibri" pitchFamily="18"/>
              </a:rPr>
              <a:t>1. 1. 2017</a:t>
            </a:r>
          </a:p>
          <a:p>
            <a:pPr hangingPunct="1">
              <a:lnSpc>
                <a:spcPct val="70000"/>
              </a:lnSpc>
              <a:spcBef>
                <a:spcPts val="700"/>
              </a:spcBef>
              <a:buSzPct val="100000"/>
              <a:buFont typeface="Arial" pitchFamily="34"/>
              <a:buChar char="•"/>
            </a:pPr>
            <a:r>
              <a:rPr lang="cs-CZ" u="sng" dirty="0">
                <a:latin typeface="Calibri" pitchFamily="18"/>
              </a:rPr>
              <a:t>Povinné vzdělávání </a:t>
            </a:r>
            <a:r>
              <a:rPr lang="cs-CZ" dirty="0">
                <a:latin typeface="Calibri" pitchFamily="18"/>
              </a:rPr>
              <a:t>od počátku školního roku, který následuje po dni, kdy dítě dosáhne pátého roku věku do zahájení povinné školní docházky (</a:t>
            </a:r>
            <a:r>
              <a:rPr lang="cs-CZ" dirty="0">
                <a:effectLst>
                  <a:outerShdw dist="17962" dir="2700000">
                    <a:srgbClr val="000000"/>
                  </a:outerShdw>
                </a:effectLst>
                <a:latin typeface="Calibri" pitchFamily="18"/>
              </a:rPr>
              <a:t>1. 1. 2017</a:t>
            </a:r>
            <a:r>
              <a:rPr lang="cs-CZ" dirty="0">
                <a:latin typeface="Calibri" pitchFamily="18"/>
              </a:rPr>
              <a:t>)</a:t>
            </a:r>
          </a:p>
          <a:p>
            <a:pPr hangingPunct="1">
              <a:lnSpc>
                <a:spcPct val="70000"/>
              </a:lnSpc>
              <a:spcBef>
                <a:spcPts val="700"/>
              </a:spcBef>
              <a:buSzPct val="100000"/>
              <a:buFont typeface="Arial" pitchFamily="34"/>
              <a:buChar char="•"/>
            </a:pPr>
            <a:r>
              <a:rPr lang="cs-CZ" u="sng" dirty="0">
                <a:latin typeface="Calibri" pitchFamily="18"/>
              </a:rPr>
              <a:t>Přednostní přijetí</a:t>
            </a:r>
            <a:r>
              <a:rPr lang="cs-CZ" dirty="0">
                <a:latin typeface="Calibri" pitchFamily="18"/>
              </a:rPr>
              <a:t> 4letého dítěte (</a:t>
            </a:r>
            <a:r>
              <a:rPr lang="cs-CZ" dirty="0">
                <a:effectLst>
                  <a:outerShdw dist="17962" dir="2700000">
                    <a:srgbClr val="000000"/>
                  </a:outerShdw>
                </a:effectLst>
                <a:latin typeface="Calibri" pitchFamily="18"/>
              </a:rPr>
              <a:t>1. 9. 2017</a:t>
            </a:r>
            <a:r>
              <a:rPr lang="cs-CZ" dirty="0">
                <a:latin typeface="Calibri" pitchFamily="18"/>
              </a:rPr>
              <a:t>), 3letého dítěte (</a:t>
            </a:r>
            <a:r>
              <a:rPr lang="cs-CZ" dirty="0">
                <a:effectLst>
                  <a:outerShdw dist="17962" dir="2700000">
                    <a:srgbClr val="000000"/>
                  </a:outerShdw>
                </a:effectLst>
                <a:latin typeface="Calibri" pitchFamily="18"/>
              </a:rPr>
              <a:t>1. 9. 2018</a:t>
            </a:r>
            <a:r>
              <a:rPr lang="cs-CZ" dirty="0">
                <a:latin typeface="Calibri" pitchFamily="18"/>
              </a:rPr>
              <a:t>) - místo trvalého pobytu,  u cizinců místo pobytu – do výše povoleného počtu dětí v RŠ</a:t>
            </a:r>
          </a:p>
          <a:p>
            <a:pPr hangingPunct="1">
              <a:lnSpc>
                <a:spcPct val="70000"/>
              </a:lnSpc>
              <a:spcBef>
                <a:spcPts val="700"/>
              </a:spcBef>
              <a:buSzPct val="100000"/>
              <a:buFont typeface="Arial" pitchFamily="34"/>
              <a:buChar char="•"/>
            </a:pPr>
            <a:r>
              <a:rPr lang="cs-CZ" dirty="0">
                <a:latin typeface="Calibri" pitchFamily="18"/>
              </a:rPr>
              <a:t>Obecní úřad poskytuje MŠ </a:t>
            </a:r>
            <a:r>
              <a:rPr lang="cs-CZ" u="sng" dirty="0">
                <a:latin typeface="Calibri" pitchFamily="18"/>
              </a:rPr>
              <a:t>s dostatečným předstihem </a:t>
            </a:r>
            <a:r>
              <a:rPr lang="cs-CZ" b="1" dirty="0">
                <a:latin typeface="Calibri" pitchFamily="18"/>
              </a:rPr>
              <a:t>seznam</a:t>
            </a:r>
            <a:r>
              <a:rPr lang="cs-CZ" dirty="0">
                <a:latin typeface="Calibri" pitchFamily="18"/>
              </a:rPr>
              <a:t> </a:t>
            </a:r>
            <a:r>
              <a:rPr lang="cs-CZ" b="1" dirty="0">
                <a:latin typeface="Calibri" pitchFamily="18"/>
              </a:rPr>
              <a:t>dětí</a:t>
            </a:r>
            <a:r>
              <a:rPr lang="cs-CZ" dirty="0">
                <a:latin typeface="Calibri" pitchFamily="18"/>
              </a:rPr>
              <a:t> (jméno, příjmení, datum narození, adresa místa trvalého pobytu dítěte, místo pobytu cizince)- </a:t>
            </a:r>
            <a:r>
              <a:rPr lang="cs-CZ" dirty="0">
                <a:effectLst>
                  <a:outerShdw dist="17962" dir="2700000">
                    <a:srgbClr val="000000"/>
                  </a:outerShdw>
                </a:effectLst>
                <a:latin typeface="Calibri" pitchFamily="18"/>
              </a:rPr>
              <a:t>1. 1. 2017</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E5CFB1-AF83-47BD-B590-99CF00525975}"/>
              </a:ext>
            </a:extLst>
          </p:cNvPr>
          <p:cNvSpPr txBox="1">
            <a:spLocks noGrp="1"/>
          </p:cNvSpPr>
          <p:nvPr>
            <p:ph type="title"/>
          </p:nvPr>
        </p:nvSpPr>
        <p:spPr/>
        <p:txBody>
          <a:bodyPr>
            <a:normAutofit/>
          </a:bodyPr>
          <a:lstStyle/>
          <a:p>
            <a:pPr lvl="0"/>
            <a:r>
              <a:rPr lang="en-US" altLang="zh-CN" dirty="0"/>
              <a:t>§ 34 </a:t>
            </a:r>
            <a:r>
              <a:rPr lang="en-US" altLang="zh-CN" dirty="0" err="1"/>
              <a:t>odst</a:t>
            </a:r>
            <a:r>
              <a:rPr lang="en-US" altLang="zh-CN" dirty="0"/>
              <a:t>. 8 – </a:t>
            </a:r>
            <a:r>
              <a:rPr lang="en-US" altLang="zh-CN" dirty="0" err="1"/>
              <a:t>lesní</a:t>
            </a:r>
            <a:r>
              <a:rPr lang="en-US" altLang="zh-CN" dirty="0"/>
              <a:t> </a:t>
            </a:r>
            <a:r>
              <a:rPr lang="en-US" altLang="zh-CN" dirty="0" err="1"/>
              <a:t>mateřská</a:t>
            </a:r>
            <a:r>
              <a:rPr lang="en-US" altLang="zh-CN" dirty="0"/>
              <a:t> škola</a:t>
            </a:r>
          </a:p>
        </p:txBody>
      </p:sp>
      <p:sp>
        <p:nvSpPr>
          <p:cNvPr id="3" name="Zástupný symbol pro obsah 2">
            <a:extLst>
              <a:ext uri="{FF2B5EF4-FFF2-40B4-BE49-F238E27FC236}">
                <a16:creationId xmlns:a16="http://schemas.microsoft.com/office/drawing/2014/main" id="{CEDB7C41-4492-4344-B23F-CC90164A56EE}"/>
              </a:ext>
            </a:extLst>
          </p:cNvPr>
          <p:cNvSpPr txBox="1">
            <a:spLocks noGrp="1"/>
          </p:cNvSpPr>
          <p:nvPr>
            <p:ph idx="1"/>
          </p:nvPr>
        </p:nvSpPr>
        <p:spPr>
          <a:xfrm>
            <a:off x="838200" y="1412639"/>
            <a:ext cx="10515600" cy="4525923"/>
          </a:xfrm>
        </p:spPr>
        <p:txBody>
          <a:bodyPr vert="horz" lIns="91440" tIns="45720" rIns="91440" bIns="45720" rtlCol="0">
            <a:noAutofit/>
          </a:bodyPr>
          <a:lstStyle/>
          <a:p>
            <a:pPr hangingPunct="1">
              <a:spcBef>
                <a:spcPts val="500"/>
              </a:spcBef>
              <a:buSzPct val="100000"/>
              <a:buFont typeface="Arial" pitchFamily="34"/>
              <a:buChar char="•"/>
            </a:pPr>
            <a:r>
              <a:rPr lang="cs-CZ" sz="2600" dirty="0">
                <a:latin typeface="Calibri" pitchFamily="18"/>
              </a:rPr>
              <a:t>Vzdělávání probíhá především ve venkovních prostorách mimo zázemí lesní mateřské školy, které slouží pouze k příležitostnému pobytu. Zázemí nesmí být stavbou.</a:t>
            </a:r>
          </a:p>
          <a:p>
            <a:pPr hangingPunct="1">
              <a:spcBef>
                <a:spcPts val="500"/>
              </a:spcBef>
              <a:buSzPct val="100000"/>
              <a:buFont typeface="Arial" pitchFamily="34"/>
              <a:buChar char="•"/>
            </a:pPr>
            <a:r>
              <a:rPr lang="cs-CZ" sz="2600" dirty="0">
                <a:latin typeface="Calibri" pitchFamily="18"/>
              </a:rPr>
              <a:t>Novela § 144 odst. 1 – údaje v rejstříku škol a školských zařízení</a:t>
            </a:r>
          </a:p>
          <a:p>
            <a:pPr lvl="1">
              <a:buSzPct val="100000"/>
              <a:buFont typeface="Arial" pitchFamily="34"/>
            </a:pPr>
            <a:r>
              <a:rPr lang="cs-CZ" sz="2600" dirty="0"/>
              <a:t>Identifikace MŠ, že se jedná o lesní MŠ</a:t>
            </a:r>
          </a:p>
          <a:p>
            <a:pPr lvl="1">
              <a:buSzPct val="100000"/>
              <a:buFont typeface="Arial" pitchFamily="34"/>
            </a:pPr>
            <a:r>
              <a:rPr lang="cs-CZ" sz="2600" dirty="0"/>
              <a:t>Označení území, kde zejména probíhá pedagogický program a kde má škola zázemí</a:t>
            </a:r>
          </a:p>
          <a:p>
            <a:pPr hangingPunct="1">
              <a:spcBef>
                <a:spcPts val="500"/>
              </a:spcBef>
              <a:buSzPct val="100000"/>
              <a:buFont typeface="Arial" pitchFamily="34"/>
              <a:buChar char="•"/>
            </a:pPr>
            <a:r>
              <a:rPr lang="cs-CZ" sz="2600" dirty="0">
                <a:latin typeface="Calibri" pitchFamily="18"/>
              </a:rPr>
              <a:t>Novela § 147 odst. 1 a 2 – náležitosti zápisu do rejstříku škol a školských zařízení</a:t>
            </a:r>
          </a:p>
          <a:p>
            <a:pPr lvl="1">
              <a:buSzPct val="100000"/>
              <a:buFont typeface="Arial" pitchFamily="34"/>
            </a:pPr>
            <a:r>
              <a:rPr lang="cs-CZ" sz="2600" dirty="0"/>
              <a:t>Identifikace MŠ, že se jedná o lesní MŠ</a:t>
            </a:r>
          </a:p>
          <a:p>
            <a:pPr lvl="1">
              <a:buSzPct val="100000"/>
              <a:buFont typeface="Arial" pitchFamily="34"/>
            </a:pPr>
            <a:r>
              <a:rPr lang="cs-CZ" sz="2600" dirty="0"/>
              <a:t>Popis zázemí</a:t>
            </a:r>
          </a:p>
          <a:p>
            <a:pPr lvl="1">
              <a:buSzPct val="100000"/>
              <a:buFont typeface="Arial" pitchFamily="34"/>
            </a:pPr>
            <a:r>
              <a:rPr lang="cs-CZ" sz="2600" dirty="0"/>
              <a:t>Vlastnické nebo užívací právo k území</a:t>
            </a:r>
          </a:p>
          <a:p>
            <a:pPr lvl="1">
              <a:buSzPct val="100000"/>
              <a:buFont typeface="Arial" pitchFamily="34"/>
            </a:pPr>
            <a:r>
              <a:rPr lang="cs-CZ" sz="2600" dirty="0"/>
              <a:t>Nepředkládá se stanovisko stavebního úřadu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543DAB-772A-4190-A2A5-4E6A0B1A38B7}"/>
              </a:ext>
            </a:extLst>
          </p:cNvPr>
          <p:cNvSpPr>
            <a:spLocks noGrp="1"/>
          </p:cNvSpPr>
          <p:nvPr>
            <p:ph type="title"/>
          </p:nvPr>
        </p:nvSpPr>
        <p:spPr/>
        <p:txBody>
          <a:bodyPr/>
          <a:lstStyle/>
          <a:p>
            <a:r>
              <a:rPr lang="cs-CZ" dirty="0"/>
              <a:t>Právní postavení školy</a:t>
            </a:r>
          </a:p>
        </p:txBody>
      </p:sp>
      <p:sp>
        <p:nvSpPr>
          <p:cNvPr id="3" name="Zástupný text 2">
            <a:extLst>
              <a:ext uri="{FF2B5EF4-FFF2-40B4-BE49-F238E27FC236}">
                <a16:creationId xmlns:a16="http://schemas.microsoft.com/office/drawing/2014/main" id="{4D36AF5C-C59F-48A6-8A89-31F28C7B7F50}"/>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249833818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20FBAA-4830-4320-A6EA-31F1D6DD6393}"/>
              </a:ext>
            </a:extLst>
          </p:cNvPr>
          <p:cNvSpPr txBox="1">
            <a:spLocks noGrp="1"/>
          </p:cNvSpPr>
          <p:nvPr>
            <p:ph type="title"/>
          </p:nvPr>
        </p:nvSpPr>
        <p:spPr/>
        <p:txBody>
          <a:bodyPr>
            <a:normAutofit/>
          </a:bodyPr>
          <a:lstStyle/>
          <a:p>
            <a:pPr lvl="0"/>
            <a:r>
              <a:rPr lang="cs-CZ" dirty="0"/>
              <a:t>Povinnost předškolního vzdělávání a způsoby jejího plnění - § 34a (</a:t>
            </a:r>
            <a:r>
              <a:rPr lang="cs-CZ" dirty="0">
                <a:effectLst>
                  <a:outerShdw dist="17962" dir="2700000">
                    <a:srgbClr val="000000"/>
                  </a:outerShdw>
                </a:effectLst>
              </a:rPr>
              <a:t>1. 1. 2017</a:t>
            </a:r>
            <a:r>
              <a:rPr lang="cs-CZ" dirty="0"/>
              <a:t>)</a:t>
            </a:r>
          </a:p>
        </p:txBody>
      </p:sp>
      <p:sp>
        <p:nvSpPr>
          <p:cNvPr id="3" name="Zástupný symbol pro obsah 2">
            <a:extLst>
              <a:ext uri="{FF2B5EF4-FFF2-40B4-BE49-F238E27FC236}">
                <a16:creationId xmlns:a16="http://schemas.microsoft.com/office/drawing/2014/main" id="{D58C583B-344F-48D7-AEB2-CF2B5E2907E4}"/>
              </a:ext>
            </a:extLst>
          </p:cNvPr>
          <p:cNvSpPr txBox="1">
            <a:spLocks noGrp="1"/>
          </p:cNvSpPr>
          <p:nvPr>
            <p:ph idx="1"/>
          </p:nvPr>
        </p:nvSpPr>
        <p:spPr>
          <a:xfrm>
            <a:off x="838199" y="1966952"/>
            <a:ext cx="10515599" cy="4525923"/>
          </a:xfrm>
        </p:spPr>
        <p:txBody>
          <a:bodyPr vert="horz" lIns="91440" tIns="45720" rIns="91440" bIns="45720" rtlCol="0">
            <a:normAutofit/>
          </a:bodyPr>
          <a:lstStyle/>
          <a:p>
            <a:pPr hangingPunct="1">
              <a:lnSpc>
                <a:spcPct val="80000"/>
              </a:lnSpc>
              <a:spcBef>
                <a:spcPts val="700"/>
              </a:spcBef>
              <a:buSzPct val="100000"/>
              <a:buFont typeface="Arial" pitchFamily="34"/>
              <a:buChar char="•"/>
            </a:pPr>
            <a:r>
              <a:rPr lang="cs-CZ" dirty="0">
                <a:latin typeface="Calibri" pitchFamily="18"/>
              </a:rPr>
              <a:t>Povinnost se vztahuje na občany ČR (déle než 90 dnů pobytu), cizince EU (déle 90 dnů pobytu), cizinci oprávněně pobývající na  území ČR (déle 90 dnů pobytu), účastníky řízení o udělení mezinárodní ochrany</a:t>
            </a:r>
          </a:p>
          <a:p>
            <a:pPr hangingPunct="1">
              <a:lnSpc>
                <a:spcPct val="80000"/>
              </a:lnSpc>
              <a:spcBef>
                <a:spcPts val="700"/>
              </a:spcBef>
              <a:buSzPct val="100000"/>
              <a:buFont typeface="Arial" pitchFamily="34"/>
              <a:buChar char="•"/>
            </a:pPr>
            <a:r>
              <a:rPr lang="cs-CZ" dirty="0">
                <a:latin typeface="Calibri" pitchFamily="18"/>
              </a:rPr>
              <a:t>Povinnost přihlásit dítě k zápisu v kalendářním roce, ve kterém začíná povinnost předškolního vzdělávání</a:t>
            </a:r>
          </a:p>
          <a:p>
            <a:pPr hangingPunct="1">
              <a:lnSpc>
                <a:spcPct val="80000"/>
              </a:lnSpc>
              <a:spcBef>
                <a:spcPts val="700"/>
              </a:spcBef>
              <a:buSzPct val="100000"/>
              <a:buFont typeface="Arial" pitchFamily="34"/>
              <a:buChar char="•"/>
            </a:pPr>
            <a:r>
              <a:rPr lang="cs-CZ" dirty="0">
                <a:latin typeface="Calibri" pitchFamily="18"/>
              </a:rPr>
              <a:t>Nevztahuje se na děti s hlubokým mentálním postižením</a:t>
            </a:r>
          </a:p>
          <a:p>
            <a:pPr hangingPunct="1">
              <a:lnSpc>
                <a:spcPct val="80000"/>
              </a:lnSpc>
              <a:spcBef>
                <a:spcPts val="700"/>
              </a:spcBef>
              <a:buSzPct val="100000"/>
              <a:buFont typeface="Arial" pitchFamily="34"/>
              <a:buChar char="•"/>
            </a:pPr>
            <a:r>
              <a:rPr lang="cs-CZ" dirty="0">
                <a:latin typeface="Calibri" pitchFamily="18"/>
              </a:rPr>
              <a:t>Pokud je dítě přijato do jiné než spádové MŠ – oznamovací povinnost ŘŠ </a:t>
            </a:r>
            <a:r>
              <a:rPr lang="cs-CZ" u="sng" dirty="0">
                <a:latin typeface="Calibri" pitchFamily="18"/>
              </a:rPr>
              <a:t>(bez zbytečného odkladu</a:t>
            </a:r>
            <a:r>
              <a:rPr lang="cs-CZ" dirty="0">
                <a:latin typeface="Calibri" pitchFamily="18"/>
              </a:rPr>
              <a:t>) ŘŠ spádové MŠ</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005A9A-3593-4EEF-BB48-F4F2B0986B84}"/>
              </a:ext>
            </a:extLst>
          </p:cNvPr>
          <p:cNvSpPr txBox="1">
            <a:spLocks noGrp="1"/>
          </p:cNvSpPr>
          <p:nvPr>
            <p:ph type="title"/>
          </p:nvPr>
        </p:nvSpPr>
        <p:spPr/>
        <p:txBody>
          <a:bodyPr>
            <a:normAutofit/>
          </a:bodyPr>
          <a:lstStyle/>
          <a:p>
            <a:pPr lvl="0"/>
            <a:r>
              <a:rPr lang="cs-CZ" dirty="0"/>
              <a:t>Formy povinného předškolního vzdělávání</a:t>
            </a:r>
          </a:p>
        </p:txBody>
      </p:sp>
      <p:sp>
        <p:nvSpPr>
          <p:cNvPr id="3" name="Zástupný symbol pro obsah 2">
            <a:extLst>
              <a:ext uri="{FF2B5EF4-FFF2-40B4-BE49-F238E27FC236}">
                <a16:creationId xmlns:a16="http://schemas.microsoft.com/office/drawing/2014/main" id="{F582380C-74B8-4711-B74F-0114F8D6F96C}"/>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Denní docházka v pracovních dnech (4 hodiny denně v  časovém rozmezí od 7 hodin do 9 hodin určeném školním řádem)</a:t>
            </a:r>
          </a:p>
          <a:p>
            <a:pPr hangingPunct="1">
              <a:spcBef>
                <a:spcPts val="800"/>
              </a:spcBef>
              <a:buSzPct val="100000"/>
              <a:buFont typeface="Arial" pitchFamily="34"/>
              <a:buChar char="•"/>
            </a:pPr>
            <a:r>
              <a:rPr lang="cs-CZ" dirty="0">
                <a:latin typeface="Calibri" pitchFamily="18"/>
              </a:rPr>
              <a:t>Povinnost není dána v období školních prázdnin (ZŠ, SŠ) – právo vzdělávat se i v tuto dobu</a:t>
            </a:r>
          </a:p>
          <a:p>
            <a:pPr hangingPunct="1">
              <a:spcBef>
                <a:spcPts val="800"/>
              </a:spcBef>
              <a:buSzPct val="100000"/>
              <a:buFont typeface="Arial" pitchFamily="34"/>
              <a:buChar char="•"/>
            </a:pPr>
            <a:r>
              <a:rPr lang="cs-CZ" dirty="0">
                <a:latin typeface="Calibri" pitchFamily="18"/>
              </a:rPr>
              <a:t>Školní řád stanoví podmínky uvolňování a omlouvání neúčasti (povinnost doložit důvody nejpozději do 3 dnů ode dne výzvy)</a:t>
            </a:r>
          </a:p>
          <a:p>
            <a:pPr hangingPunct="1">
              <a:spcBef>
                <a:spcPts val="800"/>
              </a:spcBef>
              <a:buNone/>
            </a:pPr>
            <a:endParaRPr lang="cs-CZ" dirty="0">
              <a:latin typeface="Calibri" pitchFamily="18"/>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D3CA4A-AFEC-41E5-9ECC-503432A7D600}"/>
              </a:ext>
            </a:extLst>
          </p:cNvPr>
          <p:cNvSpPr txBox="1">
            <a:spLocks noGrp="1"/>
          </p:cNvSpPr>
          <p:nvPr>
            <p:ph type="title"/>
          </p:nvPr>
        </p:nvSpPr>
        <p:spPr/>
        <p:txBody>
          <a:bodyPr/>
          <a:lstStyle/>
          <a:p>
            <a:pPr lvl="0"/>
            <a:r>
              <a:rPr lang="cs-CZ" dirty="0"/>
              <a:t>Jiný způsob plnění povinnosti předškolního vzdělávání</a:t>
            </a:r>
          </a:p>
        </p:txBody>
      </p:sp>
      <p:sp>
        <p:nvSpPr>
          <p:cNvPr id="3" name="Zástupný symbol pro obsah 2">
            <a:extLst>
              <a:ext uri="{FF2B5EF4-FFF2-40B4-BE49-F238E27FC236}">
                <a16:creationId xmlns:a16="http://schemas.microsoft.com/office/drawing/2014/main" id="{94547D8F-0ECE-49B6-92C8-C6D75138BCD9}"/>
              </a:ext>
            </a:extLst>
          </p:cNvPr>
          <p:cNvSpPr txBox="1">
            <a:spLocks noGrp="1"/>
          </p:cNvSpPr>
          <p:nvPr>
            <p:ph idx="1"/>
          </p:nvPr>
        </p:nvSpPr>
        <p:spPr>
          <a:xfrm>
            <a:off x="838199" y="1966952"/>
            <a:ext cx="10515599" cy="4525923"/>
          </a:xfrm>
        </p:spPr>
        <p:txBody>
          <a:bodyPr vert="horz" lIns="91440" tIns="45720" rIns="91440" bIns="45720" rtlCol="0">
            <a:normAutofit/>
          </a:bodyPr>
          <a:lstStyle/>
          <a:p>
            <a:pPr marL="514441" indent="-514441" hangingPunct="1">
              <a:lnSpc>
                <a:spcPct val="70000"/>
              </a:lnSpc>
              <a:spcBef>
                <a:spcPts val="700"/>
              </a:spcBef>
              <a:buSzPct val="100000"/>
              <a:buAutoNum type="arabicPeriod"/>
            </a:pPr>
            <a:r>
              <a:rPr lang="cs-CZ" dirty="0">
                <a:latin typeface="Calibri" pitchFamily="18"/>
              </a:rPr>
              <a:t>Individuální vzdělávání bez pravidelné docházky do MŠ</a:t>
            </a:r>
          </a:p>
          <a:p>
            <a:pPr marL="514441" indent="-514441" hangingPunct="1">
              <a:lnSpc>
                <a:spcPct val="70000"/>
              </a:lnSpc>
              <a:spcBef>
                <a:spcPts val="700"/>
              </a:spcBef>
              <a:buSzPct val="100000"/>
              <a:buAutoNum type="arabicPeriod"/>
            </a:pPr>
            <a:r>
              <a:rPr lang="cs-CZ" dirty="0">
                <a:latin typeface="Calibri" pitchFamily="18"/>
              </a:rPr>
              <a:t>Vzdělávání v přípravné třídě ZŠ a ve třídě přípravného stupně ZŠ speciální</a:t>
            </a:r>
          </a:p>
          <a:p>
            <a:pPr marL="514441" indent="-514441" hangingPunct="1">
              <a:lnSpc>
                <a:spcPct val="70000"/>
              </a:lnSpc>
              <a:spcBef>
                <a:spcPts val="700"/>
              </a:spcBef>
              <a:buSzPct val="100000"/>
              <a:buAutoNum type="arabicPeriod"/>
            </a:pPr>
            <a:r>
              <a:rPr lang="cs-CZ" dirty="0">
                <a:latin typeface="Calibri" pitchFamily="18"/>
              </a:rPr>
              <a:t>Vzdělávání v zahraniční škole na území ČR, ve které MŠMT povolilo plnění povinné školní docházky</a:t>
            </a:r>
          </a:p>
          <a:p>
            <a:pPr marL="0" indent="0" hangingPunct="1">
              <a:lnSpc>
                <a:spcPct val="70000"/>
              </a:lnSpc>
              <a:spcBef>
                <a:spcPts val="700"/>
              </a:spcBef>
              <a:buNone/>
            </a:pPr>
            <a:endParaRPr lang="cs-CZ" dirty="0">
              <a:latin typeface="Calibri" pitchFamily="18"/>
            </a:endParaRPr>
          </a:p>
          <a:p>
            <a:pPr hangingPunct="1">
              <a:lnSpc>
                <a:spcPct val="70000"/>
              </a:lnSpc>
              <a:spcBef>
                <a:spcPts val="700"/>
              </a:spcBef>
              <a:buSzPct val="100000"/>
              <a:buFont typeface="Arial" pitchFamily="34"/>
              <a:buChar char="•"/>
            </a:pPr>
            <a:r>
              <a:rPr lang="cs-CZ" dirty="0">
                <a:latin typeface="Calibri" pitchFamily="18"/>
              </a:rPr>
              <a:t>Povinnost oznámit tuto skutečnost řediteli spádové MŠ nejpozději 3 měsíce před začátkem školního roku, kdy začíná povinné předškolní vzdělávání</a:t>
            </a:r>
          </a:p>
          <a:p>
            <a:pPr hangingPunct="1">
              <a:lnSpc>
                <a:spcPct val="70000"/>
              </a:lnSpc>
              <a:spcBef>
                <a:spcPts val="700"/>
              </a:spcBef>
              <a:buSzPct val="100000"/>
              <a:buFont typeface="Arial" pitchFamily="34"/>
              <a:buChar char="•"/>
            </a:pPr>
            <a:r>
              <a:rPr lang="cs-CZ" dirty="0">
                <a:latin typeface="Calibri" pitchFamily="18"/>
              </a:rPr>
              <a:t>Individuální vzdělávání v průběhu školního roku – nejdříve ode dne, kdy bylo oznámení o individuálním vzdělávání </a:t>
            </a:r>
            <a:r>
              <a:rPr lang="cs-CZ" u="sng" dirty="0">
                <a:latin typeface="Calibri" pitchFamily="18"/>
              </a:rPr>
              <a:t>doručeno</a:t>
            </a:r>
            <a:r>
              <a:rPr lang="cs-CZ" dirty="0">
                <a:latin typeface="Calibri" pitchFamily="18"/>
              </a:rPr>
              <a:t> ŘŠ</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B4D27F-9392-46D3-BBA3-F7437C597C30}"/>
              </a:ext>
            </a:extLst>
          </p:cNvPr>
          <p:cNvSpPr txBox="1">
            <a:spLocks noGrp="1"/>
          </p:cNvSpPr>
          <p:nvPr>
            <p:ph type="title"/>
          </p:nvPr>
        </p:nvSpPr>
        <p:spPr/>
        <p:txBody>
          <a:bodyPr>
            <a:normAutofit/>
          </a:bodyPr>
          <a:lstStyle/>
          <a:p>
            <a:pPr lvl="0"/>
            <a:r>
              <a:rPr lang="cs-CZ" dirty="0"/>
              <a:t>Individuální vzdělávání dítěte - § 34b</a:t>
            </a:r>
          </a:p>
        </p:txBody>
      </p:sp>
      <p:sp>
        <p:nvSpPr>
          <p:cNvPr id="3" name="Zástupný symbol pro obsah 2">
            <a:extLst>
              <a:ext uri="{FF2B5EF4-FFF2-40B4-BE49-F238E27FC236}">
                <a16:creationId xmlns:a16="http://schemas.microsoft.com/office/drawing/2014/main" id="{201422B7-604B-4EF1-B536-B1E812213592}"/>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600"/>
              </a:spcBef>
              <a:buSzPct val="100000"/>
              <a:buFont typeface="Arial" pitchFamily="34"/>
              <a:buChar char="•"/>
            </a:pPr>
            <a:r>
              <a:rPr lang="cs-CZ" dirty="0">
                <a:latin typeface="Calibri" pitchFamily="18"/>
              </a:rPr>
              <a:t>Zvolí zákonný zástupce v odůvodněných případech</a:t>
            </a:r>
          </a:p>
          <a:p>
            <a:pPr hangingPunct="1">
              <a:spcBef>
                <a:spcPts val="600"/>
              </a:spcBef>
              <a:buSzPct val="100000"/>
              <a:buFont typeface="Arial" pitchFamily="34"/>
              <a:buChar char="•"/>
            </a:pPr>
            <a:r>
              <a:rPr lang="cs-CZ" dirty="0">
                <a:latin typeface="Calibri" pitchFamily="18"/>
              </a:rPr>
              <a:t>Obsah oznámení</a:t>
            </a:r>
          </a:p>
          <a:p>
            <a:pPr lvl="1">
              <a:spcBef>
                <a:spcPts val="600"/>
              </a:spcBef>
              <a:buSzPct val="100000"/>
              <a:buFont typeface="Arial" pitchFamily="34"/>
            </a:pPr>
            <a:r>
              <a:rPr lang="cs-CZ" sz="2800" dirty="0"/>
              <a:t>Jméno, RČ, místo trvalého pobytu, místo pobytu u cizince</a:t>
            </a:r>
          </a:p>
          <a:p>
            <a:pPr lvl="1">
              <a:spcBef>
                <a:spcPts val="600"/>
              </a:spcBef>
              <a:buSzPct val="100000"/>
              <a:buFont typeface="Arial" pitchFamily="34"/>
            </a:pPr>
            <a:r>
              <a:rPr lang="cs-CZ" sz="2800" dirty="0"/>
              <a:t>Období, ve kterém má být dítě individuálně vzděláváno</a:t>
            </a:r>
          </a:p>
          <a:p>
            <a:pPr lvl="1">
              <a:spcBef>
                <a:spcPts val="600"/>
              </a:spcBef>
              <a:buSzPct val="100000"/>
              <a:buFont typeface="Arial" pitchFamily="34"/>
            </a:pPr>
            <a:r>
              <a:rPr lang="cs-CZ" sz="2800" dirty="0"/>
              <a:t>Důvody individuálního vzdělávání dítěte</a:t>
            </a:r>
          </a:p>
          <a:p>
            <a:pPr hangingPunct="1">
              <a:spcBef>
                <a:spcPts val="600"/>
              </a:spcBef>
              <a:buSzPct val="100000"/>
              <a:buFont typeface="Arial" pitchFamily="34"/>
              <a:buChar char="•"/>
            </a:pPr>
            <a:r>
              <a:rPr lang="cs-CZ" dirty="0">
                <a:latin typeface="Calibri" pitchFamily="18"/>
              </a:rPr>
              <a:t>Ředitel MŠ doporučí oblasti, v nichž se má dítě vzdělávat (vychází z RVP pro MŠ)</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549451-D939-4C78-992C-A0B8CC62D4A3}"/>
              </a:ext>
            </a:extLst>
          </p:cNvPr>
          <p:cNvSpPr>
            <a:spLocks noGrp="1"/>
          </p:cNvSpPr>
          <p:nvPr>
            <p:ph type="title"/>
          </p:nvPr>
        </p:nvSpPr>
        <p:spPr/>
        <p:txBody>
          <a:bodyPr/>
          <a:lstStyle/>
          <a:p>
            <a:r>
              <a:rPr lang="cs-CZ" dirty="0"/>
              <a:t>Rozsah povinného vzdělávání</a:t>
            </a:r>
          </a:p>
        </p:txBody>
      </p:sp>
      <p:sp>
        <p:nvSpPr>
          <p:cNvPr id="3" name="Zástupný obsah 2">
            <a:extLst>
              <a:ext uri="{FF2B5EF4-FFF2-40B4-BE49-F238E27FC236}">
                <a16:creationId xmlns:a16="http://schemas.microsoft.com/office/drawing/2014/main" id="{FD83E962-5E58-4994-8F80-EF5552CCC744}"/>
              </a:ext>
            </a:extLst>
          </p:cNvPr>
          <p:cNvSpPr>
            <a:spLocks noGrp="1"/>
          </p:cNvSpPr>
          <p:nvPr>
            <p:ph idx="1"/>
          </p:nvPr>
        </p:nvSpPr>
        <p:spPr/>
        <p:txBody>
          <a:bodyPr/>
          <a:lstStyle/>
          <a:p>
            <a:r>
              <a:rPr lang="cs-CZ" dirty="0"/>
              <a:t>Povinné předškolní vzdělávání se stanovuje v rozsahu nepřetržitých 4 hodin ve dnech, v nichž je dána povinnost předškolního vzdělávání.</a:t>
            </a:r>
          </a:p>
          <a:p>
            <a:r>
              <a:rPr lang="cs-CZ" dirty="0"/>
              <a:t>Ředitel mateřské školy stanoví začátek doby v časovém rozmezí od 7 hodin do 9 hodin a uvede jej ve školním řádu.</a:t>
            </a:r>
          </a:p>
        </p:txBody>
      </p:sp>
    </p:spTree>
    <p:extLst>
      <p:ext uri="{BB962C8B-B14F-4D97-AF65-F5344CB8AC3E}">
        <p14:creationId xmlns:p14="http://schemas.microsoft.com/office/powerpoint/2010/main" val="193039549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BD13AB-65FF-45F3-9F52-6584C60D0C9B}"/>
              </a:ext>
            </a:extLst>
          </p:cNvPr>
          <p:cNvSpPr txBox="1">
            <a:spLocks noGrp="1"/>
          </p:cNvSpPr>
          <p:nvPr>
            <p:ph type="title"/>
          </p:nvPr>
        </p:nvSpPr>
        <p:spPr/>
        <p:txBody>
          <a:bodyPr>
            <a:normAutofit/>
          </a:bodyPr>
          <a:lstStyle/>
          <a:p>
            <a:pPr lvl="0"/>
            <a:r>
              <a:rPr lang="cs-CZ" dirty="0"/>
              <a:t>Povinnosti MŠ</a:t>
            </a:r>
          </a:p>
        </p:txBody>
      </p:sp>
      <p:sp>
        <p:nvSpPr>
          <p:cNvPr id="3" name="Zástupný symbol pro obsah 2">
            <a:extLst>
              <a:ext uri="{FF2B5EF4-FFF2-40B4-BE49-F238E27FC236}">
                <a16:creationId xmlns:a16="http://schemas.microsoft.com/office/drawing/2014/main" id="{EF0CB7DB-AC96-41DA-997A-5F1917BF3A52}"/>
              </a:ext>
            </a:extLst>
          </p:cNvPr>
          <p:cNvSpPr txBox="1">
            <a:spLocks noGrp="1"/>
          </p:cNvSpPr>
          <p:nvPr>
            <p:ph idx="1"/>
          </p:nvPr>
        </p:nvSpPr>
        <p:spPr>
          <a:xfrm>
            <a:off x="838199" y="1690688"/>
            <a:ext cx="10515599" cy="4525923"/>
          </a:xfrm>
        </p:spPr>
        <p:txBody>
          <a:bodyPr vert="horz" lIns="91440" tIns="45720" rIns="91440" bIns="45720" rtlCol="0">
            <a:normAutofit/>
          </a:bodyPr>
          <a:lstStyle/>
          <a:p>
            <a:pPr hangingPunct="1">
              <a:spcBef>
                <a:spcPts val="600"/>
              </a:spcBef>
              <a:buSzPct val="100000"/>
              <a:buFont typeface="Arial" pitchFamily="34"/>
              <a:buChar char="•"/>
            </a:pPr>
            <a:r>
              <a:rPr lang="cs-CZ" dirty="0">
                <a:latin typeface="Calibri" pitchFamily="18"/>
              </a:rPr>
              <a:t>MŠ ověří  úroveň osvojování očekávaných výstupů v jednotlivých oblastech</a:t>
            </a:r>
          </a:p>
          <a:p>
            <a:pPr hangingPunct="1">
              <a:spcBef>
                <a:spcPts val="600"/>
              </a:spcBef>
              <a:buSzPct val="100000"/>
              <a:buFont typeface="Arial" pitchFamily="34"/>
              <a:buChar char="•"/>
            </a:pPr>
            <a:r>
              <a:rPr lang="cs-CZ" dirty="0">
                <a:latin typeface="Calibri" pitchFamily="18"/>
              </a:rPr>
              <a:t>Případně doporučí další postup vzdělávání</a:t>
            </a:r>
          </a:p>
          <a:p>
            <a:pPr hangingPunct="1">
              <a:spcBef>
                <a:spcPts val="600"/>
              </a:spcBef>
              <a:buSzPct val="100000"/>
              <a:buFont typeface="Arial" pitchFamily="34"/>
              <a:buChar char="•"/>
            </a:pPr>
            <a:r>
              <a:rPr lang="cs-CZ" dirty="0">
                <a:latin typeface="Calibri" pitchFamily="18"/>
              </a:rPr>
              <a:t>Způsob a termíny ověření včetně náhradních termínů stanoví školní řád tak, aby se ověření uskutečnilo v období od 3. do 4. měsíce od začátku školního roku</a:t>
            </a:r>
          </a:p>
          <a:p>
            <a:pPr hangingPunct="1">
              <a:spcBef>
                <a:spcPts val="600"/>
              </a:spcBef>
              <a:buSzPct val="100000"/>
              <a:buFont typeface="Arial" pitchFamily="34"/>
              <a:buChar char="•"/>
            </a:pPr>
            <a:r>
              <a:rPr lang="cs-CZ" dirty="0">
                <a:latin typeface="Calibri" pitchFamily="18"/>
              </a:rPr>
              <a:t>Povinnost zákonného zástupce zajistit účast dítěte</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8CDA0-D8D3-4FCA-8FC9-63B191EE1C99}"/>
              </a:ext>
            </a:extLst>
          </p:cNvPr>
          <p:cNvSpPr txBox="1">
            <a:spLocks noGrp="1"/>
          </p:cNvSpPr>
          <p:nvPr>
            <p:ph type="title"/>
          </p:nvPr>
        </p:nvSpPr>
        <p:spPr/>
        <p:txBody>
          <a:bodyPr>
            <a:normAutofit/>
          </a:bodyPr>
          <a:lstStyle/>
          <a:p>
            <a:pPr lvl="0"/>
            <a:r>
              <a:rPr lang="cs-CZ" dirty="0"/>
              <a:t>Ukončení individuálního vzdělávání</a:t>
            </a:r>
          </a:p>
        </p:txBody>
      </p:sp>
      <p:sp>
        <p:nvSpPr>
          <p:cNvPr id="3" name="Zástupný symbol pro obsah 2">
            <a:extLst>
              <a:ext uri="{FF2B5EF4-FFF2-40B4-BE49-F238E27FC236}">
                <a16:creationId xmlns:a16="http://schemas.microsoft.com/office/drawing/2014/main" id="{8D6D96A1-8AE2-40BF-AD96-535FEAA3193C}"/>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600"/>
              </a:spcBef>
              <a:buSzPct val="100000"/>
              <a:buFont typeface="Arial" pitchFamily="34"/>
              <a:buChar char="•"/>
            </a:pPr>
            <a:r>
              <a:rPr lang="cs-CZ" dirty="0">
                <a:latin typeface="Calibri" pitchFamily="18"/>
              </a:rPr>
              <a:t>Rozhoduje ředitel MŠ, kam bylo dítě přijato k předškolnímu vzdělávání</a:t>
            </a:r>
          </a:p>
          <a:p>
            <a:pPr hangingPunct="1">
              <a:spcBef>
                <a:spcPts val="600"/>
              </a:spcBef>
              <a:buSzPct val="100000"/>
              <a:buFont typeface="Arial" pitchFamily="34"/>
              <a:buChar char="•"/>
            </a:pPr>
            <a:r>
              <a:rPr lang="cs-CZ" b="1" dirty="0">
                <a:latin typeface="Calibri" pitchFamily="18"/>
              </a:rPr>
              <a:t>Zákonný zástupce nezajistil účast dítěte u ověření, a to ani v náhradním termínu</a:t>
            </a:r>
          </a:p>
          <a:p>
            <a:pPr hangingPunct="1">
              <a:spcBef>
                <a:spcPts val="600"/>
              </a:spcBef>
              <a:buSzPct val="100000"/>
              <a:buFont typeface="Arial" pitchFamily="34"/>
              <a:buChar char="•"/>
            </a:pPr>
            <a:r>
              <a:rPr lang="cs-CZ" dirty="0">
                <a:latin typeface="Calibri" pitchFamily="18"/>
              </a:rPr>
              <a:t>Odvolání proti rozhodnutí ředitele MŠ nemá odkladný účinek</a:t>
            </a:r>
          </a:p>
          <a:p>
            <a:pPr hangingPunct="1">
              <a:spcBef>
                <a:spcPts val="600"/>
              </a:spcBef>
              <a:buSzPct val="100000"/>
              <a:buFont typeface="Arial" pitchFamily="34"/>
              <a:buChar char="•"/>
            </a:pPr>
            <a:r>
              <a:rPr lang="cs-CZ" dirty="0">
                <a:latin typeface="Calibri" pitchFamily="18"/>
              </a:rPr>
              <a:t>Po ukončení individuálního vzdělávání nelze již dítě opětovně individuálně vzdělávat</a:t>
            </a:r>
          </a:p>
          <a:p>
            <a:pPr hangingPunct="1">
              <a:spcBef>
                <a:spcPts val="600"/>
              </a:spcBef>
              <a:buSzPct val="100000"/>
              <a:buFont typeface="Arial" pitchFamily="34"/>
              <a:buChar char="•"/>
            </a:pPr>
            <a:r>
              <a:rPr lang="cs-CZ" dirty="0">
                <a:latin typeface="Calibri" pitchFamily="18"/>
              </a:rPr>
              <a:t>Výdaje individuálního vzdělávání hradí zákonný zástupce s výjimkou speciálních kompenzačních pomůcek</a:t>
            </a:r>
          </a:p>
          <a:p>
            <a:pPr hangingPunct="1">
              <a:spcBef>
                <a:spcPts val="600"/>
              </a:spcBef>
              <a:buSzPct val="100000"/>
              <a:buFont typeface="Arial" pitchFamily="34"/>
              <a:buChar char="•"/>
            </a:pPr>
            <a:r>
              <a:rPr lang="cs-CZ" dirty="0">
                <a:latin typeface="Calibri" pitchFamily="18"/>
              </a:rPr>
              <a:t>Rozhodnout o ukončení předškolního vzdělávání nelze v případě dítěte, pro které je předškolní vzdělávání povinné (</a:t>
            </a:r>
            <a:r>
              <a:rPr lang="cs-CZ" dirty="0">
                <a:effectLst>
                  <a:outerShdw dist="17962" dir="2700000">
                    <a:srgbClr val="000000"/>
                  </a:outerShdw>
                </a:effectLst>
                <a:latin typeface="Calibri" pitchFamily="18"/>
              </a:rPr>
              <a:t>1. 9. 2017</a:t>
            </a:r>
            <a:r>
              <a:rPr lang="cs-CZ" dirty="0">
                <a:latin typeface="Calibri" pitchFamily="18"/>
              </a:rPr>
              <a:t>)</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BAC96F-3C92-4281-920A-879CB6877962}"/>
              </a:ext>
            </a:extLst>
          </p:cNvPr>
          <p:cNvSpPr>
            <a:spLocks noGrp="1"/>
          </p:cNvSpPr>
          <p:nvPr>
            <p:ph type="title"/>
          </p:nvPr>
        </p:nvSpPr>
        <p:spPr/>
        <p:txBody>
          <a:bodyPr/>
          <a:lstStyle/>
          <a:p>
            <a:r>
              <a:rPr lang="cs-CZ" dirty="0"/>
              <a:t>Základní vzdělávání</a:t>
            </a:r>
          </a:p>
        </p:txBody>
      </p:sp>
      <p:sp>
        <p:nvSpPr>
          <p:cNvPr id="3" name="Zástupný text 2">
            <a:extLst>
              <a:ext uri="{FF2B5EF4-FFF2-40B4-BE49-F238E27FC236}">
                <a16:creationId xmlns:a16="http://schemas.microsoft.com/office/drawing/2014/main" id="{8D07D595-1FF9-42A0-85D9-EF40861BDAE4}"/>
              </a:ext>
            </a:extLst>
          </p:cNvPr>
          <p:cNvSpPr>
            <a:spLocks noGrp="1"/>
          </p:cNvSpPr>
          <p:nvPr>
            <p:ph type="body" idx="1"/>
          </p:nvPr>
        </p:nvSpPr>
        <p:spPr/>
        <p:txBody>
          <a:bodyPr/>
          <a:lstStyle/>
          <a:p>
            <a:r>
              <a:rPr lang="cs-CZ" dirty="0"/>
              <a:t>vyhláška č. 48/2005 Sb., o základním vzdělávání a některých náležitostech plnění povinné školní docházky</a:t>
            </a:r>
          </a:p>
        </p:txBody>
      </p:sp>
    </p:spTree>
    <p:extLst>
      <p:ext uri="{BB962C8B-B14F-4D97-AF65-F5344CB8AC3E}">
        <p14:creationId xmlns:p14="http://schemas.microsoft.com/office/powerpoint/2010/main" val="49527360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7A6926-01A1-4761-B92C-6EB3CE902E34}"/>
              </a:ext>
            </a:extLst>
          </p:cNvPr>
          <p:cNvSpPr txBox="1">
            <a:spLocks noGrp="1"/>
          </p:cNvSpPr>
          <p:nvPr>
            <p:ph type="title"/>
          </p:nvPr>
        </p:nvSpPr>
        <p:spPr/>
        <p:txBody>
          <a:bodyPr/>
          <a:lstStyle/>
          <a:p>
            <a:pPr lvl="0"/>
            <a:r>
              <a:rPr lang="cs-CZ" dirty="0"/>
              <a:t>Povinná školní docházka</a:t>
            </a:r>
          </a:p>
        </p:txBody>
      </p:sp>
      <p:sp>
        <p:nvSpPr>
          <p:cNvPr id="3" name="Zástupný symbol pro obsah 2">
            <a:extLst>
              <a:ext uri="{FF2B5EF4-FFF2-40B4-BE49-F238E27FC236}">
                <a16:creationId xmlns:a16="http://schemas.microsoft.com/office/drawing/2014/main" id="{448A226A-9F81-4D27-9FE9-7797E7E6208B}"/>
              </a:ext>
            </a:extLst>
          </p:cNvPr>
          <p:cNvSpPr txBox="1">
            <a:spLocks noGrp="1"/>
          </p:cNvSpPr>
          <p:nvPr>
            <p:ph idx="1"/>
          </p:nvPr>
        </p:nvSpPr>
        <p:spPr>
          <a:xfrm>
            <a:off x="838200" y="1801907"/>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Školní docházka je povinná po dobu devíti školních roků, nejvýše však do konce školního roku, v němž žák dosáhne sedmnáctého roku věku (dále jen „povinná školní docházka“).</a:t>
            </a:r>
          </a:p>
          <a:p>
            <a:pPr hangingPunct="1">
              <a:spcBef>
                <a:spcPts val="800"/>
              </a:spcBef>
              <a:buSzPct val="100000"/>
              <a:buFont typeface="Arial" pitchFamily="34"/>
              <a:buChar char="•"/>
            </a:pPr>
            <a:r>
              <a:rPr lang="cs-CZ" dirty="0">
                <a:latin typeface="Calibri" pitchFamily="18"/>
              </a:rPr>
              <a:t>Podmínkou pobyt na území ČR delší 90 dnů</a:t>
            </a:r>
          </a:p>
          <a:p>
            <a:pPr hangingPunct="1">
              <a:spcBef>
                <a:spcPts val="800"/>
              </a:spcBef>
              <a:buSzPct val="100000"/>
              <a:buFont typeface="Arial" pitchFamily="34"/>
              <a:buChar char="•"/>
            </a:pPr>
            <a:r>
              <a:rPr lang="cs-CZ" sz="2800" dirty="0">
                <a:latin typeface="Calibri" pitchFamily="18"/>
              </a:rPr>
              <a:t>Začíná počátkem školního roku, který následuje po dni, kdy dítě dosáhne šestého roku věku, pokud mu není povolen odklad.</a:t>
            </a:r>
          </a:p>
          <a:p>
            <a:pPr marL="0" indent="0" hangingPunct="1">
              <a:spcBef>
                <a:spcPts val="800"/>
              </a:spcBef>
              <a:buSzPct val="100000"/>
              <a:buNone/>
            </a:pPr>
            <a:endParaRPr lang="cs-CZ" dirty="0">
              <a:latin typeface="Calibri" pitchFamily="18"/>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29EBC7-DCE9-42A1-B046-86929E22C59E}"/>
              </a:ext>
            </a:extLst>
          </p:cNvPr>
          <p:cNvSpPr txBox="1">
            <a:spLocks noGrp="1"/>
          </p:cNvSpPr>
          <p:nvPr>
            <p:ph type="title"/>
          </p:nvPr>
        </p:nvSpPr>
        <p:spPr/>
        <p:txBody>
          <a:bodyPr/>
          <a:lstStyle/>
          <a:p>
            <a:r>
              <a:rPr lang="cs-CZ" dirty="0"/>
              <a:t>Dřívější nástup k plnění povinné školní docházky</a:t>
            </a:r>
          </a:p>
        </p:txBody>
      </p:sp>
      <p:sp>
        <p:nvSpPr>
          <p:cNvPr id="3" name="Zástupný symbol pro obsah 2">
            <a:extLst>
              <a:ext uri="{FF2B5EF4-FFF2-40B4-BE49-F238E27FC236}">
                <a16:creationId xmlns:a16="http://schemas.microsoft.com/office/drawing/2014/main" id="{1DC91AC1-CDC0-4B4D-A60C-36DC7059252A}"/>
              </a:ext>
            </a:extLst>
          </p:cNvPr>
          <p:cNvSpPr txBox="1">
            <a:spLocks noGrp="1"/>
          </p:cNvSpPr>
          <p:nvPr>
            <p:ph idx="1"/>
          </p:nvPr>
        </p:nvSpPr>
        <p:spPr>
          <a:xfrm>
            <a:off x="838201" y="1814981"/>
            <a:ext cx="10515599" cy="3485586"/>
          </a:xfrm>
        </p:spPr>
        <p:txBody>
          <a:bodyPr vert="horz" lIns="91440" tIns="45720" rIns="91440" bIns="45720" rtlCol="0">
            <a:noAutofit/>
          </a:bodyPr>
          <a:lstStyle/>
          <a:p>
            <a:pPr hangingPunct="1">
              <a:spcBef>
                <a:spcPts val="800"/>
              </a:spcBef>
              <a:buSzPct val="100000"/>
              <a:buFont typeface="Arial" pitchFamily="34"/>
              <a:buChar char="•"/>
            </a:pPr>
            <a:r>
              <a:rPr lang="cs-CZ" dirty="0">
                <a:latin typeface="Calibri" pitchFamily="18"/>
              </a:rPr>
              <a:t>Dítě, které dosáhne šestého roku věku v době </a:t>
            </a:r>
            <a:r>
              <a:rPr lang="cs-CZ" u="sng" dirty="0">
                <a:latin typeface="Calibri" pitchFamily="18"/>
              </a:rPr>
              <a:t>od září do konce června příslušného školního roku</a:t>
            </a:r>
            <a:r>
              <a:rPr lang="cs-CZ" dirty="0">
                <a:latin typeface="Calibri" pitchFamily="18"/>
              </a:rPr>
              <a:t>, může být přijato k plnění povinné školní docházky již v tomto školním roce, je-li přiměřeně tělesně i duševně vyspělé a požádá-li o to jeho zákonný zástupce.</a:t>
            </a:r>
          </a:p>
          <a:p>
            <a:pPr lvl="1">
              <a:buSzPct val="100000"/>
              <a:buFont typeface="Arial" pitchFamily="34"/>
            </a:pPr>
            <a:r>
              <a:rPr lang="cs-CZ" sz="2800" dirty="0"/>
              <a:t>Podmínkou přijetí dítěte narozeného v období </a:t>
            </a:r>
            <a:r>
              <a:rPr lang="cs-CZ" sz="2800" u="sng" dirty="0"/>
              <a:t>od září do konce prosince</a:t>
            </a:r>
            <a:r>
              <a:rPr lang="cs-CZ" sz="2800" dirty="0"/>
              <a:t> k plnění povinné školní docházky podle věty druhé je také doporučující vyjádření </a:t>
            </a:r>
            <a:r>
              <a:rPr lang="cs-CZ" sz="2800" u="sng" dirty="0"/>
              <a:t>školského poradenského zařízení</a:t>
            </a:r>
            <a:r>
              <a:rPr lang="cs-CZ" sz="2800" dirty="0"/>
              <a:t>;</a:t>
            </a:r>
          </a:p>
          <a:p>
            <a:pPr lvl="1">
              <a:buSzPct val="100000"/>
              <a:buFont typeface="Arial" pitchFamily="34"/>
            </a:pPr>
            <a:r>
              <a:rPr lang="cs-CZ" sz="2800" dirty="0"/>
              <a:t>Podmínkou přijetí dítěte narozeného </a:t>
            </a:r>
            <a:r>
              <a:rPr lang="cs-CZ" sz="2800" u="sng" dirty="0"/>
              <a:t>od ledna do konce června </a:t>
            </a:r>
            <a:r>
              <a:rPr lang="cs-CZ" sz="2800" dirty="0"/>
              <a:t>doporučující </a:t>
            </a:r>
            <a:r>
              <a:rPr lang="cs-CZ" sz="2800" u="sng" dirty="0"/>
              <a:t>vyjádření školského poradenského zařízení a odborného lékaře, která k žádosti přiloží zákonný zástupce</a:t>
            </a:r>
            <a:r>
              <a:rPr lang="cs-CZ" sz="2800"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DB8482-2A31-424A-B957-647E609C3165}"/>
              </a:ext>
            </a:extLst>
          </p:cNvPr>
          <p:cNvSpPr txBox="1">
            <a:spLocks noGrp="1"/>
          </p:cNvSpPr>
          <p:nvPr>
            <p:ph type="title"/>
          </p:nvPr>
        </p:nvSpPr>
        <p:spPr/>
        <p:txBody>
          <a:bodyPr/>
          <a:lstStyle/>
          <a:p>
            <a:pPr lvl="0"/>
            <a:r>
              <a:rPr lang="cs-CZ" dirty="0"/>
              <a:t>Zřizovatel veřejné školy</a:t>
            </a:r>
          </a:p>
        </p:txBody>
      </p:sp>
      <p:sp>
        <p:nvSpPr>
          <p:cNvPr id="3" name="Zástupný symbol pro obsah 2">
            <a:extLst>
              <a:ext uri="{FF2B5EF4-FFF2-40B4-BE49-F238E27FC236}">
                <a16:creationId xmlns:a16="http://schemas.microsoft.com/office/drawing/2014/main" id="{EC3E9B6F-5C56-4D1E-BABE-618392301A40}"/>
              </a:ext>
            </a:extLst>
          </p:cNvPr>
          <p:cNvSpPr txBox="1">
            <a:spLocks noGrp="1"/>
          </p:cNvSpPr>
          <p:nvPr>
            <p:ph idx="1"/>
          </p:nvPr>
        </p:nvSpPr>
        <p:spPr>
          <a:xfrm>
            <a:off x="838200" y="1785731"/>
            <a:ext cx="10515600" cy="4525923"/>
          </a:xfrm>
        </p:spPr>
        <p:txBody>
          <a:bodyPr vert="horz" lIns="91440" tIns="45720" rIns="91440" bIns="45720" rtlCol="0">
            <a:normAutofit lnSpcReduction="10000"/>
          </a:bodyPr>
          <a:lstStyle/>
          <a:p>
            <a:pPr hangingPunct="1">
              <a:lnSpc>
                <a:spcPct val="80000"/>
              </a:lnSpc>
              <a:spcBef>
                <a:spcPts val="500"/>
              </a:spcBef>
              <a:buSzPct val="100000"/>
              <a:buFont typeface="Arial" pitchFamily="34"/>
              <a:buChar char="•"/>
            </a:pPr>
            <a:r>
              <a:rPr lang="cs-CZ" sz="2400" b="1" dirty="0">
                <a:latin typeface="Calibri" pitchFamily="18"/>
              </a:rPr>
              <a:t>Kraj, obec a dobrovolný svazek obcí</a:t>
            </a:r>
          </a:p>
          <a:p>
            <a:pPr lvl="1">
              <a:lnSpc>
                <a:spcPct val="80000"/>
              </a:lnSpc>
              <a:spcBef>
                <a:spcPts val="400"/>
              </a:spcBef>
              <a:buSzPct val="100000"/>
              <a:buFont typeface="Arial" pitchFamily="34"/>
            </a:pPr>
            <a:r>
              <a:rPr lang="cs-CZ" dirty="0"/>
              <a:t>zřizuje školy a školská zařízení jako školské právnické osoby nebo příspěvkové organizace podle zákona č. 250/2000 Sb.</a:t>
            </a:r>
          </a:p>
          <a:p>
            <a:pPr hangingPunct="1">
              <a:lnSpc>
                <a:spcPct val="80000"/>
              </a:lnSpc>
              <a:spcBef>
                <a:spcPts val="500"/>
              </a:spcBef>
              <a:buSzPct val="100000"/>
              <a:buFont typeface="Arial" pitchFamily="34"/>
              <a:buChar char="•"/>
            </a:pPr>
            <a:r>
              <a:rPr lang="cs-CZ" sz="2400" b="1" dirty="0">
                <a:latin typeface="Calibri" pitchFamily="18"/>
              </a:rPr>
              <a:t>MŠMT</a:t>
            </a:r>
          </a:p>
          <a:p>
            <a:pPr lvl="1">
              <a:lnSpc>
                <a:spcPct val="80000"/>
              </a:lnSpc>
              <a:spcBef>
                <a:spcPts val="400"/>
              </a:spcBef>
              <a:buSzPct val="100000"/>
              <a:buFont typeface="Arial" pitchFamily="34"/>
            </a:pPr>
            <a:r>
              <a:rPr lang="cs-CZ" dirty="0"/>
              <a:t>zřizuje školy a školská zařízení jako školské právnické osoby nebo státní příspěvkové organizace podle zákona č. 219/2000 Sb.</a:t>
            </a:r>
          </a:p>
          <a:p>
            <a:pPr hangingPunct="1">
              <a:lnSpc>
                <a:spcPct val="80000"/>
              </a:lnSpc>
              <a:spcBef>
                <a:spcPts val="500"/>
              </a:spcBef>
              <a:buSzPct val="100000"/>
              <a:buFont typeface="Arial" pitchFamily="34"/>
              <a:buChar char="•"/>
            </a:pPr>
            <a:r>
              <a:rPr lang="cs-CZ" sz="2400" b="1" dirty="0">
                <a:latin typeface="Calibri" pitchFamily="18"/>
              </a:rPr>
              <a:t>Ministerstvo obrany, Ministerstvo vnitra, Ministerstvo spravedlnosti a Ministerstvo práce a sociálních věcí</a:t>
            </a:r>
          </a:p>
          <a:p>
            <a:pPr lvl="1">
              <a:lnSpc>
                <a:spcPct val="80000"/>
              </a:lnSpc>
              <a:spcBef>
                <a:spcPts val="400"/>
              </a:spcBef>
              <a:buSzPct val="100000"/>
              <a:buFont typeface="Arial" pitchFamily="34"/>
            </a:pPr>
            <a:r>
              <a:rPr lang="cs-CZ" dirty="0"/>
              <a:t>zřizuje školy a školská zařízení jako organizační složky státu nebo jako jejich součásti.</a:t>
            </a:r>
          </a:p>
          <a:p>
            <a:pPr marL="457200" lvl="1" indent="0">
              <a:lnSpc>
                <a:spcPct val="80000"/>
              </a:lnSpc>
              <a:spcBef>
                <a:spcPts val="400"/>
              </a:spcBef>
              <a:buNone/>
            </a:pPr>
            <a:r>
              <a:rPr lang="cs-CZ" dirty="0"/>
              <a:t>Ministerstva a ostatní organizační složky státu mohou zřizovat mateřské školy a zařízení školního stravování jim sloužící, a to jako </a:t>
            </a:r>
            <a:r>
              <a:rPr lang="cs-CZ" u="sng" dirty="0"/>
              <a:t>státní příspěvkové organizace</a:t>
            </a:r>
          </a:p>
          <a:p>
            <a:pPr hangingPunct="1">
              <a:lnSpc>
                <a:spcPct val="80000"/>
              </a:lnSpc>
              <a:spcBef>
                <a:spcPts val="500"/>
              </a:spcBef>
              <a:buSzPct val="100000"/>
              <a:buFont typeface="Arial" pitchFamily="34"/>
              <a:buChar char="•"/>
            </a:pPr>
            <a:r>
              <a:rPr lang="cs-CZ" sz="2400" b="1" dirty="0">
                <a:latin typeface="Calibri" pitchFamily="18"/>
              </a:rPr>
              <a:t>Ministerstvo zahraničních věcí</a:t>
            </a:r>
          </a:p>
          <a:p>
            <a:pPr lvl="1">
              <a:lnSpc>
                <a:spcPct val="80000"/>
              </a:lnSpc>
              <a:spcBef>
                <a:spcPts val="400"/>
              </a:spcBef>
              <a:buSzPct val="100000"/>
              <a:buFont typeface="Arial" pitchFamily="34"/>
            </a:pPr>
            <a:r>
              <a:rPr lang="cs-CZ" dirty="0"/>
              <a:t>zřizuje školy při diplomatické misi nebo konzulárním úřadu České republiky jako součást těchto úřadů.</a:t>
            </a:r>
          </a:p>
          <a:p>
            <a:pPr marL="0" indent="0" hangingPunct="1">
              <a:lnSpc>
                <a:spcPct val="80000"/>
              </a:lnSpc>
              <a:spcBef>
                <a:spcPts val="500"/>
              </a:spcBef>
              <a:buNone/>
            </a:pPr>
            <a:endParaRPr lang="cs-CZ" sz="2000" dirty="0">
              <a:latin typeface="Calibri" pitchFamily="18"/>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324484-CF30-496A-88FC-17CFE228627D}"/>
              </a:ext>
            </a:extLst>
          </p:cNvPr>
          <p:cNvSpPr txBox="1">
            <a:spLocks noGrp="1"/>
          </p:cNvSpPr>
          <p:nvPr>
            <p:ph type="title"/>
          </p:nvPr>
        </p:nvSpPr>
        <p:spPr/>
        <p:txBody>
          <a:bodyPr>
            <a:normAutofit/>
          </a:bodyPr>
          <a:lstStyle/>
          <a:p>
            <a:pPr lvl="0"/>
            <a:r>
              <a:rPr lang="cs-CZ" dirty="0"/>
              <a:t>Zápis k plnění povinné školní docházky</a:t>
            </a:r>
          </a:p>
        </p:txBody>
      </p:sp>
      <p:sp>
        <p:nvSpPr>
          <p:cNvPr id="3" name="Zástupný symbol pro obsah 2">
            <a:extLst>
              <a:ext uri="{FF2B5EF4-FFF2-40B4-BE49-F238E27FC236}">
                <a16:creationId xmlns:a16="http://schemas.microsoft.com/office/drawing/2014/main" id="{6768F8C9-FAAA-4DBE-8C10-F72BA51E37A3}"/>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dirty="0">
                <a:latin typeface="Calibri" pitchFamily="18"/>
              </a:rPr>
              <a:t>Od 1. dubna do 30. dubna kalendářního roku, v němž má dítě zahájit povinnou školní docházku.</a:t>
            </a:r>
          </a:p>
          <a:p>
            <a:pPr hangingPunct="1">
              <a:spcBef>
                <a:spcPts val="800"/>
              </a:spcBef>
              <a:buSzPct val="100000"/>
              <a:buFont typeface="Arial" pitchFamily="34"/>
              <a:buChar char="•"/>
            </a:pPr>
            <a:r>
              <a:rPr lang="cs-CZ" sz="2400" dirty="0">
                <a:latin typeface="Calibri" pitchFamily="18"/>
              </a:rPr>
              <a:t>Právo na přijetí do spádové školy podle místa trvalého pobytu.</a:t>
            </a:r>
          </a:p>
          <a:p>
            <a:pPr hangingPunct="1">
              <a:spcBef>
                <a:spcPts val="800"/>
              </a:spcBef>
              <a:buSzPct val="100000"/>
              <a:buFont typeface="Arial" pitchFamily="34"/>
              <a:buChar char="•"/>
            </a:pPr>
            <a:r>
              <a:rPr lang="cs-CZ" sz="2400" dirty="0">
                <a:latin typeface="Calibri" pitchFamily="18"/>
              </a:rPr>
              <a:t>Pokud je dítě přijato na jinou než spádovou školu, oznámí ředitel této školy tuto skutečnost řediteli školy spádové, a to nejpozději do konce května kalendářního roku, v němž má dítě zahájit povinnou školní docházku.</a:t>
            </a:r>
          </a:p>
          <a:p>
            <a:pPr hangingPunct="1">
              <a:spcBef>
                <a:spcPts val="800"/>
              </a:spcBef>
              <a:buSzPct val="100000"/>
              <a:buFont typeface="Arial" pitchFamily="34"/>
              <a:buChar char="•"/>
            </a:pPr>
            <a:r>
              <a:rPr lang="cs-CZ" sz="2400" dirty="0">
                <a:latin typeface="Calibri" pitchFamily="18"/>
              </a:rPr>
              <a:t>Obecní úřad obce poskytuje škole s dostatečným předstihem před termínem zápisu k povinné školní docházce seznam dětí, pro které je tato škola spádová a jichž se týká povinnost zápisu k povinné základní docházce. Seznam obsahuje vždy jméno, popřípadě jména, a příjmení, datum narození a adresu místa trvalého pobytu dítěte, v případě cizince místo pobytu dítěte.</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947C15-F3B3-4579-8E99-500C3C7814BB}"/>
              </a:ext>
            </a:extLst>
          </p:cNvPr>
          <p:cNvSpPr txBox="1">
            <a:spLocks noGrp="1"/>
          </p:cNvSpPr>
          <p:nvPr>
            <p:ph type="title"/>
          </p:nvPr>
        </p:nvSpPr>
        <p:spPr/>
        <p:txBody>
          <a:bodyPr/>
          <a:lstStyle/>
          <a:p>
            <a:pPr lvl="0"/>
            <a:r>
              <a:rPr lang="cs-CZ" dirty="0"/>
              <a:t>Odklad povinné školní docházky</a:t>
            </a:r>
          </a:p>
        </p:txBody>
      </p:sp>
      <p:sp>
        <p:nvSpPr>
          <p:cNvPr id="3" name="Zástupný symbol pro obsah 2">
            <a:extLst>
              <a:ext uri="{FF2B5EF4-FFF2-40B4-BE49-F238E27FC236}">
                <a16:creationId xmlns:a16="http://schemas.microsoft.com/office/drawing/2014/main" id="{BE225C4B-CDC3-448B-A6C5-3C8ED5B832E5}"/>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dirty="0">
                <a:latin typeface="Calibri" pitchFamily="18"/>
              </a:rPr>
              <a:t>Není-li dítě tělesně nebo duševně přiměřeně vyspělé a požádá-li o to písemně zákonný zástupce dítěte v době zápisu dítěte k povinné školní docházce – odloží ředitel školy začátek povinné školní docházky o jeden školní rok, pokud je žádost doložena doporučujícím posouzením příslušného školského poradenského zařízení a odborného lékaře nebo klinického psychologa. Začátek povinné školní docházky lze odložit nejdéle do zahájení školního roku, v němž dítě dovrší osmý rok věku.</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8FCB7F-3E92-4C76-9BD0-23BD542AF9D9}"/>
              </a:ext>
            </a:extLst>
          </p:cNvPr>
          <p:cNvSpPr txBox="1">
            <a:spLocks noGrp="1"/>
          </p:cNvSpPr>
          <p:nvPr>
            <p:ph type="title"/>
          </p:nvPr>
        </p:nvSpPr>
        <p:spPr/>
        <p:txBody>
          <a:bodyPr/>
          <a:lstStyle/>
          <a:p>
            <a:pPr lvl="0"/>
            <a:r>
              <a:rPr lang="cs-CZ" dirty="0"/>
              <a:t>Dodatečný odklad</a:t>
            </a:r>
          </a:p>
        </p:txBody>
      </p:sp>
      <p:sp>
        <p:nvSpPr>
          <p:cNvPr id="3" name="Zástupný symbol pro obsah 2">
            <a:extLst>
              <a:ext uri="{FF2B5EF4-FFF2-40B4-BE49-F238E27FC236}">
                <a16:creationId xmlns:a16="http://schemas.microsoft.com/office/drawing/2014/main" id="{4CFF76E0-8C5B-45E5-A116-74663C08E0EE}"/>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Pokud se u žáka v prvním roce plnění povinné školní docházky projeví nedostatečná tělesná nebo duševní vyspělost k plnění povinné školní docházky, může ředitel školy se souhlasem zákonného zástupce žákovi dodatečně v průběhu prvního pololetí školního roku odložit začátek plnění povinné školní docházky na následující školní rok.</a:t>
            </a:r>
          </a:p>
          <a:p>
            <a:pPr hangingPunct="1">
              <a:spcBef>
                <a:spcPts val="800"/>
              </a:spcBef>
              <a:buSzPct val="100000"/>
              <a:buFont typeface="Arial" pitchFamily="34"/>
              <a:buChar char="•"/>
            </a:pPr>
            <a:endParaRPr lang="cs-CZ" dirty="0">
              <a:latin typeface="Calibri" pitchFamily="18"/>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919BB3-7F38-451B-B56C-D26B8DD86A38}"/>
              </a:ext>
            </a:extLst>
          </p:cNvPr>
          <p:cNvSpPr txBox="1">
            <a:spLocks noGrp="1"/>
          </p:cNvSpPr>
          <p:nvPr>
            <p:ph type="title"/>
          </p:nvPr>
        </p:nvSpPr>
        <p:spPr>
          <a:xfrm>
            <a:off x="833718" y="265140"/>
            <a:ext cx="10717306" cy="1143000"/>
          </a:xfrm>
        </p:spPr>
        <p:txBody>
          <a:bodyPr>
            <a:normAutofit/>
          </a:bodyPr>
          <a:lstStyle/>
          <a:p>
            <a:pPr lvl="0"/>
            <a:r>
              <a:rPr lang="cs-CZ" dirty="0"/>
              <a:t>Žák v zahraničí</a:t>
            </a:r>
          </a:p>
        </p:txBody>
      </p:sp>
      <p:sp>
        <p:nvSpPr>
          <p:cNvPr id="3" name="Zástupný symbol pro obsah 2">
            <a:extLst>
              <a:ext uri="{FF2B5EF4-FFF2-40B4-BE49-F238E27FC236}">
                <a16:creationId xmlns:a16="http://schemas.microsoft.com/office/drawing/2014/main" id="{1ED065D2-A6FB-4643-AB50-67DC8349ECF0}"/>
              </a:ext>
            </a:extLst>
          </p:cNvPr>
          <p:cNvSpPr txBox="1">
            <a:spLocks noGrp="1"/>
          </p:cNvSpPr>
          <p:nvPr>
            <p:ph idx="1"/>
          </p:nvPr>
        </p:nvSpPr>
        <p:spPr>
          <a:xfrm>
            <a:off x="833718" y="1408140"/>
            <a:ext cx="10717306" cy="4525923"/>
          </a:xfrm>
        </p:spPr>
        <p:txBody>
          <a:bodyPr vert="horz" lIns="91440" tIns="45720" rIns="91440" bIns="45720" rtlCol="0">
            <a:normAutofit/>
          </a:bodyPr>
          <a:lstStyle/>
          <a:p>
            <a:pPr marL="457200" indent="-457200" hangingPunct="1">
              <a:spcBef>
                <a:spcPts val="800"/>
              </a:spcBef>
              <a:buSzPct val="100000"/>
              <a:buAutoNum type="alphaLcPeriod"/>
            </a:pPr>
            <a:r>
              <a:rPr lang="cs-CZ" sz="2400" dirty="0">
                <a:latin typeface="Calibri" pitchFamily="18"/>
              </a:rPr>
              <a:t>ve škole mimo území České republiky,</a:t>
            </a:r>
          </a:p>
          <a:p>
            <a:pPr marL="457200" indent="-457200" hangingPunct="1">
              <a:spcBef>
                <a:spcPts val="800"/>
              </a:spcBef>
              <a:buSzPct val="100000"/>
              <a:buAutoNum type="alphaLcPeriod"/>
            </a:pPr>
            <a:r>
              <a:rPr lang="cs-CZ" sz="2400" dirty="0">
                <a:latin typeface="Calibri" pitchFamily="18"/>
              </a:rPr>
              <a:t>ve škole zřízené při diplomatické misi nebo konzulárním úřadu České republiky,</a:t>
            </a:r>
          </a:p>
          <a:p>
            <a:pPr marL="457200" indent="-457200" hangingPunct="1">
              <a:spcBef>
                <a:spcPts val="800"/>
              </a:spcBef>
              <a:buSzPct val="100000"/>
              <a:buAutoNum type="alphaLcPeriod"/>
            </a:pPr>
            <a:r>
              <a:rPr lang="cs-CZ" sz="2400" dirty="0">
                <a:latin typeface="Calibri" pitchFamily="18"/>
              </a:rPr>
              <a:t>v zahraniční škole uskutečňující na území České republiky vzdělávání podle zahraničního vzdělávacího programu, zřízené na území České republiky cizím státem, právnickou osobou se sídlem mimo území České republiky nebo cizím státním občanem, která není zapsána v rejstříku škol a školských zařízení a z důvodu uplatnění obsahu zahraničního vzdělávacího programu ani o zápis do rejstříku škol a školských zařízení nežádá, v níž ministerstvo povolilo plnění povinné školní docházky v příslušném školním roce, nebo</a:t>
            </a:r>
          </a:p>
          <a:p>
            <a:pPr marL="457200" indent="-457200" hangingPunct="1">
              <a:spcBef>
                <a:spcPts val="800"/>
              </a:spcBef>
              <a:buSzPct val="100000"/>
              <a:buAutoNum type="alphaLcPeriod"/>
            </a:pPr>
            <a:r>
              <a:rPr lang="cs-CZ" sz="2400" dirty="0">
                <a:latin typeface="Calibri" pitchFamily="18"/>
              </a:rPr>
              <a:t>v evropské škole působící na základě Úmluvy o statutu Evropských škol</a:t>
            </a:r>
          </a:p>
          <a:p>
            <a:pPr marL="457200" indent="-457200" hangingPunct="1">
              <a:spcBef>
                <a:spcPts val="800"/>
              </a:spcBef>
              <a:buSzPct val="100000"/>
              <a:buAutoNum type="alphaLcPeriod"/>
            </a:pPr>
            <a:r>
              <a:rPr lang="cs-CZ" sz="2400" dirty="0">
                <a:latin typeface="Calibri" pitchFamily="18"/>
              </a:rPr>
              <a:t>Individuální vzdělávání</a:t>
            </a:r>
          </a:p>
          <a:p>
            <a:pPr marL="457200" indent="-457200" hangingPunct="1">
              <a:spcBef>
                <a:spcPts val="800"/>
              </a:spcBef>
              <a:buSzPct val="100000"/>
              <a:buAutoNum type="alphaLcPeriod"/>
            </a:pPr>
            <a:endParaRPr lang="cs-CZ" dirty="0">
              <a:latin typeface="Calibri" pitchFamily="18"/>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F6FFE0-CF05-4AA5-ABC0-F9E0E47BDEB3}"/>
              </a:ext>
            </a:extLst>
          </p:cNvPr>
          <p:cNvSpPr txBox="1">
            <a:spLocks noGrp="1"/>
          </p:cNvSpPr>
          <p:nvPr>
            <p:ph type="title"/>
          </p:nvPr>
        </p:nvSpPr>
        <p:spPr/>
        <p:txBody>
          <a:bodyPr/>
          <a:lstStyle/>
          <a:p>
            <a:pPr lvl="0"/>
            <a:r>
              <a:rPr lang="cs-CZ" dirty="0"/>
              <a:t>Novelizace k 1. 9. 2017</a:t>
            </a:r>
          </a:p>
        </p:txBody>
      </p:sp>
      <p:sp>
        <p:nvSpPr>
          <p:cNvPr id="3" name="Zástupný symbol pro obsah 2">
            <a:extLst>
              <a:ext uri="{FF2B5EF4-FFF2-40B4-BE49-F238E27FC236}">
                <a16:creationId xmlns:a16="http://schemas.microsoft.com/office/drawing/2014/main" id="{C0C52343-2A3C-4D66-860C-2F62C093534C}"/>
              </a:ext>
            </a:extLst>
          </p:cNvPr>
          <p:cNvSpPr txBox="1">
            <a:spLocks noGrp="1"/>
          </p:cNvSpPr>
          <p:nvPr>
            <p:ph idx="1"/>
          </p:nvPr>
        </p:nvSpPr>
        <p:spPr>
          <a:xfrm>
            <a:off x="1053352" y="1586754"/>
            <a:ext cx="10300447" cy="4525923"/>
          </a:xfrm>
        </p:spPr>
        <p:txBody>
          <a:bodyPr vert="horz" lIns="91440" tIns="45720" rIns="91440" bIns="45720" rtlCol="0">
            <a:normAutofit/>
          </a:bodyPr>
          <a:lstStyle/>
          <a:p>
            <a:pPr hangingPunct="1">
              <a:spcBef>
                <a:spcPts val="700"/>
              </a:spcBef>
              <a:buSzPct val="100000"/>
              <a:buFont typeface="Arial" pitchFamily="34"/>
              <a:buChar char="•"/>
            </a:pPr>
            <a:r>
              <a:rPr lang="cs-CZ" dirty="0">
                <a:latin typeface="Calibri" pitchFamily="18"/>
              </a:rPr>
              <a:t>Změny se týkají plnění povinné školní docházky ve škole mimo území ČR (žák může a nemusí mít kmenovou školu na území ČR)</a:t>
            </a:r>
          </a:p>
          <a:p>
            <a:pPr hangingPunct="1">
              <a:spcBef>
                <a:spcPts val="700"/>
              </a:spcBef>
              <a:buSzPct val="100000"/>
              <a:buFont typeface="Arial" pitchFamily="34"/>
              <a:buChar char="•"/>
            </a:pPr>
            <a:r>
              <a:rPr lang="cs-CZ" dirty="0">
                <a:latin typeface="Calibri" pitchFamily="18"/>
              </a:rPr>
              <a:t>Metodika MŠMT – Plnění povinné školní docházky v zahraničí od 1. 9. 2017</a:t>
            </a:r>
          </a:p>
          <a:p>
            <a:pPr hangingPunct="1">
              <a:spcBef>
                <a:spcPts val="700"/>
              </a:spcBef>
              <a:buSzPct val="100000"/>
              <a:buFont typeface="Arial" pitchFamily="34"/>
              <a:buChar char="•"/>
            </a:pPr>
            <a:r>
              <a:rPr lang="cs-CZ" dirty="0">
                <a:latin typeface="Calibri" pitchFamily="18"/>
              </a:rPr>
              <a:t>Dokládání plnění povinné školní docházky přímo MŠMT</a:t>
            </a:r>
          </a:p>
          <a:p>
            <a:pPr marL="0" indent="0" hangingPunct="1">
              <a:spcBef>
                <a:spcPts val="800"/>
              </a:spcBef>
              <a:buNone/>
            </a:pPr>
            <a:endParaRPr lang="cs-CZ" dirty="0">
              <a:latin typeface="Calibri" pitchFamily="18"/>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F4503D-FE53-4288-A78D-20F6C8AC70B8}"/>
              </a:ext>
            </a:extLst>
          </p:cNvPr>
          <p:cNvSpPr txBox="1">
            <a:spLocks noGrp="1"/>
          </p:cNvSpPr>
          <p:nvPr>
            <p:ph type="title"/>
          </p:nvPr>
        </p:nvSpPr>
        <p:spPr/>
        <p:txBody>
          <a:bodyPr>
            <a:normAutofit/>
          </a:bodyPr>
          <a:lstStyle/>
          <a:p>
            <a:pPr lvl="0"/>
            <a:r>
              <a:rPr lang="cs-CZ" dirty="0"/>
              <a:t>Plnění povinné školní docházky ve střední škole</a:t>
            </a:r>
          </a:p>
        </p:txBody>
      </p:sp>
      <p:sp>
        <p:nvSpPr>
          <p:cNvPr id="3" name="Zástupný symbol pro obsah 2">
            <a:extLst>
              <a:ext uri="{FF2B5EF4-FFF2-40B4-BE49-F238E27FC236}">
                <a16:creationId xmlns:a16="http://schemas.microsoft.com/office/drawing/2014/main" id="{3FDCA445-91D1-4987-8097-4C20BD6CEFA8}"/>
              </a:ext>
            </a:extLst>
          </p:cNvPr>
          <p:cNvSpPr txBox="1">
            <a:spLocks noGrp="1"/>
          </p:cNvSpPr>
          <p:nvPr>
            <p:ph idx="1"/>
          </p:nvPr>
        </p:nvSpPr>
        <p:spPr>
          <a:xfrm>
            <a:off x="838200" y="1788460"/>
            <a:ext cx="10618694"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Žák, který byl v průběhu plnění povinné školní docházky přijat ke střednímu vzdělávání, pokračuje v plnění povinné školní docházky ve střední škole.</a:t>
            </a:r>
          </a:p>
          <a:p>
            <a:pPr hangingPunct="1">
              <a:spcBef>
                <a:spcPts val="800"/>
              </a:spcBef>
              <a:buSzPct val="100000"/>
              <a:buFont typeface="Arial" pitchFamily="34"/>
              <a:buChar char="•"/>
            </a:pPr>
            <a:r>
              <a:rPr lang="cs-CZ" dirty="0">
                <a:latin typeface="Calibri" pitchFamily="18"/>
              </a:rPr>
              <a:t>Na žádost zákonného zástupce žáka nebo po dohodě s ním převede ředitel střední školy žáka, který plní povinnou školní docházku ve střední škole, do odpovídajícího ročníku spádové základní školy, popřípadě do jiné základní školy, kterou zvolil zákonný zástupce, a to se souhlasem ředitele této školy.</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4C15F7-3DB0-403A-8EF5-D366CA6DC178}"/>
              </a:ext>
            </a:extLst>
          </p:cNvPr>
          <p:cNvSpPr txBox="1">
            <a:spLocks noGrp="1"/>
          </p:cNvSpPr>
          <p:nvPr>
            <p:ph type="title"/>
          </p:nvPr>
        </p:nvSpPr>
        <p:spPr/>
        <p:txBody>
          <a:bodyPr>
            <a:normAutofit/>
          </a:bodyPr>
          <a:lstStyle/>
          <a:p>
            <a:pPr lvl="0"/>
            <a:r>
              <a:rPr lang="cs-CZ" dirty="0"/>
              <a:t>Jiný způsob plnění povinné školní docházky</a:t>
            </a:r>
          </a:p>
        </p:txBody>
      </p:sp>
      <p:sp>
        <p:nvSpPr>
          <p:cNvPr id="3" name="Zástupný symbol pro obsah 2">
            <a:extLst>
              <a:ext uri="{FF2B5EF4-FFF2-40B4-BE49-F238E27FC236}">
                <a16:creationId xmlns:a16="http://schemas.microsoft.com/office/drawing/2014/main" id="{6FF2B827-A2B3-44A8-855B-AB89EBD0E747}"/>
              </a:ext>
            </a:extLst>
          </p:cNvPr>
          <p:cNvSpPr txBox="1">
            <a:spLocks noGrp="1"/>
          </p:cNvSpPr>
          <p:nvPr>
            <p:ph idx="1"/>
          </p:nvPr>
        </p:nvSpPr>
        <p:spPr>
          <a:xfrm>
            <a:off x="838200" y="1788460"/>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Individuální vzdělávání žáka, které se uskutečňuje bez pravidelné účasti ve vyučování ve škole,</a:t>
            </a:r>
          </a:p>
          <a:p>
            <a:pPr hangingPunct="1">
              <a:spcBef>
                <a:spcPts val="800"/>
              </a:spcBef>
              <a:buSzPct val="100000"/>
              <a:buFont typeface="Arial" pitchFamily="34"/>
              <a:buChar char="•"/>
            </a:pPr>
            <a:endParaRPr lang="cs-CZ" dirty="0">
              <a:latin typeface="Calibri" pitchFamily="18"/>
            </a:endParaRPr>
          </a:p>
          <a:p>
            <a:pPr hangingPunct="1">
              <a:spcBef>
                <a:spcPts val="800"/>
              </a:spcBef>
              <a:buSzPct val="100000"/>
              <a:buFont typeface="Arial" pitchFamily="34"/>
              <a:buChar char="•"/>
            </a:pPr>
            <a:r>
              <a:rPr lang="cs-CZ" dirty="0">
                <a:latin typeface="Calibri" pitchFamily="18"/>
              </a:rPr>
              <a:t>Vzdělávání žáků s hlubokým mentálním postižením.</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23213C-5C72-4A28-964A-09DB71EAEABE}"/>
              </a:ext>
            </a:extLst>
          </p:cNvPr>
          <p:cNvSpPr txBox="1">
            <a:spLocks noGrp="1"/>
          </p:cNvSpPr>
          <p:nvPr>
            <p:ph type="title"/>
          </p:nvPr>
        </p:nvSpPr>
        <p:spPr/>
        <p:txBody>
          <a:bodyPr/>
          <a:lstStyle/>
          <a:p>
            <a:pPr lvl="0"/>
            <a:r>
              <a:rPr lang="cs-CZ" dirty="0"/>
              <a:t>Individuální vzdělávání</a:t>
            </a:r>
          </a:p>
        </p:txBody>
      </p:sp>
      <p:sp>
        <p:nvSpPr>
          <p:cNvPr id="3" name="Zástupný symbol pro obsah 2">
            <a:extLst>
              <a:ext uri="{FF2B5EF4-FFF2-40B4-BE49-F238E27FC236}">
                <a16:creationId xmlns:a16="http://schemas.microsoft.com/office/drawing/2014/main" id="{313A23D0-2A9D-4192-9C6E-690CF34D857A}"/>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Žádost zákonného zástupce</a:t>
            </a:r>
          </a:p>
          <a:p>
            <a:pPr hangingPunct="1">
              <a:spcBef>
                <a:spcPts val="800"/>
              </a:spcBef>
              <a:buSzPct val="100000"/>
              <a:buFont typeface="Arial" pitchFamily="34"/>
              <a:buChar char="•"/>
            </a:pPr>
            <a:r>
              <a:rPr lang="cs-CZ" dirty="0">
                <a:latin typeface="Calibri" pitchFamily="18"/>
              </a:rPr>
              <a:t>Vyjádření školského poradenského zařízení</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BEF2FA-0306-4F97-8FF7-07C4F8FDD2EE}"/>
              </a:ext>
            </a:extLst>
          </p:cNvPr>
          <p:cNvSpPr txBox="1">
            <a:spLocks noGrp="1"/>
          </p:cNvSpPr>
          <p:nvPr>
            <p:ph type="title"/>
          </p:nvPr>
        </p:nvSpPr>
        <p:spPr/>
        <p:txBody>
          <a:bodyPr/>
          <a:lstStyle/>
          <a:p>
            <a:pPr lvl="0"/>
            <a:r>
              <a:rPr lang="cs-CZ" dirty="0"/>
              <a:t>Rozhodnutí ředitele školy</a:t>
            </a:r>
          </a:p>
        </p:txBody>
      </p:sp>
      <p:sp>
        <p:nvSpPr>
          <p:cNvPr id="3" name="Zástupný symbol pro obsah 2">
            <a:extLst>
              <a:ext uri="{FF2B5EF4-FFF2-40B4-BE49-F238E27FC236}">
                <a16:creationId xmlns:a16="http://schemas.microsoft.com/office/drawing/2014/main" id="{9070C994-2E61-4271-A659-EA1CEB0F91F0}"/>
              </a:ext>
            </a:extLst>
          </p:cNvPr>
          <p:cNvSpPr txBox="1">
            <a:spLocks noGrp="1"/>
          </p:cNvSpPr>
          <p:nvPr>
            <p:ph idx="1"/>
          </p:nvPr>
        </p:nvSpPr>
        <p:spPr>
          <a:xfrm>
            <a:off x="838201" y="1690688"/>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Jsou dány závažné důvody pro individuální vzdělávání,</a:t>
            </a:r>
          </a:p>
          <a:p>
            <a:pPr hangingPunct="1">
              <a:spcBef>
                <a:spcPts val="800"/>
              </a:spcBef>
              <a:buSzPct val="100000"/>
              <a:buFont typeface="Arial" pitchFamily="34"/>
              <a:buChar char="•"/>
            </a:pPr>
            <a:r>
              <a:rPr lang="cs-CZ" dirty="0">
                <a:latin typeface="Calibri" pitchFamily="18"/>
              </a:rPr>
              <a:t>jsou zajištěny dostatečné podmínky pro individuální vzdělávání, zejména podmínky materiální a ochrany zdraví žáka,</a:t>
            </a:r>
          </a:p>
          <a:p>
            <a:pPr hangingPunct="1">
              <a:spcBef>
                <a:spcPts val="800"/>
              </a:spcBef>
              <a:buSzPct val="100000"/>
              <a:buFont typeface="Arial" pitchFamily="34"/>
              <a:buChar char="•"/>
            </a:pPr>
            <a:r>
              <a:rPr lang="cs-CZ" dirty="0">
                <a:latin typeface="Calibri" pitchFamily="18"/>
              </a:rPr>
              <a:t>osoba, která bude žáka vzdělávat, získala alespoň střední vzdělání s maturitní zkouškou, a jedná-li se o žáka ve druhém stupni základní školy, vysokoškolské vzdělání,</a:t>
            </a:r>
          </a:p>
          <a:p>
            <a:pPr hangingPunct="1">
              <a:spcBef>
                <a:spcPts val="800"/>
              </a:spcBef>
              <a:buSzPct val="100000"/>
              <a:buFont typeface="Arial" pitchFamily="34"/>
              <a:buChar char="•"/>
            </a:pPr>
            <a:r>
              <a:rPr lang="cs-CZ" dirty="0">
                <a:latin typeface="Calibri" pitchFamily="18"/>
              </a:rPr>
              <a:t>jsou zajištěny vhodné učebnice a učební texty, podle nichž se má žák vzdělávat.</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86E49D-3335-4600-A49F-4EFFB557E9A8}"/>
              </a:ext>
            </a:extLst>
          </p:cNvPr>
          <p:cNvSpPr txBox="1">
            <a:spLocks noGrp="1"/>
          </p:cNvSpPr>
          <p:nvPr>
            <p:ph type="title"/>
          </p:nvPr>
        </p:nvSpPr>
        <p:spPr/>
        <p:txBody>
          <a:bodyPr/>
          <a:lstStyle/>
          <a:p>
            <a:pPr lvl="0"/>
            <a:r>
              <a:rPr lang="cs-CZ" dirty="0"/>
              <a:t>Průběh individuálního vzdělávání</a:t>
            </a:r>
          </a:p>
        </p:txBody>
      </p:sp>
      <p:sp>
        <p:nvSpPr>
          <p:cNvPr id="3" name="Zástupný symbol pro obsah 2">
            <a:extLst>
              <a:ext uri="{FF2B5EF4-FFF2-40B4-BE49-F238E27FC236}">
                <a16:creationId xmlns:a16="http://schemas.microsoft.com/office/drawing/2014/main" id="{89ED1FB7-813A-4C58-811D-983693CFD07B}"/>
              </a:ext>
            </a:extLst>
          </p:cNvPr>
          <p:cNvSpPr txBox="1">
            <a:spLocks noGrp="1"/>
          </p:cNvSpPr>
          <p:nvPr>
            <p:ph idx="1"/>
          </p:nvPr>
        </p:nvSpPr>
        <p:spPr>
          <a:xfrm>
            <a:off x="838200" y="1600201"/>
            <a:ext cx="10515600" cy="4525923"/>
          </a:xfrm>
        </p:spPr>
        <p:txBody>
          <a:bodyPr vert="horz" lIns="91440" tIns="45720" rIns="91440" bIns="45720" rtlCol="0">
            <a:noAutofit/>
          </a:bodyPr>
          <a:lstStyle/>
          <a:p>
            <a:pPr hangingPunct="1">
              <a:spcBef>
                <a:spcPts val="800"/>
              </a:spcBef>
              <a:buSzPct val="100000"/>
              <a:buFont typeface="Arial" pitchFamily="34"/>
              <a:buChar char="•"/>
            </a:pPr>
            <a:r>
              <a:rPr lang="cs-CZ" dirty="0">
                <a:latin typeface="Calibri" pitchFamily="18"/>
              </a:rPr>
              <a:t>Individuálně vzdělávaný žák koná za každé pololetí </a:t>
            </a:r>
            <a:r>
              <a:rPr lang="cs-CZ" u="sng" dirty="0">
                <a:latin typeface="Calibri" pitchFamily="18"/>
              </a:rPr>
              <a:t>zkoušky</a:t>
            </a:r>
            <a:r>
              <a:rPr lang="cs-CZ" dirty="0">
                <a:latin typeface="Calibri" pitchFamily="18"/>
              </a:rPr>
              <a:t> z příslušného učiva, a to ve škole, do níž byl přijat k plnění povinné školní docházky.</a:t>
            </a:r>
          </a:p>
          <a:p>
            <a:pPr hangingPunct="1">
              <a:spcBef>
                <a:spcPts val="800"/>
              </a:spcBef>
              <a:buSzPct val="100000"/>
              <a:buFont typeface="Arial" pitchFamily="34"/>
              <a:buChar char="•"/>
            </a:pPr>
            <a:r>
              <a:rPr lang="cs-CZ" dirty="0">
                <a:latin typeface="Calibri" pitchFamily="18"/>
              </a:rPr>
              <a:t>Nelze-li individuálně vzdělávaného žáka hodnotit na konci příslušného pololetí, určí ředitel školy pro jeho hodnocení náhradní termín, a to tak, aby hodnocení bylo provedeno nejpozději do dvou měsíců po skončení pololetí.</a:t>
            </a:r>
          </a:p>
          <a:p>
            <a:pPr hangingPunct="1">
              <a:spcBef>
                <a:spcPts val="800"/>
              </a:spcBef>
              <a:buSzPct val="100000"/>
              <a:buFont typeface="Arial" pitchFamily="34"/>
              <a:buChar char="•"/>
            </a:pPr>
            <a:r>
              <a:rPr lang="cs-CZ" dirty="0">
                <a:latin typeface="Calibri" pitchFamily="18"/>
              </a:rPr>
              <a:t>Pokud má zákonný zástupce pochybnosti o správnosti hodnocení žáka, může do 8 dnů od konání zkoušek písemně požádat ředitele školy o přezkoušení žáka; byl-li zkoušejícím žáka ředitel školy, krajský úřad. Pokud ředitel školy nebo krajský úřad žádosti vyhoví, nařídí komisionální přezkoušení žáka.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C6B9-0C75-4751-9EFD-03DE6F5B1A97}"/>
              </a:ext>
            </a:extLst>
          </p:cNvPr>
          <p:cNvSpPr txBox="1">
            <a:spLocks noGrp="1"/>
          </p:cNvSpPr>
          <p:nvPr>
            <p:ph type="title"/>
          </p:nvPr>
        </p:nvSpPr>
        <p:spPr/>
        <p:txBody>
          <a:bodyPr/>
          <a:lstStyle/>
          <a:p>
            <a:pPr lvl="0"/>
            <a:r>
              <a:rPr lang="cs-CZ" dirty="0"/>
              <a:t>Zřizovatel neveřejné školy</a:t>
            </a:r>
          </a:p>
        </p:txBody>
      </p:sp>
      <p:sp>
        <p:nvSpPr>
          <p:cNvPr id="3" name="Zástupný symbol pro obsah 2">
            <a:extLst>
              <a:ext uri="{FF2B5EF4-FFF2-40B4-BE49-F238E27FC236}">
                <a16:creationId xmlns:a16="http://schemas.microsoft.com/office/drawing/2014/main" id="{AB197AFB-9903-4F1B-96DB-2B54CB4B48FB}"/>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lnSpc>
                <a:spcPct val="80000"/>
              </a:lnSpc>
              <a:spcBef>
                <a:spcPts val="600"/>
              </a:spcBef>
              <a:buSzPct val="100000"/>
              <a:buFont typeface="Arial" pitchFamily="34"/>
              <a:buChar char="•"/>
            </a:pPr>
            <a:r>
              <a:rPr lang="cs-CZ" dirty="0">
                <a:latin typeface="Calibri" pitchFamily="18"/>
              </a:rPr>
              <a:t>Registrované církve a náboženské společnosti, kterým bylo přiznáno oprávnění k výkonu zvláštního práva zřizovat církevní školy</a:t>
            </a:r>
          </a:p>
          <a:p>
            <a:pPr hangingPunct="1">
              <a:lnSpc>
                <a:spcPct val="80000"/>
              </a:lnSpc>
              <a:spcBef>
                <a:spcPts val="600"/>
              </a:spcBef>
              <a:buSzPct val="100000"/>
              <a:buFont typeface="Arial" pitchFamily="34"/>
              <a:buChar char="•"/>
            </a:pPr>
            <a:r>
              <a:rPr lang="cs-CZ" dirty="0">
                <a:latin typeface="Calibri" pitchFamily="18"/>
              </a:rPr>
              <a:t>Právnické osoby nebo fyzické osoby</a:t>
            </a:r>
          </a:p>
          <a:p>
            <a:pPr lvl="1">
              <a:lnSpc>
                <a:spcPct val="80000"/>
              </a:lnSpc>
              <a:spcBef>
                <a:spcPts val="600"/>
              </a:spcBef>
              <a:buSzPct val="100000"/>
              <a:buFont typeface="Arial" pitchFamily="34"/>
            </a:pPr>
            <a:r>
              <a:rPr lang="cs-CZ" sz="2800" dirty="0"/>
              <a:t>zřizují školy a školská zařízení jako školské právnické osoby nebo jako právnické osoby podle zvláštních právních předpisů, jejichž předmětem činnosti je poskytování vzdělávání nebo školských služeb podle tohoto zákona, a to i v případě, že převažujícím předmětem činnosti takové právnické osoby je podnikání podle zvláštních právních předpisů. Školu nebo školské zařízení může podle věty první zřídit také několik právnických nebo fyzických osob společně.</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0C7664-41C8-4F48-93D4-DA8676FAB17A}"/>
              </a:ext>
            </a:extLst>
          </p:cNvPr>
          <p:cNvSpPr txBox="1">
            <a:spLocks noGrp="1"/>
          </p:cNvSpPr>
          <p:nvPr>
            <p:ph type="title"/>
          </p:nvPr>
        </p:nvSpPr>
        <p:spPr/>
        <p:txBody>
          <a:bodyPr>
            <a:normAutofit/>
          </a:bodyPr>
          <a:lstStyle/>
          <a:p>
            <a:pPr lvl="0"/>
            <a:r>
              <a:rPr lang="cs-CZ" dirty="0"/>
              <a:t>Ukončení individuálního vzdělávání</a:t>
            </a:r>
          </a:p>
        </p:txBody>
      </p:sp>
      <p:sp>
        <p:nvSpPr>
          <p:cNvPr id="3" name="Zástupný symbol pro obsah 2">
            <a:extLst>
              <a:ext uri="{FF2B5EF4-FFF2-40B4-BE49-F238E27FC236}">
                <a16:creationId xmlns:a16="http://schemas.microsoft.com/office/drawing/2014/main" id="{769A019F-B316-4260-AFCB-AD677B5A1113}"/>
              </a:ext>
            </a:extLst>
          </p:cNvPr>
          <p:cNvSpPr txBox="1">
            <a:spLocks noGrp="1"/>
          </p:cNvSpPr>
          <p:nvPr>
            <p:ph idx="1"/>
          </p:nvPr>
        </p:nvSpPr>
        <p:spPr>
          <a:xfrm>
            <a:off x="838199" y="1690688"/>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pokud nejsou zajištěny dostatečné podmínky ke vzdělávání, zejména podmínky materiální, personální a ochrany zdraví žáka,</a:t>
            </a:r>
          </a:p>
          <a:p>
            <a:pPr hangingPunct="1">
              <a:spcBef>
                <a:spcPts val="800"/>
              </a:spcBef>
              <a:buSzPct val="100000"/>
              <a:buFont typeface="Arial" pitchFamily="34"/>
              <a:buChar char="•"/>
            </a:pPr>
            <a:r>
              <a:rPr lang="cs-CZ" dirty="0">
                <a:latin typeface="Calibri" pitchFamily="18"/>
              </a:rPr>
              <a:t>pokud zákonný zástupce neplní podmínky individuálního vzdělávání stanovené tímto zákonem,</a:t>
            </a:r>
          </a:p>
          <a:p>
            <a:pPr hangingPunct="1">
              <a:spcBef>
                <a:spcPts val="800"/>
              </a:spcBef>
              <a:buSzPct val="100000"/>
              <a:buFont typeface="Arial" pitchFamily="34"/>
              <a:buChar char="•"/>
            </a:pPr>
            <a:r>
              <a:rPr lang="cs-CZ" dirty="0">
                <a:latin typeface="Calibri" pitchFamily="18"/>
              </a:rPr>
              <a:t>pokud žák na konci druhého pololetí příslušného školního roku neprospěl,</a:t>
            </a:r>
          </a:p>
          <a:p>
            <a:pPr hangingPunct="1">
              <a:spcBef>
                <a:spcPts val="800"/>
              </a:spcBef>
              <a:buSzPct val="100000"/>
              <a:buFont typeface="Arial" pitchFamily="34"/>
              <a:buChar char="•"/>
            </a:pPr>
            <a:r>
              <a:rPr lang="cs-CZ" dirty="0">
                <a:latin typeface="Calibri" pitchFamily="18"/>
              </a:rPr>
              <a:t>nelze-li žáka hodnotit, nebo</a:t>
            </a:r>
          </a:p>
          <a:p>
            <a:pPr hangingPunct="1">
              <a:spcBef>
                <a:spcPts val="800"/>
              </a:spcBef>
              <a:buSzPct val="100000"/>
              <a:buFont typeface="Arial" pitchFamily="34"/>
              <a:buChar char="•"/>
            </a:pPr>
            <a:r>
              <a:rPr lang="cs-CZ" dirty="0">
                <a:latin typeface="Calibri" pitchFamily="18"/>
              </a:rPr>
              <a:t>na žádost zákonného zástupce žáka.</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E0489-5A2B-4149-A72C-8BA90C759588}"/>
              </a:ext>
            </a:extLst>
          </p:cNvPr>
          <p:cNvSpPr txBox="1">
            <a:spLocks noGrp="1"/>
          </p:cNvSpPr>
          <p:nvPr>
            <p:ph type="title"/>
          </p:nvPr>
        </p:nvSpPr>
        <p:spPr/>
        <p:txBody>
          <a:bodyPr>
            <a:normAutofit/>
          </a:bodyPr>
          <a:lstStyle/>
          <a:p>
            <a:pPr lvl="0"/>
            <a:r>
              <a:rPr lang="cs-CZ" dirty="0"/>
              <a:t>Výdaje individuálního vzdělávání</a:t>
            </a:r>
          </a:p>
        </p:txBody>
      </p:sp>
      <p:sp>
        <p:nvSpPr>
          <p:cNvPr id="3" name="Zástupný symbol pro obsah 2">
            <a:extLst>
              <a:ext uri="{FF2B5EF4-FFF2-40B4-BE49-F238E27FC236}">
                <a16:creationId xmlns:a16="http://schemas.microsoft.com/office/drawing/2014/main" id="{19D906C2-0692-4358-A615-600E4DD7BB79}"/>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Hradí zákonný zástupce žáka, s výjimkou učebnic a základních školních potřeb podle § 27 odst. 3 a 6, speciálních učebnic a speciálních kompenzačních pomůcek a speciálních učebních pomůcek podle § 16 odst. 2 písm. d) a výdajů na činnost školy, do níž byl žák přijat k plnění povinné školní docházky.</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C50B6E-4208-4E70-AC22-CF4ECC44818C}"/>
              </a:ext>
            </a:extLst>
          </p:cNvPr>
          <p:cNvSpPr txBox="1">
            <a:spLocks noGrp="1"/>
          </p:cNvSpPr>
          <p:nvPr>
            <p:ph type="title"/>
          </p:nvPr>
        </p:nvSpPr>
        <p:spPr/>
        <p:txBody>
          <a:bodyPr>
            <a:normAutofit/>
          </a:bodyPr>
          <a:lstStyle/>
          <a:p>
            <a:pPr lvl="0"/>
            <a:r>
              <a:rPr lang="cs-CZ" dirty="0"/>
              <a:t>Vzdělávání žáků s hlubokým mentálním postižením</a:t>
            </a:r>
          </a:p>
        </p:txBody>
      </p:sp>
      <p:sp>
        <p:nvSpPr>
          <p:cNvPr id="3" name="Zástupný symbol pro obsah 2">
            <a:extLst>
              <a:ext uri="{FF2B5EF4-FFF2-40B4-BE49-F238E27FC236}">
                <a16:creationId xmlns:a16="http://schemas.microsoft.com/office/drawing/2014/main" id="{AA0EA42C-8F38-41C1-B9A1-92CE9FF0F3F4}"/>
              </a:ext>
            </a:extLst>
          </p:cNvPr>
          <p:cNvSpPr txBox="1">
            <a:spLocks noGrp="1"/>
          </p:cNvSpPr>
          <p:nvPr>
            <p:ph idx="1"/>
          </p:nvPr>
        </p:nvSpPr>
        <p:spPr>
          <a:xfrm>
            <a:off x="838200" y="1781176"/>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dirty="0">
                <a:latin typeface="Calibri" pitchFamily="18"/>
              </a:rPr>
              <a:t>Dítěti s hlubokým mentálním postižením </a:t>
            </a:r>
            <a:r>
              <a:rPr lang="cs-CZ" sz="2400" u="sng" dirty="0">
                <a:latin typeface="Calibri" pitchFamily="18"/>
              </a:rPr>
              <a:t>stanoví krajský úřad </a:t>
            </a:r>
            <a:r>
              <a:rPr lang="cs-CZ" sz="2400" dirty="0">
                <a:latin typeface="Calibri" pitchFamily="18"/>
              </a:rPr>
              <a:t>místně příslušný podle místa trvalého pobytu dítěte se souhlasem zákonného zástupce dítěte takový způsob vzdělávání, který odpovídá duševním a fyzickým možnostem dítěte, a to na základě </a:t>
            </a:r>
            <a:r>
              <a:rPr lang="cs-CZ" sz="2400" u="sng" dirty="0">
                <a:latin typeface="Calibri" pitchFamily="18"/>
              </a:rPr>
              <a:t>doporučujícího posouzení odborného lékaře a školského poradenského zařízení</a:t>
            </a:r>
            <a:r>
              <a:rPr lang="cs-CZ" sz="2400" dirty="0">
                <a:latin typeface="Calibri" pitchFamily="18"/>
              </a:rPr>
              <a:t>. Krajský úřad zároveň zajistí odpovídající pomoc při vzdělávání dítěte, zejména pomoc pedagogickou a metodickou. Dojde-li ke změně duševních a fyzických možností dítěte, krajský úřad způsob vzdělávání odpovídajícím způsobem upraví.</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D60F92-DCD1-4B7B-9B1A-95B47F4D45AF}"/>
              </a:ext>
            </a:extLst>
          </p:cNvPr>
          <p:cNvSpPr txBox="1">
            <a:spLocks noGrp="1"/>
          </p:cNvSpPr>
          <p:nvPr>
            <p:ph type="title"/>
          </p:nvPr>
        </p:nvSpPr>
        <p:spPr/>
        <p:txBody>
          <a:bodyPr>
            <a:normAutofit/>
          </a:bodyPr>
          <a:lstStyle/>
          <a:p>
            <a:pPr lvl="0"/>
            <a:r>
              <a:rPr lang="cs-CZ" dirty="0"/>
              <a:t>Stupně základního vzdělávání</a:t>
            </a:r>
          </a:p>
        </p:txBody>
      </p:sp>
      <p:sp>
        <p:nvSpPr>
          <p:cNvPr id="3" name="Zástupný symbol pro obsah 2">
            <a:extLst>
              <a:ext uri="{FF2B5EF4-FFF2-40B4-BE49-F238E27FC236}">
                <a16:creationId xmlns:a16="http://schemas.microsoft.com/office/drawing/2014/main" id="{2A4AB0C7-E7B7-4FD0-9EE4-071D5EE82FB8}"/>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Základní vzdělávání –</a:t>
            </a:r>
          </a:p>
          <a:p>
            <a:pPr lvl="1">
              <a:buSzPct val="100000"/>
              <a:buFont typeface="Arial" pitchFamily="34"/>
            </a:pPr>
            <a:r>
              <a:rPr lang="cs-CZ" sz="2800" dirty="0"/>
              <a:t>úspěšné ukončení vzdělávání v ZŠ</a:t>
            </a:r>
          </a:p>
          <a:p>
            <a:pPr lvl="1">
              <a:buSzPct val="100000"/>
              <a:buFont typeface="Arial" pitchFamily="34"/>
            </a:pPr>
            <a:r>
              <a:rPr lang="cs-CZ" sz="2800" dirty="0"/>
              <a:t>Úspěšné ukončení kurzu pro získávání základního vzdělání v ZŠ nebo SŠ</a:t>
            </a:r>
          </a:p>
          <a:p>
            <a:pPr hangingPunct="1">
              <a:spcBef>
                <a:spcPts val="800"/>
              </a:spcBef>
              <a:buSzPct val="100000"/>
              <a:buFont typeface="Arial" pitchFamily="34"/>
              <a:buChar char="•"/>
            </a:pPr>
            <a:r>
              <a:rPr lang="cs-CZ" dirty="0">
                <a:latin typeface="Calibri" pitchFamily="18"/>
              </a:rPr>
              <a:t>Základy vzdělávání – absolvování ZŠ speciální</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805825-68A8-4C9B-81BD-91E9D353FC63}"/>
              </a:ext>
            </a:extLst>
          </p:cNvPr>
          <p:cNvSpPr txBox="1">
            <a:spLocks noGrp="1"/>
          </p:cNvSpPr>
          <p:nvPr>
            <p:ph type="title"/>
          </p:nvPr>
        </p:nvSpPr>
        <p:spPr/>
        <p:txBody>
          <a:bodyPr>
            <a:normAutofit/>
          </a:bodyPr>
          <a:lstStyle/>
          <a:p>
            <a:pPr lvl="0"/>
            <a:r>
              <a:rPr lang="cs-CZ" dirty="0"/>
              <a:t>Přípravné třídy ZŠ</a:t>
            </a:r>
          </a:p>
        </p:txBody>
      </p:sp>
      <p:sp>
        <p:nvSpPr>
          <p:cNvPr id="3" name="Zástupný symbol pro obsah 2">
            <a:extLst>
              <a:ext uri="{FF2B5EF4-FFF2-40B4-BE49-F238E27FC236}">
                <a16:creationId xmlns:a16="http://schemas.microsoft.com/office/drawing/2014/main" id="{0EBB8F13-8CCE-469A-9ABE-44FC8758549E}"/>
              </a:ext>
            </a:extLst>
          </p:cNvPr>
          <p:cNvSpPr txBox="1">
            <a:spLocks noGrp="1"/>
          </p:cNvSpPr>
          <p:nvPr>
            <p:ph idx="1"/>
          </p:nvPr>
        </p:nvSpPr>
        <p:spPr>
          <a:xfrm>
            <a:off x="838200" y="1559710"/>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dirty="0">
                <a:latin typeface="Calibri" pitchFamily="18"/>
              </a:rPr>
              <a:t>Obec, svazek obcí, kraj, zřizovatel soukromé školy a registrovaná církev a náboženská společnost mohou zřizovat přípravné třídy základní školy pro děti v posledním roce před zahájením povinné školní docházky</a:t>
            </a:r>
          </a:p>
          <a:p>
            <a:pPr lvl="1">
              <a:buSzPct val="100000"/>
              <a:buFont typeface="Arial" pitchFamily="34"/>
            </a:pPr>
            <a:r>
              <a:rPr lang="cs-CZ" sz="2000" dirty="0"/>
              <a:t>Pro děti, u kterých je předpoklad, že zařazení do přípravné třídy vyrovná jejich vývoj a</a:t>
            </a:r>
          </a:p>
          <a:p>
            <a:pPr lvl="1">
              <a:buSzPct val="100000"/>
              <a:buFont typeface="Arial" pitchFamily="34"/>
            </a:pPr>
            <a:r>
              <a:rPr lang="cs-CZ" sz="2000" dirty="0"/>
              <a:t>Přednostně, kterým byl povolen odklad povinné školní docházky.</a:t>
            </a:r>
          </a:p>
          <a:p>
            <a:pPr lvl="1">
              <a:buSzPct val="100000"/>
              <a:buFont typeface="Arial" pitchFamily="34"/>
            </a:pPr>
            <a:r>
              <a:rPr lang="cs-CZ" sz="2000" dirty="0"/>
              <a:t>Nejméně 10 dětí</a:t>
            </a:r>
          </a:p>
          <a:p>
            <a:pPr lvl="1">
              <a:buSzPct val="100000"/>
              <a:buFont typeface="Arial" pitchFamily="34"/>
            </a:pPr>
            <a:r>
              <a:rPr lang="cs-CZ" sz="2000" dirty="0"/>
              <a:t>Ke zřízení  nutný souhlas </a:t>
            </a:r>
            <a:r>
              <a:rPr lang="cs-CZ" sz="2000" dirty="0" err="1"/>
              <a:t>KrÚ</a:t>
            </a:r>
            <a:r>
              <a:rPr lang="cs-CZ" sz="2000" dirty="0"/>
              <a:t>, MŠMT</a:t>
            </a:r>
          </a:p>
          <a:p>
            <a:pPr hangingPunct="1">
              <a:spcBef>
                <a:spcPts val="800"/>
              </a:spcBef>
              <a:buSzPct val="100000"/>
              <a:buFont typeface="Arial" pitchFamily="34"/>
              <a:buChar char="•"/>
            </a:pPr>
            <a:r>
              <a:rPr lang="cs-CZ" sz="2400" dirty="0">
                <a:latin typeface="Calibri" pitchFamily="18"/>
              </a:rPr>
              <a:t>O zařazování žáků do přípravné třídy základní školy rozhoduje ŘŠ na žádost zákonného zástupce dítěte a na základě písemného doporučení ŠPZ, které k žádosti přiloží zákonný zástupce. Obsah vzdělávání v přípravné třídě je součástí školního vzdělávacího programu.</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6A5410-EF1A-44EC-B75B-D2A27958F1D4}"/>
              </a:ext>
            </a:extLst>
          </p:cNvPr>
          <p:cNvSpPr txBox="1">
            <a:spLocks noGrp="1"/>
          </p:cNvSpPr>
          <p:nvPr>
            <p:ph type="title"/>
          </p:nvPr>
        </p:nvSpPr>
        <p:spPr/>
        <p:txBody>
          <a:bodyPr>
            <a:normAutofit/>
          </a:bodyPr>
          <a:lstStyle/>
          <a:p>
            <a:pPr lvl="0"/>
            <a:r>
              <a:rPr lang="cs-CZ" dirty="0"/>
              <a:t>Základní škola speciální</a:t>
            </a:r>
          </a:p>
        </p:txBody>
      </p:sp>
      <p:sp>
        <p:nvSpPr>
          <p:cNvPr id="3" name="Zástupný symbol pro obsah 2">
            <a:extLst>
              <a:ext uri="{FF2B5EF4-FFF2-40B4-BE49-F238E27FC236}">
                <a16:creationId xmlns:a16="http://schemas.microsoft.com/office/drawing/2014/main" id="{D652A19A-1DEA-4E69-A9E2-14A764B53439}"/>
              </a:ext>
            </a:extLst>
          </p:cNvPr>
          <p:cNvSpPr txBox="1">
            <a:spLocks noGrp="1"/>
          </p:cNvSpPr>
          <p:nvPr>
            <p:ph idx="1"/>
          </p:nvPr>
        </p:nvSpPr>
        <p:spPr>
          <a:xfrm>
            <a:off x="838200" y="18288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Žáci se středně těžkým a těžkým mentálním postižením, se souběžným postižením více vadami a s autismem </a:t>
            </a:r>
            <a:r>
              <a:rPr lang="cs-CZ" u="sng" dirty="0">
                <a:latin typeface="Calibri" pitchFamily="18"/>
              </a:rPr>
              <a:t>se mohou </a:t>
            </a:r>
            <a:r>
              <a:rPr lang="cs-CZ" dirty="0">
                <a:latin typeface="Calibri" pitchFamily="18"/>
              </a:rPr>
              <a:t>vzdělávat v základní škole speciální, a to na žádost zákonného zástupce a na základě písemného doporučení školského poradenského zařízení.</a:t>
            </a:r>
          </a:p>
          <a:p>
            <a:pPr hangingPunct="1">
              <a:spcBef>
                <a:spcPts val="800"/>
              </a:spcBef>
              <a:buSzPct val="100000"/>
              <a:buFont typeface="Arial" pitchFamily="34"/>
              <a:buChar char="•"/>
            </a:pPr>
            <a:r>
              <a:rPr lang="cs-CZ" dirty="0">
                <a:latin typeface="Calibri" pitchFamily="18"/>
              </a:rPr>
              <a:t>Vzdělávání v základní škole speciální má deset ročníků a člení se na první stupeň a druhý stupeň. První stupeň je tvořen prvním až šestým ročníkem, druhý stupeň sedmým až desátým ročníkem.</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39F8D9-84C2-4871-9AC7-7B7766BD02A6}"/>
              </a:ext>
            </a:extLst>
          </p:cNvPr>
          <p:cNvSpPr txBox="1">
            <a:spLocks noGrp="1"/>
          </p:cNvSpPr>
          <p:nvPr>
            <p:ph type="title"/>
          </p:nvPr>
        </p:nvSpPr>
        <p:spPr/>
        <p:txBody>
          <a:bodyPr>
            <a:normAutofit/>
          </a:bodyPr>
          <a:lstStyle/>
          <a:p>
            <a:pPr lvl="0"/>
            <a:r>
              <a:rPr lang="cs-CZ" dirty="0"/>
              <a:t>Přípravný stupeň základní školy speciální</a:t>
            </a:r>
          </a:p>
        </p:txBody>
      </p:sp>
      <p:sp>
        <p:nvSpPr>
          <p:cNvPr id="3" name="Zástupný symbol pro obsah 2">
            <a:extLst>
              <a:ext uri="{FF2B5EF4-FFF2-40B4-BE49-F238E27FC236}">
                <a16:creationId xmlns:a16="http://schemas.microsoft.com/office/drawing/2014/main" id="{B4C60736-E11D-4F81-96AD-F2F047B5C459}"/>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Poskytují přípravu na vzdělávání v základní škole speciální dětem se středně těžkým a těžkým mentálním postižením, se souběžným postižením více vadami nebo s autismem.</a:t>
            </a:r>
          </a:p>
          <a:p>
            <a:pPr hangingPunct="1">
              <a:spcBef>
                <a:spcPts val="800"/>
              </a:spcBef>
              <a:buSzPct val="100000"/>
              <a:buFont typeface="Arial" pitchFamily="34"/>
              <a:buChar char="•"/>
            </a:pPr>
            <a:r>
              <a:rPr lang="cs-CZ" dirty="0">
                <a:latin typeface="Calibri" pitchFamily="18"/>
              </a:rPr>
              <a:t>Souhlas </a:t>
            </a:r>
            <a:r>
              <a:rPr lang="cs-CZ" dirty="0" err="1">
                <a:latin typeface="Calibri" pitchFamily="18"/>
              </a:rPr>
              <a:t>KrÚ</a:t>
            </a:r>
            <a:r>
              <a:rPr lang="cs-CZ" dirty="0">
                <a:latin typeface="Calibri" pitchFamily="18"/>
              </a:rPr>
              <a:t>, MŠMT</a:t>
            </a:r>
          </a:p>
          <a:p>
            <a:pPr hangingPunct="1">
              <a:spcBef>
                <a:spcPts val="800"/>
              </a:spcBef>
              <a:buSzPct val="100000"/>
              <a:buFont typeface="Arial" pitchFamily="34"/>
              <a:buChar char="•"/>
            </a:pPr>
            <a:r>
              <a:rPr lang="cs-CZ" dirty="0">
                <a:latin typeface="Calibri" pitchFamily="18"/>
              </a:rPr>
              <a:t>Žádost zákonného zástupce, souhlas ŠPZ</a:t>
            </a:r>
          </a:p>
          <a:p>
            <a:pPr hangingPunct="1">
              <a:spcBef>
                <a:spcPts val="800"/>
              </a:spcBef>
              <a:buSzPct val="100000"/>
              <a:buFont typeface="Arial" pitchFamily="34"/>
              <a:buChar char="•"/>
            </a:pPr>
            <a:r>
              <a:rPr lang="cs-CZ" dirty="0">
                <a:latin typeface="Calibri" pitchFamily="18"/>
              </a:rPr>
              <a:t>Od 5 roku maximálně 3 roky</a:t>
            </a:r>
          </a:p>
          <a:p>
            <a:pPr hangingPunct="1">
              <a:spcBef>
                <a:spcPts val="800"/>
              </a:spcBef>
              <a:buSzPct val="100000"/>
              <a:buFont typeface="Arial" pitchFamily="34"/>
              <a:buChar char="•"/>
            </a:pPr>
            <a:r>
              <a:rPr lang="cs-CZ" dirty="0">
                <a:latin typeface="Calibri" pitchFamily="18"/>
              </a:rPr>
              <a:t>Třída má 4-6 žáků</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3C4346-91F7-4073-9671-CFD6D124EFF8}"/>
              </a:ext>
            </a:extLst>
          </p:cNvPr>
          <p:cNvSpPr txBox="1">
            <a:spLocks noGrp="1"/>
          </p:cNvSpPr>
          <p:nvPr>
            <p:ph type="title"/>
          </p:nvPr>
        </p:nvSpPr>
        <p:spPr/>
        <p:txBody>
          <a:bodyPr>
            <a:normAutofit/>
          </a:bodyPr>
          <a:lstStyle/>
          <a:p>
            <a:pPr lvl="0"/>
            <a:r>
              <a:rPr lang="cs-CZ" dirty="0"/>
              <a:t>Průběh základního vzdělávání</a:t>
            </a:r>
          </a:p>
        </p:txBody>
      </p:sp>
      <p:sp>
        <p:nvSpPr>
          <p:cNvPr id="3" name="Zástupný symbol pro obsah 2">
            <a:extLst>
              <a:ext uri="{FF2B5EF4-FFF2-40B4-BE49-F238E27FC236}">
                <a16:creationId xmlns:a16="http://schemas.microsoft.com/office/drawing/2014/main" id="{E7B69244-23C4-4696-B350-4A9C796D195D}"/>
              </a:ext>
            </a:extLst>
          </p:cNvPr>
          <p:cNvSpPr txBox="1">
            <a:spLocks noGrp="1"/>
          </p:cNvSpPr>
          <p:nvPr>
            <p:ph idx="1"/>
          </p:nvPr>
        </p:nvSpPr>
        <p:spPr>
          <a:xfrm>
            <a:off x="838200" y="1596559"/>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Přestup</a:t>
            </a:r>
          </a:p>
          <a:p>
            <a:pPr hangingPunct="1">
              <a:spcBef>
                <a:spcPts val="800"/>
              </a:spcBef>
              <a:buSzPct val="100000"/>
              <a:buFont typeface="Arial" pitchFamily="34"/>
              <a:buChar char="•"/>
            </a:pPr>
            <a:r>
              <a:rPr lang="cs-CZ" dirty="0">
                <a:latin typeface="Calibri" pitchFamily="18"/>
              </a:rPr>
              <a:t>Převedení do jiného vzdělávacího programu (ZŠ speciální)</a:t>
            </a:r>
          </a:p>
          <a:p>
            <a:pPr hangingPunct="1">
              <a:spcBef>
                <a:spcPts val="800"/>
              </a:spcBef>
              <a:buSzPct val="100000"/>
              <a:buFont typeface="Arial" pitchFamily="34"/>
              <a:buChar char="•"/>
            </a:pPr>
            <a:r>
              <a:rPr lang="cs-CZ" dirty="0">
                <a:latin typeface="Calibri" pitchFamily="18"/>
              </a:rPr>
              <a:t>Střídavá péče</a:t>
            </a:r>
          </a:p>
          <a:p>
            <a:pPr hangingPunct="1">
              <a:spcBef>
                <a:spcPts val="800"/>
              </a:spcBef>
              <a:buSzPct val="100000"/>
              <a:buFont typeface="Arial" pitchFamily="34"/>
              <a:buChar char="•"/>
            </a:pPr>
            <a:r>
              <a:rPr lang="cs-CZ" dirty="0">
                <a:latin typeface="Calibri" pitchFamily="18"/>
              </a:rPr>
              <a:t>Omlouvání nepřítomnosti</a:t>
            </a:r>
          </a:p>
          <a:p>
            <a:pPr hangingPunct="1">
              <a:spcBef>
                <a:spcPts val="800"/>
              </a:spcBef>
              <a:buSzPct val="100000"/>
              <a:buFont typeface="Arial" pitchFamily="34"/>
              <a:buChar char="•"/>
            </a:pPr>
            <a:r>
              <a:rPr lang="cs-CZ" dirty="0">
                <a:latin typeface="Calibri" pitchFamily="18"/>
              </a:rPr>
              <a:t>Hodnocení výsledků vzdělávání (pochybnosti do 3 pracovních dnů)</a:t>
            </a:r>
          </a:p>
          <a:p>
            <a:pPr hangingPunct="1">
              <a:spcBef>
                <a:spcPts val="800"/>
              </a:spcBef>
              <a:buSzPct val="100000"/>
              <a:buFont typeface="Arial" pitchFamily="34"/>
              <a:buChar char="•"/>
            </a:pPr>
            <a:r>
              <a:rPr lang="cs-CZ" dirty="0">
                <a:latin typeface="Calibri" pitchFamily="18"/>
              </a:rPr>
              <a:t>Opravné zkoušky (komisionální) – neprospěl ze 2 předmětů</a:t>
            </a:r>
          </a:p>
          <a:p>
            <a:pPr hangingPunct="1">
              <a:spcBef>
                <a:spcPts val="800"/>
              </a:spcBef>
              <a:buSzPct val="100000"/>
              <a:buFont typeface="Arial" pitchFamily="34"/>
              <a:buChar char="•"/>
            </a:pPr>
            <a:r>
              <a:rPr lang="cs-CZ" dirty="0">
                <a:latin typeface="Calibri" pitchFamily="18"/>
              </a:rPr>
              <a:t>Ukončení základního vzdělávání – pokračování do 18. roku věku</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F080DB-6672-49B0-B209-3A1F86F0034C}"/>
              </a:ext>
            </a:extLst>
          </p:cNvPr>
          <p:cNvSpPr>
            <a:spLocks noGrp="1"/>
          </p:cNvSpPr>
          <p:nvPr>
            <p:ph type="title"/>
          </p:nvPr>
        </p:nvSpPr>
        <p:spPr/>
        <p:txBody>
          <a:bodyPr/>
          <a:lstStyle/>
          <a:p>
            <a:r>
              <a:rPr lang="cs-CZ" dirty="0"/>
              <a:t>Střední vzdělávání</a:t>
            </a:r>
          </a:p>
        </p:txBody>
      </p:sp>
      <p:sp>
        <p:nvSpPr>
          <p:cNvPr id="3" name="Zástupný text 2">
            <a:extLst>
              <a:ext uri="{FF2B5EF4-FFF2-40B4-BE49-F238E27FC236}">
                <a16:creationId xmlns:a16="http://schemas.microsoft.com/office/drawing/2014/main" id="{4B5AFD2E-7A49-49A2-87A8-EC6C20666DC7}"/>
              </a:ext>
            </a:extLst>
          </p:cNvPr>
          <p:cNvSpPr>
            <a:spLocks noGrp="1"/>
          </p:cNvSpPr>
          <p:nvPr>
            <p:ph type="body" idx="1"/>
          </p:nvPr>
        </p:nvSpPr>
        <p:spPr/>
        <p:txBody>
          <a:bodyPr/>
          <a:lstStyle/>
          <a:p>
            <a:r>
              <a:rPr lang="cs-CZ" dirty="0"/>
              <a:t>Vyhláška č. 13/2005 Sb., o středním vzdělávání a vzdělávání  konzervatoři, ve znění pozdějších předpisů</a:t>
            </a:r>
          </a:p>
        </p:txBody>
      </p:sp>
    </p:spTree>
    <p:extLst>
      <p:ext uri="{BB962C8B-B14F-4D97-AF65-F5344CB8AC3E}">
        <p14:creationId xmlns:p14="http://schemas.microsoft.com/office/powerpoint/2010/main" val="86561504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ECD102-18A7-4BFB-BCEE-C70794B2B92D}"/>
              </a:ext>
            </a:extLst>
          </p:cNvPr>
          <p:cNvSpPr txBox="1">
            <a:spLocks noGrp="1"/>
          </p:cNvSpPr>
          <p:nvPr>
            <p:ph type="title"/>
          </p:nvPr>
        </p:nvSpPr>
        <p:spPr/>
        <p:txBody>
          <a:bodyPr>
            <a:normAutofit/>
          </a:bodyPr>
          <a:lstStyle/>
          <a:p>
            <a:pPr lvl="0"/>
            <a:r>
              <a:rPr lang="cs-CZ" dirty="0"/>
              <a:t>Akcentace spolupráce se zaměstnavateli</a:t>
            </a:r>
          </a:p>
        </p:txBody>
      </p:sp>
      <p:sp>
        <p:nvSpPr>
          <p:cNvPr id="3" name="Zástupný symbol pro obsah 2">
            <a:extLst>
              <a:ext uri="{FF2B5EF4-FFF2-40B4-BE49-F238E27FC236}">
                <a16:creationId xmlns:a16="http://schemas.microsoft.com/office/drawing/2014/main" id="{61E82BB3-3597-4D07-8271-EC68B76762B9}"/>
              </a:ext>
            </a:extLst>
          </p:cNvPr>
          <p:cNvSpPr txBox="1">
            <a:spLocks noGrp="1"/>
          </p:cNvSpPr>
          <p:nvPr>
            <p:ph idx="1"/>
          </p:nvPr>
        </p:nvSpPr>
        <p:spPr>
          <a:xfrm>
            <a:off x="838200" y="1600201"/>
            <a:ext cx="10515600" cy="4525923"/>
          </a:xfrm>
        </p:spPr>
        <p:txBody>
          <a:bodyPr vert="horz" lIns="91440" tIns="45720" rIns="91440" bIns="45720" rtlCol="0">
            <a:noAutofit/>
          </a:bodyPr>
          <a:lstStyle/>
          <a:p>
            <a:pPr hangingPunct="1">
              <a:spcBef>
                <a:spcPts val="800"/>
              </a:spcBef>
              <a:buSzPct val="100000"/>
              <a:buFont typeface="Arial" pitchFamily="34"/>
              <a:buChar char="•"/>
            </a:pPr>
            <a:r>
              <a:rPr lang="cs-CZ" dirty="0">
                <a:latin typeface="Calibri" pitchFamily="18"/>
              </a:rPr>
              <a:t>se zaměstnavateli projednávají ŠVP,</a:t>
            </a:r>
          </a:p>
          <a:p>
            <a:pPr hangingPunct="1">
              <a:spcBef>
                <a:spcPts val="800"/>
              </a:spcBef>
              <a:buSzPct val="100000"/>
              <a:buFont typeface="Arial" pitchFamily="34"/>
              <a:buChar char="•"/>
            </a:pPr>
            <a:r>
              <a:rPr lang="cs-CZ" dirty="0">
                <a:latin typeface="Calibri" pitchFamily="18"/>
              </a:rPr>
              <a:t>zaměstnavatele zapojí do tvorby koncepčních záměrů rozvoje školy,</a:t>
            </a:r>
          </a:p>
          <a:p>
            <a:pPr hangingPunct="1">
              <a:spcBef>
                <a:spcPts val="800"/>
              </a:spcBef>
              <a:buSzPct val="100000"/>
              <a:buFont typeface="Arial" pitchFamily="34"/>
              <a:buChar char="•"/>
            </a:pPr>
            <a:r>
              <a:rPr lang="cs-CZ" dirty="0">
                <a:latin typeface="Calibri" pitchFamily="18"/>
              </a:rPr>
              <a:t>zabezpečují praktické vyučování na pracovištích fyzických nebo právnických osob</a:t>
            </a:r>
          </a:p>
          <a:p>
            <a:pPr hangingPunct="1">
              <a:spcBef>
                <a:spcPts val="800"/>
              </a:spcBef>
              <a:buSzPct val="100000"/>
              <a:buFont typeface="Arial" pitchFamily="34"/>
              <a:buChar char="•"/>
            </a:pPr>
            <a:r>
              <a:rPr lang="cs-CZ" dirty="0">
                <a:latin typeface="Calibri" pitchFamily="18"/>
              </a:rPr>
              <a:t>účast odborníka z praxe v rámci teoretické odborné přípravy,</a:t>
            </a:r>
          </a:p>
          <a:p>
            <a:pPr hangingPunct="1">
              <a:spcBef>
                <a:spcPts val="800"/>
              </a:spcBef>
              <a:buSzPct val="100000"/>
              <a:buFont typeface="Arial" pitchFamily="34"/>
              <a:buChar char="•"/>
            </a:pPr>
            <a:r>
              <a:rPr lang="cs-CZ" dirty="0">
                <a:latin typeface="Calibri" pitchFamily="18"/>
              </a:rPr>
              <a:t>umožňují účast odborníka z praxe u profilové části maturitní zkoušky,</a:t>
            </a:r>
          </a:p>
          <a:p>
            <a:pPr hangingPunct="1">
              <a:spcBef>
                <a:spcPts val="800"/>
              </a:spcBef>
              <a:buSzPct val="100000"/>
              <a:buFont typeface="Arial" pitchFamily="34"/>
              <a:buChar char="•"/>
            </a:pPr>
            <a:r>
              <a:rPr lang="cs-CZ" dirty="0">
                <a:latin typeface="Calibri" pitchFamily="18"/>
              </a:rPr>
              <a:t>další vzdělávání a stáže pedagogických pracovníků teoretického i praktického vyučování u zaměstnavatelů,</a:t>
            </a:r>
          </a:p>
          <a:p>
            <a:pPr hangingPunct="1">
              <a:spcBef>
                <a:spcPts val="800"/>
              </a:spcBef>
              <a:buSzPct val="100000"/>
              <a:buFont typeface="Arial" pitchFamily="34"/>
              <a:buChar char="•"/>
            </a:pPr>
            <a:r>
              <a:rPr lang="cs-CZ" dirty="0">
                <a:latin typeface="Calibri" pitchFamily="18"/>
              </a:rPr>
              <a:t>poradní sbor ŘŠ ze zaměstnavatelů za účelem spolupráce se zaměstnavateli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F3F91B-1315-459F-BF6F-77AEEA304CE5}"/>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9118F617-00A6-4773-86A8-FC42FAA1E365}"/>
              </a:ext>
            </a:extLst>
          </p:cNvPr>
          <p:cNvSpPr txBox="1">
            <a:spLocks noGrp="1"/>
          </p:cNvSpPr>
          <p:nvPr>
            <p:ph idx="1"/>
          </p:nvPr>
        </p:nvSpPr>
        <p:spPr>
          <a:xfrm>
            <a:off x="838200" y="1966952"/>
            <a:ext cx="10691191"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Právnická osoba a organizační složka státu nebo její součást může vykonávat činnost školy nebo školského zařízení, školy a školského zařízení, nebo i více škol nebo školských zařízení.</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B8C225-5AA8-4EDB-93B8-86EEB1840F2E}"/>
              </a:ext>
            </a:extLst>
          </p:cNvPr>
          <p:cNvSpPr txBox="1">
            <a:spLocks noGrp="1"/>
          </p:cNvSpPr>
          <p:nvPr>
            <p:ph type="title"/>
          </p:nvPr>
        </p:nvSpPr>
        <p:spPr/>
        <p:txBody>
          <a:bodyPr>
            <a:normAutofit/>
          </a:bodyPr>
          <a:lstStyle/>
          <a:p>
            <a:pPr lvl="0"/>
            <a:r>
              <a:rPr lang="cs-CZ" dirty="0"/>
              <a:t>Stupně středního vzdělávání</a:t>
            </a:r>
          </a:p>
        </p:txBody>
      </p:sp>
      <p:sp>
        <p:nvSpPr>
          <p:cNvPr id="3" name="Zástupný symbol pro obsah 2">
            <a:extLst>
              <a:ext uri="{FF2B5EF4-FFF2-40B4-BE49-F238E27FC236}">
                <a16:creationId xmlns:a16="http://schemas.microsoft.com/office/drawing/2014/main" id="{34A4DE6A-26CD-4BEA-9FC0-C5B407CFBA14}"/>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a) střední vzdělání,</a:t>
            </a:r>
          </a:p>
          <a:p>
            <a:pPr hangingPunct="1">
              <a:spcBef>
                <a:spcPts val="800"/>
              </a:spcBef>
              <a:buSzPct val="100000"/>
              <a:buFont typeface="Arial" pitchFamily="34"/>
              <a:buChar char="•"/>
            </a:pPr>
            <a:r>
              <a:rPr lang="cs-CZ" dirty="0">
                <a:latin typeface="Calibri" pitchFamily="18"/>
              </a:rPr>
              <a:t>b) střední vzdělání s výučním listem,</a:t>
            </a:r>
          </a:p>
          <a:p>
            <a:pPr hangingPunct="1">
              <a:spcBef>
                <a:spcPts val="800"/>
              </a:spcBef>
              <a:buSzPct val="100000"/>
              <a:buFont typeface="Arial" pitchFamily="34"/>
              <a:buChar char="•"/>
            </a:pPr>
            <a:r>
              <a:rPr lang="cs-CZ" dirty="0">
                <a:latin typeface="Calibri" pitchFamily="18"/>
              </a:rPr>
              <a:t>c) střední vzdělání s maturitní zkouškou.</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CA65AF-5997-40C2-BEDC-F752B0A15633}"/>
              </a:ext>
            </a:extLst>
          </p:cNvPr>
          <p:cNvSpPr txBox="1">
            <a:spLocks noGrp="1"/>
          </p:cNvSpPr>
          <p:nvPr>
            <p:ph type="title"/>
          </p:nvPr>
        </p:nvSpPr>
        <p:spPr/>
        <p:txBody>
          <a:bodyPr>
            <a:normAutofit/>
          </a:bodyPr>
          <a:lstStyle/>
          <a:p>
            <a:pPr lvl="0"/>
            <a:r>
              <a:rPr lang="cs-CZ" dirty="0"/>
              <a:t>Přijímání ke vzdělávání ve střední škole</a:t>
            </a:r>
          </a:p>
        </p:txBody>
      </p:sp>
      <p:sp>
        <p:nvSpPr>
          <p:cNvPr id="3" name="Zástupný symbol pro obsah 2">
            <a:extLst>
              <a:ext uri="{FF2B5EF4-FFF2-40B4-BE49-F238E27FC236}">
                <a16:creationId xmlns:a16="http://schemas.microsoft.com/office/drawing/2014/main" id="{16CCFF9F-788B-468F-9022-B67EB42B9BB9}"/>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Podmínky</a:t>
            </a:r>
          </a:p>
          <a:p>
            <a:pPr lvl="1">
              <a:buSzPct val="100000"/>
              <a:buFont typeface="Arial" pitchFamily="34"/>
            </a:pPr>
            <a:r>
              <a:rPr lang="cs-CZ" sz="2800" dirty="0"/>
              <a:t>splnění povinné školní docházky nebo úspěšné ukončení základního vzdělávání před splněním povinné školní docházky,</a:t>
            </a:r>
          </a:p>
          <a:p>
            <a:pPr lvl="1">
              <a:buSzPct val="100000"/>
              <a:buFont typeface="Arial" pitchFamily="34"/>
            </a:pPr>
            <a:r>
              <a:rPr lang="cs-CZ" sz="2800" dirty="0"/>
              <a:t>splnění podmínky pro přijetí prokázáním vhodných schopností, vědomostí, zájmů a zdravotní způsobilosti.</a:t>
            </a:r>
          </a:p>
          <a:p>
            <a:pPr lvl="1">
              <a:buSzPct val="100000"/>
              <a:buFont typeface="Arial" pitchFamily="34"/>
            </a:pPr>
            <a:endParaRPr lang="cs-CZ" sz="2800" dirty="0"/>
          </a:p>
          <a:p>
            <a:pPr lvl="1">
              <a:buSzPct val="100000"/>
              <a:buFont typeface="Arial" pitchFamily="34"/>
            </a:pPr>
            <a:r>
              <a:rPr lang="cs-CZ" sz="2800" dirty="0"/>
              <a:t>Rozhoduje ŘŠ ve správním řízení</a:t>
            </a:r>
          </a:p>
          <a:p>
            <a:pPr lvl="1">
              <a:buSzPct val="100000"/>
              <a:buFont typeface="Arial" pitchFamily="34"/>
            </a:pPr>
            <a:r>
              <a:rPr lang="cs-CZ" sz="2800" dirty="0"/>
              <a:t>Vyhláška č. 353/2016 Sb., o přijímacím řízení ke střednímu vzdělávání, ve znění pozdějších předpisů</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3EC28A-CDDE-4C8C-B99D-A17C744243BA}"/>
              </a:ext>
            </a:extLst>
          </p:cNvPr>
          <p:cNvSpPr txBox="1">
            <a:spLocks noGrp="1"/>
          </p:cNvSpPr>
          <p:nvPr>
            <p:ph type="title"/>
          </p:nvPr>
        </p:nvSpPr>
        <p:spPr/>
        <p:txBody>
          <a:bodyPr>
            <a:normAutofit/>
          </a:bodyPr>
          <a:lstStyle/>
          <a:p>
            <a:pPr lvl="0"/>
            <a:r>
              <a:rPr lang="cs-CZ" dirty="0"/>
              <a:t>Přijímací řízení</a:t>
            </a:r>
          </a:p>
        </p:txBody>
      </p:sp>
      <p:sp>
        <p:nvSpPr>
          <p:cNvPr id="3" name="Zástupný symbol pro obsah 2">
            <a:extLst>
              <a:ext uri="{FF2B5EF4-FFF2-40B4-BE49-F238E27FC236}">
                <a16:creationId xmlns:a16="http://schemas.microsoft.com/office/drawing/2014/main" id="{4A17704C-9DA7-4E24-A655-6CA8EC191993}"/>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2 přihlášky do 1. 3.</a:t>
            </a:r>
          </a:p>
          <a:p>
            <a:pPr hangingPunct="1">
              <a:spcBef>
                <a:spcPts val="800"/>
              </a:spcBef>
              <a:buSzPct val="100000"/>
              <a:buFont typeface="Arial" pitchFamily="34"/>
              <a:buChar char="•"/>
            </a:pPr>
            <a:r>
              <a:rPr lang="cs-CZ" dirty="0">
                <a:latin typeface="Calibri" pitchFamily="18"/>
              </a:rPr>
              <a:t>Jednotné zadání č.j. a literatura, matematika</a:t>
            </a:r>
          </a:p>
          <a:p>
            <a:pPr hangingPunct="1">
              <a:spcBef>
                <a:spcPts val="800"/>
              </a:spcBef>
              <a:buSzPct val="100000"/>
              <a:buFont typeface="Arial" pitchFamily="34"/>
              <a:buChar char="•"/>
            </a:pPr>
            <a:r>
              <a:rPr lang="cs-CZ" dirty="0">
                <a:latin typeface="Calibri" pitchFamily="18"/>
              </a:rPr>
              <a:t>Možnost dvou pokusů</a:t>
            </a:r>
          </a:p>
          <a:p>
            <a:pPr hangingPunct="1">
              <a:spcBef>
                <a:spcPts val="800"/>
              </a:spcBef>
              <a:buSzPct val="100000"/>
              <a:buFont typeface="Arial" pitchFamily="34"/>
              <a:buChar char="•"/>
            </a:pPr>
            <a:r>
              <a:rPr lang="cs-CZ" dirty="0">
                <a:latin typeface="Calibri" pitchFamily="18"/>
              </a:rPr>
              <a:t>Platí jen pro první kolo</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142F5A-593A-47E0-B281-9A6AEEFD317B}"/>
              </a:ext>
            </a:extLst>
          </p:cNvPr>
          <p:cNvSpPr txBox="1">
            <a:spLocks noGrp="1"/>
          </p:cNvSpPr>
          <p:nvPr>
            <p:ph type="title"/>
          </p:nvPr>
        </p:nvSpPr>
        <p:spPr/>
        <p:txBody>
          <a:bodyPr>
            <a:normAutofit/>
          </a:bodyPr>
          <a:lstStyle/>
          <a:p>
            <a:pPr lvl="0"/>
            <a:r>
              <a:rPr lang="cs-CZ" dirty="0"/>
              <a:t>Rozhodnutí o přijetí a doručování rozhodnutí</a:t>
            </a:r>
          </a:p>
        </p:txBody>
      </p:sp>
      <p:sp>
        <p:nvSpPr>
          <p:cNvPr id="3" name="Zástupný symbol pro obsah 2">
            <a:extLst>
              <a:ext uri="{FF2B5EF4-FFF2-40B4-BE49-F238E27FC236}">
                <a16:creationId xmlns:a16="http://schemas.microsoft.com/office/drawing/2014/main" id="{BFD3353F-4D56-4E4D-A68B-676C092213C0}"/>
              </a:ext>
            </a:extLst>
          </p:cNvPr>
          <p:cNvSpPr txBox="1">
            <a:spLocks noGrp="1"/>
          </p:cNvSpPr>
          <p:nvPr>
            <p:ph idx="1"/>
          </p:nvPr>
        </p:nvSpPr>
        <p:spPr>
          <a:xfrm>
            <a:off x="838200" y="1781176"/>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Vyvěšení seznamu přijatých uchazečů</a:t>
            </a:r>
          </a:p>
          <a:p>
            <a:pPr hangingPunct="1">
              <a:spcBef>
                <a:spcPts val="800"/>
              </a:spcBef>
              <a:buSzPct val="100000"/>
              <a:buFont typeface="Arial" pitchFamily="34"/>
              <a:buChar char="•"/>
            </a:pPr>
            <a:r>
              <a:rPr lang="cs-CZ" dirty="0">
                <a:latin typeface="Calibri" pitchFamily="18"/>
              </a:rPr>
              <a:t>Doručení rozhodnutí o nepřijetí</a:t>
            </a:r>
          </a:p>
          <a:p>
            <a:pPr hangingPunct="1">
              <a:spcBef>
                <a:spcPts val="800"/>
              </a:spcBef>
              <a:buSzPct val="100000"/>
              <a:buFont typeface="Arial" pitchFamily="34"/>
              <a:buChar char="•"/>
            </a:pPr>
            <a:r>
              <a:rPr lang="cs-CZ" dirty="0">
                <a:latin typeface="Calibri" pitchFamily="18"/>
              </a:rPr>
              <a:t>Lhůta 3 pracovních dnů k podání odvolání</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455A13-2A62-4BFB-8F4F-59BFF5311B51}"/>
              </a:ext>
            </a:extLst>
          </p:cNvPr>
          <p:cNvSpPr txBox="1">
            <a:spLocks noGrp="1"/>
          </p:cNvSpPr>
          <p:nvPr>
            <p:ph type="title"/>
          </p:nvPr>
        </p:nvSpPr>
        <p:spPr/>
        <p:txBody>
          <a:bodyPr>
            <a:normAutofit/>
          </a:bodyPr>
          <a:lstStyle/>
          <a:p>
            <a:pPr lvl="0"/>
            <a:r>
              <a:rPr lang="cs-CZ" dirty="0"/>
              <a:t>Zápisový lístek</a:t>
            </a:r>
          </a:p>
        </p:txBody>
      </p:sp>
      <p:sp>
        <p:nvSpPr>
          <p:cNvPr id="3" name="Zástupný symbol pro obsah 2">
            <a:extLst>
              <a:ext uri="{FF2B5EF4-FFF2-40B4-BE49-F238E27FC236}">
                <a16:creationId xmlns:a16="http://schemas.microsoft.com/office/drawing/2014/main" id="{12155FB6-A121-4DE4-9EA8-478CED74BA12}"/>
              </a:ext>
            </a:extLst>
          </p:cNvPr>
          <p:cNvSpPr txBox="1">
            <a:spLocks noGrp="1"/>
          </p:cNvSpPr>
          <p:nvPr>
            <p:ph idx="1"/>
          </p:nvPr>
        </p:nvSpPr>
        <p:spPr>
          <a:xfrm>
            <a:off x="838200" y="1690688"/>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Uchazeč obdrží zápisový lístek v základní škole nejpozději do 15. března.</a:t>
            </a:r>
          </a:p>
          <a:p>
            <a:pPr hangingPunct="1">
              <a:spcBef>
                <a:spcPts val="800"/>
              </a:spcBef>
              <a:buSzPct val="100000"/>
              <a:buFont typeface="Arial" pitchFamily="34"/>
              <a:buChar char="•"/>
            </a:pPr>
            <a:r>
              <a:rPr lang="cs-CZ" dirty="0">
                <a:latin typeface="Calibri" pitchFamily="18"/>
              </a:rPr>
              <a:t>Vydává Krajský úřad – uchazeč není žákem ZŠ</a:t>
            </a:r>
          </a:p>
          <a:p>
            <a:pPr hangingPunct="1">
              <a:spcBef>
                <a:spcPts val="800"/>
              </a:spcBef>
              <a:buSzPct val="100000"/>
              <a:buFont typeface="Arial" pitchFamily="34"/>
              <a:buChar char="•"/>
            </a:pPr>
            <a:r>
              <a:rPr lang="cs-CZ" dirty="0">
                <a:latin typeface="Calibri" pitchFamily="18"/>
              </a:rPr>
              <a:t>Musí uplatnit nejpozději do 10 pracovních dnů ode dne oznámení rozhodnutí</a:t>
            </a:r>
          </a:p>
          <a:p>
            <a:pPr hangingPunct="1">
              <a:spcBef>
                <a:spcPts val="800"/>
              </a:spcBef>
              <a:buSzPct val="100000"/>
              <a:buFont typeface="Arial" pitchFamily="34"/>
              <a:buChar char="•"/>
            </a:pPr>
            <a:r>
              <a:rPr lang="cs-CZ" dirty="0">
                <a:latin typeface="Calibri" pitchFamily="18"/>
              </a:rPr>
              <a:t>Možnost zpětvzetí – přijat na odvolání, přijat na školu s talentovou zkouškou</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3391E2-D7A9-4A74-A321-D002AC2DD39F}"/>
              </a:ext>
            </a:extLst>
          </p:cNvPr>
          <p:cNvSpPr txBox="1">
            <a:spLocks noGrp="1"/>
          </p:cNvSpPr>
          <p:nvPr>
            <p:ph type="title"/>
          </p:nvPr>
        </p:nvSpPr>
        <p:spPr/>
        <p:txBody>
          <a:bodyPr/>
          <a:lstStyle/>
          <a:p>
            <a:r>
              <a:rPr lang="cs-CZ" dirty="0"/>
              <a:t>Speciální úprava</a:t>
            </a:r>
          </a:p>
        </p:txBody>
      </p:sp>
      <p:sp>
        <p:nvSpPr>
          <p:cNvPr id="3" name="Zástupný symbol pro obsah 2">
            <a:extLst>
              <a:ext uri="{FF2B5EF4-FFF2-40B4-BE49-F238E27FC236}">
                <a16:creationId xmlns:a16="http://schemas.microsoft.com/office/drawing/2014/main" id="{64EC1C49-379B-4872-859C-8F97F2459704}"/>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Přijímání do víceletého G</a:t>
            </a:r>
          </a:p>
          <a:p>
            <a:pPr hangingPunct="1">
              <a:spcBef>
                <a:spcPts val="800"/>
              </a:spcBef>
              <a:buSzPct val="100000"/>
              <a:buFont typeface="Arial" pitchFamily="34"/>
              <a:buChar char="•"/>
            </a:pPr>
            <a:r>
              <a:rPr lang="cs-CZ" dirty="0">
                <a:latin typeface="Calibri" pitchFamily="18"/>
              </a:rPr>
              <a:t>Přijímání do vyššího ročníku</a:t>
            </a:r>
          </a:p>
          <a:p>
            <a:pPr hangingPunct="1">
              <a:spcBef>
                <a:spcPts val="800"/>
              </a:spcBef>
              <a:buSzPct val="100000"/>
              <a:buFont typeface="Arial" pitchFamily="34"/>
              <a:buChar char="•"/>
            </a:pPr>
            <a:r>
              <a:rPr lang="cs-CZ" dirty="0">
                <a:latin typeface="Calibri" pitchFamily="18"/>
              </a:rPr>
              <a:t>Přijímání do škol s talentovou zkouškou</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460428-741E-49BB-A404-92E27AEA89E3}"/>
              </a:ext>
            </a:extLst>
          </p:cNvPr>
          <p:cNvSpPr txBox="1">
            <a:spLocks noGrp="1"/>
          </p:cNvSpPr>
          <p:nvPr>
            <p:ph type="title"/>
          </p:nvPr>
        </p:nvSpPr>
        <p:spPr/>
        <p:txBody>
          <a:bodyPr>
            <a:normAutofit/>
          </a:bodyPr>
          <a:lstStyle/>
          <a:p>
            <a:pPr lvl="0"/>
            <a:r>
              <a:rPr lang="cs-CZ" dirty="0"/>
              <a:t>Organizace středního vzdělávání</a:t>
            </a:r>
          </a:p>
        </p:txBody>
      </p:sp>
      <p:sp>
        <p:nvSpPr>
          <p:cNvPr id="3" name="Zástupný symbol pro obsah 2">
            <a:extLst>
              <a:ext uri="{FF2B5EF4-FFF2-40B4-BE49-F238E27FC236}">
                <a16:creationId xmlns:a16="http://schemas.microsoft.com/office/drawing/2014/main" id="{8D1A8C56-EE98-42EC-A4C4-F0EB97BDC4AE}"/>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dirty="0">
                <a:latin typeface="Calibri" pitchFamily="18"/>
              </a:rPr>
              <a:t>teoretické  vyučování</a:t>
            </a:r>
          </a:p>
          <a:p>
            <a:pPr hangingPunct="1">
              <a:spcBef>
                <a:spcPts val="800"/>
              </a:spcBef>
              <a:buSzPct val="100000"/>
              <a:buFont typeface="Arial" pitchFamily="34"/>
              <a:buChar char="•"/>
            </a:pPr>
            <a:r>
              <a:rPr lang="cs-CZ" sz="2400" dirty="0">
                <a:latin typeface="Calibri" pitchFamily="18"/>
              </a:rPr>
              <a:t>praktické vyučování (vztahuje se ZP)</a:t>
            </a:r>
          </a:p>
          <a:p>
            <a:pPr lvl="1">
              <a:buSzPct val="100000"/>
              <a:buFont typeface="Arial" pitchFamily="34"/>
            </a:pPr>
            <a:r>
              <a:rPr lang="cs-CZ" dirty="0"/>
              <a:t>odborný výcvik,</a:t>
            </a:r>
          </a:p>
          <a:p>
            <a:pPr lvl="1">
              <a:buSzPct val="100000"/>
              <a:buFont typeface="Arial" pitchFamily="34"/>
            </a:pPr>
            <a:r>
              <a:rPr lang="cs-CZ" dirty="0"/>
              <a:t>cvičení,</a:t>
            </a:r>
          </a:p>
          <a:p>
            <a:pPr lvl="1">
              <a:buSzPct val="100000"/>
              <a:buFont typeface="Arial" pitchFamily="34"/>
            </a:pPr>
            <a:r>
              <a:rPr lang="cs-CZ" dirty="0"/>
              <a:t>učební praxi a</a:t>
            </a:r>
          </a:p>
          <a:p>
            <a:pPr lvl="1">
              <a:buSzPct val="100000"/>
              <a:buFont typeface="Arial" pitchFamily="34"/>
            </a:pPr>
            <a:r>
              <a:rPr lang="cs-CZ" dirty="0"/>
              <a:t>odbornou nebo uměleckou praxi a</a:t>
            </a:r>
          </a:p>
          <a:p>
            <a:pPr lvl="1">
              <a:buSzPct val="100000"/>
              <a:buFont typeface="Arial" pitchFamily="34"/>
            </a:pPr>
            <a:r>
              <a:rPr lang="cs-CZ" dirty="0"/>
              <a:t>sportovní přípravu</a:t>
            </a:r>
          </a:p>
          <a:p>
            <a:pPr hangingPunct="1">
              <a:spcBef>
                <a:spcPts val="800"/>
              </a:spcBef>
              <a:buSzPct val="100000"/>
              <a:buFont typeface="Arial" pitchFamily="34"/>
              <a:buChar char="•"/>
            </a:pPr>
            <a:r>
              <a:rPr lang="cs-CZ" sz="2400" dirty="0">
                <a:latin typeface="Calibri" pitchFamily="18"/>
              </a:rPr>
              <a:t>výchovu mimo vyučování</a:t>
            </a:r>
          </a:p>
          <a:p>
            <a:pPr hangingPunct="1">
              <a:spcBef>
                <a:spcPts val="800"/>
              </a:spcBef>
              <a:buSzPct val="100000"/>
              <a:buFont typeface="Arial" pitchFamily="34"/>
              <a:buChar char="•"/>
            </a:pPr>
            <a:r>
              <a:rPr lang="cs-CZ" sz="2400" dirty="0">
                <a:latin typeface="Calibri" pitchFamily="18"/>
              </a:rPr>
              <a:t>Odborná nebo umělecká praxe a sportovní příprava může být uskutečňována i v období školních prázdnin po dobu stanovenou rámcovým vzdělávacím programem.</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FC86E8-FB15-4ABD-B9DF-2B1BEEC6ACAD}"/>
              </a:ext>
            </a:extLst>
          </p:cNvPr>
          <p:cNvSpPr txBox="1">
            <a:spLocks noGrp="1"/>
          </p:cNvSpPr>
          <p:nvPr>
            <p:ph type="title"/>
          </p:nvPr>
        </p:nvSpPr>
        <p:spPr/>
        <p:txBody>
          <a:bodyPr>
            <a:normAutofit/>
          </a:bodyPr>
          <a:lstStyle/>
          <a:p>
            <a:pPr lvl="0"/>
            <a:r>
              <a:rPr lang="cs-CZ" dirty="0"/>
              <a:t>Správní rozhodování</a:t>
            </a:r>
          </a:p>
        </p:txBody>
      </p:sp>
      <p:sp>
        <p:nvSpPr>
          <p:cNvPr id="3" name="Zástupný symbol pro obsah 2">
            <a:extLst>
              <a:ext uri="{FF2B5EF4-FFF2-40B4-BE49-F238E27FC236}">
                <a16:creationId xmlns:a16="http://schemas.microsoft.com/office/drawing/2014/main" id="{12A593C1-2C92-411B-8017-5B0D9335F5DA}"/>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Přestup do jiné střední školy,</a:t>
            </a:r>
          </a:p>
          <a:p>
            <a:pPr hangingPunct="1">
              <a:spcBef>
                <a:spcPts val="800"/>
              </a:spcBef>
              <a:buSzPct val="100000"/>
              <a:buFont typeface="Arial" pitchFamily="34"/>
              <a:buChar char="•"/>
            </a:pPr>
            <a:r>
              <a:rPr lang="cs-CZ" dirty="0">
                <a:latin typeface="Calibri" pitchFamily="18"/>
              </a:rPr>
              <a:t>změna oboru vzdělání,</a:t>
            </a:r>
          </a:p>
          <a:p>
            <a:pPr hangingPunct="1">
              <a:spcBef>
                <a:spcPts val="800"/>
              </a:spcBef>
              <a:buSzPct val="100000"/>
              <a:buFont typeface="Arial" pitchFamily="34"/>
              <a:buChar char="•"/>
            </a:pPr>
            <a:r>
              <a:rPr lang="cs-CZ" dirty="0">
                <a:latin typeface="Calibri" pitchFamily="18"/>
              </a:rPr>
              <a:t>přerušení vzdělávání,</a:t>
            </a:r>
          </a:p>
          <a:p>
            <a:pPr hangingPunct="1">
              <a:spcBef>
                <a:spcPts val="800"/>
              </a:spcBef>
              <a:buSzPct val="100000"/>
              <a:buFont typeface="Arial" pitchFamily="34"/>
              <a:buChar char="•"/>
            </a:pPr>
            <a:r>
              <a:rPr lang="cs-CZ" dirty="0">
                <a:latin typeface="Calibri" pitchFamily="18"/>
              </a:rPr>
              <a:t>opakování ročníku a</a:t>
            </a:r>
          </a:p>
          <a:p>
            <a:pPr hangingPunct="1">
              <a:spcBef>
                <a:spcPts val="800"/>
              </a:spcBef>
              <a:buSzPct val="100000"/>
              <a:buFont typeface="Arial" pitchFamily="34"/>
              <a:buChar char="•"/>
            </a:pPr>
            <a:r>
              <a:rPr lang="cs-CZ" dirty="0">
                <a:latin typeface="Calibri" pitchFamily="18"/>
              </a:rPr>
              <a:t>uznání předchozího vzdělání podle § 70,</a:t>
            </a:r>
          </a:p>
          <a:p>
            <a:pPr hangingPunct="1">
              <a:spcBef>
                <a:spcPts val="800"/>
              </a:spcBef>
              <a:buSzPct val="100000"/>
              <a:buFont typeface="Arial" pitchFamily="34"/>
              <a:buChar char="•"/>
            </a:pPr>
            <a:r>
              <a:rPr lang="cs-CZ" dirty="0">
                <a:latin typeface="Calibri" pitchFamily="18"/>
              </a:rPr>
              <a:t>a to na základě písemné žádosti.</a:t>
            </a:r>
          </a:p>
          <a:p>
            <a:pPr marL="0" indent="0" hangingPunct="1">
              <a:spcBef>
                <a:spcPts val="800"/>
              </a:spcBef>
              <a:buNone/>
            </a:pPr>
            <a:r>
              <a:rPr lang="cs-CZ" dirty="0">
                <a:latin typeface="Calibri" pitchFamily="18"/>
              </a:rPr>
              <a:t>Součástí žádosti zákonného zástupce nezletilého žáka je souhlas žáka.</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4717E2-C78D-4D3D-9D81-4AD364D707F4}"/>
              </a:ext>
            </a:extLst>
          </p:cNvPr>
          <p:cNvSpPr txBox="1">
            <a:spLocks noGrp="1"/>
          </p:cNvSpPr>
          <p:nvPr>
            <p:ph type="title"/>
          </p:nvPr>
        </p:nvSpPr>
        <p:spPr/>
        <p:txBody>
          <a:bodyPr>
            <a:normAutofit/>
          </a:bodyPr>
          <a:lstStyle/>
          <a:p>
            <a:pPr lvl="0"/>
            <a:r>
              <a:rPr lang="cs-CZ" dirty="0"/>
              <a:t>Omlouvání nepřítomnosti</a:t>
            </a:r>
          </a:p>
        </p:txBody>
      </p:sp>
      <p:sp>
        <p:nvSpPr>
          <p:cNvPr id="3" name="Zástupný symbol pro obsah 2">
            <a:extLst>
              <a:ext uri="{FF2B5EF4-FFF2-40B4-BE49-F238E27FC236}">
                <a16:creationId xmlns:a16="http://schemas.microsoft.com/office/drawing/2014/main" id="{3EB64783-2174-463F-A80D-C64F0714DED5}"/>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sz="2600" dirty="0">
                <a:latin typeface="Calibri" pitchFamily="18"/>
              </a:rPr>
              <a:t>Do 3 dnů – podrobnosti ŠŘ</a:t>
            </a:r>
          </a:p>
          <a:p>
            <a:pPr hangingPunct="1">
              <a:spcBef>
                <a:spcPts val="800"/>
              </a:spcBef>
              <a:buSzPct val="100000"/>
              <a:buFont typeface="Arial" pitchFamily="34"/>
              <a:buChar char="•"/>
            </a:pPr>
            <a:r>
              <a:rPr lang="cs-CZ" sz="2600" dirty="0">
                <a:latin typeface="Calibri" pitchFamily="18"/>
              </a:rPr>
              <a:t>ŘŠ může ze závažných důvodů, zejména zdravotních, uvolnit žáka na žádost zcela nebo zčásti z vyučování některého předmětu; žáka uvedeného v § 16 odst. 9 může také uvolnit z provádění určitých činností, popřípadě rozhodnout, že tento žák nebude v některých předmětech hodnocen.</a:t>
            </a:r>
          </a:p>
          <a:p>
            <a:pPr hangingPunct="1">
              <a:spcBef>
                <a:spcPts val="800"/>
              </a:spcBef>
              <a:buSzPct val="100000"/>
              <a:buFont typeface="Arial" pitchFamily="34"/>
              <a:buChar char="•"/>
            </a:pPr>
            <a:r>
              <a:rPr lang="cs-CZ" sz="2600" dirty="0">
                <a:latin typeface="Calibri" pitchFamily="18"/>
              </a:rPr>
              <a:t>Žák nemůže být uvolněn z předmětu rozhodujícího pro odborné zaměření absolventa.</a:t>
            </a:r>
          </a:p>
          <a:p>
            <a:pPr hangingPunct="1">
              <a:spcBef>
                <a:spcPts val="800"/>
              </a:spcBef>
              <a:buSzPct val="100000"/>
              <a:buFont typeface="Arial" pitchFamily="34"/>
              <a:buChar char="•"/>
            </a:pPr>
            <a:r>
              <a:rPr lang="cs-CZ" sz="2600" dirty="0">
                <a:latin typeface="Calibri" pitchFamily="18"/>
              </a:rPr>
              <a:t>V předmětu tělesná výchova ředitel školy uvolní žáka z vyučování na základě posudku vydaného registrujícím lékařem, pokud má být žák uvolněn na pololetí školního roku nebo na školní rok. Žák není z předmětu, z něhož byl zcela uvolněn, hodnocen.</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31EB10-FA3C-4B50-8635-A7DEB2A024F4}"/>
              </a:ext>
            </a:extLst>
          </p:cNvPr>
          <p:cNvSpPr txBox="1">
            <a:spLocks noGrp="1"/>
          </p:cNvSpPr>
          <p:nvPr>
            <p:ph type="title"/>
          </p:nvPr>
        </p:nvSpPr>
        <p:spPr/>
        <p:txBody>
          <a:bodyPr>
            <a:normAutofit/>
          </a:bodyPr>
          <a:lstStyle/>
          <a:p>
            <a:pPr lvl="0"/>
            <a:r>
              <a:rPr lang="cs-CZ" dirty="0"/>
              <a:t>Žák přestává být žákem SŠ</a:t>
            </a:r>
          </a:p>
        </p:txBody>
      </p:sp>
      <p:sp>
        <p:nvSpPr>
          <p:cNvPr id="3" name="Zástupný symbol pro obsah 2">
            <a:extLst>
              <a:ext uri="{FF2B5EF4-FFF2-40B4-BE49-F238E27FC236}">
                <a16:creationId xmlns:a16="http://schemas.microsoft.com/office/drawing/2014/main" id="{FE727807-96A2-4A0C-8540-3029CEAA6662}"/>
              </a:ext>
            </a:extLst>
          </p:cNvPr>
          <p:cNvSpPr txBox="1">
            <a:spLocks noGrp="1"/>
          </p:cNvSpPr>
          <p:nvPr>
            <p:ph idx="1"/>
          </p:nvPr>
        </p:nvSpPr>
        <p:spPr>
          <a:xfrm>
            <a:off x="838199" y="1690688"/>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sz="2400" dirty="0">
                <a:latin typeface="Calibri" pitchFamily="18"/>
              </a:rPr>
              <a:t>Jestliže se žák, který splnil povinnou školní docházku, neúčastní po dobu nejméně 5 vyučovacích dnů vyučování a jeho neúčast není omluvena, vyzve ředitel školy písemně zletilého žáka nebo zákonného zástupce nezletilého žáka, aby neprodleně doložil důvody žákovy nepřítomnosti; </a:t>
            </a:r>
          </a:p>
          <a:p>
            <a:pPr hangingPunct="1">
              <a:spcBef>
                <a:spcPts val="800"/>
              </a:spcBef>
              <a:buSzPct val="100000"/>
              <a:buFont typeface="Arial" pitchFamily="34"/>
              <a:buChar char="•"/>
            </a:pPr>
            <a:r>
              <a:rPr lang="cs-CZ" sz="2400" dirty="0">
                <a:latin typeface="Calibri" pitchFamily="18"/>
              </a:rPr>
              <a:t>zároveň upozorní, že jinak bude žák posuzován, jako by vzdělávání zanechal. </a:t>
            </a:r>
          </a:p>
          <a:p>
            <a:pPr hangingPunct="1">
              <a:spcBef>
                <a:spcPts val="800"/>
              </a:spcBef>
              <a:buSzPct val="100000"/>
              <a:buFont typeface="Arial" pitchFamily="34"/>
              <a:buChar char="•"/>
            </a:pPr>
            <a:r>
              <a:rPr lang="cs-CZ" sz="2400" dirty="0">
                <a:latin typeface="Calibri" pitchFamily="18"/>
              </a:rPr>
              <a:t>Žák, který do 10 dnů od doručení výzvy do školy nenastoupí nebo nedoloží důvod nepřítomnosti, se posuzuje, jako by vzdělávání zanechal posledním dnem této lhůty; tímto dnem přestává být žákem školy.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0BA86C-5AB1-4E28-B7C2-70A43B268059}"/>
              </a:ext>
            </a:extLst>
          </p:cNvPr>
          <p:cNvSpPr>
            <a:spLocks noGrp="1"/>
          </p:cNvSpPr>
          <p:nvPr>
            <p:ph type="title"/>
          </p:nvPr>
        </p:nvSpPr>
        <p:spPr/>
        <p:txBody>
          <a:bodyPr/>
          <a:lstStyle/>
          <a:p>
            <a:r>
              <a:rPr lang="cs-CZ" dirty="0"/>
              <a:t>Příspěvkové organizace územních samosprávných celků</a:t>
            </a:r>
          </a:p>
        </p:txBody>
      </p:sp>
      <p:sp>
        <p:nvSpPr>
          <p:cNvPr id="3" name="Zástupný text 2">
            <a:extLst>
              <a:ext uri="{FF2B5EF4-FFF2-40B4-BE49-F238E27FC236}">
                <a16:creationId xmlns:a16="http://schemas.microsoft.com/office/drawing/2014/main" id="{150B800F-4753-41F0-A8CE-8FF02FB0A74A}"/>
              </a:ext>
            </a:extLst>
          </p:cNvPr>
          <p:cNvSpPr>
            <a:spLocks noGrp="1"/>
          </p:cNvSpPr>
          <p:nvPr>
            <p:ph type="body" idx="1"/>
          </p:nvPr>
        </p:nvSpPr>
        <p:spPr/>
        <p:txBody>
          <a:bodyPr/>
          <a:lstStyle/>
          <a:p>
            <a:r>
              <a:rPr lang="cs-CZ" dirty="0"/>
              <a:t>Zákon č. 250/2000 Sb., o rozpočtových pravidlech územních rozpočtů, ve znění pozdějších předpisů</a:t>
            </a:r>
          </a:p>
        </p:txBody>
      </p:sp>
    </p:spTree>
    <p:extLst>
      <p:ext uri="{BB962C8B-B14F-4D97-AF65-F5344CB8AC3E}">
        <p14:creationId xmlns:p14="http://schemas.microsoft.com/office/powerpoint/2010/main" val="205859229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B76A74-836B-450D-BFF6-EDA1F604B426}"/>
              </a:ext>
            </a:extLst>
          </p:cNvPr>
          <p:cNvSpPr txBox="1">
            <a:spLocks noGrp="1"/>
          </p:cNvSpPr>
          <p:nvPr>
            <p:ph type="title"/>
          </p:nvPr>
        </p:nvSpPr>
        <p:spPr/>
        <p:txBody>
          <a:bodyPr>
            <a:normAutofit/>
          </a:bodyPr>
          <a:lstStyle/>
          <a:p>
            <a:pPr lvl="0"/>
            <a:r>
              <a:rPr lang="cs-CZ" dirty="0"/>
              <a:t>Hodnocení vzdělávání SŠ</a:t>
            </a:r>
          </a:p>
        </p:txBody>
      </p:sp>
      <p:sp>
        <p:nvSpPr>
          <p:cNvPr id="3" name="Zástupný symbol pro obsah 2">
            <a:extLst>
              <a:ext uri="{FF2B5EF4-FFF2-40B4-BE49-F238E27FC236}">
                <a16:creationId xmlns:a16="http://schemas.microsoft.com/office/drawing/2014/main" id="{966494FD-B1D6-43C0-A4C9-324E16ACEC3B}"/>
              </a:ext>
            </a:extLst>
          </p:cNvPr>
          <p:cNvSpPr txBox="1">
            <a:spLocks noGrp="1"/>
          </p:cNvSpPr>
          <p:nvPr>
            <p:ph idx="1"/>
          </p:nvPr>
        </p:nvSpPr>
        <p:spPr>
          <a:xfrm>
            <a:off x="726140" y="1690688"/>
            <a:ext cx="1062765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Neprospěl maximálně ze dvou předmětů – opravné zkoušky (komisionální)</a:t>
            </a:r>
          </a:p>
          <a:p>
            <a:pPr hangingPunct="1">
              <a:spcBef>
                <a:spcPts val="800"/>
              </a:spcBef>
              <a:buSzPct val="100000"/>
              <a:buFont typeface="Arial" pitchFamily="34"/>
              <a:buChar char="•"/>
            </a:pPr>
            <a:r>
              <a:rPr lang="cs-CZ" dirty="0">
                <a:latin typeface="Calibri" pitchFamily="18"/>
              </a:rPr>
              <a:t>Pochybnosti o správnosti hodnocení – do 3 pracovních dnů žádost o přezkoumání výsledků hodnocení – do 14 dnů komisionální přezkoušení</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B0094A-6B38-4F14-9804-F3BFCC0D882D}"/>
              </a:ext>
            </a:extLst>
          </p:cNvPr>
          <p:cNvSpPr txBox="1">
            <a:spLocks noGrp="1"/>
          </p:cNvSpPr>
          <p:nvPr>
            <p:ph type="title"/>
          </p:nvPr>
        </p:nvSpPr>
        <p:spPr/>
        <p:txBody>
          <a:bodyPr>
            <a:normAutofit/>
          </a:bodyPr>
          <a:lstStyle/>
          <a:p>
            <a:pPr lvl="0"/>
            <a:r>
              <a:rPr lang="cs-CZ" dirty="0"/>
              <a:t>Ukončování středního vzdělávání</a:t>
            </a:r>
          </a:p>
        </p:txBody>
      </p:sp>
      <p:sp>
        <p:nvSpPr>
          <p:cNvPr id="3" name="Zástupný symbol pro obsah 2">
            <a:extLst>
              <a:ext uri="{FF2B5EF4-FFF2-40B4-BE49-F238E27FC236}">
                <a16:creationId xmlns:a16="http://schemas.microsoft.com/office/drawing/2014/main" id="{05905983-EDF9-41B5-8ED8-E755F996467D}"/>
              </a:ext>
            </a:extLst>
          </p:cNvPr>
          <p:cNvSpPr txBox="1">
            <a:spLocks noGrp="1"/>
          </p:cNvSpPr>
          <p:nvPr>
            <p:ph idx="1"/>
          </p:nvPr>
        </p:nvSpPr>
        <p:spPr>
          <a:xfrm>
            <a:off x="968188" y="1600201"/>
            <a:ext cx="10385612" cy="4525923"/>
          </a:xfrm>
        </p:spPr>
        <p:txBody>
          <a:bodyPr vert="horz" lIns="91440" tIns="45720" rIns="91440" bIns="45720" rtlCol="0">
            <a:normAutofit fontScale="92500" lnSpcReduction="10000"/>
          </a:bodyPr>
          <a:lstStyle/>
          <a:p>
            <a:pPr hangingPunct="1">
              <a:spcBef>
                <a:spcPts val="800"/>
              </a:spcBef>
              <a:buSzPct val="100000"/>
              <a:buFont typeface="Arial" pitchFamily="34"/>
              <a:buChar char="•"/>
            </a:pPr>
            <a:r>
              <a:rPr lang="cs-CZ" dirty="0">
                <a:latin typeface="+mn-lt"/>
              </a:rPr>
              <a:t>Závěrečná zkouška (vyhláška č. 47/2005 Sb., o ukončování vzdělávání ve středních školách závěrečnou zkouškou, ve znění pozdějších předpisů)</a:t>
            </a:r>
          </a:p>
          <a:p>
            <a:pPr hangingPunct="1">
              <a:spcBef>
                <a:spcPts val="800"/>
              </a:spcBef>
              <a:buSzPct val="100000"/>
              <a:buFont typeface="Arial" pitchFamily="34"/>
              <a:buChar char="•"/>
            </a:pPr>
            <a:r>
              <a:rPr lang="cs-CZ" dirty="0">
                <a:latin typeface="+mn-lt"/>
              </a:rPr>
              <a:t>Maturitní zkouška (vyhláška č. 177/2009 Sb., o bližších podmínkách ukončování vzděláván ve středních školách maturitní zkouškou, ve znění pozdějších předpisů)</a:t>
            </a:r>
          </a:p>
          <a:p>
            <a:pPr hangingPunct="1">
              <a:spcBef>
                <a:spcPts val="800"/>
              </a:spcBef>
              <a:buSzPct val="100000"/>
              <a:buFont typeface="Arial" pitchFamily="34"/>
              <a:buChar char="•"/>
            </a:pPr>
            <a:endParaRPr lang="cs-CZ" dirty="0">
              <a:latin typeface="+mn-lt"/>
            </a:endParaRPr>
          </a:p>
          <a:p>
            <a:pPr lvl="1">
              <a:buSzPct val="100000"/>
              <a:buFont typeface="Arial" pitchFamily="34"/>
            </a:pPr>
            <a:r>
              <a:rPr lang="cs-CZ" sz="2800" dirty="0"/>
              <a:t>Jednotné zadání státní části maturitní zkoušky – didaktické testy</a:t>
            </a:r>
          </a:p>
          <a:p>
            <a:pPr lvl="2">
              <a:buSzPct val="100000"/>
              <a:buFont typeface="Arial" pitchFamily="34"/>
              <a:buChar char="•"/>
            </a:pPr>
            <a:r>
              <a:rPr lang="cs-CZ" sz="2800" dirty="0"/>
              <a:t>Č.j. a literatura</a:t>
            </a:r>
          </a:p>
          <a:p>
            <a:pPr lvl="2">
              <a:buSzPct val="100000"/>
              <a:buFont typeface="Arial" pitchFamily="34"/>
              <a:buChar char="•"/>
            </a:pPr>
            <a:r>
              <a:rPr lang="cs-CZ" sz="2800" dirty="0"/>
              <a:t>Cizí jazyk nebo matematika</a:t>
            </a:r>
          </a:p>
          <a:p>
            <a:pPr lvl="1">
              <a:buSzPct val="100000"/>
              <a:buFont typeface="Arial" pitchFamily="34"/>
            </a:pPr>
            <a:endParaRPr lang="cs-CZ" sz="2800" dirty="0"/>
          </a:p>
          <a:p>
            <a:pPr lvl="1">
              <a:buSzPct val="100000"/>
              <a:buFont typeface="Arial" pitchFamily="34"/>
            </a:pPr>
            <a:r>
              <a:rPr lang="cs-CZ" sz="2800" dirty="0"/>
              <a:t>Profilová zkouška ústní zkouška a písemná zkouška z č.j. a literatury a z cizího jazyka</a:t>
            </a:r>
          </a:p>
          <a:p>
            <a:pPr lvl="2">
              <a:buSzPct val="100000"/>
              <a:buFont typeface="Arial" pitchFamily="34"/>
              <a:buChar char="•"/>
            </a:pPr>
            <a:endParaRPr lang="cs-CZ" sz="2800"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446A55-D138-4F51-864C-2DA7DA28C9E5}"/>
              </a:ext>
            </a:extLst>
          </p:cNvPr>
          <p:cNvSpPr>
            <a:spLocks noGrp="1"/>
          </p:cNvSpPr>
          <p:nvPr>
            <p:ph type="title"/>
          </p:nvPr>
        </p:nvSpPr>
        <p:spPr/>
        <p:txBody>
          <a:bodyPr/>
          <a:lstStyle/>
          <a:p>
            <a:r>
              <a:rPr lang="cs-CZ" dirty="0"/>
              <a:t>Školský rejstřík</a:t>
            </a:r>
          </a:p>
        </p:txBody>
      </p:sp>
      <p:sp>
        <p:nvSpPr>
          <p:cNvPr id="3" name="Zástupný text 2">
            <a:extLst>
              <a:ext uri="{FF2B5EF4-FFF2-40B4-BE49-F238E27FC236}">
                <a16:creationId xmlns:a16="http://schemas.microsoft.com/office/drawing/2014/main" id="{DC793D3A-2773-4E64-8EB7-F551626B2516}"/>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417921312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82B0CA-5B29-4D57-A47A-B78651E24EDF}"/>
              </a:ext>
            </a:extLst>
          </p:cNvPr>
          <p:cNvSpPr txBox="1">
            <a:spLocks noGrp="1"/>
          </p:cNvSpPr>
          <p:nvPr>
            <p:ph type="title"/>
          </p:nvPr>
        </p:nvSpPr>
        <p:spPr/>
        <p:txBody>
          <a:bodyPr/>
          <a:lstStyle/>
          <a:p>
            <a:pPr lvl="0"/>
            <a:r>
              <a:rPr lang="cs-CZ" dirty="0"/>
              <a:t>Školský rejstřík</a:t>
            </a:r>
          </a:p>
        </p:txBody>
      </p:sp>
      <p:sp>
        <p:nvSpPr>
          <p:cNvPr id="3" name="Zástupný symbol pro obsah 2">
            <a:extLst>
              <a:ext uri="{FF2B5EF4-FFF2-40B4-BE49-F238E27FC236}">
                <a16:creationId xmlns:a16="http://schemas.microsoft.com/office/drawing/2014/main" id="{00979DC6-3CCA-47C7-BA77-950E12D08CC5}"/>
              </a:ext>
            </a:extLst>
          </p:cNvPr>
          <p:cNvSpPr txBox="1">
            <a:spLocks noGrp="1"/>
          </p:cNvSpPr>
          <p:nvPr>
            <p:ph idx="1"/>
          </p:nvPr>
        </p:nvSpPr>
        <p:spPr>
          <a:xfrm>
            <a:off x="838200" y="1340639"/>
            <a:ext cx="10515600" cy="4525923"/>
          </a:xfrm>
        </p:spPr>
        <p:txBody>
          <a:bodyPr vert="horz" lIns="91440" tIns="45720" rIns="91440" bIns="45720" rtlCol="0">
            <a:noAutofit/>
          </a:bodyPr>
          <a:lstStyle/>
          <a:p>
            <a:pPr hangingPunct="1">
              <a:spcBef>
                <a:spcPts val="800"/>
              </a:spcBef>
              <a:buSzPct val="100000"/>
              <a:buFont typeface="Arial" pitchFamily="34"/>
              <a:buChar char="•"/>
            </a:pPr>
            <a:r>
              <a:rPr lang="cs-CZ" sz="2600" dirty="0">
                <a:latin typeface="Calibri" pitchFamily="18"/>
              </a:rPr>
              <a:t>Veřejný seznam, který obsahuje</a:t>
            </a:r>
          </a:p>
          <a:p>
            <a:pPr lvl="1">
              <a:buSzPct val="100000"/>
              <a:buFont typeface="Arial" pitchFamily="34"/>
            </a:pPr>
            <a:r>
              <a:rPr lang="cs-CZ" sz="2600" dirty="0"/>
              <a:t>rejstřík škol a školských zařízení,</a:t>
            </a:r>
          </a:p>
          <a:p>
            <a:pPr lvl="1">
              <a:buSzPct val="100000"/>
              <a:buFont typeface="Arial" pitchFamily="34"/>
            </a:pPr>
            <a:r>
              <a:rPr lang="cs-CZ" sz="2600" dirty="0"/>
              <a:t>rejstřík školských právnických osob.</a:t>
            </a:r>
          </a:p>
          <a:p>
            <a:pPr hangingPunct="1">
              <a:spcBef>
                <a:spcPts val="800"/>
              </a:spcBef>
              <a:buSzPct val="100000"/>
              <a:buFont typeface="Arial" pitchFamily="34"/>
              <a:buChar char="•"/>
            </a:pPr>
            <a:r>
              <a:rPr lang="cs-CZ" sz="2600" dirty="0">
                <a:latin typeface="Calibri" pitchFamily="18"/>
              </a:rPr>
              <a:t>Každý má právo nahlížet do údajů ve školském rejstříku a pořizovat si výpisy.</a:t>
            </a:r>
          </a:p>
          <a:p>
            <a:pPr hangingPunct="1">
              <a:spcBef>
                <a:spcPts val="800"/>
              </a:spcBef>
              <a:buSzPct val="100000"/>
              <a:buFont typeface="Arial" pitchFamily="34"/>
              <a:buChar char="•"/>
            </a:pPr>
            <a:r>
              <a:rPr lang="cs-CZ" sz="2600" dirty="0">
                <a:latin typeface="Calibri" pitchFamily="18"/>
              </a:rPr>
              <a:t>Na požádání vydá orgán, který vede školský rejstřík, úřední výpis údajů ze školského rejstříku. 		</a:t>
            </a:r>
          </a:p>
          <a:p>
            <a:pPr hangingPunct="1">
              <a:spcBef>
                <a:spcPts val="800"/>
              </a:spcBef>
              <a:buSzPct val="100000"/>
              <a:buFont typeface="Arial" pitchFamily="34"/>
              <a:buChar char="•"/>
            </a:pPr>
            <a:r>
              <a:rPr lang="cs-CZ" sz="2600" dirty="0">
                <a:latin typeface="Calibri" pitchFamily="18"/>
              </a:rPr>
              <a:t>Orgán, který vede školský rejstřík, bezplatně poskytuje údaje ze školského rejstříku Českému statistickému úřadu.</a:t>
            </a:r>
          </a:p>
          <a:p>
            <a:pPr hangingPunct="1">
              <a:spcBef>
                <a:spcPts val="800"/>
              </a:spcBef>
              <a:buSzPct val="100000"/>
              <a:buFont typeface="Arial" pitchFamily="34"/>
              <a:buChar char="•"/>
            </a:pPr>
            <a:r>
              <a:rPr lang="cs-CZ" sz="2600" dirty="0">
                <a:latin typeface="Calibri" pitchFamily="18"/>
              </a:rPr>
              <a:t>Ministerstvo zveřejňuje školský rejstřík také v elektronické podobě na svých webových stránkách; tato forma zveřejnění má informativní charakter.</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DE719A-29A7-49BB-B7C3-D6A9050CB442}"/>
              </a:ext>
            </a:extLst>
          </p:cNvPr>
          <p:cNvSpPr txBox="1">
            <a:spLocks noGrp="1"/>
          </p:cNvSpPr>
          <p:nvPr>
            <p:ph type="title"/>
          </p:nvPr>
        </p:nvSpPr>
        <p:spPr/>
        <p:txBody>
          <a:bodyPr/>
          <a:lstStyle/>
          <a:p>
            <a:pPr lvl="0"/>
            <a:r>
              <a:rPr lang="cs-CZ" dirty="0"/>
              <a:t>Účinky zápisu</a:t>
            </a:r>
          </a:p>
        </p:txBody>
      </p:sp>
      <p:sp>
        <p:nvSpPr>
          <p:cNvPr id="3" name="Zástupný symbol pro obsah 2">
            <a:extLst>
              <a:ext uri="{FF2B5EF4-FFF2-40B4-BE49-F238E27FC236}">
                <a16:creationId xmlns:a16="http://schemas.microsoft.com/office/drawing/2014/main" id="{0E7C83E9-3D62-43C0-BEE9-A07BAA7E9A74}"/>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Právo poskytovat vzdělávání a školské služby  právo vydávat doklady o vzdělání stanovené tímto zákonem, a to v rozsahu tohoto zápisu.</a:t>
            </a:r>
          </a:p>
          <a:p>
            <a:pPr hangingPunct="1">
              <a:spcBef>
                <a:spcPts val="800"/>
              </a:spcBef>
              <a:buSzPct val="100000"/>
              <a:buFont typeface="Arial" pitchFamily="34"/>
              <a:buChar char="•"/>
            </a:pPr>
            <a:r>
              <a:rPr lang="cs-CZ" dirty="0">
                <a:latin typeface="Calibri" pitchFamily="18"/>
              </a:rPr>
              <a:t>Nárok na přidělování finančních prostředků ze státního rozpočtu nebo z rozpočtu územního samosprávného celku za podmínek stanovených tímto zákonem, a to v rozsahu tohoto zápisu.</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AAA532-4B02-4B0D-ACCA-69F98715B400}"/>
              </a:ext>
            </a:extLst>
          </p:cNvPr>
          <p:cNvSpPr txBox="1">
            <a:spLocks noGrp="1"/>
          </p:cNvSpPr>
          <p:nvPr>
            <p:ph type="title"/>
          </p:nvPr>
        </p:nvSpPr>
        <p:spPr/>
        <p:txBody>
          <a:bodyPr/>
          <a:lstStyle/>
          <a:p>
            <a:pPr lvl="0"/>
            <a:r>
              <a:rPr lang="cs-CZ" dirty="0"/>
              <a:t>Vedení rejstříku</a:t>
            </a:r>
          </a:p>
        </p:txBody>
      </p:sp>
      <p:sp>
        <p:nvSpPr>
          <p:cNvPr id="3" name="Zástupný symbol pro obsah 2">
            <a:extLst>
              <a:ext uri="{FF2B5EF4-FFF2-40B4-BE49-F238E27FC236}">
                <a16:creationId xmlns:a16="http://schemas.microsoft.com/office/drawing/2014/main" id="{B517C8DF-05EA-41AC-A923-D719D31C4AA6}"/>
              </a:ext>
            </a:extLst>
          </p:cNvPr>
          <p:cNvSpPr txBox="1">
            <a:spLocks noGrp="1"/>
          </p:cNvSpPr>
          <p:nvPr>
            <p:ph idx="1"/>
          </p:nvPr>
        </p:nvSpPr>
        <p:spPr>
          <a:xfrm>
            <a:off x="838199" y="1690688"/>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MŠMT</a:t>
            </a:r>
          </a:p>
          <a:p>
            <a:pPr lvl="1">
              <a:buSzPct val="100000"/>
              <a:buFont typeface="Arial" pitchFamily="34"/>
            </a:pPr>
            <a:r>
              <a:rPr lang="cs-CZ" dirty="0"/>
              <a:t>MŠ a školská zařízení zřizovaná MŠMT a církví</a:t>
            </a:r>
          </a:p>
          <a:p>
            <a:pPr lvl="1">
              <a:buSzPct val="100000"/>
              <a:buFont typeface="Arial" pitchFamily="34"/>
            </a:pPr>
            <a:r>
              <a:rPr lang="cs-CZ" dirty="0"/>
              <a:t>DVPP, ŠPZ, školská zařízeních pro výkon ústavní nebo ochranné výchovy nebo pro preventivně výchovnou péči a školská účelová zařízení, v nichž se uskutečňuje praktické vyučování.</a:t>
            </a:r>
          </a:p>
          <a:p>
            <a:pPr lvl="1">
              <a:buSzPct val="100000"/>
              <a:buFont typeface="Arial" pitchFamily="34"/>
            </a:pPr>
            <a:r>
              <a:rPr lang="cs-CZ" dirty="0"/>
              <a:t>MŠ a zařízeních školního stravování jim sloužících zřízených jinými ministerstvy a ostatními organizačními složkami státu.</a:t>
            </a:r>
          </a:p>
          <a:p>
            <a:pPr hangingPunct="1">
              <a:spcBef>
                <a:spcPts val="800"/>
              </a:spcBef>
              <a:buSzPct val="100000"/>
              <a:buFont typeface="Arial" pitchFamily="34"/>
              <a:buChar char="•"/>
            </a:pPr>
            <a:r>
              <a:rPr lang="cs-CZ" dirty="0">
                <a:latin typeface="Calibri" pitchFamily="18"/>
              </a:rPr>
              <a:t>Krajský úřad</a:t>
            </a:r>
          </a:p>
          <a:p>
            <a:pPr lvl="1">
              <a:buSzPct val="100000"/>
              <a:buFont typeface="Arial" pitchFamily="34"/>
            </a:pPr>
            <a:r>
              <a:rPr lang="cs-CZ" dirty="0"/>
              <a:t>Mateřské školy</a:t>
            </a:r>
          </a:p>
          <a:p>
            <a:pPr lvl="1">
              <a:buSzPct val="100000"/>
              <a:buFont typeface="Arial" pitchFamily="34"/>
            </a:pPr>
            <a:r>
              <a:rPr lang="cs-CZ" dirty="0"/>
              <a:t>Školská zařízení</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817D2D-E5F2-48D7-B796-4158F18A46AC}"/>
              </a:ext>
            </a:extLst>
          </p:cNvPr>
          <p:cNvSpPr txBox="1">
            <a:spLocks noGrp="1"/>
          </p:cNvSpPr>
          <p:nvPr>
            <p:ph type="title"/>
          </p:nvPr>
        </p:nvSpPr>
        <p:spPr>
          <a:xfrm>
            <a:off x="968188" y="457406"/>
            <a:ext cx="10663517" cy="563466"/>
          </a:xfrm>
        </p:spPr>
        <p:txBody>
          <a:bodyPr>
            <a:noAutofit/>
          </a:bodyPr>
          <a:lstStyle/>
          <a:p>
            <a:pPr lvl="0"/>
            <a:r>
              <a:rPr lang="cs-CZ" dirty="0"/>
              <a:t>Údaje v rejstříku škol a školských zařízení</a:t>
            </a:r>
          </a:p>
        </p:txBody>
      </p:sp>
      <p:sp>
        <p:nvSpPr>
          <p:cNvPr id="3" name="Zástupný symbol pro obsah 2">
            <a:extLst>
              <a:ext uri="{FF2B5EF4-FFF2-40B4-BE49-F238E27FC236}">
                <a16:creationId xmlns:a16="http://schemas.microsoft.com/office/drawing/2014/main" id="{E78B5787-25E7-4961-849D-AC10A04F65FD}"/>
              </a:ext>
            </a:extLst>
          </p:cNvPr>
          <p:cNvSpPr txBox="1">
            <a:spLocks noGrp="1"/>
          </p:cNvSpPr>
          <p:nvPr>
            <p:ph idx="1"/>
          </p:nvPr>
        </p:nvSpPr>
        <p:spPr>
          <a:xfrm>
            <a:off x="1089211" y="1311205"/>
            <a:ext cx="10663517"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druh školy nebo druh a typ školského zařízení a jejich resortní identifikátor,</a:t>
            </a:r>
          </a:p>
          <a:p>
            <a:pPr hangingPunct="1">
              <a:spcBef>
                <a:spcPts val="800"/>
              </a:spcBef>
              <a:buSzPct val="100000"/>
              <a:buFont typeface="Arial" pitchFamily="34"/>
              <a:buChar char="•"/>
            </a:pPr>
            <a:r>
              <a:rPr lang="cs-CZ" dirty="0">
                <a:latin typeface="Calibri" pitchFamily="18"/>
              </a:rPr>
              <a:t>název, sídlo, identifikační číslo, bylo-li přiděleno, právní forma a resortní identifikátor právnické osoby, která vykonává činnost školy nebo školského zařízení,</a:t>
            </a:r>
          </a:p>
          <a:p>
            <a:pPr hangingPunct="1">
              <a:spcBef>
                <a:spcPts val="800"/>
              </a:spcBef>
              <a:buSzPct val="100000"/>
              <a:buFont typeface="Arial" pitchFamily="34"/>
              <a:buChar char="•"/>
            </a:pPr>
            <a:r>
              <a:rPr lang="cs-CZ" dirty="0">
                <a:latin typeface="Calibri" pitchFamily="18"/>
              </a:rPr>
              <a:t>název, sídlo a identifikační číslo, bylo-li přiděleno, a právní forma zřizovatele školské právnické osoby nebo příspěvkové organizace, je-li jím právnická osoba, jméno a příjmení, státní příslušnost, místo trvalého pobytu nebo bydliště, pokud nemá na území České republiky místo trvalého pobytu, a datum narození tohoto zřizovatele, je-li jím fyzická osoba,</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2319AE-29CD-40B5-B5AB-834A2281A558}"/>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B09473CF-788F-4C25-9A75-B61628584C6C}"/>
              </a:ext>
            </a:extLst>
          </p:cNvPr>
          <p:cNvSpPr txBox="1">
            <a:spLocks noGrp="1"/>
          </p:cNvSpPr>
          <p:nvPr>
            <p:ph idx="1"/>
          </p:nvPr>
        </p:nvSpPr>
        <p:spPr>
          <a:xfrm>
            <a:off x="838200" y="365125"/>
            <a:ext cx="10515600" cy="5928099"/>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seznam oborů vzdělání, včetně forem vzdělávání nebo seznam školských služeb,</a:t>
            </a:r>
          </a:p>
          <a:p>
            <a:pPr hangingPunct="1">
              <a:spcBef>
                <a:spcPts val="800"/>
              </a:spcBef>
              <a:buSzPct val="100000"/>
              <a:buFont typeface="Arial" pitchFamily="34"/>
              <a:buChar char="•"/>
            </a:pPr>
            <a:r>
              <a:rPr lang="cs-CZ" dirty="0">
                <a:latin typeface="Calibri" pitchFamily="18"/>
              </a:rPr>
              <a:t>nejvyšší povolený počet dětí, žáků a studentů ve škole nebo školském zařízení, včetně jejich odloučených pracovišť, lůžek, stravovaných, tříd, skupin nebo jiných obdobných jednotek, uvedený v rozhodnutí o zápisu do rejstříku škol a školských zařízení,</a:t>
            </a:r>
          </a:p>
          <a:p>
            <a:pPr hangingPunct="1">
              <a:spcBef>
                <a:spcPts val="800"/>
              </a:spcBef>
              <a:buSzPct val="100000"/>
              <a:buFont typeface="Arial" pitchFamily="34"/>
              <a:buChar char="•"/>
            </a:pPr>
            <a:r>
              <a:rPr lang="cs-CZ" dirty="0">
                <a:latin typeface="Calibri" pitchFamily="18"/>
              </a:rPr>
              <a:t>nejvyšší povolený počet žáků a studentů v jednotlivých oborech vzdělání a formách vzdělávání,</a:t>
            </a:r>
          </a:p>
          <a:p>
            <a:pPr hangingPunct="1">
              <a:spcBef>
                <a:spcPts val="800"/>
              </a:spcBef>
              <a:buSzPct val="100000"/>
              <a:buFont typeface="Arial" pitchFamily="34"/>
              <a:buChar char="•"/>
            </a:pPr>
            <a:r>
              <a:rPr lang="cs-CZ" dirty="0">
                <a:latin typeface="Calibri" pitchFamily="18"/>
              </a:rPr>
              <a:t>označení místa, kde se uskutečňuje vzdělávání nebo školské služby,</a:t>
            </a:r>
          </a:p>
          <a:p>
            <a:pPr hangingPunct="1">
              <a:spcBef>
                <a:spcPts val="800"/>
              </a:spcBef>
              <a:buSzPct val="100000"/>
              <a:buFont typeface="Arial" pitchFamily="34"/>
              <a:buChar char="•"/>
            </a:pPr>
            <a:r>
              <a:rPr lang="cs-CZ" dirty="0">
                <a:latin typeface="Calibri" pitchFamily="18"/>
              </a:rPr>
              <a:t>vyučovací jazyk, nejde-li o jazyk český,</a:t>
            </a:r>
          </a:p>
          <a:p>
            <a:pPr hangingPunct="1">
              <a:spcBef>
                <a:spcPts val="800"/>
              </a:spcBef>
              <a:buSzPct val="100000"/>
              <a:buFont typeface="Arial" pitchFamily="34"/>
              <a:buChar char="•"/>
            </a:pPr>
            <a:r>
              <a:rPr lang="cs-CZ" dirty="0">
                <a:latin typeface="Calibri" pitchFamily="18"/>
              </a:rPr>
              <a:t>jméno, příjmení a datum narození ředitele školy nebo školského zařízení,</a:t>
            </a:r>
          </a:p>
          <a:p>
            <a:pPr hangingPunct="1">
              <a:spcBef>
                <a:spcPts val="800"/>
              </a:spcBef>
              <a:buSzPct val="100000"/>
              <a:buFont typeface="Arial" pitchFamily="34"/>
              <a:buChar char="•"/>
            </a:pPr>
            <a:endParaRPr lang="cs-CZ" dirty="0">
              <a:latin typeface="Calibri" pitchFamily="18"/>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FE0C95-0550-471C-BA11-91221A0686D8}"/>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37A21935-3885-4F8A-B2CC-380F274B07C4}"/>
              </a:ext>
            </a:extLst>
          </p:cNvPr>
          <p:cNvSpPr txBox="1">
            <a:spLocks noGrp="1"/>
          </p:cNvSpPr>
          <p:nvPr>
            <p:ph idx="1"/>
          </p:nvPr>
        </p:nvSpPr>
        <p:spPr>
          <a:xfrm>
            <a:off x="838201" y="1027906"/>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jméno a příjmení, místo trvalého pobytu nebo bydliště, pokud nemá na území České republiky místo trvalého pobytu, a datum narození osoby nebo osob, které jsou statutárním orgánem právnické osoby, která vykonává činnost školy nebo školského zařízení,</a:t>
            </a:r>
          </a:p>
          <a:p>
            <a:pPr hangingPunct="1">
              <a:spcBef>
                <a:spcPts val="800"/>
              </a:spcBef>
              <a:buSzPct val="100000"/>
              <a:buFont typeface="Arial" pitchFamily="34"/>
              <a:buChar char="•"/>
            </a:pPr>
            <a:r>
              <a:rPr lang="cs-CZ" dirty="0">
                <a:latin typeface="Calibri" pitchFamily="18"/>
              </a:rPr>
              <a:t>doba, na kterou je právnická osoba, která vykonává činnost školy nebo školského zařízení, zřízena,</a:t>
            </a:r>
          </a:p>
          <a:p>
            <a:pPr hangingPunct="1">
              <a:spcBef>
                <a:spcPts val="800"/>
              </a:spcBef>
              <a:buSzPct val="100000"/>
              <a:buFont typeface="Arial" pitchFamily="34"/>
              <a:buChar char="•"/>
            </a:pPr>
            <a:r>
              <a:rPr lang="cs-CZ" dirty="0">
                <a:latin typeface="Calibri" pitchFamily="18"/>
              </a:rPr>
              <a:t>den zápisu a den zahájení činnosti školy nebo školského zařízení.</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010494-12E9-41AA-8E5E-901E94B5BDE1}"/>
              </a:ext>
            </a:extLst>
          </p:cNvPr>
          <p:cNvSpPr txBox="1">
            <a:spLocks noGrp="1"/>
          </p:cNvSpPr>
          <p:nvPr>
            <p:ph type="title"/>
          </p:nvPr>
        </p:nvSpPr>
        <p:spPr/>
        <p:txBody>
          <a:bodyPr/>
          <a:lstStyle/>
          <a:p>
            <a:pPr lvl="0"/>
            <a:r>
              <a:rPr lang="cs-CZ" dirty="0"/>
              <a:t>Pravidlo - výkony</a:t>
            </a:r>
          </a:p>
        </p:txBody>
      </p:sp>
      <p:sp>
        <p:nvSpPr>
          <p:cNvPr id="3" name="Zástupný symbol pro obsah 2">
            <a:extLst>
              <a:ext uri="{FF2B5EF4-FFF2-40B4-BE49-F238E27FC236}">
                <a16:creationId xmlns:a16="http://schemas.microsoft.com/office/drawing/2014/main" id="{91AEBACE-805B-4595-87B3-9535A0D5A65F}"/>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Součet nejvyššího povoleného počtu žáků a studentů v jednotlivých oborech vzdělání zapsaných v rejstříku škol a školských zařízení může být vyšší než nejvyšší povolený počet žáků a studentů ve škole; při poskytování vzdělávání ve škole nesmí být překročen ani nejvyšší povolený počet žáků a studentů v jednotlivých oborech vzdělání, ani nejvyšší povolený počet žáků a studentů ve škole.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1D8289-1FA1-4F13-BAF2-4539052A764F}"/>
              </a:ext>
            </a:extLst>
          </p:cNvPr>
          <p:cNvSpPr txBox="1">
            <a:spLocks noGrp="1"/>
          </p:cNvSpPr>
          <p:nvPr>
            <p:ph type="title"/>
          </p:nvPr>
        </p:nvSpPr>
        <p:spPr/>
        <p:txBody>
          <a:bodyPr/>
          <a:lstStyle/>
          <a:p>
            <a:pPr lvl="0"/>
            <a:r>
              <a:rPr lang="cs-CZ" sz="4000" dirty="0"/>
              <a:t>Zřizování, změny a zrušení příspěvkových organizací</a:t>
            </a:r>
          </a:p>
        </p:txBody>
      </p:sp>
      <p:sp>
        <p:nvSpPr>
          <p:cNvPr id="3" name="Zástupný symbol pro obsah 2">
            <a:extLst>
              <a:ext uri="{FF2B5EF4-FFF2-40B4-BE49-F238E27FC236}">
                <a16:creationId xmlns:a16="http://schemas.microsoft.com/office/drawing/2014/main" id="{69AD6D3C-EC74-4DB1-B031-793C3845B393}"/>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None/>
            </a:pPr>
            <a:endParaRPr lang="cs-CZ" dirty="0">
              <a:latin typeface="Calibri" pitchFamily="18"/>
            </a:endParaRPr>
          </a:p>
          <a:p>
            <a:pPr hangingPunct="1">
              <a:spcBef>
                <a:spcPts val="800"/>
              </a:spcBef>
              <a:buSzPct val="100000"/>
              <a:buFont typeface="Arial" pitchFamily="34"/>
              <a:buChar char="•"/>
            </a:pPr>
            <a:r>
              <a:rPr lang="cs-CZ" dirty="0">
                <a:latin typeface="Calibri" pitchFamily="18"/>
              </a:rPr>
              <a:t>Územní samosprávný celek zřizuje příspěvkové organizace pro takové činnosti ve své působnosti, které jsou zpravidla neziskové a </a:t>
            </a:r>
            <a:r>
              <a:rPr lang="cs-CZ" u="sng" dirty="0">
                <a:latin typeface="Calibri" pitchFamily="18"/>
              </a:rPr>
              <a:t>jejichž rozsah, struktura a složitost vyžadují samostatnou právní subjektivitu</a:t>
            </a:r>
            <a:r>
              <a:rPr lang="cs-CZ" dirty="0">
                <a:latin typeface="Calibri" pitchFamily="18"/>
              </a:rPr>
              <a:t>.</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3D6A96-CBF7-4C0A-A621-76719CC42F28}"/>
              </a:ext>
            </a:extLst>
          </p:cNvPr>
          <p:cNvSpPr txBox="1">
            <a:spLocks noGrp="1"/>
          </p:cNvSpPr>
          <p:nvPr>
            <p:ph type="title"/>
          </p:nvPr>
        </p:nvSpPr>
        <p:spPr/>
        <p:txBody>
          <a:bodyPr/>
          <a:lstStyle/>
          <a:p>
            <a:pPr lvl="0"/>
            <a:r>
              <a:rPr lang="cs-CZ" dirty="0"/>
              <a:t>Účastníci řízení</a:t>
            </a:r>
          </a:p>
        </p:txBody>
      </p:sp>
      <p:sp>
        <p:nvSpPr>
          <p:cNvPr id="3" name="Zástupný symbol pro obsah 2">
            <a:extLst>
              <a:ext uri="{FF2B5EF4-FFF2-40B4-BE49-F238E27FC236}">
                <a16:creationId xmlns:a16="http://schemas.microsoft.com/office/drawing/2014/main" id="{1BC54024-69A9-44E8-888C-1FB3E633207B}"/>
              </a:ext>
            </a:extLst>
          </p:cNvPr>
          <p:cNvSpPr txBox="1">
            <a:spLocks noGrp="1"/>
          </p:cNvSpPr>
          <p:nvPr>
            <p:ph idx="1"/>
          </p:nvPr>
        </p:nvSpPr>
        <p:spPr>
          <a:xfrm>
            <a:off x="838200" y="1600201"/>
            <a:ext cx="103632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Příspěvková organizace</a:t>
            </a:r>
          </a:p>
          <a:p>
            <a:pPr hangingPunct="1">
              <a:spcBef>
                <a:spcPts val="800"/>
              </a:spcBef>
              <a:buSzPct val="100000"/>
              <a:buFont typeface="Arial" pitchFamily="34"/>
              <a:buChar char="•"/>
            </a:pPr>
            <a:r>
              <a:rPr lang="cs-CZ" dirty="0">
                <a:latin typeface="Calibri" pitchFamily="18"/>
              </a:rPr>
              <a:t>Zřizovatel</a:t>
            </a:r>
          </a:p>
          <a:p>
            <a:pPr hangingPunct="1">
              <a:spcBef>
                <a:spcPts val="800"/>
              </a:spcBef>
              <a:buSzPct val="100000"/>
              <a:buFont typeface="Arial" pitchFamily="34"/>
              <a:buChar char="•"/>
            </a:pPr>
            <a:r>
              <a:rPr lang="cs-CZ" dirty="0">
                <a:latin typeface="Calibri" pitchFamily="18"/>
              </a:rPr>
              <a:t>Žádost se podává do 30. září na </a:t>
            </a:r>
            <a:r>
              <a:rPr lang="cs-CZ" dirty="0" err="1">
                <a:latin typeface="Calibri" pitchFamily="18"/>
              </a:rPr>
              <a:t>KrÚ</a:t>
            </a:r>
            <a:endParaRPr lang="cs-CZ" dirty="0">
              <a:latin typeface="Calibri" pitchFamily="18"/>
            </a:endParaRPr>
          </a:p>
          <a:p>
            <a:pPr hangingPunct="1">
              <a:spcBef>
                <a:spcPts val="800"/>
              </a:spcBef>
              <a:buSzPct val="100000"/>
              <a:buFont typeface="Arial" pitchFamily="34"/>
              <a:buChar char="•"/>
            </a:pPr>
            <a:r>
              <a:rPr lang="cs-CZ" dirty="0" err="1">
                <a:latin typeface="Calibri" pitchFamily="18"/>
              </a:rPr>
              <a:t>KrÚ</a:t>
            </a:r>
            <a:r>
              <a:rPr lang="cs-CZ" dirty="0">
                <a:latin typeface="Calibri" pitchFamily="18"/>
              </a:rPr>
              <a:t> postoupí MŠMT do 30. listopadu</a:t>
            </a:r>
          </a:p>
          <a:p>
            <a:pPr hangingPunct="1">
              <a:spcBef>
                <a:spcPts val="800"/>
              </a:spcBef>
              <a:buSzPct val="100000"/>
              <a:buFont typeface="Arial" pitchFamily="34"/>
              <a:buChar char="•"/>
            </a:pPr>
            <a:r>
              <a:rPr lang="cs-CZ" dirty="0">
                <a:latin typeface="Calibri" pitchFamily="18"/>
              </a:rPr>
              <a:t>Prominutí zmeškání termínu pro předložení žádosti nebo rozhodnutí o dřívější účinnosti zápisu školy nebo školského zařízení do rejstříku.</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2473C9-36AE-4868-AB18-16FC4CBFB88D}"/>
              </a:ext>
            </a:extLst>
          </p:cNvPr>
          <p:cNvSpPr txBox="1">
            <a:spLocks noGrp="1"/>
          </p:cNvSpPr>
          <p:nvPr>
            <p:ph type="title"/>
          </p:nvPr>
        </p:nvSpPr>
        <p:spPr>
          <a:xfrm>
            <a:off x="954741" y="174812"/>
            <a:ext cx="10475259" cy="968188"/>
          </a:xfrm>
        </p:spPr>
        <p:txBody>
          <a:bodyPr>
            <a:normAutofit/>
          </a:bodyPr>
          <a:lstStyle/>
          <a:p>
            <a:pPr lvl="0"/>
            <a:r>
              <a:rPr lang="cs-CZ" dirty="0"/>
              <a:t>Náležitosti žádosti o zápis do rejstříku</a:t>
            </a:r>
          </a:p>
        </p:txBody>
      </p:sp>
      <p:sp>
        <p:nvSpPr>
          <p:cNvPr id="3" name="Zástupný symbol pro obsah 2">
            <a:extLst>
              <a:ext uri="{FF2B5EF4-FFF2-40B4-BE49-F238E27FC236}">
                <a16:creationId xmlns:a16="http://schemas.microsoft.com/office/drawing/2014/main" id="{BD0DAE3D-3D3E-4D4D-A7E6-BBCE9E2844D1}"/>
              </a:ext>
            </a:extLst>
          </p:cNvPr>
          <p:cNvSpPr txBox="1">
            <a:spLocks noGrp="1"/>
          </p:cNvSpPr>
          <p:nvPr>
            <p:ph idx="1"/>
          </p:nvPr>
        </p:nvSpPr>
        <p:spPr>
          <a:xfrm>
            <a:off x="954741" y="1268639"/>
            <a:ext cx="1047525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druh školy nebo druh a typ školského zařízení,</a:t>
            </a:r>
          </a:p>
          <a:p>
            <a:pPr hangingPunct="1">
              <a:spcBef>
                <a:spcPts val="800"/>
              </a:spcBef>
              <a:buSzPct val="100000"/>
              <a:buFont typeface="Arial" pitchFamily="34"/>
              <a:buChar char="•"/>
            </a:pPr>
            <a:r>
              <a:rPr lang="cs-CZ" dirty="0">
                <a:latin typeface="Calibri" pitchFamily="18"/>
              </a:rPr>
              <a:t>název, sídlo a právní formu právnické osoby, která bude vykonávat činnost školy nebo školského zařízení, a její identifikační číslo, bylo-li přiděleno,</a:t>
            </a:r>
          </a:p>
          <a:p>
            <a:pPr hangingPunct="1">
              <a:spcBef>
                <a:spcPts val="800"/>
              </a:spcBef>
              <a:buSzPct val="100000"/>
              <a:buFont typeface="Arial" pitchFamily="34"/>
              <a:buChar char="•"/>
            </a:pPr>
            <a:r>
              <a:rPr lang="cs-CZ" dirty="0">
                <a:latin typeface="Calibri" pitchFamily="18"/>
              </a:rPr>
              <a:t>jméno a příjmení, státní příslušnost, místo trvalého pobytu nebo bydliště, pokud nemá na území České republiky místo trvalého pobytu, a datum narození osoby nebo osob, které jsou statutárním orgánem této právnické osoby,</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B9F30-8468-409E-B145-9FC5ED1936C7}"/>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AA6C727F-04BD-4879-AF0F-FC8D5337DE81}"/>
              </a:ext>
            </a:extLst>
          </p:cNvPr>
          <p:cNvSpPr txBox="1">
            <a:spLocks noGrp="1"/>
          </p:cNvSpPr>
          <p:nvPr>
            <p:ph idx="1"/>
          </p:nvPr>
        </p:nvSpPr>
        <p:spPr>
          <a:xfrm>
            <a:off x="838199" y="332641"/>
            <a:ext cx="10515599" cy="5960583"/>
          </a:xfrm>
        </p:spPr>
        <p:txBody>
          <a:bodyPr vert="horz" lIns="91440" tIns="45720" rIns="91440" bIns="45720" rtlCol="0">
            <a:noAutofit/>
          </a:bodyPr>
          <a:lstStyle/>
          <a:p>
            <a:pPr hangingPunct="1">
              <a:spcBef>
                <a:spcPts val="800"/>
              </a:spcBef>
              <a:buSzPct val="100000"/>
              <a:buFont typeface="Arial" pitchFamily="34"/>
              <a:buChar char="•"/>
            </a:pPr>
            <a:r>
              <a:rPr lang="cs-CZ" dirty="0">
                <a:latin typeface="Calibri" pitchFamily="18"/>
              </a:rPr>
              <a:t>název, sídlo, právní formu a identifikační číslo, bylo-li přiděleno, zřizovatele školské právnické osoby nebo příspěvkové organizace, je-li jím právnická osoba; jméno a příjmení, státní příslušnost, místo trvalého pobytu nebo bydliště, pokud nemá na území České republiky místo trvalého pobytu, a datum narození tohoto zřizovatele, je-li jím fyzická osoba,</a:t>
            </a:r>
          </a:p>
          <a:p>
            <a:pPr hangingPunct="1">
              <a:spcBef>
                <a:spcPts val="800"/>
              </a:spcBef>
              <a:buSzPct val="100000"/>
              <a:buFont typeface="Arial" pitchFamily="34"/>
              <a:buChar char="•"/>
            </a:pPr>
            <a:r>
              <a:rPr lang="cs-CZ" dirty="0">
                <a:latin typeface="Calibri" pitchFamily="18"/>
              </a:rPr>
              <a:t>jméno a příjmení, státní příslušnost, místo trvalého pobytu nebo bydliště, pokud nemá na území České republiky místo trvalého pobytu, a datum narození osoby nebo osob, které jsou statutárním orgánem zřizovatele školské právnické osoby, je-li jím právnická osoba; to neplatí, je-li zřizovatelem ministerstvo, kraj, obec nebo svazek obcí,</a:t>
            </a:r>
          </a:p>
          <a:p>
            <a:pPr hangingPunct="1">
              <a:spcBef>
                <a:spcPts val="800"/>
              </a:spcBef>
              <a:buSzPct val="100000"/>
              <a:buFont typeface="Arial" pitchFamily="34"/>
              <a:buChar char="•"/>
            </a:pPr>
            <a:r>
              <a:rPr lang="cs-CZ" dirty="0">
                <a:latin typeface="Calibri" pitchFamily="18"/>
              </a:rPr>
              <a:t>rámcový popis personálního a majetkového zajištění a financování činnosti školy nebo školského zařízení s ohledem na požadavky rámcového vzdělávacího programu, pokud je stanoven,</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A031AD-16C5-40E4-AC2E-5E48161D0E7F}"/>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4F949DC9-E1AB-4F88-AC79-51287CCD9AD4}"/>
              </a:ext>
            </a:extLst>
          </p:cNvPr>
          <p:cNvSpPr txBox="1">
            <a:spLocks noGrp="1"/>
          </p:cNvSpPr>
          <p:nvPr>
            <p:ph idx="1"/>
          </p:nvPr>
        </p:nvSpPr>
        <p:spPr>
          <a:xfrm>
            <a:off x="838201" y="795431"/>
            <a:ext cx="10515599" cy="590120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doklad osvědčující vlastnické nebo užívací právo právnické osoby, která bude vykonávat činnost školy nebo školského zařízení, k prostorám, kde bude uskutečňováno vzdělávání nebo školské služby,</a:t>
            </a:r>
          </a:p>
          <a:p>
            <a:pPr hangingPunct="1">
              <a:spcBef>
                <a:spcPts val="800"/>
              </a:spcBef>
              <a:buSzPct val="100000"/>
              <a:buFont typeface="Arial" pitchFamily="34"/>
              <a:buChar char="•"/>
            </a:pPr>
            <a:r>
              <a:rPr lang="cs-CZ" dirty="0">
                <a:latin typeface="Calibri" pitchFamily="18"/>
              </a:rPr>
              <a:t>stanovisko příslušného orgánu ochrany veřejného zdraví a stavebního úřadu, ze kterého vyplývá, že příslušné prostory lze užívat pro navrhovaný účel, včetně údaje o nejvyšším počtu osob, které lze v těchto prostorách vzdělávat nebo jim poskytovat školské služby,</a:t>
            </a:r>
          </a:p>
          <a:p>
            <a:pPr hangingPunct="1">
              <a:spcBef>
                <a:spcPts val="800"/>
              </a:spcBef>
              <a:buSzPct val="100000"/>
              <a:buFont typeface="Arial" pitchFamily="34"/>
              <a:buChar char="•"/>
            </a:pPr>
            <a:r>
              <a:rPr lang="cs-CZ" dirty="0">
                <a:latin typeface="Calibri" pitchFamily="18"/>
              </a:rPr>
              <a:t>doklad osvědčující zřízení nebo založení právnické osoby, která bude vykonávat činnost školy nebo školského zařízení,</a:t>
            </a:r>
          </a:p>
          <a:p>
            <a:pPr hangingPunct="1">
              <a:spcBef>
                <a:spcPts val="800"/>
              </a:spcBef>
              <a:buSzPct val="100000"/>
              <a:buFont typeface="Arial" pitchFamily="34"/>
              <a:buChar char="•"/>
            </a:pPr>
            <a:r>
              <a:rPr lang="cs-CZ" sz="2800" dirty="0">
                <a:latin typeface="Calibri" pitchFamily="18"/>
              </a:rPr>
              <a:t>doklad osvědčující vznik právnické osoby, která bude vykonávat činnost školy nebo školského zařízení, pokud se nejedná o školskou právnickou osobu,</a:t>
            </a:r>
          </a:p>
          <a:p>
            <a:pPr hangingPunct="1">
              <a:spcBef>
                <a:spcPts val="800"/>
              </a:spcBef>
              <a:buSzPct val="100000"/>
              <a:buFont typeface="Arial" pitchFamily="34"/>
              <a:buChar char="•"/>
            </a:pPr>
            <a:endParaRPr lang="cs-CZ" dirty="0">
              <a:latin typeface="Calibri" pitchFamily="18"/>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D6BE0C-E5B9-443A-BFD2-9B635720390E}"/>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9BCD138F-2E00-41B2-A79B-5E2C04051EF5}"/>
              </a:ext>
            </a:extLst>
          </p:cNvPr>
          <p:cNvSpPr txBox="1">
            <a:spLocks noGrp="1"/>
          </p:cNvSpPr>
          <p:nvPr>
            <p:ph idx="1"/>
          </p:nvPr>
        </p:nvSpPr>
        <p:spPr>
          <a:xfrm>
            <a:off x="838200" y="803042"/>
            <a:ext cx="10515600" cy="5251915"/>
          </a:xfrm>
        </p:spPr>
        <p:txBody>
          <a:bodyPr vert="horz" lIns="91440" tIns="45720" rIns="91440" bIns="45720" rtlCol="0">
            <a:normAutofit fontScale="92500" lnSpcReduction="10000"/>
          </a:bodyPr>
          <a:lstStyle/>
          <a:p>
            <a:pPr hangingPunct="1">
              <a:spcBef>
                <a:spcPts val="800"/>
              </a:spcBef>
              <a:buSzPct val="100000"/>
              <a:buFont typeface="Arial" pitchFamily="34"/>
              <a:buChar char="•"/>
            </a:pPr>
            <a:r>
              <a:rPr lang="cs-CZ" sz="2400" dirty="0">
                <a:latin typeface="Calibri" pitchFamily="18"/>
              </a:rPr>
              <a:t>seznam oborů vzdělání, včetně forem vzdělávání v případě školy a seznam školských služeb v případě školského zařízení, doklad o akreditaci vzdělávacích programů v případě vyšší odborné školy,</a:t>
            </a:r>
          </a:p>
          <a:p>
            <a:pPr hangingPunct="1">
              <a:spcBef>
                <a:spcPts val="800"/>
              </a:spcBef>
              <a:buSzPct val="100000"/>
              <a:buFont typeface="Arial" pitchFamily="34"/>
              <a:buChar char="•"/>
            </a:pPr>
            <a:r>
              <a:rPr lang="cs-CZ" sz="2400" dirty="0">
                <a:latin typeface="Calibri" pitchFamily="18"/>
              </a:rPr>
              <a:t>jméno a příjmení, datum narození ředitele školy nebo školského zařízení, doklad o jeho jmenování do funkce a doklady osvědčující splnění předpokladů pro výkon funkce ředitele školy nebo školského zařízení podle zvláštního právního předpisu,</a:t>
            </a:r>
          </a:p>
          <a:p>
            <a:pPr hangingPunct="1">
              <a:spcBef>
                <a:spcPts val="800"/>
              </a:spcBef>
              <a:buSzPct val="100000"/>
              <a:buFont typeface="Arial" pitchFamily="34"/>
              <a:buChar char="•"/>
            </a:pPr>
            <a:r>
              <a:rPr lang="cs-CZ" sz="2400" dirty="0">
                <a:latin typeface="Calibri" pitchFamily="18"/>
              </a:rPr>
              <a:t>navrhovaný nejvyšší počet dětí, žáků a studentů ve škole nebo školském zařízení, včetně jejich odloučených pracovišť, v jednotlivých oborech a formách vzdělávání, lůžek, stravovaných, tříd, skupin nebo jiných obdobných jednotek,</a:t>
            </a:r>
          </a:p>
          <a:p>
            <a:pPr hangingPunct="1">
              <a:spcBef>
                <a:spcPts val="800"/>
              </a:spcBef>
              <a:buSzPct val="100000"/>
              <a:buFont typeface="Arial" pitchFamily="34"/>
              <a:buChar char="•"/>
            </a:pPr>
            <a:r>
              <a:rPr lang="cs-CZ" sz="2400" dirty="0">
                <a:latin typeface="Calibri" pitchFamily="18"/>
              </a:rPr>
              <a:t>čestné prohlášení zřizovatele školské právnické osoby nebo příspěvkové organizace, že neprobíhá insolvenční řízení, v němž je řešen jeho úpadek nebo hrozící úpadek nebo že nebylo rozhodnuto o jeho úpadku, není v likvidaci, nemá daňové nedoplatky, nemá splatný nedoplatek na pojistném na veřejné zdravotní pojištění nebo na sociální zabezpečení a že nebyl v posledních třech letech proveden výmaz zapsané osoby, jejímž byl zřizovatelem, ze školského rejstříku z důvodů uvedených v § 150 odst. 1 písm. c) až f); uvedené se vztahuje také na jiné právnické osoby, které budou vykonávat činnost školy nebo školského zařízení, a jejich statutární orgány,</a:t>
            </a:r>
          </a:p>
          <a:p>
            <a:pPr hangingPunct="1">
              <a:spcBef>
                <a:spcPts val="800"/>
              </a:spcBef>
              <a:buSzPct val="100000"/>
              <a:buFont typeface="Arial" pitchFamily="34"/>
              <a:buChar char="•"/>
            </a:pPr>
            <a:endParaRPr lang="cs-CZ" sz="2400" dirty="0">
              <a:latin typeface="Calibri" pitchFamily="18"/>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54E868-DF67-4FAD-99FF-98C0EDFAB76C}"/>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DF0D3A01-8727-41A8-8A6E-D8E9E6C0C20E}"/>
              </a:ext>
            </a:extLst>
          </p:cNvPr>
          <p:cNvSpPr txBox="1">
            <a:spLocks noGrp="1"/>
          </p:cNvSpPr>
          <p:nvPr>
            <p:ph idx="1"/>
          </p:nvPr>
        </p:nvSpPr>
        <p:spPr>
          <a:xfrm>
            <a:off x="838200" y="887507"/>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datum zahájení činnosti školy nebo školského zařízení,</a:t>
            </a:r>
          </a:p>
          <a:p>
            <a:pPr hangingPunct="1">
              <a:spcBef>
                <a:spcPts val="800"/>
              </a:spcBef>
              <a:buSzPct val="100000"/>
              <a:buFont typeface="Arial" pitchFamily="34"/>
              <a:buChar char="•"/>
            </a:pPr>
            <a:r>
              <a:rPr lang="cs-CZ" dirty="0">
                <a:latin typeface="Calibri" pitchFamily="18"/>
              </a:rPr>
              <a:t>stanovisko obce, na jejímž území bude základní škola nebo základní umělecká škola působit, pokud není jejich zřizovatelem,</a:t>
            </a:r>
          </a:p>
          <a:p>
            <a:pPr hangingPunct="1">
              <a:spcBef>
                <a:spcPts val="800"/>
              </a:spcBef>
              <a:buSzPct val="100000"/>
              <a:buFont typeface="Arial" pitchFamily="34"/>
              <a:buChar char="•"/>
            </a:pPr>
            <a:r>
              <a:rPr lang="cs-CZ" dirty="0">
                <a:latin typeface="Calibri" pitchFamily="18"/>
              </a:rPr>
              <a:t>stanovisko kraje, na jehož území bude střední nebo vyšší odborná škola působit, pokud není jejich zřizovatelem.</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03112D-1178-4C0F-A9CE-E0CBD670F8F1}"/>
              </a:ext>
            </a:extLst>
          </p:cNvPr>
          <p:cNvSpPr txBox="1">
            <a:spLocks noGrp="1"/>
          </p:cNvSpPr>
          <p:nvPr>
            <p:ph type="title"/>
          </p:nvPr>
        </p:nvSpPr>
        <p:spPr>
          <a:xfrm>
            <a:off x="927847" y="208437"/>
            <a:ext cx="10461812" cy="1143000"/>
          </a:xfrm>
        </p:spPr>
        <p:txBody>
          <a:bodyPr>
            <a:normAutofit/>
          </a:bodyPr>
          <a:lstStyle/>
          <a:p>
            <a:pPr lvl="0"/>
            <a:r>
              <a:rPr lang="cs-CZ" dirty="0"/>
              <a:t>Posouzení žádosti</a:t>
            </a:r>
          </a:p>
        </p:txBody>
      </p:sp>
      <p:sp>
        <p:nvSpPr>
          <p:cNvPr id="3" name="Zástupný symbol pro obsah 2">
            <a:extLst>
              <a:ext uri="{FF2B5EF4-FFF2-40B4-BE49-F238E27FC236}">
                <a16:creationId xmlns:a16="http://schemas.microsoft.com/office/drawing/2014/main" id="{6098C024-759E-4FA1-BCFE-4147FB1C8977}"/>
              </a:ext>
            </a:extLst>
          </p:cNvPr>
          <p:cNvSpPr txBox="1">
            <a:spLocks noGrp="1"/>
          </p:cNvSpPr>
          <p:nvPr>
            <p:ph idx="1"/>
          </p:nvPr>
        </p:nvSpPr>
        <p:spPr>
          <a:xfrm>
            <a:off x="927846" y="1472461"/>
            <a:ext cx="10461811" cy="4525923"/>
          </a:xfrm>
        </p:spPr>
        <p:txBody>
          <a:bodyPr vert="horz" lIns="91440" tIns="45720" rIns="91440" bIns="45720" rtlCol="0">
            <a:noAutofit/>
          </a:bodyPr>
          <a:lstStyle/>
          <a:p>
            <a:pPr hangingPunct="1">
              <a:spcBef>
                <a:spcPts val="800"/>
              </a:spcBef>
              <a:buSzPct val="100000"/>
              <a:buFont typeface="Arial" pitchFamily="34"/>
              <a:buChar char="•"/>
            </a:pPr>
            <a:r>
              <a:rPr lang="cs-CZ" sz="2600" dirty="0">
                <a:latin typeface="Calibri" pitchFamily="18"/>
              </a:rPr>
              <a:t>Do 90 dnů od doručení žádosti tomuto orgánu.</a:t>
            </a:r>
          </a:p>
          <a:p>
            <a:pPr hangingPunct="1">
              <a:spcBef>
                <a:spcPts val="800"/>
              </a:spcBef>
              <a:buSzPct val="100000"/>
              <a:buFont typeface="Arial" pitchFamily="34"/>
              <a:buChar char="•"/>
            </a:pPr>
            <a:r>
              <a:rPr lang="cs-CZ" sz="2600" dirty="0">
                <a:latin typeface="Calibri" pitchFamily="18"/>
              </a:rPr>
              <a:t>Zamítne v případě,</a:t>
            </a:r>
          </a:p>
          <a:p>
            <a:pPr lvl="1">
              <a:buSzPct val="100000"/>
              <a:buFont typeface="Arial" pitchFamily="34"/>
            </a:pPr>
            <a:r>
              <a:rPr lang="cs-CZ" sz="2600" dirty="0"/>
              <a:t>že žádost nesplňuje náležitosti stanovené tímto zákonem, a uvedené nedostatky nebyly na výzvu tohoto orgánu v jím stanovené přiměřené lhůtě odstraněny.</a:t>
            </a:r>
          </a:p>
          <a:p>
            <a:pPr lvl="1">
              <a:buSzPct val="100000"/>
              <a:buFont typeface="Arial" pitchFamily="34"/>
            </a:pPr>
            <a:r>
              <a:rPr lang="cs-CZ" sz="2600" dirty="0"/>
              <a:t>žádost není v souladu s dlouhodobým záměrem vzdělávání a rozvoje vzdělávací soustavy České republiky nebo příslušného kraje,</a:t>
            </a:r>
          </a:p>
          <a:p>
            <a:pPr lvl="1">
              <a:buSzPct val="100000"/>
              <a:buFont typeface="Arial" pitchFamily="34"/>
            </a:pPr>
            <a:r>
              <a:rPr lang="cs-CZ" sz="2600" dirty="0"/>
              <a:t>nejsou dány předpoklady pro řádnou činnost školy nebo školského zařízení po stránce personální, materiální a finanční,</a:t>
            </a:r>
          </a:p>
          <a:p>
            <a:pPr lvl="1">
              <a:buSzPct val="100000"/>
              <a:buFont typeface="Arial" pitchFamily="34"/>
            </a:pPr>
            <a:r>
              <a:rPr lang="cs-CZ" sz="2600" dirty="0"/>
              <a:t>žádost obsahuje nepravdivé údaje nebo činnost školy nebo školského zařízení by nebyla v souladu s právními předpisy.</a:t>
            </a:r>
          </a:p>
          <a:p>
            <a:pPr lvl="1">
              <a:buSzPct val="100000"/>
              <a:buFont typeface="Arial" pitchFamily="34"/>
            </a:pPr>
            <a:r>
              <a:rPr lang="cs-CZ" sz="2600" dirty="0"/>
              <a:t>Žádost podala právnická osoba, která byla pravomocně odsouzena pro trestný čin</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01B77B-34B0-469A-8B20-947E86B8F87C}"/>
              </a:ext>
            </a:extLst>
          </p:cNvPr>
          <p:cNvSpPr txBox="1">
            <a:spLocks noGrp="1"/>
          </p:cNvSpPr>
          <p:nvPr>
            <p:ph type="title"/>
          </p:nvPr>
        </p:nvSpPr>
        <p:spPr/>
        <p:txBody>
          <a:bodyPr/>
          <a:lstStyle/>
          <a:p>
            <a:pPr lvl="0"/>
            <a:r>
              <a:rPr lang="cs-CZ" dirty="0"/>
              <a:t>Rozhodování o výkonech</a:t>
            </a:r>
          </a:p>
        </p:txBody>
      </p:sp>
      <p:sp>
        <p:nvSpPr>
          <p:cNvPr id="3" name="Zástupný symbol pro obsah 2">
            <a:extLst>
              <a:ext uri="{FF2B5EF4-FFF2-40B4-BE49-F238E27FC236}">
                <a16:creationId xmlns:a16="http://schemas.microsoft.com/office/drawing/2014/main" id="{C3208088-904C-4407-8DF5-B3514C72D3EA}"/>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krajský úřad – o nejvyšším počtu žáků a studentů v jednotlivých povolených oborech vzdělání a formách vzdělávání (do 30 dnů od doručení žádost)</a:t>
            </a:r>
          </a:p>
          <a:p>
            <a:pPr hangingPunct="1">
              <a:spcBef>
                <a:spcPts val="800"/>
              </a:spcBef>
              <a:buSzPct val="100000"/>
              <a:buFont typeface="Arial" pitchFamily="34"/>
              <a:buChar char="•"/>
            </a:pPr>
            <a:r>
              <a:rPr lang="cs-CZ" dirty="0">
                <a:latin typeface="Calibri" pitchFamily="18"/>
              </a:rPr>
              <a:t>MŠMT- ve školách zřizovaných ministerstvem nebo registrovanými církvemi nebo náboženskými společnostmi, kterým bylo přiznáno oprávnění k výkonu zvláštního práva zřizovat církevní školy</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1BED06-C71C-4057-B2FF-6B0F484DBA7E}"/>
              </a:ext>
            </a:extLst>
          </p:cNvPr>
          <p:cNvSpPr txBox="1">
            <a:spLocks noGrp="1"/>
          </p:cNvSpPr>
          <p:nvPr>
            <p:ph type="title"/>
          </p:nvPr>
        </p:nvSpPr>
        <p:spPr>
          <a:xfrm>
            <a:off x="811928" y="510989"/>
            <a:ext cx="10568143" cy="684488"/>
          </a:xfrm>
        </p:spPr>
        <p:txBody>
          <a:bodyPr>
            <a:noAutofit/>
          </a:bodyPr>
          <a:lstStyle/>
          <a:p>
            <a:pPr lvl="0"/>
            <a:r>
              <a:rPr lang="cs-CZ" dirty="0"/>
              <a:t>Žádosti o zápis změny v údajích</a:t>
            </a:r>
          </a:p>
        </p:txBody>
      </p:sp>
      <p:sp>
        <p:nvSpPr>
          <p:cNvPr id="3" name="Zástupný symbol pro obsah 2">
            <a:extLst>
              <a:ext uri="{FF2B5EF4-FFF2-40B4-BE49-F238E27FC236}">
                <a16:creationId xmlns:a16="http://schemas.microsoft.com/office/drawing/2014/main" id="{953CC061-3A2F-4558-B7F8-0066C4294E12}"/>
              </a:ext>
            </a:extLst>
          </p:cNvPr>
          <p:cNvSpPr txBox="1">
            <a:spLocks noGrp="1"/>
          </p:cNvSpPr>
          <p:nvPr>
            <p:ph idx="1"/>
          </p:nvPr>
        </p:nvSpPr>
        <p:spPr>
          <a:xfrm>
            <a:off x="811927" y="1499464"/>
            <a:ext cx="10568143" cy="4525923"/>
          </a:xfrm>
        </p:spPr>
        <p:txBody>
          <a:bodyPr vert="horz" lIns="91440" tIns="45720" rIns="91440" bIns="45720" rtlCol="0">
            <a:normAutofit/>
          </a:bodyPr>
          <a:lstStyle/>
          <a:p>
            <a:pPr hangingPunct="1">
              <a:spcBef>
                <a:spcPts val="800"/>
              </a:spcBef>
              <a:buSzPct val="100000"/>
              <a:buFont typeface="Arial" pitchFamily="34"/>
              <a:buChar char="•"/>
            </a:pPr>
            <a:r>
              <a:rPr lang="cs-CZ" sz="2400" dirty="0">
                <a:latin typeface="Calibri" pitchFamily="18"/>
              </a:rPr>
              <a:t>Do 30 dnů ode dne, kdy ke změně došlo.</a:t>
            </a:r>
          </a:p>
          <a:p>
            <a:pPr hangingPunct="1">
              <a:spcBef>
                <a:spcPts val="800"/>
              </a:spcBef>
              <a:buSzPct val="100000"/>
              <a:buFont typeface="Arial" pitchFamily="34"/>
              <a:buChar char="•"/>
            </a:pPr>
            <a:r>
              <a:rPr lang="cs-CZ" sz="2400" dirty="0">
                <a:latin typeface="Calibri" pitchFamily="18"/>
              </a:rPr>
              <a:t>Pouze údaje a doklady, které se přímo týkají příslušné změny.</a:t>
            </a:r>
          </a:p>
          <a:p>
            <a:pPr hangingPunct="1">
              <a:spcBef>
                <a:spcPts val="800"/>
              </a:spcBef>
              <a:buSzPct val="100000"/>
              <a:buFont typeface="Arial" pitchFamily="34"/>
              <a:buChar char="•"/>
            </a:pPr>
            <a:r>
              <a:rPr lang="cs-CZ" sz="2400" dirty="0">
                <a:latin typeface="Calibri" pitchFamily="18"/>
              </a:rPr>
              <a:t>Navrhuje-li se zápis změny v údajích o právnické osobě vykonávající činnost školy nebo školského zařízení v rejstříku z důvodu převodu nebo přechodu činnosti školy nebo školského zařízení na jinou právnickou osobu, posuzuje orgán, který vede rejstřík škol a školských zařízení, podmínky pro výkon činnosti školy nebo školského zařízení u přejímající právnické osoby obdobně, jako by se jednalo o zápis nové školy nebo školského zařízení</a:t>
            </a:r>
            <a:r>
              <a:rPr lang="cs-CZ" dirty="0">
                <a:latin typeface="Calibri" pitchFamily="18"/>
              </a:rPr>
              <a:t>.</a:t>
            </a:r>
          </a:p>
          <a:p>
            <a:pPr hangingPunct="1">
              <a:spcBef>
                <a:spcPts val="800"/>
              </a:spcBef>
              <a:buSzPct val="100000"/>
              <a:buFont typeface="Arial" pitchFamily="34"/>
              <a:buChar char="•"/>
            </a:pPr>
            <a:r>
              <a:rPr lang="cs-CZ" sz="2400" dirty="0">
                <a:latin typeface="Calibri" pitchFamily="18"/>
              </a:rPr>
              <a:t>Rozhodnutí do 30 dnů, pokud nedochází k převodu činností – bezodkladně.</a:t>
            </a:r>
          </a:p>
          <a:p>
            <a:pPr hangingPunct="1">
              <a:spcBef>
                <a:spcPts val="800"/>
              </a:spcBef>
              <a:buSzPct val="100000"/>
              <a:buFont typeface="Arial" pitchFamily="34"/>
              <a:buChar char="•"/>
            </a:pPr>
            <a:r>
              <a:rPr lang="cs-CZ" sz="2400" dirty="0">
                <a:latin typeface="Calibri" pitchFamily="18"/>
              </a:rPr>
              <a:t>Řízení o zápis změny v rejstříku lze zahájit i bez návrhu, má-li být dosažena shoda mezi zápisem v rejstříku a skutečným stavem.</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5EC4C0-66CF-4AA1-9489-72765CED0F4E}"/>
              </a:ext>
            </a:extLst>
          </p:cNvPr>
          <p:cNvSpPr txBox="1">
            <a:spLocks noGrp="1"/>
          </p:cNvSpPr>
          <p:nvPr>
            <p:ph type="title"/>
          </p:nvPr>
        </p:nvSpPr>
        <p:spPr>
          <a:xfrm>
            <a:off x="914399" y="347938"/>
            <a:ext cx="10421471" cy="1143000"/>
          </a:xfrm>
        </p:spPr>
        <p:txBody>
          <a:bodyPr>
            <a:normAutofit/>
          </a:bodyPr>
          <a:lstStyle/>
          <a:p>
            <a:pPr lvl="0"/>
            <a:r>
              <a:rPr lang="cs-CZ" dirty="0"/>
              <a:t>Výmaz z rejstříku</a:t>
            </a:r>
          </a:p>
        </p:txBody>
      </p:sp>
      <p:sp>
        <p:nvSpPr>
          <p:cNvPr id="3" name="Zástupný symbol pro obsah 2">
            <a:extLst>
              <a:ext uri="{FF2B5EF4-FFF2-40B4-BE49-F238E27FC236}">
                <a16:creationId xmlns:a16="http://schemas.microsoft.com/office/drawing/2014/main" id="{5404C123-3545-45E8-BC50-D9400C0DB895}"/>
              </a:ext>
            </a:extLst>
          </p:cNvPr>
          <p:cNvSpPr txBox="1">
            <a:spLocks noGrp="1"/>
          </p:cNvSpPr>
          <p:nvPr>
            <p:ph idx="1"/>
          </p:nvPr>
        </p:nvSpPr>
        <p:spPr>
          <a:xfrm>
            <a:off x="856130" y="1490938"/>
            <a:ext cx="10479740" cy="4525923"/>
          </a:xfrm>
        </p:spPr>
        <p:txBody>
          <a:bodyPr vert="horz" lIns="91440" tIns="45720" rIns="91440" bIns="45720" rtlCol="0">
            <a:noAutofit/>
          </a:bodyPr>
          <a:lstStyle/>
          <a:p>
            <a:pPr hangingPunct="1">
              <a:spcBef>
                <a:spcPts val="800"/>
              </a:spcBef>
              <a:buSzPct val="100000"/>
              <a:buFont typeface="Arial" pitchFamily="34"/>
              <a:buChar char="•"/>
            </a:pPr>
            <a:r>
              <a:rPr lang="cs-CZ" dirty="0">
                <a:latin typeface="Calibri" pitchFamily="18"/>
              </a:rPr>
              <a:t>Na žádost navrhovatele,</a:t>
            </a:r>
          </a:p>
          <a:p>
            <a:pPr hangingPunct="1">
              <a:spcBef>
                <a:spcPts val="800"/>
              </a:spcBef>
              <a:buSzPct val="100000"/>
              <a:buFont typeface="Arial" pitchFamily="34"/>
              <a:buChar char="•"/>
            </a:pPr>
            <a:r>
              <a:rPr lang="cs-CZ" dirty="0">
                <a:latin typeface="Calibri" pitchFamily="18"/>
              </a:rPr>
              <a:t>po uplynutí doby, na kterou byla zřízena,</a:t>
            </a:r>
          </a:p>
          <a:p>
            <a:pPr hangingPunct="1">
              <a:spcBef>
                <a:spcPts val="800"/>
              </a:spcBef>
              <a:buSzPct val="100000"/>
              <a:buFont typeface="Arial" pitchFamily="34"/>
              <a:buChar char="•"/>
            </a:pPr>
            <a:r>
              <a:rPr lang="cs-CZ" dirty="0">
                <a:latin typeface="Calibri" pitchFamily="18"/>
              </a:rPr>
              <a:t>jestliže škola nebo školské zařízení neposkytuje vzdělávání v souladu se zásadami a cíli uvedenými v § 2 nebo vzdělávacími programy uvedenými v § 3,</a:t>
            </a:r>
          </a:p>
          <a:p>
            <a:pPr hangingPunct="1">
              <a:spcBef>
                <a:spcPts val="800"/>
              </a:spcBef>
              <a:buSzPct val="100000"/>
              <a:buFont typeface="Arial" pitchFamily="34"/>
              <a:buChar char="•"/>
            </a:pPr>
            <a:r>
              <a:rPr lang="cs-CZ" dirty="0">
                <a:latin typeface="Calibri" pitchFamily="18"/>
              </a:rPr>
              <a:t>jestliže právnická osoba závažným způsobem nebo opakovaně poruší právní předpisy související s poskytováním vzdělávání a školských služeb,</a:t>
            </a:r>
          </a:p>
          <a:p>
            <a:pPr hangingPunct="1">
              <a:spcBef>
                <a:spcPts val="800"/>
              </a:spcBef>
              <a:buSzPct val="100000"/>
              <a:buFont typeface="Arial" pitchFamily="34"/>
              <a:buChar char="•"/>
            </a:pPr>
            <a:r>
              <a:rPr lang="cs-CZ" dirty="0">
                <a:latin typeface="Calibri" pitchFamily="18"/>
              </a:rPr>
              <a:t>jestliže právnická osoba ve třech po sobě jdoucích školních rocích nevykonává činnost školy nebo školského zařízení, která je zapsána v rejstříku,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482CF9-F389-4AA2-833E-044AB08D94B6}"/>
              </a:ext>
            </a:extLst>
          </p:cNvPr>
          <p:cNvSpPr txBox="1">
            <a:spLocks noGrp="1"/>
          </p:cNvSpPr>
          <p:nvPr>
            <p:ph type="title"/>
          </p:nvPr>
        </p:nvSpPr>
        <p:spPr/>
        <p:txBody>
          <a:bodyPr/>
          <a:lstStyle/>
          <a:p>
            <a:pPr lvl="0"/>
            <a:r>
              <a:rPr lang="cs-CZ" dirty="0"/>
              <a:t>Zřizovací listina</a:t>
            </a:r>
          </a:p>
        </p:txBody>
      </p:sp>
      <p:sp>
        <p:nvSpPr>
          <p:cNvPr id="3" name="Zástupný symbol pro obsah 2">
            <a:extLst>
              <a:ext uri="{FF2B5EF4-FFF2-40B4-BE49-F238E27FC236}">
                <a16:creationId xmlns:a16="http://schemas.microsoft.com/office/drawing/2014/main" id="{20104CBE-C562-4FCB-A1AA-1061EB1EC68A}"/>
              </a:ext>
            </a:extLst>
          </p:cNvPr>
          <p:cNvSpPr txBox="1">
            <a:spLocks noGrp="1"/>
          </p:cNvSpPr>
          <p:nvPr>
            <p:ph idx="1"/>
          </p:nvPr>
        </p:nvSpPr>
        <p:spPr>
          <a:xfrm>
            <a:off x="974033" y="1690688"/>
            <a:ext cx="1019754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úplný název zřizovatele, je-li jím obec, uvede se také její zařazení do okresu,</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497F78-2A90-4ED8-A7F4-B08886E374EC}"/>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3947B576-55F1-4BA4-9549-F540100B64D8}"/>
              </a:ext>
            </a:extLst>
          </p:cNvPr>
          <p:cNvSpPr txBox="1">
            <a:spLocks noGrp="1"/>
          </p:cNvSpPr>
          <p:nvPr>
            <p:ph idx="1"/>
          </p:nvPr>
        </p:nvSpPr>
        <p:spPr>
          <a:xfrm>
            <a:off x="838200" y="116603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jestliže právnická osoba uvede v žádosti o zápis do rejstříku nebo v žádosti o zápis změny nesprávné údaje rozhodné pro povolení zápisu školy nebo školského zařízení do rejstříku nebo zápisu změny nebo jestliže došlo k takovým změnám, za kterých by zápis školy nebo školského zařízení do rejstříku nebo zápis změny nemohl být proveden,</a:t>
            </a:r>
          </a:p>
          <a:p>
            <a:pPr hangingPunct="1">
              <a:spcBef>
                <a:spcPts val="800"/>
              </a:spcBef>
              <a:buSzPct val="100000"/>
              <a:buFont typeface="Arial" pitchFamily="34"/>
              <a:buChar char="•"/>
            </a:pPr>
            <a:r>
              <a:rPr lang="cs-CZ" dirty="0">
                <a:latin typeface="Calibri" pitchFamily="18"/>
              </a:rPr>
              <a:t>v případě, že VOŠ nemá akreditován žádný vzdělávací program,</a:t>
            </a:r>
          </a:p>
          <a:p>
            <a:pPr hangingPunct="1">
              <a:spcBef>
                <a:spcPts val="800"/>
              </a:spcBef>
              <a:buSzPct val="100000"/>
              <a:buFont typeface="Arial" pitchFamily="34"/>
              <a:buChar char="•"/>
            </a:pPr>
            <a:r>
              <a:rPr lang="cs-CZ" dirty="0">
                <a:latin typeface="Calibri" pitchFamily="18"/>
              </a:rPr>
              <a:t>jestliže právnická osoba byla pravomocně odsouzena k trestu zákazu činnosti této školy nebo tohoto školského zařízení.</a:t>
            </a:r>
          </a:p>
          <a:p>
            <a:pPr marL="0" indent="0" hangingPunct="1">
              <a:spcBef>
                <a:spcPts val="800"/>
              </a:spcBef>
              <a:buNone/>
            </a:pPr>
            <a:endParaRPr lang="cs-CZ" dirty="0">
              <a:latin typeface="Calibri" pitchFamily="18"/>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384B2D-0BE3-4275-A910-AC7CB67E46E6}"/>
              </a:ext>
            </a:extLst>
          </p:cNvPr>
          <p:cNvSpPr txBox="1">
            <a:spLocks noGrp="1"/>
          </p:cNvSpPr>
          <p:nvPr>
            <p:ph type="title"/>
          </p:nvPr>
        </p:nvSpPr>
        <p:spPr/>
        <p:txBody>
          <a:bodyPr/>
          <a:lstStyle/>
          <a:p>
            <a:r>
              <a:rPr lang="cs-CZ" dirty="0"/>
              <a:t>Výmaz SŠ, VOŠ neveřejný zřizovatel</a:t>
            </a:r>
          </a:p>
        </p:txBody>
      </p:sp>
      <p:sp>
        <p:nvSpPr>
          <p:cNvPr id="3" name="Zástupný symbol pro obsah 2">
            <a:extLst>
              <a:ext uri="{FF2B5EF4-FFF2-40B4-BE49-F238E27FC236}">
                <a16:creationId xmlns:a16="http://schemas.microsoft.com/office/drawing/2014/main" id="{76AD00A6-386B-41BC-B8F4-9534945AB50D}"/>
              </a:ext>
            </a:extLst>
          </p:cNvPr>
          <p:cNvSpPr txBox="1">
            <a:spLocks noGrp="1"/>
          </p:cNvSpPr>
          <p:nvPr>
            <p:ph idx="1"/>
          </p:nvPr>
        </p:nvSpPr>
        <p:spPr>
          <a:xfrm>
            <a:off x="941294" y="1966952"/>
            <a:ext cx="10412506" cy="4525923"/>
          </a:xfrm>
        </p:spPr>
        <p:txBody>
          <a:bodyPr vert="horz" lIns="91440" tIns="45720" rIns="91440" bIns="45720" rtlCol="0">
            <a:normAutofit/>
          </a:bodyPr>
          <a:lstStyle/>
          <a:p>
            <a:pPr hangingPunct="1">
              <a:spcBef>
                <a:spcPts val="800"/>
              </a:spcBef>
              <a:buSzPct val="100000"/>
              <a:buFont typeface="Arial" pitchFamily="34"/>
              <a:buChar char="•"/>
            </a:pPr>
            <a:r>
              <a:rPr lang="en-US" altLang="zh-CN" b="1" dirty="0">
                <a:latin typeface="Calibri" pitchFamily="18"/>
              </a:rPr>
              <a:t>§ 150 </a:t>
            </a:r>
            <a:r>
              <a:rPr lang="en-US" altLang="zh-CN" b="1" dirty="0" err="1">
                <a:latin typeface="Calibri" pitchFamily="18"/>
              </a:rPr>
              <a:t>odst</a:t>
            </a:r>
            <a:r>
              <a:rPr lang="en-US" altLang="zh-CN" b="1" dirty="0">
                <a:latin typeface="Calibri" pitchFamily="18"/>
              </a:rPr>
              <a:t>. 4 ŠZ</a:t>
            </a:r>
          </a:p>
          <a:p>
            <a:pPr lvl="1">
              <a:buSzPct val="100000"/>
              <a:buFont typeface="Arial" pitchFamily="34"/>
            </a:pPr>
            <a:r>
              <a:rPr lang="cs-CZ" sz="2800" dirty="0"/>
              <a:t>Před podáním </a:t>
            </a:r>
            <a:r>
              <a:rPr lang="cs-CZ" sz="2800" u="sng" dirty="0"/>
              <a:t>žádosti o výmaz </a:t>
            </a:r>
            <a:r>
              <a:rPr lang="cs-CZ" sz="2800" dirty="0"/>
              <a:t>střední nebo vyšší odborné školy, kterou nezřizuje kraj, nebo oboru vzdělání takové školy z rejstříku škol a školských zařízení projedná právnická osoba vykonávající činnost školy nebo její zřizovatel s krajem, na jehož území má právnická osoba vykonávající činnost školy sídlo, možnost převodu činnosti školy v odpovídajícím rozsahu na právnickou osobu zřizovanou krajem. Zápis z tohoto projednání se přikládá k žádosti o výmaz školy z rejstříku škol a školských zařízení.</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234253-E51E-46A7-AA2B-F9DB9E66498C}"/>
              </a:ext>
            </a:extLst>
          </p:cNvPr>
          <p:cNvSpPr txBox="1">
            <a:spLocks noGrp="1"/>
          </p:cNvSpPr>
          <p:nvPr>
            <p:ph type="title"/>
          </p:nvPr>
        </p:nvSpPr>
        <p:spPr/>
        <p:txBody>
          <a:bodyPr/>
          <a:lstStyle/>
          <a:p>
            <a:r>
              <a:rPr lang="cs-CZ" dirty="0"/>
              <a:t>Zajištění pokračování vzdělávání</a:t>
            </a:r>
          </a:p>
        </p:txBody>
      </p:sp>
      <p:sp>
        <p:nvSpPr>
          <p:cNvPr id="3" name="Zástupný symbol pro obsah 2">
            <a:extLst>
              <a:ext uri="{FF2B5EF4-FFF2-40B4-BE49-F238E27FC236}">
                <a16:creationId xmlns:a16="http://schemas.microsoft.com/office/drawing/2014/main" id="{0CE1AB98-7C35-4311-A737-336276471AD1}"/>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en-US" altLang="zh-CN" b="1" dirty="0">
                <a:latin typeface="Calibri" pitchFamily="18"/>
              </a:rPr>
              <a:t>§ 151 </a:t>
            </a:r>
            <a:r>
              <a:rPr lang="en-US" altLang="zh-CN" b="1" dirty="0" err="1">
                <a:latin typeface="Calibri" pitchFamily="18"/>
              </a:rPr>
              <a:t>odst</a:t>
            </a:r>
            <a:r>
              <a:rPr lang="en-US" altLang="zh-CN" b="1" dirty="0">
                <a:latin typeface="Calibri" pitchFamily="18"/>
              </a:rPr>
              <a:t>. 3 ŠZ</a:t>
            </a:r>
          </a:p>
          <a:p>
            <a:pPr lvl="1">
              <a:buSzPct val="100000"/>
              <a:buFont typeface="Arial" pitchFamily="34"/>
            </a:pPr>
            <a:r>
              <a:rPr lang="cs-CZ" dirty="0"/>
              <a:t>Dojde-li k výmazu školy nebo oboru vzdělání z rejstříku škol a školských zařízení, zajistí právnická osoba, která vykonávala činnost školy, popřípadě její zřizovatel, žákům a studentům možnost pokračovat ve vzdělávání ve stejném nebo obdobném oboru vzdělání a předá jim výsledky hodnocení za nedokončený školní rok. Pokud nebyla tímto způsobem zajištěna možnost uplatnění práva konat maturitní zkoušku, závěrečnou zkoušku, absolutorium v konzervatoři nebo absolutorium, konají osoby, které splnily podmínky stanovené tímto zákonem, závěrečnou zkoušku, absolutorium v konzervatoři a absolutorium ve škole určené krajským úřadem a maturitní zkoušku ve škole určené krajským úřadem v dohodě s Centrem.</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05F8CF-241D-4C9B-97C7-41FFA5B0D517}"/>
              </a:ext>
            </a:extLst>
          </p:cNvPr>
          <p:cNvSpPr txBox="1">
            <a:spLocks noGrp="1"/>
          </p:cNvSpPr>
          <p:nvPr>
            <p:ph type="title"/>
          </p:nvPr>
        </p:nvSpPr>
        <p:spPr/>
        <p:txBody>
          <a:bodyPr/>
          <a:lstStyle/>
          <a:p>
            <a:pPr lvl="0"/>
            <a:r>
              <a:rPr lang="cs-CZ" dirty="0"/>
              <a:t>Výmaz základní školy</a:t>
            </a:r>
          </a:p>
        </p:txBody>
      </p:sp>
      <p:sp>
        <p:nvSpPr>
          <p:cNvPr id="3" name="Zástupný symbol pro obsah 2">
            <a:extLst>
              <a:ext uri="{FF2B5EF4-FFF2-40B4-BE49-F238E27FC236}">
                <a16:creationId xmlns:a16="http://schemas.microsoft.com/office/drawing/2014/main" id="{2A9A0C8B-94BE-46AD-B814-C43C0E4F26E0}"/>
              </a:ext>
            </a:extLst>
          </p:cNvPr>
          <p:cNvSpPr txBox="1">
            <a:spLocks noGrp="1"/>
          </p:cNvSpPr>
          <p:nvPr>
            <p:ph idx="1"/>
          </p:nvPr>
        </p:nvSpPr>
        <p:spPr>
          <a:xfrm>
            <a:off x="941294" y="1600201"/>
            <a:ext cx="10412506"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Dojde-li k výmazu školy, v níž se plní povinná školní docházka, z rejstříku škol a školských zařízení, zajistí obec, v níž škola působila, v dohodě s příslušným krajským úřadem, plnění povinné školní docházky jejích žáků.</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5BC5FE-F95C-49E2-B23A-860453748F48}"/>
              </a:ext>
            </a:extLst>
          </p:cNvPr>
          <p:cNvSpPr txBox="1">
            <a:spLocks noGrp="1"/>
          </p:cNvSpPr>
          <p:nvPr>
            <p:ph type="title"/>
          </p:nvPr>
        </p:nvSpPr>
        <p:spPr/>
        <p:txBody>
          <a:bodyPr/>
          <a:lstStyle/>
          <a:p>
            <a:pPr lvl="0"/>
            <a:r>
              <a:rPr lang="cs-CZ" dirty="0"/>
              <a:t>Rejstřík školských právnických osob</a:t>
            </a:r>
          </a:p>
        </p:txBody>
      </p:sp>
      <p:sp>
        <p:nvSpPr>
          <p:cNvPr id="3" name="Zástupný symbol pro obsah 2">
            <a:extLst>
              <a:ext uri="{FF2B5EF4-FFF2-40B4-BE49-F238E27FC236}">
                <a16:creationId xmlns:a16="http://schemas.microsoft.com/office/drawing/2014/main" id="{1D3CDF71-964A-4F6C-B4AB-9151D8512C26}"/>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Vede MŠMT</a:t>
            </a:r>
          </a:p>
          <a:p>
            <a:pPr hangingPunct="1">
              <a:spcBef>
                <a:spcPts val="800"/>
              </a:spcBef>
              <a:buSzPct val="100000"/>
              <a:buFont typeface="Arial" pitchFamily="34"/>
              <a:buChar char="•"/>
            </a:pPr>
            <a:r>
              <a:rPr lang="cs-CZ" dirty="0">
                <a:latin typeface="Calibri" pitchFamily="18"/>
              </a:rPr>
              <a:t>Údaje zapsané v rejstříku školských právnických osob jsou účinné vůči každému ode dne jejich zveřejnění.</a:t>
            </a:r>
          </a:p>
          <a:p>
            <a:pPr hangingPunct="1">
              <a:spcBef>
                <a:spcPts val="800"/>
              </a:spcBef>
              <a:buSzPct val="100000"/>
              <a:buFont typeface="Arial" pitchFamily="34"/>
              <a:buChar char="•"/>
            </a:pPr>
            <a:r>
              <a:rPr lang="cs-CZ" dirty="0">
                <a:latin typeface="Calibri" pitchFamily="18"/>
              </a:rPr>
              <a:t>Proti tomu, kdo jedná v důvěře v zápis do rejstříku školských právnických osob, nemůže ten, jehož se zápis týká, namítat, že zápis neodpovídá skutečnosti.</a:t>
            </a:r>
          </a:p>
          <a:p>
            <a:pPr hangingPunct="1">
              <a:spcBef>
                <a:spcPts val="800"/>
              </a:spcBef>
              <a:buSzPct val="100000"/>
              <a:buFont typeface="Arial" pitchFamily="34"/>
              <a:buChar char="•"/>
            </a:pPr>
            <a:r>
              <a:rPr lang="cs-CZ" dirty="0">
                <a:latin typeface="Calibri" pitchFamily="18"/>
              </a:rPr>
              <a:t>Provedení zápisu do rejstříku školských právnických osob, jakož i zápis změn či výmaz ministerstvo zveřejní bez zbytečného odkladu.</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F15D9A-8674-4CC4-8FB5-86DFAE3D11B7}"/>
              </a:ext>
            </a:extLst>
          </p:cNvPr>
          <p:cNvSpPr txBox="1">
            <a:spLocks noGrp="1"/>
          </p:cNvSpPr>
          <p:nvPr>
            <p:ph type="title"/>
          </p:nvPr>
        </p:nvSpPr>
        <p:spPr>
          <a:xfrm>
            <a:off x="874059" y="0"/>
            <a:ext cx="10529047" cy="1143000"/>
          </a:xfrm>
        </p:spPr>
        <p:txBody>
          <a:bodyPr>
            <a:normAutofit/>
          </a:bodyPr>
          <a:lstStyle/>
          <a:p>
            <a:pPr lvl="0"/>
            <a:r>
              <a:rPr lang="cs-CZ" dirty="0"/>
              <a:t>Údaje vedené v rejstříku</a:t>
            </a:r>
          </a:p>
        </p:txBody>
      </p:sp>
      <p:sp>
        <p:nvSpPr>
          <p:cNvPr id="3" name="Zástupný symbol pro obsah 2">
            <a:extLst>
              <a:ext uri="{FF2B5EF4-FFF2-40B4-BE49-F238E27FC236}">
                <a16:creationId xmlns:a16="http://schemas.microsoft.com/office/drawing/2014/main" id="{960545E9-AD78-470E-84BC-21F03B686C99}"/>
              </a:ext>
            </a:extLst>
          </p:cNvPr>
          <p:cNvSpPr txBox="1">
            <a:spLocks noGrp="1"/>
          </p:cNvSpPr>
          <p:nvPr>
            <p:ph idx="1"/>
          </p:nvPr>
        </p:nvSpPr>
        <p:spPr>
          <a:xfrm>
            <a:off x="874059" y="992394"/>
            <a:ext cx="10529047" cy="5435300"/>
          </a:xfrm>
        </p:spPr>
        <p:txBody>
          <a:bodyPr vert="horz" lIns="91440" tIns="45720" rIns="91440" bIns="45720" rtlCol="0">
            <a:normAutofit/>
          </a:bodyPr>
          <a:lstStyle/>
          <a:p>
            <a:pPr hangingPunct="1">
              <a:spcBef>
                <a:spcPts val="800"/>
              </a:spcBef>
              <a:buSzPct val="100000"/>
              <a:buFont typeface="Arial" pitchFamily="34"/>
              <a:buChar char="•"/>
            </a:pPr>
            <a:r>
              <a:rPr lang="cs-CZ" sz="1600" dirty="0">
                <a:latin typeface="Calibri" pitchFamily="18"/>
              </a:rPr>
              <a:t>Název, sídlo, identifikační číslo, poskytnuté správcem základního registru osob35a), a resortní identifikátor školské právnické osoby,</a:t>
            </a:r>
          </a:p>
          <a:p>
            <a:pPr hangingPunct="1">
              <a:spcBef>
                <a:spcPts val="800"/>
              </a:spcBef>
              <a:buSzPct val="100000"/>
              <a:buFont typeface="Arial" pitchFamily="34"/>
              <a:buChar char="•"/>
            </a:pPr>
            <a:r>
              <a:rPr lang="cs-CZ" sz="1600" dirty="0">
                <a:latin typeface="Calibri" pitchFamily="18"/>
              </a:rPr>
              <a:t>název, sídlo a identifikační číslo, bylo-li přiděleno, jejího zřizovatele, jeho statutární orgán a právní forma, je-li právnickou osobou; jméno a příjmení, státní příslušnost, místo trvalého pobytu nebo bydliště, pokud nemá na území České republiky místo trvalého pobytu, a datum narození jejího zřizovatele, je-li fyzickou osobou,</a:t>
            </a:r>
          </a:p>
          <a:p>
            <a:pPr hangingPunct="1">
              <a:spcBef>
                <a:spcPts val="800"/>
              </a:spcBef>
              <a:buSzPct val="100000"/>
              <a:buFont typeface="Arial" pitchFamily="34"/>
              <a:buChar char="•"/>
            </a:pPr>
            <a:r>
              <a:rPr lang="cs-CZ" sz="1600" dirty="0">
                <a:latin typeface="Calibri" pitchFamily="18"/>
              </a:rPr>
              <a:t>jméno, příjmení a datum narození ředitele školské právnické osoby, den vzniku, popřípadě den zániku jeho funkce,</a:t>
            </a:r>
          </a:p>
          <a:p>
            <a:pPr hangingPunct="1">
              <a:spcBef>
                <a:spcPts val="800"/>
              </a:spcBef>
              <a:buSzPct val="100000"/>
              <a:buFont typeface="Arial" pitchFamily="34"/>
              <a:buChar char="•"/>
            </a:pPr>
            <a:r>
              <a:rPr lang="cs-CZ" sz="1600" dirty="0">
                <a:latin typeface="Calibri" pitchFamily="18"/>
              </a:rPr>
              <a:t>jméno, příjmení, datum narození a místo trvalého pobytu členů rady školské právnické osoby, je-li podle tohoto zákona zřízena,</a:t>
            </a:r>
          </a:p>
          <a:p>
            <a:pPr hangingPunct="1">
              <a:spcBef>
                <a:spcPts val="800"/>
              </a:spcBef>
              <a:buSzPct val="100000"/>
              <a:buFont typeface="Arial" pitchFamily="34"/>
              <a:buChar char="•"/>
            </a:pPr>
            <a:r>
              <a:rPr lang="cs-CZ" sz="1600" dirty="0">
                <a:latin typeface="Calibri" pitchFamily="18"/>
              </a:rPr>
              <a:t>předmět doplňkové činnosti školské právnické osoby, je-li povolena,</a:t>
            </a:r>
          </a:p>
          <a:p>
            <a:pPr hangingPunct="1">
              <a:spcBef>
                <a:spcPts val="800"/>
              </a:spcBef>
              <a:buSzPct val="100000"/>
              <a:buFont typeface="Arial" pitchFamily="34"/>
              <a:buChar char="•"/>
            </a:pPr>
            <a:r>
              <a:rPr lang="cs-CZ" sz="1600" dirty="0">
                <a:latin typeface="Calibri" pitchFamily="18"/>
              </a:rPr>
              <a:t>den vzniku školské právnické osoby,</a:t>
            </a:r>
          </a:p>
          <a:p>
            <a:pPr hangingPunct="1">
              <a:spcBef>
                <a:spcPts val="800"/>
              </a:spcBef>
              <a:buSzPct val="100000"/>
              <a:buFont typeface="Arial" pitchFamily="34"/>
              <a:buChar char="•"/>
            </a:pPr>
            <a:r>
              <a:rPr lang="cs-CZ" sz="1600" dirty="0">
                <a:latin typeface="Calibri" pitchFamily="18"/>
              </a:rPr>
              <a:t>doba, na kterou je školská právnická osoba zřízena,</a:t>
            </a:r>
          </a:p>
          <a:p>
            <a:pPr hangingPunct="1">
              <a:spcBef>
                <a:spcPts val="800"/>
              </a:spcBef>
              <a:buSzPct val="100000"/>
              <a:buFont typeface="Arial" pitchFamily="34"/>
              <a:buChar char="•"/>
            </a:pPr>
            <a:r>
              <a:rPr lang="cs-CZ" sz="1600" dirty="0">
                <a:latin typeface="Calibri" pitchFamily="18"/>
              </a:rPr>
              <a:t>den zrušení školské právnické osoby a jeho právní důvod,</a:t>
            </a:r>
          </a:p>
          <a:p>
            <a:pPr hangingPunct="1">
              <a:spcBef>
                <a:spcPts val="800"/>
              </a:spcBef>
              <a:buSzPct val="100000"/>
              <a:buFont typeface="Arial" pitchFamily="34"/>
              <a:buChar char="•"/>
            </a:pPr>
            <a:r>
              <a:rPr lang="cs-CZ" sz="1600" dirty="0">
                <a:latin typeface="Calibri" pitchFamily="18"/>
              </a:rPr>
              <a:t>vstup školské právnické osoby do likvidace a jméno, příjmení a místo trvalého pobytu nebo bydliště, pokud nemá na území České republiky místo trvalého pobytu, nebo název a sídlo likvidátora,</a:t>
            </a:r>
          </a:p>
          <a:p>
            <a:pPr hangingPunct="1">
              <a:spcBef>
                <a:spcPts val="800"/>
              </a:spcBef>
              <a:buSzPct val="100000"/>
              <a:buFont typeface="Arial" pitchFamily="34"/>
              <a:buChar char="•"/>
            </a:pPr>
            <a:r>
              <a:rPr lang="cs-CZ" sz="1600" dirty="0">
                <a:latin typeface="Calibri" pitchFamily="18"/>
              </a:rPr>
              <a:t>rozhodnutí o úpadku a jméno, příjmení (obchodní firma) nebo název, místo trvalého pobytu a adresa sídla insolvenčního správce,</a:t>
            </a:r>
          </a:p>
          <a:p>
            <a:pPr hangingPunct="1">
              <a:spcBef>
                <a:spcPts val="800"/>
              </a:spcBef>
              <a:buSzPct val="100000"/>
              <a:buFont typeface="Arial" pitchFamily="34"/>
              <a:buChar char="•"/>
            </a:pPr>
            <a:r>
              <a:rPr lang="cs-CZ" sz="1600" dirty="0">
                <a:latin typeface="Calibri" pitchFamily="18"/>
              </a:rPr>
              <a:t>den zániku školské právnické osoby,</a:t>
            </a:r>
          </a:p>
          <a:p>
            <a:pPr hangingPunct="1">
              <a:spcBef>
                <a:spcPts val="800"/>
              </a:spcBef>
              <a:buSzPct val="100000"/>
              <a:buFont typeface="Arial" pitchFamily="34"/>
              <a:buChar char="•"/>
            </a:pPr>
            <a:r>
              <a:rPr lang="cs-CZ" sz="1600" dirty="0">
                <a:latin typeface="Calibri" pitchFamily="18"/>
              </a:rPr>
              <a:t>změna nebo zánik zapsaných skutečností.</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33075E-DB13-4BD8-A5B6-5ED3943ECB77}"/>
              </a:ext>
            </a:extLst>
          </p:cNvPr>
          <p:cNvSpPr txBox="1">
            <a:spLocks noGrp="1"/>
          </p:cNvSpPr>
          <p:nvPr>
            <p:ph type="title"/>
          </p:nvPr>
        </p:nvSpPr>
        <p:spPr>
          <a:xfrm>
            <a:off x="903908" y="443752"/>
            <a:ext cx="10460334" cy="657595"/>
          </a:xfrm>
        </p:spPr>
        <p:txBody>
          <a:bodyPr>
            <a:noAutofit/>
          </a:bodyPr>
          <a:lstStyle/>
          <a:p>
            <a:pPr lvl="0"/>
            <a:r>
              <a:rPr lang="cs-CZ" dirty="0"/>
              <a:t>Sbírka listin</a:t>
            </a:r>
          </a:p>
        </p:txBody>
      </p:sp>
      <p:sp>
        <p:nvSpPr>
          <p:cNvPr id="3" name="Zástupný symbol pro obsah 2">
            <a:extLst>
              <a:ext uri="{FF2B5EF4-FFF2-40B4-BE49-F238E27FC236}">
                <a16:creationId xmlns:a16="http://schemas.microsoft.com/office/drawing/2014/main" id="{C2A97A59-153A-4365-BB02-2A42FFDDEC9D}"/>
              </a:ext>
            </a:extLst>
          </p:cNvPr>
          <p:cNvSpPr txBox="1">
            <a:spLocks noGrp="1"/>
          </p:cNvSpPr>
          <p:nvPr>
            <p:ph idx="1"/>
          </p:nvPr>
        </p:nvSpPr>
        <p:spPr>
          <a:xfrm>
            <a:off x="983113" y="1166038"/>
            <a:ext cx="10381129" cy="5248210"/>
          </a:xfrm>
        </p:spPr>
        <p:txBody>
          <a:bodyPr vert="horz" lIns="91440" tIns="45720" rIns="91440" bIns="45720" rtlCol="0">
            <a:noAutofit/>
          </a:bodyPr>
          <a:lstStyle/>
          <a:p>
            <a:pPr hangingPunct="1">
              <a:spcBef>
                <a:spcPts val="800"/>
              </a:spcBef>
              <a:buSzPct val="100000"/>
              <a:buFont typeface="Arial" pitchFamily="34"/>
              <a:buChar char="•"/>
            </a:pPr>
            <a:r>
              <a:rPr lang="cs-CZ" sz="2000" dirty="0">
                <a:latin typeface="Calibri" pitchFamily="18"/>
              </a:rPr>
              <a:t>Součástí rejstříku školských právnických osob</a:t>
            </a:r>
          </a:p>
          <a:p>
            <a:pPr hangingPunct="1">
              <a:spcBef>
                <a:spcPts val="800"/>
              </a:spcBef>
              <a:buSzPct val="100000"/>
              <a:buFont typeface="Arial" pitchFamily="34"/>
              <a:buChar char="•"/>
            </a:pPr>
            <a:r>
              <a:rPr lang="cs-CZ" sz="2000" dirty="0">
                <a:latin typeface="Calibri" pitchFamily="18"/>
              </a:rPr>
              <a:t>Obsahuje</a:t>
            </a:r>
          </a:p>
          <a:p>
            <a:pPr lvl="1">
              <a:buSzPct val="100000"/>
              <a:buFont typeface="Arial" pitchFamily="34"/>
            </a:pPr>
            <a:r>
              <a:rPr lang="cs-CZ" sz="2000" dirty="0"/>
              <a:t>zřizovací listinu školské právnické osoby a její změny,</a:t>
            </a:r>
          </a:p>
          <a:p>
            <a:pPr lvl="1">
              <a:buSzPct val="100000"/>
              <a:buFont typeface="Arial" pitchFamily="34"/>
            </a:pPr>
            <a:r>
              <a:rPr lang="cs-CZ" sz="2000" dirty="0"/>
              <a:t>doklad o jmenování, odvolání nebo o jiném ukončení funkce osoby, která je ředitelem školské právnické osoby, členem rady školské právnické osoby zřízené jinou právnickou osobou nebo fyzickou osobou podle § 124 odst. 2 písm. b), popřípadě likvidátorem,</a:t>
            </a:r>
          </a:p>
          <a:p>
            <a:pPr lvl="1">
              <a:buSzPct val="100000"/>
              <a:buFont typeface="Arial" pitchFamily="34"/>
            </a:pPr>
            <a:r>
              <a:rPr lang="cs-CZ" sz="2000" dirty="0"/>
              <a:t>rozhodnutí o zrušení školské právnické osoby,</a:t>
            </a:r>
          </a:p>
          <a:p>
            <a:pPr lvl="1">
              <a:buSzPct val="100000"/>
              <a:buFont typeface="Arial" pitchFamily="34"/>
            </a:pPr>
            <a:r>
              <a:rPr lang="cs-CZ" sz="2000" dirty="0"/>
              <a:t>rozhodnutí nebo smlouvu o změně školské právnické osoby podle § 127 nebo rozhodnutí o změně právní formy podle § 187 až 190,</a:t>
            </a:r>
          </a:p>
          <a:p>
            <a:pPr lvl="1">
              <a:buSzPct val="100000"/>
              <a:buFont typeface="Arial" pitchFamily="34"/>
            </a:pPr>
            <a:r>
              <a:rPr lang="cs-CZ" sz="2000" dirty="0"/>
              <a:t>zprávu o průběhu likvidace školské právnické osoby a zprávu o naložení s majetkem, popřípadě závazky,</a:t>
            </a:r>
          </a:p>
          <a:p>
            <a:pPr lvl="1">
              <a:buSzPct val="100000"/>
              <a:buFont typeface="Arial" pitchFamily="34"/>
            </a:pPr>
            <a:r>
              <a:rPr lang="cs-CZ" sz="2000" dirty="0"/>
              <a:t>rozhodnutí soudu podle zákona upravujícího úpadek a způsoby jeho řešení, a to usnesení o zahájení insolvenčního řízení, usnesení o předběžných opatřeních, rozhodnutí o úpadku nebo jiné rozhodnutí o insolvenčním návrhu, usnesení o prohlášení konkursu a o schválení konečné zprávy, usnesení o povolení reorganizace a usnesení o schválení reorganizačního plánu a jeho změn, usnesení o schválení plánu oddlužení a jeho změn, usnesení, jímž se insolvenční řízení končí.</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52F7CC-2F45-4442-AD55-4999236E2F1E}"/>
              </a:ext>
            </a:extLst>
          </p:cNvPr>
          <p:cNvSpPr>
            <a:spLocks noGrp="1"/>
          </p:cNvSpPr>
          <p:nvPr>
            <p:ph type="title"/>
          </p:nvPr>
        </p:nvSpPr>
        <p:spPr/>
        <p:txBody>
          <a:bodyPr/>
          <a:lstStyle/>
          <a:p>
            <a:r>
              <a:rPr lang="cs-CZ" dirty="0"/>
              <a:t>Financování regionálního školství</a:t>
            </a:r>
          </a:p>
        </p:txBody>
      </p:sp>
      <p:sp>
        <p:nvSpPr>
          <p:cNvPr id="3" name="Zástupný text 2">
            <a:extLst>
              <a:ext uri="{FF2B5EF4-FFF2-40B4-BE49-F238E27FC236}">
                <a16:creationId xmlns:a16="http://schemas.microsoft.com/office/drawing/2014/main" id="{E7EC2E30-8484-496A-BC9E-87995381F5B5}"/>
              </a:ext>
            </a:extLst>
          </p:cNvPr>
          <p:cNvSpPr>
            <a:spLocks noGrp="1"/>
          </p:cNvSpPr>
          <p:nvPr>
            <p:ph type="body" idx="1"/>
          </p:nvPr>
        </p:nvSpPr>
        <p:spPr/>
        <p:txBody>
          <a:bodyPr/>
          <a:lstStyle/>
          <a:p>
            <a:r>
              <a:rPr lang="cs-CZ" dirty="0"/>
              <a:t>Nařízení vlády č. 123/2018 Sb., ve znění pozdějších předpisů</a:t>
            </a:r>
          </a:p>
        </p:txBody>
      </p:sp>
    </p:spTree>
    <p:extLst>
      <p:ext uri="{BB962C8B-B14F-4D97-AF65-F5344CB8AC3E}">
        <p14:creationId xmlns:p14="http://schemas.microsoft.com/office/powerpoint/2010/main" val="4096785455"/>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E7C14A-5C49-46D9-942F-D9A477568F81}"/>
              </a:ext>
            </a:extLst>
          </p:cNvPr>
          <p:cNvSpPr>
            <a:spLocks noGrp="1"/>
          </p:cNvSpPr>
          <p:nvPr>
            <p:ph type="title"/>
          </p:nvPr>
        </p:nvSpPr>
        <p:spPr/>
        <p:txBody>
          <a:bodyPr/>
          <a:lstStyle/>
          <a:p>
            <a:r>
              <a:rPr lang="cs-CZ" dirty="0"/>
              <a:t>Použití přímých výdajů na vzdělávání</a:t>
            </a:r>
          </a:p>
        </p:txBody>
      </p:sp>
      <p:sp>
        <p:nvSpPr>
          <p:cNvPr id="3" name="Zástupný obsah 2">
            <a:extLst>
              <a:ext uri="{FF2B5EF4-FFF2-40B4-BE49-F238E27FC236}">
                <a16:creationId xmlns:a16="http://schemas.microsoft.com/office/drawing/2014/main" id="{183E35D1-542B-453B-86CA-7008F60246A4}"/>
              </a:ext>
            </a:extLst>
          </p:cNvPr>
          <p:cNvSpPr>
            <a:spLocks noGrp="1"/>
          </p:cNvSpPr>
          <p:nvPr>
            <p:ph idx="1"/>
          </p:nvPr>
        </p:nvSpPr>
        <p:spPr/>
        <p:txBody>
          <a:bodyPr>
            <a:normAutofit fontScale="62500" lnSpcReduction="20000"/>
          </a:bodyPr>
          <a:lstStyle/>
          <a:p>
            <a:r>
              <a:rPr lang="cs-CZ" dirty="0"/>
              <a:t>platy, náhrady platů, nebo mzdy a náhrady mezd, na odměny za pracovní pohotovost, </a:t>
            </a:r>
          </a:p>
          <a:p>
            <a:r>
              <a:rPr lang="cs-CZ" dirty="0"/>
              <a:t>odměny za práci vykonávanou na základě dohod o pracích konaných mimo pracovní poměr a odstupné, </a:t>
            </a:r>
          </a:p>
          <a:p>
            <a:r>
              <a:rPr lang="cs-CZ" dirty="0"/>
              <a:t>na výdaje na úhradu pojistného na sociální zabezpečení a příspěvku na státní politiku zaměstnanosti a na úhradu pojistného na všeobecné zdravotní pojištění, </a:t>
            </a:r>
          </a:p>
          <a:p>
            <a:r>
              <a:rPr lang="cs-CZ" dirty="0"/>
              <a:t>na příděly do FKSP</a:t>
            </a:r>
          </a:p>
          <a:p>
            <a:r>
              <a:rPr lang="cs-CZ" dirty="0"/>
              <a:t>ostatní náklady vyplývající ze základních pracovněprávních vztahů, </a:t>
            </a:r>
          </a:p>
          <a:p>
            <a:r>
              <a:rPr lang="cs-CZ" dirty="0"/>
              <a:t>na výdaje podle § 184 odst. 1 a 2, </a:t>
            </a:r>
          </a:p>
          <a:p>
            <a:r>
              <a:rPr lang="cs-CZ" dirty="0"/>
              <a:t>výdaje na nezbytné zvýšení nákladů spojených s výukou dětí, žáků a studentů se speciálními vzdělávacími potřebami, </a:t>
            </a:r>
          </a:p>
          <a:p>
            <a:r>
              <a:rPr lang="cs-CZ" dirty="0"/>
              <a:t>výdaje školy na dopravu při akcích v rámci vzdělávání podle příslušného RVP,</a:t>
            </a:r>
          </a:p>
          <a:p>
            <a:r>
              <a:rPr lang="cs-CZ" dirty="0"/>
              <a:t>výdaje na učební pomůcky, výdaje na školní potřeby a na učebnice, pokud jsou podle tohoto zákona poskytovány bezplatně, </a:t>
            </a:r>
          </a:p>
          <a:p>
            <a:r>
              <a:rPr lang="cs-CZ" dirty="0"/>
              <a:t>a rovněž výdaje na další vzdělávání pedagogických pracovníků, </a:t>
            </a:r>
          </a:p>
          <a:p>
            <a:r>
              <a:rPr lang="cs-CZ" dirty="0"/>
              <a:t>na činnosti, které přímo souvisejí s rozvojem škol a kvalitou vzdělávání</a:t>
            </a:r>
          </a:p>
          <a:p>
            <a:pPr marL="0" indent="0">
              <a:buNone/>
            </a:pPr>
            <a:endParaRPr lang="cs-CZ" dirty="0"/>
          </a:p>
        </p:txBody>
      </p:sp>
    </p:spTree>
    <p:extLst>
      <p:ext uri="{BB962C8B-B14F-4D97-AF65-F5344CB8AC3E}">
        <p14:creationId xmlns:p14="http://schemas.microsoft.com/office/powerpoint/2010/main" val="86514991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92F62-FDEA-4396-A5DE-5610726002FF}"/>
              </a:ext>
            </a:extLst>
          </p:cNvPr>
          <p:cNvSpPr>
            <a:spLocks noGrp="1"/>
          </p:cNvSpPr>
          <p:nvPr>
            <p:ph type="title"/>
          </p:nvPr>
        </p:nvSpPr>
        <p:spPr/>
        <p:txBody>
          <a:bodyPr/>
          <a:lstStyle/>
          <a:p>
            <a:r>
              <a:rPr lang="cs-CZ" dirty="0"/>
              <a:t>Další použití přímých výdajů na vzdělávání</a:t>
            </a:r>
          </a:p>
        </p:txBody>
      </p:sp>
      <p:sp>
        <p:nvSpPr>
          <p:cNvPr id="3" name="Zástupný obsah 2">
            <a:extLst>
              <a:ext uri="{FF2B5EF4-FFF2-40B4-BE49-F238E27FC236}">
                <a16:creationId xmlns:a16="http://schemas.microsoft.com/office/drawing/2014/main" id="{C326117C-8AF9-4A0A-AF60-0F7381CCF785}"/>
              </a:ext>
            </a:extLst>
          </p:cNvPr>
          <p:cNvSpPr>
            <a:spLocks noGrp="1"/>
          </p:cNvSpPr>
          <p:nvPr>
            <p:ph idx="1"/>
          </p:nvPr>
        </p:nvSpPr>
        <p:spPr/>
        <p:txBody>
          <a:bodyPr/>
          <a:lstStyle/>
          <a:p>
            <a:pPr lvl="0" hangingPunct="1">
              <a:spcBef>
                <a:spcPts val="800"/>
              </a:spcBef>
              <a:buSzPct val="100000"/>
              <a:buFont typeface="Arial" pitchFamily="34"/>
              <a:buChar char="•"/>
            </a:pPr>
            <a:r>
              <a:rPr lang="cs-CZ" sz="2800" dirty="0">
                <a:latin typeface="Calibri" pitchFamily="18"/>
              </a:rPr>
              <a:t>K zajištění v souladu s tímto zákonem a rámcovým vzdělávacím programem povinné součásti vzdělávání dětí, žáků a studentů u jiné fyzické nebo právnické osoby. Finanční prostředky podle věty první lze použít na:</a:t>
            </a:r>
          </a:p>
          <a:p>
            <a:pPr lvl="1">
              <a:buSzPct val="100000"/>
              <a:buFont typeface="Arial" pitchFamily="34"/>
            </a:pPr>
            <a:r>
              <a:rPr lang="cs-CZ" sz="2400" dirty="0"/>
              <a:t>úhradu ceny za služby poskytované jinou fyzickou nebo právnickou osobou,</a:t>
            </a:r>
          </a:p>
          <a:p>
            <a:pPr lvl="1">
              <a:buSzPct val="100000"/>
              <a:buFont typeface="Arial" pitchFamily="34"/>
            </a:pPr>
            <a:r>
              <a:rPr lang="cs-CZ" sz="2400" dirty="0"/>
              <a:t>náhradu nákladů, které jiné fyzické nebo právnické osobě prokazatelně a nutně vznikají výhradně za účelem uskutečňování praktického vyučování na jejím pracovišti na základě smlouvy podle § 65 odst. 2, pokud byla náhrada nákladů v této smlouvě sjednána.</a:t>
            </a:r>
          </a:p>
          <a:p>
            <a:endParaRPr lang="cs-CZ" dirty="0"/>
          </a:p>
        </p:txBody>
      </p:sp>
    </p:spTree>
    <p:extLst>
      <p:ext uri="{BB962C8B-B14F-4D97-AF65-F5344CB8AC3E}">
        <p14:creationId xmlns:p14="http://schemas.microsoft.com/office/powerpoint/2010/main" val="1021006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C36A92-59A7-4F34-A8DE-DBC79592A16C}"/>
              </a:ext>
            </a:extLst>
          </p:cNvPr>
          <p:cNvSpPr txBox="1">
            <a:spLocks noGrp="1"/>
          </p:cNvSpPr>
          <p:nvPr>
            <p:ph type="title"/>
          </p:nvPr>
        </p:nvSpPr>
        <p:spPr/>
        <p:txBody>
          <a:bodyPr/>
          <a:lstStyle/>
          <a:p>
            <a:pPr lvl="0"/>
            <a:r>
              <a:rPr lang="cs-CZ" dirty="0"/>
              <a:t>Zřizovací listina</a:t>
            </a:r>
          </a:p>
        </p:txBody>
      </p:sp>
      <p:sp>
        <p:nvSpPr>
          <p:cNvPr id="3" name="Zástupný symbol pro obsah 2">
            <a:extLst>
              <a:ext uri="{FF2B5EF4-FFF2-40B4-BE49-F238E27FC236}">
                <a16:creationId xmlns:a16="http://schemas.microsoft.com/office/drawing/2014/main" id="{0E2B8519-CF01-4599-B6EF-D6598BD180BB}"/>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lnSpc>
                <a:spcPct val="80000"/>
              </a:lnSpc>
              <a:spcBef>
                <a:spcPts val="500"/>
              </a:spcBef>
              <a:buSzPct val="100000"/>
              <a:buFont typeface="Arial" pitchFamily="34"/>
              <a:buChar char="•"/>
            </a:pPr>
            <a:r>
              <a:rPr lang="cs-CZ" b="1" dirty="0">
                <a:latin typeface="Calibri" pitchFamily="18"/>
              </a:rPr>
              <a:t>Název právnické osoby musí vylučovat možnost záměny s názvy jiných příspěvkových organizací</a:t>
            </a:r>
          </a:p>
          <a:p>
            <a:pPr hangingPunct="1">
              <a:lnSpc>
                <a:spcPct val="80000"/>
              </a:lnSpc>
              <a:spcBef>
                <a:spcPts val="500"/>
              </a:spcBef>
              <a:buSzPct val="100000"/>
              <a:buFont typeface="Arial" pitchFamily="34"/>
              <a:buChar char="•"/>
            </a:pPr>
            <a:endParaRPr lang="cs-CZ" dirty="0">
              <a:latin typeface="Calibri" pitchFamily="18"/>
            </a:endParaRPr>
          </a:p>
          <a:p>
            <a:pPr hangingPunct="1">
              <a:lnSpc>
                <a:spcPct val="80000"/>
              </a:lnSpc>
              <a:spcBef>
                <a:spcPts val="500"/>
              </a:spcBef>
              <a:buSzPct val="100000"/>
              <a:buFont typeface="Arial" pitchFamily="34"/>
              <a:buChar char="•"/>
            </a:pPr>
            <a:r>
              <a:rPr lang="cs-CZ" dirty="0">
                <a:latin typeface="Calibri" pitchFamily="18"/>
              </a:rPr>
              <a:t>podle NOZ označení „příspěvková organizace“</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4A210C-857A-425F-9BEA-41DF33455B03}"/>
              </a:ext>
            </a:extLst>
          </p:cNvPr>
          <p:cNvSpPr>
            <a:spLocks noGrp="1"/>
          </p:cNvSpPr>
          <p:nvPr>
            <p:ph type="title"/>
          </p:nvPr>
        </p:nvSpPr>
        <p:spPr/>
        <p:txBody>
          <a:bodyPr/>
          <a:lstStyle/>
          <a:p>
            <a:r>
              <a:rPr lang="cs-CZ" dirty="0"/>
              <a:t>Základní principy nového financování</a:t>
            </a:r>
          </a:p>
        </p:txBody>
      </p:sp>
      <p:sp>
        <p:nvSpPr>
          <p:cNvPr id="3" name="Zástupný obsah 2">
            <a:extLst>
              <a:ext uri="{FF2B5EF4-FFF2-40B4-BE49-F238E27FC236}">
                <a16:creationId xmlns:a16="http://schemas.microsoft.com/office/drawing/2014/main" id="{84D3E28F-6639-4DFA-A005-BA89F3D1A605}"/>
              </a:ext>
            </a:extLst>
          </p:cNvPr>
          <p:cNvSpPr>
            <a:spLocks noGrp="1"/>
          </p:cNvSpPr>
          <p:nvPr>
            <p:ph idx="1"/>
          </p:nvPr>
        </p:nvSpPr>
        <p:spPr/>
        <p:txBody>
          <a:bodyPr>
            <a:normAutofit fontScale="92500" lnSpcReduction="10000"/>
          </a:bodyPr>
          <a:lstStyle/>
          <a:p>
            <a:r>
              <a:rPr lang="cs-CZ" sz="2600" dirty="0"/>
              <a:t>Větší míra centralizace při financování </a:t>
            </a:r>
            <a:r>
              <a:rPr lang="cs-CZ" sz="2600" dirty="0" err="1"/>
              <a:t>RgŠ</a:t>
            </a:r>
            <a:r>
              <a:rPr lang="cs-CZ" sz="2600" dirty="0"/>
              <a:t> ÚSC (náhrada části sytému stávajících republikových a krajských normativů systémem normativů stanovených centrálně z úrovně MŠMT). </a:t>
            </a:r>
            <a:r>
              <a:rPr lang="cs-CZ" sz="2600" b="1" dirty="0"/>
              <a:t>Zajištění rovnosti financování</a:t>
            </a:r>
            <a:r>
              <a:rPr lang="cs-CZ" sz="2600" dirty="0"/>
              <a:t> v případech, kdy </a:t>
            </a:r>
            <a:r>
              <a:rPr lang="cs-CZ" sz="2600" b="1" dirty="0"/>
              <a:t>rozdíly byly nedůvodné</a:t>
            </a:r>
            <a:r>
              <a:rPr lang="cs-CZ" sz="2600" dirty="0"/>
              <a:t>. </a:t>
            </a:r>
          </a:p>
          <a:p>
            <a:r>
              <a:rPr lang="cs-CZ" sz="2600" dirty="0"/>
              <a:t>Zavedení zcela odlišného systému normativního financování pedagogické práce ve vybraných druzích škol (mateřské školy, základní školy, střední školy, konzervatoře) a typech školských zařízeních (školní družiny) zřizovaných ÚSC. Právní předpisy pro ně stanoví maximální možný rozsah vzdělávání, nebo maximální možný rozsah přímé pedagogické činnosti hrazený ze státního rozpočtu. To zajistí větší </a:t>
            </a:r>
            <a:r>
              <a:rPr lang="cs-CZ" sz="2600" b="1" dirty="0"/>
              <a:t>transparentnost a předvídatelnost</a:t>
            </a:r>
            <a:r>
              <a:rPr lang="cs-CZ" sz="2600" dirty="0"/>
              <a:t> pro ředitele škol.  </a:t>
            </a:r>
          </a:p>
          <a:p>
            <a:r>
              <a:rPr lang="cs-CZ" sz="2600" dirty="0"/>
              <a:t>Velký důraz bude kladen na pravdivost, úplnost a správnost vykazovaných údajů, které budou přímo sloužit pro stanovení části rozpočtu školy nebo školského zařízení. </a:t>
            </a:r>
          </a:p>
          <a:p>
            <a:endParaRPr lang="cs-CZ" dirty="0"/>
          </a:p>
        </p:txBody>
      </p:sp>
    </p:spTree>
    <p:extLst>
      <p:ext uri="{BB962C8B-B14F-4D97-AF65-F5344CB8AC3E}">
        <p14:creationId xmlns:p14="http://schemas.microsoft.com/office/powerpoint/2010/main" val="1131295674"/>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AFC0F-A3A2-4FAB-A77A-FAFB34BABDEE}"/>
              </a:ext>
            </a:extLst>
          </p:cNvPr>
          <p:cNvSpPr>
            <a:spLocks noGrp="1"/>
          </p:cNvSpPr>
          <p:nvPr>
            <p:ph type="title"/>
          </p:nvPr>
        </p:nvSpPr>
        <p:spPr/>
        <p:txBody>
          <a:bodyPr/>
          <a:lstStyle/>
          <a:p>
            <a:r>
              <a:rPr lang="cs-CZ" dirty="0"/>
              <a:t>Pedagogičtí pracovníci</a:t>
            </a:r>
          </a:p>
        </p:txBody>
      </p:sp>
      <p:sp>
        <p:nvSpPr>
          <p:cNvPr id="3" name="Zástupný text 2">
            <a:extLst>
              <a:ext uri="{FF2B5EF4-FFF2-40B4-BE49-F238E27FC236}">
                <a16:creationId xmlns:a16="http://schemas.microsoft.com/office/drawing/2014/main" id="{D3959F7B-9F82-4442-9936-37C915650CAF}"/>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2970460513"/>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C5BE44-D895-4BF6-9B3F-D91C2B7BB624}"/>
              </a:ext>
            </a:extLst>
          </p:cNvPr>
          <p:cNvSpPr>
            <a:spLocks noChangeArrowheads="1"/>
          </p:cNvSpPr>
          <p:nvPr/>
        </p:nvSpPr>
        <p:spPr bwMode="auto">
          <a:xfrm>
            <a:off x="2318915" y="3679"/>
            <a:ext cx="14309669" cy="512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cs-CZ" altLang="cs-CZ" sz="291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chemeClr val="tx1"/>
                </a:solidFill>
                <a:effectLst/>
                <a:latin typeface="Arial" panose="020B0604020202020204" pitchFamily="34" charset="0"/>
              </a:rPr>
              <a:t>Vysvětlivky: </a:t>
            </a:r>
          </a:p>
        </p:txBody>
      </p:sp>
      <p:pic>
        <p:nvPicPr>
          <p:cNvPr id="1026" name="Picture 2" descr="RGŠ">
            <a:extLst>
              <a:ext uri="{FF2B5EF4-FFF2-40B4-BE49-F238E27FC236}">
                <a16:creationId xmlns:a16="http://schemas.microsoft.com/office/drawing/2014/main" id="{4C98B9FB-8DD5-4BB0-A2F7-5203755F2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916" y="486294"/>
            <a:ext cx="7300167" cy="564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04981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EF472B-71D9-4068-8B97-2B79D03B22E1}"/>
              </a:ext>
            </a:extLst>
          </p:cNvPr>
          <p:cNvSpPr>
            <a:spLocks noGrp="1"/>
          </p:cNvSpPr>
          <p:nvPr>
            <p:ph type="title"/>
          </p:nvPr>
        </p:nvSpPr>
        <p:spPr/>
        <p:txBody>
          <a:bodyPr/>
          <a:lstStyle/>
          <a:p>
            <a:r>
              <a:rPr lang="cs-CZ" dirty="0" err="1"/>
              <a:t>PHmax</a:t>
            </a:r>
            <a:r>
              <a:rPr lang="cs-CZ" dirty="0"/>
              <a:t> MŠ</a:t>
            </a:r>
          </a:p>
        </p:txBody>
      </p:sp>
      <p:sp>
        <p:nvSpPr>
          <p:cNvPr id="3" name="Zástupný text 2">
            <a:extLst>
              <a:ext uri="{FF2B5EF4-FFF2-40B4-BE49-F238E27FC236}">
                <a16:creationId xmlns:a16="http://schemas.microsoft.com/office/drawing/2014/main" id="{FE848A0F-F490-4BC6-8CAF-CF8191A00571}"/>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169411298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1FD8405A-DD67-45BC-83F1-EFDA6D7C3A8A}"/>
              </a:ext>
            </a:extLst>
          </p:cNvPr>
          <p:cNvGraphicFramePr>
            <a:graphicFrameLocks noGrp="1"/>
          </p:cNvGraphicFramePr>
          <p:nvPr/>
        </p:nvGraphicFramePr>
        <p:xfrm>
          <a:off x="909556" y="1497496"/>
          <a:ext cx="9162094" cy="4892591"/>
        </p:xfrm>
        <a:graphic>
          <a:graphicData uri="http://schemas.openxmlformats.org/drawingml/2006/table">
            <a:tbl>
              <a:tblPr firstRow="1" firstCol="1" bandRow="1">
                <a:tableStyleId>{5C22544A-7EE6-4342-B048-85BDC9FD1C3A}</a:tableStyleId>
              </a:tblPr>
              <a:tblGrid>
                <a:gridCol w="1579253">
                  <a:extLst>
                    <a:ext uri="{9D8B030D-6E8A-4147-A177-3AD203B41FA5}">
                      <a16:colId xmlns:a16="http://schemas.microsoft.com/office/drawing/2014/main" val="524375100"/>
                    </a:ext>
                  </a:extLst>
                </a:gridCol>
                <a:gridCol w="1550096">
                  <a:extLst>
                    <a:ext uri="{9D8B030D-6E8A-4147-A177-3AD203B41FA5}">
                      <a16:colId xmlns:a16="http://schemas.microsoft.com/office/drawing/2014/main" val="3793868067"/>
                    </a:ext>
                  </a:extLst>
                </a:gridCol>
                <a:gridCol w="1550096">
                  <a:extLst>
                    <a:ext uri="{9D8B030D-6E8A-4147-A177-3AD203B41FA5}">
                      <a16:colId xmlns:a16="http://schemas.microsoft.com/office/drawing/2014/main" val="1471124300"/>
                    </a:ext>
                  </a:extLst>
                </a:gridCol>
                <a:gridCol w="1548883">
                  <a:extLst>
                    <a:ext uri="{9D8B030D-6E8A-4147-A177-3AD203B41FA5}">
                      <a16:colId xmlns:a16="http://schemas.microsoft.com/office/drawing/2014/main" val="3044394730"/>
                    </a:ext>
                  </a:extLst>
                </a:gridCol>
                <a:gridCol w="1548883">
                  <a:extLst>
                    <a:ext uri="{9D8B030D-6E8A-4147-A177-3AD203B41FA5}">
                      <a16:colId xmlns:a16="http://schemas.microsoft.com/office/drawing/2014/main" val="4215860623"/>
                    </a:ext>
                  </a:extLst>
                </a:gridCol>
                <a:gridCol w="1384883">
                  <a:extLst>
                    <a:ext uri="{9D8B030D-6E8A-4147-A177-3AD203B41FA5}">
                      <a16:colId xmlns:a16="http://schemas.microsoft.com/office/drawing/2014/main" val="2577423766"/>
                    </a:ext>
                  </a:extLst>
                </a:gridCol>
              </a:tblGrid>
              <a:tr h="1181397">
                <a:tc rowSpan="2">
                  <a:txBody>
                    <a:bodyPr/>
                    <a:lstStyle/>
                    <a:p>
                      <a:pPr>
                        <a:lnSpc>
                          <a:spcPct val="115000"/>
                        </a:lnSpc>
                        <a:spcAft>
                          <a:spcPts val="0"/>
                        </a:spcAft>
                      </a:pPr>
                      <a:r>
                        <a:rPr lang="cs-CZ" sz="1600" dirty="0">
                          <a:effectLst/>
                        </a:rPr>
                        <a:t>Počet tříd pracoviště mateřské školy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5">
                  <a:txBody>
                    <a:bodyPr/>
                    <a:lstStyle/>
                    <a:p>
                      <a:pPr>
                        <a:lnSpc>
                          <a:spcPct val="115000"/>
                        </a:lnSpc>
                        <a:spcAft>
                          <a:spcPts val="0"/>
                        </a:spcAft>
                      </a:pPr>
                      <a:r>
                        <a:rPr lang="cs-CZ" sz="1600" dirty="0">
                          <a:effectLst/>
                        </a:rPr>
                        <a:t>Průměrná doba provozu pracoviště v hodinách za den</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303389250"/>
                  </a:ext>
                </a:extLst>
              </a:tr>
              <a:tr h="361950">
                <a:tc vMerge="1">
                  <a:txBody>
                    <a:bodyPr/>
                    <a:lstStyle/>
                    <a:p>
                      <a:endParaRPr lang="cs-CZ"/>
                    </a:p>
                  </a:txBody>
                  <a:tcPr/>
                </a:tc>
                <a:tc>
                  <a:txBody>
                    <a:bodyPr/>
                    <a:lstStyle/>
                    <a:p>
                      <a:pPr>
                        <a:lnSpc>
                          <a:spcPct val="115000"/>
                        </a:lnSpc>
                        <a:spcAft>
                          <a:spcPts val="0"/>
                        </a:spcAft>
                      </a:pPr>
                      <a:r>
                        <a:rPr lang="cs-CZ" sz="1600" dirty="0">
                          <a:effectLst/>
                        </a:rPr>
                        <a:t>od 4 do méně než 4,5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4,5 včetně do méně než 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5 včetně do méně než 5,5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5,5 včetně do méně než 6</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6 včetně do 6,5 včetně</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04912200"/>
                  </a:ext>
                </a:extLst>
              </a:tr>
              <a:tr h="190500">
                <a:tc>
                  <a:txBody>
                    <a:bodyPr/>
                    <a:lstStyle/>
                    <a:p>
                      <a:pPr>
                        <a:lnSpc>
                          <a:spcPct val="115000"/>
                        </a:lnSpc>
                        <a:spcAft>
                          <a:spcPts val="0"/>
                        </a:spcAft>
                      </a:pPr>
                      <a:r>
                        <a:rPr lang="cs-CZ" sz="1600" dirty="0">
                          <a:effectLst/>
                        </a:rPr>
                        <a:t>1</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dirty="0">
                          <a:effectLst/>
                        </a:rPr>
                        <a:t>32,5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35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37,5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40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42,5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17801269"/>
                  </a:ext>
                </a:extLst>
              </a:tr>
              <a:tr h="190500">
                <a:tc>
                  <a:txBody>
                    <a:bodyPr/>
                    <a:lstStyle/>
                    <a:p>
                      <a:pPr>
                        <a:lnSpc>
                          <a:spcPct val="115000"/>
                        </a:lnSpc>
                        <a:spcAft>
                          <a:spcPts val="0"/>
                        </a:spcAft>
                      </a:pPr>
                      <a:r>
                        <a:rPr lang="cs-CZ" sz="1600" dirty="0">
                          <a:effectLst/>
                        </a:rPr>
                        <a:t>2</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60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65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70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75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80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8780373"/>
                  </a:ext>
                </a:extLst>
              </a:tr>
              <a:tr h="190500">
                <a:tc>
                  <a:txBody>
                    <a:bodyPr/>
                    <a:lstStyle/>
                    <a:p>
                      <a:pPr>
                        <a:lnSpc>
                          <a:spcPct val="115000"/>
                        </a:lnSpc>
                        <a:spcAft>
                          <a:spcPts val="0"/>
                        </a:spcAft>
                      </a:pPr>
                      <a:r>
                        <a:rPr lang="cs-CZ" sz="1600" dirty="0">
                          <a:effectLst/>
                        </a:rPr>
                        <a:t>3</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dirty="0">
                          <a:effectLst/>
                        </a:rPr>
                        <a:t>87,5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95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102,5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110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117,5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63457063"/>
                  </a:ext>
                </a:extLst>
              </a:tr>
              <a:tr h="190500">
                <a:tc>
                  <a:txBody>
                    <a:bodyPr/>
                    <a:lstStyle/>
                    <a:p>
                      <a:pPr>
                        <a:lnSpc>
                          <a:spcPct val="115000"/>
                        </a:lnSpc>
                        <a:spcAft>
                          <a:spcPts val="0"/>
                        </a:spcAft>
                      </a:pPr>
                      <a:r>
                        <a:rPr lang="cs-CZ" sz="1600" dirty="0">
                          <a:effectLst/>
                        </a:rPr>
                        <a:t>4</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115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125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135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145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155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294019"/>
                  </a:ext>
                </a:extLst>
              </a:tr>
              <a:tr h="190500">
                <a:tc>
                  <a:txBody>
                    <a:bodyPr/>
                    <a:lstStyle/>
                    <a:p>
                      <a:pPr>
                        <a:lnSpc>
                          <a:spcPct val="115000"/>
                        </a:lnSpc>
                        <a:spcAft>
                          <a:spcPts val="0"/>
                        </a:spcAft>
                      </a:pPr>
                      <a:r>
                        <a:rPr lang="cs-CZ" sz="1600" dirty="0">
                          <a:effectLst/>
                        </a:rPr>
                        <a:t>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142,5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155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dirty="0">
                          <a:effectLst/>
                        </a:rPr>
                        <a:t>167,5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180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192,5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99115198"/>
                  </a:ext>
                </a:extLst>
              </a:tr>
              <a:tr h="190500">
                <a:tc>
                  <a:txBody>
                    <a:bodyPr/>
                    <a:lstStyle/>
                    <a:p>
                      <a:pPr>
                        <a:lnSpc>
                          <a:spcPct val="115000"/>
                        </a:lnSpc>
                        <a:spcAft>
                          <a:spcPts val="0"/>
                        </a:spcAft>
                      </a:pPr>
                      <a:r>
                        <a:rPr lang="cs-CZ" sz="1600">
                          <a:effectLst/>
                        </a:rPr>
                        <a:t>6</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dirty="0">
                          <a:effectLst/>
                        </a:rPr>
                        <a:t>170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185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200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215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230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39575119"/>
                  </a:ext>
                </a:extLst>
              </a:tr>
              <a:tr h="190500">
                <a:tc>
                  <a:txBody>
                    <a:bodyPr/>
                    <a:lstStyle/>
                    <a:p>
                      <a:pPr>
                        <a:lnSpc>
                          <a:spcPct val="115000"/>
                        </a:lnSpc>
                        <a:spcAft>
                          <a:spcPts val="0"/>
                        </a:spcAft>
                      </a:pPr>
                      <a:r>
                        <a:rPr lang="cs-CZ" sz="1600">
                          <a:effectLst/>
                        </a:rPr>
                        <a:t>7</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dirty="0">
                          <a:effectLst/>
                        </a:rPr>
                        <a:t>197,5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dirty="0">
                          <a:effectLst/>
                        </a:rPr>
                        <a:t>215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232,5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250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267,5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26965486"/>
                  </a:ext>
                </a:extLst>
              </a:tr>
              <a:tr h="190500">
                <a:tc>
                  <a:txBody>
                    <a:bodyPr/>
                    <a:lstStyle/>
                    <a:p>
                      <a:pPr>
                        <a:lnSpc>
                          <a:spcPct val="115000"/>
                        </a:lnSpc>
                        <a:spcAft>
                          <a:spcPts val="0"/>
                        </a:spcAft>
                      </a:pPr>
                      <a:r>
                        <a:rPr lang="cs-CZ" sz="1600">
                          <a:effectLst/>
                        </a:rPr>
                        <a:t>8</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225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dirty="0">
                          <a:effectLst/>
                        </a:rPr>
                        <a:t>245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265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285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305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90006582"/>
                  </a:ext>
                </a:extLst>
              </a:tr>
              <a:tr h="190500">
                <a:tc>
                  <a:txBody>
                    <a:bodyPr/>
                    <a:lstStyle/>
                    <a:p>
                      <a:pPr>
                        <a:lnSpc>
                          <a:spcPct val="115000"/>
                        </a:lnSpc>
                        <a:spcAft>
                          <a:spcPts val="0"/>
                        </a:spcAft>
                      </a:pPr>
                      <a:r>
                        <a:rPr lang="cs-CZ" sz="1600">
                          <a:effectLst/>
                        </a:rPr>
                        <a:t>9</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252,5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dirty="0">
                          <a:effectLst/>
                        </a:rPr>
                        <a:t>275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dirty="0">
                          <a:effectLst/>
                        </a:rPr>
                        <a:t>297,5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320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342,5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62300288"/>
                  </a:ext>
                </a:extLst>
              </a:tr>
              <a:tr h="190500">
                <a:tc>
                  <a:txBody>
                    <a:bodyPr/>
                    <a:lstStyle/>
                    <a:p>
                      <a:pPr>
                        <a:lnSpc>
                          <a:spcPct val="115000"/>
                        </a:lnSpc>
                        <a:spcAft>
                          <a:spcPts val="0"/>
                        </a:spcAft>
                      </a:pPr>
                      <a:r>
                        <a:rPr lang="cs-CZ" sz="1600">
                          <a:effectLst/>
                        </a:rPr>
                        <a:t>10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280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305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dirty="0">
                          <a:effectLst/>
                        </a:rPr>
                        <a:t>330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355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380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37700160"/>
                  </a:ext>
                </a:extLst>
              </a:tr>
              <a:tr h="190500">
                <a:tc>
                  <a:txBody>
                    <a:bodyPr/>
                    <a:lstStyle/>
                    <a:p>
                      <a:pPr>
                        <a:lnSpc>
                          <a:spcPct val="115000"/>
                        </a:lnSpc>
                        <a:spcAft>
                          <a:spcPts val="0"/>
                        </a:spcAft>
                      </a:pPr>
                      <a:r>
                        <a:rPr lang="cs-CZ" sz="1600">
                          <a:effectLst/>
                        </a:rPr>
                        <a:t>11</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307,5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335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dirty="0">
                          <a:effectLst/>
                        </a:rPr>
                        <a:t>362,5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dirty="0">
                          <a:effectLst/>
                        </a:rPr>
                        <a:t>390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417,5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13320418"/>
                  </a:ext>
                </a:extLst>
              </a:tr>
              <a:tr h="200025">
                <a:tc>
                  <a:txBody>
                    <a:bodyPr/>
                    <a:lstStyle/>
                    <a:p>
                      <a:pPr>
                        <a:lnSpc>
                          <a:spcPct val="115000"/>
                        </a:lnSpc>
                        <a:spcAft>
                          <a:spcPts val="0"/>
                        </a:spcAft>
                      </a:pPr>
                      <a:r>
                        <a:rPr lang="cs-CZ" sz="1600">
                          <a:effectLst/>
                        </a:rPr>
                        <a:t>12</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335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365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a:effectLst/>
                        </a:rPr>
                        <a:t>395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dirty="0">
                          <a:effectLst/>
                        </a:rPr>
                        <a:t>425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600" dirty="0">
                          <a:effectLst/>
                        </a:rPr>
                        <a:t>455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89997711"/>
                  </a:ext>
                </a:extLst>
              </a:tr>
            </a:tbl>
          </a:graphicData>
        </a:graphic>
      </p:graphicFrame>
      <p:sp>
        <p:nvSpPr>
          <p:cNvPr id="3" name="Rectangle 1">
            <a:extLst>
              <a:ext uri="{FF2B5EF4-FFF2-40B4-BE49-F238E27FC236}">
                <a16:creationId xmlns:a16="http://schemas.microsoft.com/office/drawing/2014/main" id="{0ED1715A-796D-4373-96F6-0E14D1D4BD87}"/>
              </a:ext>
            </a:extLst>
          </p:cNvPr>
          <p:cNvSpPr>
            <a:spLocks noChangeArrowheads="1"/>
          </p:cNvSpPr>
          <p:nvPr/>
        </p:nvSpPr>
        <p:spPr bwMode="auto">
          <a:xfrm>
            <a:off x="909556" y="382446"/>
            <a:ext cx="439094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Příloha č. 1 k vyhlášce č. 14/2005 Sb.</a:t>
            </a:r>
            <a:endParaRPr kumimoji="0" lang="cs-CZ" altLang="cs-CZ"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Hodnota </a:t>
            </a:r>
            <a:r>
              <a:rPr kumimoji="0" lang="cs-CZ" altLang="cs-CZ"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PHmax</a:t>
            </a:r>
            <a:r>
              <a:rPr kumimoji="0" lang="cs-CZ" altLang="cs-CZ"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pro polodenní provoz</a:t>
            </a:r>
            <a:endParaRPr kumimoji="0" lang="cs-CZ" altLang="cs-CZ"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721135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58B2C52A-3CBD-43A2-8A88-F6202AEF6450}"/>
              </a:ext>
            </a:extLst>
          </p:cNvPr>
          <p:cNvGraphicFramePr>
            <a:graphicFrameLocks noGrp="1"/>
          </p:cNvGraphicFramePr>
          <p:nvPr/>
        </p:nvGraphicFramePr>
        <p:xfrm>
          <a:off x="1311965" y="1628543"/>
          <a:ext cx="9488559" cy="4308436"/>
        </p:xfrm>
        <a:graphic>
          <a:graphicData uri="http://schemas.openxmlformats.org/drawingml/2006/table">
            <a:tbl>
              <a:tblPr firstRow="1" firstCol="1" bandRow="1">
                <a:tableStyleId>{5C22544A-7EE6-4342-B048-85BDC9FD1C3A}</a:tableStyleId>
              </a:tblPr>
              <a:tblGrid>
                <a:gridCol w="1034683">
                  <a:extLst>
                    <a:ext uri="{9D8B030D-6E8A-4147-A177-3AD203B41FA5}">
                      <a16:colId xmlns:a16="http://schemas.microsoft.com/office/drawing/2014/main" val="755452998"/>
                    </a:ext>
                  </a:extLst>
                </a:gridCol>
                <a:gridCol w="703925">
                  <a:extLst>
                    <a:ext uri="{9D8B030D-6E8A-4147-A177-3AD203B41FA5}">
                      <a16:colId xmlns:a16="http://schemas.microsoft.com/office/drawing/2014/main" val="2371112228"/>
                    </a:ext>
                  </a:extLst>
                </a:gridCol>
                <a:gridCol w="703925">
                  <a:extLst>
                    <a:ext uri="{9D8B030D-6E8A-4147-A177-3AD203B41FA5}">
                      <a16:colId xmlns:a16="http://schemas.microsoft.com/office/drawing/2014/main" val="1414592657"/>
                    </a:ext>
                  </a:extLst>
                </a:gridCol>
                <a:gridCol w="703925">
                  <a:extLst>
                    <a:ext uri="{9D8B030D-6E8A-4147-A177-3AD203B41FA5}">
                      <a16:colId xmlns:a16="http://schemas.microsoft.com/office/drawing/2014/main" val="1927717038"/>
                    </a:ext>
                  </a:extLst>
                </a:gridCol>
                <a:gridCol w="703925">
                  <a:extLst>
                    <a:ext uri="{9D8B030D-6E8A-4147-A177-3AD203B41FA5}">
                      <a16:colId xmlns:a16="http://schemas.microsoft.com/office/drawing/2014/main" val="2113623066"/>
                    </a:ext>
                  </a:extLst>
                </a:gridCol>
                <a:gridCol w="704772">
                  <a:extLst>
                    <a:ext uri="{9D8B030D-6E8A-4147-A177-3AD203B41FA5}">
                      <a16:colId xmlns:a16="http://schemas.microsoft.com/office/drawing/2014/main" val="1243633393"/>
                    </a:ext>
                  </a:extLst>
                </a:gridCol>
                <a:gridCol w="704772">
                  <a:extLst>
                    <a:ext uri="{9D8B030D-6E8A-4147-A177-3AD203B41FA5}">
                      <a16:colId xmlns:a16="http://schemas.microsoft.com/office/drawing/2014/main" val="1548393052"/>
                    </a:ext>
                  </a:extLst>
                </a:gridCol>
                <a:gridCol w="704772">
                  <a:extLst>
                    <a:ext uri="{9D8B030D-6E8A-4147-A177-3AD203B41FA5}">
                      <a16:colId xmlns:a16="http://schemas.microsoft.com/office/drawing/2014/main" val="340685920"/>
                    </a:ext>
                  </a:extLst>
                </a:gridCol>
                <a:gridCol w="704772">
                  <a:extLst>
                    <a:ext uri="{9D8B030D-6E8A-4147-A177-3AD203B41FA5}">
                      <a16:colId xmlns:a16="http://schemas.microsoft.com/office/drawing/2014/main" val="3749832967"/>
                    </a:ext>
                  </a:extLst>
                </a:gridCol>
                <a:gridCol w="704772">
                  <a:extLst>
                    <a:ext uri="{9D8B030D-6E8A-4147-A177-3AD203B41FA5}">
                      <a16:colId xmlns:a16="http://schemas.microsoft.com/office/drawing/2014/main" val="2506436549"/>
                    </a:ext>
                  </a:extLst>
                </a:gridCol>
                <a:gridCol w="704772">
                  <a:extLst>
                    <a:ext uri="{9D8B030D-6E8A-4147-A177-3AD203B41FA5}">
                      <a16:colId xmlns:a16="http://schemas.microsoft.com/office/drawing/2014/main" val="3872881451"/>
                    </a:ext>
                  </a:extLst>
                </a:gridCol>
                <a:gridCol w="704772">
                  <a:extLst>
                    <a:ext uri="{9D8B030D-6E8A-4147-A177-3AD203B41FA5}">
                      <a16:colId xmlns:a16="http://schemas.microsoft.com/office/drawing/2014/main" val="217048972"/>
                    </a:ext>
                  </a:extLst>
                </a:gridCol>
                <a:gridCol w="704772">
                  <a:extLst>
                    <a:ext uri="{9D8B030D-6E8A-4147-A177-3AD203B41FA5}">
                      <a16:colId xmlns:a16="http://schemas.microsoft.com/office/drawing/2014/main" val="115568926"/>
                    </a:ext>
                  </a:extLst>
                </a:gridCol>
              </a:tblGrid>
              <a:tr h="554332">
                <a:tc rowSpan="2">
                  <a:txBody>
                    <a:bodyPr/>
                    <a:lstStyle/>
                    <a:p>
                      <a:pPr>
                        <a:lnSpc>
                          <a:spcPct val="115000"/>
                        </a:lnSpc>
                        <a:spcAft>
                          <a:spcPts val="0"/>
                        </a:spcAft>
                      </a:pPr>
                      <a:r>
                        <a:rPr lang="cs-CZ" sz="1100">
                          <a:effectLst/>
                        </a:rPr>
                        <a:t>Počet tříd pracoviště mateřské školy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12">
                  <a:txBody>
                    <a:bodyPr/>
                    <a:lstStyle/>
                    <a:p>
                      <a:pPr>
                        <a:lnSpc>
                          <a:spcPct val="115000"/>
                        </a:lnSpc>
                        <a:spcAft>
                          <a:spcPts val="0"/>
                        </a:spcAft>
                      </a:pPr>
                      <a:r>
                        <a:rPr lang="cs-CZ" sz="1100">
                          <a:effectLst/>
                        </a:rPr>
                        <a:t>Průměrná doba provozu pracoviště v hodinách za den</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425896807"/>
                  </a:ext>
                </a:extLst>
              </a:tr>
              <a:tr h="914527">
                <a:tc vMerge="1">
                  <a:txBody>
                    <a:bodyPr/>
                    <a:lstStyle/>
                    <a:p>
                      <a:endParaRPr lang="cs-CZ"/>
                    </a:p>
                  </a:txBody>
                  <a:tcPr/>
                </a:tc>
                <a:tc>
                  <a:txBody>
                    <a:bodyPr/>
                    <a:lstStyle/>
                    <a:p>
                      <a:pPr>
                        <a:lnSpc>
                          <a:spcPct val="115000"/>
                        </a:lnSpc>
                        <a:spcAft>
                          <a:spcPts val="0"/>
                        </a:spcAft>
                      </a:pPr>
                      <a:r>
                        <a:rPr lang="cs-CZ" sz="1100">
                          <a:effectLst/>
                        </a:rPr>
                        <a:t>nad 6,5 do méně než 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7 včetně do méně než 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7,5 včetně do méně než 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8 včetně do méně než 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8,5 včetně do méně než 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9 včetně do méně než 9,5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9,5 včetně do méně než 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dirty="0">
                          <a:effectLst/>
                        </a:rPr>
                        <a:t>10 včetně do méně než 10,5</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dirty="0">
                          <a:effectLst/>
                        </a:rPr>
                        <a:t>10,5 včetně do méně než 11</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11 včetně do méně než 11,5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11,5 včetně do méně než 12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12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079365193"/>
                  </a:ext>
                </a:extLst>
              </a:tr>
              <a:tr h="218429">
                <a:tc>
                  <a:txBody>
                    <a:bodyPr/>
                    <a:lstStyle/>
                    <a:p>
                      <a:pPr>
                        <a:lnSpc>
                          <a:spcPct val="115000"/>
                        </a:lnSpc>
                        <a:spcAft>
                          <a:spcPts val="0"/>
                        </a:spcAft>
                      </a:pPr>
                      <a:r>
                        <a:rPr lang="cs-CZ" sz="1100">
                          <a:effectLst/>
                        </a:rPr>
                        <a:t>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70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72,5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78900963"/>
                  </a:ext>
                </a:extLst>
              </a:tr>
              <a:tr h="218429">
                <a:tc>
                  <a:txBody>
                    <a:bodyPr/>
                    <a:lstStyle/>
                    <a:p>
                      <a:pPr>
                        <a:lnSpc>
                          <a:spcPct val="115000"/>
                        </a:lnSpc>
                        <a:spcAft>
                          <a:spcPts val="0"/>
                        </a:spcAft>
                      </a:pPr>
                      <a:r>
                        <a:rPr lang="cs-CZ" sz="1100">
                          <a:effectLst/>
                        </a:rPr>
                        <a:t>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90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95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135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140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82428920"/>
                  </a:ext>
                </a:extLst>
              </a:tr>
              <a:tr h="218429">
                <a:tc>
                  <a:txBody>
                    <a:bodyPr/>
                    <a:lstStyle/>
                    <a:p>
                      <a:pPr>
                        <a:lnSpc>
                          <a:spcPct val="115000"/>
                        </a:lnSpc>
                        <a:spcAft>
                          <a:spcPts val="0"/>
                        </a:spcAft>
                      </a:pPr>
                      <a:r>
                        <a:rPr lang="cs-CZ" sz="1100">
                          <a:effectLst/>
                        </a:rPr>
                        <a:t>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132,5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140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147,5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b="1" dirty="0">
                          <a:solidFill>
                            <a:srgbClr val="FF0000"/>
                          </a:solidFill>
                          <a:effectLst/>
                        </a:rPr>
                        <a:t>155</a:t>
                      </a:r>
                      <a:endPar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162,5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170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177,5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192,5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207,5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58725076"/>
                  </a:ext>
                </a:extLst>
              </a:tr>
              <a:tr h="218429">
                <a:tc>
                  <a:txBody>
                    <a:bodyPr/>
                    <a:lstStyle/>
                    <a:p>
                      <a:pPr>
                        <a:lnSpc>
                          <a:spcPct val="115000"/>
                        </a:lnSpc>
                        <a:spcAft>
                          <a:spcPts val="0"/>
                        </a:spcAft>
                      </a:pPr>
                      <a:r>
                        <a:rPr lang="cs-CZ" sz="1100">
                          <a:effectLst/>
                        </a:rPr>
                        <a:t>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195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235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43368891"/>
                  </a:ext>
                </a:extLst>
              </a:tr>
              <a:tr h="218429">
                <a:tc>
                  <a:txBody>
                    <a:bodyPr/>
                    <a:lstStyle/>
                    <a:p>
                      <a:pPr>
                        <a:lnSpc>
                          <a:spcPct val="115000"/>
                        </a:lnSpc>
                        <a:spcAft>
                          <a:spcPts val="0"/>
                        </a:spcAft>
                      </a:pPr>
                      <a:r>
                        <a:rPr lang="cs-CZ" sz="1100">
                          <a:effectLst/>
                        </a:rPr>
                        <a:t>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217,5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242,5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267,5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292,5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317,5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342,5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03511261"/>
                  </a:ext>
                </a:extLst>
              </a:tr>
              <a:tr h="218429">
                <a:tc>
                  <a:txBody>
                    <a:bodyPr/>
                    <a:lstStyle/>
                    <a:p>
                      <a:pPr>
                        <a:lnSpc>
                          <a:spcPct val="115000"/>
                        </a:lnSpc>
                        <a:spcAft>
                          <a:spcPts val="0"/>
                        </a:spcAft>
                      </a:pPr>
                      <a:r>
                        <a:rPr lang="cs-CZ" sz="1100">
                          <a:effectLst/>
                        </a:rPr>
                        <a:t>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260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290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335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350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395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67191390"/>
                  </a:ext>
                </a:extLst>
              </a:tr>
              <a:tr h="218429">
                <a:tc>
                  <a:txBody>
                    <a:bodyPr/>
                    <a:lstStyle/>
                    <a:p>
                      <a:pPr>
                        <a:lnSpc>
                          <a:spcPct val="115000"/>
                        </a:lnSpc>
                        <a:spcAft>
                          <a:spcPts val="0"/>
                        </a:spcAft>
                      </a:pPr>
                      <a:r>
                        <a:rPr lang="cs-CZ" sz="1100">
                          <a:effectLst/>
                        </a:rPr>
                        <a:t>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302,5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337,5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372,5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390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407,5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442,5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460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477,5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76186937"/>
                  </a:ext>
                </a:extLst>
              </a:tr>
              <a:tr h="218429">
                <a:tc>
                  <a:txBody>
                    <a:bodyPr/>
                    <a:lstStyle/>
                    <a:p>
                      <a:pPr>
                        <a:lnSpc>
                          <a:spcPct val="115000"/>
                        </a:lnSpc>
                        <a:spcAft>
                          <a:spcPts val="0"/>
                        </a:spcAft>
                      </a:pPr>
                      <a:r>
                        <a:rPr lang="cs-CZ" sz="1100">
                          <a:effectLst/>
                        </a:rPr>
                        <a:t>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12936253"/>
                  </a:ext>
                </a:extLst>
              </a:tr>
              <a:tr h="218429">
                <a:tc>
                  <a:txBody>
                    <a:bodyPr/>
                    <a:lstStyle/>
                    <a:p>
                      <a:pPr>
                        <a:lnSpc>
                          <a:spcPct val="115000"/>
                        </a:lnSpc>
                        <a:spcAft>
                          <a:spcPts val="0"/>
                        </a:spcAft>
                      </a:pPr>
                      <a:r>
                        <a:rPr lang="cs-CZ" sz="1100">
                          <a:effectLst/>
                        </a:rPr>
                        <a:t>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387,5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432,5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477,5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522,5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567,5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590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612,5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63696731"/>
                  </a:ext>
                </a:extLst>
              </a:tr>
              <a:tr h="218429">
                <a:tc>
                  <a:txBody>
                    <a:bodyPr/>
                    <a:lstStyle/>
                    <a:p>
                      <a:pPr>
                        <a:lnSpc>
                          <a:spcPct val="115000"/>
                        </a:lnSpc>
                        <a:spcAft>
                          <a:spcPts val="0"/>
                        </a:spcAft>
                      </a:pPr>
                      <a:r>
                        <a:rPr lang="cs-CZ" sz="1100">
                          <a:effectLst/>
                        </a:rPr>
                        <a:t>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62371313"/>
                  </a:ext>
                </a:extLst>
              </a:tr>
              <a:tr h="218429">
                <a:tc>
                  <a:txBody>
                    <a:bodyPr/>
                    <a:lstStyle/>
                    <a:p>
                      <a:pPr>
                        <a:lnSpc>
                          <a:spcPct val="115000"/>
                        </a:lnSpc>
                        <a:spcAft>
                          <a:spcPts val="0"/>
                        </a:spcAft>
                      </a:pPr>
                      <a:r>
                        <a:rPr lang="cs-CZ" sz="1100">
                          <a:effectLst/>
                        </a:rPr>
                        <a:t>11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472,5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527,5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582,5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637,5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692,5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720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747,5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87527560"/>
                  </a:ext>
                </a:extLst>
              </a:tr>
              <a:tr h="218429">
                <a:tc>
                  <a:txBody>
                    <a:bodyPr/>
                    <a:lstStyle/>
                    <a:p>
                      <a:pPr>
                        <a:lnSpc>
                          <a:spcPct val="115000"/>
                        </a:lnSpc>
                        <a:spcAft>
                          <a:spcPts val="0"/>
                        </a:spcAft>
                      </a:pPr>
                      <a:r>
                        <a:rPr lang="cs-CZ" sz="1100">
                          <a:effectLst/>
                        </a:rPr>
                        <a:t>12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635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695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725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755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785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815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63720987"/>
                  </a:ext>
                </a:extLst>
              </a:tr>
              <a:tr h="218429">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dirty="0">
                          <a:effectLst/>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3396571"/>
                  </a:ext>
                </a:extLst>
              </a:tr>
            </a:tbl>
          </a:graphicData>
        </a:graphic>
      </p:graphicFrame>
      <p:sp>
        <p:nvSpPr>
          <p:cNvPr id="3" name="Rectangle 1">
            <a:extLst>
              <a:ext uri="{FF2B5EF4-FFF2-40B4-BE49-F238E27FC236}">
                <a16:creationId xmlns:a16="http://schemas.microsoft.com/office/drawing/2014/main" id="{226331D6-093E-4602-97A4-B7A3AC800785}"/>
              </a:ext>
            </a:extLst>
          </p:cNvPr>
          <p:cNvSpPr>
            <a:spLocks noChangeArrowheads="1"/>
          </p:cNvSpPr>
          <p:nvPr/>
        </p:nvSpPr>
        <p:spPr bwMode="auto">
          <a:xfrm>
            <a:off x="556592" y="390608"/>
            <a:ext cx="90212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Příloha č. 2 k vyhlášce č. 14/2005 Sb. (číslo 150 se nahrazuje číslem 155 – novela 196/2019 Sb.)</a:t>
            </a:r>
            <a:endParaRPr kumimoji="0" lang="cs-CZ" altLang="cs-CZ"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Hodnota </a:t>
            </a:r>
            <a:r>
              <a:rPr kumimoji="0" lang="cs-CZ" altLang="cs-CZ"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PHmax</a:t>
            </a:r>
            <a:r>
              <a:rPr kumimoji="0" lang="cs-CZ" altLang="cs-CZ"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pro celodenní provoz</a:t>
            </a:r>
            <a:endParaRPr kumimoji="0" lang="cs-CZ" altLang="cs-CZ"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80828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618E4B6D-C8CC-472D-80FB-D2C477DE7C61}"/>
              </a:ext>
            </a:extLst>
          </p:cNvPr>
          <p:cNvGraphicFramePr>
            <a:graphicFrameLocks noGrp="1"/>
          </p:cNvGraphicFramePr>
          <p:nvPr/>
        </p:nvGraphicFramePr>
        <p:xfrm>
          <a:off x="1596787" y="1801503"/>
          <a:ext cx="8407020" cy="3725842"/>
        </p:xfrm>
        <a:graphic>
          <a:graphicData uri="http://schemas.openxmlformats.org/drawingml/2006/table">
            <a:tbl>
              <a:tblPr firstRow="1" firstCol="1" bandRow="1">
                <a:tableStyleId>{5C22544A-7EE6-4342-B048-85BDC9FD1C3A}</a:tableStyleId>
              </a:tblPr>
              <a:tblGrid>
                <a:gridCol w="1463308">
                  <a:extLst>
                    <a:ext uri="{9D8B030D-6E8A-4147-A177-3AD203B41FA5}">
                      <a16:colId xmlns:a16="http://schemas.microsoft.com/office/drawing/2014/main" val="608961638"/>
                    </a:ext>
                  </a:extLst>
                </a:gridCol>
                <a:gridCol w="1387768">
                  <a:extLst>
                    <a:ext uri="{9D8B030D-6E8A-4147-A177-3AD203B41FA5}">
                      <a16:colId xmlns:a16="http://schemas.microsoft.com/office/drawing/2014/main" val="1690288356"/>
                    </a:ext>
                  </a:extLst>
                </a:gridCol>
                <a:gridCol w="1388986">
                  <a:extLst>
                    <a:ext uri="{9D8B030D-6E8A-4147-A177-3AD203B41FA5}">
                      <a16:colId xmlns:a16="http://schemas.microsoft.com/office/drawing/2014/main" val="1707787912"/>
                    </a:ext>
                  </a:extLst>
                </a:gridCol>
                <a:gridCol w="1388986">
                  <a:extLst>
                    <a:ext uri="{9D8B030D-6E8A-4147-A177-3AD203B41FA5}">
                      <a16:colId xmlns:a16="http://schemas.microsoft.com/office/drawing/2014/main" val="4045335804"/>
                    </a:ext>
                  </a:extLst>
                </a:gridCol>
                <a:gridCol w="1388986">
                  <a:extLst>
                    <a:ext uri="{9D8B030D-6E8A-4147-A177-3AD203B41FA5}">
                      <a16:colId xmlns:a16="http://schemas.microsoft.com/office/drawing/2014/main" val="665327732"/>
                    </a:ext>
                  </a:extLst>
                </a:gridCol>
                <a:gridCol w="1388986">
                  <a:extLst>
                    <a:ext uri="{9D8B030D-6E8A-4147-A177-3AD203B41FA5}">
                      <a16:colId xmlns:a16="http://schemas.microsoft.com/office/drawing/2014/main" val="2776952186"/>
                    </a:ext>
                  </a:extLst>
                </a:gridCol>
              </a:tblGrid>
              <a:tr h="370701">
                <a:tc>
                  <a:txBody>
                    <a:bodyPr/>
                    <a:lstStyle/>
                    <a:p>
                      <a:pPr>
                        <a:lnSpc>
                          <a:spcPct val="115000"/>
                        </a:lnSpc>
                        <a:spcAft>
                          <a:spcPts val="0"/>
                        </a:spcAft>
                      </a:pPr>
                      <a:r>
                        <a:rPr lang="cs-CZ" sz="1600" dirty="0">
                          <a:effectLst/>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5">
                  <a:txBody>
                    <a:bodyPr/>
                    <a:lstStyle/>
                    <a:p>
                      <a:pPr>
                        <a:lnSpc>
                          <a:spcPct val="115000"/>
                        </a:lnSpc>
                        <a:spcAft>
                          <a:spcPts val="0"/>
                        </a:spcAft>
                      </a:pPr>
                      <a:r>
                        <a:rPr lang="cs-CZ" sz="1600" dirty="0">
                          <a:effectLst/>
                        </a:rPr>
                        <a:t>Průměrná doba provozu pracoviště v hodinách za den</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398157988"/>
                  </a:ext>
                </a:extLst>
              </a:tr>
              <a:tr h="954409">
                <a:tc>
                  <a:txBody>
                    <a:bodyPr/>
                    <a:lstStyle/>
                    <a:p>
                      <a:pPr>
                        <a:lnSpc>
                          <a:spcPct val="115000"/>
                        </a:lnSpc>
                        <a:spcAft>
                          <a:spcPts val="0"/>
                        </a:spcAft>
                      </a:pPr>
                      <a:r>
                        <a:rPr lang="cs-CZ" sz="1600" dirty="0">
                          <a:effectLst/>
                        </a:rPr>
                        <a:t>Počet tříd pracoviště mateřské školy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dirty="0">
                          <a:effectLst/>
                        </a:rPr>
                        <a:t>20 včetně do méně než 20,5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20,5 včetně do méně než 21</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21 včetně do méně než 21,5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21,5 včetně do méně než 22</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22 včetně a více</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9249078"/>
                  </a:ext>
                </a:extLst>
              </a:tr>
              <a:tr h="400122">
                <a:tc>
                  <a:txBody>
                    <a:bodyPr/>
                    <a:lstStyle/>
                    <a:p>
                      <a:pPr>
                        <a:lnSpc>
                          <a:spcPct val="115000"/>
                        </a:lnSpc>
                        <a:spcAft>
                          <a:spcPts val="0"/>
                        </a:spcAft>
                      </a:pPr>
                      <a:r>
                        <a:rPr lang="cs-CZ" sz="1600" dirty="0">
                          <a:effectLst/>
                        </a:rPr>
                        <a:t>1</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dirty="0">
                          <a:effectLst/>
                        </a:rPr>
                        <a:t>112,5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115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117,5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120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122,5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233160"/>
                  </a:ext>
                </a:extLst>
              </a:tr>
              <a:tr h="400122">
                <a:tc>
                  <a:txBody>
                    <a:bodyPr/>
                    <a:lstStyle/>
                    <a:p>
                      <a:pPr>
                        <a:lnSpc>
                          <a:spcPct val="115000"/>
                        </a:lnSpc>
                        <a:spcAft>
                          <a:spcPts val="0"/>
                        </a:spcAft>
                      </a:pPr>
                      <a:r>
                        <a:rPr lang="cs-CZ" sz="1600" dirty="0">
                          <a:effectLst/>
                        </a:rPr>
                        <a:t>2</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dirty="0">
                          <a:effectLst/>
                        </a:rPr>
                        <a:t>225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230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235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240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245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6091513"/>
                  </a:ext>
                </a:extLst>
              </a:tr>
              <a:tr h="400122">
                <a:tc>
                  <a:txBody>
                    <a:bodyPr/>
                    <a:lstStyle/>
                    <a:p>
                      <a:pPr>
                        <a:lnSpc>
                          <a:spcPct val="115000"/>
                        </a:lnSpc>
                        <a:spcAft>
                          <a:spcPts val="0"/>
                        </a:spcAft>
                      </a:pPr>
                      <a:r>
                        <a:rPr lang="cs-CZ" sz="1600" dirty="0">
                          <a:effectLst/>
                        </a:rPr>
                        <a:t>3</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dirty="0">
                          <a:effectLst/>
                        </a:rPr>
                        <a:t>337,5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345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352,5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360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367,5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00724607"/>
                  </a:ext>
                </a:extLst>
              </a:tr>
              <a:tr h="400122">
                <a:tc>
                  <a:txBody>
                    <a:bodyPr/>
                    <a:lstStyle/>
                    <a:p>
                      <a:pPr>
                        <a:lnSpc>
                          <a:spcPct val="115000"/>
                        </a:lnSpc>
                        <a:spcAft>
                          <a:spcPts val="0"/>
                        </a:spcAft>
                      </a:pPr>
                      <a:r>
                        <a:rPr lang="cs-CZ" sz="1600">
                          <a:effectLst/>
                        </a:rPr>
                        <a:t>4</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dirty="0">
                          <a:effectLst/>
                        </a:rPr>
                        <a:t>450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dirty="0">
                          <a:effectLst/>
                        </a:rPr>
                        <a:t>460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470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480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490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35571856"/>
                  </a:ext>
                </a:extLst>
              </a:tr>
              <a:tr h="400122">
                <a:tc>
                  <a:txBody>
                    <a:bodyPr/>
                    <a:lstStyle/>
                    <a:p>
                      <a:pPr>
                        <a:lnSpc>
                          <a:spcPct val="115000"/>
                        </a:lnSpc>
                        <a:spcAft>
                          <a:spcPts val="0"/>
                        </a:spcAft>
                      </a:pPr>
                      <a:r>
                        <a:rPr lang="cs-CZ" sz="1600">
                          <a:effectLst/>
                        </a:rPr>
                        <a:t>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562,5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dirty="0">
                          <a:effectLst/>
                        </a:rPr>
                        <a:t>575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dirty="0">
                          <a:effectLst/>
                        </a:rPr>
                        <a:t>587,5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dirty="0">
                          <a:effectLst/>
                        </a:rPr>
                        <a:t>600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612,5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95181583"/>
                  </a:ext>
                </a:extLst>
              </a:tr>
              <a:tr h="400122">
                <a:tc>
                  <a:txBody>
                    <a:bodyPr/>
                    <a:lstStyle/>
                    <a:p>
                      <a:pPr>
                        <a:lnSpc>
                          <a:spcPct val="115000"/>
                        </a:lnSpc>
                        <a:spcAft>
                          <a:spcPts val="0"/>
                        </a:spcAft>
                      </a:pPr>
                      <a:r>
                        <a:rPr lang="cs-CZ" sz="1600">
                          <a:effectLst/>
                        </a:rPr>
                        <a:t>6</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675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690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a:effectLst/>
                        </a:rPr>
                        <a:t>705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dirty="0">
                          <a:effectLst/>
                        </a:rPr>
                        <a:t>720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600" dirty="0">
                          <a:effectLst/>
                        </a:rPr>
                        <a:t>735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2468524"/>
                  </a:ext>
                </a:extLst>
              </a:tr>
            </a:tbl>
          </a:graphicData>
        </a:graphic>
      </p:graphicFrame>
      <p:sp>
        <p:nvSpPr>
          <p:cNvPr id="3" name="Rectangle 1">
            <a:extLst>
              <a:ext uri="{FF2B5EF4-FFF2-40B4-BE49-F238E27FC236}">
                <a16:creationId xmlns:a16="http://schemas.microsoft.com/office/drawing/2014/main" id="{3E8D44A6-D029-4A8E-89FA-0FF7903418CD}"/>
              </a:ext>
            </a:extLst>
          </p:cNvPr>
          <p:cNvSpPr>
            <a:spLocks noChangeArrowheads="1"/>
          </p:cNvSpPr>
          <p:nvPr/>
        </p:nvSpPr>
        <p:spPr bwMode="auto">
          <a:xfrm>
            <a:off x="709684" y="476699"/>
            <a:ext cx="150612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Příloha č. 3 k vyhlášce č. 14/2005 Sb.</a:t>
            </a:r>
            <a:endParaRPr kumimoji="0" lang="cs-CZ" altLang="cs-CZ"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Hodnota </a:t>
            </a:r>
            <a:r>
              <a:rPr kumimoji="0" lang="cs-CZ" altLang="cs-CZ"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PHmax</a:t>
            </a:r>
            <a:r>
              <a:rPr kumimoji="0" lang="cs-CZ" altLang="cs-CZ"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pro internátní provoz</a:t>
            </a:r>
            <a:endParaRPr kumimoji="0" lang="cs-CZ" altLang="cs-CZ"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kumimoji="0" lang="cs-CZ" altLang="cs-CZ"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8274024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35EE0C-1DFF-4D44-BF90-A074AACD1D1E}"/>
              </a:ext>
            </a:extLst>
          </p:cNvPr>
          <p:cNvSpPr>
            <a:spLocks noGrp="1"/>
          </p:cNvSpPr>
          <p:nvPr>
            <p:ph type="title"/>
          </p:nvPr>
        </p:nvSpPr>
        <p:spPr/>
        <p:txBody>
          <a:bodyPr/>
          <a:lstStyle/>
          <a:p>
            <a:r>
              <a:rPr lang="cs-CZ" dirty="0" err="1"/>
              <a:t>PHmax</a:t>
            </a:r>
            <a:r>
              <a:rPr lang="cs-CZ" dirty="0"/>
              <a:t> MŠ</a:t>
            </a:r>
          </a:p>
        </p:txBody>
      </p:sp>
      <p:sp>
        <p:nvSpPr>
          <p:cNvPr id="3" name="Zástupný obsah 2">
            <a:extLst>
              <a:ext uri="{FF2B5EF4-FFF2-40B4-BE49-F238E27FC236}">
                <a16:creationId xmlns:a16="http://schemas.microsoft.com/office/drawing/2014/main" id="{A2B3B174-57E1-423B-A44C-4A2B00270D65}"/>
              </a:ext>
            </a:extLst>
          </p:cNvPr>
          <p:cNvSpPr>
            <a:spLocks noGrp="1"/>
          </p:cNvSpPr>
          <p:nvPr>
            <p:ph idx="1"/>
          </p:nvPr>
        </p:nvSpPr>
        <p:spPr/>
        <p:txBody>
          <a:bodyPr/>
          <a:lstStyle/>
          <a:p>
            <a:pPr lvl="0"/>
            <a:r>
              <a:rPr lang="cs-CZ" sz="2800" dirty="0"/>
              <a:t>Maximální týdenní počet hodin přímé pedagogické činnosti týdně podle RVP předškolního vzdělávání financovaný ze státního rozpočtu</a:t>
            </a:r>
          </a:p>
          <a:p>
            <a:pPr lvl="0"/>
            <a:r>
              <a:rPr lang="cs-CZ" sz="2800" dirty="0" err="1"/>
              <a:t>PHmax</a:t>
            </a:r>
            <a:r>
              <a:rPr lang="cs-CZ" sz="2800" dirty="0"/>
              <a:t> MŠ = součet </a:t>
            </a:r>
            <a:r>
              <a:rPr lang="cs-CZ" sz="2800" dirty="0" err="1"/>
              <a:t>PHmax</a:t>
            </a:r>
            <a:r>
              <a:rPr lang="cs-CZ" sz="2800" dirty="0"/>
              <a:t> za každé pracoviště</a:t>
            </a:r>
          </a:p>
          <a:p>
            <a:pPr lvl="0"/>
            <a:r>
              <a:rPr lang="cs-CZ" sz="2800" dirty="0"/>
              <a:t>MŠ s různými druhy provozu – součet </a:t>
            </a:r>
            <a:r>
              <a:rPr lang="cs-CZ" sz="2800" dirty="0" err="1"/>
              <a:t>PHmax</a:t>
            </a:r>
            <a:r>
              <a:rPr lang="cs-CZ" sz="2800" dirty="0"/>
              <a:t> stanovený pro příslušný počet tříd daného druhu provozu</a:t>
            </a:r>
          </a:p>
          <a:p>
            <a:pPr lvl="0"/>
            <a:r>
              <a:rPr lang="cs-CZ" sz="2800" dirty="0" err="1"/>
              <a:t>PHmax</a:t>
            </a:r>
            <a:r>
              <a:rPr lang="cs-CZ" sz="2800" dirty="0"/>
              <a:t> třídy MŠ při zdravotnickém zařízení – 31 hodin týdně</a:t>
            </a:r>
          </a:p>
          <a:p>
            <a:pPr lvl="0"/>
            <a:r>
              <a:rPr lang="cs-CZ" sz="2800" dirty="0" err="1"/>
              <a:t>Phmax</a:t>
            </a:r>
            <a:r>
              <a:rPr lang="cs-CZ" sz="2800" dirty="0"/>
              <a:t> MŠ při zdravotnickém zařízení = součet </a:t>
            </a:r>
            <a:r>
              <a:rPr lang="cs-CZ" sz="2800" dirty="0" err="1"/>
              <a:t>PHmax</a:t>
            </a:r>
            <a:r>
              <a:rPr lang="cs-CZ" sz="2800" dirty="0"/>
              <a:t> za každou třídu</a:t>
            </a:r>
          </a:p>
          <a:p>
            <a:r>
              <a:rPr lang="cs-CZ" u="sng" dirty="0"/>
              <a:t>Výjimka z nejnižšího počtu dětí na třídu = </a:t>
            </a:r>
            <a:r>
              <a:rPr lang="cs-CZ" u="sng" dirty="0" err="1"/>
              <a:t>Phmax</a:t>
            </a:r>
            <a:r>
              <a:rPr lang="cs-CZ" u="sng" dirty="0"/>
              <a:t> se snižuje za každou tuto třídu poměrně podle počtu dětí, o který je skutečný počet nižší</a:t>
            </a:r>
          </a:p>
          <a:p>
            <a:pPr lvl="0"/>
            <a:endParaRPr lang="cs-CZ" sz="2800" u="sng" dirty="0"/>
          </a:p>
          <a:p>
            <a:endParaRPr lang="cs-CZ" dirty="0"/>
          </a:p>
        </p:txBody>
      </p:sp>
    </p:spTree>
    <p:extLst>
      <p:ext uri="{BB962C8B-B14F-4D97-AF65-F5344CB8AC3E}">
        <p14:creationId xmlns:p14="http://schemas.microsoft.com/office/powerpoint/2010/main" val="1569230179"/>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AFA6F0-F04D-486F-9E2F-9AE39CE3DBCF}"/>
              </a:ext>
            </a:extLst>
          </p:cNvPr>
          <p:cNvSpPr txBox="1">
            <a:spLocks noGrp="1"/>
          </p:cNvSpPr>
          <p:nvPr>
            <p:ph type="title"/>
          </p:nvPr>
        </p:nvSpPr>
        <p:spPr>
          <a:xfrm>
            <a:off x="838200" y="492120"/>
            <a:ext cx="9372600" cy="1143000"/>
          </a:xfrm>
        </p:spPr>
        <p:txBody>
          <a:bodyPr>
            <a:normAutofit/>
          </a:bodyPr>
          <a:lstStyle/>
          <a:p>
            <a:pPr lvl="0"/>
            <a:r>
              <a:rPr lang="cs-CZ" dirty="0"/>
              <a:t>Krácení </a:t>
            </a:r>
            <a:r>
              <a:rPr lang="cs-CZ" dirty="0" err="1"/>
              <a:t>PHmax</a:t>
            </a:r>
            <a:r>
              <a:rPr lang="cs-CZ" dirty="0"/>
              <a:t> – třídy § 16/9 ŠZ</a:t>
            </a:r>
          </a:p>
        </p:txBody>
      </p:sp>
      <p:sp>
        <p:nvSpPr>
          <p:cNvPr id="3" name="Zástupný symbol pro obsah 2">
            <a:extLst>
              <a:ext uri="{FF2B5EF4-FFF2-40B4-BE49-F238E27FC236}">
                <a16:creationId xmlns:a16="http://schemas.microsoft.com/office/drawing/2014/main" id="{9C56442C-DE92-4620-A534-C09EA70B8B26}"/>
              </a:ext>
            </a:extLst>
          </p:cNvPr>
          <p:cNvSpPr txBox="1">
            <a:spLocks noGrp="1"/>
          </p:cNvSpPr>
          <p:nvPr>
            <p:ph idx="1"/>
          </p:nvPr>
        </p:nvSpPr>
        <p:spPr/>
        <p:txBody>
          <a:bodyPr/>
          <a:lstStyle/>
          <a:p>
            <a:pPr lvl="0"/>
            <a:r>
              <a:rPr lang="cs-CZ" dirty="0"/>
              <a:t>Počet dětí nejméně 5 a méně než 6 = </a:t>
            </a:r>
            <a:r>
              <a:rPr lang="cs-CZ" dirty="0" err="1"/>
              <a:t>PHmax</a:t>
            </a:r>
            <a:r>
              <a:rPr lang="cs-CZ" dirty="0"/>
              <a:t> - </a:t>
            </a:r>
            <a:r>
              <a:rPr lang="cs-CZ" dirty="0" err="1"/>
              <a:t>PHmax</a:t>
            </a:r>
            <a:r>
              <a:rPr lang="cs-CZ" dirty="0"/>
              <a:t> x 0,05</a:t>
            </a:r>
          </a:p>
          <a:p>
            <a:pPr lvl="0"/>
            <a:r>
              <a:rPr lang="cs-CZ" dirty="0"/>
              <a:t>Počet dětí nejméně 4 a méně než 5 = </a:t>
            </a:r>
            <a:r>
              <a:rPr lang="cs-CZ" dirty="0" err="1"/>
              <a:t>PHmax</a:t>
            </a:r>
            <a:r>
              <a:rPr lang="cs-CZ" dirty="0"/>
              <a:t> - </a:t>
            </a:r>
            <a:r>
              <a:rPr lang="cs-CZ" dirty="0" err="1"/>
              <a:t>PHmax</a:t>
            </a:r>
            <a:r>
              <a:rPr lang="cs-CZ" dirty="0"/>
              <a:t> x 0,1</a:t>
            </a:r>
          </a:p>
          <a:p>
            <a:pPr lvl="0"/>
            <a:r>
              <a:rPr lang="cs-CZ" dirty="0"/>
              <a:t>Počet dětí méně než 4 = PHmax - PHmax x 0,6</a:t>
            </a:r>
          </a:p>
        </p:txBody>
      </p:sp>
    </p:spTree>
    <p:extLst>
      <p:ext uri="{BB962C8B-B14F-4D97-AF65-F5344CB8AC3E}">
        <p14:creationId xmlns:p14="http://schemas.microsoft.com/office/powerpoint/2010/main" val="337001986"/>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7706B2-EA9F-47A8-A935-6B640AC04CF1}"/>
              </a:ext>
            </a:extLst>
          </p:cNvPr>
          <p:cNvSpPr>
            <a:spLocks noGrp="1"/>
          </p:cNvSpPr>
          <p:nvPr>
            <p:ph type="title"/>
          </p:nvPr>
        </p:nvSpPr>
        <p:spPr>
          <a:xfrm>
            <a:off x="838200" y="324784"/>
            <a:ext cx="10515600" cy="1325563"/>
          </a:xfrm>
        </p:spPr>
        <p:txBody>
          <a:bodyPr/>
          <a:lstStyle/>
          <a:p>
            <a:r>
              <a:rPr lang="cs-CZ" dirty="0"/>
              <a:t>Navýšení </a:t>
            </a:r>
            <a:r>
              <a:rPr lang="cs-CZ" dirty="0" err="1"/>
              <a:t>PHmax</a:t>
            </a:r>
            <a:endParaRPr lang="cs-CZ" dirty="0"/>
          </a:p>
        </p:txBody>
      </p:sp>
      <p:sp>
        <p:nvSpPr>
          <p:cNvPr id="3" name="Zástupný obsah 2">
            <a:extLst>
              <a:ext uri="{FF2B5EF4-FFF2-40B4-BE49-F238E27FC236}">
                <a16:creationId xmlns:a16="http://schemas.microsoft.com/office/drawing/2014/main" id="{7F21EDB7-79F6-4313-802A-677ABC2ABE14}"/>
              </a:ext>
            </a:extLst>
          </p:cNvPr>
          <p:cNvSpPr>
            <a:spLocks noGrp="1"/>
          </p:cNvSpPr>
          <p:nvPr>
            <p:ph idx="1"/>
          </p:nvPr>
        </p:nvSpPr>
        <p:spPr/>
        <p:txBody>
          <a:bodyPr/>
          <a:lstStyle/>
          <a:p>
            <a:r>
              <a:rPr lang="cs-CZ" dirty="0"/>
              <a:t>Vyhláška č. 196/2019 Sb.</a:t>
            </a:r>
          </a:p>
          <a:p>
            <a:r>
              <a:rPr lang="cs-CZ" dirty="0"/>
              <a:t>§1d/nový odstavec 7</a:t>
            </a:r>
          </a:p>
          <a:p>
            <a:r>
              <a:rPr lang="cs-CZ" dirty="0" err="1"/>
              <a:t>PHmax</a:t>
            </a:r>
            <a:r>
              <a:rPr lang="cs-CZ" dirty="0"/>
              <a:t> stanovený pro pracoviště se za každou třídu zřízenou podle § 16/9 ŠZ nebo třídu školy zřízené podle §16/9 ŠZ zvyšuje </a:t>
            </a:r>
            <a:r>
              <a:rPr lang="cs-CZ" b="1" dirty="0"/>
              <a:t>o 5 hodin</a:t>
            </a:r>
          </a:p>
          <a:p>
            <a:r>
              <a:rPr lang="cs-CZ" dirty="0"/>
              <a:t>Vyhláška č. 271/2021 Sb. </a:t>
            </a:r>
          </a:p>
          <a:p>
            <a:r>
              <a:rPr lang="cs-CZ" dirty="0"/>
              <a:t>§ 1d/nový odst. 11</a:t>
            </a:r>
          </a:p>
          <a:p>
            <a:r>
              <a:rPr lang="cs-CZ" dirty="0" err="1"/>
              <a:t>PHmax</a:t>
            </a:r>
            <a:r>
              <a:rPr lang="cs-CZ" dirty="0"/>
              <a:t> stanovený pro pracoviště se za každou skupinu pro jazykovou přípravu zvyšuje </a:t>
            </a:r>
            <a:r>
              <a:rPr lang="cs-CZ" b="1" dirty="0"/>
              <a:t>o 1 hodinu</a:t>
            </a:r>
          </a:p>
        </p:txBody>
      </p:sp>
    </p:spTree>
    <p:extLst>
      <p:ext uri="{BB962C8B-B14F-4D97-AF65-F5344CB8AC3E}">
        <p14:creationId xmlns:p14="http://schemas.microsoft.com/office/powerpoint/2010/main" val="4289352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2A4415-1FE0-405E-9568-5496B5B10D48}"/>
              </a:ext>
            </a:extLst>
          </p:cNvPr>
          <p:cNvSpPr txBox="1">
            <a:spLocks noGrp="1"/>
          </p:cNvSpPr>
          <p:nvPr>
            <p:ph type="title"/>
          </p:nvPr>
        </p:nvSpPr>
        <p:spPr/>
        <p:txBody>
          <a:bodyPr/>
          <a:lstStyle/>
          <a:p>
            <a:pPr lvl="0"/>
            <a:r>
              <a:rPr lang="cs-CZ" dirty="0"/>
              <a:t>Název právnické osoby podle ŠZ</a:t>
            </a:r>
          </a:p>
        </p:txBody>
      </p:sp>
      <p:sp>
        <p:nvSpPr>
          <p:cNvPr id="3" name="Zástupný symbol pro obsah 2">
            <a:extLst>
              <a:ext uri="{FF2B5EF4-FFF2-40B4-BE49-F238E27FC236}">
                <a16:creationId xmlns:a16="http://schemas.microsoft.com/office/drawing/2014/main" id="{45A23E19-FF1E-4154-BA41-63832B58C012}"/>
              </a:ext>
            </a:extLst>
          </p:cNvPr>
          <p:cNvSpPr txBox="1">
            <a:spLocks noGrp="1"/>
          </p:cNvSpPr>
          <p:nvPr>
            <p:ph idx="1"/>
          </p:nvPr>
        </p:nvSpPr>
        <p:spPr>
          <a:xfrm>
            <a:off x="838200" y="1672200"/>
            <a:ext cx="10515600" cy="4525923"/>
          </a:xfrm>
        </p:spPr>
        <p:txBody>
          <a:bodyPr vert="horz" lIns="91440" tIns="45720" rIns="91440" bIns="45720" rtlCol="0">
            <a:normAutofit/>
          </a:bodyPr>
          <a:lstStyle/>
          <a:p>
            <a:pPr hangingPunct="1">
              <a:lnSpc>
                <a:spcPct val="80000"/>
              </a:lnSpc>
              <a:spcBef>
                <a:spcPts val="500"/>
              </a:spcBef>
              <a:buSzPct val="100000"/>
              <a:buFont typeface="Arial" pitchFamily="34"/>
              <a:buChar char="•"/>
            </a:pPr>
            <a:r>
              <a:rPr lang="cs-CZ" u="sng" dirty="0">
                <a:latin typeface="Calibri" pitchFamily="18"/>
              </a:rPr>
              <a:t>Musí obsahovat vždy</a:t>
            </a:r>
          </a:p>
          <a:p>
            <a:pPr marL="514441" indent="-514441" hangingPunct="1">
              <a:lnSpc>
                <a:spcPct val="80000"/>
              </a:lnSpc>
              <a:spcBef>
                <a:spcPts val="500"/>
              </a:spcBef>
              <a:buSzPct val="100000"/>
              <a:buAutoNum type="alphaLcParenR"/>
            </a:pPr>
            <a:r>
              <a:rPr lang="cs-CZ" dirty="0">
                <a:latin typeface="Calibri" pitchFamily="18"/>
              </a:rPr>
              <a:t>označení příslušného druhu nebo typu školy, kromě mateřské školy uvedené v § 34 odst. 8, pokud vykonává činnost školy,</a:t>
            </a:r>
          </a:p>
          <a:p>
            <a:pPr marL="514441" indent="-514441" hangingPunct="1">
              <a:lnSpc>
                <a:spcPct val="80000"/>
              </a:lnSpc>
              <a:spcBef>
                <a:spcPts val="500"/>
              </a:spcBef>
              <a:buSzPct val="100000"/>
              <a:buAutoNum type="alphaLcParenR"/>
            </a:pPr>
            <a:r>
              <a:rPr lang="cs-CZ" dirty="0">
                <a:latin typeface="Calibri" pitchFamily="18"/>
              </a:rPr>
              <a:t>označení příslušného typu školského zařízení pro výkon ústavní výchovy nebo ochranné výchovy nebo školského zařízení pro preventivně výchovnou péči, pokud vykonává činnost tohoto školského zařízení,</a:t>
            </a:r>
          </a:p>
          <a:p>
            <a:pPr marL="514441" indent="-514441" hangingPunct="1">
              <a:lnSpc>
                <a:spcPct val="80000"/>
              </a:lnSpc>
              <a:spcBef>
                <a:spcPts val="500"/>
              </a:spcBef>
              <a:buSzPct val="100000"/>
              <a:buAutoNum type="alphaLcParenR"/>
            </a:pPr>
            <a:r>
              <a:rPr lang="cs-CZ" dirty="0">
                <a:latin typeface="Calibri" pitchFamily="18"/>
              </a:rPr>
              <a:t>označení příslušného druhu nebo typu školského zařízení, které není uvedeno v písmeni b), pokud vykonává činnost pouze tohoto školského zařízení.</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8DE5E-5B0D-44FA-8C11-D29196A551B6}"/>
              </a:ext>
            </a:extLst>
          </p:cNvPr>
          <p:cNvSpPr>
            <a:spLocks noGrp="1"/>
          </p:cNvSpPr>
          <p:nvPr>
            <p:ph type="title"/>
          </p:nvPr>
        </p:nvSpPr>
        <p:spPr/>
        <p:txBody>
          <a:bodyPr/>
          <a:lstStyle/>
          <a:p>
            <a:r>
              <a:rPr lang="cs-CZ" dirty="0" err="1"/>
              <a:t>PHmax</a:t>
            </a:r>
            <a:r>
              <a:rPr lang="cs-CZ" dirty="0"/>
              <a:t> na asistenta pedagoga</a:t>
            </a:r>
          </a:p>
        </p:txBody>
      </p:sp>
      <p:sp>
        <p:nvSpPr>
          <p:cNvPr id="3" name="Zástupný obsah 2">
            <a:extLst>
              <a:ext uri="{FF2B5EF4-FFF2-40B4-BE49-F238E27FC236}">
                <a16:creationId xmlns:a16="http://schemas.microsoft.com/office/drawing/2014/main" id="{23FAC313-FB7D-47DD-9E02-92946C738FF3}"/>
              </a:ext>
            </a:extLst>
          </p:cNvPr>
          <p:cNvSpPr>
            <a:spLocks noGrp="1"/>
          </p:cNvSpPr>
          <p:nvPr>
            <p:ph idx="1"/>
          </p:nvPr>
        </p:nvSpPr>
        <p:spPr/>
        <p:txBody>
          <a:bodyPr/>
          <a:lstStyle/>
          <a:p>
            <a:r>
              <a:rPr lang="cs-CZ" dirty="0"/>
              <a:t>§1d/10</a:t>
            </a:r>
          </a:p>
          <a:p>
            <a:r>
              <a:rPr lang="cs-CZ" dirty="0"/>
              <a:t>Maximální týdenní počet hodin PPČ zabezpečované vedle učitele AP financovaným ze státního rozpočtu činí </a:t>
            </a:r>
            <a:r>
              <a:rPr lang="cs-CZ" b="1" dirty="0"/>
              <a:t>36 hodin na 1 třídu </a:t>
            </a:r>
            <a:r>
              <a:rPr lang="cs-CZ" dirty="0"/>
              <a:t>zřízenou podle §16/9 nebo třídu školy zřízené podle § 16/9, jde-li o pracoviště s průměrnou dobou provozu 8 a více hodin.</a:t>
            </a:r>
          </a:p>
          <a:p>
            <a:r>
              <a:rPr lang="cs-CZ" dirty="0"/>
              <a:t>Je-li doba provozu kratší než 8 hodin maximální počet hodin PPČ se poměrně sníží (například 6 hodinový provoz = 27 hodin na AP, úvazek 0,75)</a:t>
            </a:r>
          </a:p>
        </p:txBody>
      </p:sp>
    </p:spTree>
    <p:extLst>
      <p:ext uri="{BB962C8B-B14F-4D97-AF65-F5344CB8AC3E}">
        <p14:creationId xmlns:p14="http://schemas.microsoft.com/office/powerpoint/2010/main" val="2219573389"/>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6346D1-7AA9-4545-8421-149E274E5A0E}"/>
              </a:ext>
            </a:extLst>
          </p:cNvPr>
          <p:cNvSpPr>
            <a:spLocks noGrp="1"/>
          </p:cNvSpPr>
          <p:nvPr>
            <p:ph type="title"/>
          </p:nvPr>
        </p:nvSpPr>
        <p:spPr/>
        <p:txBody>
          <a:bodyPr>
            <a:normAutofit/>
          </a:bodyPr>
          <a:lstStyle/>
          <a:p>
            <a:r>
              <a:rPr lang="cs-CZ" sz="3600" dirty="0"/>
              <a:t>Výjimka z nejnižšího počtu dětí na třídu/školu §16/9 – platí obecné pravidlo i pro </a:t>
            </a:r>
            <a:r>
              <a:rPr lang="cs-CZ" sz="3600" dirty="0" err="1"/>
              <a:t>PHmax</a:t>
            </a:r>
            <a:r>
              <a:rPr lang="cs-CZ" sz="3600" dirty="0"/>
              <a:t> AP</a:t>
            </a:r>
          </a:p>
        </p:txBody>
      </p:sp>
      <p:sp>
        <p:nvSpPr>
          <p:cNvPr id="3" name="Zástupný obsah 2">
            <a:extLst>
              <a:ext uri="{FF2B5EF4-FFF2-40B4-BE49-F238E27FC236}">
                <a16:creationId xmlns:a16="http://schemas.microsoft.com/office/drawing/2014/main" id="{D7EFC9BB-5D08-4EE3-BB23-7E51D68130E7}"/>
              </a:ext>
            </a:extLst>
          </p:cNvPr>
          <p:cNvSpPr>
            <a:spLocks noGrp="1"/>
          </p:cNvSpPr>
          <p:nvPr>
            <p:ph idx="1"/>
          </p:nvPr>
        </p:nvSpPr>
        <p:spPr>
          <a:xfrm>
            <a:off x="838200" y="2141537"/>
            <a:ext cx="10515600" cy="4351338"/>
          </a:xfrm>
        </p:spPr>
        <p:txBody>
          <a:bodyPr>
            <a:normAutofit/>
          </a:bodyPr>
          <a:lstStyle/>
          <a:p>
            <a:pPr lvl="0"/>
            <a:r>
              <a:rPr lang="cs-CZ" dirty="0"/>
              <a:t>Počet dětí nejméně 5 a méně než 6 = </a:t>
            </a:r>
            <a:r>
              <a:rPr lang="cs-CZ" dirty="0" err="1"/>
              <a:t>PHmax</a:t>
            </a:r>
            <a:r>
              <a:rPr lang="cs-CZ" dirty="0"/>
              <a:t> - </a:t>
            </a:r>
            <a:r>
              <a:rPr lang="cs-CZ" dirty="0" err="1"/>
              <a:t>PHmax</a:t>
            </a:r>
            <a:r>
              <a:rPr lang="cs-CZ" dirty="0"/>
              <a:t> x 0,05</a:t>
            </a:r>
          </a:p>
          <a:p>
            <a:pPr lvl="0"/>
            <a:r>
              <a:rPr lang="cs-CZ" dirty="0"/>
              <a:t>Počet dětí nejméně 4 a méně než 5 = </a:t>
            </a:r>
            <a:r>
              <a:rPr lang="cs-CZ" dirty="0" err="1"/>
              <a:t>PHmax</a:t>
            </a:r>
            <a:r>
              <a:rPr lang="cs-CZ" dirty="0"/>
              <a:t> - </a:t>
            </a:r>
            <a:r>
              <a:rPr lang="cs-CZ" dirty="0" err="1"/>
              <a:t>PHmax</a:t>
            </a:r>
            <a:r>
              <a:rPr lang="cs-CZ" dirty="0"/>
              <a:t> x 0,1</a:t>
            </a:r>
          </a:p>
          <a:p>
            <a:pPr lvl="0"/>
            <a:r>
              <a:rPr lang="cs-CZ" dirty="0"/>
              <a:t>Počet dětí méně než 4 = </a:t>
            </a:r>
            <a:r>
              <a:rPr lang="cs-CZ" dirty="0" err="1"/>
              <a:t>PHmax</a:t>
            </a:r>
            <a:r>
              <a:rPr lang="cs-CZ" dirty="0"/>
              <a:t> - </a:t>
            </a:r>
            <a:r>
              <a:rPr lang="cs-CZ" dirty="0" err="1"/>
              <a:t>PHmax</a:t>
            </a:r>
            <a:r>
              <a:rPr lang="cs-CZ" dirty="0"/>
              <a:t> x 0,6</a:t>
            </a:r>
          </a:p>
        </p:txBody>
      </p:sp>
    </p:spTree>
    <p:extLst>
      <p:ext uri="{BB962C8B-B14F-4D97-AF65-F5344CB8AC3E}">
        <p14:creationId xmlns:p14="http://schemas.microsoft.com/office/powerpoint/2010/main" val="2961573342"/>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56F0EE-8CB1-4B92-A063-D363D42BE61A}"/>
              </a:ext>
            </a:extLst>
          </p:cNvPr>
          <p:cNvSpPr txBox="1">
            <a:spLocks noGrp="1"/>
          </p:cNvSpPr>
          <p:nvPr>
            <p:ph type="title"/>
          </p:nvPr>
        </p:nvSpPr>
        <p:spPr>
          <a:xfrm>
            <a:off x="742122" y="492120"/>
            <a:ext cx="9468678" cy="1143000"/>
          </a:xfrm>
        </p:spPr>
        <p:txBody>
          <a:bodyPr>
            <a:normAutofit/>
          </a:bodyPr>
          <a:lstStyle/>
          <a:p>
            <a:pPr lvl="0"/>
            <a:r>
              <a:rPr lang="cs-CZ" dirty="0"/>
              <a:t>Počty dětí na třídu 1. 9. 2020</a:t>
            </a:r>
          </a:p>
        </p:txBody>
      </p:sp>
      <p:sp>
        <p:nvSpPr>
          <p:cNvPr id="3" name="Zástupný symbol pro obsah 2">
            <a:extLst>
              <a:ext uri="{FF2B5EF4-FFF2-40B4-BE49-F238E27FC236}">
                <a16:creationId xmlns:a16="http://schemas.microsoft.com/office/drawing/2014/main" id="{F6243D35-874B-4322-AD69-14041D8422B7}"/>
              </a:ext>
            </a:extLst>
          </p:cNvPr>
          <p:cNvSpPr txBox="1">
            <a:spLocks noGrp="1"/>
          </p:cNvSpPr>
          <p:nvPr>
            <p:ph idx="1"/>
          </p:nvPr>
        </p:nvSpPr>
        <p:spPr/>
        <p:txBody>
          <a:bodyPr/>
          <a:lstStyle/>
          <a:p>
            <a:pPr lvl="0"/>
            <a:r>
              <a:rPr lang="cs-CZ" dirty="0"/>
              <a:t>MŠ s 1 třídou			15 dětí nejméně</a:t>
            </a:r>
          </a:p>
          <a:p>
            <a:pPr lvl="0"/>
            <a:r>
              <a:rPr lang="cs-CZ" dirty="0"/>
              <a:t>MŠ se 2 třídami			12,5 dětí/1 třída</a:t>
            </a:r>
          </a:p>
          <a:p>
            <a:pPr lvl="0"/>
            <a:r>
              <a:rPr lang="cs-CZ" dirty="0"/>
              <a:t>MŠ se 3 třídami			16,33 dětí/1 třída</a:t>
            </a:r>
          </a:p>
          <a:p>
            <a:pPr lvl="0"/>
            <a:r>
              <a:rPr lang="cs-CZ" dirty="0"/>
              <a:t>MŠ se 4 a více třídami		18 dětí/1 třída</a:t>
            </a:r>
          </a:p>
        </p:txBody>
      </p:sp>
    </p:spTree>
    <p:extLst>
      <p:ext uri="{BB962C8B-B14F-4D97-AF65-F5344CB8AC3E}">
        <p14:creationId xmlns:p14="http://schemas.microsoft.com/office/powerpoint/2010/main" val="148164526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519093-8D44-4469-A58F-713F65B2C840}"/>
              </a:ext>
            </a:extLst>
          </p:cNvPr>
          <p:cNvSpPr txBox="1">
            <a:spLocks noGrp="1"/>
          </p:cNvSpPr>
          <p:nvPr>
            <p:ph type="title"/>
          </p:nvPr>
        </p:nvSpPr>
        <p:spPr>
          <a:xfrm>
            <a:off x="781878" y="731840"/>
            <a:ext cx="10363200" cy="1143000"/>
          </a:xfrm>
        </p:spPr>
        <p:txBody>
          <a:bodyPr>
            <a:noAutofit/>
          </a:bodyPr>
          <a:lstStyle/>
          <a:p>
            <a:pPr lvl="0"/>
            <a:r>
              <a:rPr lang="cs-CZ" dirty="0"/>
              <a:t>Počty dětí na MŠ – jediná v obci 1. 9. 2020</a:t>
            </a:r>
          </a:p>
        </p:txBody>
      </p:sp>
      <p:sp>
        <p:nvSpPr>
          <p:cNvPr id="3" name="Zástupný symbol pro obsah 2">
            <a:extLst>
              <a:ext uri="{FF2B5EF4-FFF2-40B4-BE49-F238E27FC236}">
                <a16:creationId xmlns:a16="http://schemas.microsoft.com/office/drawing/2014/main" id="{249CCCDC-1326-46EE-B0C0-E22908CD9E19}"/>
              </a:ext>
            </a:extLst>
          </p:cNvPr>
          <p:cNvSpPr txBox="1">
            <a:spLocks noGrp="1"/>
          </p:cNvSpPr>
          <p:nvPr>
            <p:ph idx="1"/>
          </p:nvPr>
        </p:nvSpPr>
        <p:spPr>
          <a:xfrm>
            <a:off x="921026" y="1874840"/>
            <a:ext cx="8229600" cy="4525959"/>
          </a:xfrm>
        </p:spPr>
        <p:txBody>
          <a:bodyPr/>
          <a:lstStyle/>
          <a:p>
            <a:pPr lvl="0"/>
            <a:r>
              <a:rPr lang="cs-CZ" sz="2400" dirty="0"/>
              <a:t>MŠ s 1 třídou		13 dětí nejméně</a:t>
            </a:r>
          </a:p>
          <a:p>
            <a:pPr lvl="0"/>
            <a:r>
              <a:rPr lang="cs-CZ" sz="2400" dirty="0"/>
              <a:t>MŠ se 2 třídami		12,5 dětí/1 třída</a:t>
            </a:r>
          </a:p>
          <a:p>
            <a:pPr lvl="0"/>
            <a:r>
              <a:rPr lang="cs-CZ" sz="2400" dirty="0"/>
              <a:t>MŠ se 3 a více třídami	16 dětí/1 třída</a:t>
            </a:r>
          </a:p>
          <a:p>
            <a:pPr lvl="0"/>
            <a:endParaRPr lang="cs-CZ" sz="2400" dirty="0"/>
          </a:p>
          <a:p>
            <a:pPr lvl="0"/>
            <a:r>
              <a:rPr lang="cs-CZ" sz="2400" dirty="0"/>
              <a:t>Třída MŠ se naplňuje na 24 dětí</a:t>
            </a:r>
          </a:p>
          <a:p>
            <a:pPr lvl="0"/>
            <a:r>
              <a:rPr lang="cs-CZ" sz="2400" strike="sngStrike" dirty="0"/>
              <a:t>Třída s dětmi od 2-3 let – nejméně 12 nejvíce 16 dětí</a:t>
            </a:r>
          </a:p>
          <a:p>
            <a:pPr lvl="0"/>
            <a:r>
              <a:rPr lang="cs-CZ" sz="2400" strike="sngStrike" dirty="0"/>
              <a:t>Trojtřídní MŠ upřednostňuje zřízení samostatné třídy</a:t>
            </a:r>
          </a:p>
          <a:p>
            <a:pPr marL="0" lvl="0" indent="0">
              <a:buNone/>
            </a:pPr>
            <a:r>
              <a:rPr lang="cs-CZ" sz="2400" dirty="0">
                <a:solidFill>
                  <a:srgbClr val="FF0000"/>
                </a:solidFill>
              </a:rPr>
              <a:t>Zrušeno novelou vydanou pod č. 196/2019 Sb.</a:t>
            </a:r>
          </a:p>
          <a:p>
            <a:pPr lvl="0"/>
            <a:r>
              <a:rPr lang="cs-CZ" sz="2400" dirty="0"/>
              <a:t>Lesní MŠ – nejméně 15 dětí</a:t>
            </a:r>
          </a:p>
          <a:p>
            <a:pPr marL="0" indent="0">
              <a:buNone/>
            </a:pPr>
            <a:endParaRPr lang="cs-CZ" dirty="0"/>
          </a:p>
        </p:txBody>
      </p:sp>
    </p:spTree>
    <p:extLst>
      <p:ext uri="{BB962C8B-B14F-4D97-AF65-F5344CB8AC3E}">
        <p14:creationId xmlns:p14="http://schemas.microsoft.com/office/powerpoint/2010/main" val="26626892"/>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41208D-C7BD-4861-A5C9-4C0C0E3A1C99}"/>
              </a:ext>
            </a:extLst>
          </p:cNvPr>
          <p:cNvSpPr txBox="1">
            <a:spLocks noGrp="1"/>
          </p:cNvSpPr>
          <p:nvPr>
            <p:ph type="title"/>
          </p:nvPr>
        </p:nvSpPr>
        <p:spPr>
          <a:xfrm>
            <a:off x="838200" y="477838"/>
            <a:ext cx="9525003" cy="1143000"/>
          </a:xfrm>
        </p:spPr>
        <p:txBody>
          <a:bodyPr>
            <a:normAutofit/>
          </a:bodyPr>
          <a:lstStyle/>
          <a:p>
            <a:pPr lvl="0"/>
            <a:r>
              <a:rPr lang="cs-CZ" dirty="0"/>
              <a:t>Snižování počtu dětí od 1.9.2020</a:t>
            </a:r>
          </a:p>
        </p:txBody>
      </p:sp>
      <p:sp>
        <p:nvSpPr>
          <p:cNvPr id="3" name="Zástupný symbol pro obsah 2">
            <a:extLst>
              <a:ext uri="{FF2B5EF4-FFF2-40B4-BE49-F238E27FC236}">
                <a16:creationId xmlns:a16="http://schemas.microsoft.com/office/drawing/2014/main" id="{313EE2C6-5437-488E-8FA5-E47D75EBF72B}"/>
              </a:ext>
            </a:extLst>
          </p:cNvPr>
          <p:cNvSpPr txBox="1">
            <a:spLocks noGrp="1"/>
          </p:cNvSpPr>
          <p:nvPr>
            <p:ph idx="1"/>
          </p:nvPr>
        </p:nvSpPr>
        <p:spPr/>
        <p:txBody>
          <a:bodyPr/>
          <a:lstStyle/>
          <a:p>
            <a:pPr lvl="0"/>
            <a:r>
              <a:rPr lang="cs-CZ" sz="2400" dirty="0"/>
              <a:t>Snižování počtů dětí za děti s podpůrným opatřením platí beze změn (nejvýše mínus 5 dětí)</a:t>
            </a:r>
          </a:p>
          <a:p>
            <a:pPr lvl="0"/>
            <a:r>
              <a:rPr lang="cs-CZ" sz="2400" dirty="0"/>
              <a:t>Dítě mladší 3 let  - mínus 2 děti (nejvýše mínus 6 dětí)</a:t>
            </a:r>
          </a:p>
          <a:p>
            <a:pPr lvl="0"/>
            <a:r>
              <a:rPr lang="cs-CZ" sz="2400" dirty="0"/>
              <a:t>Odpočty nelze uplatnit souběžně</a:t>
            </a:r>
          </a:p>
          <a:p>
            <a:pPr lvl="0"/>
            <a:r>
              <a:rPr lang="cs-CZ" sz="2400" dirty="0"/>
              <a:t>Neuplatní se: </a:t>
            </a:r>
          </a:p>
          <a:p>
            <a:pPr lvl="1"/>
            <a:r>
              <a:rPr lang="cs-CZ" dirty="0"/>
              <a:t>brání v plnění povinného předškolního vzdělávání </a:t>
            </a:r>
          </a:p>
          <a:p>
            <a:pPr lvl="1"/>
            <a:r>
              <a:rPr lang="cs-CZ" dirty="0"/>
              <a:t>dojde ke změně podpůrného opatření v průběhu školního roku</a:t>
            </a:r>
          </a:p>
          <a:p>
            <a:pPr lvl="0"/>
            <a:endParaRPr lang="cs-CZ" dirty="0"/>
          </a:p>
        </p:txBody>
      </p:sp>
    </p:spTree>
    <p:extLst>
      <p:ext uri="{BB962C8B-B14F-4D97-AF65-F5344CB8AC3E}">
        <p14:creationId xmlns:p14="http://schemas.microsoft.com/office/powerpoint/2010/main" val="1635182672"/>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2F06EF-A59C-40D6-A0B6-44575E337326}"/>
              </a:ext>
            </a:extLst>
          </p:cNvPr>
          <p:cNvSpPr>
            <a:spLocks noGrp="1"/>
          </p:cNvSpPr>
          <p:nvPr>
            <p:ph type="title"/>
          </p:nvPr>
        </p:nvSpPr>
        <p:spPr/>
        <p:txBody>
          <a:bodyPr/>
          <a:lstStyle/>
          <a:p>
            <a:r>
              <a:rPr lang="cs-CZ" dirty="0"/>
              <a:t>Provozní zaměstnanci MŠ</a:t>
            </a:r>
          </a:p>
        </p:txBody>
      </p:sp>
      <p:sp>
        <p:nvSpPr>
          <p:cNvPr id="3" name="Zástupný text 2">
            <a:extLst>
              <a:ext uri="{FF2B5EF4-FFF2-40B4-BE49-F238E27FC236}">
                <a16:creationId xmlns:a16="http://schemas.microsoft.com/office/drawing/2014/main" id="{61091558-0702-4FD7-A3B1-DA7AF7DC19C9}"/>
              </a:ext>
            </a:extLst>
          </p:cNvPr>
          <p:cNvSpPr>
            <a:spLocks noGrp="1"/>
          </p:cNvSpPr>
          <p:nvPr>
            <p:ph type="body" idx="1"/>
          </p:nvPr>
        </p:nvSpPr>
        <p:spPr/>
        <p:txBody>
          <a:bodyPr/>
          <a:lstStyle/>
          <a:p>
            <a:r>
              <a:rPr lang="cs-CZ" dirty="0"/>
              <a:t> V informačním systému  https://sberdat.uiv.cz/login  byly zveřejněny údaje o limitech nepedagogických pracovníků</a:t>
            </a:r>
          </a:p>
        </p:txBody>
      </p:sp>
    </p:spTree>
    <p:extLst>
      <p:ext uri="{BB962C8B-B14F-4D97-AF65-F5344CB8AC3E}">
        <p14:creationId xmlns:p14="http://schemas.microsoft.com/office/powerpoint/2010/main" val="169832287"/>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523AC466-613C-4D73-B345-D6FF1E8DAA48}"/>
              </a:ext>
            </a:extLst>
          </p:cNvPr>
          <p:cNvGraphicFramePr>
            <a:graphicFrameLocks noGrp="1"/>
          </p:cNvGraphicFramePr>
          <p:nvPr/>
        </p:nvGraphicFramePr>
        <p:xfrm>
          <a:off x="1233280" y="622852"/>
          <a:ext cx="9486900" cy="5353945"/>
        </p:xfrm>
        <a:graphic>
          <a:graphicData uri="http://schemas.openxmlformats.org/drawingml/2006/table">
            <a:tbl>
              <a:tblPr>
                <a:tableStyleId>{5C22544A-7EE6-4342-B048-85BDC9FD1C3A}</a:tableStyleId>
              </a:tblPr>
              <a:tblGrid>
                <a:gridCol w="1804360">
                  <a:extLst>
                    <a:ext uri="{9D8B030D-6E8A-4147-A177-3AD203B41FA5}">
                      <a16:colId xmlns:a16="http://schemas.microsoft.com/office/drawing/2014/main" val="624983174"/>
                    </a:ext>
                  </a:extLst>
                </a:gridCol>
                <a:gridCol w="1804360">
                  <a:extLst>
                    <a:ext uri="{9D8B030D-6E8A-4147-A177-3AD203B41FA5}">
                      <a16:colId xmlns:a16="http://schemas.microsoft.com/office/drawing/2014/main" val="3634795406"/>
                    </a:ext>
                  </a:extLst>
                </a:gridCol>
                <a:gridCol w="4152270">
                  <a:extLst>
                    <a:ext uri="{9D8B030D-6E8A-4147-A177-3AD203B41FA5}">
                      <a16:colId xmlns:a16="http://schemas.microsoft.com/office/drawing/2014/main" val="2736385040"/>
                    </a:ext>
                  </a:extLst>
                </a:gridCol>
                <a:gridCol w="862955">
                  <a:extLst>
                    <a:ext uri="{9D8B030D-6E8A-4147-A177-3AD203B41FA5}">
                      <a16:colId xmlns:a16="http://schemas.microsoft.com/office/drawing/2014/main" val="3717153437"/>
                    </a:ext>
                  </a:extLst>
                </a:gridCol>
                <a:gridCol w="862955">
                  <a:extLst>
                    <a:ext uri="{9D8B030D-6E8A-4147-A177-3AD203B41FA5}">
                      <a16:colId xmlns:a16="http://schemas.microsoft.com/office/drawing/2014/main" val="3813764538"/>
                    </a:ext>
                  </a:extLst>
                </a:gridCol>
              </a:tblGrid>
              <a:tr h="954157">
                <a:tc gridSpan="3">
                  <a:txBody>
                    <a:bodyPr/>
                    <a:lstStyle/>
                    <a:p>
                      <a:pPr algn="ctr" fontAlgn="ctr"/>
                      <a:r>
                        <a:rPr lang="cs-CZ" sz="1400" u="none" strike="noStrike" dirty="0">
                          <a:effectLst/>
                        </a:rPr>
                        <a:t>Soustava normativů pro MŠ</a:t>
                      </a:r>
                      <a:endParaRPr lang="cs-CZ"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cs-CZ"/>
                    </a:p>
                  </a:txBody>
                  <a:tcPr/>
                </a:tc>
                <a:tc hMerge="1">
                  <a:txBody>
                    <a:bodyPr/>
                    <a:lstStyle/>
                    <a:p>
                      <a:endParaRPr lang="cs-CZ"/>
                    </a:p>
                  </a:txBody>
                  <a:tcPr/>
                </a:tc>
                <a:tc>
                  <a:txBody>
                    <a:bodyPr/>
                    <a:lstStyle/>
                    <a:p>
                      <a:pPr algn="ctr" fontAlgn="ctr"/>
                      <a:r>
                        <a:rPr lang="cs-CZ" sz="1400" u="none" strike="noStrike">
                          <a:effectLst/>
                        </a:rPr>
                        <a:t>List</a:t>
                      </a:r>
                      <a:endParaRPr lang="cs-CZ"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400" u="none" strike="noStrike">
                          <a:effectLst/>
                        </a:rPr>
                        <a:t>Řádky</a:t>
                      </a:r>
                      <a:endParaRPr lang="cs-CZ"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57652892"/>
                  </a:ext>
                </a:extLst>
              </a:tr>
              <a:tr h="289409">
                <a:tc gridSpan="3">
                  <a:txBody>
                    <a:bodyPr/>
                    <a:lstStyle/>
                    <a:p>
                      <a:pPr algn="l" fontAlgn="b"/>
                      <a:r>
                        <a:rPr lang="cs-CZ" sz="1400" u="none" strike="noStrike" dirty="0">
                          <a:effectLst/>
                        </a:rPr>
                        <a:t>na ředitelství</a:t>
                      </a:r>
                      <a:endParaRPr lang="cs-CZ"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hMerge="1">
                  <a:txBody>
                    <a:bodyPr/>
                    <a:lstStyle/>
                    <a:p>
                      <a:endParaRPr lang="cs-CZ"/>
                    </a:p>
                  </a:txBody>
                  <a:tcPr/>
                </a:tc>
                <a:tc>
                  <a:txBody>
                    <a:bodyPr/>
                    <a:lstStyle/>
                    <a:p>
                      <a:pPr algn="ctr" fontAlgn="b"/>
                      <a:r>
                        <a:rPr lang="cs-CZ" sz="1400" u="none" strike="noStrike">
                          <a:effectLst/>
                        </a:rPr>
                        <a:t>MŠ_normativy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4 až 103</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8171992"/>
                  </a:ext>
                </a:extLst>
              </a:tr>
              <a:tr h="289409">
                <a:tc gridSpan="3">
                  <a:txBody>
                    <a:bodyPr/>
                    <a:lstStyle/>
                    <a:p>
                      <a:pPr algn="l" fontAlgn="b"/>
                      <a:r>
                        <a:rPr lang="cs-CZ" sz="1400" u="none" strike="noStrike" dirty="0">
                          <a:effectLst/>
                        </a:rPr>
                        <a:t>na další pracoviště</a:t>
                      </a:r>
                      <a:endParaRPr lang="cs-CZ"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hMerge="1">
                  <a:txBody>
                    <a:bodyPr/>
                    <a:lstStyle/>
                    <a:p>
                      <a:endParaRPr lang="cs-CZ"/>
                    </a:p>
                  </a:txBody>
                  <a:tcPr/>
                </a:tc>
                <a:tc>
                  <a:txBody>
                    <a:bodyPr/>
                    <a:lstStyle/>
                    <a:p>
                      <a:pPr algn="ctr" fontAlgn="b"/>
                      <a:r>
                        <a:rPr lang="cs-CZ" sz="1400" u="none" strike="noStrike">
                          <a:effectLst/>
                        </a:rPr>
                        <a:t>MŠ_normativy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106 a 107</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4250817"/>
                  </a:ext>
                </a:extLst>
              </a:tr>
              <a:tr h="289409">
                <a:tc rowSpan="6">
                  <a:txBody>
                    <a:bodyPr/>
                    <a:lstStyle/>
                    <a:p>
                      <a:pPr algn="l" fontAlgn="ctr"/>
                      <a:r>
                        <a:rPr lang="cs-CZ" sz="1400" u="none" strike="noStrike" dirty="0">
                          <a:effectLst/>
                        </a:rPr>
                        <a:t>na třídu</a:t>
                      </a:r>
                      <a:endParaRPr lang="cs-CZ" sz="1400" b="1"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l" fontAlgn="ctr"/>
                      <a:r>
                        <a:rPr lang="cs-CZ" sz="1400" u="none" strike="noStrike" dirty="0">
                          <a:effectLst/>
                        </a:rPr>
                        <a:t>běžná třída, třída s jazykem národnostní menšiny</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cs-CZ" sz="1400" u="none" strike="noStrike">
                          <a:effectLst/>
                        </a:rPr>
                        <a:t>s průměrným počtem dětí menším než 21</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MŠ_normativy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109</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5679121"/>
                  </a:ext>
                </a:extLst>
              </a:tr>
              <a:tr h="289409">
                <a:tc vMerge="1">
                  <a:txBody>
                    <a:bodyPr/>
                    <a:lstStyle/>
                    <a:p>
                      <a:endParaRPr lang="cs-CZ"/>
                    </a:p>
                  </a:txBody>
                  <a:tcPr/>
                </a:tc>
                <a:tc vMerge="1">
                  <a:txBody>
                    <a:bodyPr/>
                    <a:lstStyle/>
                    <a:p>
                      <a:endParaRPr lang="cs-CZ"/>
                    </a:p>
                  </a:txBody>
                  <a:tcPr/>
                </a:tc>
                <a:tc>
                  <a:txBody>
                    <a:bodyPr/>
                    <a:lstStyle/>
                    <a:p>
                      <a:pPr algn="l" fontAlgn="b"/>
                      <a:r>
                        <a:rPr lang="pt-BR" sz="1400" u="none" strike="noStrike">
                          <a:effectLst/>
                        </a:rPr>
                        <a:t>s průměrným počtem dětí 21 a více</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MŠ_normativy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110</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7817838"/>
                  </a:ext>
                </a:extLst>
              </a:tr>
              <a:tr h="289409">
                <a:tc vMerge="1">
                  <a:txBody>
                    <a:bodyPr/>
                    <a:lstStyle/>
                    <a:p>
                      <a:endParaRPr lang="cs-CZ"/>
                    </a:p>
                  </a:txBody>
                  <a:tcPr/>
                </a:tc>
                <a:tc rowSpan="2">
                  <a:txBody>
                    <a:bodyPr/>
                    <a:lstStyle/>
                    <a:p>
                      <a:pPr algn="l" fontAlgn="ctr"/>
                      <a:r>
                        <a:rPr lang="pl-PL" sz="1400" u="none" strike="noStrike" dirty="0">
                          <a:effectLst/>
                        </a:rPr>
                        <a:t>zřízenou podle § 16 odst. 9</a:t>
                      </a:r>
                      <a:endParaRPr lang="pl-PL"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cs-CZ" sz="1400" u="none" strike="noStrike">
                          <a:effectLst/>
                        </a:rPr>
                        <a:t>s průměrným počtem dětí menším než 10</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MŠ_normativy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111</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0434840"/>
                  </a:ext>
                </a:extLst>
              </a:tr>
              <a:tr h="289409">
                <a:tc vMerge="1">
                  <a:txBody>
                    <a:bodyPr/>
                    <a:lstStyle/>
                    <a:p>
                      <a:endParaRPr lang="cs-CZ"/>
                    </a:p>
                  </a:txBody>
                  <a:tcPr/>
                </a:tc>
                <a:tc vMerge="1">
                  <a:txBody>
                    <a:bodyPr/>
                    <a:lstStyle/>
                    <a:p>
                      <a:endParaRPr lang="cs-CZ"/>
                    </a:p>
                  </a:txBody>
                  <a:tcPr/>
                </a:tc>
                <a:tc>
                  <a:txBody>
                    <a:bodyPr/>
                    <a:lstStyle/>
                    <a:p>
                      <a:pPr algn="l" fontAlgn="b"/>
                      <a:r>
                        <a:rPr lang="pt-BR" sz="1400" u="none" strike="noStrike">
                          <a:effectLst/>
                        </a:rPr>
                        <a:t>s průměrným počtem dětí 10 a více</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MŠ_normativy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112</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98831700"/>
                  </a:ext>
                </a:extLst>
              </a:tr>
              <a:tr h="1211168">
                <a:tc vMerge="1">
                  <a:txBody>
                    <a:bodyPr/>
                    <a:lstStyle/>
                    <a:p>
                      <a:endParaRPr lang="cs-CZ"/>
                    </a:p>
                  </a:txBody>
                  <a:tcPr/>
                </a:tc>
                <a:tc>
                  <a:txBody>
                    <a:bodyPr/>
                    <a:lstStyle/>
                    <a:p>
                      <a:pPr algn="l" fontAlgn="b"/>
                      <a:r>
                        <a:rPr lang="cs-CZ" sz="1400" u="none" strike="noStrike" dirty="0">
                          <a:effectLst/>
                        </a:rPr>
                        <a:t>v mateřské škole při zdravotnickém zařízení, pokud se jedná o psychiatrickou nemocnici, ozdravovnu nebo léčebnu</a:t>
                      </a:r>
                      <a:endParaRPr lang="cs-CZ"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400" u="none" strike="noStrike" dirty="0">
                          <a:effectLst/>
                        </a:rPr>
                        <a:t> </a:t>
                      </a:r>
                      <a:endParaRPr lang="cs-CZ"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dirty="0" err="1">
                          <a:effectLst/>
                        </a:rPr>
                        <a:t>MŠ_normativy</a:t>
                      </a:r>
                      <a:endParaRPr lang="cs-CZ"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dirty="0">
                          <a:effectLst/>
                        </a:rPr>
                        <a:t>113</a:t>
                      </a:r>
                      <a:endParaRPr lang="cs-CZ"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3160455"/>
                  </a:ext>
                </a:extLst>
              </a:tr>
              <a:tr h="492633">
                <a:tc vMerge="1">
                  <a:txBody>
                    <a:bodyPr/>
                    <a:lstStyle/>
                    <a:p>
                      <a:endParaRPr lang="cs-CZ"/>
                    </a:p>
                  </a:txBody>
                  <a:tcPr/>
                </a:tc>
                <a:tc gridSpan="2">
                  <a:txBody>
                    <a:bodyPr/>
                    <a:lstStyle/>
                    <a:p>
                      <a:pPr algn="l" fontAlgn="b"/>
                      <a:r>
                        <a:rPr lang="cs-CZ" sz="1400" u="none" strike="noStrike" dirty="0">
                          <a:effectLst/>
                        </a:rPr>
                        <a:t>v mateřské škole při zdravotnickém zařízení, pokud se nejedná o psychiatrickou nemocnici, ozdravovnu nebo léčebnu</a:t>
                      </a:r>
                      <a:endParaRPr lang="cs-CZ"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a:txBody>
                    <a:bodyPr/>
                    <a:lstStyle/>
                    <a:p>
                      <a:pPr algn="ctr" fontAlgn="b"/>
                      <a:r>
                        <a:rPr lang="cs-CZ" sz="1400" u="none" strike="noStrike" dirty="0" err="1">
                          <a:effectLst/>
                        </a:rPr>
                        <a:t>MŠ_normativy</a:t>
                      </a:r>
                      <a:endParaRPr lang="cs-CZ"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dirty="0">
                          <a:effectLst/>
                        </a:rPr>
                        <a:t>114</a:t>
                      </a:r>
                      <a:endParaRPr lang="cs-CZ"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7215756"/>
                  </a:ext>
                </a:extLst>
              </a:tr>
            </a:tbl>
          </a:graphicData>
        </a:graphic>
      </p:graphicFrame>
    </p:spTree>
    <p:extLst>
      <p:ext uri="{BB962C8B-B14F-4D97-AF65-F5344CB8AC3E}">
        <p14:creationId xmlns:p14="http://schemas.microsoft.com/office/powerpoint/2010/main" val="748350097"/>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50F9D6-D9DD-4340-AB4F-F09D7A5B8998}"/>
              </a:ext>
            </a:extLst>
          </p:cNvPr>
          <p:cNvSpPr>
            <a:spLocks noGrp="1"/>
          </p:cNvSpPr>
          <p:nvPr>
            <p:ph type="title"/>
          </p:nvPr>
        </p:nvSpPr>
        <p:spPr/>
        <p:txBody>
          <a:bodyPr/>
          <a:lstStyle/>
          <a:p>
            <a:r>
              <a:rPr lang="cs-CZ" dirty="0" err="1"/>
              <a:t>PHmax</a:t>
            </a:r>
            <a:r>
              <a:rPr lang="cs-CZ" dirty="0"/>
              <a:t> ZŠ, SŠ, konzervatoře</a:t>
            </a:r>
          </a:p>
        </p:txBody>
      </p:sp>
      <p:sp>
        <p:nvSpPr>
          <p:cNvPr id="3" name="Zástupný text 2">
            <a:extLst>
              <a:ext uri="{FF2B5EF4-FFF2-40B4-BE49-F238E27FC236}">
                <a16:creationId xmlns:a16="http://schemas.microsoft.com/office/drawing/2014/main" id="{7239D8FE-4850-4853-BBEF-B6CC6E2D8EC8}"/>
              </a:ext>
            </a:extLst>
          </p:cNvPr>
          <p:cNvSpPr>
            <a:spLocks noGrp="1"/>
          </p:cNvSpPr>
          <p:nvPr>
            <p:ph type="body" idx="1"/>
          </p:nvPr>
        </p:nvSpPr>
        <p:spPr/>
        <p:txBody>
          <a:bodyPr/>
          <a:lstStyle/>
          <a:p>
            <a:r>
              <a:rPr lang="cs-CZ" dirty="0">
                <a:solidFill>
                  <a:schemeClr val="tx1"/>
                </a:solidFill>
              </a:rPr>
              <a:t>Nařízení vlády č. 123/2018 Sb., o stanovení maximálního počtu hodin výuky financovaného ze státního rozpočtu pro základní školu, střední školu a konzervatoř zřizovanou krajem, obcí nebo svazkem obcí</a:t>
            </a:r>
          </a:p>
        </p:txBody>
      </p:sp>
    </p:spTree>
    <p:extLst>
      <p:ext uri="{BB962C8B-B14F-4D97-AF65-F5344CB8AC3E}">
        <p14:creationId xmlns:p14="http://schemas.microsoft.com/office/powerpoint/2010/main" val="1703610466"/>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7246E7-751D-4444-B121-D553DBA0A632}"/>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A8B3EC02-7D8E-4DBF-9FFB-3C970BDA9024}"/>
              </a:ext>
            </a:extLst>
          </p:cNvPr>
          <p:cNvSpPr txBox="1">
            <a:spLocks noGrp="1"/>
          </p:cNvSpPr>
          <p:nvPr>
            <p:ph idx="1"/>
          </p:nvPr>
        </p:nvSpPr>
        <p:spPr/>
        <p:txBody>
          <a:bodyPr/>
          <a:lstStyle/>
          <a:p>
            <a:pPr lvl="0"/>
            <a:r>
              <a:rPr lang="cs-CZ" dirty="0" err="1"/>
              <a:t>PHmax</a:t>
            </a:r>
            <a:r>
              <a:rPr lang="cs-CZ" dirty="0"/>
              <a:t> – maximální týdenní počet hodin teoretického a praktického vyučování</a:t>
            </a:r>
          </a:p>
          <a:p>
            <a:pPr lvl="0"/>
            <a:r>
              <a:rPr lang="cs-CZ" dirty="0" err="1"/>
              <a:t>PHmax</a:t>
            </a:r>
            <a:r>
              <a:rPr lang="cs-CZ" dirty="0"/>
              <a:t> denní forma vzdělávání – </a:t>
            </a:r>
            <a:r>
              <a:rPr lang="cs-CZ" u="sng" dirty="0"/>
              <a:t>ZŠ a SŠ </a:t>
            </a:r>
            <a:r>
              <a:rPr lang="cs-CZ" dirty="0"/>
              <a:t>na 1 třídu v závislosti na průměrném počtu žáků ve třídě </a:t>
            </a:r>
          </a:p>
          <a:p>
            <a:pPr lvl="0"/>
            <a:r>
              <a:rPr lang="cs-CZ" dirty="0" err="1"/>
              <a:t>PHmax</a:t>
            </a:r>
            <a:r>
              <a:rPr lang="cs-CZ" dirty="0"/>
              <a:t> denní forma vzdělávání – </a:t>
            </a:r>
            <a:r>
              <a:rPr lang="cs-CZ" u="sng" dirty="0"/>
              <a:t>konzervatoř</a:t>
            </a:r>
            <a:r>
              <a:rPr lang="cs-CZ" dirty="0"/>
              <a:t> na 1 ročník v závislosti na průměrném počtu žáků v ročníku</a:t>
            </a:r>
          </a:p>
        </p:txBody>
      </p:sp>
    </p:spTree>
    <p:extLst>
      <p:ext uri="{BB962C8B-B14F-4D97-AF65-F5344CB8AC3E}">
        <p14:creationId xmlns:p14="http://schemas.microsoft.com/office/powerpoint/2010/main" val="440760069"/>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99092434-E292-4387-83CA-93DB21EC4A67}"/>
              </a:ext>
            </a:extLst>
          </p:cNvPr>
          <p:cNvGraphicFramePr>
            <a:graphicFrameLocks noGrp="1"/>
          </p:cNvGraphicFramePr>
          <p:nvPr/>
        </p:nvGraphicFramePr>
        <p:xfrm>
          <a:off x="1606550" y="609600"/>
          <a:ext cx="8978900" cy="5394505"/>
        </p:xfrm>
        <a:graphic>
          <a:graphicData uri="http://schemas.openxmlformats.org/drawingml/2006/table">
            <a:tbl>
              <a:tblPr firstRow="1" firstCol="1" bandRow="1">
                <a:tableStyleId>{5C22544A-7EE6-4342-B048-85BDC9FD1C3A}</a:tableStyleId>
              </a:tblPr>
              <a:tblGrid>
                <a:gridCol w="609600">
                  <a:extLst>
                    <a:ext uri="{9D8B030D-6E8A-4147-A177-3AD203B41FA5}">
                      <a16:colId xmlns:a16="http://schemas.microsoft.com/office/drawing/2014/main" val="1521102131"/>
                    </a:ext>
                  </a:extLst>
                </a:gridCol>
                <a:gridCol w="824230">
                  <a:extLst>
                    <a:ext uri="{9D8B030D-6E8A-4147-A177-3AD203B41FA5}">
                      <a16:colId xmlns:a16="http://schemas.microsoft.com/office/drawing/2014/main" val="2140816609"/>
                    </a:ext>
                  </a:extLst>
                </a:gridCol>
                <a:gridCol w="2566670">
                  <a:extLst>
                    <a:ext uri="{9D8B030D-6E8A-4147-A177-3AD203B41FA5}">
                      <a16:colId xmlns:a16="http://schemas.microsoft.com/office/drawing/2014/main" val="1627531707"/>
                    </a:ext>
                  </a:extLst>
                </a:gridCol>
                <a:gridCol w="711200">
                  <a:extLst>
                    <a:ext uri="{9D8B030D-6E8A-4147-A177-3AD203B41FA5}">
                      <a16:colId xmlns:a16="http://schemas.microsoft.com/office/drawing/2014/main" val="1880269462"/>
                    </a:ext>
                  </a:extLst>
                </a:gridCol>
                <a:gridCol w="711200">
                  <a:extLst>
                    <a:ext uri="{9D8B030D-6E8A-4147-A177-3AD203B41FA5}">
                      <a16:colId xmlns:a16="http://schemas.microsoft.com/office/drawing/2014/main" val="2699283043"/>
                    </a:ext>
                  </a:extLst>
                </a:gridCol>
                <a:gridCol w="711200">
                  <a:extLst>
                    <a:ext uri="{9D8B030D-6E8A-4147-A177-3AD203B41FA5}">
                      <a16:colId xmlns:a16="http://schemas.microsoft.com/office/drawing/2014/main" val="1979082042"/>
                    </a:ext>
                  </a:extLst>
                </a:gridCol>
                <a:gridCol w="711200">
                  <a:extLst>
                    <a:ext uri="{9D8B030D-6E8A-4147-A177-3AD203B41FA5}">
                      <a16:colId xmlns:a16="http://schemas.microsoft.com/office/drawing/2014/main" val="3861435520"/>
                    </a:ext>
                  </a:extLst>
                </a:gridCol>
                <a:gridCol w="711200">
                  <a:extLst>
                    <a:ext uri="{9D8B030D-6E8A-4147-A177-3AD203B41FA5}">
                      <a16:colId xmlns:a16="http://schemas.microsoft.com/office/drawing/2014/main" val="736015251"/>
                    </a:ext>
                  </a:extLst>
                </a:gridCol>
                <a:gridCol w="711200">
                  <a:extLst>
                    <a:ext uri="{9D8B030D-6E8A-4147-A177-3AD203B41FA5}">
                      <a16:colId xmlns:a16="http://schemas.microsoft.com/office/drawing/2014/main" val="2678585469"/>
                    </a:ext>
                  </a:extLst>
                </a:gridCol>
                <a:gridCol w="711200">
                  <a:extLst>
                    <a:ext uri="{9D8B030D-6E8A-4147-A177-3AD203B41FA5}">
                      <a16:colId xmlns:a16="http://schemas.microsoft.com/office/drawing/2014/main" val="666408876"/>
                    </a:ext>
                  </a:extLst>
                </a:gridCol>
              </a:tblGrid>
              <a:tr h="1669468">
                <a:tc>
                  <a:txBody>
                    <a:bodyPr/>
                    <a:lstStyle/>
                    <a:p>
                      <a:pPr algn="ctr">
                        <a:lnSpc>
                          <a:spcPct val="107000"/>
                        </a:lnSpc>
                        <a:spcAft>
                          <a:spcPts val="0"/>
                        </a:spcAft>
                      </a:pPr>
                      <a:r>
                        <a:rPr lang="cs-CZ" sz="1200" dirty="0">
                          <a:effectLst/>
                        </a:rPr>
                        <a:t>Skupina</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Kód</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Obor vzdělání, pro který byl vydán </a:t>
                      </a:r>
                      <a:br>
                        <a:rPr lang="cs-CZ" sz="1200">
                          <a:effectLst/>
                        </a:rPr>
                      </a:br>
                      <a:r>
                        <a:rPr lang="cs-CZ" sz="1200">
                          <a:effectLst/>
                        </a:rPr>
                        <a:t>rámcový vzdělávací program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7">
                  <a:txBody>
                    <a:bodyPr/>
                    <a:lstStyle/>
                    <a:p>
                      <a:pPr algn="ctr">
                        <a:lnSpc>
                          <a:spcPct val="107000"/>
                        </a:lnSpc>
                        <a:spcAft>
                          <a:spcPts val="0"/>
                        </a:spcAft>
                      </a:pPr>
                      <a:r>
                        <a:rPr lang="cs-CZ" sz="1200">
                          <a:effectLst/>
                        </a:rPr>
                        <a:t>Údaje pro stanovení hodnoty PHmax – průměrný počet žáků ve třídě</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84009836"/>
                  </a:ext>
                </a:extLst>
              </a:tr>
              <a:tr h="202565">
                <a:tc gridSpan="10">
                  <a:txBody>
                    <a:bodyPr/>
                    <a:lstStyle/>
                    <a:p>
                      <a:pPr>
                        <a:lnSpc>
                          <a:spcPct val="107000"/>
                        </a:lnSpc>
                        <a:spcAft>
                          <a:spcPts val="0"/>
                        </a:spcAft>
                      </a:pPr>
                      <a:r>
                        <a:rPr lang="cs-CZ" sz="1200" dirty="0">
                          <a:effectLst/>
                        </a:rPr>
                        <a:t>79 Obecná příprava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33703052"/>
                  </a:ext>
                </a:extLst>
              </a:tr>
              <a:tr h="202565">
                <a:tc gridSpan="3">
                  <a:txBody>
                    <a:bodyPr/>
                    <a:lstStyle/>
                    <a:p>
                      <a:pPr>
                        <a:lnSpc>
                          <a:spcPct val="107000"/>
                        </a:lnSpc>
                        <a:spcAft>
                          <a:spcPts val="0"/>
                        </a:spcAft>
                      </a:pPr>
                      <a:r>
                        <a:rPr lang="cs-CZ" sz="1200" dirty="0">
                          <a:effectLst/>
                        </a:rPr>
                        <a:t>Základní škola s ročníky 1. a 2. stupně, která má více než 2 třídy v některém ročníku</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a:txBody>
                    <a:bodyPr/>
                    <a:lstStyle/>
                    <a:p>
                      <a:pPr algn="ctr">
                        <a:lnSpc>
                          <a:spcPct val="107000"/>
                        </a:lnSpc>
                        <a:spcAft>
                          <a:spcPts val="0"/>
                        </a:spcAft>
                      </a:pPr>
                      <a:r>
                        <a:rPr lang="cs-CZ" sz="1200">
                          <a:effectLst/>
                        </a:rPr>
                        <a:t>8 a méně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8 – 12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12 - méně než 17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17 – 20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20 - 24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24 – 27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27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83360578"/>
                  </a:ext>
                </a:extLst>
              </a:tr>
              <a:tr h="202565">
                <a:tc>
                  <a:txBody>
                    <a:bodyPr/>
                    <a:lstStyle/>
                    <a:p>
                      <a:pPr>
                        <a:lnSpc>
                          <a:spcPct val="107000"/>
                        </a:lnSpc>
                        <a:spcAft>
                          <a:spcPts val="0"/>
                        </a:spcAft>
                      </a:pPr>
                      <a:r>
                        <a:rPr lang="cs-CZ" sz="1200" dirty="0">
                          <a:effectLst/>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a:effectLst/>
                        </a:rPr>
                        <a:t>79-01-C/01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a:effectLst/>
                        </a:rPr>
                        <a:t>Základní škola (1. stupeň)</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a:effectLst/>
                        </a:rPr>
                        <a:t>12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28</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53413569"/>
                  </a:ext>
                </a:extLst>
              </a:tr>
              <a:tr h="202565">
                <a:tc>
                  <a:txBody>
                    <a:bodyPr/>
                    <a:lstStyle/>
                    <a:p>
                      <a:pPr>
                        <a:lnSpc>
                          <a:spcPct val="107000"/>
                        </a:lnSpc>
                        <a:spcAft>
                          <a:spcPts val="0"/>
                        </a:spcAft>
                      </a:pPr>
                      <a:r>
                        <a:rPr lang="cs-CZ" sz="1200" dirty="0">
                          <a:effectLst/>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a:effectLst/>
                        </a:rPr>
                        <a:t>79-01-C/01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a:effectLst/>
                        </a:rPr>
                        <a:t>Základní škola (2. stupeň)</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a:effectLst/>
                        </a:rPr>
                        <a:t>15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41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44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48</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55157966"/>
                  </a:ext>
                </a:extLst>
              </a:tr>
              <a:tr h="295275">
                <a:tc gridSpan="3">
                  <a:txBody>
                    <a:bodyPr/>
                    <a:lstStyle/>
                    <a:p>
                      <a:pPr>
                        <a:lnSpc>
                          <a:spcPct val="107000"/>
                        </a:lnSpc>
                        <a:spcAft>
                          <a:spcPts val="0"/>
                        </a:spcAft>
                      </a:pPr>
                      <a:r>
                        <a:rPr lang="cs-CZ" sz="1200" dirty="0">
                          <a:effectLst/>
                        </a:rPr>
                        <a:t>Základní škola s ročníky 1. a 2. stupně, která má nejvýše dvě třídy v každém ročníku</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a:txBody>
                    <a:bodyPr/>
                    <a:lstStyle/>
                    <a:p>
                      <a:pPr algn="ctr">
                        <a:lnSpc>
                          <a:spcPct val="107000"/>
                        </a:lnSpc>
                        <a:spcAft>
                          <a:spcPts val="0"/>
                        </a:spcAft>
                      </a:pPr>
                      <a:r>
                        <a:rPr lang="cs-CZ" sz="1200">
                          <a:effectLst/>
                        </a:rPr>
                        <a:t>8 a méně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8 – 10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10 - méně než 15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15 – 20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20 – 24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24 – 27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27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51680939"/>
                  </a:ext>
                </a:extLst>
              </a:tr>
              <a:tr h="202565">
                <a:tc>
                  <a:txBody>
                    <a:bodyPr/>
                    <a:lstStyle/>
                    <a:p>
                      <a:pPr>
                        <a:lnSpc>
                          <a:spcPct val="107000"/>
                        </a:lnSpc>
                        <a:spcAft>
                          <a:spcPts val="0"/>
                        </a:spcAft>
                      </a:pPr>
                      <a:r>
                        <a:rPr lang="cs-CZ" sz="1200" dirty="0">
                          <a:effectLst/>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a:effectLst/>
                        </a:rPr>
                        <a:t>79-01-C/01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a:effectLst/>
                        </a:rPr>
                        <a:t>Základní škola (1. stupeň)</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a:effectLst/>
                        </a:rPr>
                        <a:t>10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28</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00742568"/>
                  </a:ext>
                </a:extLst>
              </a:tr>
              <a:tr h="202565">
                <a:tc>
                  <a:txBody>
                    <a:bodyPr/>
                    <a:lstStyle/>
                    <a:p>
                      <a:pPr>
                        <a:lnSpc>
                          <a:spcPct val="107000"/>
                        </a:lnSpc>
                        <a:spcAft>
                          <a:spcPts val="0"/>
                        </a:spcAft>
                      </a:pPr>
                      <a:r>
                        <a:rPr lang="cs-CZ" sz="1200" dirty="0">
                          <a:effectLst/>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dirty="0">
                          <a:effectLst/>
                        </a:rPr>
                        <a:t>79-01-C/01</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a:effectLst/>
                        </a:rPr>
                        <a:t>Základní škola (2. stupeň)</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a:effectLst/>
                        </a:rPr>
                        <a:t>13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41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44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48</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7529920"/>
                  </a:ext>
                </a:extLst>
              </a:tr>
              <a:tr h="202565">
                <a:tc gridSpan="3">
                  <a:txBody>
                    <a:bodyPr/>
                    <a:lstStyle/>
                    <a:p>
                      <a:pPr>
                        <a:lnSpc>
                          <a:spcPct val="107000"/>
                        </a:lnSpc>
                        <a:spcAft>
                          <a:spcPts val="0"/>
                        </a:spcAft>
                      </a:pPr>
                      <a:r>
                        <a:rPr lang="cs-CZ" sz="1200" dirty="0">
                          <a:effectLst/>
                        </a:rPr>
                        <a:t>Základní škola tvořená jednou třídou 1. stupně</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a:txBody>
                    <a:bodyPr/>
                    <a:lstStyle/>
                    <a:p>
                      <a:pPr algn="ctr">
                        <a:lnSpc>
                          <a:spcPct val="107000"/>
                        </a:lnSpc>
                        <a:spcAft>
                          <a:spcPts val="0"/>
                        </a:spcAft>
                      </a:pPr>
                      <a:r>
                        <a:rPr lang="cs-CZ" sz="1200">
                          <a:effectLst/>
                        </a:rPr>
                        <a:t>5 a méně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6 - 9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10 - 16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17 - 23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24 - 27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27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06113021"/>
                  </a:ext>
                </a:extLst>
              </a:tr>
              <a:tr h="202565">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a:effectLst/>
                        </a:rPr>
                        <a:t>79-01-C/01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a:effectLst/>
                        </a:rPr>
                        <a:t>Základní škola (1. stupeň)</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a:effectLst/>
                        </a:rPr>
                        <a:t>13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27640137"/>
                  </a:ext>
                </a:extLst>
              </a:tr>
              <a:tr h="400050">
                <a:tc gridSpan="3">
                  <a:txBody>
                    <a:bodyPr/>
                    <a:lstStyle/>
                    <a:p>
                      <a:pPr>
                        <a:lnSpc>
                          <a:spcPct val="107000"/>
                        </a:lnSpc>
                        <a:spcAft>
                          <a:spcPts val="0"/>
                        </a:spcAft>
                      </a:pPr>
                      <a:r>
                        <a:rPr lang="cs-CZ" sz="1200" dirty="0">
                          <a:effectLst/>
                        </a:rPr>
                        <a:t>Základní škola tvořená dvěma třídami 1. stupně</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a:txBody>
                    <a:bodyPr/>
                    <a:lstStyle/>
                    <a:p>
                      <a:pPr algn="ctr">
                        <a:lnSpc>
                          <a:spcPct val="107000"/>
                        </a:lnSpc>
                        <a:spcAft>
                          <a:spcPts val="0"/>
                        </a:spcAft>
                      </a:pPr>
                      <a:r>
                        <a:rPr lang="cs-CZ" sz="1200" dirty="0">
                          <a:effectLst/>
                        </a:rPr>
                        <a:t>6 a méně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více než 6 - méně než 12</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12 – 18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více než 18 – 24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více než 24 – 27</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více než 27</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cs-CZ" sz="1200" dirty="0">
                          <a:effectLst/>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38484143"/>
                  </a:ext>
                </a:extLst>
              </a:tr>
            </a:tbl>
          </a:graphicData>
        </a:graphic>
      </p:graphicFrame>
    </p:spTree>
    <p:extLst>
      <p:ext uri="{BB962C8B-B14F-4D97-AF65-F5344CB8AC3E}">
        <p14:creationId xmlns:p14="http://schemas.microsoft.com/office/powerpoint/2010/main" val="282505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F99215-3E7C-4252-82B7-E5D6717C7F5C}"/>
              </a:ext>
            </a:extLst>
          </p:cNvPr>
          <p:cNvSpPr>
            <a:spLocks noGrp="1"/>
          </p:cNvSpPr>
          <p:nvPr>
            <p:ph type="title"/>
          </p:nvPr>
        </p:nvSpPr>
        <p:spPr/>
        <p:txBody>
          <a:bodyPr/>
          <a:lstStyle/>
          <a:p>
            <a:r>
              <a:rPr lang="cs-CZ" dirty="0"/>
              <a:t>§ 2 – Zásady vzdělávání</a:t>
            </a:r>
          </a:p>
        </p:txBody>
      </p:sp>
      <p:sp>
        <p:nvSpPr>
          <p:cNvPr id="3" name="Zástupný obsah 2">
            <a:extLst>
              <a:ext uri="{FF2B5EF4-FFF2-40B4-BE49-F238E27FC236}">
                <a16:creationId xmlns:a16="http://schemas.microsoft.com/office/drawing/2014/main" id="{007F21FF-1635-4BB4-A700-E56A47D304C0}"/>
              </a:ext>
            </a:extLst>
          </p:cNvPr>
          <p:cNvSpPr>
            <a:spLocks noGrp="1"/>
          </p:cNvSpPr>
          <p:nvPr>
            <p:ph idx="1"/>
          </p:nvPr>
        </p:nvSpPr>
        <p:spPr/>
        <p:txBody>
          <a:bodyPr>
            <a:noAutofit/>
          </a:bodyPr>
          <a:lstStyle/>
          <a:p>
            <a:pPr marL="514441" lvl="0" indent="-514441" hangingPunct="1">
              <a:lnSpc>
                <a:spcPct val="80000"/>
              </a:lnSpc>
              <a:spcBef>
                <a:spcPts val="500"/>
              </a:spcBef>
              <a:buSzPct val="100000"/>
              <a:buAutoNum type="alphaLcParenR"/>
            </a:pPr>
            <a:r>
              <a:rPr lang="cs-CZ" sz="2000" u="sng" dirty="0">
                <a:latin typeface="Calibri" pitchFamily="18"/>
              </a:rPr>
              <a:t>rovného přístupu </a:t>
            </a:r>
            <a:r>
              <a:rPr lang="cs-CZ" sz="2000" dirty="0">
                <a:latin typeface="Calibri" pitchFamily="18"/>
              </a:rPr>
              <a:t>každého státního občana České republiky nebo jiného členského státu Evropské unie ke vzdělávání bez jakékoli diskriminace z důvodu rasy, barvy pleti, pohlaví, jazyka, víry a náboženství, národnosti, etnického nebo sociálního původu, majetku, rodu a zdravotního stavu nebo jiného postavení občana,</a:t>
            </a:r>
          </a:p>
          <a:p>
            <a:pPr marL="514441" lvl="0" indent="-514441" hangingPunct="1">
              <a:lnSpc>
                <a:spcPct val="80000"/>
              </a:lnSpc>
              <a:spcBef>
                <a:spcPts val="500"/>
              </a:spcBef>
              <a:buSzPct val="100000"/>
              <a:buAutoNum type="alphaLcParenR"/>
            </a:pPr>
            <a:r>
              <a:rPr lang="cs-CZ" sz="2000" u="sng" dirty="0">
                <a:latin typeface="Calibri" pitchFamily="18"/>
              </a:rPr>
              <a:t>zohledňování vzdělávacích potřeb jednotlivce</a:t>
            </a:r>
            <a:r>
              <a:rPr lang="cs-CZ" sz="2000" dirty="0">
                <a:latin typeface="Calibri" pitchFamily="18"/>
              </a:rPr>
              <a:t>,</a:t>
            </a:r>
          </a:p>
          <a:p>
            <a:pPr marL="514441" lvl="0" indent="-514441" hangingPunct="1">
              <a:lnSpc>
                <a:spcPct val="80000"/>
              </a:lnSpc>
              <a:spcBef>
                <a:spcPts val="500"/>
              </a:spcBef>
              <a:buSzPct val="100000"/>
              <a:buAutoNum type="alphaLcParenR"/>
            </a:pPr>
            <a:r>
              <a:rPr lang="cs-CZ" sz="2000" u="sng" dirty="0">
                <a:latin typeface="Calibri" pitchFamily="18"/>
              </a:rPr>
              <a:t>vzájemné úcty</a:t>
            </a:r>
            <a:r>
              <a:rPr lang="cs-CZ" sz="2000" dirty="0">
                <a:latin typeface="Calibri" pitchFamily="18"/>
              </a:rPr>
              <a:t>, respektu, názorové snášenlivosti, solidarity a důstojnosti všech účastníků vzdělávání,</a:t>
            </a:r>
          </a:p>
          <a:p>
            <a:pPr marL="514441" lvl="0" indent="-514441" hangingPunct="1">
              <a:lnSpc>
                <a:spcPct val="80000"/>
              </a:lnSpc>
              <a:spcBef>
                <a:spcPts val="500"/>
              </a:spcBef>
              <a:buSzPct val="100000"/>
              <a:buAutoNum type="alphaLcParenR"/>
            </a:pPr>
            <a:r>
              <a:rPr lang="cs-CZ" sz="2000" u="sng" dirty="0">
                <a:latin typeface="Calibri" pitchFamily="18"/>
              </a:rPr>
              <a:t>bezplatného</a:t>
            </a:r>
            <a:r>
              <a:rPr lang="cs-CZ" sz="2000" dirty="0">
                <a:latin typeface="Calibri" pitchFamily="18"/>
              </a:rPr>
              <a:t> základního a středního vzdělávání státních občanů České republiky nebo jiného členského státu Evropské unie ve školách, které zřizuje stát, kraj, obec nebo svazek obcí,</a:t>
            </a:r>
          </a:p>
          <a:p>
            <a:pPr marL="514441" lvl="0" indent="-514441" hangingPunct="1">
              <a:lnSpc>
                <a:spcPct val="80000"/>
              </a:lnSpc>
              <a:spcBef>
                <a:spcPts val="500"/>
              </a:spcBef>
              <a:buSzPct val="100000"/>
              <a:buAutoNum type="alphaLcParenR"/>
            </a:pPr>
            <a:r>
              <a:rPr lang="cs-CZ" sz="2000" dirty="0">
                <a:latin typeface="Calibri" pitchFamily="18"/>
              </a:rPr>
              <a:t>svobodného šíření poznatků, které vyplývají z výsledků soudobého stavu poznání světa a jsou v souladu s obecnými cíli vzdělávání,</a:t>
            </a:r>
          </a:p>
          <a:p>
            <a:pPr marL="514441" lvl="0" indent="-514441" hangingPunct="1">
              <a:lnSpc>
                <a:spcPct val="80000"/>
              </a:lnSpc>
              <a:spcBef>
                <a:spcPts val="500"/>
              </a:spcBef>
              <a:buSzPct val="100000"/>
              <a:buAutoNum type="alphaLcParenR"/>
            </a:pPr>
            <a:r>
              <a:rPr lang="cs-CZ" sz="2000" dirty="0">
                <a:latin typeface="Calibri" pitchFamily="18"/>
              </a:rPr>
              <a:t>zdokonalování procesu vzdělávání na základě výsledků dosažených ve vědě, výzkumu a vývoji a co nejširšího </a:t>
            </a:r>
            <a:r>
              <a:rPr lang="cs-CZ" sz="2000" u="sng" dirty="0">
                <a:latin typeface="Calibri" pitchFamily="18"/>
              </a:rPr>
              <a:t>uplatňování účinných moderních pedagogických přístupů a metod</a:t>
            </a:r>
            <a:r>
              <a:rPr lang="cs-CZ" sz="2000" dirty="0">
                <a:latin typeface="Calibri" pitchFamily="18"/>
              </a:rPr>
              <a:t>,</a:t>
            </a:r>
          </a:p>
          <a:p>
            <a:pPr marL="514441" lvl="0" indent="-514441" hangingPunct="1">
              <a:lnSpc>
                <a:spcPct val="80000"/>
              </a:lnSpc>
              <a:spcBef>
                <a:spcPts val="500"/>
              </a:spcBef>
              <a:buSzPct val="100000"/>
              <a:buAutoNum type="alphaLcParenR"/>
            </a:pPr>
            <a:r>
              <a:rPr lang="cs-CZ" sz="2000" dirty="0">
                <a:latin typeface="Calibri" pitchFamily="18"/>
              </a:rPr>
              <a:t>hodnocení výsledků vzdělávání vzhledem k dosahování cílů vzdělávání stanovených tímto zákonem a vzdělávacími programy,</a:t>
            </a:r>
          </a:p>
          <a:p>
            <a:pPr marL="514441" lvl="0" indent="-514441" hangingPunct="1">
              <a:lnSpc>
                <a:spcPct val="80000"/>
              </a:lnSpc>
              <a:spcBef>
                <a:spcPts val="500"/>
              </a:spcBef>
              <a:buSzPct val="100000"/>
              <a:buAutoNum type="alphaLcParenR"/>
            </a:pPr>
            <a:r>
              <a:rPr lang="cs-CZ" sz="2000" dirty="0">
                <a:latin typeface="Calibri" pitchFamily="18"/>
              </a:rPr>
              <a:t>možnosti každého vzdělávat se po dobu celého života při vědomí spoluodpovědnosti za své vzdělávání.</a:t>
            </a:r>
          </a:p>
        </p:txBody>
      </p:sp>
    </p:spTree>
    <p:extLst>
      <p:ext uri="{BB962C8B-B14F-4D97-AF65-F5344CB8AC3E}">
        <p14:creationId xmlns:p14="http://schemas.microsoft.com/office/powerpoint/2010/main" val="1451324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E6F12A-0553-4780-9A39-AEB234D0883F}"/>
              </a:ext>
            </a:extLst>
          </p:cNvPr>
          <p:cNvSpPr txBox="1">
            <a:spLocks noGrp="1"/>
          </p:cNvSpPr>
          <p:nvPr>
            <p:ph type="title"/>
          </p:nvPr>
        </p:nvSpPr>
        <p:spPr/>
        <p:txBody>
          <a:bodyPr/>
          <a:lstStyle/>
          <a:p>
            <a:pPr lvl="0"/>
            <a:r>
              <a:rPr lang="cs-CZ" dirty="0"/>
              <a:t>Název právnické osoby podle ŠZ</a:t>
            </a:r>
          </a:p>
        </p:txBody>
      </p:sp>
      <p:sp>
        <p:nvSpPr>
          <p:cNvPr id="3" name="Zástupný symbol pro obsah 2">
            <a:extLst>
              <a:ext uri="{FF2B5EF4-FFF2-40B4-BE49-F238E27FC236}">
                <a16:creationId xmlns:a16="http://schemas.microsoft.com/office/drawing/2014/main" id="{FD6E0AF1-2BBB-4EAA-92E7-8F32E67B0901}"/>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u="sng" dirty="0">
                <a:latin typeface="Calibri" pitchFamily="18"/>
              </a:rPr>
              <a:t>Může obsahovat</a:t>
            </a:r>
          </a:p>
          <a:p>
            <a:pPr marL="0" indent="0" hangingPunct="1">
              <a:spcBef>
                <a:spcPts val="800"/>
              </a:spcBef>
              <a:buNone/>
            </a:pPr>
            <a:endParaRPr lang="cs-CZ" u="sng" dirty="0">
              <a:latin typeface="Calibri" pitchFamily="18"/>
            </a:endParaRPr>
          </a:p>
          <a:p>
            <a:pPr lvl="1">
              <a:lnSpc>
                <a:spcPct val="90000"/>
              </a:lnSpc>
              <a:buSzPct val="100000"/>
              <a:buFont typeface="Arial" pitchFamily="34"/>
            </a:pPr>
            <a:r>
              <a:rPr lang="cs-CZ" sz="2800" dirty="0"/>
              <a:t>označení všech druhů nebo typů školských zařízení, pokud vykonává činnost těchto školských zařízení,</a:t>
            </a:r>
          </a:p>
          <a:p>
            <a:pPr lvl="1">
              <a:lnSpc>
                <a:spcPct val="90000"/>
              </a:lnSpc>
              <a:buSzPct val="100000"/>
              <a:buFont typeface="Arial" pitchFamily="34"/>
            </a:pPr>
            <a:r>
              <a:rPr lang="cs-CZ" sz="2800" dirty="0"/>
              <a:t>upřesňující přívlastek, popřípadě čestný název, je-li ministerstvem udělen.</a:t>
            </a:r>
          </a:p>
          <a:p>
            <a:pPr hangingPunct="1">
              <a:spcBef>
                <a:spcPts val="800"/>
              </a:spcBef>
              <a:buNone/>
            </a:pPr>
            <a:endParaRPr lang="cs-CZ" dirty="0">
              <a:latin typeface="Calibri" pitchFamily="18"/>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2D8C4834-C851-42D4-91F2-0B27071700D6}"/>
              </a:ext>
            </a:extLst>
          </p:cNvPr>
          <p:cNvGraphicFramePr>
            <a:graphicFrameLocks noGrp="1"/>
          </p:cNvGraphicFramePr>
          <p:nvPr/>
        </p:nvGraphicFramePr>
        <p:xfrm>
          <a:off x="1574801" y="808383"/>
          <a:ext cx="9042398" cy="5446640"/>
        </p:xfrm>
        <a:graphic>
          <a:graphicData uri="http://schemas.openxmlformats.org/drawingml/2006/table">
            <a:tbl>
              <a:tblPr firstRow="1" firstCol="1" bandRow="1">
                <a:tableStyleId>{5C22544A-7EE6-4342-B048-85BDC9FD1C3A}</a:tableStyleId>
              </a:tblPr>
              <a:tblGrid>
                <a:gridCol w="626085">
                  <a:extLst>
                    <a:ext uri="{9D8B030D-6E8A-4147-A177-3AD203B41FA5}">
                      <a16:colId xmlns:a16="http://schemas.microsoft.com/office/drawing/2014/main" val="1466488989"/>
                    </a:ext>
                  </a:extLst>
                </a:gridCol>
                <a:gridCol w="826534">
                  <a:extLst>
                    <a:ext uri="{9D8B030D-6E8A-4147-A177-3AD203B41FA5}">
                      <a16:colId xmlns:a16="http://schemas.microsoft.com/office/drawing/2014/main" val="2967293400"/>
                    </a:ext>
                  </a:extLst>
                </a:gridCol>
                <a:gridCol w="1970235">
                  <a:extLst>
                    <a:ext uri="{9D8B030D-6E8A-4147-A177-3AD203B41FA5}">
                      <a16:colId xmlns:a16="http://schemas.microsoft.com/office/drawing/2014/main" val="2934844532"/>
                    </a:ext>
                  </a:extLst>
                </a:gridCol>
                <a:gridCol w="564555">
                  <a:extLst>
                    <a:ext uri="{9D8B030D-6E8A-4147-A177-3AD203B41FA5}">
                      <a16:colId xmlns:a16="http://schemas.microsoft.com/office/drawing/2014/main" val="2549393184"/>
                    </a:ext>
                  </a:extLst>
                </a:gridCol>
                <a:gridCol w="560115">
                  <a:extLst>
                    <a:ext uri="{9D8B030D-6E8A-4147-A177-3AD203B41FA5}">
                      <a16:colId xmlns:a16="http://schemas.microsoft.com/office/drawing/2014/main" val="1508502678"/>
                    </a:ext>
                  </a:extLst>
                </a:gridCol>
                <a:gridCol w="560115">
                  <a:extLst>
                    <a:ext uri="{9D8B030D-6E8A-4147-A177-3AD203B41FA5}">
                      <a16:colId xmlns:a16="http://schemas.microsoft.com/office/drawing/2014/main" val="742193000"/>
                    </a:ext>
                  </a:extLst>
                </a:gridCol>
                <a:gridCol w="560115">
                  <a:extLst>
                    <a:ext uri="{9D8B030D-6E8A-4147-A177-3AD203B41FA5}">
                      <a16:colId xmlns:a16="http://schemas.microsoft.com/office/drawing/2014/main" val="975404886"/>
                    </a:ext>
                  </a:extLst>
                </a:gridCol>
                <a:gridCol w="564555">
                  <a:extLst>
                    <a:ext uri="{9D8B030D-6E8A-4147-A177-3AD203B41FA5}">
                      <a16:colId xmlns:a16="http://schemas.microsoft.com/office/drawing/2014/main" val="3748706841"/>
                    </a:ext>
                  </a:extLst>
                </a:gridCol>
                <a:gridCol w="564555">
                  <a:extLst>
                    <a:ext uri="{9D8B030D-6E8A-4147-A177-3AD203B41FA5}">
                      <a16:colId xmlns:a16="http://schemas.microsoft.com/office/drawing/2014/main" val="1652541097"/>
                    </a:ext>
                  </a:extLst>
                </a:gridCol>
                <a:gridCol w="560115">
                  <a:extLst>
                    <a:ext uri="{9D8B030D-6E8A-4147-A177-3AD203B41FA5}">
                      <a16:colId xmlns:a16="http://schemas.microsoft.com/office/drawing/2014/main" val="3957255070"/>
                    </a:ext>
                  </a:extLst>
                </a:gridCol>
                <a:gridCol w="560115">
                  <a:extLst>
                    <a:ext uri="{9D8B030D-6E8A-4147-A177-3AD203B41FA5}">
                      <a16:colId xmlns:a16="http://schemas.microsoft.com/office/drawing/2014/main" val="3195468392"/>
                    </a:ext>
                  </a:extLst>
                </a:gridCol>
                <a:gridCol w="562652">
                  <a:extLst>
                    <a:ext uri="{9D8B030D-6E8A-4147-A177-3AD203B41FA5}">
                      <a16:colId xmlns:a16="http://schemas.microsoft.com/office/drawing/2014/main" val="1179795208"/>
                    </a:ext>
                  </a:extLst>
                </a:gridCol>
                <a:gridCol w="562652">
                  <a:extLst>
                    <a:ext uri="{9D8B030D-6E8A-4147-A177-3AD203B41FA5}">
                      <a16:colId xmlns:a16="http://schemas.microsoft.com/office/drawing/2014/main" val="3851534188"/>
                    </a:ext>
                  </a:extLst>
                </a:gridCol>
              </a:tblGrid>
              <a:tr h="1162536">
                <a:tc rowSpan="2">
                  <a:txBody>
                    <a:bodyPr/>
                    <a:lstStyle/>
                    <a:p>
                      <a:pPr algn="ctr">
                        <a:lnSpc>
                          <a:spcPct val="107000"/>
                        </a:lnSpc>
                        <a:spcAft>
                          <a:spcPts val="0"/>
                        </a:spcAft>
                      </a:pPr>
                      <a:r>
                        <a:rPr lang="cs-CZ" sz="1200" dirty="0">
                          <a:effectLst/>
                        </a:rPr>
                        <a:t>Skupina</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cs-CZ" sz="1200" dirty="0">
                          <a:effectLst/>
                        </a:rPr>
                        <a:t>Kód</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cs-CZ" sz="1200" dirty="0">
                          <a:effectLst/>
                        </a:rPr>
                        <a:t>Obor vzdělání, </a:t>
                      </a:r>
                      <a:br>
                        <a:rPr lang="cs-CZ" sz="1200" dirty="0">
                          <a:effectLst/>
                        </a:rPr>
                      </a:br>
                      <a:r>
                        <a:rPr lang="cs-CZ" sz="1200" dirty="0">
                          <a:effectLst/>
                        </a:rPr>
                        <a:t>pro který byl vydán </a:t>
                      </a:r>
                      <a:br>
                        <a:rPr lang="cs-CZ" sz="1200" dirty="0">
                          <a:effectLst/>
                        </a:rPr>
                      </a:br>
                      <a:r>
                        <a:rPr lang="cs-CZ" sz="1200" dirty="0">
                          <a:effectLst/>
                        </a:rPr>
                        <a:t>rámcový vzdělávací program</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5">
                  <a:txBody>
                    <a:bodyPr/>
                    <a:lstStyle/>
                    <a:p>
                      <a:pPr algn="ctr">
                        <a:lnSpc>
                          <a:spcPct val="107000"/>
                        </a:lnSpc>
                        <a:spcAft>
                          <a:spcPts val="0"/>
                        </a:spcAft>
                      </a:pPr>
                      <a:r>
                        <a:rPr lang="cs-CZ" sz="1200">
                          <a:effectLst/>
                        </a:rPr>
                        <a:t>Údaje pro stanovení hodnoty PHmax pro víceoborové třídy, počet oborů 3, průměrný počet žáků v daném oboru vzdělání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gridSpan="5">
                  <a:txBody>
                    <a:bodyPr/>
                    <a:lstStyle/>
                    <a:p>
                      <a:pPr algn="ctr">
                        <a:lnSpc>
                          <a:spcPct val="107000"/>
                        </a:lnSpc>
                        <a:spcAft>
                          <a:spcPts val="0"/>
                        </a:spcAft>
                      </a:pPr>
                      <a:r>
                        <a:rPr lang="cs-CZ" sz="1200">
                          <a:effectLst/>
                        </a:rPr>
                        <a:t>Údaje pro stanovení hodnoty PHmax pro víceoborové třídy, počet oborů 2, průměrný počet žáků v daném oboru vzdělání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73897195"/>
                  </a:ext>
                </a:extLst>
              </a:tr>
              <a:tr h="787736">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a:lnSpc>
                          <a:spcPct val="107000"/>
                        </a:lnSpc>
                        <a:spcAft>
                          <a:spcPts val="0"/>
                        </a:spcAft>
                      </a:pPr>
                      <a:r>
                        <a:rPr lang="cs-CZ" sz="1200">
                          <a:effectLst/>
                        </a:rPr>
                        <a:t>méně než 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5 - 8</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8 - 12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12 - 16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16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méně než 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5 - 10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10 - 15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15 - 20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20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53978193"/>
                  </a:ext>
                </a:extLst>
              </a:tr>
              <a:tr h="190328">
                <a:tc gridSpan="3">
                  <a:txBody>
                    <a:bodyPr/>
                    <a:lstStyle/>
                    <a:p>
                      <a:pPr>
                        <a:lnSpc>
                          <a:spcPct val="107000"/>
                        </a:lnSpc>
                        <a:spcAft>
                          <a:spcPts val="0"/>
                        </a:spcAft>
                      </a:pPr>
                      <a:r>
                        <a:rPr lang="cs-CZ" sz="1200" dirty="0">
                          <a:effectLst/>
                        </a:rPr>
                        <a:t>23 Strojírenství a strojírenská výroba</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cs-CZ"/>
                    </a:p>
                  </a:txBody>
                  <a:tcPr/>
                </a:tc>
                <a:tc hMerge="1">
                  <a:txBody>
                    <a:bodyPr/>
                    <a:lstStyle/>
                    <a:p>
                      <a:endParaRPr lang="cs-CZ"/>
                    </a:p>
                  </a:txBody>
                  <a:tcPr/>
                </a:tc>
                <a:tc gridSpan="5">
                  <a:txBody>
                    <a:bodyPr/>
                    <a:lstStyle/>
                    <a:p>
                      <a:pPr algn="ct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gridSpan="5">
                  <a:txBody>
                    <a:bodyPr/>
                    <a:lstStyle/>
                    <a:p>
                      <a:pPr algn="ct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031076780"/>
                  </a:ext>
                </a:extLst>
              </a:tr>
              <a:tr h="389464">
                <a:tc>
                  <a:txBody>
                    <a:bodyPr/>
                    <a:lstStyle/>
                    <a:p>
                      <a:pPr>
                        <a:lnSpc>
                          <a:spcPct val="107000"/>
                        </a:lnSpc>
                        <a:spcAft>
                          <a:spcPts val="0"/>
                        </a:spcAft>
                      </a:pPr>
                      <a:r>
                        <a:rPr lang="cs-CZ" sz="1200" dirty="0">
                          <a:effectLst/>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dirty="0">
                          <a:effectLst/>
                        </a:rPr>
                        <a:t>23-51-E/01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dirty="0">
                          <a:effectLst/>
                        </a:rPr>
                        <a:t>Strojírenské práce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a:effectLst/>
                        </a:rPr>
                        <a:t>13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78</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76898722"/>
                  </a:ext>
                </a:extLst>
              </a:tr>
              <a:tr h="389464">
                <a:tc gridSpan="3">
                  <a:txBody>
                    <a:bodyPr/>
                    <a:lstStyle/>
                    <a:p>
                      <a:pPr>
                        <a:lnSpc>
                          <a:spcPct val="107000"/>
                        </a:lnSpc>
                        <a:spcAft>
                          <a:spcPts val="0"/>
                        </a:spcAft>
                      </a:pPr>
                      <a:r>
                        <a:rPr lang="cs-CZ" sz="1200" dirty="0">
                          <a:effectLst/>
                        </a:rPr>
                        <a:t>26 Elektrotechnika, telekomunikační a výpočetní technika</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cs-CZ"/>
                    </a:p>
                  </a:txBody>
                  <a:tcPr/>
                </a:tc>
                <a:tc hMerge="1">
                  <a:txBody>
                    <a:bodyPr/>
                    <a:lstStyle/>
                    <a:p>
                      <a:endParaRPr lang="cs-CZ"/>
                    </a:p>
                  </a:txBody>
                  <a:tcPr/>
                </a:tc>
                <a:tc gridSpan="5">
                  <a:txBody>
                    <a:bodyPr/>
                    <a:lstStyle/>
                    <a:p>
                      <a:pPr algn="ct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gridSpan="5">
                  <a:txBody>
                    <a:bodyPr/>
                    <a:lstStyle/>
                    <a:p>
                      <a:pPr algn="ct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654748847"/>
                  </a:ext>
                </a:extLst>
              </a:tr>
              <a:tr h="389464">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dirty="0">
                          <a:effectLst/>
                        </a:rPr>
                        <a:t>26-51-E/01</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dirty="0">
                          <a:effectLst/>
                        </a:rPr>
                        <a:t>Elektrotechnické a strojně montážní práce</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a:effectLst/>
                        </a:rPr>
                        <a:t>14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79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34370399"/>
                  </a:ext>
                </a:extLst>
              </a:tr>
              <a:tr h="190328">
                <a:tc gridSpan="3">
                  <a:txBody>
                    <a:bodyPr/>
                    <a:lstStyle/>
                    <a:p>
                      <a:pPr>
                        <a:lnSpc>
                          <a:spcPct val="107000"/>
                        </a:lnSpc>
                        <a:spcAft>
                          <a:spcPts val="0"/>
                        </a:spcAft>
                      </a:pPr>
                      <a:r>
                        <a:rPr lang="cs-CZ" sz="1200" dirty="0">
                          <a:effectLst/>
                        </a:rPr>
                        <a:t>28 Technická chemie a chemie silikátů</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cs-CZ"/>
                    </a:p>
                  </a:txBody>
                  <a:tcPr/>
                </a:tc>
                <a:tc hMerge="1">
                  <a:txBody>
                    <a:bodyPr/>
                    <a:lstStyle/>
                    <a:p>
                      <a:endParaRPr lang="cs-CZ"/>
                    </a:p>
                  </a:txBody>
                  <a:tcPr/>
                </a:tc>
                <a:tc gridSpan="5">
                  <a:txBody>
                    <a:bodyPr/>
                    <a:lstStyle/>
                    <a:p>
                      <a:pPr algn="ct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gridSpan="5">
                  <a:txBody>
                    <a:bodyPr/>
                    <a:lstStyle/>
                    <a:p>
                      <a:pPr algn="ct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320365185"/>
                  </a:ext>
                </a:extLst>
              </a:tr>
              <a:tr h="389464">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dirty="0">
                          <a:effectLst/>
                        </a:rPr>
                        <a:t>28-52-E/01</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dirty="0">
                          <a:effectLst/>
                        </a:rPr>
                        <a:t>Chemické práce</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dirty="0">
                          <a:effectLst/>
                        </a:rPr>
                        <a:t>14</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77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05373981"/>
                  </a:ext>
                </a:extLst>
              </a:tr>
              <a:tr h="389464">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dirty="0">
                          <a:effectLst/>
                        </a:rPr>
                        <a:t>28-56-E/01</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dirty="0">
                          <a:effectLst/>
                        </a:rPr>
                        <a:t>Papírenská výroba</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dirty="0">
                          <a:effectLst/>
                        </a:rPr>
                        <a:t>14</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30</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72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49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73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96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22584919"/>
                  </a:ext>
                </a:extLst>
              </a:tr>
              <a:tr h="389464">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a:effectLst/>
                        </a:rPr>
                        <a:t>28-57-E/01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dirty="0">
                          <a:effectLst/>
                        </a:rPr>
                        <a:t>Keramická výroba</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dirty="0">
                          <a:effectLst/>
                        </a:rPr>
                        <a:t>14</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29</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53</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53</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74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75</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100</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85483043"/>
                  </a:ext>
                </a:extLst>
              </a:tr>
              <a:tr h="389464">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a:effectLst/>
                        </a:rPr>
                        <a:t>28-58-E/01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a:effectLst/>
                        </a:rPr>
                        <a:t>Sklářská výroba</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a:effectLst/>
                        </a:rPr>
                        <a:t>14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29</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53</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53</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74</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14</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75</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100</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97715605"/>
                  </a:ext>
                </a:extLst>
              </a:tr>
              <a:tr h="389464">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a:effectLst/>
                        </a:rPr>
                        <a:t>28-63-E/01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a:effectLst/>
                        </a:rPr>
                        <a:t>Bižuterní výroba</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a:effectLst/>
                        </a:rPr>
                        <a:t>14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72</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14</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49</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54</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73</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96</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44274479"/>
                  </a:ext>
                </a:extLst>
              </a:tr>
            </a:tbl>
          </a:graphicData>
        </a:graphic>
      </p:graphicFrame>
    </p:spTree>
    <p:extLst>
      <p:ext uri="{BB962C8B-B14F-4D97-AF65-F5344CB8AC3E}">
        <p14:creationId xmlns:p14="http://schemas.microsoft.com/office/powerpoint/2010/main" val="3261002282"/>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CC6C5581-90A6-42CF-9E7A-B57158FFAF37}"/>
              </a:ext>
            </a:extLst>
          </p:cNvPr>
          <p:cNvGraphicFramePr>
            <a:graphicFrameLocks noGrp="1"/>
          </p:cNvGraphicFramePr>
          <p:nvPr/>
        </p:nvGraphicFramePr>
        <p:xfrm>
          <a:off x="1337569" y="1139687"/>
          <a:ext cx="9144000" cy="5230120"/>
        </p:xfrm>
        <a:graphic>
          <a:graphicData uri="http://schemas.openxmlformats.org/drawingml/2006/table">
            <a:tbl>
              <a:tblPr firstRow="1" firstCol="1" bandRow="1">
                <a:tableStyleId>{5C22544A-7EE6-4342-B048-85BDC9FD1C3A}</a:tableStyleId>
              </a:tblPr>
              <a:tblGrid>
                <a:gridCol w="586105">
                  <a:extLst>
                    <a:ext uri="{9D8B030D-6E8A-4147-A177-3AD203B41FA5}">
                      <a16:colId xmlns:a16="http://schemas.microsoft.com/office/drawing/2014/main" val="1815415327"/>
                    </a:ext>
                  </a:extLst>
                </a:gridCol>
                <a:gridCol w="812800">
                  <a:extLst>
                    <a:ext uri="{9D8B030D-6E8A-4147-A177-3AD203B41FA5}">
                      <a16:colId xmlns:a16="http://schemas.microsoft.com/office/drawing/2014/main" val="198834587"/>
                    </a:ext>
                  </a:extLst>
                </a:gridCol>
                <a:gridCol w="2017395">
                  <a:extLst>
                    <a:ext uri="{9D8B030D-6E8A-4147-A177-3AD203B41FA5}">
                      <a16:colId xmlns:a16="http://schemas.microsoft.com/office/drawing/2014/main" val="3968463796"/>
                    </a:ext>
                  </a:extLst>
                </a:gridCol>
                <a:gridCol w="520700">
                  <a:extLst>
                    <a:ext uri="{9D8B030D-6E8A-4147-A177-3AD203B41FA5}">
                      <a16:colId xmlns:a16="http://schemas.microsoft.com/office/drawing/2014/main" val="479632493"/>
                    </a:ext>
                  </a:extLst>
                </a:gridCol>
                <a:gridCol w="520700">
                  <a:extLst>
                    <a:ext uri="{9D8B030D-6E8A-4147-A177-3AD203B41FA5}">
                      <a16:colId xmlns:a16="http://schemas.microsoft.com/office/drawing/2014/main" val="3046021277"/>
                    </a:ext>
                  </a:extLst>
                </a:gridCol>
                <a:gridCol w="520700">
                  <a:extLst>
                    <a:ext uri="{9D8B030D-6E8A-4147-A177-3AD203B41FA5}">
                      <a16:colId xmlns:a16="http://schemas.microsoft.com/office/drawing/2014/main" val="4098001784"/>
                    </a:ext>
                  </a:extLst>
                </a:gridCol>
                <a:gridCol w="520700">
                  <a:extLst>
                    <a:ext uri="{9D8B030D-6E8A-4147-A177-3AD203B41FA5}">
                      <a16:colId xmlns:a16="http://schemas.microsoft.com/office/drawing/2014/main" val="3680432771"/>
                    </a:ext>
                  </a:extLst>
                </a:gridCol>
                <a:gridCol w="520700">
                  <a:extLst>
                    <a:ext uri="{9D8B030D-6E8A-4147-A177-3AD203B41FA5}">
                      <a16:colId xmlns:a16="http://schemas.microsoft.com/office/drawing/2014/main" val="1416282345"/>
                    </a:ext>
                  </a:extLst>
                </a:gridCol>
                <a:gridCol w="520700">
                  <a:extLst>
                    <a:ext uri="{9D8B030D-6E8A-4147-A177-3AD203B41FA5}">
                      <a16:colId xmlns:a16="http://schemas.microsoft.com/office/drawing/2014/main" val="3996568591"/>
                    </a:ext>
                  </a:extLst>
                </a:gridCol>
                <a:gridCol w="520700">
                  <a:extLst>
                    <a:ext uri="{9D8B030D-6E8A-4147-A177-3AD203B41FA5}">
                      <a16:colId xmlns:a16="http://schemas.microsoft.com/office/drawing/2014/main" val="3854143449"/>
                    </a:ext>
                  </a:extLst>
                </a:gridCol>
                <a:gridCol w="520700">
                  <a:extLst>
                    <a:ext uri="{9D8B030D-6E8A-4147-A177-3AD203B41FA5}">
                      <a16:colId xmlns:a16="http://schemas.microsoft.com/office/drawing/2014/main" val="2415812767"/>
                    </a:ext>
                  </a:extLst>
                </a:gridCol>
                <a:gridCol w="520700">
                  <a:extLst>
                    <a:ext uri="{9D8B030D-6E8A-4147-A177-3AD203B41FA5}">
                      <a16:colId xmlns:a16="http://schemas.microsoft.com/office/drawing/2014/main" val="1688583753"/>
                    </a:ext>
                  </a:extLst>
                </a:gridCol>
                <a:gridCol w="520700">
                  <a:extLst>
                    <a:ext uri="{9D8B030D-6E8A-4147-A177-3AD203B41FA5}">
                      <a16:colId xmlns:a16="http://schemas.microsoft.com/office/drawing/2014/main" val="206119738"/>
                    </a:ext>
                  </a:extLst>
                </a:gridCol>
                <a:gridCol w="520700">
                  <a:extLst>
                    <a:ext uri="{9D8B030D-6E8A-4147-A177-3AD203B41FA5}">
                      <a16:colId xmlns:a16="http://schemas.microsoft.com/office/drawing/2014/main" val="2602565427"/>
                    </a:ext>
                  </a:extLst>
                </a:gridCol>
              </a:tblGrid>
              <a:tr h="457628">
                <a:tc rowSpan="2">
                  <a:txBody>
                    <a:bodyPr/>
                    <a:lstStyle/>
                    <a:p>
                      <a:pPr algn="ctr">
                        <a:lnSpc>
                          <a:spcPct val="107000"/>
                        </a:lnSpc>
                        <a:spcAft>
                          <a:spcPts val="0"/>
                        </a:spcAft>
                      </a:pPr>
                      <a:r>
                        <a:rPr lang="cs-CZ" sz="1200" dirty="0">
                          <a:effectLst/>
                        </a:rPr>
                        <a:t>Skupina</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cs-CZ" sz="1200">
                          <a:effectLst/>
                        </a:rPr>
                        <a:t>Kód</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cs-CZ" sz="1200">
                          <a:effectLst/>
                        </a:rPr>
                        <a:t>Obor vzdělání, </a:t>
                      </a:r>
                      <a:br>
                        <a:rPr lang="cs-CZ" sz="1200">
                          <a:effectLst/>
                        </a:rPr>
                      </a:br>
                      <a:r>
                        <a:rPr lang="cs-CZ" sz="1200">
                          <a:effectLst/>
                        </a:rPr>
                        <a:t>pro který byl vydán </a:t>
                      </a:r>
                      <a:br>
                        <a:rPr lang="cs-CZ" sz="1200">
                          <a:effectLst/>
                        </a:rPr>
                      </a:br>
                      <a:r>
                        <a:rPr lang="cs-CZ" sz="1200">
                          <a:effectLst/>
                        </a:rPr>
                        <a:t>rámcový vzdělávací program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11">
                  <a:txBody>
                    <a:bodyPr/>
                    <a:lstStyle/>
                    <a:p>
                      <a:pPr algn="ctr">
                        <a:lnSpc>
                          <a:spcPct val="107000"/>
                        </a:lnSpc>
                        <a:spcAft>
                          <a:spcPts val="0"/>
                        </a:spcAft>
                      </a:pPr>
                      <a:r>
                        <a:rPr lang="cs-CZ" sz="1100">
                          <a:effectLst/>
                        </a:rPr>
                        <a:t>Údaje pro stanovení hodnoty PHmax pro průměrný počet žáků v ročníku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239249751"/>
                  </a:ext>
                </a:extLst>
              </a:tr>
              <a:tr h="1129209">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a:lnSpc>
                          <a:spcPct val="107000"/>
                        </a:lnSpc>
                        <a:spcAft>
                          <a:spcPts val="0"/>
                        </a:spcAft>
                      </a:pPr>
                      <a:r>
                        <a:rPr lang="cs-CZ" sz="1200">
                          <a:effectLst/>
                        </a:rPr>
                        <a:t>méně než 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 – 8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8 – 12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12 - méně než 17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  17 – 20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20 – 25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25 – 30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30 – 35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35 – 40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40 – 45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více než 45 – 50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80561515"/>
                  </a:ext>
                </a:extLst>
              </a:tr>
              <a:tr h="235838">
                <a:tc gridSpan="3">
                  <a:txBody>
                    <a:bodyPr/>
                    <a:lstStyle/>
                    <a:p>
                      <a:pPr>
                        <a:lnSpc>
                          <a:spcPct val="107000"/>
                        </a:lnSpc>
                        <a:spcAft>
                          <a:spcPts val="0"/>
                        </a:spcAft>
                      </a:pPr>
                      <a:r>
                        <a:rPr lang="cs-CZ" sz="1200" dirty="0">
                          <a:effectLst/>
                        </a:rPr>
                        <a:t>82 Umění a užité umění</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86275769"/>
                  </a:ext>
                </a:extLst>
              </a:tr>
              <a:tr h="445651">
                <a:tc>
                  <a:txBody>
                    <a:bodyPr/>
                    <a:lstStyle/>
                    <a:p>
                      <a:pPr>
                        <a:lnSpc>
                          <a:spcPct val="107000"/>
                        </a:lnSpc>
                        <a:spcAft>
                          <a:spcPts val="0"/>
                        </a:spcAft>
                      </a:pPr>
                      <a:r>
                        <a:rPr lang="cs-CZ" sz="1200" dirty="0">
                          <a:effectLst/>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a:effectLst/>
                        </a:rPr>
                        <a:t>82-44-M/01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a:effectLst/>
                        </a:rPr>
                        <a:t>Hudba</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a:effectLst/>
                        </a:rPr>
                        <a:t>21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77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102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129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160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191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224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253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281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310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36880821"/>
                  </a:ext>
                </a:extLst>
              </a:tr>
              <a:tr h="445651">
                <a:tc>
                  <a:txBody>
                    <a:bodyPr/>
                    <a:lstStyle/>
                    <a:p>
                      <a:pPr>
                        <a:lnSpc>
                          <a:spcPct val="107000"/>
                        </a:lnSpc>
                        <a:spcAft>
                          <a:spcPts val="0"/>
                        </a:spcAft>
                      </a:pPr>
                      <a:r>
                        <a:rPr lang="cs-CZ" sz="1200" dirty="0">
                          <a:effectLst/>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dirty="0">
                          <a:effectLst/>
                        </a:rPr>
                        <a:t>82-45-M/01</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a:effectLst/>
                        </a:rPr>
                        <a:t>Zpěv</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a:effectLst/>
                        </a:rPr>
                        <a:t>19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45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67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90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117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149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167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198</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222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246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270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534765"/>
                  </a:ext>
                </a:extLst>
              </a:tr>
              <a:tr h="445651">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dirty="0">
                          <a:effectLst/>
                        </a:rPr>
                        <a:t>82-46-M/01</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a:effectLst/>
                        </a:rPr>
                        <a:t>Tanec</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a:effectLst/>
                        </a:rPr>
                        <a:t>24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85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113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144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182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203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243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271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328</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27735705"/>
                  </a:ext>
                </a:extLst>
              </a:tr>
              <a:tr h="445651">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dirty="0">
                          <a:effectLst/>
                        </a:rPr>
                        <a:t>82-46-M/02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a:effectLst/>
                        </a:rPr>
                        <a:t>Současný tanec</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a:effectLst/>
                        </a:rPr>
                        <a:t>28</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66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99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132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171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217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241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288</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324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360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396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62743337"/>
                  </a:ext>
                </a:extLst>
              </a:tr>
              <a:tr h="445651">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dirty="0">
                          <a:effectLst/>
                        </a:rPr>
                        <a:t>82-47-M/01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a:effectLst/>
                        </a:rPr>
                        <a:t>Hudebně dramatické umění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a:effectLst/>
                        </a:rPr>
                        <a:t>23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80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107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132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180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204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233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262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290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319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67232675"/>
                  </a:ext>
                </a:extLst>
              </a:tr>
              <a:tr h="235838">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dirty="0">
                          <a:effectLst/>
                        </a:rPr>
                        <a:t>82-44-P/01</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a:effectLst/>
                        </a:rPr>
                        <a:t>Hudba</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a:effectLst/>
                        </a:rPr>
                        <a:t>21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77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102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129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160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191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224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253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281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310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60196164"/>
                  </a:ext>
                </a:extLst>
              </a:tr>
              <a:tr h="235838">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dirty="0">
                          <a:effectLst/>
                        </a:rPr>
                        <a:t>82-45-P/01</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a:effectLst/>
                        </a:rPr>
                        <a:t>Zpěv</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a:effectLst/>
                        </a:rPr>
                        <a:t>19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45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67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90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117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149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167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198</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222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246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270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9469555"/>
                  </a:ext>
                </a:extLst>
              </a:tr>
              <a:tr h="235838">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dirty="0">
                          <a:effectLst/>
                        </a:rPr>
                        <a:t>82-46-P/01</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dirty="0">
                          <a:effectLst/>
                        </a:rPr>
                        <a:t>Tanec</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a:effectLst/>
                        </a:rPr>
                        <a:t>24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57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85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113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144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182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203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243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271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328</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73429066"/>
                  </a:ext>
                </a:extLst>
              </a:tr>
              <a:tr h="235838">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a:effectLst/>
                        </a:rPr>
                        <a:t>82-46-P/02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dirty="0">
                          <a:effectLst/>
                        </a:rPr>
                        <a:t>Současný tanec</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a:effectLst/>
                        </a:rPr>
                        <a:t>28</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66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99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132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171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217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241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288</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324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360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a:effectLst/>
                        </a:rPr>
                        <a:t>396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38205650"/>
                  </a:ext>
                </a:extLst>
              </a:tr>
              <a:tr h="235838">
                <a:tc>
                  <a:txBody>
                    <a:bodyPr/>
                    <a:lstStyle/>
                    <a:p>
                      <a:pPr>
                        <a:lnSpc>
                          <a:spcPct val="107000"/>
                        </a:lnSpc>
                        <a:spcAft>
                          <a:spcPts val="0"/>
                        </a:spcAft>
                      </a:pPr>
                      <a:r>
                        <a:rPr lang="cs-CZ" sz="12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200">
                          <a:effectLst/>
                        </a:rPr>
                        <a:t>82-47-P/01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200" dirty="0">
                          <a:effectLst/>
                        </a:rPr>
                        <a:t>Hudebně dramatické umění</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200" dirty="0">
                          <a:effectLst/>
                        </a:rPr>
                        <a:t>23</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54</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80</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107</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132</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180</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204</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233</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262</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290</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200" dirty="0">
                          <a:effectLst/>
                        </a:rPr>
                        <a:t>319</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55340435"/>
                  </a:ext>
                </a:extLst>
              </a:tr>
            </a:tbl>
          </a:graphicData>
        </a:graphic>
      </p:graphicFrame>
      <p:sp>
        <p:nvSpPr>
          <p:cNvPr id="3" name="Rectangle 1">
            <a:extLst>
              <a:ext uri="{FF2B5EF4-FFF2-40B4-BE49-F238E27FC236}">
                <a16:creationId xmlns:a16="http://schemas.microsoft.com/office/drawing/2014/main" id="{4F150D98-0D2F-47E6-8F1F-234DB2BCB220}"/>
              </a:ext>
            </a:extLst>
          </p:cNvPr>
          <p:cNvSpPr>
            <a:spLocks noChangeArrowheads="1"/>
          </p:cNvSpPr>
          <p:nvPr/>
        </p:nvSpPr>
        <p:spPr bwMode="auto">
          <a:xfrm>
            <a:off x="754474" y="36278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46588" algn="ctr"/>
              </a:tabLst>
              <a:defRPr>
                <a:solidFill>
                  <a:schemeClr val="tx1"/>
                </a:solidFill>
                <a:latin typeface="Arial" panose="020B0604020202020204" pitchFamily="34" charset="0"/>
              </a:defRPr>
            </a:lvl1pPr>
            <a:lvl2pPr eaLnBrk="0" fontAlgn="base" hangingPunct="0">
              <a:spcBef>
                <a:spcPct val="0"/>
              </a:spcBef>
              <a:spcAft>
                <a:spcPct val="0"/>
              </a:spcAft>
              <a:tabLst>
                <a:tab pos="4446588" algn="ctr"/>
              </a:tabLst>
              <a:defRPr>
                <a:solidFill>
                  <a:schemeClr val="tx1"/>
                </a:solidFill>
                <a:latin typeface="Arial" panose="020B0604020202020204" pitchFamily="34" charset="0"/>
              </a:defRPr>
            </a:lvl2pPr>
            <a:lvl3pPr eaLnBrk="0" fontAlgn="base" hangingPunct="0">
              <a:spcBef>
                <a:spcPct val="0"/>
              </a:spcBef>
              <a:spcAft>
                <a:spcPct val="0"/>
              </a:spcAft>
              <a:tabLst>
                <a:tab pos="4446588" algn="ctr"/>
              </a:tabLst>
              <a:defRPr>
                <a:solidFill>
                  <a:schemeClr val="tx1"/>
                </a:solidFill>
                <a:latin typeface="Arial" panose="020B0604020202020204" pitchFamily="34" charset="0"/>
              </a:defRPr>
            </a:lvl3pPr>
            <a:lvl4pPr eaLnBrk="0" fontAlgn="base" hangingPunct="0">
              <a:spcBef>
                <a:spcPct val="0"/>
              </a:spcBef>
              <a:spcAft>
                <a:spcPct val="0"/>
              </a:spcAft>
              <a:tabLst>
                <a:tab pos="4446588" algn="ctr"/>
              </a:tabLst>
              <a:defRPr>
                <a:solidFill>
                  <a:schemeClr val="tx1"/>
                </a:solidFill>
                <a:latin typeface="Arial" panose="020B0604020202020204" pitchFamily="34" charset="0"/>
              </a:defRPr>
            </a:lvl4pPr>
            <a:lvl5pPr eaLnBrk="0" fontAlgn="base" hangingPunct="0">
              <a:spcBef>
                <a:spcPct val="0"/>
              </a:spcBef>
              <a:spcAft>
                <a:spcPct val="0"/>
              </a:spcAft>
              <a:tabLst>
                <a:tab pos="4446588" algn="ctr"/>
              </a:tabLst>
              <a:defRPr>
                <a:solidFill>
                  <a:schemeClr val="tx1"/>
                </a:solidFill>
                <a:latin typeface="Arial" panose="020B0604020202020204" pitchFamily="34" charset="0"/>
              </a:defRPr>
            </a:lvl5pPr>
            <a:lvl6pPr eaLnBrk="0" fontAlgn="base" hangingPunct="0">
              <a:spcBef>
                <a:spcPct val="0"/>
              </a:spcBef>
              <a:spcAft>
                <a:spcPct val="0"/>
              </a:spcAft>
              <a:tabLst>
                <a:tab pos="4446588" algn="ctr"/>
              </a:tabLst>
              <a:defRPr>
                <a:solidFill>
                  <a:schemeClr val="tx1"/>
                </a:solidFill>
                <a:latin typeface="Arial" panose="020B0604020202020204" pitchFamily="34" charset="0"/>
              </a:defRPr>
            </a:lvl6pPr>
            <a:lvl7pPr eaLnBrk="0" fontAlgn="base" hangingPunct="0">
              <a:spcBef>
                <a:spcPct val="0"/>
              </a:spcBef>
              <a:spcAft>
                <a:spcPct val="0"/>
              </a:spcAft>
              <a:tabLst>
                <a:tab pos="4446588" algn="ctr"/>
              </a:tabLst>
              <a:defRPr>
                <a:solidFill>
                  <a:schemeClr val="tx1"/>
                </a:solidFill>
                <a:latin typeface="Arial" panose="020B0604020202020204" pitchFamily="34" charset="0"/>
              </a:defRPr>
            </a:lvl7pPr>
            <a:lvl8pPr eaLnBrk="0" fontAlgn="base" hangingPunct="0">
              <a:spcBef>
                <a:spcPct val="0"/>
              </a:spcBef>
              <a:spcAft>
                <a:spcPct val="0"/>
              </a:spcAft>
              <a:tabLst>
                <a:tab pos="4446588" algn="ctr"/>
              </a:tabLst>
              <a:defRPr>
                <a:solidFill>
                  <a:schemeClr val="tx1"/>
                </a:solidFill>
                <a:latin typeface="Arial" panose="020B0604020202020204" pitchFamily="34" charset="0"/>
              </a:defRPr>
            </a:lvl8pPr>
            <a:lvl9pPr eaLnBrk="0" fontAlgn="base" hangingPunct="0">
              <a:spcBef>
                <a:spcPct val="0"/>
              </a:spcBef>
              <a:spcAft>
                <a:spcPct val="0"/>
              </a:spcAft>
              <a:tabLst>
                <a:tab pos="4446588"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446588" algn="ctr"/>
              </a:tabLst>
            </a:pP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 3 Obory vzděl</a:t>
            </a:r>
            <a:r>
              <a:rPr kumimoji="0" lang="cs-CZ" altLang="cs-CZ"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cs-CZ" altLang="cs-CZ"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poskytuj</a:t>
            </a:r>
            <a:r>
              <a:rPr kumimoji="0" lang="cs-CZ" altLang="cs-CZ"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r>
              <a:rPr kumimoji="0" lang="cs-CZ" altLang="cs-CZ"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vzděl</a:t>
            </a:r>
            <a:r>
              <a:rPr kumimoji="0" lang="cs-CZ" altLang="cs-CZ"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cs-CZ" altLang="cs-CZ"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a:t>
            </a:r>
            <a:r>
              <a:rPr kumimoji="0" lang="cs-CZ" altLang="cs-CZ"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konzervatoři </a:t>
            </a:r>
            <a:r>
              <a:rPr kumimoji="0" lang="cs-CZ" altLang="cs-CZ"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č</a:t>
            </a:r>
            <a:r>
              <a:rPr kumimoji="0" lang="cs-CZ" altLang="cs-CZ"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446588" algn="ctr"/>
              </a:tabLst>
            </a:pP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446588" algn="ctr"/>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4287294"/>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912177-1F0D-4147-B28B-5F1758074FA1}"/>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C367F4E9-78BC-4EBC-AECB-5F1BC15B7DC3}"/>
              </a:ext>
            </a:extLst>
          </p:cNvPr>
          <p:cNvSpPr txBox="1">
            <a:spLocks noGrp="1"/>
          </p:cNvSpPr>
          <p:nvPr>
            <p:ph idx="1"/>
          </p:nvPr>
        </p:nvSpPr>
        <p:spPr/>
        <p:txBody>
          <a:bodyPr/>
          <a:lstStyle/>
          <a:p>
            <a:pPr lvl="0"/>
            <a:r>
              <a:rPr lang="cs-CZ" dirty="0" err="1"/>
              <a:t>PHmax</a:t>
            </a:r>
            <a:r>
              <a:rPr lang="cs-CZ" dirty="0"/>
              <a:t> se stanoví pro každý druh školy odděleně</a:t>
            </a:r>
          </a:p>
          <a:p>
            <a:pPr lvl="0"/>
            <a:r>
              <a:rPr lang="cs-CZ" dirty="0"/>
              <a:t>ZŠ a SŠ – </a:t>
            </a:r>
            <a:r>
              <a:rPr lang="cs-CZ" dirty="0" err="1"/>
              <a:t>PHmax</a:t>
            </a:r>
            <a:r>
              <a:rPr lang="cs-CZ" dirty="0"/>
              <a:t> = součet všech maximálních počtů hodin na třídu </a:t>
            </a:r>
          </a:p>
          <a:p>
            <a:pPr lvl="0"/>
            <a:r>
              <a:rPr lang="cs-CZ" dirty="0"/>
              <a:t>Konzervatoř – </a:t>
            </a:r>
            <a:r>
              <a:rPr lang="cs-CZ" dirty="0" err="1"/>
              <a:t>PHmax</a:t>
            </a:r>
            <a:r>
              <a:rPr lang="cs-CZ" dirty="0"/>
              <a:t> = součet všech maximálních počtů hodin na ročník</a:t>
            </a:r>
          </a:p>
        </p:txBody>
      </p:sp>
    </p:spTree>
    <p:extLst>
      <p:ext uri="{BB962C8B-B14F-4D97-AF65-F5344CB8AC3E}">
        <p14:creationId xmlns:p14="http://schemas.microsoft.com/office/powerpoint/2010/main" val="3657204372"/>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C4616C-21C1-444D-9090-12A03AD0909B}"/>
              </a:ext>
            </a:extLst>
          </p:cNvPr>
          <p:cNvSpPr txBox="1">
            <a:spLocks noGrp="1"/>
          </p:cNvSpPr>
          <p:nvPr>
            <p:ph type="title"/>
          </p:nvPr>
        </p:nvSpPr>
        <p:spPr/>
        <p:txBody>
          <a:bodyPr/>
          <a:lstStyle/>
          <a:p>
            <a:r>
              <a:rPr lang="cs-CZ" dirty="0"/>
              <a:t>Krácení </a:t>
            </a:r>
            <a:r>
              <a:rPr lang="cs-CZ" dirty="0" err="1"/>
              <a:t>PHmax</a:t>
            </a:r>
            <a:endParaRPr lang="cs-CZ" dirty="0"/>
          </a:p>
        </p:txBody>
      </p:sp>
      <p:sp>
        <p:nvSpPr>
          <p:cNvPr id="3" name="Zástupný symbol pro obsah 2">
            <a:extLst>
              <a:ext uri="{FF2B5EF4-FFF2-40B4-BE49-F238E27FC236}">
                <a16:creationId xmlns:a16="http://schemas.microsoft.com/office/drawing/2014/main" id="{EE9DE5A0-C370-4AEA-ADC6-F3046B5F1AFE}"/>
              </a:ext>
            </a:extLst>
          </p:cNvPr>
          <p:cNvSpPr txBox="1">
            <a:spLocks noGrp="1"/>
          </p:cNvSpPr>
          <p:nvPr>
            <p:ph idx="1"/>
          </p:nvPr>
        </p:nvSpPr>
        <p:spPr/>
        <p:txBody>
          <a:bodyPr/>
          <a:lstStyle/>
          <a:p>
            <a:pPr lvl="0"/>
            <a:r>
              <a:rPr lang="cs-CZ" dirty="0"/>
              <a:t>Je-li počet hodin teoretického a praktického vyučování ve škole vyšší než </a:t>
            </a:r>
            <a:r>
              <a:rPr lang="cs-CZ" dirty="0" err="1"/>
              <a:t>PHmax</a:t>
            </a:r>
            <a:r>
              <a:rPr lang="cs-CZ" dirty="0"/>
              <a:t> školy, snižuje se výše finančních prostředků v poměru těchto hodin a </a:t>
            </a:r>
            <a:r>
              <a:rPr lang="cs-CZ" dirty="0" err="1"/>
              <a:t>PHmax</a:t>
            </a:r>
            <a:r>
              <a:rPr lang="cs-CZ" dirty="0"/>
              <a:t> za školu.</a:t>
            </a:r>
          </a:p>
          <a:p>
            <a:pPr lvl="0"/>
            <a:endParaRPr lang="cs-CZ" dirty="0"/>
          </a:p>
          <a:p>
            <a:pPr lvl="0"/>
            <a:r>
              <a:rPr lang="cs-CZ" dirty="0" err="1"/>
              <a:t>PHmax</a:t>
            </a:r>
            <a:r>
              <a:rPr lang="cs-CZ" dirty="0"/>
              <a:t> nařízení vlády : </a:t>
            </a:r>
            <a:r>
              <a:rPr lang="cs-CZ" dirty="0" err="1"/>
              <a:t>PHmax</a:t>
            </a:r>
            <a:r>
              <a:rPr lang="cs-CZ" dirty="0"/>
              <a:t> školy = 0,x</a:t>
            </a:r>
          </a:p>
          <a:p>
            <a:pPr lvl="0"/>
            <a:r>
              <a:rPr lang="cs-CZ" dirty="0"/>
              <a:t>0,x krát objem finančních prostředků na platové tarify</a:t>
            </a:r>
          </a:p>
        </p:txBody>
      </p:sp>
    </p:spTree>
    <p:extLst>
      <p:ext uri="{BB962C8B-B14F-4D97-AF65-F5344CB8AC3E}">
        <p14:creationId xmlns:p14="http://schemas.microsoft.com/office/powerpoint/2010/main" val="62488249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C790BD-C8E4-47B8-9E30-4BCC9D006F72}"/>
              </a:ext>
            </a:extLst>
          </p:cNvPr>
          <p:cNvSpPr txBox="1">
            <a:spLocks noGrp="1"/>
          </p:cNvSpPr>
          <p:nvPr>
            <p:ph type="title"/>
          </p:nvPr>
        </p:nvSpPr>
        <p:spPr/>
        <p:txBody>
          <a:bodyPr/>
          <a:lstStyle/>
          <a:p>
            <a:r>
              <a:rPr lang="cs-CZ" dirty="0" err="1"/>
              <a:t>PHmax</a:t>
            </a:r>
            <a:r>
              <a:rPr lang="cs-CZ" dirty="0"/>
              <a:t> v jiných formách vzdělávání</a:t>
            </a:r>
          </a:p>
        </p:txBody>
      </p:sp>
      <p:sp>
        <p:nvSpPr>
          <p:cNvPr id="3" name="Zástupný symbol pro obsah 2">
            <a:extLst>
              <a:ext uri="{FF2B5EF4-FFF2-40B4-BE49-F238E27FC236}">
                <a16:creationId xmlns:a16="http://schemas.microsoft.com/office/drawing/2014/main" id="{A6EA2CD4-58FC-4207-959F-D468F56CB675}"/>
              </a:ext>
            </a:extLst>
          </p:cNvPr>
          <p:cNvSpPr txBox="1">
            <a:spLocks noGrp="1"/>
          </p:cNvSpPr>
          <p:nvPr>
            <p:ph idx="1"/>
          </p:nvPr>
        </p:nvSpPr>
        <p:spPr/>
        <p:txBody>
          <a:bodyPr>
            <a:normAutofit/>
          </a:bodyPr>
          <a:lstStyle/>
          <a:p>
            <a:pPr lvl="1"/>
            <a:r>
              <a:rPr lang="cs-CZ" sz="2800" dirty="0"/>
              <a:t>Večerní – </a:t>
            </a:r>
            <a:r>
              <a:rPr lang="cs-CZ" sz="2800" dirty="0" err="1"/>
              <a:t>PHmax</a:t>
            </a:r>
            <a:r>
              <a:rPr lang="cs-CZ" sz="2800" dirty="0"/>
              <a:t> x 0,3</a:t>
            </a:r>
          </a:p>
          <a:p>
            <a:pPr lvl="1"/>
            <a:r>
              <a:rPr lang="cs-CZ" sz="2800" dirty="0"/>
              <a:t>Kombinovaná – </a:t>
            </a:r>
            <a:r>
              <a:rPr lang="cs-CZ" sz="2800" dirty="0" err="1"/>
              <a:t>PHmax</a:t>
            </a:r>
            <a:r>
              <a:rPr lang="cs-CZ" sz="2800" dirty="0"/>
              <a:t> x 0,26</a:t>
            </a:r>
          </a:p>
          <a:p>
            <a:pPr lvl="1"/>
            <a:r>
              <a:rPr lang="cs-CZ" sz="2800" dirty="0"/>
              <a:t>Dálková – </a:t>
            </a:r>
            <a:r>
              <a:rPr lang="cs-CZ" sz="2800" dirty="0" err="1"/>
              <a:t>PHmax</a:t>
            </a:r>
            <a:r>
              <a:rPr lang="cs-CZ" sz="2800" dirty="0"/>
              <a:t> x 0,2</a:t>
            </a:r>
          </a:p>
          <a:p>
            <a:pPr lvl="1"/>
            <a:r>
              <a:rPr lang="cs-CZ" sz="2800" dirty="0"/>
              <a:t>Distanční – </a:t>
            </a:r>
            <a:r>
              <a:rPr lang="cs-CZ" sz="2800" dirty="0" err="1"/>
              <a:t>PHmax</a:t>
            </a:r>
            <a:r>
              <a:rPr lang="cs-CZ" sz="2800" dirty="0"/>
              <a:t> x 0,05</a:t>
            </a:r>
          </a:p>
        </p:txBody>
      </p:sp>
    </p:spTree>
    <p:extLst>
      <p:ext uri="{BB962C8B-B14F-4D97-AF65-F5344CB8AC3E}">
        <p14:creationId xmlns:p14="http://schemas.microsoft.com/office/powerpoint/2010/main" val="362942877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1776D9-FDAB-48A2-9A56-85535B350056}"/>
              </a:ext>
            </a:extLst>
          </p:cNvPr>
          <p:cNvSpPr txBox="1">
            <a:spLocks noGrp="1"/>
          </p:cNvSpPr>
          <p:nvPr>
            <p:ph type="title"/>
          </p:nvPr>
        </p:nvSpPr>
        <p:spPr/>
        <p:txBody>
          <a:bodyPr/>
          <a:lstStyle/>
          <a:p>
            <a:r>
              <a:rPr lang="cs-CZ" dirty="0" err="1"/>
              <a:t>PHmax</a:t>
            </a:r>
            <a:r>
              <a:rPr lang="cs-CZ" dirty="0"/>
              <a:t> ve školách a třídách se žáky s SVP</a:t>
            </a:r>
          </a:p>
        </p:txBody>
      </p:sp>
      <p:sp>
        <p:nvSpPr>
          <p:cNvPr id="3" name="Zástupný symbol pro obsah 2">
            <a:extLst>
              <a:ext uri="{FF2B5EF4-FFF2-40B4-BE49-F238E27FC236}">
                <a16:creationId xmlns:a16="http://schemas.microsoft.com/office/drawing/2014/main" id="{69CE295D-2279-469C-8FAF-52F05751EC0E}"/>
              </a:ext>
            </a:extLst>
          </p:cNvPr>
          <p:cNvSpPr txBox="1">
            <a:spLocks noGrp="1"/>
          </p:cNvSpPr>
          <p:nvPr>
            <p:ph idx="1"/>
          </p:nvPr>
        </p:nvSpPr>
        <p:spPr>
          <a:xfrm>
            <a:off x="838200" y="2174970"/>
            <a:ext cx="10752908" cy="4525959"/>
          </a:xfrm>
        </p:spPr>
        <p:txBody>
          <a:bodyPr/>
          <a:lstStyle/>
          <a:p>
            <a:pPr lvl="0"/>
            <a:r>
              <a:rPr lang="cs-CZ" dirty="0"/>
              <a:t>Základní vzdělání a základy vzdělání a pravidla postupu výpočtu </a:t>
            </a:r>
            <a:r>
              <a:rPr lang="cs-CZ" dirty="0" err="1"/>
              <a:t>PHmax</a:t>
            </a:r>
            <a:r>
              <a:rPr lang="cs-CZ" dirty="0"/>
              <a:t> – příloha</a:t>
            </a:r>
          </a:p>
          <a:p>
            <a:pPr lvl="0"/>
            <a:r>
              <a:rPr lang="cs-CZ" dirty="0"/>
              <a:t>Pro školy a třídy podle § 16/9 ŠZ a </a:t>
            </a:r>
            <a:r>
              <a:rPr lang="cs-CZ" dirty="0">
                <a:solidFill>
                  <a:schemeClr val="accent1"/>
                </a:solidFill>
              </a:rPr>
              <a:t>pro 1 třídu školy při školském zařízení pro výkon ústavní výchovy nebo ochranné výchovy (novela č.195/2019 Sb.) </a:t>
            </a:r>
            <a:r>
              <a:rPr lang="cs-CZ" dirty="0"/>
              <a:t>- Obory vzdělání J, E, H, M, K a L</a:t>
            </a:r>
          </a:p>
          <a:p>
            <a:pPr lvl="1"/>
            <a:r>
              <a:rPr lang="cs-CZ" dirty="0"/>
              <a:t>6 až 10 žáků        </a:t>
            </a:r>
            <a:r>
              <a:rPr lang="cs-CZ" dirty="0" err="1"/>
              <a:t>PHmax</a:t>
            </a:r>
            <a:r>
              <a:rPr lang="cs-CZ" dirty="0"/>
              <a:t> pro třídu 17-20 žáků</a:t>
            </a:r>
          </a:p>
          <a:p>
            <a:pPr lvl="1"/>
            <a:r>
              <a:rPr lang="cs-CZ" dirty="0"/>
              <a:t>11 až 14 žáků      </a:t>
            </a:r>
            <a:r>
              <a:rPr lang="cs-CZ" dirty="0" err="1"/>
              <a:t>PHmax</a:t>
            </a:r>
            <a:r>
              <a:rPr lang="cs-CZ" dirty="0"/>
              <a:t> pro třídu 20-24 žáků</a:t>
            </a:r>
          </a:p>
          <a:p>
            <a:pPr lvl="1"/>
            <a:r>
              <a:rPr lang="cs-CZ" dirty="0"/>
              <a:t>Nižší než 6	</a:t>
            </a:r>
            <a:r>
              <a:rPr lang="cs-CZ" dirty="0" err="1"/>
              <a:t>PHmax</a:t>
            </a:r>
            <a:r>
              <a:rPr lang="cs-CZ" dirty="0"/>
              <a:t> 70% pro třídu 17-20 žáků 				</a:t>
            </a:r>
          </a:p>
        </p:txBody>
      </p:sp>
    </p:spTree>
    <p:extLst>
      <p:ext uri="{BB962C8B-B14F-4D97-AF65-F5344CB8AC3E}">
        <p14:creationId xmlns:p14="http://schemas.microsoft.com/office/powerpoint/2010/main" val="336078791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95E669-AD40-4D05-AB39-FD77046EC759}"/>
              </a:ext>
            </a:extLst>
          </p:cNvPr>
          <p:cNvSpPr txBox="1">
            <a:spLocks noGrp="1"/>
          </p:cNvSpPr>
          <p:nvPr>
            <p:ph type="title"/>
          </p:nvPr>
        </p:nvSpPr>
        <p:spPr>
          <a:xfrm>
            <a:off x="838200" y="730885"/>
            <a:ext cx="10515600" cy="1325563"/>
          </a:xfrm>
        </p:spPr>
        <p:txBody>
          <a:bodyPr>
            <a:normAutofit fontScale="90000"/>
          </a:bodyPr>
          <a:lstStyle/>
          <a:p>
            <a:r>
              <a:rPr lang="cs-CZ" dirty="0"/>
              <a:t>Zvláštní pravidla pro stanovení </a:t>
            </a:r>
            <a:r>
              <a:rPr lang="cs-CZ" dirty="0" err="1"/>
              <a:t>PHmax</a:t>
            </a:r>
            <a:r>
              <a:rPr lang="cs-CZ" dirty="0"/>
              <a:t> v případě víceoborových tříd</a:t>
            </a:r>
            <a:br>
              <a:rPr lang="cs-CZ" dirty="0">
                <a:solidFill>
                  <a:srgbClr val="00B050"/>
                </a:solidFill>
              </a:rPr>
            </a:br>
            <a:endParaRPr lang="cs-CZ" dirty="0"/>
          </a:p>
        </p:txBody>
      </p:sp>
      <p:sp>
        <p:nvSpPr>
          <p:cNvPr id="3" name="Zástupný symbol pro obsah 2">
            <a:extLst>
              <a:ext uri="{FF2B5EF4-FFF2-40B4-BE49-F238E27FC236}">
                <a16:creationId xmlns:a16="http://schemas.microsoft.com/office/drawing/2014/main" id="{1373F0D1-8427-4937-8A2C-A04C8ED48E0A}"/>
              </a:ext>
            </a:extLst>
          </p:cNvPr>
          <p:cNvSpPr txBox="1">
            <a:spLocks noGrp="1"/>
          </p:cNvSpPr>
          <p:nvPr>
            <p:ph idx="1"/>
          </p:nvPr>
        </p:nvSpPr>
        <p:spPr>
          <a:xfrm>
            <a:off x="433953" y="2233790"/>
            <a:ext cx="10919847" cy="5135525"/>
          </a:xfrm>
        </p:spPr>
        <p:txBody>
          <a:bodyPr/>
          <a:lstStyle/>
          <a:p>
            <a:pPr lvl="1"/>
            <a:r>
              <a:rPr lang="cs-CZ" sz="2800" dirty="0"/>
              <a:t>Do průměrného počtu žáků pro </a:t>
            </a:r>
            <a:r>
              <a:rPr lang="cs-CZ" sz="2800" dirty="0" err="1"/>
              <a:t>PHmax</a:t>
            </a:r>
            <a:r>
              <a:rPr lang="cs-CZ" sz="2800" dirty="0"/>
              <a:t> jednooborové třídy se nezapočítává počet žáků ve víceoborových třídách</a:t>
            </a:r>
          </a:p>
          <a:p>
            <a:pPr lvl="1"/>
            <a:r>
              <a:rPr lang="cs-CZ" sz="2800" dirty="0"/>
              <a:t>Ve víceoborové třídě se </a:t>
            </a:r>
            <a:r>
              <a:rPr lang="cs-CZ" sz="2800" dirty="0" err="1"/>
              <a:t>PHmax</a:t>
            </a:r>
            <a:r>
              <a:rPr lang="cs-CZ" sz="2800" dirty="0"/>
              <a:t> stanoví v závislosti na průměrném počtu žáků v daném oboru vzdělání připadajících na jednu víceoborovou </a:t>
            </a:r>
            <a:r>
              <a:rPr lang="cs-CZ" dirty="0"/>
              <a:t>třídu </a:t>
            </a:r>
          </a:p>
        </p:txBody>
      </p:sp>
    </p:spTree>
    <p:extLst>
      <p:ext uri="{BB962C8B-B14F-4D97-AF65-F5344CB8AC3E}">
        <p14:creationId xmlns:p14="http://schemas.microsoft.com/office/powerpoint/2010/main" val="342743728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323271-4845-42C8-BECF-2BC207DA7BEB}"/>
              </a:ext>
            </a:extLst>
          </p:cNvPr>
          <p:cNvSpPr txBox="1">
            <a:spLocks noGrp="1"/>
          </p:cNvSpPr>
          <p:nvPr>
            <p:ph type="title"/>
          </p:nvPr>
        </p:nvSpPr>
        <p:spPr>
          <a:xfrm>
            <a:off x="838200" y="382542"/>
            <a:ext cx="10515600" cy="1838144"/>
          </a:xfrm>
        </p:spPr>
        <p:txBody>
          <a:bodyPr>
            <a:normAutofit fontScale="90000"/>
          </a:bodyPr>
          <a:lstStyle/>
          <a:p>
            <a:r>
              <a:rPr lang="cs-CZ" dirty="0" err="1"/>
              <a:t>PHmax</a:t>
            </a:r>
            <a:r>
              <a:rPr lang="cs-CZ" dirty="0"/>
              <a:t> v případě individuálního vzdělávání (§ 41 ŠZ) a vzdělávání v zahraničí  (§ 38 ŠZ)</a:t>
            </a:r>
            <a:br>
              <a:rPr lang="cs-CZ" dirty="0"/>
            </a:br>
            <a:endParaRPr lang="cs-CZ" dirty="0"/>
          </a:p>
        </p:txBody>
      </p:sp>
      <p:sp>
        <p:nvSpPr>
          <p:cNvPr id="3" name="Zástupný symbol pro obsah 2">
            <a:extLst>
              <a:ext uri="{FF2B5EF4-FFF2-40B4-BE49-F238E27FC236}">
                <a16:creationId xmlns:a16="http://schemas.microsoft.com/office/drawing/2014/main" id="{BC25B3B8-003B-49CC-B23F-44C33008AEF6}"/>
              </a:ext>
            </a:extLst>
          </p:cNvPr>
          <p:cNvSpPr txBox="1">
            <a:spLocks noGrp="1"/>
          </p:cNvSpPr>
          <p:nvPr>
            <p:ph idx="1"/>
          </p:nvPr>
        </p:nvSpPr>
        <p:spPr>
          <a:xfrm>
            <a:off x="525908" y="2378475"/>
            <a:ext cx="10827891" cy="5190308"/>
          </a:xfrm>
        </p:spPr>
        <p:txBody>
          <a:bodyPr/>
          <a:lstStyle/>
          <a:p>
            <a:pPr lvl="1"/>
            <a:r>
              <a:rPr lang="cs-CZ" sz="2800" dirty="0"/>
              <a:t>Žák podle § 41 ŠZ a § 38 se nezapočítává do počtu žáků ve třídě rozhodného pro stanovení </a:t>
            </a:r>
            <a:r>
              <a:rPr lang="cs-CZ" sz="2800" dirty="0" err="1"/>
              <a:t>PHmax</a:t>
            </a:r>
            <a:endParaRPr lang="cs-CZ" sz="2800" dirty="0"/>
          </a:p>
          <a:p>
            <a:pPr lvl="1"/>
            <a:r>
              <a:rPr lang="cs-CZ" sz="2800" dirty="0"/>
              <a:t>Na prvním stupni ZŠ –</a:t>
            </a:r>
            <a:r>
              <a:rPr lang="cs-CZ" sz="2800" dirty="0" err="1"/>
              <a:t>PHmax</a:t>
            </a:r>
            <a:r>
              <a:rPr lang="cs-CZ" sz="2800" dirty="0"/>
              <a:t> školy+ 0,25 hodiny</a:t>
            </a:r>
          </a:p>
          <a:p>
            <a:pPr lvl="1"/>
            <a:r>
              <a:rPr lang="cs-CZ" sz="2800" dirty="0"/>
              <a:t>Na druhém stupni ZŠ, odpovídající ročníky SŠ a konzervatoře – </a:t>
            </a:r>
            <a:r>
              <a:rPr lang="cs-CZ" sz="2800" dirty="0" err="1"/>
              <a:t>PHmax</a:t>
            </a:r>
            <a:r>
              <a:rPr lang="cs-CZ" sz="2800" dirty="0"/>
              <a:t> školy+ 0,5 hodiny</a:t>
            </a:r>
          </a:p>
          <a:p>
            <a:pPr lvl="1"/>
            <a:endParaRPr lang="cs-CZ" dirty="0"/>
          </a:p>
        </p:txBody>
      </p:sp>
    </p:spTree>
    <p:extLst>
      <p:ext uri="{BB962C8B-B14F-4D97-AF65-F5344CB8AC3E}">
        <p14:creationId xmlns:p14="http://schemas.microsoft.com/office/powerpoint/2010/main" val="116747512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8FC846-194C-4C9E-81CD-EB5C614BA38B}"/>
              </a:ext>
            </a:extLst>
          </p:cNvPr>
          <p:cNvSpPr>
            <a:spLocks noGrp="1"/>
          </p:cNvSpPr>
          <p:nvPr>
            <p:ph type="title"/>
          </p:nvPr>
        </p:nvSpPr>
        <p:spPr/>
        <p:txBody>
          <a:bodyPr/>
          <a:lstStyle/>
          <a:p>
            <a:r>
              <a:rPr lang="cs-CZ" dirty="0"/>
              <a:t>Nařízení vlády č. 123/2018 Sb. (195/2019 Sb.)</a:t>
            </a:r>
          </a:p>
        </p:txBody>
      </p:sp>
      <p:sp>
        <p:nvSpPr>
          <p:cNvPr id="3" name="Zástupný obsah 2">
            <a:extLst>
              <a:ext uri="{FF2B5EF4-FFF2-40B4-BE49-F238E27FC236}">
                <a16:creationId xmlns:a16="http://schemas.microsoft.com/office/drawing/2014/main" id="{B93208D2-8433-4A73-B8C9-FC0AB986C5A4}"/>
              </a:ext>
            </a:extLst>
          </p:cNvPr>
          <p:cNvSpPr>
            <a:spLocks noGrp="1"/>
          </p:cNvSpPr>
          <p:nvPr>
            <p:ph idx="1"/>
          </p:nvPr>
        </p:nvSpPr>
        <p:spPr/>
        <p:txBody>
          <a:bodyPr/>
          <a:lstStyle/>
          <a:p>
            <a:r>
              <a:rPr lang="cs-CZ" b="1" dirty="0"/>
              <a:t>§ 5a </a:t>
            </a:r>
            <a:r>
              <a:rPr lang="cs-CZ" b="1" dirty="0" err="1"/>
              <a:t>PHmax</a:t>
            </a:r>
            <a:r>
              <a:rPr lang="cs-CZ" b="1" dirty="0"/>
              <a:t> v případě žáků se závažnými vadami řeči</a:t>
            </a:r>
          </a:p>
          <a:p>
            <a:endParaRPr lang="cs-CZ" dirty="0"/>
          </a:p>
          <a:p>
            <a:r>
              <a:rPr lang="cs-CZ" u="sng" dirty="0"/>
              <a:t>Za každého žáka se závažnými vadami řeči </a:t>
            </a:r>
            <a:r>
              <a:rPr lang="cs-CZ" dirty="0"/>
              <a:t>vzdělávajícího se v oboru vzdělání v příloze č. 2 k tomuto nařízení ve škole nebo třídě zřízené podle § 16/9 ŠZ pro žáky s tímto znevýhodněním – zvýší se celková výše </a:t>
            </a:r>
            <a:r>
              <a:rPr lang="cs-CZ" dirty="0" err="1"/>
              <a:t>PHmax</a:t>
            </a:r>
            <a:r>
              <a:rPr lang="cs-CZ" dirty="0"/>
              <a:t> stanovená pro školu </a:t>
            </a:r>
            <a:r>
              <a:rPr lang="cs-CZ" u="sng" dirty="0"/>
              <a:t>o 1 hodinu.</a:t>
            </a:r>
          </a:p>
        </p:txBody>
      </p:sp>
    </p:spTree>
    <p:extLst>
      <p:ext uri="{BB962C8B-B14F-4D97-AF65-F5344CB8AC3E}">
        <p14:creationId xmlns:p14="http://schemas.microsoft.com/office/powerpoint/2010/main" val="1862100251"/>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1C0524-884A-44B1-91F9-888BB7C28099}"/>
              </a:ext>
            </a:extLst>
          </p:cNvPr>
          <p:cNvSpPr>
            <a:spLocks noGrp="1"/>
          </p:cNvSpPr>
          <p:nvPr>
            <p:ph type="title"/>
          </p:nvPr>
        </p:nvSpPr>
        <p:spPr>
          <a:xfrm>
            <a:off x="838200" y="681037"/>
            <a:ext cx="10515600" cy="1009651"/>
          </a:xfrm>
        </p:spPr>
        <p:txBody>
          <a:bodyPr>
            <a:normAutofit fontScale="90000"/>
          </a:bodyPr>
          <a:lstStyle/>
          <a:p>
            <a:r>
              <a:rPr lang="cs-CZ" dirty="0"/>
              <a:t>§ 5b </a:t>
            </a:r>
            <a:r>
              <a:rPr lang="cs-CZ" dirty="0" err="1"/>
              <a:t>PHmax</a:t>
            </a:r>
            <a:r>
              <a:rPr lang="cs-CZ" dirty="0"/>
              <a:t> pro výuku s AP financovaný v některých případech ze státního rozpočtu</a:t>
            </a:r>
            <a:br>
              <a:rPr lang="cs-CZ" b="1" dirty="0"/>
            </a:br>
            <a:endParaRPr lang="cs-CZ" dirty="0"/>
          </a:p>
        </p:txBody>
      </p:sp>
      <p:sp>
        <p:nvSpPr>
          <p:cNvPr id="3" name="Zástupný obsah 2">
            <a:extLst>
              <a:ext uri="{FF2B5EF4-FFF2-40B4-BE49-F238E27FC236}">
                <a16:creationId xmlns:a16="http://schemas.microsoft.com/office/drawing/2014/main" id="{025FCDC2-7AF0-4F5B-960A-9179B409D331}"/>
              </a:ext>
            </a:extLst>
          </p:cNvPr>
          <p:cNvSpPr>
            <a:spLocks noGrp="1"/>
          </p:cNvSpPr>
          <p:nvPr>
            <p:ph idx="1"/>
          </p:nvPr>
        </p:nvSpPr>
        <p:spPr/>
        <p:txBody>
          <a:bodyPr>
            <a:normAutofit/>
          </a:bodyPr>
          <a:lstStyle/>
          <a:p>
            <a:endParaRPr lang="cs-CZ" dirty="0"/>
          </a:p>
          <a:p>
            <a:r>
              <a:rPr lang="cs-CZ" dirty="0"/>
              <a:t>Nově stanoveno v příloze č. 2 nařízení vlády </a:t>
            </a:r>
          </a:p>
          <a:p>
            <a:r>
              <a:rPr lang="cs-CZ" dirty="0"/>
              <a:t>Platí pro školu a třídu podle § 16/9 ŠZ, pro třídu školy při školském zařízení pro výkon ústavní výchovy nebo ochranné výchovy v závislosti na průměrném počtu žáků ve třídě</a:t>
            </a:r>
          </a:p>
          <a:p>
            <a:r>
              <a:rPr lang="cs-CZ" dirty="0"/>
              <a:t>Stanovení výsledného maximálního počtu hodin AP financovaného ze státního rozpočtu – použijí se pravidla shodná s obecným pravidlem (je-li </a:t>
            </a:r>
            <a:r>
              <a:rPr lang="cs-CZ" dirty="0" err="1"/>
              <a:t>PHmax</a:t>
            </a:r>
            <a:r>
              <a:rPr lang="cs-CZ" dirty="0"/>
              <a:t> školy vyšší – snižuje se výše finančních prostředků v poměru těchto hodin a </a:t>
            </a:r>
            <a:r>
              <a:rPr lang="cs-CZ" dirty="0" err="1"/>
              <a:t>PHmax</a:t>
            </a:r>
            <a:r>
              <a:rPr lang="cs-CZ" dirty="0"/>
              <a:t> za školu)</a:t>
            </a:r>
          </a:p>
          <a:p>
            <a:endParaRPr lang="cs-CZ" dirty="0"/>
          </a:p>
        </p:txBody>
      </p:sp>
    </p:spTree>
    <p:extLst>
      <p:ext uri="{BB962C8B-B14F-4D97-AF65-F5344CB8AC3E}">
        <p14:creationId xmlns:p14="http://schemas.microsoft.com/office/powerpoint/2010/main" val="2018095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61F02B-D15F-4B80-8B76-A398AE7A9360}"/>
              </a:ext>
            </a:extLst>
          </p:cNvPr>
          <p:cNvSpPr txBox="1">
            <a:spLocks noGrp="1"/>
          </p:cNvSpPr>
          <p:nvPr>
            <p:ph type="title"/>
          </p:nvPr>
        </p:nvSpPr>
        <p:spPr/>
        <p:txBody>
          <a:bodyPr/>
          <a:lstStyle/>
          <a:p>
            <a:pPr lvl="0"/>
            <a:r>
              <a:rPr lang="cs-CZ" dirty="0"/>
              <a:t>Zřizovací listina</a:t>
            </a:r>
          </a:p>
        </p:txBody>
      </p:sp>
      <p:sp>
        <p:nvSpPr>
          <p:cNvPr id="3" name="Zástupný symbol pro obsah 2">
            <a:extLst>
              <a:ext uri="{FF2B5EF4-FFF2-40B4-BE49-F238E27FC236}">
                <a16:creationId xmlns:a16="http://schemas.microsoft.com/office/drawing/2014/main" id="{C3A6FE74-26BE-4F14-9726-5105F529CC1C}"/>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sídlo příspěvkové organizace a její identifikační číslo</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1E9608-D447-42D6-A770-F2A912EC3BB8}"/>
              </a:ext>
            </a:extLst>
          </p:cNvPr>
          <p:cNvSpPr>
            <a:spLocks noGrp="1"/>
          </p:cNvSpPr>
          <p:nvPr>
            <p:ph type="title"/>
          </p:nvPr>
        </p:nvSpPr>
        <p:spPr/>
        <p:txBody>
          <a:bodyPr/>
          <a:lstStyle/>
          <a:p>
            <a:r>
              <a:rPr lang="cs-CZ" dirty="0"/>
              <a:t>Novela vyhlášky č. 48/2005 Sb.</a:t>
            </a:r>
          </a:p>
        </p:txBody>
      </p:sp>
      <p:sp>
        <p:nvSpPr>
          <p:cNvPr id="3" name="Zástupný obsah 2">
            <a:extLst>
              <a:ext uri="{FF2B5EF4-FFF2-40B4-BE49-F238E27FC236}">
                <a16:creationId xmlns:a16="http://schemas.microsoft.com/office/drawing/2014/main" id="{1FACB7C1-7F39-4CA3-9A58-0B5F8040963D}"/>
              </a:ext>
            </a:extLst>
          </p:cNvPr>
          <p:cNvSpPr>
            <a:spLocks noGrp="1"/>
          </p:cNvSpPr>
          <p:nvPr>
            <p:ph idx="1"/>
          </p:nvPr>
        </p:nvSpPr>
        <p:spPr/>
        <p:txBody>
          <a:bodyPr/>
          <a:lstStyle/>
          <a:p>
            <a:r>
              <a:rPr lang="cs-CZ" dirty="0"/>
              <a:t>Nový § 7c – Maximální počet hodin výuky s asistentem pedagoga ve třídě přípravného stupně základní školy speciální financovaný ze státního rozpočtu</a:t>
            </a:r>
          </a:p>
          <a:p>
            <a:r>
              <a:rPr lang="cs-CZ" dirty="0" err="1"/>
              <a:t>PHmax</a:t>
            </a:r>
            <a:r>
              <a:rPr lang="cs-CZ" dirty="0"/>
              <a:t> je 20 hodin v případě počtu dětí ve třídě 4 a více</a:t>
            </a:r>
          </a:p>
        </p:txBody>
      </p:sp>
    </p:spTree>
    <p:extLst>
      <p:ext uri="{BB962C8B-B14F-4D97-AF65-F5344CB8AC3E}">
        <p14:creationId xmlns:p14="http://schemas.microsoft.com/office/powerpoint/2010/main" val="20237594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C643B-48BA-4078-A809-DD925E075144}"/>
              </a:ext>
            </a:extLst>
          </p:cNvPr>
          <p:cNvSpPr>
            <a:spLocks noGrp="1"/>
          </p:cNvSpPr>
          <p:nvPr>
            <p:ph type="title"/>
          </p:nvPr>
        </p:nvSpPr>
        <p:spPr/>
        <p:txBody>
          <a:bodyPr/>
          <a:lstStyle/>
          <a:p>
            <a:r>
              <a:rPr lang="cs-CZ" dirty="0"/>
              <a:t>Provozní zaměstnanci ZŠ</a:t>
            </a:r>
          </a:p>
        </p:txBody>
      </p:sp>
      <p:sp>
        <p:nvSpPr>
          <p:cNvPr id="3" name="Zástupný text 2">
            <a:extLst>
              <a:ext uri="{FF2B5EF4-FFF2-40B4-BE49-F238E27FC236}">
                <a16:creationId xmlns:a16="http://schemas.microsoft.com/office/drawing/2014/main" id="{76B834ED-F146-4A4B-8F49-E9E84A83EA4B}"/>
              </a:ext>
            </a:extLst>
          </p:cNvPr>
          <p:cNvSpPr>
            <a:spLocks noGrp="1"/>
          </p:cNvSpPr>
          <p:nvPr>
            <p:ph type="body" idx="1"/>
          </p:nvPr>
        </p:nvSpPr>
        <p:spPr/>
        <p:txBody>
          <a:bodyPr/>
          <a:lstStyle/>
          <a:p>
            <a:r>
              <a:rPr lang="cs-CZ" dirty="0"/>
              <a:t> V informačním systému  https://sberdat.uiv.cz/login  byly zveřejněny údaje o limitech nepedagogických pracovníků</a:t>
            </a:r>
          </a:p>
        </p:txBody>
      </p:sp>
    </p:spTree>
    <p:extLst>
      <p:ext uri="{BB962C8B-B14F-4D97-AF65-F5344CB8AC3E}">
        <p14:creationId xmlns:p14="http://schemas.microsoft.com/office/powerpoint/2010/main" val="4198364778"/>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ECB947C7-AB6E-4B93-8CC0-22300B502893}"/>
              </a:ext>
            </a:extLst>
          </p:cNvPr>
          <p:cNvGraphicFramePr>
            <a:graphicFrameLocks noGrp="1"/>
          </p:cNvGraphicFramePr>
          <p:nvPr/>
        </p:nvGraphicFramePr>
        <p:xfrm>
          <a:off x="1352549" y="497398"/>
          <a:ext cx="9486901" cy="6046708"/>
        </p:xfrm>
        <a:graphic>
          <a:graphicData uri="http://schemas.openxmlformats.org/drawingml/2006/table">
            <a:tbl>
              <a:tblPr>
                <a:tableStyleId>{5C22544A-7EE6-4342-B048-85BDC9FD1C3A}</a:tableStyleId>
              </a:tblPr>
              <a:tblGrid>
                <a:gridCol w="1805427">
                  <a:extLst>
                    <a:ext uri="{9D8B030D-6E8A-4147-A177-3AD203B41FA5}">
                      <a16:colId xmlns:a16="http://schemas.microsoft.com/office/drawing/2014/main" val="3625020867"/>
                    </a:ext>
                  </a:extLst>
                </a:gridCol>
                <a:gridCol w="2328424">
                  <a:extLst>
                    <a:ext uri="{9D8B030D-6E8A-4147-A177-3AD203B41FA5}">
                      <a16:colId xmlns:a16="http://schemas.microsoft.com/office/drawing/2014/main" val="868454791"/>
                    </a:ext>
                  </a:extLst>
                </a:gridCol>
                <a:gridCol w="3626120">
                  <a:extLst>
                    <a:ext uri="{9D8B030D-6E8A-4147-A177-3AD203B41FA5}">
                      <a16:colId xmlns:a16="http://schemas.microsoft.com/office/drawing/2014/main" val="1270969940"/>
                    </a:ext>
                  </a:extLst>
                </a:gridCol>
                <a:gridCol w="863465">
                  <a:extLst>
                    <a:ext uri="{9D8B030D-6E8A-4147-A177-3AD203B41FA5}">
                      <a16:colId xmlns:a16="http://schemas.microsoft.com/office/drawing/2014/main" val="1970175264"/>
                    </a:ext>
                  </a:extLst>
                </a:gridCol>
                <a:gridCol w="863465">
                  <a:extLst>
                    <a:ext uri="{9D8B030D-6E8A-4147-A177-3AD203B41FA5}">
                      <a16:colId xmlns:a16="http://schemas.microsoft.com/office/drawing/2014/main" val="2695152532"/>
                    </a:ext>
                  </a:extLst>
                </a:gridCol>
              </a:tblGrid>
              <a:tr h="602532">
                <a:tc gridSpan="3">
                  <a:txBody>
                    <a:bodyPr/>
                    <a:lstStyle/>
                    <a:p>
                      <a:pPr algn="ctr" fontAlgn="ctr"/>
                      <a:r>
                        <a:rPr lang="cs-CZ" sz="1400" u="none" strike="noStrike" dirty="0">
                          <a:effectLst/>
                        </a:rPr>
                        <a:t>Soustava normativů pro ZŠ</a:t>
                      </a:r>
                      <a:endParaRPr lang="cs-CZ"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cs-CZ"/>
                    </a:p>
                  </a:txBody>
                  <a:tcPr/>
                </a:tc>
                <a:tc hMerge="1">
                  <a:txBody>
                    <a:bodyPr/>
                    <a:lstStyle/>
                    <a:p>
                      <a:endParaRPr lang="cs-CZ"/>
                    </a:p>
                  </a:txBody>
                  <a:tcPr/>
                </a:tc>
                <a:tc>
                  <a:txBody>
                    <a:bodyPr/>
                    <a:lstStyle/>
                    <a:p>
                      <a:pPr algn="ctr" fontAlgn="ctr"/>
                      <a:r>
                        <a:rPr lang="cs-CZ" sz="1400" u="none" strike="noStrike">
                          <a:effectLst/>
                        </a:rPr>
                        <a:t>List</a:t>
                      </a:r>
                      <a:endParaRPr lang="cs-CZ"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400" u="none" strike="noStrike">
                          <a:effectLst/>
                        </a:rPr>
                        <a:t>Řádky</a:t>
                      </a:r>
                      <a:endParaRPr lang="cs-CZ"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04711368"/>
                  </a:ext>
                </a:extLst>
              </a:tr>
              <a:tr h="257845">
                <a:tc gridSpan="3">
                  <a:txBody>
                    <a:bodyPr/>
                    <a:lstStyle/>
                    <a:p>
                      <a:pPr algn="l" fontAlgn="b"/>
                      <a:r>
                        <a:rPr lang="cs-CZ" sz="1400" u="none" strike="noStrike" dirty="0">
                          <a:effectLst/>
                        </a:rPr>
                        <a:t>na ředitelství</a:t>
                      </a:r>
                      <a:endParaRPr lang="cs-CZ"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hMerge="1">
                  <a:txBody>
                    <a:bodyPr/>
                    <a:lstStyle/>
                    <a:p>
                      <a:endParaRPr lang="cs-CZ"/>
                    </a:p>
                  </a:txBody>
                  <a:tcPr/>
                </a:tc>
                <a:tc>
                  <a:txBody>
                    <a:bodyPr/>
                    <a:lstStyle/>
                    <a:p>
                      <a:pPr algn="ctr" fontAlgn="b"/>
                      <a:r>
                        <a:rPr lang="cs-CZ" sz="1400" u="none" strike="noStrike">
                          <a:effectLst/>
                        </a:rPr>
                        <a:t>ZŠ_normativy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4 až 103</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394835"/>
                  </a:ext>
                </a:extLst>
              </a:tr>
              <a:tr h="257845">
                <a:tc gridSpan="3">
                  <a:txBody>
                    <a:bodyPr/>
                    <a:lstStyle/>
                    <a:p>
                      <a:pPr algn="l" fontAlgn="b"/>
                      <a:r>
                        <a:rPr lang="cs-CZ" sz="1400" u="none" strike="noStrike" dirty="0">
                          <a:effectLst/>
                        </a:rPr>
                        <a:t>na další pracoviště</a:t>
                      </a:r>
                      <a:endParaRPr lang="cs-CZ"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hMerge="1">
                  <a:txBody>
                    <a:bodyPr/>
                    <a:lstStyle/>
                    <a:p>
                      <a:endParaRPr lang="cs-CZ"/>
                    </a:p>
                  </a:txBody>
                  <a:tcPr/>
                </a:tc>
                <a:tc>
                  <a:txBody>
                    <a:bodyPr/>
                    <a:lstStyle/>
                    <a:p>
                      <a:pPr algn="ctr" fontAlgn="b"/>
                      <a:r>
                        <a:rPr lang="cs-CZ" sz="1400" u="none" strike="noStrike">
                          <a:effectLst/>
                        </a:rPr>
                        <a:t>ZŠ_normativy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106 a 107</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48982701"/>
                  </a:ext>
                </a:extLst>
              </a:tr>
              <a:tr h="257845">
                <a:tc rowSpan="9">
                  <a:txBody>
                    <a:bodyPr/>
                    <a:lstStyle/>
                    <a:p>
                      <a:pPr algn="l" fontAlgn="ctr"/>
                      <a:r>
                        <a:rPr lang="cs-CZ" sz="1100" u="none" strike="noStrike">
                          <a:effectLst/>
                        </a:rPr>
                        <a:t>na třídu</a:t>
                      </a:r>
                      <a:endParaRPr lang="cs-CZ" sz="1100" b="1" i="0" u="none" strike="noStrike">
                        <a:solidFill>
                          <a:srgbClr val="000000"/>
                        </a:solidFill>
                        <a:effectLst/>
                        <a:latin typeface="Calibri" panose="020F0502020204030204" pitchFamily="34" charset="0"/>
                      </a:endParaRPr>
                    </a:p>
                  </a:txBody>
                  <a:tcPr marL="9525" marR="9525" marT="9525" marB="0" anchor="ctr"/>
                </a:tc>
                <a:tc gridSpan="2">
                  <a:txBody>
                    <a:bodyPr/>
                    <a:lstStyle/>
                    <a:p>
                      <a:pPr algn="l" fontAlgn="b"/>
                      <a:r>
                        <a:rPr lang="cs-CZ" sz="1400" u="none" strike="noStrike" dirty="0">
                          <a:effectLst/>
                        </a:rPr>
                        <a:t>přípravná třída</a:t>
                      </a:r>
                      <a:endParaRPr lang="cs-CZ"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a:txBody>
                    <a:bodyPr/>
                    <a:lstStyle/>
                    <a:p>
                      <a:pPr algn="ctr" fontAlgn="b"/>
                      <a:r>
                        <a:rPr lang="cs-CZ" sz="1400" u="none" strike="noStrike">
                          <a:effectLst/>
                        </a:rPr>
                        <a:t>ZŠ_normativy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109</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4490694"/>
                  </a:ext>
                </a:extLst>
              </a:tr>
              <a:tr h="257845">
                <a:tc vMerge="1">
                  <a:txBody>
                    <a:bodyPr/>
                    <a:lstStyle/>
                    <a:p>
                      <a:endParaRPr lang="cs-CZ"/>
                    </a:p>
                  </a:txBody>
                  <a:tcPr/>
                </a:tc>
                <a:tc gridSpan="2">
                  <a:txBody>
                    <a:bodyPr/>
                    <a:lstStyle/>
                    <a:p>
                      <a:pPr algn="l" fontAlgn="b"/>
                      <a:r>
                        <a:rPr lang="cs-CZ" sz="1400" u="none" strike="noStrike" dirty="0">
                          <a:effectLst/>
                        </a:rPr>
                        <a:t>přípravný stupeň základní školy speciální</a:t>
                      </a:r>
                      <a:endParaRPr lang="cs-CZ"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a:txBody>
                    <a:bodyPr/>
                    <a:lstStyle/>
                    <a:p>
                      <a:pPr algn="ctr" fontAlgn="b"/>
                      <a:r>
                        <a:rPr lang="cs-CZ" sz="1400" u="none" strike="noStrike">
                          <a:effectLst/>
                        </a:rPr>
                        <a:t>ZŠ_normativy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110</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7595655"/>
                  </a:ext>
                </a:extLst>
              </a:tr>
              <a:tr h="257845">
                <a:tc vMerge="1">
                  <a:txBody>
                    <a:bodyPr/>
                    <a:lstStyle/>
                    <a:p>
                      <a:endParaRPr lang="cs-CZ"/>
                    </a:p>
                  </a:txBody>
                  <a:tcPr/>
                </a:tc>
                <a:tc rowSpan="3">
                  <a:txBody>
                    <a:bodyPr/>
                    <a:lstStyle/>
                    <a:p>
                      <a:pPr algn="l" fontAlgn="ctr"/>
                      <a:r>
                        <a:rPr lang="cs-CZ" sz="1400" u="none" strike="noStrike" dirty="0">
                          <a:effectLst/>
                        </a:rPr>
                        <a:t>běžná třída, třída s jazykem národnostní menšiny</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cs-CZ" sz="1400" u="none" strike="noStrike">
                          <a:effectLst/>
                        </a:rPr>
                        <a:t>s průměrným počtem žáků menším než 16</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ZŠ_normativy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111</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8506467"/>
                  </a:ext>
                </a:extLst>
              </a:tr>
              <a:tr h="257845">
                <a:tc vMerge="1">
                  <a:txBody>
                    <a:bodyPr/>
                    <a:lstStyle/>
                    <a:p>
                      <a:endParaRPr lang="cs-CZ"/>
                    </a:p>
                  </a:txBody>
                  <a:tcPr/>
                </a:tc>
                <a:tc vMerge="1">
                  <a:txBody>
                    <a:bodyPr/>
                    <a:lstStyle/>
                    <a:p>
                      <a:endParaRPr lang="cs-CZ"/>
                    </a:p>
                  </a:txBody>
                  <a:tcPr/>
                </a:tc>
                <a:tc>
                  <a:txBody>
                    <a:bodyPr/>
                    <a:lstStyle/>
                    <a:p>
                      <a:pPr algn="l" fontAlgn="b"/>
                      <a:r>
                        <a:rPr lang="cs-CZ" sz="1400" u="none" strike="noStrike">
                          <a:effectLst/>
                        </a:rPr>
                        <a:t>s průměrným počtem žáků 16 až méně než 23</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ZŠ_normativy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112</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3370747"/>
                  </a:ext>
                </a:extLst>
              </a:tr>
              <a:tr h="242487">
                <a:tc vMerge="1">
                  <a:txBody>
                    <a:bodyPr/>
                    <a:lstStyle/>
                    <a:p>
                      <a:endParaRPr lang="cs-CZ"/>
                    </a:p>
                  </a:txBody>
                  <a:tcPr/>
                </a:tc>
                <a:tc vMerge="1">
                  <a:txBody>
                    <a:bodyPr/>
                    <a:lstStyle/>
                    <a:p>
                      <a:endParaRPr lang="cs-CZ"/>
                    </a:p>
                  </a:txBody>
                  <a:tcPr/>
                </a:tc>
                <a:tc>
                  <a:txBody>
                    <a:bodyPr/>
                    <a:lstStyle/>
                    <a:p>
                      <a:pPr algn="l" fontAlgn="b"/>
                      <a:r>
                        <a:rPr lang="pt-BR" sz="1400" u="none" strike="noStrike">
                          <a:effectLst/>
                        </a:rPr>
                        <a:t>s průměrným počtem žáků 23 a více</a:t>
                      </a:r>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ZŠ_normativy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113</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8687963"/>
                  </a:ext>
                </a:extLst>
              </a:tr>
              <a:tr h="242487">
                <a:tc vMerge="1">
                  <a:txBody>
                    <a:bodyPr/>
                    <a:lstStyle/>
                    <a:p>
                      <a:endParaRPr lang="cs-CZ"/>
                    </a:p>
                  </a:txBody>
                  <a:tcPr/>
                </a:tc>
                <a:tc rowSpan="2">
                  <a:txBody>
                    <a:bodyPr/>
                    <a:lstStyle/>
                    <a:p>
                      <a:pPr algn="l" fontAlgn="ctr"/>
                      <a:r>
                        <a:rPr lang="pl-PL" sz="1400" u="none" strike="noStrike" dirty="0">
                          <a:effectLst/>
                        </a:rPr>
                        <a:t>zřízenou podle § 16 odst. 9</a:t>
                      </a:r>
                      <a:endParaRPr lang="pl-PL"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cs-CZ" sz="1400" u="none" strike="noStrike">
                          <a:effectLst/>
                        </a:rPr>
                        <a:t>s průměrným počtem žáků menším než 10</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ZŠ_normativy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114</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12927425"/>
                  </a:ext>
                </a:extLst>
              </a:tr>
              <a:tr h="242487">
                <a:tc vMerge="1">
                  <a:txBody>
                    <a:bodyPr/>
                    <a:lstStyle/>
                    <a:p>
                      <a:endParaRPr lang="cs-CZ"/>
                    </a:p>
                  </a:txBody>
                  <a:tcPr/>
                </a:tc>
                <a:tc vMerge="1">
                  <a:txBody>
                    <a:bodyPr/>
                    <a:lstStyle/>
                    <a:p>
                      <a:endParaRPr lang="cs-CZ"/>
                    </a:p>
                  </a:txBody>
                  <a:tcPr/>
                </a:tc>
                <a:tc>
                  <a:txBody>
                    <a:bodyPr/>
                    <a:lstStyle/>
                    <a:p>
                      <a:pPr algn="l" fontAlgn="b"/>
                      <a:r>
                        <a:rPr lang="pt-BR" sz="1400" u="none" strike="noStrike" dirty="0">
                          <a:effectLst/>
                        </a:rPr>
                        <a:t>s průměrným počtem žáků 10 a více</a:t>
                      </a:r>
                      <a:endParaRPr lang="pt-B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ZŠ_normativy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115</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9816287"/>
                  </a:ext>
                </a:extLst>
              </a:tr>
              <a:tr h="1079069">
                <a:tc vMerge="1">
                  <a:txBody>
                    <a:bodyPr/>
                    <a:lstStyle/>
                    <a:p>
                      <a:endParaRPr lang="cs-CZ"/>
                    </a:p>
                  </a:txBody>
                  <a:tcPr/>
                </a:tc>
                <a:tc>
                  <a:txBody>
                    <a:bodyPr/>
                    <a:lstStyle/>
                    <a:p>
                      <a:pPr algn="l" fontAlgn="b"/>
                      <a:r>
                        <a:rPr lang="cs-CZ" sz="1400" u="none" strike="noStrike" dirty="0">
                          <a:effectLst/>
                        </a:rPr>
                        <a:t>v základní škole při zdravotnickém zařízení, pokud se jedná o psychiatrickou nemocnici, ozdravovnu nebo léčebnu</a:t>
                      </a:r>
                      <a:endParaRPr lang="cs-CZ"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400" u="none" strike="noStrike" dirty="0">
                          <a:effectLst/>
                        </a:rPr>
                        <a:t> </a:t>
                      </a:r>
                      <a:endParaRPr lang="cs-CZ"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dirty="0" err="1">
                          <a:effectLst/>
                        </a:rPr>
                        <a:t>ZŠ_normativy</a:t>
                      </a:r>
                      <a:endParaRPr lang="cs-CZ"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dirty="0">
                          <a:effectLst/>
                        </a:rPr>
                        <a:t>116</a:t>
                      </a:r>
                      <a:endParaRPr lang="cs-CZ"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9668340"/>
                  </a:ext>
                </a:extLst>
              </a:tr>
              <a:tr h="438902">
                <a:tc vMerge="1">
                  <a:txBody>
                    <a:bodyPr/>
                    <a:lstStyle/>
                    <a:p>
                      <a:endParaRPr lang="cs-CZ"/>
                    </a:p>
                  </a:txBody>
                  <a:tcPr/>
                </a:tc>
                <a:tc gridSpan="2">
                  <a:txBody>
                    <a:bodyPr/>
                    <a:lstStyle/>
                    <a:p>
                      <a:pPr algn="l" fontAlgn="b"/>
                      <a:r>
                        <a:rPr lang="cs-CZ" sz="1400" u="none" strike="noStrike" dirty="0">
                          <a:effectLst/>
                        </a:rPr>
                        <a:t>v základní škole při zdravotnickém zařízení, pokud se nejedná o psychiatrickou nemocnici, ozdravovnu nebo léčebnu</a:t>
                      </a:r>
                      <a:endParaRPr lang="cs-CZ"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a:txBody>
                    <a:bodyPr/>
                    <a:lstStyle/>
                    <a:p>
                      <a:pPr algn="ctr" fontAlgn="b"/>
                      <a:r>
                        <a:rPr lang="cs-CZ" sz="1400" u="none" strike="noStrike" dirty="0" err="1">
                          <a:effectLst/>
                        </a:rPr>
                        <a:t>ZŠ_normativy</a:t>
                      </a:r>
                      <a:endParaRPr lang="cs-CZ"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dirty="0">
                          <a:effectLst/>
                        </a:rPr>
                        <a:t>117</a:t>
                      </a:r>
                      <a:endParaRPr lang="cs-CZ"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2234153"/>
                  </a:ext>
                </a:extLst>
              </a:tr>
            </a:tbl>
          </a:graphicData>
        </a:graphic>
      </p:graphicFrame>
    </p:spTree>
    <p:extLst>
      <p:ext uri="{BB962C8B-B14F-4D97-AF65-F5344CB8AC3E}">
        <p14:creationId xmlns:p14="http://schemas.microsoft.com/office/powerpoint/2010/main" val="102429033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3B3070-07EC-471D-BE35-7C40C8ABAD85}"/>
              </a:ext>
            </a:extLst>
          </p:cNvPr>
          <p:cNvSpPr>
            <a:spLocks noGrp="1"/>
          </p:cNvSpPr>
          <p:nvPr>
            <p:ph type="title"/>
          </p:nvPr>
        </p:nvSpPr>
        <p:spPr/>
        <p:txBody>
          <a:bodyPr/>
          <a:lstStyle/>
          <a:p>
            <a:r>
              <a:rPr lang="cs-CZ" dirty="0"/>
              <a:t>Provozní zaměstnanci SŠ</a:t>
            </a:r>
          </a:p>
        </p:txBody>
      </p:sp>
      <p:sp>
        <p:nvSpPr>
          <p:cNvPr id="3" name="Zástupný text 2">
            <a:extLst>
              <a:ext uri="{FF2B5EF4-FFF2-40B4-BE49-F238E27FC236}">
                <a16:creationId xmlns:a16="http://schemas.microsoft.com/office/drawing/2014/main" id="{19014949-EC7A-4B71-9822-9FD4DC7AE1B0}"/>
              </a:ext>
            </a:extLst>
          </p:cNvPr>
          <p:cNvSpPr>
            <a:spLocks noGrp="1"/>
          </p:cNvSpPr>
          <p:nvPr>
            <p:ph type="body" idx="1"/>
          </p:nvPr>
        </p:nvSpPr>
        <p:spPr/>
        <p:txBody>
          <a:bodyPr/>
          <a:lstStyle/>
          <a:p>
            <a:r>
              <a:rPr lang="cs-CZ" dirty="0"/>
              <a:t> V informačním systému  https://sberdat.uiv.cz/login  byly zveřejněny údaje o limitech nepedagogických pracovníků</a:t>
            </a:r>
          </a:p>
        </p:txBody>
      </p:sp>
    </p:spTree>
    <p:extLst>
      <p:ext uri="{BB962C8B-B14F-4D97-AF65-F5344CB8AC3E}">
        <p14:creationId xmlns:p14="http://schemas.microsoft.com/office/powerpoint/2010/main" val="407569067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7AB72B6B-6F05-48B5-9087-8A85704385E1}"/>
              </a:ext>
            </a:extLst>
          </p:cNvPr>
          <p:cNvGraphicFramePr>
            <a:graphicFrameLocks noGrp="1"/>
          </p:cNvGraphicFramePr>
          <p:nvPr/>
        </p:nvGraphicFramePr>
        <p:xfrm>
          <a:off x="1352550" y="1842052"/>
          <a:ext cx="9486900" cy="3786874"/>
        </p:xfrm>
        <a:graphic>
          <a:graphicData uri="http://schemas.openxmlformats.org/drawingml/2006/table">
            <a:tbl>
              <a:tblPr>
                <a:tableStyleId>{5C22544A-7EE6-4342-B048-85BDC9FD1C3A}</a:tableStyleId>
              </a:tblPr>
              <a:tblGrid>
                <a:gridCol w="772300">
                  <a:extLst>
                    <a:ext uri="{9D8B030D-6E8A-4147-A177-3AD203B41FA5}">
                      <a16:colId xmlns:a16="http://schemas.microsoft.com/office/drawing/2014/main" val="4289858276"/>
                    </a:ext>
                  </a:extLst>
                </a:gridCol>
                <a:gridCol w="2046755">
                  <a:extLst>
                    <a:ext uri="{9D8B030D-6E8A-4147-A177-3AD203B41FA5}">
                      <a16:colId xmlns:a16="http://schemas.microsoft.com/office/drawing/2014/main" val="2686533497"/>
                    </a:ext>
                  </a:extLst>
                </a:gridCol>
                <a:gridCol w="4535073">
                  <a:extLst>
                    <a:ext uri="{9D8B030D-6E8A-4147-A177-3AD203B41FA5}">
                      <a16:colId xmlns:a16="http://schemas.microsoft.com/office/drawing/2014/main" val="73328788"/>
                    </a:ext>
                  </a:extLst>
                </a:gridCol>
                <a:gridCol w="1153889">
                  <a:extLst>
                    <a:ext uri="{9D8B030D-6E8A-4147-A177-3AD203B41FA5}">
                      <a16:colId xmlns:a16="http://schemas.microsoft.com/office/drawing/2014/main" val="2479298494"/>
                    </a:ext>
                  </a:extLst>
                </a:gridCol>
                <a:gridCol w="978883">
                  <a:extLst>
                    <a:ext uri="{9D8B030D-6E8A-4147-A177-3AD203B41FA5}">
                      <a16:colId xmlns:a16="http://schemas.microsoft.com/office/drawing/2014/main" val="710681612"/>
                    </a:ext>
                  </a:extLst>
                </a:gridCol>
              </a:tblGrid>
              <a:tr h="1417960">
                <a:tc gridSpan="3">
                  <a:txBody>
                    <a:bodyPr/>
                    <a:lstStyle/>
                    <a:p>
                      <a:pPr algn="ctr" fontAlgn="ctr"/>
                      <a:r>
                        <a:rPr lang="cs-CZ" sz="1400" u="none" strike="noStrike" dirty="0">
                          <a:effectLst/>
                        </a:rPr>
                        <a:t>Soustava normativů pro SŠ</a:t>
                      </a:r>
                      <a:endParaRPr lang="cs-CZ"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cs-CZ"/>
                    </a:p>
                  </a:txBody>
                  <a:tcPr/>
                </a:tc>
                <a:tc hMerge="1">
                  <a:txBody>
                    <a:bodyPr/>
                    <a:lstStyle/>
                    <a:p>
                      <a:endParaRPr lang="cs-CZ"/>
                    </a:p>
                  </a:txBody>
                  <a:tcPr/>
                </a:tc>
                <a:tc>
                  <a:txBody>
                    <a:bodyPr/>
                    <a:lstStyle/>
                    <a:p>
                      <a:pPr algn="ctr" fontAlgn="ctr"/>
                      <a:r>
                        <a:rPr lang="cs-CZ" sz="1400" u="none" strike="noStrike">
                          <a:effectLst/>
                        </a:rPr>
                        <a:t>List</a:t>
                      </a:r>
                      <a:endParaRPr lang="cs-CZ"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400" u="none" strike="noStrike">
                          <a:effectLst/>
                        </a:rPr>
                        <a:t>Řádky</a:t>
                      </a:r>
                      <a:endParaRPr lang="cs-CZ"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42715898"/>
                  </a:ext>
                </a:extLst>
              </a:tr>
              <a:tr h="383230">
                <a:tc gridSpan="3">
                  <a:txBody>
                    <a:bodyPr/>
                    <a:lstStyle/>
                    <a:p>
                      <a:pPr algn="l" fontAlgn="b"/>
                      <a:r>
                        <a:rPr lang="cs-CZ" sz="1400" u="none" strike="noStrike" dirty="0">
                          <a:effectLst/>
                        </a:rPr>
                        <a:t>na ředitelství</a:t>
                      </a:r>
                      <a:endParaRPr lang="cs-CZ"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hMerge="1">
                  <a:txBody>
                    <a:bodyPr/>
                    <a:lstStyle/>
                    <a:p>
                      <a:endParaRPr lang="cs-CZ"/>
                    </a:p>
                  </a:txBody>
                  <a:tcPr/>
                </a:tc>
                <a:tc>
                  <a:txBody>
                    <a:bodyPr/>
                    <a:lstStyle/>
                    <a:p>
                      <a:pPr algn="ctr" fontAlgn="b"/>
                      <a:r>
                        <a:rPr lang="cs-CZ" sz="1400" u="none" strike="noStrike">
                          <a:effectLst/>
                        </a:rPr>
                        <a:t>SŠ_normativy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4 až 103</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2301846"/>
                  </a:ext>
                </a:extLst>
              </a:tr>
              <a:tr h="364982">
                <a:tc gridSpan="3">
                  <a:txBody>
                    <a:bodyPr/>
                    <a:lstStyle/>
                    <a:p>
                      <a:pPr algn="l" fontAlgn="b"/>
                      <a:r>
                        <a:rPr lang="cs-CZ" sz="1400" u="none" strike="noStrike" dirty="0">
                          <a:effectLst/>
                        </a:rPr>
                        <a:t>na další pracoviště</a:t>
                      </a:r>
                      <a:endParaRPr lang="cs-CZ"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hMerge="1">
                  <a:txBody>
                    <a:bodyPr/>
                    <a:lstStyle/>
                    <a:p>
                      <a:endParaRPr lang="cs-CZ"/>
                    </a:p>
                  </a:txBody>
                  <a:tcPr/>
                </a:tc>
                <a:tc>
                  <a:txBody>
                    <a:bodyPr/>
                    <a:lstStyle/>
                    <a:p>
                      <a:pPr algn="ctr" fontAlgn="b"/>
                      <a:r>
                        <a:rPr lang="cs-CZ" sz="1400" u="none" strike="noStrike">
                          <a:effectLst/>
                        </a:rPr>
                        <a:t>SŠ_normativy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106 a 107</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6530793"/>
                  </a:ext>
                </a:extLst>
              </a:tr>
              <a:tr h="364982">
                <a:tc rowSpan="4">
                  <a:txBody>
                    <a:bodyPr/>
                    <a:lstStyle/>
                    <a:p>
                      <a:pPr algn="l" fontAlgn="ctr"/>
                      <a:r>
                        <a:rPr lang="cs-CZ" sz="1100" u="none" strike="noStrike">
                          <a:effectLst/>
                        </a:rPr>
                        <a:t>na třídu</a:t>
                      </a:r>
                      <a:endParaRPr lang="cs-CZ" sz="11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l" fontAlgn="ctr"/>
                      <a:r>
                        <a:rPr lang="cs-CZ" sz="1400" u="none" strike="noStrike">
                          <a:effectLst/>
                        </a:rPr>
                        <a:t>běžná třída, třída s jazykem národnostní menšiny</a:t>
                      </a:r>
                      <a:endParaRPr lang="cs-CZ"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400" u="none" strike="noStrike" dirty="0">
                          <a:effectLst/>
                        </a:rPr>
                        <a:t>s průměrným počtem žáků menším než 24 (v denní formě vzdělávání)</a:t>
                      </a:r>
                      <a:endParaRPr lang="cs-CZ"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SŠ_normativy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110 až 398</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5960603"/>
                  </a:ext>
                </a:extLst>
              </a:tr>
              <a:tr h="364982">
                <a:tc vMerge="1">
                  <a:txBody>
                    <a:bodyPr/>
                    <a:lstStyle/>
                    <a:p>
                      <a:endParaRPr lang="cs-CZ"/>
                    </a:p>
                  </a:txBody>
                  <a:tcPr/>
                </a:tc>
                <a:tc vMerge="1">
                  <a:txBody>
                    <a:bodyPr/>
                    <a:lstStyle/>
                    <a:p>
                      <a:endParaRPr lang="cs-CZ"/>
                    </a:p>
                  </a:txBody>
                  <a:tcPr/>
                </a:tc>
                <a:tc>
                  <a:txBody>
                    <a:bodyPr/>
                    <a:lstStyle/>
                    <a:p>
                      <a:pPr algn="l" fontAlgn="b"/>
                      <a:r>
                        <a:rPr lang="cs-CZ" sz="1400" u="none" strike="noStrike" dirty="0">
                          <a:effectLst/>
                        </a:rPr>
                        <a:t>s průměrným počtem žáků 24 a více (v denní formě vzdělávání)</a:t>
                      </a:r>
                      <a:endParaRPr lang="cs-CZ"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SŠ_normativy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401 až 689</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1428162"/>
                  </a:ext>
                </a:extLst>
              </a:tr>
              <a:tr h="364982">
                <a:tc vMerge="1">
                  <a:txBody>
                    <a:bodyPr/>
                    <a:lstStyle/>
                    <a:p>
                      <a:endParaRPr lang="cs-CZ"/>
                    </a:p>
                  </a:txBody>
                  <a:tcPr/>
                </a:tc>
                <a:tc gridSpan="2">
                  <a:txBody>
                    <a:bodyPr/>
                    <a:lstStyle/>
                    <a:p>
                      <a:pPr algn="l" fontAlgn="ctr"/>
                      <a:r>
                        <a:rPr lang="cs-CZ" sz="1400" u="none" strike="noStrike" dirty="0">
                          <a:effectLst/>
                        </a:rPr>
                        <a:t>zřízenou podle § 16 odst. 9 (v denní formě vzdělávání)</a:t>
                      </a:r>
                      <a:endParaRPr lang="cs-CZ" sz="1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cs-CZ"/>
                    </a:p>
                  </a:txBody>
                  <a:tcPr/>
                </a:tc>
                <a:tc>
                  <a:txBody>
                    <a:bodyPr/>
                    <a:lstStyle/>
                    <a:p>
                      <a:pPr algn="ctr" fontAlgn="b"/>
                      <a:r>
                        <a:rPr lang="cs-CZ" sz="1400" u="none" strike="noStrike">
                          <a:effectLst/>
                        </a:rPr>
                        <a:t>SŠ_normativy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110 až 398</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92718"/>
                  </a:ext>
                </a:extLst>
              </a:tr>
              <a:tr h="383230">
                <a:tc vMerge="1">
                  <a:txBody>
                    <a:bodyPr/>
                    <a:lstStyle/>
                    <a:p>
                      <a:endParaRPr lang="cs-CZ"/>
                    </a:p>
                  </a:txBody>
                  <a:tcPr/>
                </a:tc>
                <a:tc gridSpan="2">
                  <a:txBody>
                    <a:bodyPr/>
                    <a:lstStyle/>
                    <a:p>
                      <a:pPr algn="l" fontAlgn="b"/>
                      <a:r>
                        <a:rPr lang="cs-CZ" sz="1400" u="none" strike="noStrike" dirty="0">
                          <a:effectLst/>
                        </a:rPr>
                        <a:t>opravné (krátící) koeficienty pro jiné formy vzdělávání než denní</a:t>
                      </a:r>
                      <a:endParaRPr lang="cs-CZ"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a:txBody>
                    <a:bodyPr/>
                    <a:lstStyle/>
                    <a:p>
                      <a:pPr algn="ctr" fontAlgn="b"/>
                      <a:r>
                        <a:rPr lang="cs-CZ" sz="1400" u="none" strike="noStrike" dirty="0" err="1">
                          <a:effectLst/>
                        </a:rPr>
                        <a:t>SŠ_normativy</a:t>
                      </a:r>
                      <a:endParaRPr lang="cs-CZ"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dirty="0">
                          <a:effectLst/>
                        </a:rPr>
                        <a:t>691 až 694</a:t>
                      </a:r>
                      <a:endParaRPr lang="cs-CZ"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359111"/>
                  </a:ext>
                </a:extLst>
              </a:tr>
            </a:tbl>
          </a:graphicData>
        </a:graphic>
      </p:graphicFrame>
    </p:spTree>
    <p:extLst>
      <p:ext uri="{BB962C8B-B14F-4D97-AF65-F5344CB8AC3E}">
        <p14:creationId xmlns:p14="http://schemas.microsoft.com/office/powerpoint/2010/main" val="2088325405"/>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FE5F90-BF4F-48F8-AAAF-583CC2BC18EB}"/>
              </a:ext>
            </a:extLst>
          </p:cNvPr>
          <p:cNvSpPr>
            <a:spLocks noGrp="1"/>
          </p:cNvSpPr>
          <p:nvPr>
            <p:ph type="title"/>
          </p:nvPr>
        </p:nvSpPr>
        <p:spPr/>
        <p:txBody>
          <a:bodyPr/>
          <a:lstStyle/>
          <a:p>
            <a:r>
              <a:rPr lang="cs-CZ" dirty="0"/>
              <a:t>Provozní zaměstnanci konzervatoří</a:t>
            </a:r>
          </a:p>
        </p:txBody>
      </p:sp>
      <p:sp>
        <p:nvSpPr>
          <p:cNvPr id="3" name="Zástupný text 2">
            <a:extLst>
              <a:ext uri="{FF2B5EF4-FFF2-40B4-BE49-F238E27FC236}">
                <a16:creationId xmlns:a16="http://schemas.microsoft.com/office/drawing/2014/main" id="{25ED73CC-5A20-402D-8C19-540B377E2C06}"/>
              </a:ext>
            </a:extLst>
          </p:cNvPr>
          <p:cNvSpPr>
            <a:spLocks noGrp="1"/>
          </p:cNvSpPr>
          <p:nvPr>
            <p:ph type="body" idx="1"/>
          </p:nvPr>
        </p:nvSpPr>
        <p:spPr/>
        <p:txBody>
          <a:bodyPr/>
          <a:lstStyle/>
          <a:p>
            <a:r>
              <a:rPr lang="cs-CZ" dirty="0"/>
              <a:t> V informačním systému  https://sberdat.uiv.cz/login  byly zveřejněny údaje o limitech nepedagogických pracovníků</a:t>
            </a:r>
          </a:p>
        </p:txBody>
      </p:sp>
    </p:spTree>
    <p:extLst>
      <p:ext uri="{BB962C8B-B14F-4D97-AF65-F5344CB8AC3E}">
        <p14:creationId xmlns:p14="http://schemas.microsoft.com/office/powerpoint/2010/main" val="502600152"/>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542C560C-4FA9-4950-B48B-A118AFDECAD8}"/>
              </a:ext>
            </a:extLst>
          </p:cNvPr>
          <p:cNvGraphicFramePr>
            <a:graphicFrameLocks noGrp="1"/>
          </p:cNvGraphicFramePr>
          <p:nvPr/>
        </p:nvGraphicFramePr>
        <p:xfrm>
          <a:off x="1352550" y="2332382"/>
          <a:ext cx="9486900" cy="2690191"/>
        </p:xfrm>
        <a:graphic>
          <a:graphicData uri="http://schemas.openxmlformats.org/drawingml/2006/table">
            <a:tbl>
              <a:tblPr>
                <a:tableStyleId>{5C22544A-7EE6-4342-B048-85BDC9FD1C3A}</a:tableStyleId>
              </a:tblPr>
              <a:tblGrid>
                <a:gridCol w="772818">
                  <a:extLst>
                    <a:ext uri="{9D8B030D-6E8A-4147-A177-3AD203B41FA5}">
                      <a16:colId xmlns:a16="http://schemas.microsoft.com/office/drawing/2014/main" val="3396285527"/>
                    </a:ext>
                  </a:extLst>
                </a:gridCol>
                <a:gridCol w="6329519">
                  <a:extLst>
                    <a:ext uri="{9D8B030D-6E8A-4147-A177-3AD203B41FA5}">
                      <a16:colId xmlns:a16="http://schemas.microsoft.com/office/drawing/2014/main" val="2950885944"/>
                    </a:ext>
                  </a:extLst>
                </a:gridCol>
                <a:gridCol w="1405024">
                  <a:extLst>
                    <a:ext uri="{9D8B030D-6E8A-4147-A177-3AD203B41FA5}">
                      <a16:colId xmlns:a16="http://schemas.microsoft.com/office/drawing/2014/main" val="2468384241"/>
                    </a:ext>
                  </a:extLst>
                </a:gridCol>
                <a:gridCol w="979539">
                  <a:extLst>
                    <a:ext uri="{9D8B030D-6E8A-4147-A177-3AD203B41FA5}">
                      <a16:colId xmlns:a16="http://schemas.microsoft.com/office/drawing/2014/main" val="2839798866"/>
                    </a:ext>
                  </a:extLst>
                </a:gridCol>
              </a:tblGrid>
              <a:tr h="1554119">
                <a:tc gridSpan="2">
                  <a:txBody>
                    <a:bodyPr/>
                    <a:lstStyle/>
                    <a:p>
                      <a:pPr algn="ctr" fontAlgn="ctr"/>
                      <a:r>
                        <a:rPr lang="cs-CZ" sz="1400" u="none" strike="noStrike" dirty="0">
                          <a:effectLst/>
                        </a:rPr>
                        <a:t>Soustava normativů pro KON</a:t>
                      </a:r>
                      <a:endParaRPr lang="cs-CZ"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cs-CZ"/>
                    </a:p>
                  </a:txBody>
                  <a:tcPr/>
                </a:tc>
                <a:tc>
                  <a:txBody>
                    <a:bodyPr/>
                    <a:lstStyle/>
                    <a:p>
                      <a:pPr algn="ctr" fontAlgn="ctr"/>
                      <a:r>
                        <a:rPr lang="cs-CZ" sz="1400" u="none" strike="noStrike">
                          <a:effectLst/>
                        </a:rPr>
                        <a:t>List</a:t>
                      </a:r>
                      <a:endParaRPr lang="cs-CZ"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400" u="none" strike="noStrike">
                          <a:effectLst/>
                        </a:rPr>
                        <a:t>Řádky</a:t>
                      </a:r>
                      <a:endParaRPr lang="cs-CZ"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31467573"/>
                  </a:ext>
                </a:extLst>
              </a:tr>
              <a:tr h="290945">
                <a:tc gridSpan="2">
                  <a:txBody>
                    <a:bodyPr/>
                    <a:lstStyle/>
                    <a:p>
                      <a:pPr algn="l" fontAlgn="b"/>
                      <a:r>
                        <a:rPr lang="cs-CZ" sz="1400" u="none" strike="noStrike" dirty="0">
                          <a:effectLst/>
                        </a:rPr>
                        <a:t>na ředitelství</a:t>
                      </a:r>
                      <a:endParaRPr lang="cs-CZ"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a:txBody>
                    <a:bodyPr/>
                    <a:lstStyle/>
                    <a:p>
                      <a:pPr algn="ctr" fontAlgn="b"/>
                      <a:r>
                        <a:rPr lang="cs-CZ" sz="1400" u="none" strike="noStrike">
                          <a:effectLst/>
                        </a:rPr>
                        <a:t>KON_normativy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5 až 704</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3995994"/>
                  </a:ext>
                </a:extLst>
              </a:tr>
              <a:tr h="277091">
                <a:tc gridSpan="2">
                  <a:txBody>
                    <a:bodyPr/>
                    <a:lstStyle/>
                    <a:p>
                      <a:pPr algn="l" fontAlgn="b"/>
                      <a:r>
                        <a:rPr lang="cs-CZ" sz="1400" u="none" strike="noStrike" dirty="0">
                          <a:effectLst/>
                        </a:rPr>
                        <a:t>na další pracoviště</a:t>
                      </a:r>
                      <a:endParaRPr lang="cs-CZ"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a:txBody>
                    <a:bodyPr/>
                    <a:lstStyle/>
                    <a:p>
                      <a:pPr algn="ctr" fontAlgn="b"/>
                      <a:r>
                        <a:rPr lang="cs-CZ" sz="1400" u="none" strike="noStrike">
                          <a:effectLst/>
                        </a:rPr>
                        <a:t>KON_normativy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707 a 708</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6345366"/>
                  </a:ext>
                </a:extLst>
              </a:tr>
              <a:tr h="277091">
                <a:tc rowSpan="2">
                  <a:txBody>
                    <a:bodyPr/>
                    <a:lstStyle/>
                    <a:p>
                      <a:pPr algn="l" fontAlgn="ctr"/>
                      <a:r>
                        <a:rPr lang="cs-CZ" sz="1400" u="none" strike="noStrike">
                          <a:effectLst/>
                        </a:rPr>
                        <a:t>na žáka</a:t>
                      </a:r>
                      <a:endParaRPr lang="cs-CZ"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400" u="none" strike="noStrike" dirty="0">
                          <a:effectLst/>
                        </a:rPr>
                        <a:t>v příslušném oboru vzdělání (v denní formě vzdělávání)</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a:effectLst/>
                        </a:rPr>
                        <a:t>KON_normativy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710 až 714</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7137449"/>
                  </a:ext>
                </a:extLst>
              </a:tr>
              <a:tr h="290945">
                <a:tc vMerge="1">
                  <a:txBody>
                    <a:bodyPr/>
                    <a:lstStyle/>
                    <a:p>
                      <a:endParaRPr lang="cs-CZ"/>
                    </a:p>
                  </a:txBody>
                  <a:tcPr/>
                </a:tc>
                <a:tc>
                  <a:txBody>
                    <a:bodyPr/>
                    <a:lstStyle/>
                    <a:p>
                      <a:pPr algn="l" fontAlgn="b"/>
                      <a:r>
                        <a:rPr lang="cs-CZ" sz="1400" u="none" strike="noStrike" dirty="0">
                          <a:effectLst/>
                        </a:rPr>
                        <a:t>opravné (krátící) koeficienty pro jiné formy vzdělávání než denní</a:t>
                      </a:r>
                      <a:endParaRPr lang="cs-CZ"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dirty="0" err="1">
                          <a:effectLst/>
                        </a:rPr>
                        <a:t>KON_normativy</a:t>
                      </a:r>
                      <a:endParaRPr lang="cs-CZ"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dirty="0">
                          <a:effectLst/>
                        </a:rPr>
                        <a:t>716 až 719</a:t>
                      </a:r>
                      <a:endParaRPr lang="cs-CZ"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1014105"/>
                  </a:ext>
                </a:extLst>
              </a:tr>
            </a:tbl>
          </a:graphicData>
        </a:graphic>
      </p:graphicFrame>
    </p:spTree>
    <p:extLst>
      <p:ext uri="{BB962C8B-B14F-4D97-AF65-F5344CB8AC3E}">
        <p14:creationId xmlns:p14="http://schemas.microsoft.com/office/powerpoint/2010/main" val="2258848192"/>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9EE6EB-39A1-4606-B37B-43EEE0769A34}"/>
              </a:ext>
            </a:extLst>
          </p:cNvPr>
          <p:cNvSpPr>
            <a:spLocks noGrp="1"/>
          </p:cNvSpPr>
          <p:nvPr>
            <p:ph type="title"/>
          </p:nvPr>
        </p:nvSpPr>
        <p:spPr/>
        <p:txBody>
          <a:bodyPr/>
          <a:lstStyle/>
          <a:p>
            <a:r>
              <a:rPr lang="cs-CZ" dirty="0"/>
              <a:t>Provozní zaměstnanci VOŠ</a:t>
            </a:r>
          </a:p>
        </p:txBody>
      </p:sp>
      <p:sp>
        <p:nvSpPr>
          <p:cNvPr id="3" name="Zástupný text 2">
            <a:extLst>
              <a:ext uri="{FF2B5EF4-FFF2-40B4-BE49-F238E27FC236}">
                <a16:creationId xmlns:a16="http://schemas.microsoft.com/office/drawing/2014/main" id="{B6BDC5CF-C089-4BBF-A24E-E2A0F070FF82}"/>
              </a:ext>
            </a:extLst>
          </p:cNvPr>
          <p:cNvSpPr>
            <a:spLocks noGrp="1"/>
          </p:cNvSpPr>
          <p:nvPr>
            <p:ph type="body" idx="1"/>
          </p:nvPr>
        </p:nvSpPr>
        <p:spPr/>
        <p:txBody>
          <a:bodyPr/>
          <a:lstStyle/>
          <a:p>
            <a:r>
              <a:rPr lang="cs-CZ" dirty="0"/>
              <a:t> V informačním systému  https://sberdat.uiv.cz/login  byly zveřejněny údaje o limitech nepedagogických pracovníků</a:t>
            </a:r>
          </a:p>
        </p:txBody>
      </p:sp>
    </p:spTree>
    <p:extLst>
      <p:ext uri="{BB962C8B-B14F-4D97-AF65-F5344CB8AC3E}">
        <p14:creationId xmlns:p14="http://schemas.microsoft.com/office/powerpoint/2010/main" val="223879457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343C656A-46F7-4D6E-9159-3F0E2EB47A21}"/>
              </a:ext>
            </a:extLst>
          </p:cNvPr>
          <p:cNvGraphicFramePr>
            <a:graphicFrameLocks noGrp="1"/>
          </p:cNvGraphicFramePr>
          <p:nvPr/>
        </p:nvGraphicFramePr>
        <p:xfrm>
          <a:off x="1352550" y="2120348"/>
          <a:ext cx="9486900" cy="2464905"/>
        </p:xfrm>
        <a:graphic>
          <a:graphicData uri="http://schemas.openxmlformats.org/drawingml/2006/table">
            <a:tbl>
              <a:tblPr>
                <a:tableStyleId>{5C22544A-7EE6-4342-B048-85BDC9FD1C3A}</a:tableStyleId>
              </a:tblPr>
              <a:tblGrid>
                <a:gridCol w="772818">
                  <a:extLst>
                    <a:ext uri="{9D8B030D-6E8A-4147-A177-3AD203B41FA5}">
                      <a16:colId xmlns:a16="http://schemas.microsoft.com/office/drawing/2014/main" val="411384867"/>
                    </a:ext>
                  </a:extLst>
                </a:gridCol>
                <a:gridCol w="6342771">
                  <a:extLst>
                    <a:ext uri="{9D8B030D-6E8A-4147-A177-3AD203B41FA5}">
                      <a16:colId xmlns:a16="http://schemas.microsoft.com/office/drawing/2014/main" val="4135990412"/>
                    </a:ext>
                  </a:extLst>
                </a:gridCol>
                <a:gridCol w="1391772">
                  <a:extLst>
                    <a:ext uri="{9D8B030D-6E8A-4147-A177-3AD203B41FA5}">
                      <a16:colId xmlns:a16="http://schemas.microsoft.com/office/drawing/2014/main" val="1503793512"/>
                    </a:ext>
                  </a:extLst>
                </a:gridCol>
                <a:gridCol w="979539">
                  <a:extLst>
                    <a:ext uri="{9D8B030D-6E8A-4147-A177-3AD203B41FA5}">
                      <a16:colId xmlns:a16="http://schemas.microsoft.com/office/drawing/2014/main" val="928211143"/>
                    </a:ext>
                  </a:extLst>
                </a:gridCol>
              </a:tblGrid>
              <a:tr h="593403">
                <a:tc gridSpan="2">
                  <a:txBody>
                    <a:bodyPr/>
                    <a:lstStyle/>
                    <a:p>
                      <a:pPr algn="ctr" fontAlgn="ctr"/>
                      <a:r>
                        <a:rPr lang="cs-CZ" sz="1400" u="none" strike="noStrike" dirty="0">
                          <a:effectLst/>
                        </a:rPr>
                        <a:t>Soustava normativů pro VOŠ</a:t>
                      </a:r>
                      <a:endParaRPr lang="cs-CZ"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cs-CZ"/>
                    </a:p>
                  </a:txBody>
                  <a:tcPr/>
                </a:tc>
                <a:tc>
                  <a:txBody>
                    <a:bodyPr/>
                    <a:lstStyle/>
                    <a:p>
                      <a:pPr algn="ctr" fontAlgn="ctr"/>
                      <a:r>
                        <a:rPr lang="cs-CZ" sz="1400" u="none" strike="noStrike" dirty="0">
                          <a:effectLst/>
                        </a:rPr>
                        <a:t>List</a:t>
                      </a:r>
                      <a:endParaRPr lang="cs-CZ"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400" u="none" strike="noStrike">
                          <a:effectLst/>
                        </a:rPr>
                        <a:t>Řádky</a:t>
                      </a:r>
                      <a:endParaRPr lang="cs-CZ"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90444093"/>
                  </a:ext>
                </a:extLst>
              </a:tr>
              <a:tr h="479287">
                <a:tc gridSpan="2">
                  <a:txBody>
                    <a:bodyPr/>
                    <a:lstStyle/>
                    <a:p>
                      <a:pPr algn="l" fontAlgn="b"/>
                      <a:r>
                        <a:rPr lang="cs-CZ" sz="1400" u="none" strike="noStrike" dirty="0">
                          <a:effectLst/>
                        </a:rPr>
                        <a:t>na ředitelství</a:t>
                      </a:r>
                      <a:endParaRPr lang="cs-CZ"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a:txBody>
                    <a:bodyPr/>
                    <a:lstStyle/>
                    <a:p>
                      <a:pPr algn="ctr" fontAlgn="b"/>
                      <a:r>
                        <a:rPr lang="cs-CZ" sz="1400" u="none" strike="noStrike">
                          <a:effectLst/>
                        </a:rPr>
                        <a:t>VOŠ_normativy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5 až 704</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023876"/>
                  </a:ext>
                </a:extLst>
              </a:tr>
              <a:tr h="456464">
                <a:tc gridSpan="2">
                  <a:txBody>
                    <a:bodyPr/>
                    <a:lstStyle/>
                    <a:p>
                      <a:pPr algn="l" fontAlgn="b"/>
                      <a:r>
                        <a:rPr lang="cs-CZ" sz="1400" u="none" strike="noStrike" dirty="0">
                          <a:effectLst/>
                        </a:rPr>
                        <a:t>na další pracoviště</a:t>
                      </a:r>
                      <a:endParaRPr lang="cs-CZ"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a:txBody>
                    <a:bodyPr/>
                    <a:lstStyle/>
                    <a:p>
                      <a:pPr algn="ctr" fontAlgn="b"/>
                      <a:r>
                        <a:rPr lang="cs-CZ" sz="1400" u="none" strike="noStrike">
                          <a:effectLst/>
                        </a:rPr>
                        <a:t>VOŠ_normativy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707 a 708</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92717291"/>
                  </a:ext>
                </a:extLst>
              </a:tr>
              <a:tr h="456464">
                <a:tc rowSpan="2">
                  <a:txBody>
                    <a:bodyPr/>
                    <a:lstStyle/>
                    <a:p>
                      <a:pPr algn="l" fontAlgn="ctr"/>
                      <a:r>
                        <a:rPr lang="cs-CZ" sz="1100" u="none" strike="noStrike" dirty="0">
                          <a:effectLst/>
                        </a:rPr>
                        <a:t>na studenta</a:t>
                      </a:r>
                      <a:endParaRPr lang="cs-CZ"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400" u="none" strike="noStrike" dirty="0">
                          <a:effectLst/>
                        </a:rPr>
                        <a:t>v příslušném oboru vzdělání (v denní formě vzdělávání)</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a:effectLst/>
                        </a:rPr>
                        <a:t>VOŠ_normativy</a:t>
                      </a:r>
                      <a:endParaRPr lang="cs-CZ"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a:effectLst/>
                        </a:rPr>
                        <a:t>711 až 971</a:t>
                      </a:r>
                      <a:endParaRPr lang="cs-CZ"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23137"/>
                  </a:ext>
                </a:extLst>
              </a:tr>
              <a:tr h="479287">
                <a:tc vMerge="1">
                  <a:txBody>
                    <a:bodyPr/>
                    <a:lstStyle/>
                    <a:p>
                      <a:endParaRPr lang="cs-CZ"/>
                    </a:p>
                  </a:txBody>
                  <a:tcPr/>
                </a:tc>
                <a:tc>
                  <a:txBody>
                    <a:bodyPr/>
                    <a:lstStyle/>
                    <a:p>
                      <a:pPr algn="l" fontAlgn="b"/>
                      <a:r>
                        <a:rPr lang="cs-CZ" sz="1400" u="none" strike="noStrike" dirty="0">
                          <a:effectLst/>
                        </a:rPr>
                        <a:t>opravné (krátící) koeficienty pro jiné formy vzdělávání než denní</a:t>
                      </a:r>
                      <a:endParaRPr lang="cs-CZ"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dirty="0" err="1">
                          <a:effectLst/>
                        </a:rPr>
                        <a:t>VOŠ_normativy</a:t>
                      </a:r>
                      <a:endParaRPr lang="cs-CZ"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400" u="none" strike="noStrike" dirty="0">
                          <a:effectLst/>
                        </a:rPr>
                        <a:t>973 až 976</a:t>
                      </a:r>
                      <a:endParaRPr lang="cs-CZ"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9040668"/>
                  </a:ext>
                </a:extLst>
              </a:tr>
            </a:tbl>
          </a:graphicData>
        </a:graphic>
      </p:graphicFrame>
    </p:spTree>
    <p:extLst>
      <p:ext uri="{BB962C8B-B14F-4D97-AF65-F5344CB8AC3E}">
        <p14:creationId xmlns:p14="http://schemas.microsoft.com/office/powerpoint/2010/main" val="409591352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8BA50-2659-4043-AF33-732A28718838}"/>
              </a:ext>
            </a:extLst>
          </p:cNvPr>
          <p:cNvSpPr>
            <a:spLocks noGrp="1"/>
          </p:cNvSpPr>
          <p:nvPr>
            <p:ph type="title"/>
          </p:nvPr>
        </p:nvSpPr>
        <p:spPr/>
        <p:txBody>
          <a:bodyPr/>
          <a:lstStyle/>
          <a:p>
            <a:r>
              <a:rPr lang="cs-CZ" dirty="0" err="1"/>
              <a:t>PHmax</a:t>
            </a:r>
            <a:r>
              <a:rPr lang="cs-CZ" dirty="0"/>
              <a:t> ŠD</a:t>
            </a:r>
          </a:p>
        </p:txBody>
      </p:sp>
      <p:sp>
        <p:nvSpPr>
          <p:cNvPr id="3" name="Zástupný text 2">
            <a:extLst>
              <a:ext uri="{FF2B5EF4-FFF2-40B4-BE49-F238E27FC236}">
                <a16:creationId xmlns:a16="http://schemas.microsoft.com/office/drawing/2014/main" id="{24507022-D2AE-42B6-A509-F3D5D0BB1F46}"/>
              </a:ext>
            </a:extLst>
          </p:cNvPr>
          <p:cNvSpPr>
            <a:spLocks noGrp="1"/>
          </p:cNvSpPr>
          <p:nvPr>
            <p:ph type="body" idx="1"/>
          </p:nvPr>
        </p:nvSpPr>
        <p:spPr/>
        <p:txBody>
          <a:bodyPr/>
          <a:lstStyle/>
          <a:p>
            <a:r>
              <a:rPr lang="cs-CZ" dirty="0"/>
              <a:t>Příloha vyhlášky č. 74/2005 Sb.</a:t>
            </a:r>
          </a:p>
        </p:txBody>
      </p:sp>
    </p:spTree>
    <p:extLst>
      <p:ext uri="{BB962C8B-B14F-4D97-AF65-F5344CB8AC3E}">
        <p14:creationId xmlns:p14="http://schemas.microsoft.com/office/powerpoint/2010/main" val="2708404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CA8A0-D212-4B19-B3F4-05DF57D659C9}"/>
              </a:ext>
            </a:extLst>
          </p:cNvPr>
          <p:cNvSpPr txBox="1">
            <a:spLocks noGrp="1"/>
          </p:cNvSpPr>
          <p:nvPr>
            <p:ph type="title"/>
          </p:nvPr>
        </p:nvSpPr>
        <p:spPr/>
        <p:txBody>
          <a:bodyPr/>
          <a:lstStyle/>
          <a:p>
            <a:pPr lvl="0"/>
            <a:r>
              <a:rPr lang="cs-CZ" dirty="0"/>
              <a:t>Zřizovací listina</a:t>
            </a:r>
          </a:p>
        </p:txBody>
      </p:sp>
      <p:sp>
        <p:nvSpPr>
          <p:cNvPr id="3" name="Zástupný symbol pro obsah 2">
            <a:extLst>
              <a:ext uri="{FF2B5EF4-FFF2-40B4-BE49-F238E27FC236}">
                <a16:creationId xmlns:a16="http://schemas.microsoft.com/office/drawing/2014/main" id="{EF3723A8-F6EC-40C8-8BA8-8C485ED9285D}"/>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vymezení hlavního účelu a tomu odpovídajícího předmětu činnosti</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D5AC1A9B-A9E3-4770-879C-873AB368D8F8}"/>
              </a:ext>
            </a:extLst>
          </p:cNvPr>
          <p:cNvGraphicFramePr>
            <a:graphicFrameLocks noGrp="1"/>
          </p:cNvGraphicFramePr>
          <p:nvPr/>
        </p:nvGraphicFramePr>
        <p:xfrm>
          <a:off x="3557587" y="585788"/>
          <a:ext cx="4086225" cy="5991446"/>
        </p:xfrm>
        <a:graphic>
          <a:graphicData uri="http://schemas.openxmlformats.org/drawingml/2006/table">
            <a:tbl>
              <a:tblPr>
                <a:tableStyleId>{5C22544A-7EE6-4342-B048-85BDC9FD1C3A}</a:tableStyleId>
              </a:tblPr>
              <a:tblGrid>
                <a:gridCol w="1999173">
                  <a:extLst>
                    <a:ext uri="{9D8B030D-6E8A-4147-A177-3AD203B41FA5}">
                      <a16:colId xmlns:a16="http://schemas.microsoft.com/office/drawing/2014/main" val="3132734619"/>
                    </a:ext>
                  </a:extLst>
                </a:gridCol>
                <a:gridCol w="2087052">
                  <a:extLst>
                    <a:ext uri="{9D8B030D-6E8A-4147-A177-3AD203B41FA5}">
                      <a16:colId xmlns:a16="http://schemas.microsoft.com/office/drawing/2014/main" val="2277289966"/>
                    </a:ext>
                  </a:extLst>
                </a:gridCol>
              </a:tblGrid>
              <a:tr h="680441">
                <a:tc>
                  <a:txBody>
                    <a:bodyPr/>
                    <a:lstStyle/>
                    <a:p>
                      <a:pPr algn="ctr" fontAlgn="b"/>
                      <a:r>
                        <a:rPr lang="cs-CZ" sz="1600" u="none" strike="noStrike" dirty="0">
                          <a:effectLst/>
                        </a:rPr>
                        <a:t>Celkový počet oddělení</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dirty="0">
                          <a:effectLst/>
                        </a:rPr>
                        <a:t>Celkový počet </a:t>
                      </a:r>
                      <a:r>
                        <a:rPr lang="cs-CZ" sz="1600" u="none" strike="noStrike" dirty="0" err="1">
                          <a:effectLst/>
                        </a:rPr>
                        <a:t>PHmax</a:t>
                      </a:r>
                      <a:r>
                        <a:rPr lang="cs-CZ" sz="1600" u="none" strike="noStrike" dirty="0">
                          <a:effectLst/>
                        </a:rPr>
                        <a:t> za ŠD</a:t>
                      </a:r>
                      <a:endParaRPr lang="cs-CZ" sz="1600" b="0" i="0" u="none" strike="noStrike" dirty="0">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197541726"/>
                  </a:ext>
                </a:extLst>
              </a:tr>
              <a:tr h="226814">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a:effectLst/>
                        </a:rPr>
                        <a:t>32,5</a:t>
                      </a:r>
                      <a:endParaRPr lang="cs-CZ" sz="16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2989594487"/>
                  </a:ext>
                </a:extLst>
              </a:tr>
              <a:tr h="226814">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a:effectLst/>
                        </a:rPr>
                        <a:t>57,5</a:t>
                      </a:r>
                      <a:endParaRPr lang="cs-CZ" sz="16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2069689044"/>
                  </a:ext>
                </a:extLst>
              </a:tr>
              <a:tr h="226814">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a:effectLst/>
                        </a:rPr>
                        <a:t>80</a:t>
                      </a:r>
                      <a:endParaRPr lang="cs-CZ" sz="16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1620385627"/>
                  </a:ext>
                </a:extLst>
              </a:tr>
              <a:tr h="226814">
                <a:tc>
                  <a:txBody>
                    <a:bodyPr/>
                    <a:lstStyle/>
                    <a:p>
                      <a:pPr algn="ctr" fontAlgn="b"/>
                      <a:r>
                        <a:rPr lang="cs-CZ" sz="1600" u="none" strike="noStrike" dirty="0">
                          <a:effectLst/>
                        </a:rPr>
                        <a:t>4</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a:effectLst/>
                        </a:rPr>
                        <a:t>97,5</a:t>
                      </a:r>
                      <a:endParaRPr lang="cs-CZ" sz="16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82097169"/>
                  </a:ext>
                </a:extLst>
              </a:tr>
              <a:tr h="226814">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a:effectLst/>
                        </a:rPr>
                        <a:t>130</a:t>
                      </a:r>
                      <a:endParaRPr lang="cs-CZ" sz="16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3273549023"/>
                  </a:ext>
                </a:extLst>
              </a:tr>
              <a:tr h="226814">
                <a:tc>
                  <a:txBody>
                    <a:bodyPr/>
                    <a:lstStyle/>
                    <a:p>
                      <a:pPr algn="ctr" fontAlgn="b"/>
                      <a:r>
                        <a:rPr lang="cs-CZ" sz="1600" u="none" strike="noStrike" dirty="0">
                          <a:effectLst/>
                        </a:rPr>
                        <a:t>6</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a:effectLst/>
                        </a:rPr>
                        <a:t>155</a:t>
                      </a:r>
                      <a:endParaRPr lang="cs-CZ" sz="16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3450620962"/>
                  </a:ext>
                </a:extLst>
              </a:tr>
              <a:tr h="226814">
                <a:tc>
                  <a:txBody>
                    <a:bodyPr/>
                    <a:lstStyle/>
                    <a:p>
                      <a:pPr algn="ctr" fontAlgn="b"/>
                      <a:r>
                        <a:rPr lang="cs-CZ" sz="1600" u="none" strike="noStrike" dirty="0">
                          <a:effectLst/>
                        </a:rPr>
                        <a:t>7</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a:effectLst/>
                        </a:rPr>
                        <a:t>177,5</a:t>
                      </a:r>
                      <a:endParaRPr lang="cs-CZ" sz="16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455697086"/>
                  </a:ext>
                </a:extLst>
              </a:tr>
              <a:tr h="226814">
                <a:tc>
                  <a:txBody>
                    <a:bodyPr/>
                    <a:lstStyle/>
                    <a:p>
                      <a:pPr algn="ctr" fontAlgn="b"/>
                      <a:r>
                        <a:rPr lang="cs-CZ" sz="1600" u="none" strike="noStrike" dirty="0">
                          <a:effectLst/>
                        </a:rPr>
                        <a:t>8</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a:effectLst/>
                        </a:rPr>
                        <a:t>195</a:t>
                      </a:r>
                      <a:endParaRPr lang="cs-CZ" sz="16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276916863"/>
                  </a:ext>
                </a:extLst>
              </a:tr>
              <a:tr h="226814">
                <a:tc>
                  <a:txBody>
                    <a:bodyPr/>
                    <a:lstStyle/>
                    <a:p>
                      <a:pPr algn="ctr" fontAlgn="b"/>
                      <a:r>
                        <a:rPr lang="cs-CZ" sz="1600" u="none" strike="noStrike" dirty="0">
                          <a:effectLst/>
                        </a:rPr>
                        <a:t>9</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a:effectLst/>
                        </a:rPr>
                        <a:t>227,5</a:t>
                      </a:r>
                      <a:endParaRPr lang="cs-CZ" sz="16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4160637251"/>
                  </a:ext>
                </a:extLst>
              </a:tr>
              <a:tr h="226814">
                <a:tc>
                  <a:txBody>
                    <a:bodyPr/>
                    <a:lstStyle/>
                    <a:p>
                      <a:pPr algn="ctr" fontAlgn="b"/>
                      <a:r>
                        <a:rPr lang="cs-CZ" sz="1600" u="none" strike="noStrike" dirty="0">
                          <a:effectLst/>
                        </a:rPr>
                        <a:t>10</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a:effectLst/>
                        </a:rPr>
                        <a:t>252,5</a:t>
                      </a:r>
                      <a:endParaRPr lang="cs-CZ" sz="16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2812145779"/>
                  </a:ext>
                </a:extLst>
              </a:tr>
              <a:tr h="226814">
                <a:tc>
                  <a:txBody>
                    <a:bodyPr/>
                    <a:lstStyle/>
                    <a:p>
                      <a:pPr algn="ctr" fontAlgn="b"/>
                      <a:r>
                        <a:rPr lang="cs-CZ" sz="1600" u="none" strike="noStrike" dirty="0">
                          <a:effectLst/>
                        </a:rPr>
                        <a:t>11</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a:effectLst/>
                        </a:rPr>
                        <a:t>275</a:t>
                      </a:r>
                      <a:endParaRPr lang="cs-CZ" sz="16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3490261906"/>
                  </a:ext>
                </a:extLst>
              </a:tr>
              <a:tr h="226814">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a:effectLst/>
                        </a:rPr>
                        <a:t>292,5</a:t>
                      </a:r>
                      <a:endParaRPr lang="cs-CZ" sz="16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1831539454"/>
                  </a:ext>
                </a:extLst>
              </a:tr>
              <a:tr h="226814">
                <a:tc>
                  <a:txBody>
                    <a:bodyPr/>
                    <a:lstStyle/>
                    <a:p>
                      <a:pPr algn="ctr" fontAlgn="b"/>
                      <a:r>
                        <a:rPr lang="cs-CZ" sz="1600" u="none" strike="noStrike" dirty="0">
                          <a:effectLst/>
                        </a:rPr>
                        <a:t>13</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a:effectLst/>
                        </a:rPr>
                        <a:t>325</a:t>
                      </a:r>
                      <a:endParaRPr lang="cs-CZ" sz="16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1647974437"/>
                  </a:ext>
                </a:extLst>
              </a:tr>
              <a:tr h="226814">
                <a:tc>
                  <a:txBody>
                    <a:bodyPr/>
                    <a:lstStyle/>
                    <a:p>
                      <a:pPr algn="ctr" fontAlgn="b"/>
                      <a:r>
                        <a:rPr lang="cs-CZ" sz="1600" u="none" strike="noStrike" dirty="0">
                          <a:effectLst/>
                        </a:rPr>
                        <a:t>14</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a:effectLst/>
                        </a:rPr>
                        <a:t>350</a:t>
                      </a:r>
                      <a:endParaRPr lang="cs-CZ" sz="16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101771097"/>
                  </a:ext>
                </a:extLst>
              </a:tr>
              <a:tr h="226814">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a:effectLst/>
                        </a:rPr>
                        <a:t>372,5</a:t>
                      </a:r>
                      <a:endParaRPr lang="cs-CZ" sz="16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4157414687"/>
                  </a:ext>
                </a:extLst>
              </a:tr>
              <a:tr h="226814">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a:effectLst/>
                        </a:rPr>
                        <a:t>390</a:t>
                      </a:r>
                      <a:endParaRPr lang="cs-CZ" sz="16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2308276348"/>
                  </a:ext>
                </a:extLst>
              </a:tr>
              <a:tr h="226814">
                <a:tc>
                  <a:txBody>
                    <a:bodyPr/>
                    <a:lstStyle/>
                    <a:p>
                      <a:pPr algn="ctr" fontAlgn="b"/>
                      <a:r>
                        <a:rPr lang="cs-CZ" sz="1600" u="none" strike="noStrike" dirty="0">
                          <a:effectLst/>
                        </a:rPr>
                        <a:t>17</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a:effectLst/>
                        </a:rPr>
                        <a:t>412,5</a:t>
                      </a:r>
                      <a:endParaRPr lang="cs-CZ" sz="16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1008206761"/>
                  </a:ext>
                </a:extLst>
              </a:tr>
              <a:tr h="226814">
                <a:tc>
                  <a:txBody>
                    <a:bodyPr/>
                    <a:lstStyle/>
                    <a:p>
                      <a:pPr algn="ctr" fontAlgn="b"/>
                      <a:r>
                        <a:rPr lang="cs-CZ" sz="1600" u="none" strike="noStrike" dirty="0">
                          <a:effectLst/>
                        </a:rPr>
                        <a:t>18</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a:effectLst/>
                        </a:rPr>
                        <a:t>435</a:t>
                      </a:r>
                      <a:endParaRPr lang="cs-CZ" sz="16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2041425136"/>
                  </a:ext>
                </a:extLst>
              </a:tr>
              <a:tr h="226814">
                <a:tc>
                  <a:txBody>
                    <a:bodyPr/>
                    <a:lstStyle/>
                    <a:p>
                      <a:pPr algn="ctr" fontAlgn="b"/>
                      <a:r>
                        <a:rPr lang="cs-CZ" sz="1600" u="none" strike="noStrike" dirty="0">
                          <a:effectLst/>
                        </a:rPr>
                        <a:t>19</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a:effectLst/>
                        </a:rPr>
                        <a:t>457,5</a:t>
                      </a:r>
                      <a:endParaRPr lang="cs-CZ" sz="16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3635469832"/>
                  </a:ext>
                </a:extLst>
              </a:tr>
              <a:tr h="226814">
                <a:tc>
                  <a:txBody>
                    <a:bodyPr/>
                    <a:lstStyle/>
                    <a:p>
                      <a:pPr algn="ctr" fontAlgn="b"/>
                      <a:r>
                        <a:rPr lang="cs-CZ" sz="1600" u="none" strike="noStrike" dirty="0">
                          <a:effectLst/>
                        </a:rPr>
                        <a:t>20</a:t>
                      </a:r>
                      <a:endParaRPr lang="cs-CZ" sz="1600" b="0" i="0" u="none" strike="noStrike" dirty="0">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dirty="0">
                          <a:effectLst/>
                        </a:rPr>
                        <a:t>480</a:t>
                      </a:r>
                      <a:endParaRPr lang="cs-CZ" sz="1600" b="0" i="0" u="none" strike="noStrike" dirty="0">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733887083"/>
                  </a:ext>
                </a:extLst>
              </a:tr>
              <a:tr h="226814">
                <a:tc>
                  <a:txBody>
                    <a:bodyPr/>
                    <a:lstStyle/>
                    <a:p>
                      <a:pPr algn="ctr" fontAlgn="b"/>
                      <a:r>
                        <a:rPr lang="cs-CZ" sz="1600" u="none" strike="noStrike">
                          <a:effectLst/>
                        </a:rPr>
                        <a:t>21</a:t>
                      </a:r>
                      <a:endParaRPr lang="cs-CZ" sz="1600" b="0" i="0" u="none" strike="noStrike">
                        <a:solidFill>
                          <a:srgbClr val="000000"/>
                        </a:solidFill>
                        <a:effectLst/>
                        <a:latin typeface="Calibri" panose="020F0502020204030204" pitchFamily="34" charset="0"/>
                      </a:endParaRPr>
                    </a:p>
                  </a:txBody>
                  <a:tcPr marL="9065" marR="9065" marT="9065" marB="0" anchor="b"/>
                </a:tc>
                <a:tc>
                  <a:txBody>
                    <a:bodyPr/>
                    <a:lstStyle/>
                    <a:p>
                      <a:pPr algn="ctr" fontAlgn="b"/>
                      <a:r>
                        <a:rPr lang="cs-CZ" sz="1600" u="none" strike="noStrike" dirty="0">
                          <a:effectLst/>
                        </a:rPr>
                        <a:t>502,5</a:t>
                      </a:r>
                      <a:endParaRPr lang="cs-CZ" sz="1600" b="0" i="0" u="none" strike="noStrike" dirty="0">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2758766286"/>
                  </a:ext>
                </a:extLst>
              </a:tr>
            </a:tbl>
          </a:graphicData>
        </a:graphic>
      </p:graphicFrame>
    </p:spTree>
    <p:extLst>
      <p:ext uri="{BB962C8B-B14F-4D97-AF65-F5344CB8AC3E}">
        <p14:creationId xmlns:p14="http://schemas.microsoft.com/office/powerpoint/2010/main" val="2409868148"/>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E621C6-6A89-4CEF-A39E-BD4AD2B30F37}"/>
              </a:ext>
            </a:extLst>
          </p:cNvPr>
          <p:cNvSpPr txBox="1">
            <a:spLocks noGrp="1"/>
          </p:cNvSpPr>
          <p:nvPr>
            <p:ph type="title"/>
          </p:nvPr>
        </p:nvSpPr>
        <p:spPr>
          <a:xfrm>
            <a:off x="879565" y="542104"/>
            <a:ext cx="10502537" cy="1143000"/>
          </a:xfrm>
        </p:spPr>
        <p:txBody>
          <a:bodyPr>
            <a:normAutofit/>
          </a:bodyPr>
          <a:lstStyle/>
          <a:p>
            <a:pPr lvl="0"/>
            <a:r>
              <a:rPr lang="cs-CZ" dirty="0"/>
              <a:t>Formy zájmového vzdělávání</a:t>
            </a:r>
          </a:p>
        </p:txBody>
      </p:sp>
      <p:sp>
        <p:nvSpPr>
          <p:cNvPr id="3" name="Zástupný symbol pro obsah 2">
            <a:extLst>
              <a:ext uri="{FF2B5EF4-FFF2-40B4-BE49-F238E27FC236}">
                <a16:creationId xmlns:a16="http://schemas.microsoft.com/office/drawing/2014/main" id="{95859709-D4E1-4BC7-A678-A4BD6B715B97}"/>
              </a:ext>
            </a:extLst>
          </p:cNvPr>
          <p:cNvSpPr txBox="1">
            <a:spLocks noGrp="1"/>
          </p:cNvSpPr>
          <p:nvPr>
            <p:ph idx="1"/>
          </p:nvPr>
        </p:nvSpPr>
        <p:spPr>
          <a:xfrm>
            <a:off x="809898" y="1685104"/>
            <a:ext cx="10502537" cy="4525959"/>
          </a:xfrm>
        </p:spPr>
        <p:txBody>
          <a:bodyPr/>
          <a:lstStyle/>
          <a:p>
            <a:pPr lvl="0"/>
            <a:r>
              <a:rPr lang="cs-CZ" sz="2000" u="sng" dirty="0"/>
              <a:t>pravidelnou </a:t>
            </a:r>
            <a:r>
              <a:rPr lang="cs-CZ" sz="2000" dirty="0"/>
              <a:t>zájmovou, výchovnou, rekreační nebo vzdělávací činností včetně možnosti přípravy na vyučování, </a:t>
            </a:r>
          </a:p>
          <a:p>
            <a:pPr lvl="0"/>
            <a:r>
              <a:rPr lang="cs-CZ" sz="2000" u="sng" dirty="0"/>
              <a:t>příležitostnou</a:t>
            </a:r>
            <a:r>
              <a:rPr lang="cs-CZ" sz="2000" dirty="0"/>
              <a:t> zájmovou, výchovnou, rekreační nebo vzdělávací činností včetně možnosti přípravy na vyučování, </a:t>
            </a:r>
          </a:p>
          <a:p>
            <a:pPr lvl="0"/>
            <a:r>
              <a:rPr lang="cs-CZ" sz="2000" dirty="0"/>
              <a:t>táborovou činností a další obdobnou činností, </a:t>
            </a:r>
          </a:p>
          <a:p>
            <a:pPr lvl="0"/>
            <a:r>
              <a:rPr lang="cs-CZ" sz="2000" dirty="0"/>
              <a:t>osvětovou činností včetně shromažďování a poskytování informací pro děti, žáky a studenty, popřípadě i další osoby, a činností vedoucí k prevenci rizikového chování a výchovou k dobrovolnictví,</a:t>
            </a:r>
          </a:p>
          <a:p>
            <a:pPr lvl="0"/>
            <a:r>
              <a:rPr lang="cs-CZ" sz="2000" dirty="0"/>
              <a:t>individuální prací, zejména vytvářením podmínek pro rozvoj nadání dětí, žáků a studentů,</a:t>
            </a:r>
          </a:p>
          <a:p>
            <a:pPr lvl="0"/>
            <a:r>
              <a:rPr lang="cs-CZ" sz="2000" dirty="0"/>
              <a:t>využitím otevřené nabídky spontánních činností, </a:t>
            </a:r>
          </a:p>
          <a:p>
            <a:pPr lvl="0"/>
            <a:r>
              <a:rPr lang="cs-CZ" sz="2000" u="sng" dirty="0"/>
              <a:t>vzdělávacími programy navazujícími na rámcové vzdělávací programy škol</a:t>
            </a:r>
            <a:r>
              <a:rPr lang="cs-CZ" sz="2000" dirty="0"/>
              <a:t>.</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B71273-AF4D-47DC-9808-5269ABA97B89}"/>
              </a:ext>
            </a:extLst>
          </p:cNvPr>
          <p:cNvSpPr txBox="1">
            <a:spLocks noGrp="1"/>
          </p:cNvSpPr>
          <p:nvPr>
            <p:ph type="title"/>
          </p:nvPr>
        </p:nvSpPr>
        <p:spPr/>
        <p:txBody>
          <a:bodyPr/>
          <a:lstStyle/>
          <a:p>
            <a:r>
              <a:rPr lang="cs-CZ" dirty="0"/>
              <a:t>Financování pravidelné denní docházky</a:t>
            </a:r>
          </a:p>
        </p:txBody>
      </p:sp>
      <p:sp>
        <p:nvSpPr>
          <p:cNvPr id="3" name="Zástupný symbol pro obsah 2">
            <a:extLst>
              <a:ext uri="{FF2B5EF4-FFF2-40B4-BE49-F238E27FC236}">
                <a16:creationId xmlns:a16="http://schemas.microsoft.com/office/drawing/2014/main" id="{6DD5BCEE-D790-4BC3-BFDB-662AD9AA272F}"/>
              </a:ext>
            </a:extLst>
          </p:cNvPr>
          <p:cNvSpPr txBox="1">
            <a:spLocks noGrp="1"/>
          </p:cNvSpPr>
          <p:nvPr>
            <p:ph idx="1"/>
          </p:nvPr>
        </p:nvSpPr>
        <p:spPr/>
        <p:txBody>
          <a:bodyPr>
            <a:normAutofit lnSpcReduction="10000"/>
          </a:bodyPr>
          <a:lstStyle/>
          <a:p>
            <a:pPr lvl="0"/>
            <a:r>
              <a:rPr lang="cs-CZ" b="1" dirty="0">
                <a:solidFill>
                  <a:schemeClr val="tx2"/>
                </a:solidFill>
              </a:rPr>
              <a:t>pravidelná denní docházka</a:t>
            </a:r>
            <a:r>
              <a:rPr lang="cs-CZ" dirty="0">
                <a:solidFill>
                  <a:schemeClr val="tx2"/>
                </a:solidFill>
              </a:rPr>
              <a:t> </a:t>
            </a:r>
            <a:r>
              <a:rPr lang="cs-CZ" dirty="0"/>
              <a:t>- přihlášení k zájmovému vzdělávání nejméně </a:t>
            </a:r>
            <a:r>
              <a:rPr lang="cs-CZ" u="sng" dirty="0"/>
              <a:t>4 dny v týdnu po dobu nejméně 5 </a:t>
            </a:r>
            <a:r>
              <a:rPr lang="cs-CZ" dirty="0"/>
              <a:t>po sobě jdoucích měsíců,</a:t>
            </a:r>
          </a:p>
          <a:p>
            <a:pPr lvl="0"/>
            <a:r>
              <a:rPr lang="cs-CZ" b="1" dirty="0">
                <a:solidFill>
                  <a:schemeClr val="tx2"/>
                </a:solidFill>
              </a:rPr>
              <a:t>pravidelnou docházkou </a:t>
            </a:r>
            <a:r>
              <a:rPr lang="cs-CZ" dirty="0"/>
              <a:t>přihlášení k zájmovému vzdělávání, které není pravidelnou denní docházkou a které se koná po dobu nejméně 5 po sobě jdoucích měsíců v období školního vyučování pravidelně s výjimkou období školních prázdnin alespoň jednou za</a:t>
            </a:r>
          </a:p>
          <a:p>
            <a:pPr lvl="0"/>
            <a:r>
              <a:rPr lang="cs-CZ" dirty="0"/>
              <a:t>1. týden v rozsahu alespoň 1 hodiny, nebo</a:t>
            </a:r>
          </a:p>
          <a:p>
            <a:pPr lvl="0"/>
            <a:r>
              <a:rPr lang="cs-CZ" dirty="0"/>
              <a:t>2. 2 týdny v rozsahu alespoň 2 hodin</a:t>
            </a:r>
            <a:endParaRPr lang="cs-CZ" b="1" dirty="0">
              <a:solidFill>
                <a:schemeClr val="tx2"/>
              </a:solidFill>
            </a:endParaRPr>
          </a:p>
          <a:p>
            <a:pPr lvl="0"/>
            <a:r>
              <a:rPr lang="cs-CZ" b="1" dirty="0">
                <a:solidFill>
                  <a:schemeClr val="tx2"/>
                </a:solidFill>
              </a:rPr>
              <a:t>nepravidelná a příležitostná docházka - </a:t>
            </a:r>
            <a:r>
              <a:rPr lang="cs-CZ" dirty="0"/>
              <a:t>přihlášení k zájmovému vzdělávání v jiném rozsahu</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881138-F68F-4EF5-805A-5439EF591DAE}"/>
              </a:ext>
            </a:extLst>
          </p:cNvPr>
          <p:cNvSpPr txBox="1">
            <a:spLocks noGrp="1"/>
          </p:cNvSpPr>
          <p:nvPr>
            <p:ph type="title"/>
          </p:nvPr>
        </p:nvSpPr>
        <p:spPr>
          <a:xfrm>
            <a:off x="980379" y="464586"/>
            <a:ext cx="9939411" cy="1143000"/>
          </a:xfrm>
        </p:spPr>
        <p:txBody>
          <a:bodyPr>
            <a:normAutofit/>
          </a:bodyPr>
          <a:lstStyle/>
          <a:p>
            <a:pPr lvl="0"/>
            <a:r>
              <a:rPr lang="cs-CZ" dirty="0"/>
              <a:t>Účastníci činnosti družiny</a:t>
            </a:r>
          </a:p>
        </p:txBody>
      </p:sp>
      <p:sp>
        <p:nvSpPr>
          <p:cNvPr id="3" name="Zástupný symbol pro obsah 2">
            <a:extLst>
              <a:ext uri="{FF2B5EF4-FFF2-40B4-BE49-F238E27FC236}">
                <a16:creationId xmlns:a16="http://schemas.microsoft.com/office/drawing/2014/main" id="{C863254C-48BC-44D7-8C03-A0DEE3947BD3}"/>
              </a:ext>
            </a:extLst>
          </p:cNvPr>
          <p:cNvSpPr txBox="1">
            <a:spLocks noGrp="1"/>
          </p:cNvSpPr>
          <p:nvPr>
            <p:ph idx="1"/>
          </p:nvPr>
        </p:nvSpPr>
        <p:spPr/>
        <p:txBody>
          <a:bodyPr>
            <a:normAutofit/>
          </a:bodyPr>
          <a:lstStyle/>
          <a:p>
            <a:pPr lvl="0"/>
            <a:r>
              <a:rPr lang="cs-CZ" dirty="0"/>
              <a:t>Přednostně pro žáky </a:t>
            </a:r>
            <a:r>
              <a:rPr lang="cs-CZ" dirty="0" err="1"/>
              <a:t>I.st.ZŠ</a:t>
            </a:r>
            <a:r>
              <a:rPr lang="cs-CZ" dirty="0"/>
              <a:t> přihlášené k pravidelné denní docházce</a:t>
            </a:r>
          </a:p>
          <a:p>
            <a:pPr lvl="0"/>
            <a:r>
              <a:rPr lang="cs-CZ" dirty="0"/>
              <a:t>Pravidelná denní docházka je určena výhradně pro uchazeče, kteří nejsou přijati k pravidelné denní docházce do klubu (družina a klub jsou jednou právnickou osobou)</a:t>
            </a:r>
          </a:p>
          <a:p>
            <a:pPr lvl="0"/>
            <a:r>
              <a:rPr lang="cs-CZ" dirty="0"/>
              <a:t>Činností příležitostných, táborových a spontánních, včetně přípravy na vyučování se mohou účastnit i ti, kteří nejsou přijati k pravidelné denní docházce</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0AF2DA-94F4-4861-B189-5EBA204AED40}"/>
              </a:ext>
            </a:extLst>
          </p:cNvPr>
          <p:cNvSpPr txBox="1">
            <a:spLocks noGrp="1"/>
          </p:cNvSpPr>
          <p:nvPr>
            <p:ph type="title"/>
          </p:nvPr>
        </p:nvSpPr>
        <p:spPr/>
        <p:txBody>
          <a:bodyPr/>
          <a:lstStyle/>
          <a:p>
            <a:r>
              <a:rPr lang="cs-CZ" dirty="0"/>
              <a:t>Správní řízení</a:t>
            </a:r>
          </a:p>
        </p:txBody>
      </p:sp>
      <p:sp>
        <p:nvSpPr>
          <p:cNvPr id="3" name="Zástupný symbol pro obsah 2">
            <a:extLst>
              <a:ext uri="{FF2B5EF4-FFF2-40B4-BE49-F238E27FC236}">
                <a16:creationId xmlns:a16="http://schemas.microsoft.com/office/drawing/2014/main" id="{944A69B0-0BD8-4E87-A3AB-5A39FCB0DC0A}"/>
              </a:ext>
            </a:extLst>
          </p:cNvPr>
          <p:cNvSpPr txBox="1">
            <a:spLocks noGrp="1"/>
          </p:cNvSpPr>
          <p:nvPr>
            <p:ph idx="1"/>
          </p:nvPr>
        </p:nvSpPr>
        <p:spPr/>
        <p:txBody>
          <a:bodyPr>
            <a:normAutofit/>
          </a:bodyPr>
          <a:lstStyle/>
          <a:p>
            <a:pPr lvl="0"/>
            <a:r>
              <a:rPr lang="cs-CZ" dirty="0"/>
              <a:t>Podmínkou přijetí k pravidelné a táborové činnosti je písemná přihláška</a:t>
            </a:r>
          </a:p>
          <a:p>
            <a:pPr lvl="0"/>
            <a:r>
              <a:rPr lang="cs-CZ" dirty="0"/>
              <a:t>Součást přihlášky k pravidelné činnosti – písemné sdělení o rozsahu docházky a způsobu odchodu účastníka ze školní družiny</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2981E9-CABC-4E30-960A-0C6A060CC7D1}"/>
              </a:ext>
            </a:extLst>
          </p:cNvPr>
          <p:cNvSpPr txBox="1">
            <a:spLocks noGrp="1"/>
          </p:cNvSpPr>
          <p:nvPr>
            <p:ph type="title"/>
          </p:nvPr>
        </p:nvSpPr>
        <p:spPr>
          <a:xfrm>
            <a:off x="838200" y="461874"/>
            <a:ext cx="8609379" cy="1143000"/>
          </a:xfrm>
        </p:spPr>
        <p:txBody>
          <a:bodyPr>
            <a:normAutofit/>
          </a:bodyPr>
          <a:lstStyle/>
          <a:p>
            <a:pPr lvl="0"/>
            <a:r>
              <a:rPr lang="cs-CZ" dirty="0"/>
              <a:t>Organizace družiny</a:t>
            </a:r>
          </a:p>
        </p:txBody>
      </p:sp>
      <p:sp>
        <p:nvSpPr>
          <p:cNvPr id="3" name="Zástupný symbol pro obsah 2">
            <a:extLst>
              <a:ext uri="{FF2B5EF4-FFF2-40B4-BE49-F238E27FC236}">
                <a16:creationId xmlns:a16="http://schemas.microsoft.com/office/drawing/2014/main" id="{47155DB3-A759-4A10-A49C-1F9156735A09}"/>
              </a:ext>
            </a:extLst>
          </p:cNvPr>
          <p:cNvSpPr txBox="1">
            <a:spLocks noGrp="1"/>
          </p:cNvSpPr>
          <p:nvPr>
            <p:ph idx="1"/>
          </p:nvPr>
        </p:nvSpPr>
        <p:spPr/>
        <p:txBody>
          <a:bodyPr>
            <a:normAutofit/>
          </a:bodyPr>
          <a:lstStyle/>
          <a:p>
            <a:pPr lvl="0"/>
            <a:r>
              <a:rPr lang="cs-CZ" dirty="0"/>
              <a:t>Nejméně 20 účastníků, kteří jsou žáky </a:t>
            </a:r>
            <a:r>
              <a:rPr lang="cs-CZ" dirty="0" err="1"/>
              <a:t>I.st.ZŠ</a:t>
            </a:r>
            <a:r>
              <a:rPr lang="cs-CZ" dirty="0"/>
              <a:t> v průměru na 1 oddělení</a:t>
            </a:r>
          </a:p>
          <a:p>
            <a:pPr lvl="0"/>
            <a:r>
              <a:rPr lang="cs-CZ" dirty="0"/>
              <a:t>ZŠ pouze s třídami </a:t>
            </a:r>
            <a:r>
              <a:rPr lang="cs-CZ" dirty="0" err="1"/>
              <a:t>I.st.ZŠ</a:t>
            </a:r>
            <a:r>
              <a:rPr lang="cs-CZ" dirty="0"/>
              <a:t> s 1 oddělením ŠD</a:t>
            </a:r>
          </a:p>
          <a:p>
            <a:pPr lvl="1"/>
            <a:r>
              <a:rPr lang="cs-CZ" sz="2800" dirty="0"/>
              <a:t>Jednotřídní ZŠ…….nejméně 5 účastníků</a:t>
            </a:r>
          </a:p>
          <a:p>
            <a:pPr lvl="1"/>
            <a:r>
              <a:rPr lang="cs-CZ" sz="2800" dirty="0"/>
              <a:t>Dvoutřídní ZŠ……...nejméně 15 účastníků</a:t>
            </a:r>
          </a:p>
          <a:p>
            <a:pPr lvl="1"/>
            <a:r>
              <a:rPr lang="cs-CZ" sz="2800" dirty="0"/>
              <a:t>Trojtřídní ZŠ………..nejméně 18 účastníků</a:t>
            </a:r>
          </a:p>
          <a:p>
            <a:pPr marL="285750" lvl="1"/>
            <a:r>
              <a:rPr lang="cs-CZ" sz="2800" dirty="0"/>
              <a:t>1 oddělení nejvýše 30 účastníků</a:t>
            </a:r>
          </a:p>
          <a:p>
            <a:pPr marL="285750" lvl="1"/>
            <a:r>
              <a:rPr lang="cs-CZ" sz="2800" dirty="0"/>
              <a:t>Další oddělení lze zřídit, pouze pokud na oddělení připadá v průměru více než 27 účastníků</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7F0262-A7BD-4949-8DAC-2821A90C26E5}"/>
              </a:ext>
            </a:extLst>
          </p:cNvPr>
          <p:cNvSpPr txBox="1">
            <a:spLocks noGrp="1"/>
          </p:cNvSpPr>
          <p:nvPr>
            <p:ph type="title"/>
          </p:nvPr>
        </p:nvSpPr>
        <p:spPr>
          <a:xfrm>
            <a:off x="992777" y="506413"/>
            <a:ext cx="10293532" cy="1143000"/>
          </a:xfrm>
        </p:spPr>
        <p:txBody>
          <a:bodyPr>
            <a:normAutofit/>
          </a:bodyPr>
          <a:lstStyle/>
          <a:p>
            <a:pPr lvl="0"/>
            <a:r>
              <a:rPr lang="cs-CZ" dirty="0"/>
              <a:t>Organizace družiny</a:t>
            </a:r>
          </a:p>
        </p:txBody>
      </p:sp>
      <p:sp>
        <p:nvSpPr>
          <p:cNvPr id="3" name="Zástupný symbol pro obsah 2">
            <a:extLst>
              <a:ext uri="{FF2B5EF4-FFF2-40B4-BE49-F238E27FC236}">
                <a16:creationId xmlns:a16="http://schemas.microsoft.com/office/drawing/2014/main" id="{01B305F9-CB45-45F6-B1EC-9F13AD75E58F}"/>
              </a:ext>
            </a:extLst>
          </p:cNvPr>
          <p:cNvSpPr txBox="1">
            <a:spLocks noGrp="1"/>
          </p:cNvSpPr>
          <p:nvPr>
            <p:ph idx="1"/>
          </p:nvPr>
        </p:nvSpPr>
        <p:spPr>
          <a:xfrm>
            <a:off x="905691" y="1649413"/>
            <a:ext cx="10293532" cy="4525959"/>
          </a:xfrm>
        </p:spPr>
        <p:txBody>
          <a:bodyPr/>
          <a:lstStyle/>
          <a:p>
            <a:pPr lvl="0"/>
            <a:r>
              <a:rPr lang="cs-CZ" dirty="0"/>
              <a:t>Výjimka zřízení druhého oddělení</a:t>
            </a:r>
          </a:p>
          <a:p>
            <a:pPr lvl="1"/>
            <a:r>
              <a:rPr lang="cs-CZ" dirty="0"/>
              <a:t>Druhé oddělení lze zřídit i při nižším průměrném počtu účastníků, kteří jsou žáky prvního stupně základní školy, než je 20, pokud je celkový počet účastníků vyšší než 27 a počet účastníků, kteří jsou žáky prvního stupně základní školy, vyšší než 20</a:t>
            </a:r>
          </a:p>
          <a:p>
            <a:pPr lvl="0"/>
            <a:r>
              <a:rPr lang="cs-CZ" dirty="0"/>
              <a:t>Výjimka zřízení třetího oddělení</a:t>
            </a:r>
          </a:p>
          <a:p>
            <a:pPr lvl="1"/>
            <a:r>
              <a:rPr lang="cs-CZ" dirty="0"/>
              <a:t>Třetí oddělení je možné zřídit i při nižším průměrném počtu účastníků, kteří jsou žáky prvního stupně základní školy, než je 20, pokud je celkový počet účastníků vyšší než 54 a počet účastníků, kteří jsou žáky prvního stupně základní školy, vyšší než 40</a:t>
            </a:r>
          </a:p>
          <a:p>
            <a:pPr lvl="1"/>
            <a:endParaRPr lang="cs-CZ" dirty="0"/>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DEB79-41B3-4767-9DFE-11E9AAABA659}"/>
              </a:ext>
            </a:extLst>
          </p:cNvPr>
          <p:cNvSpPr txBox="1">
            <a:spLocks noGrp="1"/>
          </p:cNvSpPr>
          <p:nvPr>
            <p:ph type="title"/>
          </p:nvPr>
        </p:nvSpPr>
        <p:spPr>
          <a:xfrm>
            <a:off x="1046922" y="609603"/>
            <a:ext cx="9149595" cy="1143000"/>
          </a:xfrm>
        </p:spPr>
        <p:txBody>
          <a:bodyPr>
            <a:normAutofit/>
          </a:bodyPr>
          <a:lstStyle/>
          <a:p>
            <a:pPr lvl="0"/>
            <a:r>
              <a:rPr lang="cs-CZ" dirty="0"/>
              <a:t>Organizace družiny</a:t>
            </a:r>
          </a:p>
        </p:txBody>
      </p:sp>
      <p:sp>
        <p:nvSpPr>
          <p:cNvPr id="3" name="Zástupný symbol pro obsah 2">
            <a:extLst>
              <a:ext uri="{FF2B5EF4-FFF2-40B4-BE49-F238E27FC236}">
                <a16:creationId xmlns:a16="http://schemas.microsoft.com/office/drawing/2014/main" id="{2855D201-BA10-457C-B4EA-5BE41A80519E}"/>
              </a:ext>
            </a:extLst>
          </p:cNvPr>
          <p:cNvSpPr txBox="1">
            <a:spLocks noGrp="1"/>
          </p:cNvSpPr>
          <p:nvPr>
            <p:ph idx="1"/>
          </p:nvPr>
        </p:nvSpPr>
        <p:spPr>
          <a:xfrm>
            <a:off x="781878" y="2133597"/>
            <a:ext cx="10495722" cy="4525959"/>
          </a:xfrm>
        </p:spPr>
        <p:txBody>
          <a:bodyPr/>
          <a:lstStyle/>
          <a:p>
            <a:pPr lvl="1"/>
            <a:r>
              <a:rPr lang="cs-CZ" sz="2800" dirty="0"/>
              <a:t>Oddělení tvořené účastníky § 16 odst. 9 ŠZ</a:t>
            </a:r>
          </a:p>
          <a:p>
            <a:pPr marL="914400" lvl="3" indent="-457200"/>
            <a:r>
              <a:rPr lang="cs-CZ" sz="2800" dirty="0"/>
              <a:t>Nejnižší a nejvyšší počet účastníků je shodný s počty ve třídách podle § 16 odst. 9 ŠZ</a:t>
            </a:r>
          </a:p>
          <a:p>
            <a:pPr lvl="0"/>
            <a:endParaRPr lang="cs-CZ" dirty="0"/>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30AA99-411D-4AAD-B75B-18AFE7ABA3E4}"/>
              </a:ext>
            </a:extLst>
          </p:cNvPr>
          <p:cNvSpPr txBox="1">
            <a:spLocks noGrp="1"/>
          </p:cNvSpPr>
          <p:nvPr>
            <p:ph type="title"/>
          </p:nvPr>
        </p:nvSpPr>
        <p:spPr>
          <a:xfrm>
            <a:off x="838200" y="477838"/>
            <a:ext cx="9372600" cy="1143000"/>
          </a:xfrm>
        </p:spPr>
        <p:txBody>
          <a:bodyPr>
            <a:normAutofit/>
          </a:bodyPr>
          <a:lstStyle/>
          <a:p>
            <a:pPr lvl="0"/>
            <a:r>
              <a:rPr lang="cs-CZ" dirty="0"/>
              <a:t>Financování školní družiny</a:t>
            </a:r>
          </a:p>
        </p:txBody>
      </p:sp>
      <p:sp>
        <p:nvSpPr>
          <p:cNvPr id="3" name="Zástupný symbol pro obsah 2">
            <a:extLst>
              <a:ext uri="{FF2B5EF4-FFF2-40B4-BE49-F238E27FC236}">
                <a16:creationId xmlns:a16="http://schemas.microsoft.com/office/drawing/2014/main" id="{F0BD185A-75D1-4107-9EFA-D00F6F02ED75}"/>
              </a:ext>
            </a:extLst>
          </p:cNvPr>
          <p:cNvSpPr txBox="1">
            <a:spLocks noGrp="1"/>
          </p:cNvSpPr>
          <p:nvPr>
            <p:ph idx="1"/>
          </p:nvPr>
        </p:nvSpPr>
        <p:spPr/>
        <p:txBody>
          <a:bodyPr>
            <a:normAutofit/>
          </a:bodyPr>
          <a:lstStyle/>
          <a:p>
            <a:pPr lvl="0"/>
            <a:r>
              <a:rPr lang="cs-CZ" dirty="0"/>
              <a:t>Nižší počet účastníků – </a:t>
            </a:r>
            <a:r>
              <a:rPr lang="cs-CZ" dirty="0" err="1"/>
              <a:t>PHmax</a:t>
            </a:r>
            <a:r>
              <a:rPr lang="cs-CZ" dirty="0"/>
              <a:t> se snižuje na každé toto oddělení poměrně podle počtu účastníků, o který je skutečný počet nižší</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CF4425-A04E-4B07-B709-AC622B5C908D}"/>
              </a:ext>
            </a:extLst>
          </p:cNvPr>
          <p:cNvSpPr>
            <a:spLocks noGrp="1"/>
          </p:cNvSpPr>
          <p:nvPr>
            <p:ph type="title"/>
          </p:nvPr>
        </p:nvSpPr>
        <p:spPr/>
        <p:txBody>
          <a:bodyPr/>
          <a:lstStyle/>
          <a:p>
            <a:r>
              <a:rPr lang="cs-CZ" dirty="0"/>
              <a:t>Novela vyhlášky č. 74/2005 Sb. – financování AP</a:t>
            </a:r>
          </a:p>
        </p:txBody>
      </p:sp>
      <p:sp>
        <p:nvSpPr>
          <p:cNvPr id="3" name="Zástupný obsah 2">
            <a:extLst>
              <a:ext uri="{FF2B5EF4-FFF2-40B4-BE49-F238E27FC236}">
                <a16:creationId xmlns:a16="http://schemas.microsoft.com/office/drawing/2014/main" id="{86ED9FA4-B0C8-4B21-A38E-15B8F37CE8AF}"/>
              </a:ext>
            </a:extLst>
          </p:cNvPr>
          <p:cNvSpPr>
            <a:spLocks noGrp="1"/>
          </p:cNvSpPr>
          <p:nvPr>
            <p:ph idx="1"/>
          </p:nvPr>
        </p:nvSpPr>
        <p:spPr/>
        <p:txBody>
          <a:bodyPr/>
          <a:lstStyle/>
          <a:p>
            <a:r>
              <a:rPr lang="cs-CZ" dirty="0"/>
              <a:t>§10/12</a:t>
            </a:r>
          </a:p>
          <a:p>
            <a:r>
              <a:rPr lang="cs-CZ" dirty="0"/>
              <a:t>Maximální počet hodin přímé pedagogické činnosti zabezpečované vedle vychovatele </a:t>
            </a:r>
            <a:r>
              <a:rPr lang="cs-CZ" dirty="0">
                <a:solidFill>
                  <a:schemeClr val="tx2"/>
                </a:solidFill>
              </a:rPr>
              <a:t>asistentem pedagoga </a:t>
            </a:r>
            <a:r>
              <a:rPr lang="cs-CZ" dirty="0"/>
              <a:t>financovaným ze státního rozpočtu činí </a:t>
            </a:r>
            <a:r>
              <a:rPr lang="cs-CZ" u="sng" dirty="0"/>
              <a:t>15 hodin na 1 oddělení </a:t>
            </a:r>
            <a:r>
              <a:rPr lang="cs-CZ" dirty="0"/>
              <a:t>tvořené pouze účastníky uvedenými v § 16 odst. 9 školského zákona</a:t>
            </a:r>
          </a:p>
        </p:txBody>
      </p:sp>
    </p:spTree>
    <p:extLst>
      <p:ext uri="{BB962C8B-B14F-4D97-AF65-F5344CB8AC3E}">
        <p14:creationId xmlns:p14="http://schemas.microsoft.com/office/powerpoint/2010/main" val="2189445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F2C819-91DA-431A-A023-951E044AC2CB}"/>
              </a:ext>
            </a:extLst>
          </p:cNvPr>
          <p:cNvSpPr txBox="1">
            <a:spLocks noGrp="1"/>
          </p:cNvSpPr>
          <p:nvPr>
            <p:ph type="title"/>
          </p:nvPr>
        </p:nvSpPr>
        <p:spPr/>
        <p:txBody>
          <a:bodyPr/>
          <a:lstStyle/>
          <a:p>
            <a:pPr lvl="0"/>
            <a:r>
              <a:rPr lang="cs-CZ" dirty="0"/>
              <a:t>Zřizovací listina</a:t>
            </a:r>
          </a:p>
        </p:txBody>
      </p:sp>
      <p:sp>
        <p:nvSpPr>
          <p:cNvPr id="3" name="Zástupný symbol pro obsah 2">
            <a:extLst>
              <a:ext uri="{FF2B5EF4-FFF2-40B4-BE49-F238E27FC236}">
                <a16:creationId xmlns:a16="http://schemas.microsoft.com/office/drawing/2014/main" id="{56477409-F9A5-4B9A-B003-53FB1C320BF5}"/>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označení statutárních orgánů a způsob, jakým vystupují jménem organizace</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90ED1C-8778-4470-9E51-98BF1C5C4461}"/>
              </a:ext>
            </a:extLst>
          </p:cNvPr>
          <p:cNvSpPr>
            <a:spLocks noGrp="1"/>
          </p:cNvSpPr>
          <p:nvPr>
            <p:ph type="title"/>
          </p:nvPr>
        </p:nvSpPr>
        <p:spPr>
          <a:xfrm>
            <a:off x="914400" y="426085"/>
            <a:ext cx="10552611" cy="1325563"/>
          </a:xfrm>
        </p:spPr>
        <p:txBody>
          <a:bodyPr/>
          <a:lstStyle/>
          <a:p>
            <a:r>
              <a:rPr lang="cs-CZ" dirty="0"/>
              <a:t>Výjimka z nejnižšího počtu dětí na oddělení  §16/9 – platí obecné pravidlo i pro </a:t>
            </a:r>
            <a:r>
              <a:rPr lang="cs-CZ" dirty="0" err="1"/>
              <a:t>PHmax</a:t>
            </a:r>
            <a:r>
              <a:rPr lang="cs-CZ" dirty="0"/>
              <a:t> AP</a:t>
            </a:r>
          </a:p>
        </p:txBody>
      </p:sp>
      <p:sp>
        <p:nvSpPr>
          <p:cNvPr id="3" name="Zástupný obsah 2">
            <a:extLst>
              <a:ext uri="{FF2B5EF4-FFF2-40B4-BE49-F238E27FC236}">
                <a16:creationId xmlns:a16="http://schemas.microsoft.com/office/drawing/2014/main" id="{EF835DDC-F0B6-4CC4-94E7-AD95D46EF3D1}"/>
              </a:ext>
            </a:extLst>
          </p:cNvPr>
          <p:cNvSpPr>
            <a:spLocks noGrp="1"/>
          </p:cNvSpPr>
          <p:nvPr>
            <p:ph idx="1"/>
          </p:nvPr>
        </p:nvSpPr>
        <p:spPr/>
        <p:txBody>
          <a:bodyPr>
            <a:normAutofit/>
          </a:bodyPr>
          <a:lstStyle/>
          <a:p>
            <a:r>
              <a:rPr lang="cs-CZ" dirty="0" err="1"/>
              <a:t>PHmax</a:t>
            </a:r>
            <a:r>
              <a:rPr lang="cs-CZ" dirty="0"/>
              <a:t> stanovený podle přílohy se snižuje o </a:t>
            </a:r>
          </a:p>
          <a:p>
            <a:r>
              <a:rPr lang="cs-CZ" dirty="0" err="1"/>
              <a:t>Phmax</a:t>
            </a:r>
            <a:r>
              <a:rPr lang="cs-CZ" dirty="0"/>
              <a:t> – (0,05x </a:t>
            </a:r>
            <a:r>
              <a:rPr lang="cs-CZ" dirty="0" err="1"/>
              <a:t>Phmax</a:t>
            </a:r>
            <a:r>
              <a:rPr lang="cs-CZ" dirty="0"/>
              <a:t>) – průměrný počet účastníků v těchto odděleních nejméně 5 a méně než 6, </a:t>
            </a:r>
          </a:p>
          <a:p>
            <a:r>
              <a:rPr lang="cs-CZ" dirty="0" err="1"/>
              <a:t>Phmax</a:t>
            </a:r>
            <a:r>
              <a:rPr lang="cs-CZ" dirty="0"/>
              <a:t> – (0,1x </a:t>
            </a:r>
            <a:r>
              <a:rPr lang="cs-CZ" dirty="0" err="1"/>
              <a:t>Phmax</a:t>
            </a:r>
            <a:r>
              <a:rPr lang="cs-CZ" dirty="0"/>
              <a:t>) – průměrný počet účastníků v těchto odděleních nejméně 4 a méně než 5, a </a:t>
            </a:r>
          </a:p>
          <a:p>
            <a:r>
              <a:rPr lang="cs-CZ" dirty="0" err="1"/>
              <a:t>Phmax</a:t>
            </a:r>
            <a:r>
              <a:rPr lang="cs-CZ" dirty="0"/>
              <a:t> – (0,6x </a:t>
            </a:r>
            <a:r>
              <a:rPr lang="cs-CZ" dirty="0" err="1"/>
              <a:t>Phmax</a:t>
            </a:r>
            <a:r>
              <a:rPr lang="cs-CZ" dirty="0"/>
              <a:t>) – průměrný počet účastníků v těchto odděleních méně než 4.</a:t>
            </a:r>
          </a:p>
        </p:txBody>
      </p:sp>
    </p:spTree>
    <p:extLst>
      <p:ext uri="{BB962C8B-B14F-4D97-AF65-F5344CB8AC3E}">
        <p14:creationId xmlns:p14="http://schemas.microsoft.com/office/powerpoint/2010/main" val="114635259"/>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B2376A-AE5D-4BD0-9D8B-F827A302B3F1}"/>
              </a:ext>
            </a:extLst>
          </p:cNvPr>
          <p:cNvSpPr>
            <a:spLocks noGrp="1"/>
          </p:cNvSpPr>
          <p:nvPr>
            <p:ph type="title"/>
          </p:nvPr>
        </p:nvSpPr>
        <p:spPr/>
        <p:txBody>
          <a:bodyPr/>
          <a:lstStyle/>
          <a:p>
            <a:r>
              <a:rPr lang="cs-CZ" dirty="0"/>
              <a:t>§ 160 nový odst. 6</a:t>
            </a:r>
          </a:p>
        </p:txBody>
      </p:sp>
      <p:sp>
        <p:nvSpPr>
          <p:cNvPr id="3" name="Zástupný symbol pro obsah 2">
            <a:extLst>
              <a:ext uri="{FF2B5EF4-FFF2-40B4-BE49-F238E27FC236}">
                <a16:creationId xmlns:a16="http://schemas.microsoft.com/office/drawing/2014/main" id="{5617FF13-B44C-4428-8B5E-35C25CC791CD}"/>
              </a:ext>
            </a:extLst>
          </p:cNvPr>
          <p:cNvSpPr>
            <a:spLocks noGrp="1"/>
          </p:cNvSpPr>
          <p:nvPr>
            <p:ph idx="1"/>
          </p:nvPr>
        </p:nvSpPr>
        <p:spPr/>
        <p:txBody>
          <a:bodyPr/>
          <a:lstStyle/>
          <a:p>
            <a:r>
              <a:rPr lang="cs-CZ" dirty="0"/>
              <a:t>Finanční prostředky ze státního rozpočtu se poskytují nejvýše do výše povoleného počtu dětí, žáků nebo studentů ve škole nebo školském zařízení, v jednotlivých oborech vzdělání a formách vzdělávání, lůžek, stravovaných nebo jiných jednotek výkonu uvedeného ve školského rejstříku </a:t>
            </a:r>
          </a:p>
        </p:txBody>
      </p:sp>
    </p:spTree>
    <p:extLst>
      <p:ext uri="{BB962C8B-B14F-4D97-AF65-F5344CB8AC3E}">
        <p14:creationId xmlns:p14="http://schemas.microsoft.com/office/powerpoint/2010/main" val="3986240745"/>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4C759A-69B6-4902-8799-9C49EB209A31}"/>
              </a:ext>
            </a:extLst>
          </p:cNvPr>
          <p:cNvSpPr>
            <a:spLocks noGrp="1"/>
          </p:cNvSpPr>
          <p:nvPr>
            <p:ph type="title"/>
          </p:nvPr>
        </p:nvSpPr>
        <p:spPr/>
        <p:txBody>
          <a:bodyPr/>
          <a:lstStyle/>
          <a:p>
            <a:r>
              <a:rPr lang="cs-CZ" dirty="0"/>
              <a:t>§ 161 </a:t>
            </a:r>
          </a:p>
        </p:txBody>
      </p:sp>
      <p:sp>
        <p:nvSpPr>
          <p:cNvPr id="3" name="Zástupný symbol pro obsah 2">
            <a:extLst>
              <a:ext uri="{FF2B5EF4-FFF2-40B4-BE49-F238E27FC236}">
                <a16:creationId xmlns:a16="http://schemas.microsoft.com/office/drawing/2014/main" id="{3390305E-BB46-4BC4-B6E2-551377CB18A1}"/>
              </a:ext>
            </a:extLst>
          </p:cNvPr>
          <p:cNvSpPr>
            <a:spLocks noGrp="1"/>
          </p:cNvSpPr>
          <p:nvPr>
            <p:ph idx="1"/>
          </p:nvPr>
        </p:nvSpPr>
        <p:spPr/>
        <p:txBody>
          <a:bodyPr/>
          <a:lstStyle/>
          <a:p>
            <a:r>
              <a:rPr lang="cs-CZ" dirty="0"/>
              <a:t>ONIV již nebude na školní družinu</a:t>
            </a:r>
          </a:p>
          <a:p>
            <a:r>
              <a:rPr lang="cs-CZ" dirty="0"/>
              <a:t>Vláda stanoví nařízením pro ZŠ a SŠ zřizované krajem, obcí nebo svazkem obcí maximální počet hodin výuky financovaný ze státního rozpočtu na 1 třídu v oboru vzdělání v závislosti na počtu žáků ve třídě </a:t>
            </a:r>
            <a:r>
              <a:rPr lang="cs-CZ" b="1" dirty="0"/>
              <a:t> nebo na školu v závislosti na její struktuře</a:t>
            </a:r>
            <a:r>
              <a:rPr lang="cs-CZ" dirty="0"/>
              <a:t>  a pro konzervatoře zřizované krajem, obcí nebo svazkem obcí maximální počet hodin výuky financovaný ze státního rozpočtu na 1 ročník v oboru vzdělání v závislosti na počtu žáků v ročníku </a:t>
            </a:r>
            <a:r>
              <a:rPr lang="cs-CZ" b="1" dirty="0"/>
              <a:t>nebo na školu v závislosti na její struktuře</a:t>
            </a:r>
            <a:r>
              <a:rPr lang="cs-CZ" dirty="0"/>
              <a:t>.</a:t>
            </a:r>
          </a:p>
        </p:txBody>
      </p:sp>
    </p:spTree>
    <p:extLst>
      <p:ext uri="{BB962C8B-B14F-4D97-AF65-F5344CB8AC3E}">
        <p14:creationId xmlns:p14="http://schemas.microsoft.com/office/powerpoint/2010/main" val="2908261484"/>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496C75-7C0F-48C7-B70E-9812A839B410}"/>
              </a:ext>
            </a:extLst>
          </p:cNvPr>
          <p:cNvSpPr>
            <a:spLocks noGrp="1"/>
          </p:cNvSpPr>
          <p:nvPr>
            <p:ph type="title"/>
          </p:nvPr>
        </p:nvSpPr>
        <p:spPr/>
        <p:txBody>
          <a:bodyPr/>
          <a:lstStyle/>
          <a:p>
            <a:r>
              <a:rPr lang="cs-CZ" dirty="0"/>
              <a:t>§ 161 odst. 7</a:t>
            </a:r>
          </a:p>
        </p:txBody>
      </p:sp>
      <p:sp>
        <p:nvSpPr>
          <p:cNvPr id="3" name="Zástupný symbol pro obsah 2">
            <a:extLst>
              <a:ext uri="{FF2B5EF4-FFF2-40B4-BE49-F238E27FC236}">
                <a16:creationId xmlns:a16="http://schemas.microsoft.com/office/drawing/2014/main" id="{230F8856-6845-497C-899C-3B55A5A2904E}"/>
              </a:ext>
            </a:extLst>
          </p:cNvPr>
          <p:cNvSpPr>
            <a:spLocks noGrp="1"/>
          </p:cNvSpPr>
          <p:nvPr>
            <p:ph idx="1"/>
          </p:nvPr>
        </p:nvSpPr>
        <p:spPr/>
        <p:txBody>
          <a:bodyPr>
            <a:normAutofit fontScale="92500" lnSpcReduction="10000"/>
          </a:bodyPr>
          <a:lstStyle/>
          <a:p>
            <a:r>
              <a:rPr lang="cs-CZ" dirty="0"/>
              <a:t>Ministerstvo může v průběhu roku stanovit další finanční prostředky na přímé výdaje na vzdělávání</a:t>
            </a:r>
          </a:p>
          <a:p>
            <a:r>
              <a:rPr lang="cs-CZ" dirty="0"/>
              <a:t>Ve Věstníku </a:t>
            </a:r>
          </a:p>
          <a:p>
            <a:pPr lvl="1"/>
            <a:r>
              <a:rPr lang="cs-CZ" dirty="0"/>
              <a:t>Podmínky a kritéria pro poskytnutí těchto dalších finančních prostředků</a:t>
            </a:r>
          </a:p>
          <a:p>
            <a:pPr lvl="1"/>
            <a:r>
              <a:rPr lang="cs-CZ" dirty="0"/>
              <a:t>Účel použití</a:t>
            </a:r>
          </a:p>
          <a:p>
            <a:pPr lvl="1"/>
            <a:r>
              <a:rPr lang="cs-CZ" dirty="0"/>
              <a:t>Další podmínky</a:t>
            </a:r>
          </a:p>
          <a:p>
            <a:pPr lvl="1"/>
            <a:endParaRPr lang="cs-CZ" dirty="0"/>
          </a:p>
          <a:p>
            <a:pPr lvl="1"/>
            <a:r>
              <a:rPr lang="cs-CZ" dirty="0"/>
              <a:t>Promítá se do § 163</a:t>
            </a:r>
          </a:p>
          <a:p>
            <a:pPr lvl="1"/>
            <a:r>
              <a:rPr lang="cs-CZ" dirty="0"/>
              <a:t>Ruší se  slova o poskytování finančních prostředků ze státního rozpočtu na pokusná ověřování a na rozvojové programy</a:t>
            </a:r>
          </a:p>
          <a:p>
            <a:pPr lvl="1"/>
            <a:r>
              <a:rPr lang="cs-CZ" dirty="0"/>
              <a:t>Promítá se do § 171</a:t>
            </a:r>
          </a:p>
          <a:p>
            <a:pPr lvl="1"/>
            <a:r>
              <a:rPr lang="cs-CZ" dirty="0"/>
              <a:t>Ruší se odst. 2 – </a:t>
            </a:r>
            <a:r>
              <a:rPr lang="cs-CZ" strike="sngStrike" dirty="0"/>
              <a:t>Ministerstvo vyhlašuje rozvojové programy</a:t>
            </a:r>
          </a:p>
        </p:txBody>
      </p:sp>
    </p:spTree>
    <p:extLst>
      <p:ext uri="{BB962C8B-B14F-4D97-AF65-F5344CB8AC3E}">
        <p14:creationId xmlns:p14="http://schemas.microsoft.com/office/powerpoint/2010/main" val="2943025769"/>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2FFEF1-6171-4F2B-B91E-0B3DA3ABA27F}"/>
              </a:ext>
            </a:extLst>
          </p:cNvPr>
          <p:cNvSpPr>
            <a:spLocks noGrp="1"/>
          </p:cNvSpPr>
          <p:nvPr>
            <p:ph type="title"/>
          </p:nvPr>
        </p:nvSpPr>
        <p:spPr/>
        <p:txBody>
          <a:bodyPr/>
          <a:lstStyle/>
          <a:p>
            <a:r>
              <a:rPr lang="cs-CZ" dirty="0"/>
              <a:t>§161b odst. 1</a:t>
            </a:r>
          </a:p>
        </p:txBody>
      </p:sp>
      <p:sp>
        <p:nvSpPr>
          <p:cNvPr id="3" name="Zástupný symbol pro obsah 2">
            <a:extLst>
              <a:ext uri="{FF2B5EF4-FFF2-40B4-BE49-F238E27FC236}">
                <a16:creationId xmlns:a16="http://schemas.microsoft.com/office/drawing/2014/main" id="{33205A21-DD8E-4562-9C7F-6F28E312D514}"/>
              </a:ext>
            </a:extLst>
          </p:cNvPr>
          <p:cNvSpPr>
            <a:spLocks noGrp="1"/>
          </p:cNvSpPr>
          <p:nvPr>
            <p:ph idx="1"/>
          </p:nvPr>
        </p:nvSpPr>
        <p:spPr/>
        <p:txBody>
          <a:bodyPr/>
          <a:lstStyle/>
          <a:p>
            <a:r>
              <a:rPr lang="cs-CZ" dirty="0"/>
              <a:t>Ministerstvo může vyhlásit a ve Věstníku zveřejnit opravné koeficienty k republikovým normativům, zohledňující objektivní rozdíly v činnosti dotčených školských zařízení v jednotlivých krajích.</a:t>
            </a:r>
          </a:p>
        </p:txBody>
      </p:sp>
    </p:spTree>
    <p:extLst>
      <p:ext uri="{BB962C8B-B14F-4D97-AF65-F5344CB8AC3E}">
        <p14:creationId xmlns:p14="http://schemas.microsoft.com/office/powerpoint/2010/main" val="850345002"/>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7DF03F-5FB5-4DBC-8E64-30FD4BD483FA}"/>
              </a:ext>
            </a:extLst>
          </p:cNvPr>
          <p:cNvSpPr>
            <a:spLocks noGrp="1"/>
          </p:cNvSpPr>
          <p:nvPr>
            <p:ph type="title"/>
          </p:nvPr>
        </p:nvSpPr>
        <p:spPr/>
        <p:txBody>
          <a:bodyPr/>
          <a:lstStyle/>
          <a:p>
            <a:r>
              <a:rPr lang="cs-CZ" dirty="0"/>
              <a:t>§ 161c</a:t>
            </a:r>
          </a:p>
        </p:txBody>
      </p:sp>
      <p:sp>
        <p:nvSpPr>
          <p:cNvPr id="3" name="Zástupný symbol pro obsah 2">
            <a:extLst>
              <a:ext uri="{FF2B5EF4-FFF2-40B4-BE49-F238E27FC236}">
                <a16:creationId xmlns:a16="http://schemas.microsoft.com/office/drawing/2014/main" id="{DCD53402-8224-4B39-87C1-108B84DECB4A}"/>
              </a:ext>
            </a:extLst>
          </p:cNvPr>
          <p:cNvSpPr>
            <a:spLocks noGrp="1"/>
          </p:cNvSpPr>
          <p:nvPr>
            <p:ph idx="1"/>
          </p:nvPr>
        </p:nvSpPr>
        <p:spPr/>
        <p:txBody>
          <a:bodyPr/>
          <a:lstStyle/>
          <a:p>
            <a:r>
              <a:rPr lang="cs-CZ" dirty="0"/>
              <a:t>Ministerstvo prováděcím předpisem stanoví</a:t>
            </a:r>
          </a:p>
          <a:p>
            <a:r>
              <a:rPr lang="cs-CZ" dirty="0"/>
              <a:t>maximální počty hodin přímé pedagogické činnosti v mateřské škole a školní družině zřizované krajem, obcí nebo svazkem obcí v závislosti na jejich </a:t>
            </a:r>
            <a:r>
              <a:rPr lang="cs-CZ" strike="sngStrike" dirty="0"/>
              <a:t>organizační</a:t>
            </a:r>
            <a:r>
              <a:rPr lang="cs-CZ" dirty="0"/>
              <a:t> struktuře </a:t>
            </a:r>
            <a:r>
              <a:rPr lang="cs-CZ" b="1" dirty="0"/>
              <a:t>včetně určení PP, kteří tyto činnosti vykonávají</a:t>
            </a:r>
            <a:r>
              <a:rPr lang="cs-CZ" dirty="0"/>
              <a:t> a maximální počty hodin výuky v přípravných třídách základní školy a ve třídách přípravného stupně základní školy speciální financované ze státního rozpočtu.</a:t>
            </a:r>
          </a:p>
          <a:p>
            <a:endParaRPr lang="cs-CZ" dirty="0"/>
          </a:p>
        </p:txBody>
      </p:sp>
    </p:spTree>
    <p:extLst>
      <p:ext uri="{BB962C8B-B14F-4D97-AF65-F5344CB8AC3E}">
        <p14:creationId xmlns:p14="http://schemas.microsoft.com/office/powerpoint/2010/main" val="121809494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163428-A945-4F58-AB45-9D68DEBF0C52}"/>
              </a:ext>
            </a:extLst>
          </p:cNvPr>
          <p:cNvSpPr>
            <a:spLocks noGrp="1"/>
          </p:cNvSpPr>
          <p:nvPr>
            <p:ph type="title"/>
          </p:nvPr>
        </p:nvSpPr>
        <p:spPr/>
        <p:txBody>
          <a:bodyPr/>
          <a:lstStyle/>
          <a:p>
            <a:r>
              <a:rPr lang="cs-CZ" dirty="0"/>
              <a:t>§ 161c odst. 3 písm. c) - rezerva</a:t>
            </a:r>
          </a:p>
        </p:txBody>
      </p:sp>
      <p:sp>
        <p:nvSpPr>
          <p:cNvPr id="3" name="Zástupný symbol pro obsah 2">
            <a:extLst>
              <a:ext uri="{FF2B5EF4-FFF2-40B4-BE49-F238E27FC236}">
                <a16:creationId xmlns:a16="http://schemas.microsoft.com/office/drawing/2014/main" id="{E40F14F4-E66D-4C8E-9BD8-BBBA4ADFEB01}"/>
              </a:ext>
            </a:extLst>
          </p:cNvPr>
          <p:cNvSpPr>
            <a:spLocks noGrp="1"/>
          </p:cNvSpPr>
          <p:nvPr>
            <p:ph idx="1"/>
          </p:nvPr>
        </p:nvSpPr>
        <p:spPr/>
        <p:txBody>
          <a:bodyPr/>
          <a:lstStyle/>
          <a:p>
            <a:r>
              <a:rPr lang="cs-CZ" dirty="0"/>
              <a:t>k řešení nezbytných případů </a:t>
            </a:r>
            <a:r>
              <a:rPr lang="cs-CZ" strike="sngStrike" dirty="0"/>
              <a:t>zvýšených</a:t>
            </a:r>
            <a:r>
              <a:rPr lang="cs-CZ" dirty="0"/>
              <a:t> přímých výdajů </a:t>
            </a:r>
            <a:r>
              <a:rPr lang="cs-CZ" strike="sngStrike" dirty="0"/>
              <a:t>vzniklých v průběhu kalendářního roku </a:t>
            </a:r>
            <a:r>
              <a:rPr lang="cs-CZ" b="1" dirty="0"/>
              <a:t>nezajištěných rozpisem </a:t>
            </a:r>
            <a:r>
              <a:rPr lang="cs-CZ" dirty="0"/>
              <a:t>; způsob, podmínky a pravidla použití rezervy krajským úřadem stanoví ministerstvo směrnicí podle § 170 písm. b).</a:t>
            </a:r>
          </a:p>
        </p:txBody>
      </p:sp>
    </p:spTree>
    <p:extLst>
      <p:ext uri="{BB962C8B-B14F-4D97-AF65-F5344CB8AC3E}">
        <p14:creationId xmlns:p14="http://schemas.microsoft.com/office/powerpoint/2010/main" val="3533763324"/>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27E0DF-9DB9-4D81-8E85-D478D92562C8}"/>
              </a:ext>
            </a:extLst>
          </p:cNvPr>
          <p:cNvSpPr txBox="1">
            <a:spLocks noGrp="1"/>
          </p:cNvSpPr>
          <p:nvPr>
            <p:ph type="title"/>
          </p:nvPr>
        </p:nvSpPr>
        <p:spPr/>
        <p:txBody>
          <a:bodyPr>
            <a:normAutofit/>
          </a:bodyPr>
          <a:lstStyle/>
          <a:p>
            <a:pPr lvl="0"/>
            <a:r>
              <a:rPr lang="cs-CZ" dirty="0"/>
              <a:t>Financování neveřejných škol a školských zařízení (1. 9. 2018)</a:t>
            </a:r>
          </a:p>
        </p:txBody>
      </p:sp>
      <p:sp>
        <p:nvSpPr>
          <p:cNvPr id="3" name="Zástupný symbol pro obsah 2">
            <a:extLst>
              <a:ext uri="{FF2B5EF4-FFF2-40B4-BE49-F238E27FC236}">
                <a16:creationId xmlns:a16="http://schemas.microsoft.com/office/drawing/2014/main" id="{1A23E667-B4CB-4A46-A2C1-F67AFA080014}"/>
              </a:ext>
            </a:extLst>
          </p:cNvPr>
          <p:cNvSpPr txBox="1">
            <a:spLocks noGrp="1"/>
          </p:cNvSpPr>
          <p:nvPr>
            <p:ph idx="1"/>
          </p:nvPr>
        </p:nvSpPr>
        <p:spPr>
          <a:xfrm>
            <a:off x="838199" y="1789157"/>
            <a:ext cx="10515599" cy="4525923"/>
          </a:xfrm>
        </p:spPr>
        <p:txBody>
          <a:bodyPr vert="horz" lIns="91440" tIns="45720" rIns="91440" bIns="45720" rtlCol="0">
            <a:normAutofit/>
          </a:bodyPr>
          <a:lstStyle/>
          <a:p>
            <a:pPr hangingPunct="1">
              <a:spcBef>
                <a:spcPts val="600"/>
              </a:spcBef>
              <a:buSzPct val="100000"/>
              <a:buFont typeface="Arial" pitchFamily="34"/>
              <a:buChar char="•"/>
            </a:pPr>
            <a:r>
              <a:rPr lang="cs-CZ" dirty="0">
                <a:latin typeface="Calibri" pitchFamily="18"/>
              </a:rPr>
              <a:t>Financování </a:t>
            </a:r>
            <a:r>
              <a:rPr lang="cs-CZ" u="sng" dirty="0">
                <a:latin typeface="Calibri" pitchFamily="18"/>
              </a:rPr>
              <a:t>církevních škol </a:t>
            </a:r>
            <a:r>
              <a:rPr lang="cs-CZ" dirty="0">
                <a:latin typeface="Calibri" pitchFamily="18"/>
              </a:rPr>
              <a:t>přímo MŠMT podle počtu výkonů, nejvýše do povoleného počtu školským rejstříkem</a:t>
            </a:r>
          </a:p>
          <a:p>
            <a:pPr hangingPunct="1">
              <a:spcBef>
                <a:spcPts val="600"/>
              </a:spcBef>
              <a:buSzPct val="100000"/>
              <a:buFont typeface="Arial" pitchFamily="34"/>
              <a:buChar char="•"/>
            </a:pPr>
            <a:r>
              <a:rPr lang="cs-CZ" dirty="0">
                <a:latin typeface="Calibri" pitchFamily="18"/>
              </a:rPr>
              <a:t>Normativ – průměrný roční objem výdajů připadající na jednotku výkonu – zveřejněny ve Věstníku</a:t>
            </a:r>
          </a:p>
          <a:p>
            <a:pPr hangingPunct="1">
              <a:spcBef>
                <a:spcPts val="600"/>
              </a:spcBef>
              <a:buSzPct val="100000"/>
              <a:buFont typeface="Arial" pitchFamily="34"/>
              <a:buChar char="•"/>
            </a:pPr>
            <a:r>
              <a:rPr lang="cs-CZ" dirty="0">
                <a:latin typeface="Calibri" pitchFamily="18"/>
              </a:rPr>
              <a:t>Financování </a:t>
            </a:r>
            <a:r>
              <a:rPr lang="cs-CZ" u="sng" dirty="0">
                <a:latin typeface="Calibri" pitchFamily="18"/>
              </a:rPr>
              <a:t>soukromých škol </a:t>
            </a:r>
            <a:r>
              <a:rPr lang="cs-CZ" dirty="0">
                <a:latin typeface="Calibri" pitchFamily="18"/>
              </a:rPr>
              <a:t>– dotace </a:t>
            </a:r>
            <a:r>
              <a:rPr lang="cs-CZ" dirty="0" err="1">
                <a:latin typeface="Calibri" pitchFamily="18"/>
              </a:rPr>
              <a:t>KrÚ</a:t>
            </a:r>
            <a:r>
              <a:rPr lang="cs-CZ" dirty="0">
                <a:latin typeface="Calibri" pitchFamily="18"/>
              </a:rPr>
              <a:t> – podle zákona 306/1999 Sb., o poskytování dotací soukromým školám, předškolním a školským zařízením</a:t>
            </a:r>
          </a:p>
          <a:p>
            <a:pPr hangingPunct="1">
              <a:spcBef>
                <a:spcPts val="600"/>
              </a:spcBef>
              <a:buSzPct val="100000"/>
              <a:buFont typeface="Arial" pitchFamily="34"/>
              <a:buChar char="•"/>
            </a:pPr>
            <a:r>
              <a:rPr lang="cs-CZ" dirty="0">
                <a:latin typeface="Calibri" pitchFamily="18"/>
              </a:rPr>
              <a:t>Financování poskytovatelů vzdělávání v zahraničí – MŠMT příspěvek ze státního rozpočtu v závislosti zejména na počtu žáků a počtu vyučovacích hodin.</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8AE37B-F651-497D-9652-8F03990646D0}"/>
              </a:ext>
            </a:extLst>
          </p:cNvPr>
          <p:cNvSpPr txBox="1">
            <a:spLocks noGrp="1"/>
          </p:cNvSpPr>
          <p:nvPr>
            <p:ph type="title"/>
          </p:nvPr>
        </p:nvSpPr>
        <p:spPr/>
        <p:txBody>
          <a:bodyPr>
            <a:normAutofit/>
          </a:bodyPr>
          <a:lstStyle/>
          <a:p>
            <a:pPr lvl="0"/>
            <a:r>
              <a:rPr lang="en-US" altLang="zh-CN" dirty="0"/>
              <a:t>§ 162a (1. 9. 2018)</a:t>
            </a:r>
          </a:p>
        </p:txBody>
      </p:sp>
      <p:sp>
        <p:nvSpPr>
          <p:cNvPr id="3" name="Zástupný symbol pro obsah 2">
            <a:extLst>
              <a:ext uri="{FF2B5EF4-FFF2-40B4-BE49-F238E27FC236}">
                <a16:creationId xmlns:a16="http://schemas.microsoft.com/office/drawing/2014/main" id="{E26C61EC-8EEB-4129-991A-A7B5D59530CA}"/>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600"/>
              </a:spcBef>
              <a:buSzPct val="100000"/>
              <a:buFont typeface="Arial" pitchFamily="34"/>
              <a:buChar char="•"/>
            </a:pPr>
            <a:r>
              <a:rPr lang="cs-CZ" dirty="0">
                <a:latin typeface="Calibri" pitchFamily="18"/>
              </a:rPr>
              <a:t>Financování poskytovatelů vzdělávání v zahraničí (financuje MŠMT)</a:t>
            </a:r>
          </a:p>
          <a:p>
            <a:pPr lvl="1">
              <a:spcBef>
                <a:spcPts val="600"/>
              </a:spcBef>
              <a:buSzPct val="100000"/>
              <a:buFont typeface="Arial" pitchFamily="34"/>
            </a:pPr>
            <a:r>
              <a:rPr lang="cs-CZ" sz="2800" dirty="0"/>
              <a:t>Podle počtu žáků a</a:t>
            </a:r>
          </a:p>
          <a:p>
            <a:pPr lvl="1">
              <a:spcBef>
                <a:spcPts val="600"/>
              </a:spcBef>
              <a:buSzPct val="100000"/>
              <a:buFont typeface="Arial" pitchFamily="34"/>
            </a:pPr>
            <a:r>
              <a:rPr lang="cs-CZ" sz="2800" dirty="0"/>
              <a:t>Podle počtu hodin</a:t>
            </a:r>
          </a:p>
          <a:p>
            <a:pPr lvl="1">
              <a:spcBef>
                <a:spcPts val="600"/>
              </a:spcBef>
              <a:buSzPct val="100000"/>
              <a:buFont typeface="Arial" pitchFamily="34"/>
            </a:pPr>
            <a:endParaRPr lang="cs-CZ" sz="2800" dirty="0"/>
          </a:p>
          <a:p>
            <a:pPr lvl="1">
              <a:spcBef>
                <a:spcPts val="600"/>
              </a:spcBef>
              <a:buSzPct val="100000"/>
              <a:buFont typeface="Arial" pitchFamily="34"/>
            </a:pPr>
            <a:r>
              <a:rPr lang="cs-CZ" sz="2800" dirty="0"/>
              <a:t>Povinnost vyúčtovat poskytnuté prostředky pod sankcí odmítnutí poskytnutí finančních prostředků v následujícím období</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E10591-1731-45B5-91B0-18D9D297338C}"/>
              </a:ext>
            </a:extLst>
          </p:cNvPr>
          <p:cNvSpPr>
            <a:spLocks noGrp="1"/>
          </p:cNvSpPr>
          <p:nvPr>
            <p:ph type="title"/>
          </p:nvPr>
        </p:nvSpPr>
        <p:spPr/>
        <p:txBody>
          <a:bodyPr/>
          <a:lstStyle/>
          <a:p>
            <a:r>
              <a:rPr lang="cs-CZ" dirty="0"/>
              <a:t>Postavení ředitele školy</a:t>
            </a:r>
          </a:p>
        </p:txBody>
      </p:sp>
      <p:sp>
        <p:nvSpPr>
          <p:cNvPr id="3" name="Zástupný text 2">
            <a:extLst>
              <a:ext uri="{FF2B5EF4-FFF2-40B4-BE49-F238E27FC236}">
                <a16:creationId xmlns:a16="http://schemas.microsoft.com/office/drawing/2014/main" id="{C5EC4AEB-D0C2-47B0-8012-562F0EEC02B2}"/>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3464132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B64683-A873-4278-BF7A-147333323C26}"/>
              </a:ext>
            </a:extLst>
          </p:cNvPr>
          <p:cNvSpPr txBox="1">
            <a:spLocks noGrp="1"/>
          </p:cNvSpPr>
          <p:nvPr>
            <p:ph type="title"/>
          </p:nvPr>
        </p:nvSpPr>
        <p:spPr/>
        <p:txBody>
          <a:bodyPr/>
          <a:lstStyle/>
          <a:p>
            <a:pPr lvl="0"/>
            <a:r>
              <a:rPr lang="cs-CZ" dirty="0"/>
              <a:t>Zřizovací listina</a:t>
            </a:r>
          </a:p>
        </p:txBody>
      </p:sp>
      <p:sp>
        <p:nvSpPr>
          <p:cNvPr id="3" name="Zástupný symbol pro obsah 2">
            <a:extLst>
              <a:ext uri="{FF2B5EF4-FFF2-40B4-BE49-F238E27FC236}">
                <a16:creationId xmlns:a16="http://schemas.microsoft.com/office/drawing/2014/main" id="{862CBE30-222C-4C3E-A89B-9F7538E2D46F}"/>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vymezení majetku ve vlastnictví zřizovatele, který se příspěvkové organizaci předává k hospodaření (dále jen „svěřený majetek“)</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CE674B-38AC-4A58-A013-4FCF50ABE278}"/>
              </a:ext>
            </a:extLst>
          </p:cNvPr>
          <p:cNvSpPr>
            <a:spLocks noGrp="1"/>
          </p:cNvSpPr>
          <p:nvPr>
            <p:ph type="title"/>
          </p:nvPr>
        </p:nvSpPr>
        <p:spPr/>
        <p:txBody>
          <a:bodyPr/>
          <a:lstStyle/>
          <a:p>
            <a:r>
              <a:rPr lang="cs-CZ" dirty="0"/>
              <a:t>Odpovědnost ředitele školy § 164 ŠZ</a:t>
            </a:r>
          </a:p>
        </p:txBody>
      </p:sp>
      <p:sp>
        <p:nvSpPr>
          <p:cNvPr id="3" name="Zástupný obsah 2">
            <a:extLst>
              <a:ext uri="{FF2B5EF4-FFF2-40B4-BE49-F238E27FC236}">
                <a16:creationId xmlns:a16="http://schemas.microsoft.com/office/drawing/2014/main" id="{813E7DBD-432C-42D4-B468-6C9F96DB01A7}"/>
              </a:ext>
            </a:extLst>
          </p:cNvPr>
          <p:cNvSpPr>
            <a:spLocks noGrp="1"/>
          </p:cNvSpPr>
          <p:nvPr>
            <p:ph idx="1"/>
          </p:nvPr>
        </p:nvSpPr>
        <p:spPr/>
        <p:txBody>
          <a:bodyPr>
            <a:normAutofit fontScale="77500" lnSpcReduction="20000"/>
          </a:bodyPr>
          <a:lstStyle/>
          <a:p>
            <a:pPr lvl="0" hangingPunct="1">
              <a:spcBef>
                <a:spcPts val="800"/>
              </a:spcBef>
              <a:buSzPct val="100000"/>
              <a:buFont typeface="Arial" pitchFamily="34"/>
              <a:buChar char="•"/>
            </a:pPr>
            <a:r>
              <a:rPr lang="cs-CZ" sz="2800" dirty="0">
                <a:latin typeface="Calibri" pitchFamily="18"/>
              </a:rPr>
              <a:t>rozhoduje ve všech záležitostech týkajících se poskytování vzdělávání a školských služeb, pokud zákon nestanoví jinak,</a:t>
            </a:r>
          </a:p>
          <a:p>
            <a:pPr lvl="0" hangingPunct="1">
              <a:spcBef>
                <a:spcPts val="800"/>
              </a:spcBef>
              <a:buSzPct val="100000"/>
              <a:buFont typeface="Arial" pitchFamily="34"/>
              <a:buChar char="•"/>
            </a:pPr>
            <a:r>
              <a:rPr lang="cs-CZ" sz="2800" dirty="0">
                <a:latin typeface="Calibri" pitchFamily="18"/>
              </a:rPr>
              <a:t>odpovídá za to, že škola a školské zařízení poskytuje vzdělávání a školské služby v souladu s tímto zákonem a vzdělávacími programy uvedenými v § 3,</a:t>
            </a:r>
          </a:p>
          <a:p>
            <a:pPr lvl="0" hangingPunct="1">
              <a:spcBef>
                <a:spcPts val="800"/>
              </a:spcBef>
              <a:buSzPct val="100000"/>
              <a:buFont typeface="Arial" pitchFamily="34"/>
              <a:buChar char="•"/>
            </a:pPr>
            <a:r>
              <a:rPr lang="cs-CZ" sz="2800" dirty="0">
                <a:latin typeface="Calibri" pitchFamily="18"/>
              </a:rPr>
              <a:t>odpovídá za odbornou a pedagogickou úroveň vzdělávání a školských služeb,</a:t>
            </a:r>
          </a:p>
          <a:p>
            <a:pPr lvl="0" hangingPunct="1">
              <a:spcBef>
                <a:spcPts val="800"/>
              </a:spcBef>
              <a:buSzPct val="100000"/>
              <a:buFont typeface="Arial" pitchFamily="34"/>
              <a:buChar char="•"/>
            </a:pPr>
            <a:r>
              <a:rPr lang="cs-CZ" sz="2800" dirty="0">
                <a:latin typeface="Calibri" pitchFamily="18"/>
              </a:rPr>
              <a:t>vytváří podmínky pro výkon inspekční činnosti České školní inspekce a přijímá následná opatření,</a:t>
            </a:r>
          </a:p>
          <a:p>
            <a:pPr lvl="0" hangingPunct="1">
              <a:spcBef>
                <a:spcPts val="800"/>
              </a:spcBef>
              <a:buSzPct val="100000"/>
              <a:buFont typeface="Arial" pitchFamily="34"/>
              <a:buChar char="•"/>
            </a:pPr>
            <a:r>
              <a:rPr lang="cs-CZ" sz="2800" dirty="0">
                <a:latin typeface="Calibri" pitchFamily="18"/>
              </a:rPr>
              <a:t>vytváří podmínky pro další vzdělávání pedagogických pracovníků a pro práci školské rady, pokud se podle tohoto zákona zřizuje,</a:t>
            </a:r>
          </a:p>
          <a:p>
            <a:pPr lvl="0" hangingPunct="1">
              <a:spcBef>
                <a:spcPts val="800"/>
              </a:spcBef>
              <a:buSzPct val="100000"/>
              <a:buFont typeface="Arial" pitchFamily="34"/>
              <a:buChar char="•"/>
            </a:pPr>
            <a:r>
              <a:rPr lang="cs-CZ" sz="2800" dirty="0">
                <a:latin typeface="Calibri" pitchFamily="18"/>
              </a:rPr>
              <a:t>zajišťuje, aby osoby uvedené v § 21 byly včas informovány o průběhu a výsledcích vzdělávání dítěte, žáka nebo studenta,</a:t>
            </a:r>
          </a:p>
          <a:p>
            <a:pPr lvl="0" hangingPunct="1">
              <a:spcBef>
                <a:spcPts val="800"/>
              </a:spcBef>
              <a:buSzPct val="100000"/>
              <a:buFont typeface="Arial" pitchFamily="34"/>
              <a:buChar char="•"/>
            </a:pPr>
            <a:r>
              <a:rPr lang="cs-CZ" sz="2800" dirty="0">
                <a:latin typeface="Calibri" pitchFamily="18"/>
              </a:rPr>
              <a:t>zajišťuje spolupráci při uskutečňování programů zjišťování výsledků vzdělávání vyhlášených ministerstvem,</a:t>
            </a:r>
          </a:p>
          <a:p>
            <a:pPr lvl="0" hangingPunct="1">
              <a:spcBef>
                <a:spcPts val="800"/>
              </a:spcBef>
              <a:buSzPct val="100000"/>
              <a:buFont typeface="Arial" pitchFamily="34"/>
              <a:buChar char="•"/>
            </a:pPr>
            <a:r>
              <a:rPr lang="cs-CZ" sz="2800" dirty="0">
                <a:latin typeface="Calibri" pitchFamily="18"/>
              </a:rPr>
              <a:t>odpovídá za zajištění dohledu nad dětmi a nezletilými žáky ve škole a školském zařízení.</a:t>
            </a:r>
          </a:p>
          <a:p>
            <a:endParaRPr lang="cs-CZ" dirty="0"/>
          </a:p>
        </p:txBody>
      </p:sp>
    </p:spTree>
    <p:extLst>
      <p:ext uri="{BB962C8B-B14F-4D97-AF65-F5344CB8AC3E}">
        <p14:creationId xmlns:p14="http://schemas.microsoft.com/office/powerpoint/2010/main" val="408697299"/>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086168-BA6B-47AE-BE8A-69AEA2881911}"/>
              </a:ext>
            </a:extLst>
          </p:cNvPr>
          <p:cNvSpPr txBox="1">
            <a:spLocks noGrp="1"/>
          </p:cNvSpPr>
          <p:nvPr>
            <p:ph type="title"/>
          </p:nvPr>
        </p:nvSpPr>
        <p:spPr/>
        <p:txBody>
          <a:bodyPr/>
          <a:lstStyle/>
          <a:p>
            <a:pPr lvl="0"/>
            <a:r>
              <a:rPr lang="cs-CZ" dirty="0"/>
              <a:t>Pedagogická rada</a:t>
            </a:r>
          </a:p>
        </p:txBody>
      </p:sp>
      <p:sp>
        <p:nvSpPr>
          <p:cNvPr id="3" name="Zástupný symbol pro obsah 2">
            <a:extLst>
              <a:ext uri="{FF2B5EF4-FFF2-40B4-BE49-F238E27FC236}">
                <a16:creationId xmlns:a16="http://schemas.microsoft.com/office/drawing/2014/main" id="{E7985EB0-B341-4C0B-944F-5B080CC5AC62}"/>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Poradní orgán zřizovaný ŘŠ</a:t>
            </a:r>
          </a:p>
          <a:p>
            <a:pPr hangingPunct="1">
              <a:spcBef>
                <a:spcPts val="800"/>
              </a:spcBef>
              <a:buSzPct val="100000"/>
              <a:buFont typeface="Arial" pitchFamily="34"/>
              <a:buChar char="•"/>
            </a:pPr>
            <a:r>
              <a:rPr lang="cs-CZ" dirty="0">
                <a:latin typeface="Calibri" pitchFamily="18"/>
              </a:rPr>
              <a:t>Tvořena všemi pedagogickými pracovníky školy</a:t>
            </a:r>
          </a:p>
          <a:p>
            <a:pPr hangingPunct="1">
              <a:spcBef>
                <a:spcPts val="800"/>
              </a:spcBef>
              <a:buSzPct val="100000"/>
              <a:buFont typeface="Arial" pitchFamily="34"/>
              <a:buChar char="•"/>
            </a:pPr>
            <a:r>
              <a:rPr lang="cs-CZ" dirty="0">
                <a:latin typeface="Calibri" pitchFamily="18"/>
              </a:rPr>
              <a:t>ŘŠ s ní projednává všechny zásadní pedagogické dokumenty a opatření týkající se vzdělávací činnosti školy.</a:t>
            </a:r>
          </a:p>
          <a:p>
            <a:pPr hangingPunct="1">
              <a:spcBef>
                <a:spcPts val="800"/>
              </a:spcBef>
              <a:buSzPct val="100000"/>
              <a:buFont typeface="Arial" pitchFamily="34"/>
              <a:buChar char="•"/>
            </a:pPr>
            <a:r>
              <a:rPr lang="cs-CZ" dirty="0">
                <a:latin typeface="Calibri" pitchFamily="18"/>
              </a:rPr>
              <a:t>Při svém rozhodování ŘŠ k názorům pedagogické rady přihlédne.</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44A6A9-8E2D-4F31-97E0-E167BF6F006F}"/>
              </a:ext>
            </a:extLst>
          </p:cNvPr>
          <p:cNvSpPr txBox="1">
            <a:spLocks noGrp="1"/>
          </p:cNvSpPr>
          <p:nvPr>
            <p:ph type="title"/>
          </p:nvPr>
        </p:nvSpPr>
        <p:spPr/>
        <p:txBody>
          <a:bodyPr/>
          <a:lstStyle/>
          <a:p>
            <a:pPr lvl="0"/>
            <a:r>
              <a:rPr lang="cs-CZ" dirty="0"/>
              <a:t>Povinnosti ŘŠ veřejné</a:t>
            </a:r>
          </a:p>
        </p:txBody>
      </p:sp>
      <p:sp>
        <p:nvSpPr>
          <p:cNvPr id="3" name="Zástupný symbol pro obsah 2">
            <a:extLst>
              <a:ext uri="{FF2B5EF4-FFF2-40B4-BE49-F238E27FC236}">
                <a16:creationId xmlns:a16="http://schemas.microsoft.com/office/drawing/2014/main" id="{58E1924D-E9EB-4266-844D-6061A78285C5}"/>
              </a:ext>
            </a:extLst>
          </p:cNvPr>
          <p:cNvSpPr txBox="1">
            <a:spLocks noGrp="1"/>
          </p:cNvSpPr>
          <p:nvPr>
            <p:ph idx="1"/>
          </p:nvPr>
        </p:nvSpPr>
        <p:spPr>
          <a:xfrm>
            <a:off x="838200" y="1600201"/>
            <a:ext cx="10515600" cy="4525923"/>
          </a:xfrm>
        </p:spPr>
        <p:txBody>
          <a:bodyPr vert="horz" lIns="91440" tIns="45720" rIns="91440" bIns="45720" rtlCol="0">
            <a:normAutofit/>
          </a:bodyPr>
          <a:lstStyle/>
          <a:p>
            <a:pPr marL="0" indent="0" hangingPunct="1">
              <a:spcBef>
                <a:spcPts val="800"/>
              </a:spcBef>
              <a:buNone/>
            </a:pPr>
            <a:r>
              <a:rPr lang="cs-CZ" dirty="0">
                <a:latin typeface="Calibri" pitchFamily="18"/>
              </a:rPr>
              <a:t>a) stanovuje organizaci a podmínky provozu školy a školského zařízení,</a:t>
            </a:r>
          </a:p>
          <a:p>
            <a:pPr marL="0" indent="0" hangingPunct="1">
              <a:spcBef>
                <a:spcPts val="800"/>
              </a:spcBef>
              <a:buNone/>
            </a:pPr>
            <a:endParaRPr lang="cs-CZ" dirty="0">
              <a:latin typeface="Calibri" pitchFamily="18"/>
            </a:endParaRPr>
          </a:p>
          <a:p>
            <a:pPr marL="0" indent="0" hangingPunct="1">
              <a:spcBef>
                <a:spcPts val="800"/>
              </a:spcBef>
              <a:buNone/>
            </a:pPr>
            <a:r>
              <a:rPr lang="cs-CZ" dirty="0">
                <a:latin typeface="Calibri" pitchFamily="18"/>
              </a:rPr>
              <a:t>b) odpovídá za použití finančních prostředků státního rozpočtu přidělených podle § 160 až 163 v souladu s účelem, na který byly přiděleny.</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E1ADF6-95D6-49C2-8C4E-E08AC68C94B7}"/>
              </a:ext>
            </a:extLst>
          </p:cNvPr>
          <p:cNvSpPr txBox="1">
            <a:spLocks noGrp="1"/>
          </p:cNvSpPr>
          <p:nvPr>
            <p:ph type="title"/>
          </p:nvPr>
        </p:nvSpPr>
        <p:spPr/>
        <p:txBody>
          <a:bodyPr/>
          <a:lstStyle/>
          <a:p>
            <a:pPr lvl="0"/>
            <a:r>
              <a:rPr lang="cs-CZ" dirty="0"/>
              <a:t>Správní rozhodování</a:t>
            </a:r>
          </a:p>
        </p:txBody>
      </p:sp>
      <p:sp>
        <p:nvSpPr>
          <p:cNvPr id="3" name="Zástupný symbol pro obsah 2">
            <a:extLst>
              <a:ext uri="{FF2B5EF4-FFF2-40B4-BE49-F238E27FC236}">
                <a16:creationId xmlns:a16="http://schemas.microsoft.com/office/drawing/2014/main" id="{034CE02A-604A-45C4-9A5A-ED916A62D1C6}"/>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zamítnutí žádosti o povolení individuálního vzdělávacího plánu podle § 18 a zamítnutí žádosti o přeřazení žáka nebo studenta do vyššího ročníku podle § 17 odst. 3,</a:t>
            </a:r>
          </a:p>
          <a:p>
            <a:pPr hangingPunct="1">
              <a:spcBef>
                <a:spcPts val="800"/>
              </a:spcBef>
              <a:buSzPct val="100000"/>
              <a:buFont typeface="Arial" pitchFamily="34"/>
              <a:buChar char="•"/>
            </a:pPr>
            <a:r>
              <a:rPr lang="cs-CZ" dirty="0">
                <a:latin typeface="Calibri" pitchFamily="18"/>
              </a:rPr>
              <a:t>přijetí dítěte k předškolnímu vzdělávání podle § 34 a ukončení předškolního vzdělávání podle § 35, zařazení dítěte do přípravného stupně základní školy speciální podle § 48a, zařazení dítěte do přípravné třídy základní školy podle § 47,</a:t>
            </a:r>
          </a:p>
          <a:p>
            <a:pPr hangingPunct="1">
              <a:spcBef>
                <a:spcPts val="800"/>
              </a:spcBef>
              <a:buSzPct val="100000"/>
              <a:buFont typeface="Arial" pitchFamily="34"/>
              <a:buChar char="•"/>
            </a:pPr>
            <a:r>
              <a:rPr lang="cs-CZ" dirty="0">
                <a:latin typeface="Calibri" pitchFamily="18"/>
              </a:rPr>
              <a:t>zamítnutí žádosti o odklad povinné školní docházky podle § 37,</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1FD47B-1710-4A6A-87D8-6D35FA7B909A}"/>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1FC50F08-F6BB-4E1F-80A4-CCB7D8DC1007}"/>
              </a:ext>
            </a:extLst>
          </p:cNvPr>
          <p:cNvSpPr txBox="1">
            <a:spLocks noGrp="1"/>
          </p:cNvSpPr>
          <p:nvPr>
            <p:ph idx="1"/>
          </p:nvPr>
        </p:nvSpPr>
        <p:spPr>
          <a:xfrm>
            <a:off x="838199" y="772476"/>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převedení žáka do odpovídajícího ročníku základní školy podle § 39 odst. 2,</a:t>
            </a:r>
          </a:p>
          <a:p>
            <a:pPr hangingPunct="1">
              <a:spcBef>
                <a:spcPts val="800"/>
              </a:spcBef>
              <a:buSzPct val="100000"/>
              <a:buFont typeface="Arial" pitchFamily="34"/>
              <a:buChar char="•"/>
            </a:pPr>
            <a:r>
              <a:rPr lang="cs-CZ" dirty="0">
                <a:latin typeface="Calibri" pitchFamily="18"/>
              </a:rPr>
              <a:t>přijetí k základnímu vzdělávání podle § 46, přestupu žáka podle § 49 odst. 1, převedení žáka do jiného vzdělávacího programu podle § 49 odst. 2 a zamítnutí žádosti o povolení pokračování v základním vzdělávání podle § 55 odst. 2,</a:t>
            </a:r>
          </a:p>
          <a:p>
            <a:pPr hangingPunct="1">
              <a:spcBef>
                <a:spcPts val="800"/>
              </a:spcBef>
              <a:buSzPct val="100000"/>
              <a:buFont typeface="Arial" pitchFamily="34"/>
              <a:buChar char="•"/>
            </a:pPr>
            <a:r>
              <a:rPr lang="cs-CZ" dirty="0">
                <a:latin typeface="Calibri" pitchFamily="18"/>
              </a:rPr>
              <a:t>přijetí ke vzdělávání ve střední škole podle § 59 a následujících, vyšší odborné škole podle § 93 a následujících a v konzervatoři podle § 88,</a:t>
            </a:r>
          </a:p>
          <a:p>
            <a:pPr hangingPunct="1">
              <a:spcBef>
                <a:spcPts val="800"/>
              </a:spcBef>
              <a:buSzPct val="100000"/>
              <a:buFont typeface="Arial" pitchFamily="34"/>
              <a:buChar char="•"/>
            </a:pPr>
            <a:r>
              <a:rPr lang="cs-CZ" dirty="0">
                <a:latin typeface="Calibri" pitchFamily="18"/>
              </a:rPr>
              <a:t>zamítnutí žádosti o přestup, změnu oboru vzdělání, přerušení vzdělávání a opakování ročníku podle § 66 a 97,</a:t>
            </a:r>
          </a:p>
          <a:p>
            <a:pPr hangingPunct="1">
              <a:spcBef>
                <a:spcPts val="800"/>
              </a:spcBef>
              <a:buSzPct val="100000"/>
              <a:buFont typeface="Arial" pitchFamily="34"/>
              <a:buChar char="•"/>
            </a:pPr>
            <a:endParaRPr lang="cs-CZ" dirty="0">
              <a:latin typeface="Calibri" pitchFamily="18"/>
            </a:endParaRP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B62941-A80B-461D-A7A2-D16AE13FC8DF}"/>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D590EC31-E9EA-4480-88F5-7A9BB3DE9B14}"/>
              </a:ext>
            </a:extLst>
          </p:cNvPr>
          <p:cNvSpPr txBox="1">
            <a:spLocks noGrp="1"/>
          </p:cNvSpPr>
          <p:nvPr>
            <p:ph idx="1"/>
          </p:nvPr>
        </p:nvSpPr>
        <p:spPr>
          <a:xfrm>
            <a:off x="838200" y="656218"/>
            <a:ext cx="10515600" cy="4525923"/>
          </a:xfrm>
        </p:spPr>
        <p:txBody>
          <a:bodyPr vert="horz" lIns="91440" tIns="45720" rIns="91440" bIns="45720" rtlCol="0">
            <a:normAutofit/>
          </a:bodyPr>
          <a:lstStyle/>
          <a:p>
            <a:pPr marL="0" indent="0" hangingPunct="1">
              <a:spcBef>
                <a:spcPts val="800"/>
              </a:spcBef>
              <a:buNone/>
            </a:pPr>
            <a:r>
              <a:rPr lang="cs-CZ" dirty="0">
                <a:latin typeface="Calibri" pitchFamily="18"/>
              </a:rPr>
              <a:t> </a:t>
            </a:r>
          </a:p>
          <a:p>
            <a:pPr hangingPunct="1">
              <a:spcBef>
                <a:spcPts val="800"/>
              </a:spcBef>
              <a:buSzPct val="100000"/>
              <a:buFont typeface="Arial" pitchFamily="34"/>
              <a:buChar char="•"/>
            </a:pPr>
            <a:r>
              <a:rPr lang="cs-CZ" dirty="0">
                <a:latin typeface="Calibri" pitchFamily="18"/>
              </a:rPr>
              <a:t>zamítnutí žádosti o pokračování v základním vzdělávání podle § 55 odst. 1,</a:t>
            </a:r>
          </a:p>
          <a:p>
            <a:pPr hangingPunct="1">
              <a:spcBef>
                <a:spcPts val="800"/>
              </a:spcBef>
              <a:buSzPct val="100000"/>
              <a:buFont typeface="Arial" pitchFamily="34"/>
              <a:buChar char="•"/>
            </a:pPr>
            <a:r>
              <a:rPr lang="cs-CZ" dirty="0">
                <a:latin typeface="Calibri" pitchFamily="18"/>
              </a:rPr>
              <a:t>podmíněné vyloučení a vyloučení žáka nebo studenta ze školy nebo školského zařízení podle § 31 odst. 2 a 4,</a:t>
            </a:r>
          </a:p>
          <a:p>
            <a:pPr hangingPunct="1">
              <a:spcBef>
                <a:spcPts val="800"/>
              </a:spcBef>
              <a:buSzPct val="100000"/>
              <a:buFont typeface="Arial" pitchFamily="34"/>
              <a:buChar char="•"/>
            </a:pPr>
            <a:r>
              <a:rPr lang="cs-CZ" dirty="0">
                <a:latin typeface="Calibri" pitchFamily="18"/>
              </a:rPr>
              <a:t>zamítnutí žádosti o uznání dosaženého vzdělání podle § 70 a 100,</a:t>
            </a:r>
          </a:p>
          <a:p>
            <a:pPr hangingPunct="1">
              <a:spcBef>
                <a:spcPts val="800"/>
              </a:spcBef>
              <a:buSzPct val="100000"/>
              <a:buFont typeface="Arial" pitchFamily="34"/>
              <a:buChar char="•"/>
            </a:pPr>
            <a:r>
              <a:rPr lang="cs-CZ" dirty="0">
                <a:latin typeface="Calibri" pitchFamily="18"/>
              </a:rPr>
              <a:t>povolení a zrušení povolení individuálního vzdělávání žáka podle § 41 a ukončení individuálního vzdělávání dítěte podle § 34b.</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FECC22-0DD1-4023-BAFD-91B209F4F86B}"/>
              </a:ext>
            </a:extLst>
          </p:cNvPr>
          <p:cNvSpPr txBox="1">
            <a:spLocks noGrp="1"/>
          </p:cNvSpPr>
          <p:nvPr>
            <p:ph type="title"/>
          </p:nvPr>
        </p:nvSpPr>
        <p:spPr/>
        <p:txBody>
          <a:bodyPr/>
          <a:lstStyle/>
          <a:p>
            <a:pPr lvl="0"/>
            <a:r>
              <a:rPr lang="cs-CZ" dirty="0"/>
              <a:t>Jmenování ředitele na dobu neurčitou</a:t>
            </a:r>
          </a:p>
        </p:txBody>
      </p:sp>
      <p:sp>
        <p:nvSpPr>
          <p:cNvPr id="3" name="Zástupný symbol pro obsah 2">
            <a:extLst>
              <a:ext uri="{FF2B5EF4-FFF2-40B4-BE49-F238E27FC236}">
                <a16:creationId xmlns:a16="http://schemas.microsoft.com/office/drawing/2014/main" id="{C749AA4A-5FD2-493F-810E-C230F68B46D8}"/>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Jen ten, kdo splňuje předpoklady stanovené zákonem o pedagogických pracovnících</a:t>
            </a:r>
          </a:p>
          <a:p>
            <a:pPr hangingPunct="1">
              <a:spcBef>
                <a:spcPts val="800"/>
              </a:spcBef>
              <a:buSzPct val="100000"/>
              <a:buFont typeface="Arial" pitchFamily="34"/>
              <a:buChar char="•"/>
            </a:pPr>
            <a:r>
              <a:rPr lang="cs-CZ" dirty="0">
                <a:latin typeface="Calibri" pitchFamily="18"/>
              </a:rPr>
              <a:t>Jmenuje rada/starosta na základě výsledků KŘ na dobu neurčitou (vyhláška č. 54/2005 Sb.)</a:t>
            </a:r>
          </a:p>
          <a:p>
            <a:pPr hangingPunct="1">
              <a:spcBef>
                <a:spcPts val="800"/>
              </a:spcBef>
              <a:buSzPct val="100000"/>
              <a:buFont typeface="Arial" pitchFamily="34"/>
              <a:buChar char="•"/>
            </a:pPr>
            <a:r>
              <a:rPr lang="cs-CZ" dirty="0">
                <a:latin typeface="Calibri" pitchFamily="18"/>
              </a:rPr>
              <a:t>6 leté funkční období (prodlužuje se o dobu, po kterou byl ředitel uvolněn pro výkon veřejné funkce) – posledních 6 měsíců (6., 5. a 4. měsíc před koncem)</a:t>
            </a:r>
          </a:p>
          <a:p>
            <a:pPr lvl="1">
              <a:buSzPct val="100000"/>
              <a:buFont typeface="Wingdings" pitchFamily="2"/>
              <a:buChar char="Ø"/>
            </a:pPr>
            <a:r>
              <a:rPr lang="cs-CZ" dirty="0"/>
              <a:t>Může rada/starosta vyhlásit KŘ a odvolat ŘŠ</a:t>
            </a:r>
          </a:p>
          <a:p>
            <a:pPr lvl="1">
              <a:buSzPct val="100000"/>
              <a:buFont typeface="Wingdings" pitchFamily="2"/>
              <a:buChar char="Ø"/>
            </a:pPr>
            <a:r>
              <a:rPr lang="cs-CZ" dirty="0"/>
              <a:t>Musí rada/starosta vyhlásit KŘ a odvolat ŘŠ, požádá o to ČŠI nebo ŠR 7. měsíc před koncem</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C86A3E-7140-42F0-A04E-9CE79B8A9D1C}"/>
              </a:ext>
            </a:extLst>
          </p:cNvPr>
          <p:cNvSpPr>
            <a:spLocks noGrp="1"/>
          </p:cNvSpPr>
          <p:nvPr>
            <p:ph type="title"/>
          </p:nvPr>
        </p:nvSpPr>
        <p:spPr/>
        <p:txBody>
          <a:bodyPr/>
          <a:lstStyle/>
          <a:p>
            <a:r>
              <a:rPr lang="cs-CZ" dirty="0"/>
              <a:t>Jmenování ředitele na dobu určitou</a:t>
            </a:r>
          </a:p>
        </p:txBody>
      </p:sp>
      <p:sp>
        <p:nvSpPr>
          <p:cNvPr id="3" name="Zástupný obsah 2">
            <a:extLst>
              <a:ext uri="{FF2B5EF4-FFF2-40B4-BE49-F238E27FC236}">
                <a16:creationId xmlns:a16="http://schemas.microsoft.com/office/drawing/2014/main" id="{237B8CAC-A297-480B-8C4B-6C6AE04B2BD8}"/>
              </a:ext>
            </a:extLst>
          </p:cNvPr>
          <p:cNvSpPr>
            <a:spLocks noGrp="1"/>
          </p:cNvSpPr>
          <p:nvPr>
            <p:ph idx="1"/>
          </p:nvPr>
        </p:nvSpPr>
        <p:spPr/>
        <p:txBody>
          <a:bodyPr>
            <a:normAutofit fontScale="92500" lnSpcReduction="10000"/>
          </a:bodyPr>
          <a:lstStyle/>
          <a:p>
            <a:r>
              <a:rPr lang="cs-CZ" dirty="0"/>
              <a:t>Pokud škola nebo školské zařízení nemá ředitele, může zřizovatel jmenovat ředitele školy na vedoucí pracovní místo bez KŘ na dobu určitou do doby jmenování ředitele na základě výsledků KŘ. Zřizovatel vyhlásí KŘ bez zbytečného odkladu.</a:t>
            </a:r>
          </a:p>
          <a:p>
            <a:r>
              <a:rPr lang="cs-CZ" dirty="0"/>
              <a:t>Pokud řediteli školy nebo školského zařízení ve výkonu činnosti brání překážka v práci dlouhodobého charakteru (veřejná funkce, RD), může zřizovatel na základě jím vyhlášeného KŘ jmenovat ředitele školy na vedoucí pracovní místo na dobu určitou po dobu překážky v práci ředitele, nejdéle však na 6 let; stejnou osobu je možné jmenovat opakovaně. </a:t>
            </a:r>
          </a:p>
          <a:p>
            <a:r>
              <a:rPr lang="cs-CZ" dirty="0"/>
              <a:t>Do doby jmenování dočasného ředitele na základě výsledků KŘ, může zřizovatel jmenovat ředitele školy na vedoucí pracovní místo bez konkursního řízení.</a:t>
            </a:r>
          </a:p>
        </p:txBody>
      </p:sp>
    </p:spTree>
    <p:extLst>
      <p:ext uri="{BB962C8B-B14F-4D97-AF65-F5344CB8AC3E}">
        <p14:creationId xmlns:p14="http://schemas.microsoft.com/office/powerpoint/2010/main" val="2548950471"/>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450C44-52C9-47EE-8D47-B04251653C4B}"/>
              </a:ext>
            </a:extLst>
          </p:cNvPr>
          <p:cNvSpPr txBox="1">
            <a:spLocks noGrp="1"/>
          </p:cNvSpPr>
          <p:nvPr>
            <p:ph type="title"/>
          </p:nvPr>
        </p:nvSpPr>
        <p:spPr/>
        <p:txBody>
          <a:bodyPr>
            <a:normAutofit/>
          </a:bodyPr>
          <a:lstStyle/>
          <a:p>
            <a:pPr lvl="0"/>
            <a:r>
              <a:rPr lang="cs-CZ" dirty="0"/>
              <a:t>Odvolání v průběhu 6 letého funkčního období</a:t>
            </a:r>
          </a:p>
        </p:txBody>
      </p:sp>
      <p:sp>
        <p:nvSpPr>
          <p:cNvPr id="3" name="Zástupný symbol pro obsah 2">
            <a:extLst>
              <a:ext uri="{FF2B5EF4-FFF2-40B4-BE49-F238E27FC236}">
                <a16:creationId xmlns:a16="http://schemas.microsoft.com/office/drawing/2014/main" id="{42838E14-E0E1-41E1-82EB-69A22E20E48B}"/>
              </a:ext>
            </a:extLst>
          </p:cNvPr>
          <p:cNvSpPr txBox="1">
            <a:spLocks noGrp="1"/>
          </p:cNvSpPr>
          <p:nvPr>
            <p:ph idx="1"/>
          </p:nvPr>
        </p:nvSpPr>
        <p:spPr>
          <a:xfrm>
            <a:off x="838200" y="1690688"/>
            <a:ext cx="10515600" cy="4525923"/>
          </a:xfrm>
        </p:spPr>
        <p:txBody>
          <a:bodyPr vert="horz" lIns="91440" tIns="45720" rIns="91440" bIns="45720" rtlCol="0">
            <a:noAutofit/>
          </a:bodyPr>
          <a:lstStyle/>
          <a:p>
            <a:pPr hangingPunct="1">
              <a:spcBef>
                <a:spcPts val="800"/>
              </a:spcBef>
              <a:buSzPct val="100000"/>
              <a:buFont typeface="Arial" pitchFamily="34"/>
              <a:buChar char="•"/>
            </a:pPr>
            <a:r>
              <a:rPr lang="cs-CZ" dirty="0">
                <a:latin typeface="Calibri" pitchFamily="18"/>
              </a:rPr>
              <a:t>Zřizovatel musí odvolat:</a:t>
            </a:r>
          </a:p>
          <a:p>
            <a:pPr lvl="1">
              <a:buSzPct val="100000"/>
              <a:buFont typeface="Arial" pitchFamily="34"/>
            </a:pPr>
            <a:r>
              <a:rPr lang="cs-CZ" sz="2800" dirty="0"/>
              <a:t>pozbytí některého z předpokladů pro výkon činností ředitele školy nebo školského zařízení stanovených zvláštním právním předpisem,</a:t>
            </a:r>
          </a:p>
          <a:p>
            <a:pPr lvl="1">
              <a:buSzPct val="100000"/>
              <a:buFont typeface="Arial" pitchFamily="34"/>
            </a:pPr>
            <a:r>
              <a:rPr lang="cs-CZ" sz="2800" dirty="0"/>
              <a:t>nesplnění podmínky zahájení a úspěšného ukončení studia k získání odborné kvalifikace podle zvláštního právního předpisu,</a:t>
            </a:r>
          </a:p>
          <a:p>
            <a:pPr lvl="1">
              <a:buSzPct val="100000"/>
              <a:buFont typeface="Arial" pitchFamily="34"/>
            </a:pPr>
            <a:r>
              <a:rPr lang="cs-CZ" sz="2800" dirty="0"/>
              <a:t>nesplnění podmínky získání znalostí z oblasti řízení školství studiem pro ředitele škol a školských zařízení podle zvláštního právního předpisu, nebo</a:t>
            </a:r>
          </a:p>
          <a:p>
            <a:pPr lvl="1">
              <a:buSzPct val="100000"/>
              <a:buFont typeface="Arial" pitchFamily="34"/>
            </a:pPr>
            <a:r>
              <a:rPr lang="cs-CZ" sz="2800" dirty="0"/>
              <a:t>organizačních změn, jejichž důsledkem je zánik vedoucího pracovního místa ředitele.</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ADD53F-308C-4624-9CF7-4F9E8ADCE938}"/>
              </a:ext>
            </a:extLst>
          </p:cNvPr>
          <p:cNvSpPr txBox="1">
            <a:spLocks noGrp="1"/>
          </p:cNvSpPr>
          <p:nvPr>
            <p:ph type="title"/>
          </p:nvPr>
        </p:nvSpPr>
        <p:spPr/>
        <p:txBody>
          <a:bodyPr>
            <a:normAutofit/>
          </a:bodyPr>
          <a:lstStyle/>
          <a:p>
            <a:pPr lvl="0"/>
            <a:r>
              <a:rPr lang="cs-CZ" dirty="0"/>
              <a:t>Odvolání v průběhu 6 letého funkčního období</a:t>
            </a:r>
          </a:p>
        </p:txBody>
      </p:sp>
      <p:sp>
        <p:nvSpPr>
          <p:cNvPr id="3" name="Zástupný symbol pro obsah 2">
            <a:extLst>
              <a:ext uri="{FF2B5EF4-FFF2-40B4-BE49-F238E27FC236}">
                <a16:creationId xmlns:a16="http://schemas.microsoft.com/office/drawing/2014/main" id="{3176CE6C-9081-4850-AE6E-8F1684299660}"/>
              </a:ext>
            </a:extLst>
          </p:cNvPr>
          <p:cNvSpPr txBox="1">
            <a:spLocks noGrp="1"/>
          </p:cNvSpPr>
          <p:nvPr>
            <p:ph idx="1"/>
          </p:nvPr>
        </p:nvSpPr>
        <p:spPr>
          <a:xfrm>
            <a:off x="838200" y="1600201"/>
            <a:ext cx="10515600" cy="4525923"/>
          </a:xfrm>
        </p:spPr>
        <p:txBody>
          <a:bodyPr vert="horz" lIns="91440" tIns="45720" rIns="91440" bIns="45720" rtlCol="0">
            <a:noAutofit/>
          </a:bodyPr>
          <a:lstStyle/>
          <a:p>
            <a:pPr hangingPunct="1">
              <a:spcBef>
                <a:spcPts val="800"/>
              </a:spcBef>
              <a:buSzPct val="100000"/>
              <a:buFont typeface="Arial" pitchFamily="34"/>
              <a:buChar char="•"/>
            </a:pPr>
            <a:r>
              <a:rPr lang="cs-CZ" dirty="0">
                <a:latin typeface="Calibri" pitchFamily="18"/>
              </a:rPr>
              <a:t>Zřizovatel může odvolat</a:t>
            </a:r>
          </a:p>
          <a:p>
            <a:pPr lvl="1">
              <a:buSzPct val="100000"/>
              <a:buFont typeface="Arial" pitchFamily="34"/>
            </a:pPr>
            <a:r>
              <a:rPr lang="cs-CZ" sz="2800" dirty="0"/>
              <a:t>závažného porušení nebo neplnění právních povinností vyplývajících z jeho činností, úkolů a pravomocí na vedoucím pracovním místě ředitele, které bylo zjištěno zejména inspekční činností České školní inspekce nebo zřizovatelem,</a:t>
            </a:r>
          </a:p>
          <a:p>
            <a:pPr lvl="1">
              <a:buSzPct val="100000"/>
              <a:buFont typeface="Arial" pitchFamily="34"/>
            </a:pPr>
            <a:r>
              <a:rPr lang="cs-CZ" sz="2800" dirty="0"/>
              <a:t>návrhu České školní inspekce v případě zjištění závažných nedostatků v činnosti školy nebo školského zařízení</a:t>
            </a:r>
          </a:p>
          <a:p>
            <a:pPr lvl="1">
              <a:buSzPct val="100000"/>
              <a:buFont typeface="Arial" pitchFamily="34"/>
            </a:pPr>
            <a:r>
              <a:rPr lang="cs-CZ" sz="2800" dirty="0"/>
              <a:t>pravomocného rozhodnutí soudu o neplatnosti odvolání předchozího ředitele z funkce nebo pravomocného rozhodnutí o neplatnosti rozvázání pracovního poměru s předchozím ředitelem -  odvolanému řediteli náleží odstupné ve výši nejméně čtyřnásobku jeho průměrného výdělku.</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EF6968-3070-48AE-A56B-94D377B43766}"/>
              </a:ext>
            </a:extLst>
          </p:cNvPr>
          <p:cNvSpPr txBox="1">
            <a:spLocks noGrp="1"/>
          </p:cNvSpPr>
          <p:nvPr>
            <p:ph type="title"/>
          </p:nvPr>
        </p:nvSpPr>
        <p:spPr/>
        <p:txBody>
          <a:bodyPr/>
          <a:lstStyle/>
          <a:p>
            <a:pPr lvl="0"/>
            <a:r>
              <a:rPr lang="cs-CZ" dirty="0"/>
              <a:t>Zřizovací listina</a:t>
            </a:r>
          </a:p>
        </p:txBody>
      </p:sp>
      <p:sp>
        <p:nvSpPr>
          <p:cNvPr id="3" name="Zástupný symbol pro obsah 2">
            <a:extLst>
              <a:ext uri="{FF2B5EF4-FFF2-40B4-BE49-F238E27FC236}">
                <a16:creationId xmlns:a16="http://schemas.microsoft.com/office/drawing/2014/main" id="{098C4750-44F0-41EE-A0A7-4C1E91ECAC93}"/>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lnSpc>
                <a:spcPct val="80000"/>
              </a:lnSpc>
              <a:spcBef>
                <a:spcPts val="700"/>
              </a:spcBef>
              <a:buSzPct val="100000"/>
              <a:buFont typeface="Arial" pitchFamily="34"/>
              <a:buChar char="•"/>
            </a:pPr>
            <a:r>
              <a:rPr lang="cs-CZ" sz="3000" dirty="0">
                <a:latin typeface="Calibri" pitchFamily="18"/>
              </a:rPr>
              <a:t>vymezení práv, která organizaci umožní, aby se svěřeným majetkem mohla plnit hlavní účel k němuž byla zřízena; zejména se uvedou práva a povinnosti spojené s jeho plným efektivním a ekonomicky účelným využitím, s péčí o jeho ochranu, rozvoj a zvelebení, podmínky pro jeho případnou další investiční výstavbu, dále pravidla pro výrobu a prodej zboží, pokud jsou předmětem činnosti organizace, práva a povinnosti spojená s případným pronajímáním svěřeného majetku jiným subjektům a podobně</a:t>
            </a:r>
          </a:p>
          <a:p>
            <a:pPr marL="0" indent="0" hangingPunct="1">
              <a:lnSpc>
                <a:spcPct val="80000"/>
              </a:lnSpc>
              <a:spcBef>
                <a:spcPts val="700"/>
              </a:spcBef>
              <a:buNone/>
            </a:pPr>
            <a:endParaRPr lang="cs-CZ" sz="3000" dirty="0">
              <a:latin typeface="Calibri" pitchFamily="18"/>
            </a:endParaRP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C3C47C-960E-4CC0-9B8B-A0F78FE75EF8}"/>
              </a:ext>
            </a:extLst>
          </p:cNvPr>
          <p:cNvSpPr txBox="1">
            <a:spLocks noGrp="1"/>
          </p:cNvSpPr>
          <p:nvPr>
            <p:ph type="title"/>
          </p:nvPr>
        </p:nvSpPr>
        <p:spPr/>
        <p:txBody>
          <a:bodyPr/>
          <a:lstStyle/>
          <a:p>
            <a:pPr lvl="0"/>
            <a:r>
              <a:rPr lang="cs-CZ" dirty="0"/>
              <a:t>Školská rada</a:t>
            </a:r>
          </a:p>
        </p:txBody>
      </p:sp>
      <p:sp>
        <p:nvSpPr>
          <p:cNvPr id="3" name="Zástupný symbol pro obsah 2">
            <a:extLst>
              <a:ext uri="{FF2B5EF4-FFF2-40B4-BE49-F238E27FC236}">
                <a16:creationId xmlns:a16="http://schemas.microsoft.com/office/drawing/2014/main" id="{5C421DB8-4D07-45BA-978B-7063E51533D3}"/>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Orgán školy umožňující zákonným zástupcům nezletilých žáků, zletilým žákům a studentům, pedagogickým pracovníkům školy, zřizovateli a dalším osobám podílet se na správě školy.</a:t>
            </a:r>
          </a:p>
          <a:p>
            <a:pPr hangingPunct="1">
              <a:spcBef>
                <a:spcPts val="800"/>
              </a:spcBef>
              <a:buSzPct val="100000"/>
              <a:buFont typeface="Arial" pitchFamily="34"/>
              <a:buChar char="•"/>
            </a:pPr>
            <a:r>
              <a:rPr lang="cs-CZ" dirty="0">
                <a:latin typeface="Calibri" pitchFamily="18"/>
              </a:rPr>
              <a:t>U ZŠ, SŠ a VOŠ</a:t>
            </a:r>
          </a:p>
          <a:p>
            <a:pPr hangingPunct="1">
              <a:spcBef>
                <a:spcPts val="800"/>
              </a:spcBef>
              <a:buSzPct val="100000"/>
              <a:buFont typeface="Arial" pitchFamily="34"/>
              <a:buChar char="•"/>
            </a:pPr>
            <a:r>
              <a:rPr lang="cs-CZ" dirty="0">
                <a:latin typeface="Calibri" pitchFamily="18"/>
              </a:rPr>
              <a:t>Zřizovatel</a:t>
            </a:r>
          </a:p>
          <a:p>
            <a:pPr lvl="1">
              <a:buSzPct val="100000"/>
              <a:buFont typeface="Arial" pitchFamily="34"/>
            </a:pPr>
            <a:r>
              <a:rPr lang="cs-CZ" dirty="0"/>
              <a:t>Zřizuje ŠR</a:t>
            </a:r>
          </a:p>
          <a:p>
            <a:pPr lvl="1">
              <a:buSzPct val="100000"/>
              <a:buFont typeface="Arial" pitchFamily="34"/>
            </a:pPr>
            <a:r>
              <a:rPr lang="cs-CZ" dirty="0"/>
              <a:t>Stanoví počet jejích členů</a:t>
            </a:r>
          </a:p>
          <a:p>
            <a:pPr lvl="1">
              <a:buSzPct val="100000"/>
              <a:buFont typeface="Arial" pitchFamily="34"/>
            </a:pPr>
            <a:r>
              <a:rPr lang="cs-CZ" dirty="0"/>
              <a:t>Vydá její volební řád</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5825F9-8543-4001-B0D0-2A258FCAF6F0}"/>
              </a:ext>
            </a:extLst>
          </p:cNvPr>
          <p:cNvSpPr txBox="1">
            <a:spLocks noGrp="1"/>
          </p:cNvSpPr>
          <p:nvPr>
            <p:ph type="title"/>
          </p:nvPr>
        </p:nvSpPr>
        <p:spPr>
          <a:xfrm>
            <a:off x="900953" y="484093"/>
            <a:ext cx="10233211" cy="927847"/>
          </a:xfrm>
        </p:spPr>
        <p:txBody>
          <a:bodyPr>
            <a:normAutofit/>
          </a:bodyPr>
          <a:lstStyle/>
          <a:p>
            <a:pPr lvl="0"/>
            <a:r>
              <a:rPr lang="cs-CZ" dirty="0"/>
              <a:t>Složení školské rady</a:t>
            </a:r>
          </a:p>
        </p:txBody>
      </p:sp>
      <p:sp>
        <p:nvSpPr>
          <p:cNvPr id="3" name="Zástupný symbol pro obsah 2">
            <a:extLst>
              <a:ext uri="{FF2B5EF4-FFF2-40B4-BE49-F238E27FC236}">
                <a16:creationId xmlns:a16="http://schemas.microsoft.com/office/drawing/2014/main" id="{145F8E36-6536-43EC-A6B3-29154C3BECB8}"/>
              </a:ext>
            </a:extLst>
          </p:cNvPr>
          <p:cNvSpPr txBox="1">
            <a:spLocks noGrp="1"/>
          </p:cNvSpPr>
          <p:nvPr>
            <p:ph idx="1"/>
          </p:nvPr>
        </p:nvSpPr>
        <p:spPr>
          <a:xfrm>
            <a:off x="779929" y="1697251"/>
            <a:ext cx="10354235" cy="4525923"/>
          </a:xfrm>
        </p:spPr>
        <p:txBody>
          <a:bodyPr vert="horz" lIns="91440" tIns="45720" rIns="91440" bIns="45720" rtlCol="0">
            <a:normAutofit/>
          </a:bodyPr>
          <a:lstStyle/>
          <a:p>
            <a:pPr hangingPunct="1">
              <a:spcBef>
                <a:spcPts val="800"/>
              </a:spcBef>
              <a:buSzPct val="100000"/>
              <a:buFont typeface="Arial" pitchFamily="34"/>
              <a:buChar char="•"/>
            </a:pPr>
            <a:r>
              <a:rPr lang="cs-CZ" sz="2400" dirty="0">
                <a:latin typeface="Calibri" pitchFamily="18"/>
              </a:rPr>
              <a:t>1/3 členů školské rady </a:t>
            </a:r>
            <a:r>
              <a:rPr lang="cs-CZ" sz="2400" u="sng" dirty="0">
                <a:latin typeface="Calibri" pitchFamily="18"/>
              </a:rPr>
              <a:t>jmenuje</a:t>
            </a:r>
            <a:r>
              <a:rPr lang="cs-CZ" sz="2400" dirty="0">
                <a:latin typeface="Calibri" pitchFamily="18"/>
              </a:rPr>
              <a:t> zřizovatel.</a:t>
            </a:r>
          </a:p>
          <a:p>
            <a:pPr hangingPunct="1">
              <a:spcBef>
                <a:spcPts val="800"/>
              </a:spcBef>
              <a:buSzPct val="100000"/>
              <a:buFont typeface="Arial" pitchFamily="34"/>
              <a:buChar char="•"/>
            </a:pPr>
            <a:r>
              <a:rPr lang="cs-CZ" sz="2400" dirty="0">
                <a:latin typeface="Calibri" pitchFamily="18"/>
              </a:rPr>
              <a:t>1/3 členů </a:t>
            </a:r>
            <a:r>
              <a:rPr lang="cs-CZ" sz="2400" u="sng" dirty="0">
                <a:latin typeface="Calibri" pitchFamily="18"/>
              </a:rPr>
              <a:t>volí</a:t>
            </a:r>
            <a:r>
              <a:rPr lang="cs-CZ" sz="2400" dirty="0">
                <a:latin typeface="Calibri" pitchFamily="18"/>
              </a:rPr>
              <a:t> zákonní zástupci nezletilých žáků a zletilí žáci a studenti.</a:t>
            </a:r>
          </a:p>
          <a:p>
            <a:pPr hangingPunct="1">
              <a:spcBef>
                <a:spcPts val="800"/>
              </a:spcBef>
              <a:buSzPct val="100000"/>
              <a:buFont typeface="Arial" pitchFamily="34"/>
              <a:buChar char="•"/>
            </a:pPr>
            <a:r>
              <a:rPr lang="cs-CZ" sz="2400" dirty="0">
                <a:latin typeface="Calibri" pitchFamily="18"/>
              </a:rPr>
              <a:t>1/3 členů </a:t>
            </a:r>
            <a:r>
              <a:rPr lang="cs-CZ" sz="2400" u="sng" dirty="0">
                <a:latin typeface="Calibri" pitchFamily="18"/>
              </a:rPr>
              <a:t>volí</a:t>
            </a:r>
            <a:r>
              <a:rPr lang="cs-CZ" sz="2400" dirty="0">
                <a:latin typeface="Calibri" pitchFamily="18"/>
              </a:rPr>
              <a:t> pedagogičtí pracovníci dané školy.</a:t>
            </a:r>
          </a:p>
          <a:p>
            <a:pPr hangingPunct="1">
              <a:spcBef>
                <a:spcPts val="800"/>
              </a:spcBef>
              <a:buSzPct val="100000"/>
              <a:buFont typeface="Arial" pitchFamily="34"/>
              <a:buChar char="•"/>
            </a:pPr>
            <a:r>
              <a:rPr lang="cs-CZ" sz="2400" dirty="0">
                <a:latin typeface="Calibri" pitchFamily="18"/>
              </a:rPr>
              <a:t>Členem školské rady nemůže být ředitel školy.</a:t>
            </a:r>
          </a:p>
          <a:p>
            <a:pPr hangingPunct="1">
              <a:spcBef>
                <a:spcPts val="800"/>
              </a:spcBef>
              <a:buSzPct val="100000"/>
              <a:buFont typeface="Arial" pitchFamily="34"/>
              <a:buChar char="•"/>
            </a:pPr>
            <a:r>
              <a:rPr lang="cs-CZ" sz="2400" dirty="0">
                <a:latin typeface="Calibri" pitchFamily="18"/>
              </a:rPr>
              <a:t>Týž člen školské rady nemůže být současně jmenován zřizovatelem, zvolen zákonnými zástupci nezletilých žáků a zletilými žáky a studenty nebo zvolen pedagogickými pracovníky školy.</a:t>
            </a:r>
          </a:p>
          <a:p>
            <a:pPr hangingPunct="1">
              <a:spcBef>
                <a:spcPts val="800"/>
              </a:spcBef>
              <a:buSzPct val="100000"/>
              <a:buFont typeface="Arial" pitchFamily="34"/>
              <a:buChar char="•"/>
            </a:pPr>
            <a:r>
              <a:rPr lang="cs-CZ" sz="2400" dirty="0">
                <a:latin typeface="Calibri" pitchFamily="18"/>
              </a:rPr>
              <a:t>Pedagogický pracovník školy nemůže být zvolen za člena školské rady této školy zákonnými zástupci nezletilých žáků a zletilými žáky a studenty ani jmenován zřizovatelem.</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F67A4C-2DD5-40E1-9640-7A38A7A17336}"/>
              </a:ext>
            </a:extLst>
          </p:cNvPr>
          <p:cNvSpPr txBox="1">
            <a:spLocks noGrp="1"/>
          </p:cNvSpPr>
          <p:nvPr>
            <p:ph type="title"/>
          </p:nvPr>
        </p:nvSpPr>
        <p:spPr/>
        <p:txBody>
          <a:bodyPr/>
          <a:lstStyle/>
          <a:p>
            <a:pPr lvl="0"/>
            <a:r>
              <a:rPr lang="cs-CZ" dirty="0"/>
              <a:t>Volby, funkční období ŠR</a:t>
            </a:r>
          </a:p>
        </p:txBody>
      </p:sp>
      <p:sp>
        <p:nvSpPr>
          <p:cNvPr id="3" name="Zástupný symbol pro obsah 2">
            <a:extLst>
              <a:ext uri="{FF2B5EF4-FFF2-40B4-BE49-F238E27FC236}">
                <a16:creationId xmlns:a16="http://schemas.microsoft.com/office/drawing/2014/main" id="{0C26CD12-9034-4F32-B413-CC9282AF33C3}"/>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Ředitel školy zajistí v souladu s volebním řádem řádné uskutečnění voleb do školské rady.</a:t>
            </a:r>
          </a:p>
          <a:p>
            <a:pPr hangingPunct="1">
              <a:spcBef>
                <a:spcPts val="800"/>
              </a:spcBef>
              <a:buSzPct val="100000"/>
              <a:buFont typeface="Arial" pitchFamily="34"/>
              <a:buChar char="•"/>
            </a:pPr>
            <a:r>
              <a:rPr lang="cs-CZ" dirty="0">
                <a:latin typeface="Calibri" pitchFamily="18"/>
              </a:rPr>
              <a:t>Nezvolí-li zákonní zástupci nezletilých žáků nebo zletilí žáci a studenti stanovený počet členů školské rady ani na základě opakované výzvy, jmenuje zbývající členy školské rady ředitel školy.</a:t>
            </a:r>
          </a:p>
          <a:p>
            <a:pPr hangingPunct="1">
              <a:spcBef>
                <a:spcPts val="800"/>
              </a:spcBef>
              <a:buSzPct val="100000"/>
              <a:buFont typeface="Arial" pitchFamily="34"/>
              <a:buChar char="•"/>
            </a:pPr>
            <a:r>
              <a:rPr lang="cs-CZ" dirty="0">
                <a:latin typeface="Calibri" pitchFamily="18"/>
              </a:rPr>
              <a:t>Funkční období členů školské rady je tři roky.</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BEC5D8-D02F-4ECF-A950-1D76F10880AD}"/>
              </a:ext>
            </a:extLst>
          </p:cNvPr>
          <p:cNvSpPr txBox="1">
            <a:spLocks noGrp="1"/>
          </p:cNvSpPr>
          <p:nvPr>
            <p:ph type="title"/>
          </p:nvPr>
        </p:nvSpPr>
        <p:spPr/>
        <p:txBody>
          <a:bodyPr/>
          <a:lstStyle/>
          <a:p>
            <a:r>
              <a:rPr lang="cs-CZ" dirty="0"/>
              <a:t>Další podmínky činnosti školské rady</a:t>
            </a:r>
          </a:p>
        </p:txBody>
      </p:sp>
      <p:sp>
        <p:nvSpPr>
          <p:cNvPr id="3" name="Zástupný symbol pro obsah 2">
            <a:extLst>
              <a:ext uri="{FF2B5EF4-FFF2-40B4-BE49-F238E27FC236}">
                <a16:creationId xmlns:a16="http://schemas.microsoft.com/office/drawing/2014/main" id="{09C1758C-71E9-4D5A-A5F1-C891F2FFF305}"/>
              </a:ext>
            </a:extLst>
          </p:cNvPr>
          <p:cNvSpPr txBox="1">
            <a:spLocks noGrp="1"/>
          </p:cNvSpPr>
          <p:nvPr>
            <p:ph idx="1"/>
          </p:nvPr>
        </p:nvSpPr>
        <p:spPr>
          <a:xfrm>
            <a:off x="838200" y="1966952"/>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Školská rada zasedá nejméně dvakrát ročně;</a:t>
            </a:r>
          </a:p>
          <a:p>
            <a:pPr hangingPunct="1">
              <a:spcBef>
                <a:spcPts val="800"/>
              </a:spcBef>
              <a:buSzPct val="100000"/>
              <a:buFont typeface="Arial" pitchFamily="34"/>
              <a:buChar char="•"/>
            </a:pPr>
            <a:r>
              <a:rPr lang="cs-CZ" dirty="0">
                <a:latin typeface="Calibri" pitchFamily="18"/>
              </a:rPr>
              <a:t>Zasedání školské rady svolává její předseda, první zasedání školské rady svolává ředitel školy.</a:t>
            </a:r>
          </a:p>
          <a:p>
            <a:pPr hangingPunct="1">
              <a:spcBef>
                <a:spcPts val="800"/>
              </a:spcBef>
              <a:buSzPct val="100000"/>
              <a:buFont typeface="Arial" pitchFamily="34"/>
              <a:buChar char="•"/>
            </a:pPr>
            <a:r>
              <a:rPr lang="cs-CZ" dirty="0">
                <a:latin typeface="Calibri" pitchFamily="18"/>
              </a:rPr>
              <a:t>Ředitel školy nebo jím pověřený zástupce je povinen zúčastnit se zasedání školské rady na vyzvání jejího předsedy.</a:t>
            </a:r>
          </a:p>
          <a:p>
            <a:pPr hangingPunct="1">
              <a:spcBef>
                <a:spcPts val="800"/>
              </a:spcBef>
              <a:buSzPct val="100000"/>
              <a:buFont typeface="Arial" pitchFamily="34"/>
              <a:buChar char="•"/>
            </a:pPr>
            <a:r>
              <a:rPr lang="cs-CZ" dirty="0">
                <a:latin typeface="Calibri" pitchFamily="18"/>
              </a:rPr>
              <a:t>Školská rada na svém prvním zasedání stanoví svůj jednací řád a zvolí svého předsedu. K přijetí jednacího řádu se vyžaduje schválení nadpoloviční většinou všech členů školské rady.</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DAF0A1-2D54-4611-83E7-E18727E3FA7C}"/>
              </a:ext>
            </a:extLst>
          </p:cNvPr>
          <p:cNvSpPr txBox="1">
            <a:spLocks noGrp="1"/>
          </p:cNvSpPr>
          <p:nvPr>
            <p:ph type="title"/>
          </p:nvPr>
        </p:nvSpPr>
        <p:spPr/>
        <p:txBody>
          <a:bodyPr/>
          <a:lstStyle/>
          <a:p>
            <a:pPr lvl="0"/>
            <a:r>
              <a:rPr lang="cs-CZ" dirty="0"/>
              <a:t>Předčasné volby</a:t>
            </a:r>
          </a:p>
        </p:txBody>
      </p:sp>
      <p:sp>
        <p:nvSpPr>
          <p:cNvPr id="3" name="Zástupný symbol pro obsah 2">
            <a:extLst>
              <a:ext uri="{FF2B5EF4-FFF2-40B4-BE49-F238E27FC236}">
                <a16:creationId xmlns:a16="http://schemas.microsoft.com/office/drawing/2014/main" id="{4990C35A-4F80-4FD6-8BB9-A79AEBE7CE57}"/>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Požádá-li o to ředitele školy alespoň většina voličů oprávněných volit tohoto člena školské rady, která je podle volebního řádu nezbytná ke zvolení člena školské rady</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C87B52-A342-4551-8A7D-A308324AE069}"/>
              </a:ext>
            </a:extLst>
          </p:cNvPr>
          <p:cNvSpPr txBox="1">
            <a:spLocks noGrp="1"/>
          </p:cNvSpPr>
          <p:nvPr>
            <p:ph type="title"/>
          </p:nvPr>
        </p:nvSpPr>
        <p:spPr/>
        <p:txBody>
          <a:bodyPr/>
          <a:lstStyle/>
          <a:p>
            <a:pPr lvl="0"/>
            <a:r>
              <a:rPr lang="cs-CZ" dirty="0"/>
              <a:t>Doplňovací volby</a:t>
            </a:r>
          </a:p>
        </p:txBody>
      </p:sp>
      <p:sp>
        <p:nvSpPr>
          <p:cNvPr id="3" name="Zástupný symbol pro obsah 2">
            <a:extLst>
              <a:ext uri="{FF2B5EF4-FFF2-40B4-BE49-F238E27FC236}">
                <a16:creationId xmlns:a16="http://schemas.microsoft.com/office/drawing/2014/main" id="{13061A72-D941-45D7-81B5-549B169D1769}"/>
              </a:ext>
            </a:extLst>
          </p:cNvPr>
          <p:cNvSpPr txBox="1">
            <a:spLocks noGrp="1"/>
          </p:cNvSpPr>
          <p:nvPr>
            <p:ph idx="1"/>
          </p:nvPr>
        </p:nvSpPr>
        <p:spPr>
          <a:xfrm>
            <a:off x="838199" y="1600201"/>
            <a:ext cx="10515599" cy="4525923"/>
          </a:xfrm>
        </p:spPr>
        <p:txBody>
          <a:bodyPr vert="horz" lIns="91440" tIns="45720" rIns="91440" bIns="45720" rtlCol="0">
            <a:noAutofit/>
          </a:bodyPr>
          <a:lstStyle/>
          <a:p>
            <a:pPr hangingPunct="1">
              <a:spcBef>
                <a:spcPts val="800"/>
              </a:spcBef>
              <a:buSzPct val="100000"/>
              <a:buFont typeface="Arial" pitchFamily="34"/>
              <a:buChar char="•"/>
            </a:pPr>
            <a:r>
              <a:rPr lang="cs-CZ" dirty="0">
                <a:latin typeface="Calibri" pitchFamily="18"/>
              </a:rPr>
              <a:t>vzdáním se funkce písemným prohlášením do rukou předsedy školské rady,</a:t>
            </a:r>
          </a:p>
          <a:p>
            <a:pPr hangingPunct="1">
              <a:spcBef>
                <a:spcPts val="800"/>
              </a:spcBef>
              <a:buSzPct val="100000"/>
              <a:buFont typeface="Arial" pitchFamily="34"/>
              <a:buChar char="•"/>
            </a:pPr>
            <a:r>
              <a:rPr lang="cs-CZ" dirty="0">
                <a:latin typeface="Calibri" pitchFamily="18"/>
              </a:rPr>
              <a:t>doručení písemného odvolání jmenovaného člena školské rady zřizovatelem do rukou předsedy školské rady,</a:t>
            </a:r>
          </a:p>
          <a:p>
            <a:pPr hangingPunct="1">
              <a:spcBef>
                <a:spcPts val="800"/>
              </a:spcBef>
              <a:buSzPct val="100000"/>
              <a:buFont typeface="Arial" pitchFamily="34"/>
              <a:buChar char="•"/>
            </a:pPr>
            <a:r>
              <a:rPr lang="cs-CZ" dirty="0">
                <a:latin typeface="Calibri" pitchFamily="18"/>
              </a:rPr>
              <a:t>vznikem neslučitelnosti podle odstavce 2 věty třetí,</a:t>
            </a:r>
          </a:p>
          <a:p>
            <a:pPr hangingPunct="1">
              <a:spcBef>
                <a:spcPts val="800"/>
              </a:spcBef>
              <a:buSzPct val="100000"/>
              <a:buFont typeface="Arial" pitchFamily="34"/>
              <a:buChar char="•"/>
            </a:pPr>
            <a:r>
              <a:rPr lang="cs-CZ" dirty="0">
                <a:latin typeface="Calibri" pitchFamily="18"/>
              </a:rPr>
              <a:t>v případě opakované neomluvené neúčasti na zasedání školské rady, pokud tak stanoví volební řád, nebo</a:t>
            </a:r>
          </a:p>
          <a:p>
            <a:pPr hangingPunct="1">
              <a:spcBef>
                <a:spcPts val="800"/>
              </a:spcBef>
              <a:buSzPct val="100000"/>
              <a:buFont typeface="Arial" pitchFamily="34"/>
              <a:buChar char="•"/>
            </a:pPr>
            <a:r>
              <a:rPr lang="cs-CZ" dirty="0">
                <a:latin typeface="Calibri" pitchFamily="18"/>
              </a:rPr>
              <a:t>zástupce pedagogických pracovníků přestane být v základním pracovněprávním vztahu ke škole nebo u zákonných zástupců nezletilých žáků, nebo studentů, kdy přestane být tento nezletilý žák žákem či studentem školy.</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55962B-6157-41EA-BCA8-E93D1FFA84F6}"/>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0CE672DB-8D1F-47DC-A276-5D30C3E0FED3}"/>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Funkční období člena školské rady zvoleného v předčasných nebo doplňovacích volbách končí shodně s funkčním obdobím členů školské rady zvolených v řádných volbách.</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48088D-0126-436F-B181-D18F8A0B87C1}"/>
              </a:ext>
            </a:extLst>
          </p:cNvPr>
          <p:cNvSpPr txBox="1">
            <a:spLocks noGrp="1"/>
          </p:cNvSpPr>
          <p:nvPr>
            <p:ph type="title"/>
          </p:nvPr>
        </p:nvSpPr>
        <p:spPr/>
        <p:txBody>
          <a:bodyPr/>
          <a:lstStyle/>
          <a:p>
            <a:r>
              <a:rPr lang="cs-CZ" dirty="0"/>
              <a:t>Skončení funkce člena školské rady před uplynutím funkčního období</a:t>
            </a:r>
          </a:p>
        </p:txBody>
      </p:sp>
      <p:sp>
        <p:nvSpPr>
          <p:cNvPr id="3" name="Zástupný symbol pro obsah 2">
            <a:extLst>
              <a:ext uri="{FF2B5EF4-FFF2-40B4-BE49-F238E27FC236}">
                <a16:creationId xmlns:a16="http://schemas.microsoft.com/office/drawing/2014/main" id="{62DA55BF-E1DF-423A-A202-6D1D8D3539AC}"/>
              </a:ext>
            </a:extLst>
          </p:cNvPr>
          <p:cNvSpPr txBox="1">
            <a:spLocks noGrp="1"/>
          </p:cNvSpPr>
          <p:nvPr>
            <p:ph idx="1"/>
          </p:nvPr>
        </p:nvSpPr>
        <p:spPr>
          <a:xfrm>
            <a:off x="954741" y="1966952"/>
            <a:ext cx="10399059" cy="4525923"/>
          </a:xfrm>
        </p:spPr>
        <p:txBody>
          <a:bodyPr vert="horz" lIns="91440" tIns="45720" rIns="91440" bIns="45720" rtlCol="0">
            <a:normAutofit/>
          </a:bodyPr>
          <a:lstStyle/>
          <a:p>
            <a:pPr lvl="1">
              <a:buSzPct val="100000"/>
              <a:buFont typeface="Arial" pitchFamily="34"/>
            </a:pPr>
            <a:r>
              <a:rPr lang="cs-CZ" dirty="0"/>
              <a:t>vzdáním se funkce písemným prohlášením do rukou předsedy školské rady,</a:t>
            </a:r>
          </a:p>
          <a:p>
            <a:pPr lvl="1">
              <a:buSzPct val="100000"/>
              <a:buFont typeface="Arial" pitchFamily="34"/>
            </a:pPr>
            <a:r>
              <a:rPr lang="cs-CZ" dirty="0"/>
              <a:t>dnem doručení písemného odvolání jmenovaného člena školské rady zřizovatelem do rukou předsedy školské rady,</a:t>
            </a:r>
          </a:p>
          <a:p>
            <a:pPr lvl="1">
              <a:buSzPct val="100000"/>
              <a:buFont typeface="Arial" pitchFamily="34"/>
            </a:pPr>
            <a:r>
              <a:rPr lang="cs-CZ" dirty="0"/>
              <a:t>vznikem neslučitelnosti funkce,</a:t>
            </a:r>
          </a:p>
          <a:p>
            <a:pPr lvl="1">
              <a:buSzPct val="100000"/>
              <a:buFont typeface="Arial" pitchFamily="34"/>
            </a:pPr>
            <a:r>
              <a:rPr lang="cs-CZ" dirty="0"/>
              <a:t>v případě opakované neomluvené neúčasti na zasedání školské rady, pokud tak stanoví volební řád, nebo</a:t>
            </a:r>
          </a:p>
          <a:p>
            <a:pPr lvl="1">
              <a:buSzPct val="100000"/>
              <a:buFont typeface="Arial" pitchFamily="34"/>
            </a:pPr>
            <a:r>
              <a:rPr lang="cs-CZ" dirty="0"/>
              <a:t>dnem, kdy byl do funkce člena školské rady zvolen nový člen v předčasných volbách,</a:t>
            </a:r>
          </a:p>
          <a:p>
            <a:pPr lvl="1">
              <a:buSzPct val="100000"/>
              <a:buFont typeface="Arial" pitchFamily="34"/>
            </a:pPr>
            <a:r>
              <a:rPr lang="cs-CZ" dirty="0"/>
              <a:t>dnem, kdy zástupce pedagogických pracovníků přestane být v základním pracovněprávním vztahu ke škole nebo u zákonných zástupců nezletilých žáků, nebo studentů dnem, kdy přestane být tento nezletilý žák žákem či studentem školy.</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9AAF6F-0493-4A45-A762-BF231E933C99}"/>
              </a:ext>
            </a:extLst>
          </p:cNvPr>
          <p:cNvSpPr txBox="1">
            <a:spLocks noGrp="1"/>
          </p:cNvSpPr>
          <p:nvPr>
            <p:ph type="title"/>
          </p:nvPr>
        </p:nvSpPr>
        <p:spPr/>
        <p:txBody>
          <a:bodyPr>
            <a:normAutofit/>
          </a:bodyPr>
          <a:lstStyle/>
          <a:p>
            <a:pPr lvl="0"/>
            <a:r>
              <a:rPr lang="cs-CZ" dirty="0"/>
              <a:t>Kompetence ŠR</a:t>
            </a:r>
          </a:p>
        </p:txBody>
      </p:sp>
      <p:sp>
        <p:nvSpPr>
          <p:cNvPr id="3" name="Zástupný symbol pro obsah 2">
            <a:extLst>
              <a:ext uri="{FF2B5EF4-FFF2-40B4-BE49-F238E27FC236}">
                <a16:creationId xmlns:a16="http://schemas.microsoft.com/office/drawing/2014/main" id="{9D6EB0FE-4745-4AC1-AAF1-082F2079EBAC}"/>
              </a:ext>
            </a:extLst>
          </p:cNvPr>
          <p:cNvSpPr txBox="1">
            <a:spLocks noGrp="1"/>
          </p:cNvSpPr>
          <p:nvPr>
            <p:ph idx="1"/>
          </p:nvPr>
        </p:nvSpPr>
        <p:spPr>
          <a:xfrm>
            <a:off x="838200" y="1860310"/>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Vyjadřuje se k návrhům školních vzdělávacích programů a k jejich následnému uskutečňování,</a:t>
            </a:r>
          </a:p>
          <a:p>
            <a:pPr hangingPunct="1">
              <a:spcBef>
                <a:spcPts val="800"/>
              </a:spcBef>
              <a:buSzPct val="100000"/>
              <a:buFont typeface="Arial" pitchFamily="34"/>
              <a:buChar char="•"/>
            </a:pPr>
            <a:r>
              <a:rPr lang="cs-CZ" dirty="0">
                <a:latin typeface="Calibri" pitchFamily="18"/>
              </a:rPr>
              <a:t>schvaluje výroční zprávu o činnosti školy,</a:t>
            </a:r>
          </a:p>
          <a:p>
            <a:pPr hangingPunct="1">
              <a:spcBef>
                <a:spcPts val="800"/>
              </a:spcBef>
              <a:buSzPct val="100000"/>
              <a:buFont typeface="Arial" pitchFamily="34"/>
              <a:buChar char="•"/>
            </a:pPr>
            <a:r>
              <a:rPr lang="cs-CZ" dirty="0">
                <a:latin typeface="Calibri" pitchFamily="18"/>
              </a:rPr>
              <a:t>schvaluje školní řád, ve středních a vyšších odborných školách stipendijní řád, a navrhuje jejich změny,</a:t>
            </a:r>
          </a:p>
          <a:p>
            <a:pPr hangingPunct="1">
              <a:spcBef>
                <a:spcPts val="800"/>
              </a:spcBef>
              <a:buSzPct val="100000"/>
              <a:buFont typeface="Arial" pitchFamily="34"/>
              <a:buChar char="•"/>
            </a:pPr>
            <a:r>
              <a:rPr lang="cs-CZ" dirty="0">
                <a:latin typeface="Calibri" pitchFamily="18"/>
              </a:rPr>
              <a:t>schvaluje pravidla pro hodnocení výsledků vzdělávání žáků v základních a středních školách,</a:t>
            </a:r>
          </a:p>
          <a:p>
            <a:pPr hangingPunct="1">
              <a:spcBef>
                <a:spcPts val="800"/>
              </a:spcBef>
              <a:buSzPct val="100000"/>
              <a:buFont typeface="Arial" pitchFamily="34"/>
              <a:buChar char="•"/>
            </a:pPr>
            <a:r>
              <a:rPr lang="cs-CZ" dirty="0">
                <a:latin typeface="Calibri" pitchFamily="18"/>
              </a:rPr>
              <a:t>podílí se na zpracování koncepčních záměrů rozvoje školy,</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F93BA4-5343-4374-B65F-197BB92C36AE}"/>
              </a:ext>
            </a:extLst>
          </p:cNvPr>
          <p:cNvSpPr txBox="1">
            <a:spLocks noGrp="1"/>
          </p:cNvSpPr>
          <p:nvPr>
            <p:ph type="title"/>
          </p:nvPr>
        </p:nvSpPr>
        <p:spPr/>
        <p:txBody>
          <a:bodyPr>
            <a:normAutofit/>
          </a:bodyPr>
          <a:lstStyle/>
          <a:p>
            <a:pPr lvl="0"/>
            <a:r>
              <a:rPr lang="cs-CZ" dirty="0"/>
              <a:t>Kompetence ŠR</a:t>
            </a:r>
          </a:p>
        </p:txBody>
      </p:sp>
      <p:sp>
        <p:nvSpPr>
          <p:cNvPr id="3" name="Zástupný symbol pro obsah 2">
            <a:extLst>
              <a:ext uri="{FF2B5EF4-FFF2-40B4-BE49-F238E27FC236}">
                <a16:creationId xmlns:a16="http://schemas.microsoft.com/office/drawing/2014/main" id="{B7205A40-2087-4584-8E97-AE08DA15A3FC}"/>
              </a:ext>
            </a:extLst>
          </p:cNvPr>
          <p:cNvSpPr txBox="1">
            <a:spLocks noGrp="1"/>
          </p:cNvSpPr>
          <p:nvPr>
            <p:ph idx="1"/>
          </p:nvPr>
        </p:nvSpPr>
        <p:spPr>
          <a:xfrm>
            <a:off x="838199" y="1773004"/>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projednává návrh rozpočtu právnické osoby na další rok a navrhuje opatření ke zlepšení hospodaření,</a:t>
            </a:r>
          </a:p>
          <a:p>
            <a:pPr hangingPunct="1">
              <a:spcBef>
                <a:spcPts val="800"/>
              </a:spcBef>
              <a:buSzPct val="100000"/>
              <a:buFont typeface="Arial" pitchFamily="34"/>
              <a:buChar char="•"/>
            </a:pPr>
            <a:r>
              <a:rPr lang="cs-CZ" dirty="0">
                <a:latin typeface="Calibri" pitchFamily="18"/>
              </a:rPr>
              <a:t>projednává inspekční zprávy České školní inspekce,</a:t>
            </a:r>
          </a:p>
          <a:p>
            <a:pPr hangingPunct="1">
              <a:spcBef>
                <a:spcPts val="800"/>
              </a:spcBef>
              <a:buSzPct val="100000"/>
              <a:buFont typeface="Arial" pitchFamily="34"/>
              <a:buChar char="•"/>
            </a:pPr>
            <a:r>
              <a:rPr lang="cs-CZ" dirty="0">
                <a:latin typeface="Calibri" pitchFamily="18"/>
              </a:rPr>
              <a:t>podává podněty a oznámení řediteli školy, zřizovateli, orgánům vykonávajícím státní správu ve školství a dalším orgánům státní správy,</a:t>
            </a:r>
          </a:p>
          <a:p>
            <a:pPr hangingPunct="1">
              <a:spcBef>
                <a:spcPts val="800"/>
              </a:spcBef>
              <a:buSzPct val="100000"/>
              <a:buFont typeface="Arial" pitchFamily="34"/>
              <a:buChar char="•"/>
            </a:pPr>
            <a:r>
              <a:rPr lang="cs-CZ" dirty="0">
                <a:latin typeface="Calibri" pitchFamily="18"/>
              </a:rPr>
              <a:t>podává návrh na vyhlášení konkursu na ředitele školy.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76F2BE-933C-40CA-B2F5-8C9ED37145FE}"/>
              </a:ext>
            </a:extLst>
          </p:cNvPr>
          <p:cNvSpPr txBox="1">
            <a:spLocks noGrp="1"/>
          </p:cNvSpPr>
          <p:nvPr>
            <p:ph type="title"/>
          </p:nvPr>
        </p:nvSpPr>
        <p:spPr/>
        <p:txBody>
          <a:bodyPr/>
          <a:lstStyle/>
          <a:p>
            <a:pPr lvl="0"/>
            <a:r>
              <a:rPr lang="cs-CZ" dirty="0"/>
              <a:t>Zřizovací listina</a:t>
            </a:r>
          </a:p>
        </p:txBody>
      </p:sp>
      <p:sp>
        <p:nvSpPr>
          <p:cNvPr id="3" name="Zástupný symbol pro obsah 2">
            <a:extLst>
              <a:ext uri="{FF2B5EF4-FFF2-40B4-BE49-F238E27FC236}">
                <a16:creationId xmlns:a16="http://schemas.microsoft.com/office/drawing/2014/main" id="{276FDF83-C914-43F3-B2B0-1E12EB519F88}"/>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okruhy doplňkové činnosti navazující na hlavní účel příspěvkové organizace, kterou jí zřizovatel povolí k tomu, aby mohla lépe využívat všechny své hospodářské možnosti a odbornost svých zaměstnanců; tato činnost nesmí narušovat plnění hlavního účelu organizace a sleduje se odděleně</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AB47BA-5B58-4E8C-9B66-B6E7E6C6B842}"/>
              </a:ext>
            </a:extLst>
          </p:cNvPr>
          <p:cNvSpPr txBox="1">
            <a:spLocks noGrp="1"/>
          </p:cNvSpPr>
          <p:nvPr>
            <p:ph type="title"/>
          </p:nvPr>
        </p:nvSpPr>
        <p:spPr/>
        <p:txBody>
          <a:bodyPr/>
          <a:lstStyle/>
          <a:p>
            <a:pPr lvl="0"/>
            <a:r>
              <a:rPr lang="cs-CZ" dirty="0"/>
              <a:t>Vztah ŘŠ a ŠR</a:t>
            </a:r>
          </a:p>
        </p:txBody>
      </p:sp>
      <p:sp>
        <p:nvSpPr>
          <p:cNvPr id="3" name="Zástupný symbol pro obsah 2">
            <a:extLst>
              <a:ext uri="{FF2B5EF4-FFF2-40B4-BE49-F238E27FC236}">
                <a16:creationId xmlns:a16="http://schemas.microsoft.com/office/drawing/2014/main" id="{1A369470-DB6B-4A8E-9258-E2A7D34A7C73}"/>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Ředitel školy je povinen umožnit školské radě přístup k informacím o škole, zejména k dokumentaci školy.</a:t>
            </a:r>
          </a:p>
          <a:p>
            <a:pPr hangingPunct="1">
              <a:spcBef>
                <a:spcPts val="800"/>
              </a:spcBef>
              <a:buSzPct val="100000"/>
              <a:buFont typeface="Arial" pitchFamily="34"/>
              <a:buChar char="•"/>
            </a:pPr>
            <a:r>
              <a:rPr lang="cs-CZ" dirty="0">
                <a:latin typeface="Calibri" pitchFamily="18"/>
              </a:rPr>
              <a:t>Informace chráněné podle zvláštních právních předpisů poskytne ředitel školy školské radě pouze za podmínek stanovených těmito zvláštními právními předpisy. Poskytování informací podle zákona o svobodném přístupu k informacím tím není dotčeno.</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04974A-1E54-4B68-928F-42CE9B1E9A2A}"/>
              </a:ext>
            </a:extLst>
          </p:cNvPr>
          <p:cNvSpPr txBox="1">
            <a:spLocks noGrp="1"/>
          </p:cNvSpPr>
          <p:nvPr>
            <p:ph type="title"/>
          </p:nvPr>
        </p:nvSpPr>
        <p:spPr/>
        <p:txBody>
          <a:bodyPr/>
          <a:lstStyle/>
          <a:p>
            <a:pPr lvl="0"/>
            <a:r>
              <a:rPr lang="cs-CZ" dirty="0"/>
              <a:t>Schvalovací proces dokumentů školskou radou</a:t>
            </a:r>
          </a:p>
        </p:txBody>
      </p:sp>
      <p:sp>
        <p:nvSpPr>
          <p:cNvPr id="3" name="Zástupný symbol pro obsah 2">
            <a:extLst>
              <a:ext uri="{FF2B5EF4-FFF2-40B4-BE49-F238E27FC236}">
                <a16:creationId xmlns:a16="http://schemas.microsoft.com/office/drawing/2014/main" id="{EA04A56A-45AC-4B1B-AC64-2D4F460BC30F}"/>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Výroční zprávu o činnosti školy, školní řád, stipendijní řád, pravidla hodnocení</a:t>
            </a:r>
          </a:p>
          <a:p>
            <a:pPr lvl="1">
              <a:buSzPct val="100000"/>
              <a:buFont typeface="Arial" pitchFamily="34"/>
            </a:pPr>
            <a:r>
              <a:rPr lang="cs-CZ" dirty="0"/>
              <a:t>rozhodne školská rada do 1 měsíce od jejich předložení ředitelem školy.</a:t>
            </a:r>
          </a:p>
          <a:p>
            <a:pPr lvl="1">
              <a:buSzPct val="100000"/>
              <a:buFont typeface="Arial" pitchFamily="34"/>
            </a:pPr>
            <a:r>
              <a:rPr lang="cs-CZ" dirty="0"/>
              <a:t>Pokud školská rada tento dokument neschválí, ředitel školy předloží dokument k novému projednání do 1 měsíce. Opakovaného projednání se účastní zřizovatel.</a:t>
            </a:r>
          </a:p>
          <a:p>
            <a:pPr lvl="1">
              <a:buSzPct val="100000"/>
              <a:buFont typeface="Arial" pitchFamily="34"/>
            </a:pPr>
            <a:r>
              <a:rPr lang="cs-CZ" dirty="0"/>
              <a:t>Není-li dokument schválen ani při opakovaném projednání nebo pokud školská rada neprojedná dokumenty do 1 měsíce od jejich předložení ředitelem školy, rozhodne o dalším postupu bez zbytečného odkladu zřizovatel.</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268E77-1B93-4D7C-A134-FDACA376F5A2}"/>
              </a:ext>
            </a:extLst>
          </p:cNvPr>
          <p:cNvSpPr>
            <a:spLocks noGrp="1"/>
          </p:cNvSpPr>
          <p:nvPr>
            <p:ph type="title"/>
          </p:nvPr>
        </p:nvSpPr>
        <p:spPr/>
        <p:txBody>
          <a:bodyPr/>
          <a:lstStyle/>
          <a:p>
            <a:r>
              <a:rPr lang="cs-CZ" dirty="0"/>
              <a:t>Kompetence MŠMT</a:t>
            </a:r>
          </a:p>
        </p:txBody>
      </p:sp>
      <p:sp>
        <p:nvSpPr>
          <p:cNvPr id="3" name="Zástupný text 2">
            <a:extLst>
              <a:ext uri="{FF2B5EF4-FFF2-40B4-BE49-F238E27FC236}">
                <a16:creationId xmlns:a16="http://schemas.microsoft.com/office/drawing/2014/main" id="{B4D96712-45B6-493C-911E-433F10A57B0F}"/>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846038632"/>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DC3605-A52C-4C1B-99A5-181CC7B6E53D}"/>
              </a:ext>
            </a:extLst>
          </p:cNvPr>
          <p:cNvSpPr txBox="1">
            <a:spLocks noGrp="1"/>
          </p:cNvSpPr>
          <p:nvPr>
            <p:ph type="title"/>
          </p:nvPr>
        </p:nvSpPr>
        <p:spPr>
          <a:xfrm>
            <a:off x="860611" y="457200"/>
            <a:ext cx="10488705" cy="1124324"/>
          </a:xfrm>
        </p:spPr>
        <p:txBody>
          <a:bodyPr/>
          <a:lstStyle/>
          <a:p>
            <a:r>
              <a:rPr lang="cs-CZ" dirty="0"/>
              <a:t>MŠMT</a:t>
            </a:r>
          </a:p>
        </p:txBody>
      </p:sp>
      <p:sp>
        <p:nvSpPr>
          <p:cNvPr id="3" name="Zástupný symbol pro obsah 2">
            <a:extLst>
              <a:ext uri="{FF2B5EF4-FFF2-40B4-BE49-F238E27FC236}">
                <a16:creationId xmlns:a16="http://schemas.microsoft.com/office/drawing/2014/main" id="{741C82C5-7B59-4D9D-A590-596F5063E039}"/>
              </a:ext>
            </a:extLst>
          </p:cNvPr>
          <p:cNvSpPr txBox="1">
            <a:spLocks noGrp="1"/>
          </p:cNvSpPr>
          <p:nvPr>
            <p:ph idx="1"/>
          </p:nvPr>
        </p:nvSpPr>
        <p:spPr>
          <a:xfrm>
            <a:off x="726140" y="2172663"/>
            <a:ext cx="10488705"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Řídí výkon státní správy ve školství v rozsahu stanoveném tímto zákonem.</a:t>
            </a:r>
          </a:p>
          <a:p>
            <a:pPr hangingPunct="1">
              <a:spcBef>
                <a:spcPts val="800"/>
              </a:spcBef>
              <a:buSzPct val="100000"/>
              <a:buFont typeface="Arial" pitchFamily="34"/>
              <a:buChar char="•"/>
            </a:pPr>
            <a:r>
              <a:rPr lang="cs-CZ" dirty="0">
                <a:latin typeface="Calibri" pitchFamily="18"/>
              </a:rPr>
              <a:t>Odpovídá za stav, koncepci a rozvoj vzdělávací soustavy.</a:t>
            </a:r>
          </a:p>
          <a:p>
            <a:pPr hangingPunct="1">
              <a:spcBef>
                <a:spcPts val="800"/>
              </a:spcBef>
              <a:buSzPct val="100000"/>
              <a:buFont typeface="Arial" pitchFamily="34"/>
              <a:buChar char="•"/>
            </a:pPr>
            <a:r>
              <a:rPr lang="cs-CZ" dirty="0">
                <a:latin typeface="Calibri" pitchFamily="18"/>
              </a:rPr>
              <a:t>Vytváří podmínky pro výkon ústavní a ochranné výchovy a preventivně výchovnou péči a vzdělávání osob umístěných ve školských zařízeních k tomu zřizovaných</a:t>
            </a:r>
          </a:p>
          <a:p>
            <a:pPr hangingPunct="1">
              <a:spcBef>
                <a:spcPts val="800"/>
              </a:spcBef>
              <a:buSzPct val="100000"/>
              <a:buFont typeface="Arial" pitchFamily="34"/>
              <a:buChar char="•"/>
            </a:pPr>
            <a:r>
              <a:rPr lang="cs-CZ" dirty="0">
                <a:latin typeface="Calibri" pitchFamily="18"/>
              </a:rPr>
              <a:t>Vytváří podmínky pro další vzdělávání pedagogických pracovníků.</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ADCEB6-FCEE-4642-9909-068583049711}"/>
              </a:ext>
            </a:extLst>
          </p:cNvPr>
          <p:cNvSpPr txBox="1">
            <a:spLocks noGrp="1"/>
          </p:cNvSpPr>
          <p:nvPr>
            <p:ph type="title"/>
          </p:nvPr>
        </p:nvSpPr>
        <p:spPr/>
        <p:txBody>
          <a:bodyPr>
            <a:normAutofit/>
          </a:bodyPr>
          <a:lstStyle/>
          <a:p>
            <a:pPr lvl="0"/>
            <a:r>
              <a:rPr lang="cs-CZ" dirty="0"/>
              <a:t>MŠMT zřizuje a zrušuje</a:t>
            </a:r>
          </a:p>
        </p:txBody>
      </p:sp>
      <p:sp>
        <p:nvSpPr>
          <p:cNvPr id="3" name="Zástupný symbol pro obsah 2">
            <a:extLst>
              <a:ext uri="{FF2B5EF4-FFF2-40B4-BE49-F238E27FC236}">
                <a16:creationId xmlns:a16="http://schemas.microsoft.com/office/drawing/2014/main" id="{2109C813-9853-4F35-9458-EA3199AC5D19}"/>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Školská zařízení pro výkon ústavní výchovy nebo ochranné výchovy a školská zařízení pro preventivně výchovnou péči, dále za podmínek stanovených zvláštním právním předpisem mateřské, základní a střední školy pro děti a žáky umístěné v těchto školských zařízeních,</a:t>
            </a:r>
          </a:p>
          <a:p>
            <a:pPr hangingPunct="1">
              <a:spcBef>
                <a:spcPts val="800"/>
              </a:spcBef>
              <a:buSzPct val="100000"/>
              <a:buFont typeface="Arial" pitchFamily="34"/>
              <a:buChar char="•"/>
            </a:pPr>
            <a:r>
              <a:rPr lang="cs-CZ" dirty="0">
                <a:latin typeface="Calibri" pitchFamily="18"/>
              </a:rPr>
              <a:t>zařízení pro další vzdělávání pedagogických pracovníků,</a:t>
            </a:r>
          </a:p>
          <a:p>
            <a:pPr hangingPunct="1">
              <a:spcBef>
                <a:spcPts val="800"/>
              </a:spcBef>
              <a:buSzPct val="100000"/>
              <a:buFont typeface="Arial" pitchFamily="34"/>
              <a:buChar char="•"/>
            </a:pPr>
            <a:r>
              <a:rPr lang="cs-CZ" dirty="0">
                <a:latin typeface="Calibri" pitchFamily="18"/>
              </a:rPr>
              <a:t>mateřské, základní a střední školy s vyučovacím jazykem národnostní menšiny, pokud je nezřídí obec, svazek obcí nebo kraj,</a:t>
            </a:r>
          </a:p>
          <a:p>
            <a:pPr hangingPunct="1">
              <a:spcBef>
                <a:spcPts val="800"/>
              </a:spcBef>
              <a:buSzPct val="100000"/>
              <a:buFont typeface="Arial" pitchFamily="34"/>
              <a:buChar char="•"/>
            </a:pPr>
            <a:r>
              <a:rPr lang="cs-CZ" dirty="0">
                <a:latin typeface="Calibri" pitchFamily="18"/>
              </a:rPr>
              <a:t>školy, jejichž činnost je upravena mezinárodními smlouvami,</a:t>
            </a:r>
          </a:p>
          <a:p>
            <a:pPr hangingPunct="1">
              <a:spcBef>
                <a:spcPts val="800"/>
              </a:spcBef>
              <a:buSzPct val="100000"/>
              <a:buFont typeface="Arial" pitchFamily="34"/>
              <a:buChar char="•"/>
            </a:pPr>
            <a:r>
              <a:rPr lang="cs-CZ" dirty="0">
                <a:latin typeface="Calibri" pitchFamily="18"/>
              </a:rPr>
              <a:t>Centrum.</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7FCC57-7F50-464D-BF89-5C26EB138612}"/>
              </a:ext>
            </a:extLst>
          </p:cNvPr>
          <p:cNvSpPr txBox="1">
            <a:spLocks noGrp="1"/>
          </p:cNvSpPr>
          <p:nvPr>
            <p:ph type="title"/>
          </p:nvPr>
        </p:nvSpPr>
        <p:spPr/>
        <p:txBody>
          <a:bodyPr/>
          <a:lstStyle/>
          <a:p>
            <a:r>
              <a:rPr lang="cs-CZ" dirty="0"/>
              <a:t>Další kompetence MŠMT</a:t>
            </a:r>
          </a:p>
        </p:txBody>
      </p:sp>
      <p:sp>
        <p:nvSpPr>
          <p:cNvPr id="3" name="Zástupný symbol pro obsah 2">
            <a:extLst>
              <a:ext uri="{FF2B5EF4-FFF2-40B4-BE49-F238E27FC236}">
                <a16:creationId xmlns:a16="http://schemas.microsoft.com/office/drawing/2014/main" id="{623430BB-5AE7-45EC-AD82-D714524D93AA}"/>
              </a:ext>
            </a:extLst>
          </p:cNvPr>
          <p:cNvSpPr txBox="1">
            <a:spLocks noGrp="1"/>
          </p:cNvSpPr>
          <p:nvPr>
            <p:ph idx="1"/>
          </p:nvPr>
        </p:nvSpPr>
        <p:spPr>
          <a:xfrm>
            <a:off x="838200" y="1820500"/>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dirty="0">
                <a:latin typeface="Calibri" pitchFamily="18"/>
              </a:rPr>
              <a:t>Zajišťuje a provádí </a:t>
            </a:r>
            <a:r>
              <a:rPr lang="cs-CZ" sz="2400" b="1" dirty="0">
                <a:latin typeface="Calibri" pitchFamily="18"/>
              </a:rPr>
              <a:t>kontrolu správnosti a efektivnosti využití finančních prostředků</a:t>
            </a:r>
            <a:r>
              <a:rPr lang="cs-CZ" sz="2400" dirty="0">
                <a:latin typeface="Calibri" pitchFamily="18"/>
              </a:rPr>
              <a:t>, které přiděluje nebo smluvně zajišťuje ze státního rozpočtu, z Národního fondu a prostředků ze zahraničí poskytnutých mezinárodními organizacemi na základě mezinárodních smluv; přitom provádí předběžnou, průběžnou a následnou kontrolu podle zvláštního právního předpisu.</a:t>
            </a:r>
          </a:p>
          <a:p>
            <a:pPr hangingPunct="1">
              <a:spcBef>
                <a:spcPts val="800"/>
              </a:spcBef>
              <a:buSzPct val="100000"/>
              <a:buFont typeface="Arial" pitchFamily="34"/>
              <a:buChar char="•"/>
            </a:pPr>
            <a:r>
              <a:rPr lang="cs-CZ" sz="2400" dirty="0">
                <a:latin typeface="Calibri" pitchFamily="18"/>
              </a:rPr>
              <a:t>Stanovuje směrnicí </a:t>
            </a:r>
            <a:r>
              <a:rPr lang="cs-CZ" sz="2400" b="1" dirty="0">
                <a:latin typeface="Calibri" pitchFamily="18"/>
              </a:rPr>
              <a:t>závazné zásady</a:t>
            </a:r>
            <a:r>
              <a:rPr lang="cs-CZ" sz="2400" dirty="0">
                <a:latin typeface="Calibri" pitchFamily="18"/>
              </a:rPr>
              <a:t>, podle kterých provádějí krajské úřady </a:t>
            </a:r>
            <a:r>
              <a:rPr lang="cs-CZ" sz="2400" b="1" dirty="0">
                <a:latin typeface="Calibri" pitchFamily="18"/>
              </a:rPr>
              <a:t>rozpis finančních prostředků </a:t>
            </a:r>
            <a:r>
              <a:rPr lang="cs-CZ" sz="2400" dirty="0">
                <a:latin typeface="Calibri" pitchFamily="18"/>
              </a:rPr>
              <a:t>a obecní úřady obcí s rozšířenou působností návrh rozpisu finančních prostředků státního rozpočtu může udělovat věcné a finanční ocenění osobám, které se zasloužily o rozvoj vzdělávání.</a:t>
            </a:r>
          </a:p>
          <a:p>
            <a:pPr hangingPunct="1">
              <a:spcBef>
                <a:spcPts val="800"/>
              </a:spcBef>
              <a:buSzPct val="100000"/>
              <a:buFont typeface="Arial" pitchFamily="34"/>
              <a:buChar char="•"/>
            </a:pPr>
            <a:r>
              <a:rPr lang="cs-CZ" sz="2400" dirty="0">
                <a:latin typeface="Calibri" pitchFamily="18"/>
              </a:rPr>
              <a:t>Může udělovat </a:t>
            </a:r>
            <a:r>
              <a:rPr lang="cs-CZ" sz="2400" b="1" dirty="0">
                <a:latin typeface="Calibri" pitchFamily="18"/>
              </a:rPr>
              <a:t>čestný název </a:t>
            </a:r>
            <a:r>
              <a:rPr lang="cs-CZ" sz="2400" dirty="0">
                <a:latin typeface="Calibri" pitchFamily="18"/>
              </a:rPr>
              <a:t>právnickým osobám a organizačním složkám státu, vykonávajícím činnost školy nebo školského zařízení.</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FC8C56-2053-4D34-B6AE-3ED55FD21EEE}"/>
              </a:ext>
            </a:extLst>
          </p:cNvPr>
          <p:cNvSpPr txBox="1">
            <a:spLocks noGrp="1"/>
          </p:cNvSpPr>
          <p:nvPr>
            <p:ph type="title"/>
          </p:nvPr>
        </p:nvSpPr>
        <p:spPr/>
        <p:txBody>
          <a:bodyPr/>
          <a:lstStyle/>
          <a:p>
            <a:r>
              <a:rPr lang="cs-CZ" dirty="0"/>
              <a:t>Další kompetence MŠMT</a:t>
            </a:r>
          </a:p>
        </p:txBody>
      </p:sp>
      <p:sp>
        <p:nvSpPr>
          <p:cNvPr id="3" name="Zástupný symbol pro obsah 2">
            <a:extLst>
              <a:ext uri="{FF2B5EF4-FFF2-40B4-BE49-F238E27FC236}">
                <a16:creationId xmlns:a16="http://schemas.microsoft.com/office/drawing/2014/main" id="{4D743D2E-4EE9-48D1-A172-F3A7B24FC7CF}"/>
              </a:ext>
            </a:extLst>
          </p:cNvPr>
          <p:cNvSpPr txBox="1">
            <a:spLocks noGrp="1"/>
          </p:cNvSpPr>
          <p:nvPr>
            <p:ph idx="1"/>
          </p:nvPr>
        </p:nvSpPr>
        <p:spPr>
          <a:xfrm>
            <a:off x="838200" y="1847394"/>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Vyhlašuje a řídí pokusné ověřování metod, obsahu, forem, organizace vzdělávání a pokusné ověřování způsobu řízení škol a školských zařízení.</a:t>
            </a:r>
          </a:p>
          <a:p>
            <a:pPr hangingPunct="1">
              <a:spcBef>
                <a:spcPts val="800"/>
              </a:spcBef>
              <a:buSzPct val="100000"/>
              <a:buFont typeface="Arial" pitchFamily="34"/>
              <a:buChar char="•"/>
            </a:pPr>
            <a:r>
              <a:rPr lang="cs-CZ" dirty="0">
                <a:latin typeface="Calibri" pitchFamily="18"/>
              </a:rPr>
              <a:t>Vyhlašuje programy zjišťování výsledků vzdělávání, včetně podmínek a kritérií pro jejich financování ze státního rozpočtu.</a:t>
            </a:r>
          </a:p>
          <a:p>
            <a:pPr hangingPunct="1">
              <a:spcBef>
                <a:spcPts val="800"/>
              </a:spcBef>
              <a:buSzPct val="100000"/>
              <a:buFont typeface="Arial" pitchFamily="34"/>
              <a:buChar char="•"/>
            </a:pPr>
            <a:r>
              <a:rPr lang="cs-CZ" dirty="0">
                <a:latin typeface="Calibri" pitchFamily="18"/>
              </a:rPr>
              <a:t>Vydá metodiku pro vypracování školního vzdělávacího programu pro základní vzdělávání.</a:t>
            </a:r>
          </a:p>
          <a:p>
            <a:pPr hangingPunct="1">
              <a:spcBef>
                <a:spcPts val="800"/>
              </a:spcBef>
              <a:buSzPct val="100000"/>
              <a:buFont typeface="Arial" pitchFamily="34"/>
              <a:buChar char="•"/>
            </a:pPr>
            <a:r>
              <a:rPr lang="cs-CZ" dirty="0">
                <a:latin typeface="Calibri" pitchFamily="18"/>
              </a:rPr>
              <a:t>Prostřednictvím jím zřízené a k tomu pověřené právnické osoby zajišťuje státní zkoušky z grafických disciplín, kterými jsou psaní na klávesnici, zpracování textu na počítači, těsnopis a stenotypistika</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A3B3C6-9733-403C-BA94-3A1791B25DC2}"/>
              </a:ext>
            </a:extLst>
          </p:cNvPr>
          <p:cNvSpPr>
            <a:spLocks noGrp="1"/>
          </p:cNvSpPr>
          <p:nvPr>
            <p:ph type="title"/>
          </p:nvPr>
        </p:nvSpPr>
        <p:spPr/>
        <p:txBody>
          <a:bodyPr/>
          <a:lstStyle/>
          <a:p>
            <a:r>
              <a:rPr lang="cs-CZ" dirty="0"/>
              <a:t>Česká školní inspekce</a:t>
            </a:r>
          </a:p>
        </p:txBody>
      </p:sp>
      <p:sp>
        <p:nvSpPr>
          <p:cNvPr id="3" name="Zástupný text 2">
            <a:extLst>
              <a:ext uri="{FF2B5EF4-FFF2-40B4-BE49-F238E27FC236}">
                <a16:creationId xmlns:a16="http://schemas.microsoft.com/office/drawing/2014/main" id="{A77CECFC-6686-4A32-A02F-92A6A2F965CB}"/>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73947502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8B008F-EBF1-45D7-816E-603CBD9740D1}"/>
              </a:ext>
            </a:extLst>
          </p:cNvPr>
          <p:cNvSpPr txBox="1">
            <a:spLocks noGrp="1"/>
          </p:cNvSpPr>
          <p:nvPr>
            <p:ph type="title"/>
          </p:nvPr>
        </p:nvSpPr>
        <p:spPr/>
        <p:txBody>
          <a:bodyPr/>
          <a:lstStyle/>
          <a:p>
            <a:pPr lvl="0"/>
            <a:r>
              <a:rPr lang="cs-CZ" dirty="0"/>
              <a:t>Česká školní inspekce</a:t>
            </a:r>
          </a:p>
        </p:txBody>
      </p:sp>
      <p:sp>
        <p:nvSpPr>
          <p:cNvPr id="3" name="Zástupný symbol pro obsah 2">
            <a:extLst>
              <a:ext uri="{FF2B5EF4-FFF2-40B4-BE49-F238E27FC236}">
                <a16:creationId xmlns:a16="http://schemas.microsoft.com/office/drawing/2014/main" id="{DB2EF186-5A4F-40F3-A6B7-7EC8E65587FE}"/>
              </a:ext>
            </a:extLst>
          </p:cNvPr>
          <p:cNvSpPr txBox="1">
            <a:spLocks noGrp="1"/>
          </p:cNvSpPr>
          <p:nvPr>
            <p:ph idx="1"/>
          </p:nvPr>
        </p:nvSpPr>
        <p:spPr>
          <a:xfrm>
            <a:off x="838200" y="182515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Správní úřad s celostátní působností, který je organizační složkou státu a účetní jednotkou.</a:t>
            </a:r>
          </a:p>
          <a:p>
            <a:pPr hangingPunct="1">
              <a:spcBef>
                <a:spcPts val="800"/>
              </a:spcBef>
              <a:buSzPct val="100000"/>
              <a:buFont typeface="Arial" pitchFamily="34"/>
              <a:buChar char="•"/>
            </a:pPr>
            <a:r>
              <a:rPr lang="cs-CZ" dirty="0">
                <a:latin typeface="Calibri" pitchFamily="18"/>
              </a:rPr>
              <a:t>Je organizačně členěna na </a:t>
            </a:r>
            <a:r>
              <a:rPr lang="cs-CZ" u="sng" dirty="0">
                <a:latin typeface="Calibri" pitchFamily="18"/>
              </a:rPr>
              <a:t>ústředí</a:t>
            </a:r>
            <a:r>
              <a:rPr lang="cs-CZ" dirty="0">
                <a:latin typeface="Calibri" pitchFamily="18"/>
              </a:rPr>
              <a:t> České školní inspekce se sídlem v Praze a </a:t>
            </a:r>
            <a:r>
              <a:rPr lang="cs-CZ" u="sng" dirty="0">
                <a:latin typeface="Calibri" pitchFamily="18"/>
              </a:rPr>
              <a:t>inspektoráty</a:t>
            </a:r>
            <a:r>
              <a:rPr lang="cs-CZ" dirty="0">
                <a:latin typeface="Calibri" pitchFamily="18"/>
              </a:rPr>
              <a:t> České školní inspekce. Ministerstvo je ve věcech státní služby nadřízeným služebním úřadem České školní inspekce.</a:t>
            </a:r>
          </a:p>
          <a:p>
            <a:pPr hangingPunct="1">
              <a:spcBef>
                <a:spcPts val="800"/>
              </a:spcBef>
              <a:buSzPct val="100000"/>
              <a:buFont typeface="Arial" pitchFamily="34"/>
              <a:buChar char="•"/>
            </a:pPr>
            <a:r>
              <a:rPr lang="cs-CZ" dirty="0">
                <a:latin typeface="Calibri" pitchFamily="18"/>
              </a:rPr>
              <a:t>V čele České školní inspekce je ústřední školní inspektor; jeho výběr, jmenování a odvolání se řídí zákonem o státní službě.</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F13D4D-B04C-412C-AE4B-E5F625D18CD7}"/>
              </a:ext>
            </a:extLst>
          </p:cNvPr>
          <p:cNvSpPr txBox="1">
            <a:spLocks noGrp="1"/>
          </p:cNvSpPr>
          <p:nvPr>
            <p:ph type="title"/>
          </p:nvPr>
        </p:nvSpPr>
        <p:spPr/>
        <p:txBody>
          <a:bodyPr/>
          <a:lstStyle/>
          <a:p>
            <a:pPr lvl="0"/>
            <a:r>
              <a:rPr lang="cs-CZ" dirty="0"/>
              <a:t>Kompetence ČŠI</a:t>
            </a:r>
          </a:p>
        </p:txBody>
      </p:sp>
      <p:sp>
        <p:nvSpPr>
          <p:cNvPr id="3" name="Zástupný symbol pro obsah 2">
            <a:extLst>
              <a:ext uri="{FF2B5EF4-FFF2-40B4-BE49-F238E27FC236}">
                <a16:creationId xmlns:a16="http://schemas.microsoft.com/office/drawing/2014/main" id="{76357875-D090-40CA-AC60-DD0181B5B547}"/>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Zpracovává koncepční záměry inspekční činnosti a systémy hodnocení vzdělávací soustavy.</a:t>
            </a:r>
          </a:p>
          <a:p>
            <a:pPr hangingPunct="1">
              <a:spcBef>
                <a:spcPts val="800"/>
              </a:spcBef>
              <a:buSzPct val="100000"/>
              <a:buFont typeface="Arial" pitchFamily="34"/>
              <a:buChar char="•"/>
            </a:pPr>
            <a:r>
              <a:rPr lang="cs-CZ" dirty="0">
                <a:latin typeface="Calibri" pitchFamily="18"/>
              </a:rPr>
              <a:t>S předchozím souhlasem ministerstva se může podílet na zajišťování úkolů souvisejících s naplňováním mezinárodních smluv, s rozvojem mezinárodních styků a mezinárodní spolupráce, jakož i úkolů, které vyplývají pro Českou republiku z členství v mezinárodních organizacích.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8CFD41-3D9B-47F2-9D78-784F1618B59C}"/>
              </a:ext>
            </a:extLst>
          </p:cNvPr>
          <p:cNvSpPr txBox="1">
            <a:spLocks noGrp="1"/>
          </p:cNvSpPr>
          <p:nvPr>
            <p:ph type="title"/>
          </p:nvPr>
        </p:nvSpPr>
        <p:spPr/>
        <p:txBody>
          <a:bodyPr/>
          <a:lstStyle/>
          <a:p>
            <a:pPr lvl="0"/>
            <a:r>
              <a:rPr lang="cs-CZ" dirty="0"/>
              <a:t>Zřizovací listina</a:t>
            </a:r>
          </a:p>
        </p:txBody>
      </p:sp>
      <p:sp>
        <p:nvSpPr>
          <p:cNvPr id="3" name="Zástupný symbol pro obsah 2">
            <a:extLst>
              <a:ext uri="{FF2B5EF4-FFF2-40B4-BE49-F238E27FC236}">
                <a16:creationId xmlns:a16="http://schemas.microsoft.com/office/drawing/2014/main" id="{83D50BC5-6645-4D77-9D66-79AE005478E5}"/>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pl-PL" dirty="0">
                <a:latin typeface="Calibri" pitchFamily="18"/>
              </a:rPr>
              <a:t>vymezení doby, na kterou je organizace zřízena</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F53524-CE7F-4E8C-AFBE-9C41B1ACC776}"/>
              </a:ext>
            </a:extLst>
          </p:cNvPr>
          <p:cNvSpPr txBox="1">
            <a:spLocks noGrp="1"/>
          </p:cNvSpPr>
          <p:nvPr>
            <p:ph type="title"/>
          </p:nvPr>
        </p:nvSpPr>
        <p:spPr>
          <a:xfrm>
            <a:off x="927847" y="178266"/>
            <a:ext cx="10609729" cy="1143000"/>
          </a:xfrm>
        </p:spPr>
        <p:txBody>
          <a:bodyPr>
            <a:normAutofit/>
          </a:bodyPr>
          <a:lstStyle/>
          <a:p>
            <a:pPr lvl="0"/>
            <a:r>
              <a:rPr lang="cs-CZ" dirty="0"/>
              <a:t>Inspekční činnost ČŠI</a:t>
            </a:r>
          </a:p>
        </p:txBody>
      </p:sp>
      <p:sp>
        <p:nvSpPr>
          <p:cNvPr id="3" name="Zástupný symbol pro obsah 2">
            <a:extLst>
              <a:ext uri="{FF2B5EF4-FFF2-40B4-BE49-F238E27FC236}">
                <a16:creationId xmlns:a16="http://schemas.microsoft.com/office/drawing/2014/main" id="{F09D909E-0571-414C-B2B4-C8769E05E419}"/>
              </a:ext>
            </a:extLst>
          </p:cNvPr>
          <p:cNvSpPr txBox="1">
            <a:spLocks noGrp="1"/>
          </p:cNvSpPr>
          <p:nvPr>
            <p:ph idx="1"/>
          </p:nvPr>
        </p:nvSpPr>
        <p:spPr>
          <a:xfrm>
            <a:off x="927847" y="1446522"/>
            <a:ext cx="10609729" cy="4525923"/>
          </a:xfrm>
        </p:spPr>
        <p:txBody>
          <a:bodyPr vert="horz" lIns="91440" tIns="45720" rIns="91440" bIns="45720" rtlCol="0">
            <a:normAutofit lnSpcReduction="10000"/>
          </a:bodyPr>
          <a:lstStyle/>
          <a:p>
            <a:pPr hangingPunct="1">
              <a:spcBef>
                <a:spcPts val="800"/>
              </a:spcBef>
              <a:buSzPct val="100000"/>
              <a:buFont typeface="Arial" pitchFamily="34"/>
              <a:buChar char="•"/>
            </a:pPr>
            <a:r>
              <a:rPr lang="cs-CZ" sz="2400" dirty="0">
                <a:latin typeface="Calibri" pitchFamily="18"/>
              </a:rPr>
              <a:t>Získává a analyzuje informace o vzdělávání dětí, žáků a studentů, o činnosti škol a školských zařízení zapsaných do školského rejstříku, sleduje a hodnotí efektivnost vzdělávací soustavy,</a:t>
            </a:r>
          </a:p>
          <a:p>
            <a:pPr hangingPunct="1">
              <a:spcBef>
                <a:spcPts val="800"/>
              </a:spcBef>
              <a:buSzPct val="100000"/>
              <a:buFont typeface="Arial" pitchFamily="34"/>
              <a:buChar char="•"/>
            </a:pPr>
            <a:r>
              <a:rPr lang="cs-CZ" sz="2400" dirty="0">
                <a:latin typeface="Calibri" pitchFamily="18"/>
              </a:rPr>
              <a:t>zjišťuje a hodnotí podmínky, průběh a výsledky vzdělávání, a to podle příslušných školních vzdělávacích programů a akreditovaných vzdělávacích programů,</a:t>
            </a:r>
          </a:p>
          <a:p>
            <a:pPr hangingPunct="1">
              <a:spcBef>
                <a:spcPts val="800"/>
              </a:spcBef>
              <a:buSzPct val="100000"/>
              <a:buFont typeface="Arial" pitchFamily="34"/>
              <a:buChar char="•"/>
            </a:pPr>
            <a:r>
              <a:rPr lang="cs-CZ" sz="2400" dirty="0">
                <a:latin typeface="Calibri" pitchFamily="18"/>
              </a:rPr>
              <a:t>zjišťuje a hodnotí naplnění školního vzdělávacího programu a jeho soulad s právními předpisy a rámcovým vzdělávacím programem,</a:t>
            </a:r>
          </a:p>
          <a:p>
            <a:pPr hangingPunct="1">
              <a:spcBef>
                <a:spcPts val="800"/>
              </a:spcBef>
              <a:buSzPct val="100000"/>
              <a:buFont typeface="Arial" pitchFamily="34"/>
              <a:buChar char="•"/>
            </a:pPr>
            <a:r>
              <a:rPr lang="cs-CZ" sz="2400" dirty="0">
                <a:latin typeface="Calibri" pitchFamily="18"/>
              </a:rPr>
              <a:t>vykonává kontrolu dodržování právních předpisů, které se vztahují k poskytování vzdělávání a školských služeb,</a:t>
            </a:r>
          </a:p>
          <a:p>
            <a:pPr hangingPunct="1">
              <a:spcBef>
                <a:spcPts val="800"/>
              </a:spcBef>
              <a:buSzPct val="100000"/>
              <a:buFont typeface="Arial" pitchFamily="34"/>
              <a:buChar char="•"/>
            </a:pPr>
            <a:r>
              <a:rPr lang="cs-CZ" sz="2400" dirty="0">
                <a:latin typeface="Calibri" pitchFamily="18"/>
              </a:rPr>
              <a:t>vykonává veřejnosprávní kontrolu využívání finančních prostředků státního rozpočtu přidělovaných podle § 160 až 163.</a:t>
            </a:r>
          </a:p>
          <a:p>
            <a:pPr hangingPunct="1">
              <a:spcBef>
                <a:spcPts val="800"/>
              </a:spcBef>
              <a:buSzPct val="100000"/>
              <a:buFont typeface="Arial" pitchFamily="34"/>
              <a:buChar char="•"/>
            </a:pPr>
            <a:r>
              <a:rPr lang="cs-CZ" sz="2400" dirty="0">
                <a:latin typeface="Calibri" pitchFamily="18"/>
              </a:rPr>
              <a:t>v odůvodněných případech provádět inspekční činnost i formou elektronického zjišťování údajů.</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9041D2-72DF-481A-9B8A-1462D9A91A61}"/>
              </a:ext>
            </a:extLst>
          </p:cNvPr>
          <p:cNvSpPr txBox="1">
            <a:spLocks noGrp="1"/>
          </p:cNvSpPr>
          <p:nvPr>
            <p:ph type="title"/>
          </p:nvPr>
        </p:nvSpPr>
        <p:spPr/>
        <p:txBody>
          <a:bodyPr/>
          <a:lstStyle/>
          <a:p>
            <a:pPr lvl="0"/>
            <a:r>
              <a:rPr lang="cs-CZ" dirty="0"/>
              <a:t>Podněty, stížnosti, petice</a:t>
            </a:r>
          </a:p>
        </p:txBody>
      </p:sp>
      <p:sp>
        <p:nvSpPr>
          <p:cNvPr id="3" name="Zástupný symbol pro obsah 2">
            <a:extLst>
              <a:ext uri="{FF2B5EF4-FFF2-40B4-BE49-F238E27FC236}">
                <a16:creationId xmlns:a16="http://schemas.microsoft.com/office/drawing/2014/main" id="{6F1D176B-5D24-4C6E-A415-774EB8DB2472}"/>
              </a:ext>
            </a:extLst>
          </p:cNvPr>
          <p:cNvSpPr txBox="1">
            <a:spLocks noGrp="1"/>
          </p:cNvSpPr>
          <p:nvPr>
            <p:ph idx="1"/>
          </p:nvPr>
        </p:nvSpPr>
        <p:spPr>
          <a:xfrm>
            <a:off x="954741" y="1600201"/>
            <a:ext cx="1039905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Inspekční činnost, pokud svým obsahem spadají do působnosti České školní inspekce</a:t>
            </a:r>
          </a:p>
          <a:p>
            <a:pPr hangingPunct="1">
              <a:spcBef>
                <a:spcPts val="800"/>
              </a:spcBef>
              <a:buSzPct val="100000"/>
              <a:buFont typeface="Arial" pitchFamily="34"/>
              <a:buChar char="•"/>
            </a:pPr>
            <a:r>
              <a:rPr lang="cs-CZ" dirty="0">
                <a:latin typeface="Calibri" pitchFamily="18"/>
              </a:rPr>
              <a:t>Výsledek šetření předává zřizovateli k dalšímu řízení.</a:t>
            </a:r>
          </a:p>
          <a:p>
            <a:pPr hangingPunct="1">
              <a:spcBef>
                <a:spcPts val="800"/>
              </a:spcBef>
              <a:buSzPct val="100000"/>
              <a:buFont typeface="Arial" pitchFamily="34"/>
              <a:buChar char="•"/>
            </a:pPr>
            <a:r>
              <a:rPr lang="cs-CZ" dirty="0">
                <a:latin typeface="Calibri" pitchFamily="18"/>
              </a:rPr>
              <a:t>Zřizovatel informuje Českou školní inspekci o vyřízení stížnosti a o případných opatřeních přijatých k nápravě.</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EA8EBF-9D07-4B1E-B02B-87E81D740BD8}"/>
              </a:ext>
            </a:extLst>
          </p:cNvPr>
          <p:cNvSpPr txBox="1">
            <a:spLocks noGrp="1"/>
          </p:cNvSpPr>
          <p:nvPr>
            <p:ph type="title"/>
          </p:nvPr>
        </p:nvSpPr>
        <p:spPr>
          <a:xfrm>
            <a:off x="838200" y="580278"/>
            <a:ext cx="10515600" cy="1325563"/>
          </a:xfrm>
        </p:spPr>
        <p:txBody>
          <a:bodyPr>
            <a:normAutofit fontScale="90000"/>
          </a:bodyPr>
          <a:lstStyle/>
          <a:p>
            <a:r>
              <a:rPr lang="cs-CZ" sz="4900" dirty="0">
                <a:latin typeface="Calibri" pitchFamily="18"/>
              </a:rPr>
              <a:t>Inspekční činnost pro účely přiznání dotací soukromým školám</a:t>
            </a:r>
            <a:br>
              <a:rPr lang="cs-CZ" b="1" dirty="0">
                <a:latin typeface="Calibri" pitchFamily="18"/>
              </a:rPr>
            </a:br>
            <a:endParaRPr lang="cs-CZ" dirty="0"/>
          </a:p>
        </p:txBody>
      </p:sp>
      <p:sp>
        <p:nvSpPr>
          <p:cNvPr id="3" name="Zástupný symbol pro obsah 2">
            <a:extLst>
              <a:ext uri="{FF2B5EF4-FFF2-40B4-BE49-F238E27FC236}">
                <a16:creationId xmlns:a16="http://schemas.microsoft.com/office/drawing/2014/main" id="{72207A87-9D19-499F-80E5-208F3F984C37}"/>
              </a:ext>
            </a:extLst>
          </p:cNvPr>
          <p:cNvSpPr txBox="1">
            <a:spLocks noGrp="1"/>
          </p:cNvSpPr>
          <p:nvPr>
            <p:ph idx="1"/>
          </p:nvPr>
        </p:nvSpPr>
        <p:spPr>
          <a:xfrm>
            <a:off x="838200" y="2003613"/>
            <a:ext cx="10515600" cy="4525923"/>
          </a:xfrm>
        </p:spPr>
        <p:txBody>
          <a:bodyPr vert="horz" lIns="91440" tIns="45720" rIns="91440" bIns="45720" rtlCol="0">
            <a:normAutofit/>
          </a:bodyPr>
          <a:lstStyle/>
          <a:p>
            <a:pPr lvl="1">
              <a:buSzPct val="100000"/>
              <a:buFont typeface="Arial" pitchFamily="34"/>
            </a:pPr>
            <a:r>
              <a:rPr lang="cs-CZ" sz="2800" dirty="0"/>
              <a:t>Na žádost školy, školského zařízení</a:t>
            </a:r>
          </a:p>
          <a:p>
            <a:pPr lvl="1">
              <a:buSzPct val="100000"/>
              <a:buFont typeface="Arial" pitchFamily="34"/>
            </a:pPr>
            <a:r>
              <a:rPr lang="cs-CZ" sz="2800" dirty="0"/>
              <a:t>Inspekční činnost nelze na žádost právnické osoby, která vykonává činnost školy nebo školského zařízení, provést před uplynutím lhůty k odstranění případných nedostatků zjištěných předchozí inspekční činností</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5D1567-7E2C-4A08-AB61-39E80E35193A}"/>
              </a:ext>
            </a:extLst>
          </p:cNvPr>
          <p:cNvSpPr txBox="1">
            <a:spLocks noGrp="1"/>
          </p:cNvSpPr>
          <p:nvPr>
            <p:ph type="title"/>
          </p:nvPr>
        </p:nvSpPr>
        <p:spPr/>
        <p:txBody>
          <a:bodyPr/>
          <a:lstStyle/>
          <a:p>
            <a:pPr lvl="0"/>
            <a:r>
              <a:rPr lang="cs-CZ" dirty="0"/>
              <a:t>Výstupy inspekční činnosti</a:t>
            </a:r>
          </a:p>
        </p:txBody>
      </p:sp>
      <p:sp>
        <p:nvSpPr>
          <p:cNvPr id="3" name="Zástupný symbol pro obsah 2">
            <a:extLst>
              <a:ext uri="{FF2B5EF4-FFF2-40B4-BE49-F238E27FC236}">
                <a16:creationId xmlns:a16="http://schemas.microsoft.com/office/drawing/2014/main" id="{7A2650A8-7B35-4FF5-A823-A676AD594280}"/>
              </a:ext>
            </a:extLst>
          </p:cNvPr>
          <p:cNvSpPr txBox="1">
            <a:spLocks noGrp="1"/>
          </p:cNvSpPr>
          <p:nvPr>
            <p:ph idx="1"/>
          </p:nvPr>
        </p:nvSpPr>
        <p:spPr>
          <a:xfrm>
            <a:off x="954741" y="1600201"/>
            <a:ext cx="10399059" cy="4525923"/>
          </a:xfrm>
        </p:spPr>
        <p:txBody>
          <a:bodyPr vert="horz" lIns="91440" tIns="45720" rIns="91440" bIns="45720" rtlCol="0">
            <a:normAutofit/>
          </a:bodyPr>
          <a:lstStyle/>
          <a:p>
            <a:pPr hangingPunct="1">
              <a:spcBef>
                <a:spcPts val="800"/>
              </a:spcBef>
              <a:buSzPct val="100000"/>
              <a:buFont typeface="Arial" pitchFamily="34"/>
              <a:buChar char="•"/>
            </a:pPr>
            <a:r>
              <a:rPr lang="cs-CZ" b="1" dirty="0">
                <a:latin typeface="Calibri" pitchFamily="18"/>
              </a:rPr>
              <a:t>inspekční zpráva  </a:t>
            </a:r>
            <a:r>
              <a:rPr lang="cs-CZ" dirty="0">
                <a:latin typeface="Calibri" pitchFamily="18"/>
              </a:rPr>
              <a:t>(podmínky a průběh vzdělávání, ŠVP)</a:t>
            </a:r>
          </a:p>
          <a:p>
            <a:pPr hangingPunct="1">
              <a:spcBef>
                <a:spcPts val="800"/>
              </a:spcBef>
              <a:buSzPct val="100000"/>
              <a:buFont typeface="Arial" pitchFamily="34"/>
              <a:buChar char="•"/>
            </a:pPr>
            <a:r>
              <a:rPr lang="cs-CZ" b="1" dirty="0">
                <a:latin typeface="Calibri" pitchFamily="18"/>
              </a:rPr>
              <a:t>protokol o kontrole </a:t>
            </a:r>
            <a:r>
              <a:rPr lang="cs-CZ" dirty="0">
                <a:latin typeface="Calibri" pitchFamily="18"/>
              </a:rPr>
              <a:t>(kontrola dodržování právních předpisů, hospodaření se státními prostředky)</a:t>
            </a:r>
          </a:p>
          <a:p>
            <a:pPr hangingPunct="1">
              <a:spcBef>
                <a:spcPts val="800"/>
              </a:spcBef>
              <a:buSzPct val="100000"/>
              <a:buFont typeface="Arial" pitchFamily="34"/>
              <a:buChar char="•"/>
            </a:pPr>
            <a:r>
              <a:rPr lang="cs-CZ" b="1" dirty="0">
                <a:latin typeface="Calibri" pitchFamily="18"/>
              </a:rPr>
              <a:t>tematická zpráva </a:t>
            </a:r>
            <a:r>
              <a:rPr lang="cs-CZ" dirty="0">
                <a:latin typeface="Calibri" pitchFamily="18"/>
              </a:rPr>
              <a:t>v případě inspekční činnosti podle odstavce (získávání a analýzy informací)</a:t>
            </a:r>
          </a:p>
          <a:p>
            <a:pPr hangingPunct="1">
              <a:spcBef>
                <a:spcPts val="800"/>
              </a:spcBef>
              <a:buSzPct val="100000"/>
              <a:buFont typeface="Arial" pitchFamily="34"/>
              <a:buChar char="•"/>
            </a:pPr>
            <a:r>
              <a:rPr lang="cs-CZ" b="1" dirty="0">
                <a:latin typeface="Calibri" pitchFamily="18"/>
              </a:rPr>
              <a:t>výroční zpráva </a:t>
            </a:r>
            <a:r>
              <a:rPr lang="cs-CZ" dirty="0">
                <a:latin typeface="Calibri" pitchFamily="18"/>
              </a:rPr>
              <a:t>České školní inspekce.</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1F1ABF-76DD-4BF5-9130-5BA8D0132E6C}"/>
              </a:ext>
            </a:extLst>
          </p:cNvPr>
          <p:cNvSpPr>
            <a:spLocks noGrp="1"/>
          </p:cNvSpPr>
          <p:nvPr>
            <p:ph type="title"/>
          </p:nvPr>
        </p:nvSpPr>
        <p:spPr/>
        <p:txBody>
          <a:bodyPr/>
          <a:lstStyle/>
          <a:p>
            <a:r>
              <a:rPr lang="cs-CZ" dirty="0"/>
              <a:t>Působnost územních samosprávných celků</a:t>
            </a:r>
          </a:p>
        </p:txBody>
      </p:sp>
      <p:sp>
        <p:nvSpPr>
          <p:cNvPr id="3" name="Zástupný text 2">
            <a:extLst>
              <a:ext uri="{FF2B5EF4-FFF2-40B4-BE49-F238E27FC236}">
                <a16:creationId xmlns:a16="http://schemas.microsoft.com/office/drawing/2014/main" id="{4C1B245E-B8E8-4B92-8B5B-9439AFCC09A0}"/>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677339092"/>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6179F3-561E-43C6-AD22-DD71A553CD7A}"/>
              </a:ext>
            </a:extLst>
          </p:cNvPr>
          <p:cNvSpPr txBox="1">
            <a:spLocks noGrp="1"/>
          </p:cNvSpPr>
          <p:nvPr>
            <p:ph type="title"/>
          </p:nvPr>
        </p:nvSpPr>
        <p:spPr/>
        <p:txBody>
          <a:bodyPr/>
          <a:lstStyle/>
          <a:p>
            <a:r>
              <a:rPr lang="cs-CZ" dirty="0"/>
              <a:t>Povinnost obce, kraje</a:t>
            </a:r>
          </a:p>
        </p:txBody>
      </p:sp>
      <p:sp>
        <p:nvSpPr>
          <p:cNvPr id="3" name="Zástupný symbol pro obsah 2">
            <a:extLst>
              <a:ext uri="{FF2B5EF4-FFF2-40B4-BE49-F238E27FC236}">
                <a16:creationId xmlns:a16="http://schemas.microsoft.com/office/drawing/2014/main" id="{CBB45D35-D146-468F-853C-456138D0FB9E}"/>
              </a:ext>
            </a:extLst>
          </p:cNvPr>
          <p:cNvSpPr txBox="1">
            <a:spLocks noGrp="1"/>
          </p:cNvSpPr>
          <p:nvPr>
            <p:ph idx="1"/>
          </p:nvPr>
        </p:nvSpPr>
        <p:spPr>
          <a:xfrm>
            <a:off x="838200" y="1828801"/>
            <a:ext cx="10390094"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Při zajišťování vzdělávání a školských služeb, zejména při zřizování a zrušování škol a školských zařízení, dbá obec a kraj zejména o</a:t>
            </a:r>
          </a:p>
          <a:p>
            <a:pPr lvl="1">
              <a:buSzPct val="100000"/>
              <a:buFont typeface="Arial" pitchFamily="34"/>
            </a:pPr>
            <a:r>
              <a:rPr lang="cs-CZ" dirty="0"/>
              <a:t>soulad rozvoje vzdělávání a školských služeb se zájmy občanů obce a kraje, s potřebami trhu práce, s demografickým vývojem a rozvojem svého území,</a:t>
            </a:r>
          </a:p>
          <a:p>
            <a:pPr lvl="1">
              <a:buSzPct val="100000"/>
              <a:buFont typeface="Arial" pitchFamily="34"/>
            </a:pPr>
            <a:r>
              <a:rPr lang="cs-CZ" dirty="0"/>
              <a:t>dostupnost vzdělávání a školských služeb podle místních podmínek.</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341239-910C-48CC-B539-FFD65DF3EB65}"/>
              </a:ext>
            </a:extLst>
          </p:cNvPr>
          <p:cNvSpPr txBox="1">
            <a:spLocks noGrp="1"/>
          </p:cNvSpPr>
          <p:nvPr>
            <p:ph type="title"/>
          </p:nvPr>
        </p:nvSpPr>
        <p:spPr/>
        <p:txBody>
          <a:bodyPr/>
          <a:lstStyle/>
          <a:p>
            <a:pPr lvl="0"/>
            <a:r>
              <a:rPr lang="cs-CZ" dirty="0"/>
              <a:t>Povinnosti obce</a:t>
            </a:r>
          </a:p>
        </p:txBody>
      </p:sp>
      <p:sp>
        <p:nvSpPr>
          <p:cNvPr id="3" name="Zástupný symbol pro obsah 2">
            <a:extLst>
              <a:ext uri="{FF2B5EF4-FFF2-40B4-BE49-F238E27FC236}">
                <a16:creationId xmlns:a16="http://schemas.microsoft.com/office/drawing/2014/main" id="{6B9857D4-0229-44E3-8070-43691713D300}"/>
              </a:ext>
            </a:extLst>
          </p:cNvPr>
          <p:cNvSpPr txBox="1">
            <a:spLocks noGrp="1"/>
          </p:cNvSpPr>
          <p:nvPr>
            <p:ph idx="1"/>
          </p:nvPr>
        </p:nvSpPr>
        <p:spPr>
          <a:xfrm>
            <a:off x="838200" y="1855695"/>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Zajistit podmínky pro </a:t>
            </a:r>
            <a:r>
              <a:rPr lang="cs-CZ" b="1" dirty="0">
                <a:latin typeface="Calibri" pitchFamily="18"/>
              </a:rPr>
              <a:t>plnění povinné školní docházky</a:t>
            </a:r>
            <a:r>
              <a:rPr lang="cs-CZ" dirty="0">
                <a:latin typeface="Calibri" pitchFamily="18"/>
              </a:rPr>
              <a:t> dětí s místem trvalého pobytu na jejím území a dětí umístěných na jejím území ve školských zařízeních pro výkon ústavní výchovy nebo ochranné výchovy, které se v souladu se zvláštním právním předpisem nevzdělávají ve školách zřízených při těchto školských zařízeních.</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CDFC2A-B6B3-42B9-9BA9-03C725C4365A}"/>
              </a:ext>
            </a:extLst>
          </p:cNvPr>
          <p:cNvSpPr txBox="1">
            <a:spLocks noGrp="1"/>
          </p:cNvSpPr>
          <p:nvPr>
            <p:ph type="title"/>
          </p:nvPr>
        </p:nvSpPr>
        <p:spPr/>
        <p:txBody>
          <a:bodyPr/>
          <a:lstStyle/>
          <a:p>
            <a:pPr lvl="0"/>
            <a:r>
              <a:rPr lang="cs-CZ" dirty="0"/>
              <a:t>Jak tuto povinnost obec plní</a:t>
            </a:r>
          </a:p>
        </p:txBody>
      </p:sp>
      <p:sp>
        <p:nvSpPr>
          <p:cNvPr id="3" name="Zástupný symbol pro obsah 2">
            <a:extLst>
              <a:ext uri="{FF2B5EF4-FFF2-40B4-BE49-F238E27FC236}">
                <a16:creationId xmlns:a16="http://schemas.microsoft.com/office/drawing/2014/main" id="{6AE54DA8-9B6B-45B1-9A63-2B716E3E2429}"/>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zřizuje a zrušuje základní školu, nebo</a:t>
            </a:r>
          </a:p>
          <a:p>
            <a:pPr hangingPunct="1">
              <a:spcBef>
                <a:spcPts val="800"/>
              </a:spcBef>
              <a:buSzPct val="100000"/>
              <a:buFont typeface="Arial" pitchFamily="34"/>
              <a:buChar char="•"/>
            </a:pPr>
            <a:r>
              <a:rPr lang="cs-CZ" dirty="0">
                <a:latin typeface="Calibri" pitchFamily="18"/>
              </a:rPr>
              <a:t>zajišťuje plnění povinné školní docházky v základní škole zřizované jinou obcí nebo svazkem obcí.</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B56A35-3948-4AA6-931F-762D70C2C198}"/>
              </a:ext>
            </a:extLst>
          </p:cNvPr>
          <p:cNvSpPr txBox="1">
            <a:spLocks noGrp="1"/>
          </p:cNvSpPr>
          <p:nvPr>
            <p:ph type="title"/>
          </p:nvPr>
        </p:nvSpPr>
        <p:spPr/>
        <p:txBody>
          <a:bodyPr/>
          <a:lstStyle/>
          <a:p>
            <a:pPr lvl="0"/>
            <a:r>
              <a:rPr lang="cs-CZ" dirty="0"/>
              <a:t>Školské obvody spádové školy</a:t>
            </a:r>
          </a:p>
        </p:txBody>
      </p:sp>
      <p:sp>
        <p:nvSpPr>
          <p:cNvPr id="3" name="Zástupný symbol pro obsah 2">
            <a:extLst>
              <a:ext uri="{FF2B5EF4-FFF2-40B4-BE49-F238E27FC236}">
                <a16:creationId xmlns:a16="http://schemas.microsoft.com/office/drawing/2014/main" id="{B9C2458C-FAAA-489F-B8F6-15C9BC3AEB40}"/>
              </a:ext>
            </a:extLst>
          </p:cNvPr>
          <p:cNvSpPr txBox="1">
            <a:spLocks noGrp="1"/>
          </p:cNvSpPr>
          <p:nvPr>
            <p:ph idx="1"/>
          </p:nvPr>
        </p:nvSpPr>
        <p:spPr>
          <a:xfrm>
            <a:off x="838200" y="1793074"/>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je-li v obci jedna základní škola zřízená obcí, tvoří školský obvod území obce,</a:t>
            </a:r>
          </a:p>
          <a:p>
            <a:pPr hangingPunct="1">
              <a:spcBef>
                <a:spcPts val="800"/>
              </a:spcBef>
              <a:buSzPct val="100000"/>
              <a:buFont typeface="Arial" pitchFamily="34"/>
              <a:buChar char="•"/>
            </a:pPr>
            <a:r>
              <a:rPr lang="cs-CZ" dirty="0">
                <a:latin typeface="Calibri" pitchFamily="18"/>
              </a:rPr>
              <a:t>je-li v obci více základních škol zřizovaných obcí, stanoví obec školské obvody </a:t>
            </a:r>
            <a:r>
              <a:rPr lang="cs-CZ" u="sng" dirty="0">
                <a:latin typeface="Calibri" pitchFamily="18"/>
              </a:rPr>
              <a:t>obecně závaznou vyhláškou</a:t>
            </a:r>
            <a:r>
              <a:rPr lang="cs-CZ" dirty="0">
                <a:latin typeface="Calibri" pitchFamily="18"/>
              </a:rPr>
              <a:t>,</a:t>
            </a:r>
          </a:p>
          <a:p>
            <a:pPr hangingPunct="1">
              <a:spcBef>
                <a:spcPts val="800"/>
              </a:spcBef>
              <a:buSzPct val="100000"/>
              <a:buFont typeface="Arial" pitchFamily="34"/>
              <a:buChar char="•"/>
            </a:pPr>
            <a:r>
              <a:rPr lang="cs-CZ" dirty="0">
                <a:latin typeface="Calibri" pitchFamily="18"/>
              </a:rPr>
              <a:t>je-li na území svazku obcí jedna základní škola nebo více základních škol zřízených svazkem obcí nebo dojde-li k dohodě několika obcí o vytvoření společného školského obvodu jedné nebo více základních škol zřizovaných některou z těchto obcí, stanoví každá z dotčených obcí obecně závaznou vyhláškou příslušnou část školského obvodu.</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9DFD7F-54FF-4345-8FDA-3EF42278C25C}"/>
              </a:ext>
            </a:extLst>
          </p:cNvPr>
          <p:cNvSpPr txBox="1">
            <a:spLocks noGrp="1"/>
          </p:cNvSpPr>
          <p:nvPr>
            <p:ph type="title"/>
          </p:nvPr>
        </p:nvSpPr>
        <p:spPr/>
        <p:txBody>
          <a:bodyPr>
            <a:normAutofit/>
          </a:bodyPr>
          <a:lstStyle/>
          <a:p>
            <a:pPr lvl="0"/>
            <a:r>
              <a:rPr lang="cs-CZ" dirty="0"/>
              <a:t>Ohrožení plnění  povinné školní docházky</a:t>
            </a:r>
          </a:p>
        </p:txBody>
      </p:sp>
      <p:sp>
        <p:nvSpPr>
          <p:cNvPr id="3" name="Zástupný symbol pro obsah 2">
            <a:extLst>
              <a:ext uri="{FF2B5EF4-FFF2-40B4-BE49-F238E27FC236}">
                <a16:creationId xmlns:a16="http://schemas.microsoft.com/office/drawing/2014/main" id="{0027B096-893C-44E6-94A8-2C6D460E9334}"/>
              </a:ext>
            </a:extLst>
          </p:cNvPr>
          <p:cNvSpPr txBox="1">
            <a:spLocks noGrp="1"/>
          </p:cNvSpPr>
          <p:nvPr>
            <p:ph idx="1"/>
          </p:nvPr>
        </p:nvSpPr>
        <p:spPr>
          <a:xfrm>
            <a:off x="838200" y="1556217"/>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Pokud území obce nebo jeho část nespadá pod školský obvod ani společný školský obvod a je ohroženo plnění povinné školní docházky dítěte, krajský úřad </a:t>
            </a:r>
            <a:r>
              <a:rPr lang="cs-CZ" u="sng" dirty="0">
                <a:latin typeface="Calibri" pitchFamily="18"/>
              </a:rPr>
              <a:t>opatřením obecné povahy </a:t>
            </a:r>
            <a:r>
              <a:rPr lang="cs-CZ" dirty="0">
                <a:latin typeface="Calibri" pitchFamily="18"/>
              </a:rPr>
              <a:t>pro toto území vytvoří nebo na ně rozšíří školský obvod nebo společný školský obvod základní školy zřizované touto nebo jinou obcí nebo svazkem obcí, a to s platností nejdéle na 24 měsíců.</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FEC089-DDDC-4BB1-ABCA-28E4B78EC496}"/>
              </a:ext>
            </a:extLst>
          </p:cNvPr>
          <p:cNvSpPr txBox="1">
            <a:spLocks noGrp="1"/>
          </p:cNvSpPr>
          <p:nvPr>
            <p:ph type="title"/>
          </p:nvPr>
        </p:nvSpPr>
        <p:spPr/>
        <p:txBody>
          <a:bodyPr/>
          <a:lstStyle/>
          <a:p>
            <a:pPr lvl="0"/>
            <a:r>
              <a:rPr lang="cs-CZ" dirty="0"/>
              <a:t>Hospodaření s majetkem</a:t>
            </a:r>
          </a:p>
        </p:txBody>
      </p:sp>
      <p:sp>
        <p:nvSpPr>
          <p:cNvPr id="3" name="Zástupný symbol pro obsah 2">
            <a:extLst>
              <a:ext uri="{FF2B5EF4-FFF2-40B4-BE49-F238E27FC236}">
                <a16:creationId xmlns:a16="http://schemas.microsoft.com/office/drawing/2014/main" id="{4F2B471B-62A9-4EA2-BCE5-FE85C78FBF39}"/>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Příspěvková organizace hospodaří se svěřeným majetkem v rozsahu stanoveném zřizovací listinou.</a:t>
            </a:r>
          </a:p>
          <a:p>
            <a:pPr hangingPunct="1">
              <a:spcBef>
                <a:spcPts val="800"/>
              </a:spcBef>
              <a:buSzPct val="100000"/>
              <a:buFont typeface="Arial" pitchFamily="34"/>
              <a:buChar char="•"/>
            </a:pPr>
            <a:r>
              <a:rPr lang="cs-CZ" dirty="0">
                <a:latin typeface="Calibri" pitchFamily="18"/>
              </a:rPr>
              <a:t>Příspěvková organizace nabývá majetek </a:t>
            </a:r>
            <a:r>
              <a:rPr lang="cs-CZ" u="sng" dirty="0">
                <a:latin typeface="Calibri" pitchFamily="18"/>
              </a:rPr>
              <a:t>pro svého zřizovatele</a:t>
            </a:r>
            <a:r>
              <a:rPr lang="cs-CZ" dirty="0">
                <a:latin typeface="Calibri" pitchFamily="18"/>
              </a:rPr>
              <a:t>, nestanoví-li tento zákon jinak.</a:t>
            </a:r>
          </a:p>
          <a:p>
            <a:pPr hangingPunct="1">
              <a:spcBef>
                <a:spcPts val="800"/>
              </a:spcBef>
              <a:buSzPct val="100000"/>
              <a:buFont typeface="Arial" pitchFamily="34"/>
              <a:buChar char="•"/>
            </a:pPr>
            <a:r>
              <a:rPr lang="cs-CZ" dirty="0">
                <a:latin typeface="Calibri" pitchFamily="18"/>
              </a:rPr>
              <a:t>Zřizovatel může stanovit, ve kterých případech je k nabytí takového majetku třeba jeho předchozí písemný souhlas.</a:t>
            </a:r>
          </a:p>
          <a:p>
            <a:pPr marL="0" indent="0" hangingPunct="1">
              <a:spcBef>
                <a:spcPts val="800"/>
              </a:spcBef>
              <a:buNone/>
            </a:pPr>
            <a:endParaRPr lang="cs-CZ" dirty="0">
              <a:latin typeface="Calibri" pitchFamily="18"/>
            </a:endParaRPr>
          </a:p>
          <a:p>
            <a:pPr marL="0" indent="0" hangingPunct="1">
              <a:spcBef>
                <a:spcPts val="800"/>
              </a:spcBef>
              <a:buNone/>
            </a:pPr>
            <a:endParaRPr lang="cs-CZ" dirty="0">
              <a:latin typeface="Calibri" pitchFamily="18"/>
            </a:endParaRP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50DC76-145D-47E0-8E6F-0FBFD8A3E4EC}"/>
              </a:ext>
            </a:extLst>
          </p:cNvPr>
          <p:cNvSpPr txBox="1">
            <a:spLocks noGrp="1"/>
          </p:cNvSpPr>
          <p:nvPr>
            <p:ph type="title"/>
          </p:nvPr>
        </p:nvSpPr>
        <p:spPr/>
        <p:txBody>
          <a:bodyPr>
            <a:normAutofit/>
          </a:bodyPr>
          <a:lstStyle/>
          <a:p>
            <a:pPr lvl="0"/>
            <a:r>
              <a:rPr lang="cs-CZ" dirty="0"/>
              <a:t>Námitky proti opatření obecné povahy</a:t>
            </a:r>
          </a:p>
        </p:txBody>
      </p:sp>
      <p:sp>
        <p:nvSpPr>
          <p:cNvPr id="3" name="Zástupný symbol pro obsah 2">
            <a:extLst>
              <a:ext uri="{FF2B5EF4-FFF2-40B4-BE49-F238E27FC236}">
                <a16:creationId xmlns:a16="http://schemas.microsoft.com/office/drawing/2014/main" id="{2E1F01BB-42FB-464D-8993-49D658643F66}"/>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může podat obec, pro jejíž území nebo jeho část je vytvořen nebo na ně rozšířen školský obvod nebo společný školský obvod základní školy,</a:t>
            </a:r>
          </a:p>
          <a:p>
            <a:pPr hangingPunct="1">
              <a:spcBef>
                <a:spcPts val="800"/>
              </a:spcBef>
              <a:buSzPct val="100000"/>
              <a:buFont typeface="Arial" pitchFamily="34"/>
              <a:buChar char="•"/>
            </a:pPr>
            <a:r>
              <a:rPr lang="cs-CZ" dirty="0">
                <a:latin typeface="Calibri" pitchFamily="18"/>
              </a:rPr>
              <a:t>může podat obec, která zřizuje danou základní školu nebo je členem svazku obcí, který zřizuje danou základní školu.</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9D5941-7F53-4D56-A6ED-06D903D06833}"/>
              </a:ext>
            </a:extLst>
          </p:cNvPr>
          <p:cNvSpPr txBox="1">
            <a:spLocks noGrp="1"/>
          </p:cNvSpPr>
          <p:nvPr>
            <p:ph type="title"/>
          </p:nvPr>
        </p:nvSpPr>
        <p:spPr/>
        <p:txBody>
          <a:bodyPr/>
          <a:lstStyle/>
          <a:p>
            <a:pPr lvl="0"/>
            <a:r>
              <a:rPr lang="cs-CZ" dirty="0"/>
              <a:t>Dopravní obslužnost</a:t>
            </a:r>
          </a:p>
        </p:txBody>
      </p:sp>
      <p:sp>
        <p:nvSpPr>
          <p:cNvPr id="3" name="Zástupný symbol pro obsah 2">
            <a:extLst>
              <a:ext uri="{FF2B5EF4-FFF2-40B4-BE49-F238E27FC236}">
                <a16:creationId xmlns:a16="http://schemas.microsoft.com/office/drawing/2014/main" id="{88825D7E-C274-4222-BE10-10AD134FA4B1}"/>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 rámci základní dopravní obslužnosti území kraje je kraj povinen zajistit dopravu do spádové školy a ze spádové školy, pokud vzdálenost spádové školy od místa trvalého pobytu žáka přesáhne 4 km.</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E41A8A-8012-4B3F-B289-179C5B826428}"/>
              </a:ext>
            </a:extLst>
          </p:cNvPr>
          <p:cNvSpPr txBox="1">
            <a:spLocks noGrp="1"/>
          </p:cNvSpPr>
          <p:nvPr>
            <p:ph type="title"/>
          </p:nvPr>
        </p:nvSpPr>
        <p:spPr/>
        <p:txBody>
          <a:bodyPr/>
          <a:lstStyle/>
          <a:p>
            <a:pPr lvl="0"/>
            <a:r>
              <a:rPr lang="cs-CZ" dirty="0"/>
              <a:t>Obec a předškolní vzdělávání</a:t>
            </a:r>
          </a:p>
        </p:txBody>
      </p:sp>
      <p:sp>
        <p:nvSpPr>
          <p:cNvPr id="3" name="Zástupný symbol pro obsah 2">
            <a:extLst>
              <a:ext uri="{FF2B5EF4-FFF2-40B4-BE49-F238E27FC236}">
                <a16:creationId xmlns:a16="http://schemas.microsoft.com/office/drawing/2014/main" id="{4FF2D68B-2E0B-47E0-A3A4-142CDF87CDB1}"/>
              </a:ext>
            </a:extLst>
          </p:cNvPr>
          <p:cNvSpPr txBox="1">
            <a:spLocks noGrp="1"/>
          </p:cNvSpPr>
          <p:nvPr>
            <p:ph idx="1"/>
          </p:nvPr>
        </p:nvSpPr>
        <p:spPr>
          <a:xfrm>
            <a:off x="838200" y="1855695"/>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Obec zřizuje a zrušuje:</a:t>
            </a:r>
          </a:p>
          <a:p>
            <a:pPr lvl="1">
              <a:buSzPct val="100000"/>
              <a:buFont typeface="Arial" pitchFamily="34"/>
            </a:pPr>
            <a:r>
              <a:rPr lang="cs-CZ" sz="2800" dirty="0"/>
              <a:t>mateřské školy,</a:t>
            </a:r>
          </a:p>
          <a:p>
            <a:pPr lvl="1">
              <a:buSzPct val="100000"/>
              <a:buFont typeface="Arial" pitchFamily="34"/>
            </a:pPr>
            <a:r>
              <a:rPr lang="cs-CZ" sz="2800" dirty="0"/>
              <a:t>mateřské a základní školy s vyučovacím jazykem národnostní menšiny za podmínek stanovených v § 14 a</a:t>
            </a:r>
          </a:p>
          <a:p>
            <a:pPr marL="0" indent="0" hangingPunct="1">
              <a:spcBef>
                <a:spcPts val="800"/>
              </a:spcBef>
              <a:buNone/>
            </a:pPr>
            <a:endParaRPr lang="cs-CZ" dirty="0">
              <a:latin typeface="Calibri" pitchFamily="18"/>
            </a:endParaRPr>
          </a:p>
          <a:p>
            <a:pPr lvl="1">
              <a:buSzPct val="100000"/>
              <a:buFont typeface="Arial" pitchFamily="34"/>
            </a:pPr>
            <a:r>
              <a:rPr lang="cs-CZ" sz="2800" dirty="0"/>
              <a:t>zařízení školního stravování sloužící dětem a žákům škol, které zřizuje.</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B71752-BC34-4F2F-A701-FDF815B06C1F}"/>
              </a:ext>
            </a:extLst>
          </p:cNvPr>
          <p:cNvSpPr txBox="1">
            <a:spLocks noGrp="1"/>
          </p:cNvSpPr>
          <p:nvPr>
            <p:ph type="title"/>
          </p:nvPr>
        </p:nvSpPr>
        <p:spPr/>
        <p:txBody>
          <a:bodyPr>
            <a:normAutofit/>
          </a:bodyPr>
          <a:lstStyle/>
          <a:p>
            <a:pPr lvl="0"/>
            <a:r>
              <a:rPr lang="cs-CZ" dirty="0"/>
              <a:t>Povinnost zajistit předškolní vzdělávání</a:t>
            </a:r>
          </a:p>
        </p:txBody>
      </p:sp>
      <p:sp>
        <p:nvSpPr>
          <p:cNvPr id="3" name="Zástupný symbol pro obsah 2">
            <a:extLst>
              <a:ext uri="{FF2B5EF4-FFF2-40B4-BE49-F238E27FC236}">
                <a16:creationId xmlns:a16="http://schemas.microsoft.com/office/drawing/2014/main" id="{6E93ADE0-9A5E-477E-8E84-F3AFF8DCB438}"/>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Obec je povinna zajistit podmínky pro předškolní vzdělávání pro děti s právem přednostního přijetí a pro povinné předškolní vzdělávání pro děti s místem trvalého pobytu na jejím území a pro děti umístěné na jejím území v dětském domově. Za tímto účelem obec</a:t>
            </a:r>
          </a:p>
          <a:p>
            <a:pPr lvl="1">
              <a:buSzPct val="100000"/>
              <a:buFont typeface="Arial" pitchFamily="34"/>
            </a:pPr>
            <a:r>
              <a:rPr lang="cs-CZ" sz="2800" dirty="0"/>
              <a:t>zřídí mateřskou školu, nebo</a:t>
            </a:r>
          </a:p>
          <a:p>
            <a:pPr lvl="1">
              <a:buSzPct val="100000"/>
              <a:buFont typeface="Arial" pitchFamily="34"/>
            </a:pPr>
            <a:r>
              <a:rPr lang="cs-CZ" sz="2800" dirty="0"/>
              <a:t>zajistí předškolní vzdělávání v mateřské škole zřizované jinou obcí nebo svazkem obcí.</a:t>
            </a:r>
          </a:p>
          <a:p>
            <a:pPr marL="457200" lvl="1" indent="0">
              <a:buNone/>
            </a:pPr>
            <a:r>
              <a:rPr lang="cs-CZ" sz="2800" dirty="0"/>
              <a:t>Spádové obvody mateřských škol</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3D5BFD-C2F2-4F4A-82A0-4C10AFE85A69}"/>
              </a:ext>
            </a:extLst>
          </p:cNvPr>
          <p:cNvSpPr txBox="1">
            <a:spLocks noGrp="1"/>
          </p:cNvSpPr>
          <p:nvPr>
            <p:ph type="title"/>
          </p:nvPr>
        </p:nvSpPr>
        <p:spPr/>
        <p:txBody>
          <a:bodyPr/>
          <a:lstStyle/>
          <a:p>
            <a:pPr lvl="0"/>
            <a:r>
              <a:rPr lang="cs-CZ" dirty="0"/>
              <a:t>Obec může zřizovat</a:t>
            </a:r>
          </a:p>
        </p:txBody>
      </p:sp>
      <p:sp>
        <p:nvSpPr>
          <p:cNvPr id="3" name="Zástupný symbol pro obsah 2">
            <a:extLst>
              <a:ext uri="{FF2B5EF4-FFF2-40B4-BE49-F238E27FC236}">
                <a16:creationId xmlns:a16="http://schemas.microsoft.com/office/drawing/2014/main" id="{F5159825-E428-4C90-90A3-C9F7B1473B12}"/>
              </a:ext>
            </a:extLst>
          </p:cNvPr>
          <p:cNvSpPr txBox="1">
            <a:spLocks noGrp="1"/>
          </p:cNvSpPr>
          <p:nvPr>
            <p:ph idx="1"/>
          </p:nvPr>
        </p:nvSpPr>
        <p:spPr>
          <a:xfrm>
            <a:off x="838199" y="1600201"/>
            <a:ext cx="10376647"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základní umělecké školy,</a:t>
            </a:r>
          </a:p>
          <a:p>
            <a:pPr hangingPunct="1">
              <a:spcBef>
                <a:spcPts val="800"/>
              </a:spcBef>
              <a:buSzPct val="100000"/>
              <a:buFont typeface="Arial" pitchFamily="34"/>
              <a:buChar char="•"/>
            </a:pPr>
            <a:r>
              <a:rPr lang="cs-CZ" dirty="0">
                <a:latin typeface="Calibri" pitchFamily="18"/>
              </a:rPr>
              <a:t>školská zařízení pro zájmové vzdělávání,</a:t>
            </a:r>
          </a:p>
          <a:p>
            <a:pPr hangingPunct="1">
              <a:spcBef>
                <a:spcPts val="800"/>
              </a:spcBef>
              <a:buSzPct val="100000"/>
              <a:buFont typeface="Arial" pitchFamily="34"/>
              <a:buChar char="•"/>
            </a:pPr>
            <a:r>
              <a:rPr lang="cs-CZ" dirty="0">
                <a:latin typeface="Calibri" pitchFamily="18"/>
              </a:rPr>
              <a:t>školská účelová zařízení a</a:t>
            </a:r>
          </a:p>
          <a:p>
            <a:pPr hangingPunct="1">
              <a:spcBef>
                <a:spcPts val="800"/>
              </a:spcBef>
              <a:buSzPct val="100000"/>
              <a:buFont typeface="Arial" pitchFamily="34"/>
              <a:buChar char="•"/>
            </a:pPr>
            <a:r>
              <a:rPr lang="cs-CZ" dirty="0">
                <a:latin typeface="Calibri" pitchFamily="18"/>
              </a:rPr>
              <a:t>školy nebo školská zařízení, které jinak zřizuje kraj nebo ministerstvo,</a:t>
            </a:r>
          </a:p>
          <a:p>
            <a:pPr hangingPunct="1">
              <a:spcBef>
                <a:spcPts val="800"/>
              </a:spcBef>
              <a:buSzPct val="100000"/>
              <a:buFont typeface="Arial" pitchFamily="34"/>
              <a:buChar char="•"/>
            </a:pPr>
            <a:r>
              <a:rPr lang="cs-CZ" dirty="0">
                <a:latin typeface="Calibri" pitchFamily="18"/>
              </a:rPr>
              <a:t>Podmínka – pokud prokáže potřebné finanční, materiální a personální zabezpečení jejich činnosti orgánu, který vede rejstřík škol a školských zařízení.</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2C8F7E-FDAD-40AE-A202-4C237B3EA921}"/>
              </a:ext>
            </a:extLst>
          </p:cNvPr>
          <p:cNvSpPr txBox="1">
            <a:spLocks noGrp="1"/>
          </p:cNvSpPr>
          <p:nvPr>
            <p:ph type="title"/>
          </p:nvPr>
        </p:nvSpPr>
        <p:spPr/>
        <p:txBody>
          <a:bodyPr/>
          <a:lstStyle/>
          <a:p>
            <a:pPr lvl="0"/>
            <a:r>
              <a:rPr lang="cs-CZ" dirty="0"/>
              <a:t>Další úkoly obce</a:t>
            </a:r>
          </a:p>
        </p:txBody>
      </p:sp>
      <p:sp>
        <p:nvSpPr>
          <p:cNvPr id="3" name="Zástupný symbol pro obsah 2">
            <a:extLst>
              <a:ext uri="{FF2B5EF4-FFF2-40B4-BE49-F238E27FC236}">
                <a16:creationId xmlns:a16="http://schemas.microsoft.com/office/drawing/2014/main" id="{D949AC06-907C-42BE-812C-046CCA5DD4D8}"/>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Zajišťuje výdaje s výjimkou výdajů hrazených z finančních prostředků státního rozpočtu a z jiných zdrojů;</a:t>
            </a:r>
          </a:p>
          <a:p>
            <a:pPr hangingPunct="1">
              <a:spcBef>
                <a:spcPts val="800"/>
              </a:spcBef>
              <a:buSzPct val="100000"/>
              <a:buFont typeface="Arial" pitchFamily="34"/>
              <a:buChar char="•"/>
            </a:pPr>
            <a:r>
              <a:rPr lang="cs-CZ" dirty="0">
                <a:latin typeface="Calibri" pitchFamily="18"/>
              </a:rPr>
              <a:t>může přispívat na další neinvestiční výdaje jinak hrazené ze státního rozpočtu podle tohoto zákona.</a:t>
            </a:r>
          </a:p>
          <a:p>
            <a:pPr hangingPunct="1">
              <a:spcBef>
                <a:spcPts val="800"/>
              </a:spcBef>
              <a:buSzPct val="100000"/>
              <a:buFont typeface="Arial" pitchFamily="34"/>
              <a:buChar char="•"/>
            </a:pPr>
            <a:r>
              <a:rPr lang="cs-CZ" dirty="0">
                <a:latin typeface="Calibri" pitchFamily="18"/>
              </a:rPr>
              <a:t>přiděluje dotace stanovené zákonem o státním rozpočtu k částečné úhradě výdajů na provoz a provádí jejich finanční vypořádání.</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857329-45CC-46DD-9EF1-6C3A60B7E411}"/>
              </a:ext>
            </a:extLst>
          </p:cNvPr>
          <p:cNvSpPr txBox="1">
            <a:spLocks noGrp="1"/>
          </p:cNvSpPr>
          <p:nvPr>
            <p:ph type="title"/>
          </p:nvPr>
        </p:nvSpPr>
        <p:spPr/>
        <p:txBody>
          <a:bodyPr/>
          <a:lstStyle/>
          <a:p>
            <a:pPr lvl="0"/>
            <a:r>
              <a:rPr lang="cs-CZ" dirty="0"/>
              <a:t>Kraj</a:t>
            </a:r>
          </a:p>
        </p:txBody>
      </p:sp>
      <p:sp>
        <p:nvSpPr>
          <p:cNvPr id="3" name="Zástupný symbol pro obsah 2">
            <a:extLst>
              <a:ext uri="{FF2B5EF4-FFF2-40B4-BE49-F238E27FC236}">
                <a16:creationId xmlns:a16="http://schemas.microsoft.com/office/drawing/2014/main" id="{D425EA79-FE36-4DC0-8D60-ED58466B71BF}"/>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Je povinen zajistit podmínky pro uskutečňování středního a vyššího odborného vzdělávání, vzdělávání dětí, žáků a studentů se speciálními vzdělávacími potřebami, dále jazykového, základního uměleckého a zájmového vzdělávání a pro výkon ústavní výchovy.</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070B74-5718-4CBB-9055-C957FEC8ABB4}"/>
              </a:ext>
            </a:extLst>
          </p:cNvPr>
          <p:cNvSpPr txBox="1">
            <a:spLocks noGrp="1"/>
          </p:cNvSpPr>
          <p:nvPr>
            <p:ph type="title"/>
          </p:nvPr>
        </p:nvSpPr>
        <p:spPr>
          <a:xfrm>
            <a:off x="914400" y="403412"/>
            <a:ext cx="10542494" cy="757226"/>
          </a:xfrm>
        </p:spPr>
        <p:txBody>
          <a:bodyPr>
            <a:normAutofit/>
          </a:bodyPr>
          <a:lstStyle/>
          <a:p>
            <a:pPr lvl="0"/>
            <a:r>
              <a:rPr lang="cs-CZ" dirty="0"/>
              <a:t>Kraj zřizuje a zrušuje</a:t>
            </a:r>
          </a:p>
        </p:txBody>
      </p:sp>
      <p:sp>
        <p:nvSpPr>
          <p:cNvPr id="3" name="Zástupný symbol pro obsah 2">
            <a:extLst>
              <a:ext uri="{FF2B5EF4-FFF2-40B4-BE49-F238E27FC236}">
                <a16:creationId xmlns:a16="http://schemas.microsoft.com/office/drawing/2014/main" id="{9D9DCD68-ECDE-41C2-AE01-8F76DC3041F8}"/>
              </a:ext>
            </a:extLst>
          </p:cNvPr>
          <p:cNvSpPr txBox="1">
            <a:spLocks noGrp="1"/>
          </p:cNvSpPr>
          <p:nvPr>
            <p:ph idx="1"/>
          </p:nvPr>
        </p:nvSpPr>
        <p:spPr>
          <a:xfrm>
            <a:off x="914400" y="1166038"/>
            <a:ext cx="10542493" cy="4525923"/>
          </a:xfrm>
        </p:spPr>
        <p:txBody>
          <a:bodyPr vert="horz" lIns="91440" tIns="45720" rIns="91440" bIns="45720" rtlCol="0">
            <a:noAutofit/>
          </a:bodyPr>
          <a:lstStyle/>
          <a:p>
            <a:pPr hangingPunct="1">
              <a:spcBef>
                <a:spcPts val="800"/>
              </a:spcBef>
              <a:buSzPct val="100000"/>
              <a:buFont typeface="Arial" pitchFamily="34"/>
              <a:buChar char="•"/>
            </a:pPr>
            <a:r>
              <a:rPr lang="cs-CZ" sz="2400" dirty="0">
                <a:latin typeface="Calibri" pitchFamily="18"/>
              </a:rPr>
              <a:t>Střední školy,</a:t>
            </a:r>
          </a:p>
          <a:p>
            <a:pPr hangingPunct="1">
              <a:spcBef>
                <a:spcPts val="800"/>
              </a:spcBef>
              <a:buSzPct val="100000"/>
              <a:buFont typeface="Arial" pitchFamily="34"/>
              <a:buChar char="•"/>
            </a:pPr>
            <a:r>
              <a:rPr lang="cs-CZ" sz="2400" dirty="0">
                <a:latin typeface="Calibri" pitchFamily="18"/>
              </a:rPr>
              <a:t>vyšší odborné školy,</a:t>
            </a:r>
          </a:p>
          <a:p>
            <a:pPr hangingPunct="1">
              <a:spcBef>
                <a:spcPts val="800"/>
              </a:spcBef>
              <a:buSzPct val="100000"/>
              <a:buFont typeface="Arial" pitchFamily="34"/>
              <a:buChar char="•"/>
            </a:pPr>
            <a:r>
              <a:rPr lang="cs-CZ" sz="2400" dirty="0">
                <a:latin typeface="Calibri" pitchFamily="18"/>
              </a:rPr>
              <a:t>mateřské, základní, střední školy a školská zařízení pro děti a žáky uvedené v § 16 odst. 9,</a:t>
            </a:r>
          </a:p>
          <a:p>
            <a:pPr hangingPunct="1">
              <a:spcBef>
                <a:spcPts val="800"/>
              </a:spcBef>
              <a:buSzPct val="100000"/>
              <a:buFont typeface="Arial" pitchFamily="34"/>
              <a:buChar char="•"/>
            </a:pPr>
            <a:r>
              <a:rPr lang="cs-CZ" sz="2400" dirty="0">
                <a:latin typeface="Calibri" pitchFamily="18"/>
              </a:rPr>
              <a:t>základní školy speciální,</a:t>
            </a:r>
          </a:p>
          <a:p>
            <a:pPr hangingPunct="1">
              <a:spcBef>
                <a:spcPts val="800"/>
              </a:spcBef>
              <a:buSzPct val="100000"/>
              <a:buFont typeface="Arial" pitchFamily="34"/>
              <a:buChar char="•"/>
            </a:pPr>
            <a:r>
              <a:rPr lang="cs-CZ" sz="2400" dirty="0">
                <a:latin typeface="Calibri" pitchFamily="18"/>
              </a:rPr>
              <a:t>školy při zdravotnických zařízeních,</a:t>
            </a:r>
          </a:p>
          <a:p>
            <a:pPr hangingPunct="1">
              <a:spcBef>
                <a:spcPts val="800"/>
              </a:spcBef>
              <a:buSzPct val="100000"/>
              <a:buFont typeface="Arial" pitchFamily="34"/>
              <a:buChar char="•"/>
            </a:pPr>
            <a:r>
              <a:rPr lang="cs-CZ" sz="2400" dirty="0">
                <a:latin typeface="Calibri" pitchFamily="18"/>
              </a:rPr>
              <a:t>školská výchovná a ubytovací zařízení a zařízení školního stravování pro děti, žáky a studenty škol, které zřizuje,</a:t>
            </a:r>
          </a:p>
          <a:p>
            <a:pPr hangingPunct="1">
              <a:spcBef>
                <a:spcPts val="800"/>
              </a:spcBef>
              <a:buSzPct val="100000"/>
              <a:buFont typeface="Arial" pitchFamily="34"/>
              <a:buChar char="•"/>
            </a:pPr>
            <a:r>
              <a:rPr lang="cs-CZ" sz="2400" dirty="0">
                <a:latin typeface="Calibri" pitchFamily="18"/>
              </a:rPr>
              <a:t>střední školy s vyučovacím jazykem národnostní menšiny,</a:t>
            </a:r>
          </a:p>
          <a:p>
            <a:pPr hangingPunct="1">
              <a:spcBef>
                <a:spcPts val="800"/>
              </a:spcBef>
              <a:buSzPct val="100000"/>
              <a:buFont typeface="Arial" pitchFamily="34"/>
              <a:buChar char="•"/>
            </a:pPr>
            <a:r>
              <a:rPr lang="cs-CZ" sz="2400" dirty="0">
                <a:latin typeface="Calibri" pitchFamily="18"/>
              </a:rPr>
              <a:t>jazykové školy s právem státní jazykové zkoušky,</a:t>
            </a:r>
          </a:p>
          <a:p>
            <a:pPr hangingPunct="1">
              <a:spcBef>
                <a:spcPts val="800"/>
              </a:spcBef>
              <a:buSzPct val="100000"/>
              <a:buFont typeface="Arial" pitchFamily="34"/>
              <a:buChar char="•"/>
            </a:pPr>
            <a:r>
              <a:rPr lang="cs-CZ" sz="2400" dirty="0">
                <a:latin typeface="Calibri" pitchFamily="18"/>
              </a:rPr>
              <a:t>základní umělecké školy,</a:t>
            </a:r>
          </a:p>
          <a:p>
            <a:pPr hangingPunct="1">
              <a:spcBef>
                <a:spcPts val="800"/>
              </a:spcBef>
              <a:buSzPct val="100000"/>
              <a:buFont typeface="Arial" pitchFamily="34"/>
              <a:buChar char="•"/>
            </a:pPr>
            <a:r>
              <a:rPr lang="cs-CZ" sz="2400" dirty="0">
                <a:latin typeface="Calibri" pitchFamily="18"/>
              </a:rPr>
              <a:t>školská zařízení pro zájmové vzdělávání,</a:t>
            </a:r>
          </a:p>
          <a:p>
            <a:pPr hangingPunct="1">
              <a:spcBef>
                <a:spcPts val="800"/>
              </a:spcBef>
              <a:buSzPct val="100000"/>
              <a:buFont typeface="Arial" pitchFamily="34"/>
              <a:buChar char="•"/>
            </a:pPr>
            <a:r>
              <a:rPr lang="cs-CZ" sz="2400" dirty="0">
                <a:latin typeface="Calibri" pitchFamily="18"/>
              </a:rPr>
              <a:t>dětské domovy.</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E63CF6-1B18-454D-9277-33601FB35400}"/>
              </a:ext>
            </a:extLst>
          </p:cNvPr>
          <p:cNvSpPr txBox="1">
            <a:spLocks noGrp="1"/>
          </p:cNvSpPr>
          <p:nvPr>
            <p:ph type="title"/>
          </p:nvPr>
        </p:nvSpPr>
        <p:spPr/>
        <p:txBody>
          <a:bodyPr>
            <a:normAutofit/>
          </a:bodyPr>
          <a:lstStyle/>
          <a:p>
            <a:pPr lvl="0"/>
            <a:r>
              <a:rPr lang="cs-CZ" dirty="0"/>
              <a:t>Kraj může zřizovat a zrušovat</a:t>
            </a:r>
          </a:p>
        </p:txBody>
      </p:sp>
      <p:sp>
        <p:nvSpPr>
          <p:cNvPr id="3" name="Zástupný symbol pro obsah 2">
            <a:extLst>
              <a:ext uri="{FF2B5EF4-FFF2-40B4-BE49-F238E27FC236}">
                <a16:creationId xmlns:a16="http://schemas.microsoft.com/office/drawing/2014/main" id="{E6727AC6-B230-4C5B-860E-554373147D5C}"/>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mateřské a základní školy s vyučovacím jazykem národnostní menšiny za podmínek stanovených v § 14,</a:t>
            </a:r>
          </a:p>
          <a:p>
            <a:pPr hangingPunct="1">
              <a:spcBef>
                <a:spcPts val="800"/>
              </a:spcBef>
              <a:buSzPct val="100000"/>
              <a:buFont typeface="Arial" pitchFamily="34"/>
              <a:buChar char="•"/>
            </a:pPr>
            <a:r>
              <a:rPr lang="cs-CZ" dirty="0">
                <a:latin typeface="Calibri" pitchFamily="18"/>
              </a:rPr>
              <a:t>školská zařízení podle § 115 až 120 (zařízení pro další vzdělávání pedagogických pracovníků, školská poradenská zařízení školská výchovná a ubytovací zařízení, školská zařízení pro zájmové vzdělávání a zařízení školního stravování)</a:t>
            </a:r>
          </a:p>
          <a:p>
            <a:pPr hangingPunct="1">
              <a:spcBef>
                <a:spcPts val="800"/>
              </a:spcBef>
              <a:buSzPct val="100000"/>
              <a:buFont typeface="Arial" pitchFamily="34"/>
              <a:buChar char="•"/>
            </a:pPr>
            <a:r>
              <a:rPr lang="cs-CZ" dirty="0">
                <a:latin typeface="Calibri" pitchFamily="18"/>
              </a:rPr>
              <a:t>školy a školská zařízení, které jinak zřizuje obec nebo ministerstvo, pokud kraj prokáže potřebné finanční, materiálové a personální zabezpečení této školy nebo školského zařízení.</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3B6815-4FAD-427D-925D-58A5D445B32B}"/>
              </a:ext>
            </a:extLst>
          </p:cNvPr>
          <p:cNvSpPr txBox="1">
            <a:spLocks noGrp="1"/>
          </p:cNvSpPr>
          <p:nvPr>
            <p:ph type="title"/>
          </p:nvPr>
        </p:nvSpPr>
        <p:spPr/>
        <p:txBody>
          <a:bodyPr/>
          <a:lstStyle/>
          <a:p>
            <a:pPr lvl="0"/>
            <a:r>
              <a:rPr lang="cs-CZ" dirty="0"/>
              <a:t>Další povinnosti kraje</a:t>
            </a:r>
          </a:p>
        </p:txBody>
      </p:sp>
      <p:sp>
        <p:nvSpPr>
          <p:cNvPr id="3" name="Zástupný symbol pro obsah 2">
            <a:extLst>
              <a:ext uri="{FF2B5EF4-FFF2-40B4-BE49-F238E27FC236}">
                <a16:creationId xmlns:a16="http://schemas.microsoft.com/office/drawing/2014/main" id="{60B99F02-62C9-4585-8766-E79D71CC7398}"/>
              </a:ext>
            </a:extLst>
          </p:cNvPr>
          <p:cNvSpPr txBox="1">
            <a:spLocks noGrp="1"/>
          </p:cNvSpPr>
          <p:nvPr>
            <p:ph idx="1"/>
          </p:nvPr>
        </p:nvSpPr>
        <p:spPr>
          <a:xfrm>
            <a:off x="838200" y="1586754"/>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Zajišťuje výdaje s výjimkou výdajů hrazených z finančních prostředků státního rozpočtu a z jiných zdrojů.</a:t>
            </a:r>
          </a:p>
          <a:p>
            <a:pPr hangingPunct="1">
              <a:spcBef>
                <a:spcPts val="800"/>
              </a:spcBef>
              <a:buSzPct val="100000"/>
              <a:buFont typeface="Arial" pitchFamily="34"/>
              <a:buChar char="•"/>
            </a:pPr>
            <a:r>
              <a:rPr lang="cs-CZ" dirty="0">
                <a:latin typeface="Calibri" pitchFamily="18"/>
              </a:rPr>
              <a:t>Může přispívat na další neinvestiční výdaje jinak hrazené ze státního rozpočtu podle tohoto zákona.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7EE9B9-4E65-4F5C-A25D-6E6BC5008D3A}"/>
              </a:ext>
            </a:extLst>
          </p:cNvPr>
          <p:cNvSpPr txBox="1">
            <a:spLocks noGrp="1"/>
          </p:cNvSpPr>
          <p:nvPr>
            <p:ph type="title"/>
          </p:nvPr>
        </p:nvSpPr>
        <p:spPr/>
        <p:txBody>
          <a:bodyPr/>
          <a:lstStyle/>
          <a:p>
            <a:pPr lvl="0"/>
            <a:r>
              <a:rPr lang="cs-CZ" dirty="0"/>
              <a:t>Majetek PO</a:t>
            </a:r>
          </a:p>
        </p:txBody>
      </p:sp>
      <p:sp>
        <p:nvSpPr>
          <p:cNvPr id="3" name="Zástupný symbol pro obsah 2">
            <a:extLst>
              <a:ext uri="{FF2B5EF4-FFF2-40B4-BE49-F238E27FC236}">
                <a16:creationId xmlns:a16="http://schemas.microsoft.com/office/drawing/2014/main" id="{AC448F47-CCC7-4CC5-86D0-549E23CE9F88}"/>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lnSpc>
                <a:spcPct val="80000"/>
              </a:lnSpc>
              <a:spcBef>
                <a:spcPts val="600"/>
              </a:spcBef>
              <a:buSzPct val="100000"/>
              <a:buFont typeface="Arial" pitchFamily="34"/>
              <a:buChar char="•"/>
            </a:pPr>
            <a:r>
              <a:rPr lang="cs-CZ" sz="2700" dirty="0">
                <a:latin typeface="Calibri" pitchFamily="18"/>
              </a:rPr>
              <a:t>Do svého vlastnictví může příspěvková organizace nabýt pouze majetek potřebný k výkonu činnosti, pro kterou byla zřízena, a to</a:t>
            </a:r>
          </a:p>
          <a:p>
            <a:pPr hangingPunct="1">
              <a:lnSpc>
                <a:spcPct val="80000"/>
              </a:lnSpc>
              <a:spcBef>
                <a:spcPts val="600"/>
              </a:spcBef>
              <a:buSzPct val="100000"/>
              <a:buFont typeface="Arial" pitchFamily="34"/>
              <a:buChar char="•"/>
            </a:pPr>
            <a:endParaRPr lang="cs-CZ" sz="2700" dirty="0">
              <a:latin typeface="Calibri" pitchFamily="18"/>
            </a:endParaRPr>
          </a:p>
          <a:p>
            <a:pPr marL="514441" indent="-514441" hangingPunct="1">
              <a:lnSpc>
                <a:spcPct val="80000"/>
              </a:lnSpc>
              <a:spcBef>
                <a:spcPts val="600"/>
              </a:spcBef>
              <a:buSzPct val="100000"/>
              <a:buAutoNum type="alphaLcParenR"/>
            </a:pPr>
            <a:r>
              <a:rPr lang="cs-CZ" sz="2700" dirty="0">
                <a:latin typeface="Calibri" pitchFamily="18"/>
              </a:rPr>
              <a:t>bezúplatným převodem od svého zřizovatele,</a:t>
            </a:r>
          </a:p>
          <a:p>
            <a:pPr marL="514441" indent="-514441" hangingPunct="1">
              <a:lnSpc>
                <a:spcPct val="80000"/>
              </a:lnSpc>
              <a:spcBef>
                <a:spcPts val="600"/>
              </a:spcBef>
              <a:buSzPct val="100000"/>
              <a:buAutoNum type="alphaLcParenR"/>
            </a:pPr>
            <a:r>
              <a:rPr lang="cs-CZ" sz="2700" dirty="0">
                <a:latin typeface="Calibri" pitchFamily="18"/>
              </a:rPr>
              <a:t>darem s předchozím písemným souhlasem zřizovatele,</a:t>
            </a:r>
          </a:p>
          <a:p>
            <a:pPr marL="514441" indent="-514441" hangingPunct="1">
              <a:lnSpc>
                <a:spcPct val="80000"/>
              </a:lnSpc>
              <a:spcBef>
                <a:spcPts val="600"/>
              </a:spcBef>
              <a:buSzPct val="100000"/>
              <a:buAutoNum type="alphaLcParenR"/>
            </a:pPr>
            <a:r>
              <a:rPr lang="cs-CZ" sz="2700" dirty="0">
                <a:latin typeface="Calibri" pitchFamily="18"/>
              </a:rPr>
              <a:t>děděním; bez předchozího písemného souhlasu zřizovatele je příspěvková organizace povinna dědictví odmítnout, nebo</a:t>
            </a:r>
          </a:p>
          <a:p>
            <a:pPr marL="514441" indent="-514441" hangingPunct="1">
              <a:lnSpc>
                <a:spcPct val="80000"/>
              </a:lnSpc>
              <a:spcBef>
                <a:spcPts val="600"/>
              </a:spcBef>
              <a:buSzPct val="100000"/>
              <a:buAutoNum type="alphaLcParenR"/>
            </a:pPr>
            <a:r>
              <a:rPr lang="cs-CZ" sz="2700" dirty="0">
                <a:latin typeface="Calibri" pitchFamily="18"/>
              </a:rPr>
              <a:t>jiným způsobem na základě rozhodnutí zřizovatele.</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49F656-2CC5-4521-987F-F15517A23E73}"/>
              </a:ext>
            </a:extLst>
          </p:cNvPr>
          <p:cNvSpPr txBox="1">
            <a:spLocks noGrp="1"/>
          </p:cNvSpPr>
          <p:nvPr>
            <p:ph type="title"/>
          </p:nvPr>
        </p:nvSpPr>
        <p:spPr/>
        <p:txBody>
          <a:bodyPr/>
          <a:lstStyle/>
          <a:p>
            <a:pPr lvl="0"/>
            <a:r>
              <a:rPr lang="cs-CZ" dirty="0"/>
              <a:t>Kompetence obcí a krajů</a:t>
            </a:r>
          </a:p>
        </p:txBody>
      </p:sp>
      <p:sp>
        <p:nvSpPr>
          <p:cNvPr id="3" name="Zástupný symbol pro obsah 2">
            <a:extLst>
              <a:ext uri="{FF2B5EF4-FFF2-40B4-BE49-F238E27FC236}">
                <a16:creationId xmlns:a16="http://schemas.microsoft.com/office/drawing/2014/main" id="{C6F3518E-0644-4409-A3F8-9E1A5691380E}"/>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Zákon č. 128/2000 Sb., o obcích (obecní zřízení)</a:t>
            </a:r>
          </a:p>
          <a:p>
            <a:pPr hangingPunct="1">
              <a:spcBef>
                <a:spcPts val="800"/>
              </a:spcBef>
              <a:buSzPct val="100000"/>
              <a:buFont typeface="Arial" pitchFamily="34"/>
              <a:buChar char="•"/>
            </a:pPr>
            <a:r>
              <a:rPr lang="cs-CZ" dirty="0">
                <a:latin typeface="Calibri" pitchFamily="18"/>
              </a:rPr>
              <a:t>Zákon č. 129/2000 Sb., o krajích (krajské zřízení)</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8EA80E-BC87-438D-AE16-C868775D30B3}"/>
              </a:ext>
            </a:extLst>
          </p:cNvPr>
          <p:cNvSpPr txBox="1">
            <a:spLocks noGrp="1"/>
          </p:cNvSpPr>
          <p:nvPr>
            <p:ph type="title"/>
          </p:nvPr>
        </p:nvSpPr>
        <p:spPr/>
        <p:txBody>
          <a:bodyPr/>
          <a:lstStyle/>
          <a:p>
            <a:pPr lvl="0"/>
            <a:r>
              <a:rPr lang="cs-CZ" dirty="0"/>
              <a:t>Kompetence rady obce, kraje</a:t>
            </a:r>
          </a:p>
        </p:txBody>
      </p:sp>
      <p:sp>
        <p:nvSpPr>
          <p:cNvPr id="3" name="Zástupný symbol pro obsah 2">
            <a:extLst>
              <a:ext uri="{FF2B5EF4-FFF2-40B4-BE49-F238E27FC236}">
                <a16:creationId xmlns:a16="http://schemas.microsoft.com/office/drawing/2014/main" id="{CF508A89-F8AB-48CB-8825-A184643D3AC5}"/>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Výkonný orgán – vše, co je škola školské zařízení povinna projednat se zřizovatelem</a:t>
            </a:r>
          </a:p>
          <a:p>
            <a:pPr hangingPunct="1">
              <a:spcBef>
                <a:spcPts val="800"/>
              </a:spcBef>
              <a:buSzPct val="100000"/>
              <a:buFont typeface="Arial" pitchFamily="34"/>
              <a:buChar char="•"/>
            </a:pPr>
            <a:r>
              <a:rPr lang="cs-CZ" dirty="0">
                <a:latin typeface="Calibri" pitchFamily="18"/>
              </a:rPr>
              <a:t>Jmenuje a odvolává ředitele školy, školského zařízení</a:t>
            </a:r>
          </a:p>
          <a:p>
            <a:pPr hangingPunct="1">
              <a:spcBef>
                <a:spcPts val="800"/>
              </a:spcBef>
              <a:buSzPct val="100000"/>
              <a:buFont typeface="Arial" pitchFamily="34"/>
              <a:buChar char="•"/>
            </a:pPr>
            <a:r>
              <a:rPr lang="cs-CZ" dirty="0">
                <a:latin typeface="Calibri" pitchFamily="18"/>
              </a:rPr>
              <a:t>Stanoví plat a jeho jednotlivé složky</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C563D3-500B-443B-9490-C925F6709CDE}"/>
              </a:ext>
            </a:extLst>
          </p:cNvPr>
          <p:cNvSpPr txBox="1">
            <a:spLocks noGrp="1"/>
          </p:cNvSpPr>
          <p:nvPr>
            <p:ph type="title"/>
          </p:nvPr>
        </p:nvSpPr>
        <p:spPr/>
        <p:txBody>
          <a:bodyPr/>
          <a:lstStyle/>
          <a:p>
            <a:pPr lvl="0"/>
            <a:r>
              <a:rPr lang="cs-CZ" dirty="0"/>
              <a:t>Kompetence zastupitelstva</a:t>
            </a:r>
          </a:p>
        </p:txBody>
      </p:sp>
      <p:sp>
        <p:nvSpPr>
          <p:cNvPr id="3" name="Zástupný symbol pro obsah 2">
            <a:extLst>
              <a:ext uri="{FF2B5EF4-FFF2-40B4-BE49-F238E27FC236}">
                <a16:creationId xmlns:a16="http://schemas.microsoft.com/office/drawing/2014/main" id="{B2CCE4FB-653C-4CBC-A75B-88DD2AEFB5EC}"/>
              </a:ext>
            </a:extLst>
          </p:cNvPr>
          <p:cNvSpPr txBox="1">
            <a:spLocks noGrp="1"/>
          </p:cNvSpPr>
          <p:nvPr>
            <p:ph idx="1"/>
          </p:nvPr>
        </p:nvSpPr>
        <p:spPr>
          <a:xfrm>
            <a:off x="838200" y="1690688"/>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Schvalování rozpočtu – závazné ukazatele školy, školského zařízení</a:t>
            </a:r>
          </a:p>
          <a:p>
            <a:pPr hangingPunct="1">
              <a:spcBef>
                <a:spcPts val="800"/>
              </a:spcBef>
              <a:buSzPct val="100000"/>
              <a:buFont typeface="Arial" pitchFamily="34"/>
              <a:buChar char="•"/>
            </a:pPr>
            <a:r>
              <a:rPr lang="cs-CZ" dirty="0">
                <a:latin typeface="Calibri" pitchFamily="18"/>
              </a:rPr>
              <a:t>Rozhoduje o zřízení, sloučení, splynutí, rozdělení a zrušení organizace</a:t>
            </a:r>
          </a:p>
          <a:p>
            <a:pPr hangingPunct="1">
              <a:spcBef>
                <a:spcPts val="800"/>
              </a:spcBef>
              <a:buSzPct val="100000"/>
              <a:buFont typeface="Arial" pitchFamily="34"/>
              <a:buChar char="•"/>
            </a:pPr>
            <a:r>
              <a:rPr lang="cs-CZ" dirty="0">
                <a:latin typeface="Calibri" pitchFamily="18"/>
              </a:rPr>
              <a:t>Schvaluje zřizovací listinu</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9C32E3-162F-4E87-B1A7-E37B08312BBA}"/>
              </a:ext>
            </a:extLst>
          </p:cNvPr>
          <p:cNvSpPr>
            <a:spLocks noGrp="1"/>
          </p:cNvSpPr>
          <p:nvPr>
            <p:ph type="title"/>
          </p:nvPr>
        </p:nvSpPr>
        <p:spPr/>
        <p:txBody>
          <a:bodyPr/>
          <a:lstStyle/>
          <a:p>
            <a:r>
              <a:rPr lang="cs-CZ" dirty="0"/>
              <a:t>Přestupky</a:t>
            </a:r>
          </a:p>
        </p:txBody>
      </p:sp>
      <p:sp>
        <p:nvSpPr>
          <p:cNvPr id="3" name="Zástupný text 2">
            <a:extLst>
              <a:ext uri="{FF2B5EF4-FFF2-40B4-BE49-F238E27FC236}">
                <a16:creationId xmlns:a16="http://schemas.microsoft.com/office/drawing/2014/main" id="{1AE69F7D-550D-4DE9-A16B-E78D2A120827}"/>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1908760935"/>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C92CF2-125D-4867-A560-C16C9D24968C}"/>
              </a:ext>
            </a:extLst>
          </p:cNvPr>
          <p:cNvSpPr txBox="1">
            <a:spLocks noGrp="1"/>
          </p:cNvSpPr>
          <p:nvPr>
            <p:ph type="title"/>
          </p:nvPr>
        </p:nvSpPr>
        <p:spPr>
          <a:xfrm>
            <a:off x="1991642" y="29882"/>
            <a:ext cx="8229600" cy="1143000"/>
          </a:xfrm>
        </p:spPr>
        <p:txBody>
          <a:bodyPr/>
          <a:lstStyle/>
          <a:p>
            <a:pPr lvl="0"/>
            <a:endParaRPr lang="cs-CZ" b="1" dirty="0"/>
          </a:p>
        </p:txBody>
      </p:sp>
      <p:sp>
        <p:nvSpPr>
          <p:cNvPr id="3" name="Zástupný symbol pro obsah 2">
            <a:extLst>
              <a:ext uri="{FF2B5EF4-FFF2-40B4-BE49-F238E27FC236}">
                <a16:creationId xmlns:a16="http://schemas.microsoft.com/office/drawing/2014/main" id="{F1B02C0E-3980-449E-87D9-90BBACF0952E}"/>
              </a:ext>
            </a:extLst>
          </p:cNvPr>
          <p:cNvSpPr txBox="1">
            <a:spLocks noGrp="1"/>
          </p:cNvSpPr>
          <p:nvPr>
            <p:ph idx="1"/>
          </p:nvPr>
        </p:nvSpPr>
        <p:spPr>
          <a:xfrm>
            <a:off x="874059" y="551329"/>
            <a:ext cx="10569388" cy="6414247"/>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Fyzická osoba se dopustí přestupku tím, že</a:t>
            </a:r>
          </a:p>
          <a:p>
            <a:pPr lvl="1">
              <a:buSzPct val="100000"/>
              <a:buFont typeface="Arial" pitchFamily="34"/>
            </a:pPr>
            <a:r>
              <a:rPr lang="cs-CZ" sz="2800" dirty="0"/>
              <a:t>jako zákonný zástupce</a:t>
            </a:r>
          </a:p>
          <a:p>
            <a:pPr lvl="2">
              <a:buSzPct val="100000"/>
              <a:buFont typeface="Arial" pitchFamily="34"/>
              <a:buChar char="•"/>
            </a:pPr>
            <a:r>
              <a:rPr lang="cs-CZ" sz="2800" dirty="0"/>
              <a:t>nepřihlásí dítě k zápisu k povinné školní docházce,</a:t>
            </a:r>
          </a:p>
          <a:p>
            <a:pPr lvl="2">
              <a:buSzPct val="100000"/>
              <a:buFont typeface="Arial" pitchFamily="34"/>
              <a:buChar char="•"/>
            </a:pPr>
            <a:r>
              <a:rPr lang="cs-CZ" sz="2800" dirty="0"/>
              <a:t>nepřihlásí dítě k povinnému předškolnímu vzdělávání,</a:t>
            </a:r>
          </a:p>
          <a:p>
            <a:pPr lvl="2">
              <a:buSzPct val="100000"/>
              <a:buFont typeface="Arial" pitchFamily="34"/>
              <a:buChar char="•"/>
            </a:pPr>
            <a:r>
              <a:rPr lang="cs-CZ" sz="2800" dirty="0"/>
              <a:t>zanedbává péči o povinnou školní docházku žáka nebo o povinné předškolní vzdělávání dítěte, (5000 Kč projednává přestupková komise)</a:t>
            </a:r>
          </a:p>
          <a:p>
            <a:pPr lvl="1">
              <a:buSzPct val="100000"/>
              <a:buFont typeface="Arial" pitchFamily="34"/>
            </a:pPr>
            <a:r>
              <a:rPr lang="cs-CZ" sz="2800" dirty="0"/>
              <a:t>jako osoba, která přišla do styku s informacemi veřejně nepřístupnými, poruší povinnost mlčenlivosti o informacích veřejně nepřístupných podle § 80b odst. 4, (500000 Kč, projednává MŠMT)</a:t>
            </a:r>
          </a:p>
          <a:p>
            <a:pPr lvl="1">
              <a:buSzPct val="100000"/>
              <a:buFont typeface="Arial" pitchFamily="34"/>
            </a:pPr>
            <a:r>
              <a:rPr lang="cs-CZ" sz="2800" dirty="0"/>
              <a:t>jako osoba odpovědná za přijetí nebo splnění opatření k odstranění nedostatků zjištěných při inspekční činnosti podle § 174 odst. 2 písm. b), c) a d) ve lhůtě stanovené ČŠI tato opatření nepřijme nebo je nesplní (50000 Kč, projednává ČŠI)</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CD03FE-AC10-4956-B236-47AE045CD69A}"/>
              </a:ext>
            </a:extLst>
          </p:cNvPr>
          <p:cNvSpPr>
            <a:spLocks noGrp="1"/>
          </p:cNvSpPr>
          <p:nvPr>
            <p:ph type="title"/>
          </p:nvPr>
        </p:nvSpPr>
        <p:spPr/>
        <p:txBody>
          <a:bodyPr/>
          <a:lstStyle/>
          <a:p>
            <a:r>
              <a:rPr lang="cs-CZ" dirty="0"/>
              <a:t>Povinné distanční vzdělávání</a:t>
            </a:r>
          </a:p>
        </p:txBody>
      </p:sp>
      <p:sp>
        <p:nvSpPr>
          <p:cNvPr id="3" name="Zástupný text 2">
            <a:extLst>
              <a:ext uri="{FF2B5EF4-FFF2-40B4-BE49-F238E27FC236}">
                <a16:creationId xmlns:a16="http://schemas.microsoft.com/office/drawing/2014/main" id="{F38C2CAC-929D-463A-91F6-1345D486FF19}"/>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939441444"/>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1AB804-18F7-4D21-A387-D59BCAE68448}"/>
              </a:ext>
            </a:extLst>
          </p:cNvPr>
          <p:cNvSpPr>
            <a:spLocks noGrp="1"/>
          </p:cNvSpPr>
          <p:nvPr>
            <p:ph type="title"/>
          </p:nvPr>
        </p:nvSpPr>
        <p:spPr/>
        <p:txBody>
          <a:bodyPr/>
          <a:lstStyle/>
          <a:p>
            <a:r>
              <a:rPr lang="cs-CZ" dirty="0"/>
              <a:t>Zvláštní pravidla při omezení osobní přítomnosti dětí, žáků a studentů ve školách</a:t>
            </a:r>
          </a:p>
        </p:txBody>
      </p:sp>
      <p:sp>
        <p:nvSpPr>
          <p:cNvPr id="3" name="Zástupný symbol pro obsah 2">
            <a:extLst>
              <a:ext uri="{FF2B5EF4-FFF2-40B4-BE49-F238E27FC236}">
                <a16:creationId xmlns:a16="http://schemas.microsoft.com/office/drawing/2014/main" id="{4A086693-2884-4B02-9390-FCE20CCF53C4}"/>
              </a:ext>
            </a:extLst>
          </p:cNvPr>
          <p:cNvSpPr>
            <a:spLocks noGrp="1"/>
          </p:cNvSpPr>
          <p:nvPr>
            <p:ph idx="1"/>
          </p:nvPr>
        </p:nvSpPr>
        <p:spPr/>
        <p:txBody>
          <a:bodyPr>
            <a:normAutofit/>
          </a:bodyPr>
          <a:lstStyle/>
          <a:p>
            <a:r>
              <a:rPr lang="cs-CZ" dirty="0"/>
              <a:t>Není možná osobní přítomnost většiny žáků nebo studentů z nejméně jedné třídy, studijní skupiny, oddělení nebo kursu ve škole nebo většiny dětí, pro které je předškolní vzdělávání povinné, z mateřské školy nebo z odloučeného pracoviště nebo z nejméně jedné třídy, ve které se vzdělávají pouze tyto děti, z důvodu</a:t>
            </a:r>
          </a:p>
          <a:p>
            <a:pPr lvl="1"/>
            <a:r>
              <a:rPr lang="cs-CZ" dirty="0"/>
              <a:t>krizového opatření vyhlášeného podle krizového zákona</a:t>
            </a:r>
          </a:p>
          <a:p>
            <a:pPr lvl="1"/>
            <a:r>
              <a:rPr lang="cs-CZ" dirty="0"/>
              <a:t>nařízení mimořádného opatření podle zvláštního zákona</a:t>
            </a:r>
          </a:p>
          <a:p>
            <a:pPr lvl="1"/>
            <a:r>
              <a:rPr lang="cs-CZ" dirty="0"/>
              <a:t>nařízení karantény podle zákona o ochraně veřejného zdraví </a:t>
            </a:r>
          </a:p>
        </p:txBody>
      </p:sp>
    </p:spTree>
    <p:extLst>
      <p:ext uri="{BB962C8B-B14F-4D97-AF65-F5344CB8AC3E}">
        <p14:creationId xmlns:p14="http://schemas.microsoft.com/office/powerpoint/2010/main" val="1073615513"/>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652EED-50B1-4EFA-8634-9014C67CB84F}"/>
              </a:ext>
            </a:extLst>
          </p:cNvPr>
          <p:cNvSpPr>
            <a:spLocks noGrp="1"/>
          </p:cNvSpPr>
          <p:nvPr>
            <p:ph type="title"/>
          </p:nvPr>
        </p:nvSpPr>
        <p:spPr>
          <a:xfrm>
            <a:off x="838200" y="324784"/>
            <a:ext cx="10515600" cy="1325563"/>
          </a:xfrm>
        </p:spPr>
        <p:txBody>
          <a:bodyPr/>
          <a:lstStyle/>
          <a:p>
            <a:r>
              <a:rPr lang="cs-CZ" dirty="0"/>
              <a:t>Povinnost školy</a:t>
            </a:r>
          </a:p>
        </p:txBody>
      </p:sp>
      <p:sp>
        <p:nvSpPr>
          <p:cNvPr id="3" name="Zástupný symbol pro obsah 2">
            <a:extLst>
              <a:ext uri="{FF2B5EF4-FFF2-40B4-BE49-F238E27FC236}">
                <a16:creationId xmlns:a16="http://schemas.microsoft.com/office/drawing/2014/main" id="{4ACEFBCD-D576-4CBB-9B18-EF4935F9DA3A}"/>
              </a:ext>
            </a:extLst>
          </p:cNvPr>
          <p:cNvSpPr>
            <a:spLocks noGrp="1"/>
          </p:cNvSpPr>
          <p:nvPr>
            <p:ph idx="1"/>
          </p:nvPr>
        </p:nvSpPr>
        <p:spPr/>
        <p:txBody>
          <a:bodyPr/>
          <a:lstStyle/>
          <a:p>
            <a:r>
              <a:rPr lang="cs-CZ" dirty="0"/>
              <a:t>Škola poskytuje dotčeným dětem, žákům, studentům vzdělávání distančním způsobem.</a:t>
            </a:r>
          </a:p>
          <a:p>
            <a:r>
              <a:rPr lang="cs-CZ" dirty="0"/>
              <a:t>Vzdělávání distančním způsobem škola uskutečňuje podle příslušného rámcového vzdělávacího programu a školního vzdělávacího programu v míře odpovídající okolnostem.</a:t>
            </a:r>
          </a:p>
        </p:txBody>
      </p:sp>
    </p:spTree>
    <p:extLst>
      <p:ext uri="{BB962C8B-B14F-4D97-AF65-F5344CB8AC3E}">
        <p14:creationId xmlns:p14="http://schemas.microsoft.com/office/powerpoint/2010/main" val="3376941942"/>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163D84-9F84-4997-8566-B87AB60CBCEC}"/>
              </a:ext>
            </a:extLst>
          </p:cNvPr>
          <p:cNvSpPr>
            <a:spLocks noGrp="1"/>
          </p:cNvSpPr>
          <p:nvPr>
            <p:ph type="title"/>
          </p:nvPr>
        </p:nvSpPr>
        <p:spPr/>
        <p:txBody>
          <a:bodyPr/>
          <a:lstStyle/>
          <a:p>
            <a:r>
              <a:rPr lang="cs-CZ" dirty="0"/>
              <a:t>Povinnosti dětí, žáků, studentů</a:t>
            </a:r>
          </a:p>
        </p:txBody>
      </p:sp>
      <p:sp>
        <p:nvSpPr>
          <p:cNvPr id="3" name="Zástupný symbol pro obsah 2">
            <a:extLst>
              <a:ext uri="{FF2B5EF4-FFF2-40B4-BE49-F238E27FC236}">
                <a16:creationId xmlns:a16="http://schemas.microsoft.com/office/drawing/2014/main" id="{6F71E71F-AB38-4FFA-A15B-9A5AB674D70B}"/>
              </a:ext>
            </a:extLst>
          </p:cNvPr>
          <p:cNvSpPr>
            <a:spLocks noGrp="1"/>
          </p:cNvSpPr>
          <p:nvPr>
            <p:ph idx="1"/>
          </p:nvPr>
        </p:nvSpPr>
        <p:spPr/>
        <p:txBody>
          <a:bodyPr>
            <a:normAutofit/>
          </a:bodyPr>
          <a:lstStyle/>
          <a:p>
            <a:r>
              <a:rPr lang="cs-CZ" dirty="0"/>
              <a:t>Děti, žáci a studenti jsou povinni se vzdělávat distančním způsobem s výjimkou žáků základní umělecké školy a jazykové školy s právem státní jazykové zkoušky. </a:t>
            </a:r>
          </a:p>
          <a:p>
            <a:r>
              <a:rPr lang="cs-CZ" dirty="0"/>
              <a:t>Způsob poskytování vzdělávání a hodnocení výsledků vzdělávání distančním způsobem přizpůsobí škola podmínkám dítěte, žáka, studenta pro toto vzdělávání</a:t>
            </a:r>
          </a:p>
          <a:p>
            <a:r>
              <a:rPr lang="cs-CZ" dirty="0"/>
              <a:t>Školní řád – pravidla vzdělávání, hodnocení vzdělávání a omlouvání neúčasti na distančním vzdělávání</a:t>
            </a:r>
          </a:p>
        </p:txBody>
      </p:sp>
    </p:spTree>
    <p:extLst>
      <p:ext uri="{BB962C8B-B14F-4D97-AF65-F5344CB8AC3E}">
        <p14:creationId xmlns:p14="http://schemas.microsoft.com/office/powerpoint/2010/main" val="2288534054"/>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26B3B2-A350-4A52-AE70-AE12E0F3EAB6}"/>
              </a:ext>
            </a:extLst>
          </p:cNvPr>
          <p:cNvSpPr>
            <a:spLocks noGrp="1"/>
          </p:cNvSpPr>
          <p:nvPr>
            <p:ph type="title"/>
          </p:nvPr>
        </p:nvSpPr>
        <p:spPr>
          <a:xfrm>
            <a:off x="838200" y="616916"/>
            <a:ext cx="10515600" cy="1325563"/>
          </a:xfrm>
        </p:spPr>
        <p:txBody>
          <a:bodyPr/>
          <a:lstStyle/>
          <a:p>
            <a:r>
              <a:rPr lang="cs-CZ" dirty="0"/>
              <a:t>Opatření obecně závazné povahy</a:t>
            </a:r>
          </a:p>
        </p:txBody>
      </p:sp>
      <p:sp>
        <p:nvSpPr>
          <p:cNvPr id="3" name="Zástupný symbol pro obsah 2">
            <a:extLst>
              <a:ext uri="{FF2B5EF4-FFF2-40B4-BE49-F238E27FC236}">
                <a16:creationId xmlns:a16="http://schemas.microsoft.com/office/drawing/2014/main" id="{89493ABC-EF3B-41D9-B218-8C47BE885295}"/>
              </a:ext>
            </a:extLst>
          </p:cNvPr>
          <p:cNvSpPr>
            <a:spLocks noGrp="1"/>
          </p:cNvSpPr>
          <p:nvPr>
            <p:ph idx="1"/>
          </p:nvPr>
        </p:nvSpPr>
        <p:spPr>
          <a:xfrm>
            <a:off x="838200" y="2141537"/>
            <a:ext cx="10515600" cy="4351338"/>
          </a:xfrm>
        </p:spPr>
        <p:txBody>
          <a:bodyPr/>
          <a:lstStyle/>
          <a:p>
            <a:r>
              <a:rPr lang="cs-CZ" dirty="0"/>
              <a:t>Oprávnění MŠMT – vydat opatření,  kterým stanoví </a:t>
            </a:r>
          </a:p>
          <a:p>
            <a:pPr lvl="1"/>
            <a:r>
              <a:rPr lang="cs-CZ" dirty="0"/>
              <a:t>odlišné termíny nebo lhůty od termínů nebo lhůt stanovených tímto zákonem nebo prováděcími právními předpisy, anebo stanovené na jejich základě, pokud jejich naplnění není možné nebo by způsobilo nezanedbatelné obtíže,</a:t>
            </a:r>
          </a:p>
          <a:p>
            <a:pPr lvl="1"/>
            <a:r>
              <a:rPr lang="cs-CZ" dirty="0"/>
              <a:t>odlišný způsob nebo podmínky přijímání ke vzdělávání nebo ukončování vzdělávání, pokud by postup podle tohoto zákona nebyl možný nebo by způsobil nezanedbatelné obtíže</a:t>
            </a:r>
          </a:p>
        </p:txBody>
      </p:sp>
    </p:spTree>
    <p:extLst>
      <p:ext uri="{BB962C8B-B14F-4D97-AF65-F5344CB8AC3E}">
        <p14:creationId xmlns:p14="http://schemas.microsoft.com/office/powerpoint/2010/main" val="226466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AF12DA-1EE7-4B34-A8E8-078E0B2297EA}"/>
              </a:ext>
            </a:extLst>
          </p:cNvPr>
          <p:cNvSpPr>
            <a:spLocks noGrp="1"/>
          </p:cNvSpPr>
          <p:nvPr>
            <p:ph type="title"/>
          </p:nvPr>
        </p:nvSpPr>
        <p:spPr/>
        <p:txBody>
          <a:bodyPr/>
          <a:lstStyle/>
          <a:p>
            <a:r>
              <a:rPr lang="cs-CZ" dirty="0"/>
              <a:t>Cíle vzdělávání</a:t>
            </a:r>
          </a:p>
        </p:txBody>
      </p:sp>
      <p:sp>
        <p:nvSpPr>
          <p:cNvPr id="3" name="Zástupný obsah 2">
            <a:extLst>
              <a:ext uri="{FF2B5EF4-FFF2-40B4-BE49-F238E27FC236}">
                <a16:creationId xmlns:a16="http://schemas.microsoft.com/office/drawing/2014/main" id="{4BA10DFC-6867-48F4-927E-FD860EFC3079}"/>
              </a:ext>
            </a:extLst>
          </p:cNvPr>
          <p:cNvSpPr>
            <a:spLocks noGrp="1"/>
          </p:cNvSpPr>
          <p:nvPr>
            <p:ph idx="1"/>
          </p:nvPr>
        </p:nvSpPr>
        <p:spPr/>
        <p:txBody>
          <a:bodyPr>
            <a:normAutofit fontScale="85000" lnSpcReduction="20000"/>
          </a:bodyPr>
          <a:lstStyle/>
          <a:p>
            <a:pPr marL="514441" lvl="0" indent="-514441" hangingPunct="1">
              <a:spcBef>
                <a:spcPts val="500"/>
              </a:spcBef>
              <a:buSzPct val="100000"/>
              <a:buAutoNum type="alphaLcParenR"/>
            </a:pPr>
            <a:r>
              <a:rPr lang="cs-CZ" sz="2800" dirty="0">
                <a:latin typeface="Calibri" pitchFamily="18"/>
              </a:rPr>
              <a:t>rozvoj osobnosti člověka, který bude vybaven poznávacími a sociálními způsobilostmi, mravními a duchovními hodnotami pro osobní a občanský život, výkon povolání nebo pracovní činnosti, získávání informací a učení se v průběhu celého života,</a:t>
            </a:r>
          </a:p>
          <a:p>
            <a:pPr marL="514441" lvl="0" indent="-514441" hangingPunct="1">
              <a:spcBef>
                <a:spcPts val="500"/>
              </a:spcBef>
              <a:buSzPct val="100000"/>
              <a:buAutoNum type="alphaLcParenR"/>
            </a:pPr>
            <a:r>
              <a:rPr lang="cs-CZ" sz="2800" dirty="0">
                <a:latin typeface="Calibri" pitchFamily="18"/>
              </a:rPr>
              <a:t>získání všeobecného vzdělání nebo všeobecného a odborného vzdělání,</a:t>
            </a:r>
          </a:p>
          <a:p>
            <a:pPr marL="514441" lvl="0" indent="-514441" hangingPunct="1">
              <a:spcBef>
                <a:spcPts val="500"/>
              </a:spcBef>
              <a:buSzPct val="100000"/>
              <a:buAutoNum type="alphaLcParenR"/>
            </a:pPr>
            <a:r>
              <a:rPr lang="cs-CZ" sz="2800" dirty="0">
                <a:latin typeface="Calibri" pitchFamily="18"/>
              </a:rPr>
              <a:t>pochopení a uplatňování zásad demokracie a právního státu, základních lidských práv a svobod spolu s odpovědností a smyslem pro sociální soudržnost,</a:t>
            </a:r>
          </a:p>
          <a:p>
            <a:pPr marL="514441" lvl="0" indent="-514441" hangingPunct="1">
              <a:spcBef>
                <a:spcPts val="500"/>
              </a:spcBef>
              <a:buSzPct val="100000"/>
              <a:buAutoNum type="alphaLcParenR"/>
            </a:pPr>
            <a:r>
              <a:rPr lang="cs-CZ" sz="2800" dirty="0">
                <a:latin typeface="Calibri" pitchFamily="18"/>
              </a:rPr>
              <a:t>pochopení a uplatňování principu rovnosti žen a mužů ve společnosti,</a:t>
            </a:r>
          </a:p>
          <a:p>
            <a:pPr marL="514441" lvl="0" indent="-514441" hangingPunct="1">
              <a:spcBef>
                <a:spcPts val="500"/>
              </a:spcBef>
              <a:buSzPct val="100000"/>
              <a:buAutoNum type="alphaLcParenR"/>
            </a:pPr>
            <a:r>
              <a:rPr lang="cs-CZ" sz="2800" dirty="0">
                <a:latin typeface="Calibri" pitchFamily="18"/>
              </a:rPr>
              <a:t>utváření vědomí národní a státní příslušnosti a respektu k etnické, národnostní, kulturní, jazykové a náboženské identitě každého,</a:t>
            </a:r>
          </a:p>
          <a:p>
            <a:pPr marL="514441" lvl="0" indent="-514441" hangingPunct="1">
              <a:spcBef>
                <a:spcPts val="500"/>
              </a:spcBef>
              <a:buSzPct val="100000"/>
              <a:buAutoNum type="alphaLcParenR"/>
            </a:pPr>
            <a:r>
              <a:rPr lang="cs-CZ" sz="2800" dirty="0">
                <a:latin typeface="Calibri" pitchFamily="18"/>
              </a:rPr>
              <a:t>poznání světových a evropských kulturních hodnot a tradic, pochopení a osvojení zásad a pravidel vycházejících z evropské integrace jako základu pro soužití v národním a mezinárodním měřítku,</a:t>
            </a:r>
          </a:p>
          <a:p>
            <a:pPr marL="514441" lvl="0" indent="-514441" hangingPunct="1">
              <a:spcBef>
                <a:spcPts val="500"/>
              </a:spcBef>
              <a:buSzPct val="100000"/>
              <a:buAutoNum type="alphaLcParenR"/>
            </a:pPr>
            <a:r>
              <a:rPr lang="cs-CZ" sz="2800" dirty="0">
                <a:latin typeface="Calibri" pitchFamily="18"/>
              </a:rPr>
              <a:t>získání a uplatňování znalostí o životním prostředí a jeho ochraně vycházející ze zásad trvale udržitelného rozvoje a o bezpečnosti a ochraně zdraví.</a:t>
            </a:r>
          </a:p>
          <a:p>
            <a:endParaRPr lang="cs-CZ" dirty="0"/>
          </a:p>
        </p:txBody>
      </p:sp>
    </p:spTree>
    <p:extLst>
      <p:ext uri="{BB962C8B-B14F-4D97-AF65-F5344CB8AC3E}">
        <p14:creationId xmlns:p14="http://schemas.microsoft.com/office/powerpoint/2010/main" val="1729433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A944D6-B9C4-49AA-8DFA-CB4EC02D9770}"/>
              </a:ext>
            </a:extLst>
          </p:cNvPr>
          <p:cNvSpPr txBox="1">
            <a:spLocks noGrp="1"/>
          </p:cNvSpPr>
          <p:nvPr>
            <p:ph type="title"/>
          </p:nvPr>
        </p:nvSpPr>
        <p:spPr/>
        <p:txBody>
          <a:bodyPr/>
          <a:lstStyle/>
          <a:p>
            <a:pPr lvl="0"/>
            <a:r>
              <a:rPr lang="cs-CZ" dirty="0"/>
              <a:t>Přebytečný majetek PO</a:t>
            </a:r>
          </a:p>
        </p:txBody>
      </p:sp>
      <p:sp>
        <p:nvSpPr>
          <p:cNvPr id="3" name="Zástupný symbol pro obsah 2">
            <a:extLst>
              <a:ext uri="{FF2B5EF4-FFF2-40B4-BE49-F238E27FC236}">
                <a16:creationId xmlns:a16="http://schemas.microsoft.com/office/drawing/2014/main" id="{93B48033-025A-413C-BEE4-5706672970A8}"/>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Pokud se stane majetek, který příspěvková organizace nabyla do svého vlastnictví, pro ni trvale nepotřebný, nabídne ho přednostně </a:t>
            </a:r>
            <a:r>
              <a:rPr lang="cs-CZ" u="sng" dirty="0">
                <a:latin typeface="Calibri" pitchFamily="18"/>
              </a:rPr>
              <a:t>bezúplatně</a:t>
            </a:r>
            <a:r>
              <a:rPr lang="cs-CZ" dirty="0">
                <a:latin typeface="Calibri" pitchFamily="18"/>
              </a:rPr>
              <a:t> zřizovateli. Nepřijme-li zřizovatel písemnou nabídku, může příspěvková organizace po jeho </a:t>
            </a:r>
            <a:r>
              <a:rPr lang="cs-CZ" u="sng" dirty="0">
                <a:latin typeface="Calibri" pitchFamily="18"/>
              </a:rPr>
              <a:t>předchozím písemném souhlasu</a:t>
            </a:r>
            <a:r>
              <a:rPr lang="cs-CZ" dirty="0">
                <a:latin typeface="Calibri" pitchFamily="18"/>
              </a:rPr>
              <a:t> majetek převést do vlastnictví jiné osoby za podmínek stanovených zřizovatelem.</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091AE0-DD6C-4557-A3F4-00C4CB9F57D5}"/>
              </a:ext>
            </a:extLst>
          </p:cNvPr>
          <p:cNvSpPr>
            <a:spLocks noGrp="1"/>
          </p:cNvSpPr>
          <p:nvPr>
            <p:ph type="title"/>
          </p:nvPr>
        </p:nvSpPr>
        <p:spPr/>
        <p:txBody>
          <a:bodyPr/>
          <a:lstStyle/>
          <a:p>
            <a:r>
              <a:rPr lang="cs-CZ" dirty="0"/>
              <a:t>Podmínky vydání opatření</a:t>
            </a:r>
          </a:p>
        </p:txBody>
      </p:sp>
      <p:sp>
        <p:nvSpPr>
          <p:cNvPr id="3" name="Zástupný symbol pro obsah 2">
            <a:extLst>
              <a:ext uri="{FF2B5EF4-FFF2-40B4-BE49-F238E27FC236}">
                <a16:creationId xmlns:a16="http://schemas.microsoft.com/office/drawing/2014/main" id="{80B93AC2-739A-4112-9148-C90FB9567609}"/>
              </a:ext>
            </a:extLst>
          </p:cNvPr>
          <p:cNvSpPr>
            <a:spLocks noGrp="1"/>
          </p:cNvSpPr>
          <p:nvPr>
            <p:ph idx="1"/>
          </p:nvPr>
        </p:nvSpPr>
        <p:spPr/>
        <p:txBody>
          <a:bodyPr>
            <a:normAutofit fontScale="85000" lnSpcReduction="20000"/>
          </a:bodyPr>
          <a:lstStyle/>
          <a:p>
            <a:r>
              <a:rPr lang="cs-CZ" dirty="0"/>
              <a:t>Nepřítomnost dětí ve škole</a:t>
            </a:r>
          </a:p>
          <a:p>
            <a:pPr lvl="1"/>
            <a:r>
              <a:rPr lang="cs-CZ" dirty="0"/>
              <a:t>krizové opatření vyhlášené podle krizového zákona, </a:t>
            </a:r>
          </a:p>
          <a:p>
            <a:pPr lvl="1"/>
            <a:r>
              <a:rPr lang="cs-CZ" dirty="0"/>
              <a:t>nařízení mimořádného opatření podle zvláštního zákona, a</a:t>
            </a:r>
          </a:p>
          <a:p>
            <a:pPr lvl="1"/>
            <a:r>
              <a:rPr lang="cs-CZ" dirty="0"/>
              <a:t>nařízení karantény podle zákona o ochraně veřejného zdraví</a:t>
            </a:r>
          </a:p>
          <a:p>
            <a:r>
              <a:rPr lang="cs-CZ" dirty="0"/>
              <a:t>Musí být vydáno v souladu se zásadami a cíli vzdělávání uvedenými v § 2 tohoto zákona</a:t>
            </a:r>
          </a:p>
          <a:p>
            <a:r>
              <a:rPr lang="cs-CZ" dirty="0"/>
              <a:t>Vydává se bez řízení o návrhu opatření obecné povahy</a:t>
            </a:r>
          </a:p>
          <a:p>
            <a:r>
              <a:rPr lang="cs-CZ" dirty="0"/>
              <a:t>Oznamuje se vyvěšením na úřední desce MŠMT</a:t>
            </a:r>
          </a:p>
          <a:p>
            <a:r>
              <a:rPr lang="cs-CZ" dirty="0"/>
              <a:t>Zveřejňuje se způsobem umožňujícím dálkový přístup na dobu nejméně 15 dnů</a:t>
            </a:r>
          </a:p>
          <a:p>
            <a:r>
              <a:rPr lang="cs-CZ" dirty="0"/>
              <a:t>Nabývá účinnosti dnem vyvěšení na úřední desce nebo pozdějším dnem, který je v něm uveden</a:t>
            </a:r>
          </a:p>
          <a:p>
            <a:r>
              <a:rPr lang="cs-CZ" dirty="0"/>
              <a:t>Pokud se změnily důvody pro vydání opatření obecné povahy, ministerstvo jej bezodkladně zruší nebo změní</a:t>
            </a:r>
          </a:p>
        </p:txBody>
      </p:sp>
    </p:spTree>
    <p:extLst>
      <p:ext uri="{BB962C8B-B14F-4D97-AF65-F5344CB8AC3E}">
        <p14:creationId xmlns:p14="http://schemas.microsoft.com/office/powerpoint/2010/main" val="3243068401"/>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0A29D2-7437-4251-B786-EA386D3AEECF}"/>
              </a:ext>
            </a:extLst>
          </p:cNvPr>
          <p:cNvSpPr>
            <a:spLocks noGrp="1"/>
          </p:cNvSpPr>
          <p:nvPr>
            <p:ph type="title"/>
          </p:nvPr>
        </p:nvSpPr>
        <p:spPr/>
        <p:txBody>
          <a:bodyPr/>
          <a:lstStyle/>
          <a:p>
            <a:r>
              <a:rPr lang="cs-CZ" dirty="0"/>
              <a:t>Shrnutí</a:t>
            </a:r>
          </a:p>
        </p:txBody>
      </p:sp>
      <p:sp>
        <p:nvSpPr>
          <p:cNvPr id="3" name="Zástupný obsah 2">
            <a:extLst>
              <a:ext uri="{FF2B5EF4-FFF2-40B4-BE49-F238E27FC236}">
                <a16:creationId xmlns:a16="http://schemas.microsoft.com/office/drawing/2014/main" id="{3FAC0651-E6B2-4810-814D-C1FE4C3C594B}"/>
              </a:ext>
            </a:extLst>
          </p:cNvPr>
          <p:cNvSpPr>
            <a:spLocks noGrp="1"/>
          </p:cNvSpPr>
          <p:nvPr>
            <p:ph idx="1"/>
          </p:nvPr>
        </p:nvSpPr>
        <p:spPr/>
        <p:txBody>
          <a:bodyPr/>
          <a:lstStyle/>
          <a:p>
            <a:r>
              <a:rPr lang="cs-CZ" dirty="0"/>
              <a:t>Pracujte vždy s aktuálním zněním právního předpisu</a:t>
            </a:r>
          </a:p>
          <a:p>
            <a:r>
              <a:rPr lang="cs-CZ" dirty="0"/>
              <a:t>Průběžně se vzdělávejte</a:t>
            </a:r>
          </a:p>
          <a:p>
            <a:r>
              <a:rPr lang="cs-CZ" dirty="0"/>
              <a:t>Nebojte se využít právní služby</a:t>
            </a:r>
          </a:p>
          <a:p>
            <a:endParaRPr lang="cs-CZ" dirty="0"/>
          </a:p>
        </p:txBody>
      </p:sp>
    </p:spTree>
    <p:extLst>
      <p:ext uri="{BB962C8B-B14F-4D97-AF65-F5344CB8AC3E}">
        <p14:creationId xmlns:p14="http://schemas.microsoft.com/office/powerpoint/2010/main" val="4113973363"/>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51DEE-215F-4A37-AC99-0CA5FD9CC73F}"/>
              </a:ext>
            </a:extLst>
          </p:cNvPr>
          <p:cNvSpPr>
            <a:spLocks noGrp="1"/>
          </p:cNvSpPr>
          <p:nvPr>
            <p:ph type="title"/>
          </p:nvPr>
        </p:nvSpPr>
        <p:spPr/>
        <p:txBody>
          <a:bodyPr/>
          <a:lstStyle/>
          <a:p>
            <a:r>
              <a:rPr lang="cs-CZ" dirty="0"/>
              <a:t>Děkuji za pozornost</a:t>
            </a:r>
          </a:p>
        </p:txBody>
      </p:sp>
      <p:sp>
        <p:nvSpPr>
          <p:cNvPr id="3" name="Zástupný text 2">
            <a:extLst>
              <a:ext uri="{FF2B5EF4-FFF2-40B4-BE49-F238E27FC236}">
                <a16:creationId xmlns:a16="http://schemas.microsoft.com/office/drawing/2014/main" id="{27122D95-84E3-476A-B03D-299E42C8AF15}"/>
              </a:ext>
            </a:extLst>
          </p:cNvPr>
          <p:cNvSpPr>
            <a:spLocks noGrp="1"/>
          </p:cNvSpPr>
          <p:nvPr>
            <p:ph type="body" idx="1"/>
          </p:nvPr>
        </p:nvSpPr>
        <p:spPr/>
        <p:txBody>
          <a:bodyPr/>
          <a:lstStyle/>
          <a:p>
            <a:r>
              <a:rPr lang="cs-CZ" dirty="0"/>
              <a:t>JUDr. Hana Poláková</a:t>
            </a:r>
          </a:p>
          <a:p>
            <a:r>
              <a:rPr lang="cs-CZ" dirty="0" err="1">
                <a:hlinkClick r:id="rId2"/>
              </a:rPr>
              <a:t>polakova@</a:t>
            </a:r>
            <a:r>
              <a:rPr lang="cs-CZ" err="1">
                <a:hlinkClick r:id="rId2"/>
              </a:rPr>
              <a:t>vim-jmk</a:t>
            </a:r>
            <a:r>
              <a:rPr lang="cs-CZ">
                <a:hlinkClick r:id="rId2"/>
              </a:rPr>
              <a:t>.cz</a:t>
            </a:r>
            <a:endParaRPr lang="cs-CZ"/>
          </a:p>
          <a:p>
            <a:endParaRPr lang="cs-CZ" dirty="0"/>
          </a:p>
        </p:txBody>
      </p:sp>
    </p:spTree>
    <p:extLst>
      <p:ext uri="{BB962C8B-B14F-4D97-AF65-F5344CB8AC3E}">
        <p14:creationId xmlns:p14="http://schemas.microsoft.com/office/powerpoint/2010/main" val="1218720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2F7D09-D605-47BE-9D90-3CAE80E96668}"/>
              </a:ext>
            </a:extLst>
          </p:cNvPr>
          <p:cNvSpPr txBox="1">
            <a:spLocks noGrp="1"/>
          </p:cNvSpPr>
          <p:nvPr>
            <p:ph type="title"/>
          </p:nvPr>
        </p:nvSpPr>
        <p:spPr/>
        <p:txBody>
          <a:bodyPr/>
          <a:lstStyle/>
          <a:p>
            <a:pPr lvl="0"/>
            <a:r>
              <a:rPr lang="cs-CZ" dirty="0"/>
              <a:t>Organizační změny</a:t>
            </a:r>
          </a:p>
        </p:txBody>
      </p:sp>
      <p:sp>
        <p:nvSpPr>
          <p:cNvPr id="3" name="Zástupný symbol pro obsah 2">
            <a:extLst>
              <a:ext uri="{FF2B5EF4-FFF2-40B4-BE49-F238E27FC236}">
                <a16:creationId xmlns:a16="http://schemas.microsoft.com/office/drawing/2014/main" id="{630739A0-2737-41F4-8B25-81F487ACC11D}"/>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600"/>
              </a:spcBef>
              <a:buSzPct val="100000"/>
              <a:buFont typeface="Arial" pitchFamily="34"/>
              <a:buChar char="•"/>
            </a:pPr>
            <a:r>
              <a:rPr lang="cs-CZ" sz="2700" dirty="0">
                <a:latin typeface="Calibri" pitchFamily="18"/>
              </a:rPr>
              <a:t>Ke vzniku, k rozdělení, sloučení, splynutí nebo zrušení příspěvkové organizace dochází dnem určeným zřizovatelem v rozhodnutí, jímž též určí, v jakém rozsahu přechází její majetek, práva a závazky na nové anebo přejímající organizace.</a:t>
            </a:r>
          </a:p>
          <a:p>
            <a:pPr hangingPunct="1">
              <a:spcBef>
                <a:spcPts val="600"/>
              </a:spcBef>
              <a:buSzPct val="100000"/>
              <a:buFont typeface="Arial" pitchFamily="34"/>
              <a:buChar char="•"/>
            </a:pPr>
            <a:r>
              <a:rPr lang="cs-CZ" sz="2700" dirty="0">
                <a:latin typeface="Calibri" pitchFamily="18"/>
              </a:rPr>
              <a:t>Rozhodne-li zřizovatel o zrušení organizace, přechází uplynutím dne uvedeného v jeho rozhodnutí o zrušení její majetek, práva a závazky na zřizovatele.</a:t>
            </a:r>
          </a:p>
          <a:p>
            <a:pPr hangingPunct="1">
              <a:spcBef>
                <a:spcPts val="600"/>
              </a:spcBef>
              <a:buSzPct val="100000"/>
              <a:buFont typeface="Arial" pitchFamily="34"/>
              <a:buChar char="•"/>
            </a:pPr>
            <a:r>
              <a:rPr lang="cs-CZ" sz="2700" dirty="0">
                <a:latin typeface="Calibri" pitchFamily="18"/>
              </a:rPr>
              <a:t>Ke sloučení nebo splynutí příspěvkové organizace může dojít pouze u příspěvkových organizací téhož zřizovatele.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5D78A2-EC73-4708-95D3-9D88D0EA6F7A}"/>
              </a:ext>
            </a:extLst>
          </p:cNvPr>
          <p:cNvSpPr txBox="1">
            <a:spLocks noGrp="1"/>
          </p:cNvSpPr>
          <p:nvPr>
            <p:ph type="title"/>
          </p:nvPr>
        </p:nvSpPr>
        <p:spPr/>
        <p:txBody>
          <a:bodyPr/>
          <a:lstStyle/>
          <a:p>
            <a:pPr lvl="0"/>
            <a:r>
              <a:rPr lang="cs-CZ" dirty="0"/>
              <a:t>Práva a povinnosti zřizovatele</a:t>
            </a:r>
          </a:p>
        </p:txBody>
      </p:sp>
      <p:sp>
        <p:nvSpPr>
          <p:cNvPr id="3" name="Zástupný symbol pro obsah 2">
            <a:extLst>
              <a:ext uri="{FF2B5EF4-FFF2-40B4-BE49-F238E27FC236}">
                <a16:creationId xmlns:a16="http://schemas.microsoft.com/office/drawing/2014/main" id="{4B60AB54-6D9C-4420-99EB-2B22C3749804}"/>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Údaje ze zřizovací listiny a organizační změny se </a:t>
            </a:r>
            <a:r>
              <a:rPr lang="cs-CZ" u="sng" dirty="0">
                <a:latin typeface="Calibri" pitchFamily="18"/>
              </a:rPr>
              <a:t>zveřejňují v Ústředním věstníku České republiky</a:t>
            </a:r>
            <a:r>
              <a:rPr lang="cs-CZ" dirty="0">
                <a:latin typeface="Calibri" pitchFamily="18"/>
              </a:rPr>
              <a:t>. Zřizovatel je povinen oznámit je Ústřednímu věstníku České republiky do 15 dnů ode dne, kdy k uvedené skutečnosti došlo.</a:t>
            </a:r>
          </a:p>
          <a:p>
            <a:pPr hangingPunct="1">
              <a:spcBef>
                <a:spcPts val="800"/>
              </a:spcBef>
              <a:buSzPct val="100000"/>
              <a:buFont typeface="Arial" pitchFamily="34"/>
              <a:buChar char="•"/>
            </a:pPr>
            <a:r>
              <a:rPr lang="cs-CZ" dirty="0">
                <a:latin typeface="Calibri" pitchFamily="18"/>
              </a:rPr>
              <a:t>Zřizovatel </a:t>
            </a:r>
            <a:r>
              <a:rPr lang="cs-CZ" u="sng" dirty="0">
                <a:latin typeface="Calibri" pitchFamily="18"/>
              </a:rPr>
              <a:t>provádí kontrolu hospodaření </a:t>
            </a:r>
            <a:r>
              <a:rPr lang="cs-CZ" dirty="0">
                <a:latin typeface="Calibri" pitchFamily="18"/>
              </a:rPr>
              <a:t>příspěvkové organizace.</a:t>
            </a:r>
          </a:p>
          <a:p>
            <a:pPr hangingPunct="1">
              <a:spcBef>
                <a:spcPts val="800"/>
              </a:spcBef>
              <a:buSzPct val="100000"/>
              <a:buFont typeface="Arial" pitchFamily="34"/>
              <a:buChar char="•"/>
            </a:pPr>
            <a:r>
              <a:rPr lang="cs-CZ" dirty="0">
                <a:latin typeface="Calibri" pitchFamily="18"/>
              </a:rPr>
              <a:t>Zřizovatel podává návrh na </a:t>
            </a:r>
            <a:r>
              <a:rPr lang="cs-CZ" u="sng" dirty="0">
                <a:latin typeface="Calibri" pitchFamily="18"/>
              </a:rPr>
              <a:t>zápis příspěvkové organizace do obchodního rejstříku</a:t>
            </a:r>
            <a:r>
              <a:rPr lang="cs-CZ" dirty="0">
                <a:latin typeface="Calibri" pitchFamily="18"/>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8746B7-06C9-4CAE-873F-ACD94E1E10DE}"/>
              </a:ext>
            </a:extLst>
          </p:cNvPr>
          <p:cNvSpPr txBox="1">
            <a:spLocks noGrp="1"/>
          </p:cNvSpPr>
          <p:nvPr>
            <p:ph type="title"/>
          </p:nvPr>
        </p:nvSpPr>
        <p:spPr/>
        <p:txBody>
          <a:bodyPr/>
          <a:lstStyle/>
          <a:p>
            <a:pPr lvl="0"/>
            <a:r>
              <a:rPr lang="cs-CZ" dirty="0"/>
              <a:t>Finanční hospodaření PO</a:t>
            </a:r>
          </a:p>
        </p:txBody>
      </p:sp>
      <p:sp>
        <p:nvSpPr>
          <p:cNvPr id="3" name="Zástupný symbol pro obsah 2">
            <a:extLst>
              <a:ext uri="{FF2B5EF4-FFF2-40B4-BE49-F238E27FC236}">
                <a16:creationId xmlns:a16="http://schemas.microsoft.com/office/drawing/2014/main" id="{261534D3-13B0-4DCE-B1D3-7887EB316D06}"/>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lnSpc>
                <a:spcPct val="80000"/>
              </a:lnSpc>
              <a:spcBef>
                <a:spcPts val="500"/>
              </a:spcBef>
              <a:buSzPct val="100000"/>
              <a:buFont typeface="Arial" pitchFamily="34"/>
              <a:buChar char="•"/>
            </a:pPr>
            <a:r>
              <a:rPr lang="cs-CZ" sz="2200" dirty="0">
                <a:latin typeface="Calibri" pitchFamily="18"/>
              </a:rPr>
              <a:t>peněžní prostředky získané vlastní činností,</a:t>
            </a:r>
          </a:p>
          <a:p>
            <a:pPr hangingPunct="1">
              <a:lnSpc>
                <a:spcPct val="80000"/>
              </a:lnSpc>
              <a:spcBef>
                <a:spcPts val="500"/>
              </a:spcBef>
              <a:buSzPct val="100000"/>
              <a:buFont typeface="Arial" pitchFamily="34"/>
              <a:buChar char="•"/>
            </a:pPr>
            <a:r>
              <a:rPr lang="cs-CZ" sz="2200" dirty="0">
                <a:latin typeface="Calibri" pitchFamily="18"/>
              </a:rPr>
              <a:t>peněžní prostředky přijaté z rozpočtu svého zřizovatele,</a:t>
            </a:r>
          </a:p>
          <a:p>
            <a:pPr hangingPunct="1">
              <a:lnSpc>
                <a:spcPct val="80000"/>
              </a:lnSpc>
              <a:spcBef>
                <a:spcPts val="500"/>
              </a:spcBef>
              <a:buSzPct val="100000"/>
              <a:buFont typeface="Arial" pitchFamily="34"/>
              <a:buChar char="•"/>
            </a:pPr>
            <a:r>
              <a:rPr lang="cs-CZ" sz="2200" dirty="0">
                <a:latin typeface="Calibri" pitchFamily="18"/>
              </a:rPr>
              <a:t>prostředky svých fondů,</a:t>
            </a:r>
          </a:p>
          <a:p>
            <a:pPr hangingPunct="1">
              <a:lnSpc>
                <a:spcPct val="80000"/>
              </a:lnSpc>
              <a:spcBef>
                <a:spcPts val="500"/>
              </a:spcBef>
              <a:buSzPct val="100000"/>
              <a:buFont typeface="Arial" pitchFamily="34"/>
              <a:buChar char="•"/>
            </a:pPr>
            <a:r>
              <a:rPr lang="cs-CZ" sz="2200" dirty="0">
                <a:latin typeface="Calibri" pitchFamily="18"/>
              </a:rPr>
              <a:t>peněžité dary od fyzických a právnických osob,</a:t>
            </a:r>
          </a:p>
          <a:p>
            <a:pPr hangingPunct="1">
              <a:lnSpc>
                <a:spcPct val="80000"/>
              </a:lnSpc>
              <a:spcBef>
                <a:spcPts val="500"/>
              </a:spcBef>
              <a:buSzPct val="100000"/>
              <a:buFont typeface="Arial" pitchFamily="34"/>
              <a:buChar char="•"/>
            </a:pPr>
            <a:r>
              <a:rPr lang="cs-CZ" sz="2200" dirty="0">
                <a:latin typeface="Calibri" pitchFamily="18"/>
              </a:rPr>
              <a:t>peněžní prostředky poskytnuté z Národního fondu a ze zahraničí,</a:t>
            </a:r>
          </a:p>
          <a:p>
            <a:pPr hangingPunct="1">
              <a:lnSpc>
                <a:spcPct val="80000"/>
              </a:lnSpc>
              <a:spcBef>
                <a:spcPts val="500"/>
              </a:spcBef>
              <a:buSzPct val="100000"/>
              <a:buFont typeface="Arial" pitchFamily="34"/>
              <a:buChar char="•"/>
            </a:pPr>
            <a:r>
              <a:rPr lang="cs-CZ" sz="2200" dirty="0">
                <a:latin typeface="Calibri" pitchFamily="18"/>
              </a:rPr>
              <a:t>dotace na úhradu provozních výdajů, které jsou nebo mají být kryty z rozpočtu Evropské unie, včetně stanoveného podílu státního rozpočtu na financování těchto výdajů,</a:t>
            </a:r>
          </a:p>
          <a:p>
            <a:pPr hangingPunct="1">
              <a:lnSpc>
                <a:spcPct val="80000"/>
              </a:lnSpc>
              <a:spcBef>
                <a:spcPts val="500"/>
              </a:spcBef>
              <a:buSzPct val="100000"/>
              <a:buFont typeface="Arial" pitchFamily="34"/>
              <a:buChar char="•"/>
            </a:pPr>
            <a:r>
              <a:rPr lang="cs-CZ" sz="2200" dirty="0">
                <a:latin typeface="Calibri" pitchFamily="18"/>
              </a:rPr>
              <a:t>dotace na úhradu provozních výdajů podle mezinárodních smluv, na základě kterých jsou České republice svěřeny peněžní prostředky z finančního mechanismu Evropského hospodářského prostoru, z finančního mechanismu Norska a programu švýcarsko-české spolupráce.</a:t>
            </a:r>
          </a:p>
          <a:p>
            <a:pPr marL="0" indent="0" hangingPunct="1">
              <a:lnSpc>
                <a:spcPct val="80000"/>
              </a:lnSpc>
              <a:spcBef>
                <a:spcPts val="500"/>
              </a:spcBef>
              <a:buNone/>
            </a:pPr>
            <a:endParaRPr lang="cs-CZ" sz="2200" dirty="0">
              <a:latin typeface="Calibri" pitchFamily="1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146C6F-D032-49F9-8677-968569BBB742}"/>
              </a:ext>
            </a:extLst>
          </p:cNvPr>
          <p:cNvSpPr txBox="1">
            <a:spLocks noGrp="1"/>
          </p:cNvSpPr>
          <p:nvPr>
            <p:ph type="title"/>
          </p:nvPr>
        </p:nvSpPr>
        <p:spPr/>
        <p:txBody>
          <a:bodyPr/>
          <a:lstStyle/>
          <a:p>
            <a:pPr lvl="0"/>
            <a:r>
              <a:rPr lang="cs-CZ" dirty="0"/>
              <a:t>Finanční hospodaření PO</a:t>
            </a:r>
          </a:p>
        </p:txBody>
      </p:sp>
      <p:sp>
        <p:nvSpPr>
          <p:cNvPr id="3" name="Zástupný symbol pro obsah 2">
            <a:extLst>
              <a:ext uri="{FF2B5EF4-FFF2-40B4-BE49-F238E27FC236}">
                <a16:creationId xmlns:a16="http://schemas.microsoft.com/office/drawing/2014/main" id="{12DE3486-D990-4D68-AD33-DD591169DA63}"/>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Zřizovatel poskytuje příspěvek na provoz své příspěvkové organizaci zpravidla v návaznosti na výkony nebo jiná kritéria jejích potřeb.</a:t>
            </a:r>
          </a:p>
          <a:p>
            <a:pPr hangingPunct="1">
              <a:spcBef>
                <a:spcPts val="800"/>
              </a:spcBef>
              <a:buSzPct val="100000"/>
              <a:buFont typeface="Arial" pitchFamily="34"/>
              <a:buChar char="•"/>
            </a:pPr>
            <a:r>
              <a:rPr lang="cs-CZ" dirty="0">
                <a:latin typeface="Calibri" pitchFamily="18"/>
              </a:rPr>
              <a:t>Pokud příspěvková organizace vytváří ve své doplňkové činnosti zisk, může jej použít jen ve prospěch své hlavní činnosti; zřizovatel může organizaci povolit jiné využití tohoto zdroje.</a:t>
            </a:r>
          </a:p>
          <a:p>
            <a:pPr hangingPunct="1">
              <a:spcBef>
                <a:spcPts val="800"/>
              </a:spcBef>
              <a:buSzPct val="100000"/>
              <a:buFont typeface="Arial" pitchFamily="34"/>
              <a:buChar char="•"/>
            </a:pPr>
            <a:endParaRPr lang="cs-CZ" dirty="0">
              <a:latin typeface="Calibri" pitchFamily="1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E3FA2E-9D63-4327-8CC3-14AF1094F1D2}"/>
              </a:ext>
            </a:extLst>
          </p:cNvPr>
          <p:cNvSpPr txBox="1">
            <a:spLocks noGrp="1"/>
          </p:cNvSpPr>
          <p:nvPr>
            <p:ph type="title"/>
          </p:nvPr>
        </p:nvSpPr>
        <p:spPr/>
        <p:txBody>
          <a:bodyPr/>
          <a:lstStyle/>
          <a:p>
            <a:pPr lvl="0"/>
            <a:r>
              <a:rPr lang="cs-CZ" dirty="0"/>
              <a:t>Peněžní fondy</a:t>
            </a:r>
          </a:p>
        </p:txBody>
      </p:sp>
      <p:sp>
        <p:nvSpPr>
          <p:cNvPr id="3" name="Zástupný symbol pro obsah 2">
            <a:extLst>
              <a:ext uri="{FF2B5EF4-FFF2-40B4-BE49-F238E27FC236}">
                <a16:creationId xmlns:a16="http://schemas.microsoft.com/office/drawing/2014/main" id="{B89C1C0C-04B0-48F1-9492-B9A67171C2E0}"/>
              </a:ext>
            </a:extLst>
          </p:cNvPr>
          <p:cNvSpPr txBox="1">
            <a:spLocks noGrp="1"/>
          </p:cNvSpPr>
          <p:nvPr>
            <p:ph idx="1"/>
          </p:nvPr>
        </p:nvSpPr>
        <p:spPr>
          <a:xfrm>
            <a:off x="838200" y="1600201"/>
            <a:ext cx="10515600" cy="4525923"/>
          </a:xfrm>
        </p:spPr>
        <p:txBody>
          <a:bodyPr vert="horz" lIns="91440" tIns="45720" rIns="91440" bIns="45720" rtlCol="0">
            <a:normAutofit/>
          </a:bodyPr>
          <a:lstStyle/>
          <a:p>
            <a:pPr marL="514441" indent="-514441" hangingPunct="1">
              <a:spcBef>
                <a:spcPts val="800"/>
              </a:spcBef>
              <a:buSzPct val="100000"/>
              <a:buAutoNum type="alphaLcParenR"/>
            </a:pPr>
            <a:r>
              <a:rPr lang="cs-CZ" dirty="0">
                <a:latin typeface="Calibri" pitchFamily="18"/>
              </a:rPr>
              <a:t>rezervní fond,</a:t>
            </a:r>
          </a:p>
          <a:p>
            <a:pPr marL="514441" indent="-514441" hangingPunct="1">
              <a:spcBef>
                <a:spcPts val="800"/>
              </a:spcBef>
              <a:buSzPct val="100000"/>
              <a:buAutoNum type="alphaLcParenR"/>
            </a:pPr>
            <a:r>
              <a:rPr lang="cs-CZ" dirty="0">
                <a:latin typeface="Calibri" pitchFamily="18"/>
              </a:rPr>
              <a:t>fond investic,</a:t>
            </a:r>
          </a:p>
          <a:p>
            <a:pPr marL="514441" indent="-514441" hangingPunct="1">
              <a:spcBef>
                <a:spcPts val="800"/>
              </a:spcBef>
              <a:buSzPct val="100000"/>
              <a:buAutoNum type="alphaLcParenR"/>
            </a:pPr>
            <a:r>
              <a:rPr lang="cs-CZ" dirty="0">
                <a:latin typeface="Calibri" pitchFamily="18"/>
              </a:rPr>
              <a:t>fond odměn,</a:t>
            </a:r>
          </a:p>
          <a:p>
            <a:pPr marL="514441" indent="-514441" hangingPunct="1">
              <a:spcBef>
                <a:spcPts val="800"/>
              </a:spcBef>
              <a:buSzPct val="100000"/>
              <a:buAutoNum type="alphaLcParenR"/>
            </a:pPr>
            <a:r>
              <a:rPr lang="cs-CZ" dirty="0">
                <a:latin typeface="Calibri" pitchFamily="18"/>
              </a:rPr>
              <a:t>fond kulturních a sociálních potřeb.</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CF83-95FD-486F-B97A-6E4FCB8D7DA0}"/>
              </a:ext>
            </a:extLst>
          </p:cNvPr>
          <p:cNvSpPr txBox="1">
            <a:spLocks noGrp="1"/>
          </p:cNvSpPr>
          <p:nvPr>
            <p:ph type="title"/>
          </p:nvPr>
        </p:nvSpPr>
        <p:spPr/>
        <p:txBody>
          <a:bodyPr/>
          <a:lstStyle/>
          <a:p>
            <a:pPr lvl="0"/>
            <a:r>
              <a:rPr lang="cs-CZ" dirty="0"/>
              <a:t>Rezervní fond - tvorba</a:t>
            </a:r>
          </a:p>
        </p:txBody>
      </p:sp>
      <p:sp>
        <p:nvSpPr>
          <p:cNvPr id="3" name="Zástupný symbol pro obsah 2">
            <a:extLst>
              <a:ext uri="{FF2B5EF4-FFF2-40B4-BE49-F238E27FC236}">
                <a16:creationId xmlns:a16="http://schemas.microsoft.com/office/drawing/2014/main" id="{C219074B-59E5-4468-904E-9E42AF5BA767}"/>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600"/>
              </a:spcBef>
              <a:buSzPct val="100000"/>
              <a:buFont typeface="Arial" pitchFamily="34"/>
              <a:buChar char="•"/>
            </a:pPr>
            <a:r>
              <a:rPr lang="cs-CZ" sz="2700" dirty="0">
                <a:latin typeface="Calibri" pitchFamily="18"/>
              </a:rPr>
              <a:t>Tvoří se ze zlepšeného výsledku hospodaření příspěvkové organizace na základě schválení jeho výše zřizovatelem po skončení roku, sníženého o případné převody do fondu odměn</a:t>
            </a:r>
          </a:p>
          <a:p>
            <a:pPr hangingPunct="1">
              <a:spcBef>
                <a:spcPts val="600"/>
              </a:spcBef>
              <a:buSzPct val="100000"/>
              <a:buFont typeface="Arial" pitchFamily="34"/>
              <a:buChar char="•"/>
            </a:pPr>
            <a:r>
              <a:rPr lang="cs-CZ" sz="2700" dirty="0">
                <a:latin typeface="Calibri" pitchFamily="18"/>
              </a:rPr>
              <a:t>Zlepšený výsledek hospodaření příspěvkové organizace je vytvořen tehdy, jestliže skutečné výnosy jejího hospodaření jsou spolu s přijatým provozním příspěvkem větší než její provozní náklady.</a:t>
            </a:r>
          </a:p>
          <a:p>
            <a:pPr hangingPunct="1">
              <a:spcBef>
                <a:spcPts val="600"/>
              </a:spcBef>
              <a:buSzPct val="100000"/>
              <a:buFont typeface="Arial" pitchFamily="34"/>
              <a:buChar char="•"/>
            </a:pPr>
            <a:r>
              <a:rPr lang="cs-CZ" sz="2700" dirty="0">
                <a:latin typeface="Calibri" pitchFamily="18"/>
              </a:rPr>
              <a:t>Rozdělení zlepšeného výsledku hospodaření do rezervního fondu a do fondu odměn schvaluje zřizovatel.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4B818E-92C4-4EE1-B1E0-337E09AC0613}"/>
              </a:ext>
            </a:extLst>
          </p:cNvPr>
          <p:cNvSpPr txBox="1">
            <a:spLocks noGrp="1"/>
          </p:cNvSpPr>
          <p:nvPr>
            <p:ph type="title"/>
          </p:nvPr>
        </p:nvSpPr>
        <p:spPr/>
        <p:txBody>
          <a:bodyPr/>
          <a:lstStyle/>
          <a:p>
            <a:pPr lvl="0"/>
            <a:r>
              <a:rPr lang="cs-CZ" dirty="0"/>
              <a:t>Rezervní fond - použití</a:t>
            </a:r>
          </a:p>
        </p:txBody>
      </p:sp>
      <p:sp>
        <p:nvSpPr>
          <p:cNvPr id="3" name="Zástupný symbol pro obsah 2">
            <a:extLst>
              <a:ext uri="{FF2B5EF4-FFF2-40B4-BE49-F238E27FC236}">
                <a16:creationId xmlns:a16="http://schemas.microsoft.com/office/drawing/2014/main" id="{3B057382-5F26-4A6E-BE16-BB3231FACC74}"/>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K dalšímu rozvoji své činnosti,</a:t>
            </a:r>
          </a:p>
          <a:p>
            <a:pPr hangingPunct="1">
              <a:spcBef>
                <a:spcPts val="800"/>
              </a:spcBef>
              <a:buSzPct val="100000"/>
              <a:buFont typeface="Arial" pitchFamily="34"/>
              <a:buChar char="•"/>
            </a:pPr>
            <a:r>
              <a:rPr lang="cs-CZ" dirty="0">
                <a:latin typeface="Calibri" pitchFamily="18"/>
              </a:rPr>
              <a:t>k časovému překlenutí dočasného nesouladu mezi výnosy a náklady,</a:t>
            </a:r>
          </a:p>
          <a:p>
            <a:pPr hangingPunct="1">
              <a:spcBef>
                <a:spcPts val="800"/>
              </a:spcBef>
              <a:buSzPct val="100000"/>
              <a:buFont typeface="Arial" pitchFamily="34"/>
              <a:buChar char="•"/>
            </a:pPr>
            <a:r>
              <a:rPr lang="cs-CZ" dirty="0">
                <a:latin typeface="Calibri" pitchFamily="18"/>
              </a:rPr>
              <a:t>k úhradě případných sankcí uložených za porušení rozpočtové kázně,</a:t>
            </a:r>
          </a:p>
          <a:p>
            <a:pPr hangingPunct="1">
              <a:spcBef>
                <a:spcPts val="800"/>
              </a:spcBef>
              <a:buSzPct val="100000"/>
              <a:buFont typeface="Arial" pitchFamily="34"/>
              <a:buChar char="•"/>
            </a:pPr>
            <a:r>
              <a:rPr lang="cs-CZ" dirty="0">
                <a:latin typeface="Calibri" pitchFamily="18"/>
              </a:rPr>
              <a:t>k úhradě své ztráty za předchozí léta,</a:t>
            </a:r>
          </a:p>
          <a:p>
            <a:pPr hangingPunct="1">
              <a:spcBef>
                <a:spcPts val="800"/>
              </a:spcBef>
              <a:buSzPct val="100000"/>
              <a:buFont typeface="Arial" pitchFamily="34"/>
              <a:buChar char="•"/>
            </a:pPr>
            <a:r>
              <a:rPr lang="cs-CZ" dirty="0">
                <a:latin typeface="Calibri" pitchFamily="18"/>
              </a:rPr>
              <a:t>se souhlasem zřizovatele k posílení svého fondu investic.</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E4E041-D1CB-4A0B-9A8F-B07A2D0E93E6}"/>
              </a:ext>
            </a:extLst>
          </p:cNvPr>
          <p:cNvSpPr txBox="1">
            <a:spLocks noGrp="1"/>
          </p:cNvSpPr>
          <p:nvPr>
            <p:ph type="title"/>
          </p:nvPr>
        </p:nvSpPr>
        <p:spPr/>
        <p:txBody>
          <a:bodyPr/>
          <a:lstStyle/>
          <a:p>
            <a:pPr lvl="0"/>
            <a:r>
              <a:rPr lang="cs-CZ" dirty="0"/>
              <a:t>Fond investic - tvorba</a:t>
            </a:r>
          </a:p>
        </p:txBody>
      </p:sp>
      <p:sp>
        <p:nvSpPr>
          <p:cNvPr id="3" name="Zástupný symbol pro obsah 2">
            <a:extLst>
              <a:ext uri="{FF2B5EF4-FFF2-40B4-BE49-F238E27FC236}">
                <a16:creationId xmlns:a16="http://schemas.microsoft.com/office/drawing/2014/main" id="{80E6DB25-8654-4AE0-B2B7-17AC47DDD2BA}"/>
              </a:ext>
            </a:extLst>
          </p:cNvPr>
          <p:cNvSpPr txBox="1">
            <a:spLocks noGrp="1"/>
          </p:cNvSpPr>
          <p:nvPr>
            <p:ph idx="1"/>
          </p:nvPr>
        </p:nvSpPr>
        <p:spPr>
          <a:xfrm>
            <a:off x="838199" y="1600201"/>
            <a:ext cx="10515599" cy="4525923"/>
          </a:xfrm>
        </p:spPr>
        <p:txBody>
          <a:bodyPr vert="horz" lIns="91440" tIns="45720" rIns="91440" bIns="45720" rtlCol="0">
            <a:normAutofit/>
          </a:bodyPr>
          <a:lstStyle/>
          <a:p>
            <a:pPr marL="514441" indent="-514441" hangingPunct="1">
              <a:lnSpc>
                <a:spcPct val="80000"/>
              </a:lnSpc>
              <a:spcBef>
                <a:spcPts val="500"/>
              </a:spcBef>
              <a:buSzPct val="100000"/>
              <a:buAutoNum type="alphaLcParenR"/>
            </a:pPr>
            <a:r>
              <a:rPr lang="cs-CZ" sz="2600" dirty="0">
                <a:latin typeface="Calibri" pitchFamily="18"/>
              </a:rPr>
              <a:t>Peněžní prostředky ve výši odpisů hmotného a nehmotného dlouhodobého majetku prováděné podle zřizovatelem schváleného odpisového plánu,</a:t>
            </a:r>
          </a:p>
          <a:p>
            <a:pPr marL="514441" indent="-514441" hangingPunct="1">
              <a:lnSpc>
                <a:spcPct val="80000"/>
              </a:lnSpc>
              <a:spcBef>
                <a:spcPts val="500"/>
              </a:spcBef>
              <a:buSzPct val="100000"/>
              <a:buAutoNum type="alphaLcParenR"/>
            </a:pPr>
            <a:r>
              <a:rPr lang="cs-CZ" sz="2600" dirty="0">
                <a:latin typeface="Calibri" pitchFamily="18"/>
              </a:rPr>
              <a:t>investiční příspěvek z rozpočtu zřizovatele,</a:t>
            </a:r>
          </a:p>
          <a:p>
            <a:pPr marL="514441" indent="-514441" hangingPunct="1">
              <a:lnSpc>
                <a:spcPct val="80000"/>
              </a:lnSpc>
              <a:spcBef>
                <a:spcPts val="500"/>
              </a:spcBef>
              <a:buSzPct val="100000"/>
              <a:buAutoNum type="alphaLcParenR"/>
            </a:pPr>
            <a:r>
              <a:rPr lang="cs-CZ" sz="2600" dirty="0">
                <a:latin typeface="Calibri" pitchFamily="18"/>
              </a:rPr>
              <a:t>investiční dotace ze státních fondů a jiných veřejných rozpočtů,</a:t>
            </a:r>
          </a:p>
          <a:p>
            <a:pPr marL="514441" indent="-514441" hangingPunct="1">
              <a:lnSpc>
                <a:spcPct val="80000"/>
              </a:lnSpc>
              <a:spcBef>
                <a:spcPts val="500"/>
              </a:spcBef>
              <a:buSzPct val="100000"/>
              <a:buAutoNum type="alphaLcParenR"/>
            </a:pPr>
            <a:r>
              <a:rPr lang="cs-CZ" sz="2600" dirty="0">
                <a:latin typeface="Calibri" pitchFamily="18"/>
              </a:rPr>
              <a:t>příjmy z prodeje svěřeného dlouhodobého hmotného majetku, jestliže to zřizovatel podle svého rozhodnutí připustí,</a:t>
            </a:r>
          </a:p>
          <a:p>
            <a:pPr marL="514441" indent="-514441" hangingPunct="1">
              <a:lnSpc>
                <a:spcPct val="80000"/>
              </a:lnSpc>
              <a:spcBef>
                <a:spcPts val="500"/>
              </a:spcBef>
              <a:buSzPct val="100000"/>
              <a:buAutoNum type="alphaLcParenR"/>
            </a:pPr>
            <a:r>
              <a:rPr lang="cs-CZ" sz="2600" dirty="0">
                <a:latin typeface="Calibri" pitchFamily="18"/>
              </a:rPr>
              <a:t>peněžní dary a příspěvky od jiných subjektů, jsou-li určené nebo použitelné k investičním účelům,</a:t>
            </a:r>
          </a:p>
          <a:p>
            <a:pPr marL="514441" indent="-514441" hangingPunct="1">
              <a:lnSpc>
                <a:spcPct val="80000"/>
              </a:lnSpc>
              <a:spcBef>
                <a:spcPts val="500"/>
              </a:spcBef>
              <a:buSzPct val="100000"/>
              <a:buAutoNum type="alphaLcParenR"/>
            </a:pPr>
            <a:r>
              <a:rPr lang="cs-CZ" sz="2600" dirty="0">
                <a:latin typeface="Calibri" pitchFamily="18"/>
              </a:rPr>
              <a:t>příjmy z prodeje dlouhodobého hmotného majetku ve vlastnictví příspěvkové organizace,</a:t>
            </a:r>
          </a:p>
          <a:p>
            <a:pPr marL="514441" indent="-514441" hangingPunct="1">
              <a:lnSpc>
                <a:spcPct val="80000"/>
              </a:lnSpc>
              <a:spcBef>
                <a:spcPts val="500"/>
              </a:spcBef>
              <a:buSzPct val="100000"/>
              <a:buAutoNum type="alphaLcParenR"/>
            </a:pPr>
            <a:r>
              <a:rPr lang="cs-CZ" sz="2600" dirty="0">
                <a:latin typeface="Calibri" pitchFamily="18"/>
              </a:rPr>
              <a:t>převody z rezervního fondu ve výši povolené zřizovatelem.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08673B-AD23-4D67-A0D9-C9A32F9DE122}"/>
              </a:ext>
            </a:extLst>
          </p:cNvPr>
          <p:cNvSpPr txBox="1">
            <a:spLocks noGrp="1"/>
          </p:cNvSpPr>
          <p:nvPr>
            <p:ph type="title"/>
          </p:nvPr>
        </p:nvSpPr>
        <p:spPr/>
        <p:txBody>
          <a:bodyPr/>
          <a:lstStyle/>
          <a:p>
            <a:pPr lvl="0"/>
            <a:r>
              <a:rPr lang="cs-CZ" dirty="0"/>
              <a:t>Fond investic -  použití</a:t>
            </a:r>
          </a:p>
        </p:txBody>
      </p:sp>
      <p:sp>
        <p:nvSpPr>
          <p:cNvPr id="3" name="Zástupný symbol pro obsah 2">
            <a:extLst>
              <a:ext uri="{FF2B5EF4-FFF2-40B4-BE49-F238E27FC236}">
                <a16:creationId xmlns:a16="http://schemas.microsoft.com/office/drawing/2014/main" id="{43E7328F-61A4-43A5-A88A-2E591EF9AB33}"/>
              </a:ext>
            </a:extLst>
          </p:cNvPr>
          <p:cNvSpPr txBox="1">
            <a:spLocks noGrp="1"/>
          </p:cNvSpPr>
          <p:nvPr>
            <p:ph idx="1"/>
          </p:nvPr>
        </p:nvSpPr>
        <p:spPr>
          <a:xfrm>
            <a:off x="838200" y="1600201"/>
            <a:ext cx="10515600" cy="4525923"/>
          </a:xfrm>
        </p:spPr>
        <p:txBody>
          <a:bodyPr vert="horz" lIns="91440" tIns="45720" rIns="91440" bIns="45720" rtlCol="0">
            <a:normAutofit/>
          </a:bodyPr>
          <a:lstStyle/>
          <a:p>
            <a:pPr marL="514441" indent="-514441" hangingPunct="1">
              <a:lnSpc>
                <a:spcPct val="80000"/>
              </a:lnSpc>
              <a:spcBef>
                <a:spcPts val="700"/>
              </a:spcBef>
              <a:buSzPct val="100000"/>
              <a:buAutoNum type="alphaLcParenR"/>
            </a:pPr>
            <a:r>
              <a:rPr lang="cs-CZ" sz="3000" dirty="0">
                <a:latin typeface="Calibri" pitchFamily="18"/>
              </a:rPr>
              <a:t>Na pořízení a technické zhodnocení hmotného a nehmotného dlouhodobého majetku, s výjimkou drobného hmotného a nehmotného dlouhodobého majetku,</a:t>
            </a:r>
          </a:p>
          <a:p>
            <a:pPr marL="514441" indent="-514441" hangingPunct="1">
              <a:lnSpc>
                <a:spcPct val="80000"/>
              </a:lnSpc>
              <a:spcBef>
                <a:spcPts val="700"/>
              </a:spcBef>
              <a:buSzPct val="100000"/>
              <a:buAutoNum type="alphaLcParenR"/>
            </a:pPr>
            <a:r>
              <a:rPr lang="cs-CZ" sz="3000" dirty="0">
                <a:latin typeface="Calibri" pitchFamily="18"/>
              </a:rPr>
              <a:t>k úhradě investičních úvěrů nebo půjček,</a:t>
            </a:r>
          </a:p>
          <a:p>
            <a:pPr marL="514441" indent="-514441" hangingPunct="1">
              <a:lnSpc>
                <a:spcPct val="80000"/>
              </a:lnSpc>
              <a:spcBef>
                <a:spcPts val="700"/>
              </a:spcBef>
              <a:buSzPct val="100000"/>
              <a:buAutoNum type="alphaLcParenR"/>
            </a:pPr>
            <a:r>
              <a:rPr lang="cs-CZ" sz="3000" dirty="0">
                <a:latin typeface="Calibri" pitchFamily="18"/>
              </a:rPr>
              <a:t>k odvodu do rozpočtu zřizovatele, pokud takový odvod uložil,</a:t>
            </a:r>
          </a:p>
          <a:p>
            <a:pPr marL="514441" indent="-514441" hangingPunct="1">
              <a:lnSpc>
                <a:spcPct val="80000"/>
              </a:lnSpc>
              <a:spcBef>
                <a:spcPts val="700"/>
              </a:spcBef>
              <a:buSzPct val="100000"/>
              <a:buAutoNum type="alphaLcParenR"/>
            </a:pPr>
            <a:r>
              <a:rPr lang="cs-CZ" sz="3000" dirty="0">
                <a:latin typeface="Calibri" pitchFamily="18"/>
              </a:rPr>
              <a:t>k navýšení peněžních prostředků určených na financování údržby a oprav majetku, který příspěvková organizace používá pro svou činnost.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5B6F21-230B-4CD0-A755-C5A62F846B1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490A35B-6517-415F-9B77-5916781745BB}"/>
              </a:ext>
            </a:extLst>
          </p:cNvPr>
          <p:cNvSpPr>
            <a:spLocks noGrp="1"/>
          </p:cNvSpPr>
          <p:nvPr>
            <p:ph idx="1"/>
          </p:nvPr>
        </p:nvSpPr>
        <p:spPr/>
        <p:txBody>
          <a:bodyPr/>
          <a:lstStyle/>
          <a:p>
            <a:pPr lvl="0" hangingPunct="1">
              <a:spcBef>
                <a:spcPts val="800"/>
              </a:spcBef>
              <a:buSzPct val="100000"/>
              <a:buFont typeface="Arial" pitchFamily="34"/>
              <a:buChar char="•"/>
            </a:pPr>
            <a:r>
              <a:rPr lang="cs-CZ" dirty="0">
                <a:latin typeface="Calibri" pitchFamily="18"/>
              </a:rPr>
              <a:t>Vzdělávání poskytované podle tohoto zákona je veřejnou službou. (§ 2 odst. 3)</a:t>
            </a:r>
          </a:p>
          <a:p>
            <a:pPr lvl="0" hangingPunct="1">
              <a:spcBef>
                <a:spcPts val="800"/>
              </a:spcBef>
              <a:buSzPct val="100000"/>
              <a:buFont typeface="Arial" pitchFamily="34"/>
              <a:buChar char="•"/>
            </a:pPr>
            <a:r>
              <a:rPr lang="cs-CZ" dirty="0">
                <a:latin typeface="Calibri" pitchFamily="18"/>
              </a:rPr>
              <a:t>Ve školách a školských zařízeních zajišťují vzdělávání pedagogičtí pracovníci. (§ 7 odst. 7)</a:t>
            </a:r>
          </a:p>
          <a:p>
            <a:endParaRPr lang="cs-CZ" dirty="0"/>
          </a:p>
        </p:txBody>
      </p:sp>
    </p:spTree>
    <p:extLst>
      <p:ext uri="{BB962C8B-B14F-4D97-AF65-F5344CB8AC3E}">
        <p14:creationId xmlns:p14="http://schemas.microsoft.com/office/powerpoint/2010/main" val="4134401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3B6927-5F96-43E9-8141-143738433F50}"/>
              </a:ext>
            </a:extLst>
          </p:cNvPr>
          <p:cNvSpPr txBox="1">
            <a:spLocks noGrp="1"/>
          </p:cNvSpPr>
          <p:nvPr>
            <p:ph type="title"/>
          </p:nvPr>
        </p:nvSpPr>
        <p:spPr/>
        <p:txBody>
          <a:bodyPr/>
          <a:lstStyle/>
          <a:p>
            <a:pPr lvl="0"/>
            <a:r>
              <a:rPr lang="cs-CZ" dirty="0"/>
              <a:t>Fond odměn - tvorba</a:t>
            </a:r>
          </a:p>
        </p:txBody>
      </p:sp>
      <p:sp>
        <p:nvSpPr>
          <p:cNvPr id="3" name="Zástupný symbol pro obsah 2">
            <a:extLst>
              <a:ext uri="{FF2B5EF4-FFF2-40B4-BE49-F238E27FC236}">
                <a16:creationId xmlns:a16="http://schemas.microsoft.com/office/drawing/2014/main" id="{0252ACCE-F327-4F6F-92E1-226ECFE7D7A9}"/>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Ze zlepšeného výsledku hospodaření příspěvkové organizace, a to do výše jeho 80 %, nejvýše však do výše 80 % objemu prostředků na platy stanoveného zřizovatelem nebo zvláštním právním předpisem, a peněžními dary účelově určenými na platy.</a:t>
            </a:r>
          </a:p>
          <a:p>
            <a:pPr hangingPunct="1">
              <a:spcBef>
                <a:spcPts val="800"/>
              </a:spcBef>
              <a:buSzPct val="100000"/>
              <a:buFont typeface="Arial" pitchFamily="34"/>
              <a:buChar char="•"/>
            </a:pPr>
            <a:r>
              <a:rPr lang="cs-CZ" dirty="0">
                <a:latin typeface="Calibri" pitchFamily="18"/>
              </a:rPr>
              <a:t>Schvaluje zřizovatel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D9DD14-7722-4A93-9FB9-CA15D99F660A}"/>
              </a:ext>
            </a:extLst>
          </p:cNvPr>
          <p:cNvSpPr txBox="1">
            <a:spLocks noGrp="1"/>
          </p:cNvSpPr>
          <p:nvPr>
            <p:ph type="title"/>
          </p:nvPr>
        </p:nvSpPr>
        <p:spPr/>
        <p:txBody>
          <a:bodyPr/>
          <a:lstStyle/>
          <a:p>
            <a:pPr lvl="0"/>
            <a:r>
              <a:rPr lang="cs-CZ" dirty="0"/>
              <a:t>Fond odměn - použití</a:t>
            </a:r>
          </a:p>
        </p:txBody>
      </p:sp>
      <p:sp>
        <p:nvSpPr>
          <p:cNvPr id="3" name="Zástupný symbol pro obsah 2">
            <a:extLst>
              <a:ext uri="{FF2B5EF4-FFF2-40B4-BE49-F238E27FC236}">
                <a16:creationId xmlns:a16="http://schemas.microsoft.com/office/drawing/2014/main" id="{233C24B8-031B-42D6-B8B8-AA52E62C0B11}"/>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Odměny zaměstnancům,</a:t>
            </a:r>
          </a:p>
          <a:p>
            <a:pPr hangingPunct="1">
              <a:spcBef>
                <a:spcPts val="800"/>
              </a:spcBef>
              <a:buSzPct val="100000"/>
              <a:buFont typeface="Arial" pitchFamily="34"/>
              <a:buChar char="•"/>
            </a:pPr>
            <a:r>
              <a:rPr lang="cs-CZ" dirty="0">
                <a:latin typeface="Calibri" pitchFamily="18"/>
              </a:rPr>
              <a:t>přednostně se z fondu odměn hradí případné překročení stanoveného objemu prostředků na platy.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AAF9DF-ECAD-48AD-8135-21D2B68E2129}"/>
              </a:ext>
            </a:extLst>
          </p:cNvPr>
          <p:cNvSpPr txBox="1">
            <a:spLocks noGrp="1"/>
          </p:cNvSpPr>
          <p:nvPr>
            <p:ph type="title"/>
          </p:nvPr>
        </p:nvSpPr>
        <p:spPr/>
        <p:txBody>
          <a:bodyPr/>
          <a:lstStyle/>
          <a:p>
            <a:pPr lvl="0"/>
            <a:r>
              <a:rPr lang="cs-CZ" dirty="0"/>
              <a:t>FKSP - tvorba</a:t>
            </a:r>
          </a:p>
        </p:txBody>
      </p:sp>
      <p:sp>
        <p:nvSpPr>
          <p:cNvPr id="3" name="Zástupný symbol pro obsah 2">
            <a:extLst>
              <a:ext uri="{FF2B5EF4-FFF2-40B4-BE49-F238E27FC236}">
                <a16:creationId xmlns:a16="http://schemas.microsoft.com/office/drawing/2014/main" id="{311BB7A8-E795-4922-B3C1-0608E9D4A958}"/>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2 % z ročního objemu nákladů zúčtovaných na platy a náhrady platů, popřípadě na mzdy a náhrady mzdy a odměny za pracovní pohotovost, na odměny a ostatní plnění za vykonávanou práci.</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F45E9E-9544-4007-9117-495BBBFA7C9A}"/>
              </a:ext>
            </a:extLst>
          </p:cNvPr>
          <p:cNvSpPr txBox="1">
            <a:spLocks noGrp="1"/>
          </p:cNvSpPr>
          <p:nvPr>
            <p:ph type="title"/>
          </p:nvPr>
        </p:nvSpPr>
        <p:spPr/>
        <p:txBody>
          <a:bodyPr/>
          <a:lstStyle/>
          <a:p>
            <a:pPr lvl="0"/>
            <a:r>
              <a:rPr lang="cs-CZ" dirty="0"/>
              <a:t>FKSP</a:t>
            </a:r>
          </a:p>
        </p:txBody>
      </p:sp>
      <p:sp>
        <p:nvSpPr>
          <p:cNvPr id="3" name="Zástupný symbol pro obsah 2">
            <a:extLst>
              <a:ext uri="{FF2B5EF4-FFF2-40B4-BE49-F238E27FC236}">
                <a16:creationId xmlns:a16="http://schemas.microsoft.com/office/drawing/2014/main" id="{B2773AE7-414D-4ADF-81A5-08C91ACCEC7E}"/>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Je určen zaměstnancům v pracovním poměru k příspěvkové organizaci, </a:t>
            </a:r>
            <a:r>
              <a:rPr lang="cs-CZ" strike="sngStrike" dirty="0">
                <a:latin typeface="Calibri" pitchFamily="18"/>
              </a:rPr>
              <a:t>žákům středních odborných učilišť a učilišť</a:t>
            </a:r>
            <a:r>
              <a:rPr lang="cs-CZ" dirty="0">
                <a:latin typeface="Calibri" pitchFamily="18"/>
              </a:rPr>
              <a:t>, interním vědeckým aspirantům, </a:t>
            </a:r>
            <a:r>
              <a:rPr lang="cs-CZ" u="sng" dirty="0">
                <a:latin typeface="Calibri" pitchFamily="18"/>
              </a:rPr>
              <a:t>důchodcům</a:t>
            </a:r>
            <a:r>
              <a:rPr lang="cs-CZ" dirty="0">
                <a:latin typeface="Calibri" pitchFamily="18"/>
              </a:rPr>
              <a:t>, kteří při prvém odchodu do starobního důchodu nebo invalidního důchodu pro invaliditu třetího stupně pracovali u příspěvkové organizace, případně rodinným příslušníkům zaměstnanců a jiným fyzickým nebo i právnickým osobám.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7A9DB1-B4FF-4F48-B1C4-FC35F25B184F}"/>
              </a:ext>
            </a:extLst>
          </p:cNvPr>
          <p:cNvSpPr txBox="1">
            <a:spLocks noGrp="1"/>
          </p:cNvSpPr>
          <p:nvPr>
            <p:ph type="title"/>
          </p:nvPr>
        </p:nvSpPr>
        <p:spPr/>
        <p:txBody>
          <a:bodyPr/>
          <a:lstStyle/>
          <a:p>
            <a:pPr lvl="0"/>
            <a:r>
              <a:rPr lang="cs-CZ" dirty="0"/>
              <a:t>FKSP PO</a:t>
            </a:r>
          </a:p>
        </p:txBody>
      </p:sp>
      <p:sp>
        <p:nvSpPr>
          <p:cNvPr id="3" name="Zástupný symbol pro obsah 2">
            <a:extLst>
              <a:ext uri="{FF2B5EF4-FFF2-40B4-BE49-F238E27FC236}">
                <a16:creationId xmlns:a16="http://schemas.microsoft.com/office/drawing/2014/main" id="{6BE2B7BC-15B2-43DA-8C72-6105031F256E}"/>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Další příjmy, výši tvorby a hospodaření s fondem kulturních a sociálních potřeb stanoví Ministerstvo financí vyhláškou.</a:t>
            </a:r>
          </a:p>
          <a:p>
            <a:pPr hangingPunct="1">
              <a:spcBef>
                <a:spcPts val="800"/>
              </a:spcBef>
              <a:buSzPct val="100000"/>
              <a:buFont typeface="Arial" pitchFamily="34"/>
              <a:buChar char="•"/>
            </a:pPr>
            <a:r>
              <a:rPr lang="cs-CZ" dirty="0">
                <a:latin typeface="Calibri" pitchFamily="18"/>
              </a:rPr>
              <a:t>Vyhláška č. 114/2002 Sb.</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931B4C-8F1C-48EF-B21E-D3F27E1BA492}"/>
              </a:ext>
            </a:extLst>
          </p:cNvPr>
          <p:cNvSpPr txBox="1">
            <a:spLocks noGrp="1"/>
          </p:cNvSpPr>
          <p:nvPr>
            <p:ph type="title"/>
          </p:nvPr>
        </p:nvSpPr>
        <p:spPr/>
        <p:txBody>
          <a:bodyPr/>
          <a:lstStyle/>
          <a:p>
            <a:pPr lvl="0"/>
            <a:r>
              <a:rPr lang="cs-CZ" dirty="0"/>
              <a:t>Úvěry, půjčky</a:t>
            </a:r>
          </a:p>
        </p:txBody>
      </p:sp>
      <p:sp>
        <p:nvSpPr>
          <p:cNvPr id="3" name="Zástupný symbol pro obsah 2">
            <a:extLst>
              <a:ext uri="{FF2B5EF4-FFF2-40B4-BE49-F238E27FC236}">
                <a16:creationId xmlns:a16="http://schemas.microsoft.com/office/drawing/2014/main" id="{F8BE3719-FAF4-4722-BFE4-F150C1A774EE}"/>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600"/>
              </a:spcBef>
              <a:buSzPct val="100000"/>
              <a:buFont typeface="Arial" pitchFamily="34"/>
              <a:buChar char="•"/>
            </a:pPr>
            <a:r>
              <a:rPr lang="cs-CZ" sz="2700" dirty="0">
                <a:latin typeface="Calibri" pitchFamily="18"/>
              </a:rPr>
              <a:t>Příspěvková organizace je oprávněna uzavírat smlouvy o půjčce nebo o úvěru jen po předchozím písemném souhlasu zřizovatele</a:t>
            </a:r>
          </a:p>
          <a:p>
            <a:pPr hangingPunct="1">
              <a:spcBef>
                <a:spcPts val="600"/>
              </a:spcBef>
              <a:buSzPct val="100000"/>
              <a:buFont typeface="Arial" pitchFamily="34"/>
              <a:buChar char="•"/>
            </a:pPr>
            <a:r>
              <a:rPr lang="cs-CZ" sz="2700" dirty="0">
                <a:latin typeface="Calibri" pitchFamily="18"/>
              </a:rPr>
              <a:t>Tento souhlas se nevyžaduje v případě půjček zaměstnancům z fondu kulturních a sociálních potřeb.</a:t>
            </a:r>
          </a:p>
          <a:p>
            <a:pPr hangingPunct="1">
              <a:spcBef>
                <a:spcPts val="600"/>
              </a:spcBef>
              <a:buSzPct val="100000"/>
              <a:buFont typeface="Arial" pitchFamily="34"/>
              <a:buChar char="•"/>
            </a:pPr>
            <a:r>
              <a:rPr lang="cs-CZ" sz="2700" dirty="0">
                <a:latin typeface="Calibri" pitchFamily="18"/>
              </a:rPr>
              <a:t>K dočasnému krytí svých potřeb může získat od svého zřizovatele návratnou finanční výpomoc, jestliže je její vrácení zabezpečeno jejími výnosy běžného roku, nejpozději však do 31. března následujícího roku, nestanoví-li zřizovatel lhůtu delší.</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353374-40F3-4320-8D11-87202948595F}"/>
              </a:ext>
            </a:extLst>
          </p:cNvPr>
          <p:cNvSpPr txBox="1">
            <a:spLocks noGrp="1"/>
          </p:cNvSpPr>
          <p:nvPr>
            <p:ph type="title"/>
          </p:nvPr>
        </p:nvSpPr>
        <p:spPr/>
        <p:txBody>
          <a:bodyPr/>
          <a:lstStyle/>
          <a:p>
            <a:pPr lvl="0"/>
            <a:r>
              <a:rPr lang="cs-CZ" dirty="0"/>
              <a:t>Ručení příspěvkové organizace</a:t>
            </a:r>
          </a:p>
        </p:txBody>
      </p:sp>
      <p:sp>
        <p:nvSpPr>
          <p:cNvPr id="3" name="Zástupný symbol pro obsah 2">
            <a:extLst>
              <a:ext uri="{FF2B5EF4-FFF2-40B4-BE49-F238E27FC236}">
                <a16:creationId xmlns:a16="http://schemas.microsoft.com/office/drawing/2014/main" id="{F14655EB-DECF-4CA9-B1BF-00BFAF78BB13}"/>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None/>
            </a:pPr>
            <a:endParaRPr lang="cs-CZ" dirty="0">
              <a:latin typeface="Calibri" pitchFamily="18"/>
            </a:endParaRPr>
          </a:p>
          <a:p>
            <a:pPr hangingPunct="1">
              <a:spcBef>
                <a:spcPts val="800"/>
              </a:spcBef>
              <a:buSzPct val="100000"/>
              <a:buFont typeface="Arial" pitchFamily="34"/>
              <a:buChar char="•"/>
            </a:pPr>
            <a:r>
              <a:rPr lang="cs-CZ" dirty="0">
                <a:latin typeface="Calibri" pitchFamily="18"/>
              </a:rPr>
              <a:t>Příspěvková organizace není oprávněna ručit za závazky třetích osob, ani jinak je zajišťovat.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73DCE5-2E44-49A7-8527-680D956F8C09}"/>
              </a:ext>
            </a:extLst>
          </p:cNvPr>
          <p:cNvSpPr txBox="1">
            <a:spLocks noGrp="1"/>
          </p:cNvSpPr>
          <p:nvPr>
            <p:ph type="title"/>
          </p:nvPr>
        </p:nvSpPr>
        <p:spPr/>
        <p:txBody>
          <a:bodyPr/>
          <a:lstStyle/>
          <a:p>
            <a:pPr lvl="0"/>
            <a:r>
              <a:rPr lang="cs-CZ" dirty="0"/>
              <a:t>Nákup na splátky</a:t>
            </a:r>
          </a:p>
        </p:txBody>
      </p:sp>
      <p:sp>
        <p:nvSpPr>
          <p:cNvPr id="3" name="Zástupný symbol pro obsah 2">
            <a:extLst>
              <a:ext uri="{FF2B5EF4-FFF2-40B4-BE49-F238E27FC236}">
                <a16:creationId xmlns:a16="http://schemas.microsoft.com/office/drawing/2014/main" id="{924CE454-E249-4B76-9925-1A37A3D7E1F0}"/>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Příspěvková organizace může pořizovat věci nákupem na splátky nebo smlouvou o nájmu s právem koupě jen po předchozím písemném souhlasu zřizovatele.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F983D1-AE35-42A6-B887-92473C9D928B}"/>
              </a:ext>
            </a:extLst>
          </p:cNvPr>
          <p:cNvSpPr txBox="1">
            <a:spLocks noGrp="1"/>
          </p:cNvSpPr>
          <p:nvPr>
            <p:ph type="title"/>
          </p:nvPr>
        </p:nvSpPr>
        <p:spPr/>
        <p:txBody>
          <a:bodyPr/>
          <a:lstStyle/>
          <a:p>
            <a:pPr lvl="0"/>
            <a:r>
              <a:rPr lang="cs-CZ" dirty="0"/>
              <a:t>Nakládání s cennými papíry</a:t>
            </a:r>
          </a:p>
        </p:txBody>
      </p:sp>
      <p:sp>
        <p:nvSpPr>
          <p:cNvPr id="3" name="Zástupný symbol pro obsah 2">
            <a:extLst>
              <a:ext uri="{FF2B5EF4-FFF2-40B4-BE49-F238E27FC236}">
                <a16:creationId xmlns:a16="http://schemas.microsoft.com/office/drawing/2014/main" id="{4119FA83-F5CF-474E-B819-11B477C3D179}"/>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Příspěvková organizace není oprávněna nakupovat akcie či jiné cenné papíry.</a:t>
            </a:r>
          </a:p>
          <a:p>
            <a:pPr hangingPunct="1">
              <a:spcBef>
                <a:spcPts val="800"/>
              </a:spcBef>
              <a:buSzPct val="100000"/>
              <a:buFont typeface="Arial" pitchFamily="34"/>
              <a:buChar char="•"/>
            </a:pPr>
            <a:r>
              <a:rPr lang="cs-CZ" dirty="0">
                <a:latin typeface="Calibri" pitchFamily="18"/>
              </a:rPr>
              <a:t>Přijímat je jako protihodnotu za své pohledávky vůči jiným subjektům je oprávněna jen s předchozím písemným souhlasem zřizovatele.</a:t>
            </a:r>
          </a:p>
          <a:p>
            <a:pPr hangingPunct="1">
              <a:spcBef>
                <a:spcPts val="800"/>
              </a:spcBef>
              <a:buSzPct val="100000"/>
              <a:buFont typeface="Arial" pitchFamily="34"/>
              <a:buChar char="•"/>
            </a:pPr>
            <a:r>
              <a:rPr lang="cs-CZ" dirty="0">
                <a:latin typeface="Calibri" pitchFamily="18"/>
              </a:rPr>
              <a:t>Příspěvková organizace nesmí vystavovat nebo akceptovat směnky, ani být směnečným ručitelem.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457265-EC46-4419-8EBA-8A1BE0829441}"/>
              </a:ext>
            </a:extLst>
          </p:cNvPr>
          <p:cNvSpPr txBox="1">
            <a:spLocks noGrp="1"/>
          </p:cNvSpPr>
          <p:nvPr>
            <p:ph type="title"/>
          </p:nvPr>
        </p:nvSpPr>
        <p:spPr/>
        <p:txBody>
          <a:bodyPr/>
          <a:lstStyle/>
          <a:p>
            <a:pPr lvl="0"/>
            <a:r>
              <a:rPr lang="cs-CZ" dirty="0"/>
              <a:t>Poskytování darů</a:t>
            </a:r>
          </a:p>
        </p:txBody>
      </p:sp>
      <p:sp>
        <p:nvSpPr>
          <p:cNvPr id="3" name="Zástupný symbol pro obsah 2">
            <a:extLst>
              <a:ext uri="{FF2B5EF4-FFF2-40B4-BE49-F238E27FC236}">
                <a16:creationId xmlns:a16="http://schemas.microsoft.com/office/drawing/2014/main" id="{EC90A2F8-F33E-420F-A18E-71277013E049}"/>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Příspěvková organizace není oprávněna poskytovat dary jiným subjektům, s výjimkou obvyklých peněžitých nebo věcných darů svým zaměstnancům a jiným osobám ze svého fondu kulturních a sociálních potřeb a s výjimkou postupu podle § 27 odst. 6 (přebytečný majetek PO, který zřizovatel nechce, souhlas zřizovatele a jím stanovené podmínky).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26E370-B189-401B-812C-9CB8FA9C628F}"/>
              </a:ext>
            </a:extLst>
          </p:cNvPr>
          <p:cNvSpPr txBox="1">
            <a:spLocks noGrp="1"/>
          </p:cNvSpPr>
          <p:nvPr>
            <p:ph type="title"/>
          </p:nvPr>
        </p:nvSpPr>
        <p:spPr/>
        <p:txBody>
          <a:bodyPr>
            <a:normAutofit/>
          </a:bodyPr>
          <a:lstStyle/>
          <a:p>
            <a:pPr lvl="0"/>
            <a:r>
              <a:rPr lang="cs-CZ" dirty="0"/>
              <a:t>Systém vzdělávacích programů (§ 3)</a:t>
            </a:r>
          </a:p>
        </p:txBody>
      </p:sp>
      <p:sp>
        <p:nvSpPr>
          <p:cNvPr id="3" name="Zástupný symbol pro obsah 2">
            <a:extLst>
              <a:ext uri="{FF2B5EF4-FFF2-40B4-BE49-F238E27FC236}">
                <a16:creationId xmlns:a16="http://schemas.microsoft.com/office/drawing/2014/main" id="{4ACE11EE-70A4-46B0-AD55-A579BD767C5B}"/>
              </a:ext>
            </a:extLst>
          </p:cNvPr>
          <p:cNvSpPr txBox="1">
            <a:spLocks noGrp="1"/>
          </p:cNvSpPr>
          <p:nvPr>
            <p:ph idx="1"/>
          </p:nvPr>
        </p:nvSpPr>
        <p:spPr>
          <a:xfrm>
            <a:off x="1007165" y="1600201"/>
            <a:ext cx="10151165" cy="4525923"/>
          </a:xfrm>
        </p:spPr>
        <p:txBody>
          <a:bodyPr vert="horz" lIns="91440" tIns="45720" rIns="91440" bIns="45720" rtlCol="0">
            <a:normAutofit/>
          </a:bodyPr>
          <a:lstStyle/>
          <a:p>
            <a:pPr hangingPunct="1">
              <a:spcBef>
                <a:spcPts val="800"/>
              </a:spcBef>
              <a:buNone/>
            </a:pPr>
            <a:endParaRPr lang="cs-CZ" dirty="0">
              <a:latin typeface="Calibri" pitchFamily="18"/>
            </a:endParaRPr>
          </a:p>
          <a:p>
            <a:pPr hangingPunct="1">
              <a:spcBef>
                <a:spcPts val="800"/>
              </a:spcBef>
              <a:buSzPct val="100000"/>
              <a:buFont typeface="Arial" pitchFamily="34"/>
              <a:buChar char="•"/>
            </a:pPr>
            <a:r>
              <a:rPr lang="cs-CZ" dirty="0">
                <a:latin typeface="Calibri" pitchFamily="18"/>
              </a:rPr>
              <a:t>Národní program vzdělávání – zrušen novelou č. 284/2020 Sb.</a:t>
            </a:r>
          </a:p>
          <a:p>
            <a:pPr hangingPunct="1">
              <a:spcBef>
                <a:spcPts val="800"/>
              </a:spcBef>
              <a:buSzPct val="100000"/>
              <a:buFont typeface="Arial" pitchFamily="34"/>
              <a:buChar char="•"/>
            </a:pPr>
            <a:r>
              <a:rPr lang="cs-CZ" dirty="0">
                <a:latin typeface="Calibri" pitchFamily="18"/>
              </a:rPr>
              <a:t>Rámcové vzdělávací programy</a:t>
            </a:r>
          </a:p>
          <a:p>
            <a:pPr hangingPunct="1">
              <a:spcBef>
                <a:spcPts val="800"/>
              </a:spcBef>
              <a:buSzPct val="100000"/>
              <a:buFont typeface="Arial" pitchFamily="34"/>
              <a:buChar char="•"/>
            </a:pPr>
            <a:r>
              <a:rPr lang="cs-CZ" dirty="0">
                <a:latin typeface="Calibri" pitchFamily="18"/>
              </a:rPr>
              <a:t>Školní vzdělávací programy</a:t>
            </a:r>
          </a:p>
          <a:p>
            <a:pPr hangingPunct="1">
              <a:spcBef>
                <a:spcPts val="800"/>
              </a:spcBef>
              <a:buSzPct val="100000"/>
              <a:buFont typeface="Arial" pitchFamily="34"/>
              <a:buChar char="•"/>
            </a:pPr>
            <a:r>
              <a:rPr lang="cs-CZ" dirty="0">
                <a:latin typeface="Calibri" pitchFamily="18"/>
              </a:rPr>
              <a:t>Akreditované vzdělávací programy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41182F-EE77-4FE6-98C4-B0C466C104B4}"/>
              </a:ext>
            </a:extLst>
          </p:cNvPr>
          <p:cNvSpPr txBox="1">
            <a:spLocks noGrp="1"/>
          </p:cNvSpPr>
          <p:nvPr>
            <p:ph type="title"/>
          </p:nvPr>
        </p:nvSpPr>
        <p:spPr/>
        <p:txBody>
          <a:bodyPr/>
          <a:lstStyle/>
          <a:p>
            <a:r>
              <a:rPr lang="cs-CZ" dirty="0"/>
              <a:t>Příspěvková organizace nesmí</a:t>
            </a:r>
          </a:p>
        </p:txBody>
      </p:sp>
      <p:sp>
        <p:nvSpPr>
          <p:cNvPr id="3" name="Zástupný symbol pro obsah 2">
            <a:extLst>
              <a:ext uri="{FF2B5EF4-FFF2-40B4-BE49-F238E27FC236}">
                <a16:creationId xmlns:a16="http://schemas.microsoft.com/office/drawing/2014/main" id="{E9CCE541-BFF2-49A2-AA26-78074656E4C1}"/>
              </a:ext>
            </a:extLst>
          </p:cNvPr>
          <p:cNvSpPr txBox="1">
            <a:spLocks noGrp="1"/>
          </p:cNvSpPr>
          <p:nvPr>
            <p:ph idx="1"/>
          </p:nvPr>
        </p:nvSpPr>
        <p:spPr>
          <a:xfrm>
            <a:off x="838200" y="1600201"/>
            <a:ext cx="10515600" cy="4525923"/>
          </a:xfrm>
        </p:spPr>
        <p:txBody>
          <a:bodyPr vert="horz" lIns="91440" tIns="45720" rIns="91440" bIns="45720" rtlCol="0">
            <a:normAutofit/>
          </a:bodyPr>
          <a:lstStyle/>
          <a:p>
            <a:pPr marL="0" indent="0" hangingPunct="1">
              <a:spcBef>
                <a:spcPts val="800"/>
              </a:spcBef>
              <a:buNone/>
            </a:pPr>
            <a:endParaRPr lang="cs-CZ" dirty="0">
              <a:latin typeface="Calibri" pitchFamily="18"/>
            </a:endParaRPr>
          </a:p>
          <a:p>
            <a:pPr marL="0" indent="0" hangingPunct="1">
              <a:spcBef>
                <a:spcPts val="800"/>
              </a:spcBef>
              <a:buNone/>
            </a:pPr>
            <a:r>
              <a:rPr lang="cs-CZ" dirty="0">
                <a:latin typeface="Calibri" pitchFamily="18"/>
              </a:rPr>
              <a:t>a) zřizovat nebo zakládat právnické osoby,</a:t>
            </a:r>
          </a:p>
          <a:p>
            <a:pPr marL="0" indent="0" hangingPunct="1">
              <a:spcBef>
                <a:spcPts val="800"/>
              </a:spcBef>
              <a:buNone/>
            </a:pPr>
            <a:r>
              <a:rPr lang="cs-CZ" dirty="0">
                <a:latin typeface="Calibri" pitchFamily="18"/>
              </a:rPr>
              <a:t>b) mít majetkovou účast v právnické osobě zřízené nebo založené za účelem podnikání.</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227631-678E-4C7B-8F88-8C53B62E104E}"/>
              </a:ext>
            </a:extLst>
          </p:cNvPr>
          <p:cNvSpPr txBox="1">
            <a:spLocks noGrp="1"/>
          </p:cNvSpPr>
          <p:nvPr>
            <p:ph type="title"/>
          </p:nvPr>
        </p:nvSpPr>
        <p:spPr/>
        <p:txBody>
          <a:bodyPr/>
          <a:lstStyle/>
          <a:p>
            <a:pPr lvl="0"/>
            <a:r>
              <a:rPr lang="cs-CZ" dirty="0"/>
              <a:t>Předchozí souhlas zřizovatele</a:t>
            </a:r>
          </a:p>
        </p:txBody>
      </p:sp>
      <p:sp>
        <p:nvSpPr>
          <p:cNvPr id="3" name="Zástupný symbol pro obsah 2">
            <a:extLst>
              <a:ext uri="{FF2B5EF4-FFF2-40B4-BE49-F238E27FC236}">
                <a16:creationId xmlns:a16="http://schemas.microsoft.com/office/drawing/2014/main" id="{8C405A19-B025-4E99-BA4E-DC951277C920}"/>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lnSpc>
                <a:spcPct val="80000"/>
              </a:lnSpc>
              <a:spcBef>
                <a:spcPts val="500"/>
              </a:spcBef>
              <a:buSzPct val="100000"/>
              <a:buFont typeface="Arial" pitchFamily="34"/>
              <a:buChar char="•"/>
            </a:pPr>
            <a:r>
              <a:rPr lang="cs-CZ" sz="2600" dirty="0">
                <a:latin typeface="Calibri" pitchFamily="18"/>
              </a:rPr>
              <a:t>Uděluje se vždy pouze pro jedno právní jednání a je jeho součástí, </a:t>
            </a:r>
            <a:r>
              <a:rPr lang="cs-CZ" sz="2600" u="sng" dirty="0">
                <a:latin typeface="Calibri" pitchFamily="18"/>
              </a:rPr>
              <a:t>s výjimkou peněžitého daru účelově neurčeného, k jehož přijetí může zřizovatel udělit předchozí souhlas společný pro více právních jednání</a:t>
            </a:r>
            <a:r>
              <a:rPr lang="cs-CZ" sz="2600" dirty="0">
                <a:latin typeface="Calibri" pitchFamily="18"/>
              </a:rPr>
              <a:t>.</a:t>
            </a:r>
          </a:p>
          <a:p>
            <a:pPr hangingPunct="1">
              <a:lnSpc>
                <a:spcPct val="80000"/>
              </a:lnSpc>
              <a:spcBef>
                <a:spcPts val="500"/>
              </a:spcBef>
              <a:buSzPct val="100000"/>
              <a:buFont typeface="Arial" pitchFamily="34"/>
              <a:buChar char="•"/>
            </a:pPr>
            <a:r>
              <a:rPr lang="cs-CZ" sz="2600" dirty="0">
                <a:latin typeface="Calibri" pitchFamily="18"/>
              </a:rPr>
              <a:t>Není-li předchozí souhlas udělen, k právnímu jednání se nepřihlíží.</a:t>
            </a:r>
          </a:p>
          <a:p>
            <a:pPr hangingPunct="1">
              <a:lnSpc>
                <a:spcPct val="80000"/>
              </a:lnSpc>
              <a:spcBef>
                <a:spcPts val="500"/>
              </a:spcBef>
              <a:buSzPct val="100000"/>
              <a:buFont typeface="Arial" pitchFamily="34"/>
              <a:buChar char="•"/>
            </a:pPr>
            <a:r>
              <a:rPr lang="cs-CZ" sz="2600" dirty="0">
                <a:latin typeface="Calibri" pitchFamily="18"/>
              </a:rPr>
              <a:t>Do doby, než právní jednání nabude účinnosti, lze předchozí souhlas dodatečně odvolat, jestliže po jeho udělení vyjdou najevo podstatné skutečnosti pro rozhodnutí o udělení předchozího souhlasu, které nebyly známy v době rozhodování a měly by na výsledek rozhodnutí podstatný vliv.</a:t>
            </a:r>
          </a:p>
          <a:p>
            <a:pPr hangingPunct="1">
              <a:lnSpc>
                <a:spcPct val="80000"/>
              </a:lnSpc>
              <a:spcBef>
                <a:spcPts val="500"/>
              </a:spcBef>
              <a:buSzPct val="100000"/>
              <a:buFont typeface="Arial" pitchFamily="34"/>
              <a:buChar char="•"/>
            </a:pPr>
            <a:r>
              <a:rPr lang="cs-CZ" sz="2600" dirty="0">
                <a:latin typeface="Calibri" pitchFamily="18"/>
              </a:rPr>
              <a:t>Pokud si zřizovatel příspěvkové organizace vyhradí udělení předchozího souhlasu k nabytí majetku podle § 27 odst. 4, je povinen oznámit tuto skutečnost v Ústředním věstníku České republiky.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53A0E3-214A-4B0D-9C29-D5973FEF75FC}"/>
              </a:ext>
            </a:extLst>
          </p:cNvPr>
          <p:cNvSpPr txBox="1">
            <a:spLocks noGrp="1"/>
          </p:cNvSpPr>
          <p:nvPr>
            <p:ph type="title"/>
          </p:nvPr>
        </p:nvSpPr>
        <p:spPr/>
        <p:txBody>
          <a:bodyPr/>
          <a:lstStyle/>
          <a:p>
            <a:pPr lvl="0"/>
            <a:r>
              <a:rPr lang="cs-CZ" dirty="0"/>
              <a:t>Školská právnická osoba</a:t>
            </a:r>
          </a:p>
        </p:txBody>
      </p:sp>
      <p:sp>
        <p:nvSpPr>
          <p:cNvPr id="3" name="Zástupný symbol pro obsah 2">
            <a:extLst>
              <a:ext uri="{FF2B5EF4-FFF2-40B4-BE49-F238E27FC236}">
                <a16:creationId xmlns:a16="http://schemas.microsoft.com/office/drawing/2014/main" id="{629744A9-80B0-44E1-ACFF-C03A67FFA11D}"/>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Zřizovací listina (jeden zřizovatel)</a:t>
            </a:r>
          </a:p>
          <a:p>
            <a:pPr hangingPunct="1">
              <a:spcBef>
                <a:spcPts val="800"/>
              </a:spcBef>
              <a:buSzPct val="100000"/>
              <a:buFont typeface="Arial" pitchFamily="34"/>
              <a:buChar char="•"/>
            </a:pPr>
            <a:r>
              <a:rPr lang="cs-CZ" dirty="0">
                <a:latin typeface="Calibri" pitchFamily="18"/>
              </a:rPr>
              <a:t>Zřizovací smlouva (více zřizovatelů)</a:t>
            </a:r>
          </a:p>
          <a:p>
            <a:pPr hangingPunct="1">
              <a:spcBef>
                <a:spcPts val="800"/>
              </a:spcBef>
              <a:buSzPct val="100000"/>
              <a:buFont typeface="Arial" pitchFamily="34"/>
              <a:buChar char="•"/>
            </a:pPr>
            <a:r>
              <a:rPr lang="cs-CZ" dirty="0">
                <a:latin typeface="Calibri" pitchFamily="18"/>
              </a:rPr>
              <a:t>Na rozdíl od ZL PO obsahuje dále</a:t>
            </a:r>
          </a:p>
          <a:p>
            <a:pPr lvl="1">
              <a:buSzPct val="100000"/>
              <a:buFont typeface="Arial" pitchFamily="34"/>
            </a:pPr>
            <a:r>
              <a:rPr lang="cs-CZ" dirty="0"/>
              <a:t>počet členů rady v případě školské právnické osoby neveřejné</a:t>
            </a:r>
          </a:p>
          <a:p>
            <a:pPr lvl="1">
              <a:buSzPct val="100000"/>
              <a:buFont typeface="Arial" pitchFamily="34"/>
            </a:pPr>
            <a:r>
              <a:rPr lang="cs-CZ" dirty="0"/>
              <a:t>v případě více zřizovatelů způsob výkonu práv a povinností zřizovatele podle tohoto zákona,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AD23E0-1134-405C-ABEB-2B11F0D6107D}"/>
              </a:ext>
            </a:extLst>
          </p:cNvPr>
          <p:cNvSpPr txBox="1">
            <a:spLocks noGrp="1"/>
          </p:cNvSpPr>
          <p:nvPr>
            <p:ph type="title"/>
          </p:nvPr>
        </p:nvSpPr>
        <p:spPr/>
        <p:txBody>
          <a:bodyPr/>
          <a:lstStyle/>
          <a:p>
            <a:pPr lvl="0"/>
            <a:r>
              <a:rPr lang="cs-CZ" dirty="0"/>
              <a:t>Vznik, zánik</a:t>
            </a:r>
          </a:p>
        </p:txBody>
      </p:sp>
      <p:sp>
        <p:nvSpPr>
          <p:cNvPr id="3" name="Zástupný symbol pro obsah 2">
            <a:extLst>
              <a:ext uri="{FF2B5EF4-FFF2-40B4-BE49-F238E27FC236}">
                <a16:creationId xmlns:a16="http://schemas.microsoft.com/office/drawing/2014/main" id="{146DCC2F-DD19-44DA-A8D3-7E521D316704}"/>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ŠPO</a:t>
            </a:r>
          </a:p>
          <a:p>
            <a:pPr lvl="1">
              <a:buSzPct val="100000"/>
              <a:buFont typeface="Arial" pitchFamily="34"/>
            </a:pPr>
            <a:r>
              <a:rPr lang="cs-CZ" sz="2800" dirty="0"/>
              <a:t>vzniká dnem zápisu do rejstříku školských právnických osob</a:t>
            </a:r>
          </a:p>
          <a:p>
            <a:pPr lvl="1">
              <a:buSzPct val="100000"/>
              <a:buFont typeface="Arial" pitchFamily="34"/>
            </a:pPr>
            <a:r>
              <a:rPr lang="cs-CZ" sz="2800" dirty="0"/>
              <a:t>zaniká dnem výmazu z rejstříku školských právnických osob</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3C8BAD-9E00-4A1B-95A8-92E6A5BEA1A1}"/>
              </a:ext>
            </a:extLst>
          </p:cNvPr>
          <p:cNvSpPr txBox="1">
            <a:spLocks noGrp="1"/>
          </p:cNvSpPr>
          <p:nvPr>
            <p:ph type="title"/>
          </p:nvPr>
        </p:nvSpPr>
        <p:spPr/>
        <p:txBody>
          <a:bodyPr/>
          <a:lstStyle/>
          <a:p>
            <a:pPr lvl="0"/>
            <a:r>
              <a:rPr lang="cs-CZ" dirty="0"/>
              <a:t>Orgány ŠPO</a:t>
            </a:r>
          </a:p>
        </p:txBody>
      </p:sp>
      <p:sp>
        <p:nvSpPr>
          <p:cNvPr id="3" name="Zástupný symbol pro obsah 2">
            <a:extLst>
              <a:ext uri="{FF2B5EF4-FFF2-40B4-BE49-F238E27FC236}">
                <a16:creationId xmlns:a16="http://schemas.microsoft.com/office/drawing/2014/main" id="{B5216D9E-BC7A-4869-83E6-800C12A4C497}"/>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a:buChar char="•"/>
            </a:pPr>
            <a:r>
              <a:rPr lang="cs-CZ" dirty="0">
                <a:latin typeface="Calibri" pitchFamily="18"/>
              </a:rPr>
              <a:t>Veřejná ŠPO</a:t>
            </a:r>
          </a:p>
          <a:p>
            <a:pPr lvl="1">
              <a:buSzPct val="100000"/>
              <a:buFont typeface="Arial"/>
              <a:buChar char="•"/>
            </a:pPr>
            <a:r>
              <a:rPr lang="cs-CZ" sz="2800" dirty="0"/>
              <a:t>Ředitel</a:t>
            </a:r>
          </a:p>
          <a:p>
            <a:pPr hangingPunct="1">
              <a:spcBef>
                <a:spcPts val="800"/>
              </a:spcBef>
              <a:buSzPct val="100000"/>
              <a:buFont typeface="Arial"/>
              <a:buChar char="•"/>
            </a:pPr>
            <a:r>
              <a:rPr lang="cs-CZ" dirty="0">
                <a:latin typeface="Calibri" pitchFamily="18"/>
              </a:rPr>
              <a:t>Neveřejná ŠPO</a:t>
            </a:r>
          </a:p>
          <a:p>
            <a:pPr lvl="1">
              <a:buSzPct val="100000"/>
              <a:buFont typeface="Arial"/>
              <a:buChar char="•"/>
            </a:pPr>
            <a:r>
              <a:rPr lang="cs-CZ" sz="2800" dirty="0"/>
              <a:t>Ředitel</a:t>
            </a:r>
          </a:p>
          <a:p>
            <a:pPr lvl="1">
              <a:buSzPct val="100000"/>
              <a:buFont typeface="Arial"/>
              <a:buChar char="•"/>
            </a:pPr>
            <a:r>
              <a:rPr lang="cs-CZ" sz="2800" dirty="0"/>
              <a:t>Rada školské právnické osoby (3- 15 členů, 5 leté funkční období, odměnu stanoví zřizovatel ze zlepšeného hospodářského výsledku)</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10028-4685-4187-A627-A40A2D4F4790}"/>
              </a:ext>
            </a:extLst>
          </p:cNvPr>
          <p:cNvSpPr txBox="1">
            <a:spLocks noGrp="1"/>
          </p:cNvSpPr>
          <p:nvPr>
            <p:ph type="title"/>
          </p:nvPr>
        </p:nvSpPr>
        <p:spPr/>
        <p:txBody>
          <a:bodyPr/>
          <a:lstStyle/>
          <a:p>
            <a:pPr lvl="0"/>
            <a:r>
              <a:rPr lang="cs-CZ" dirty="0"/>
              <a:t>Peněžní fondy ŠPO</a:t>
            </a:r>
          </a:p>
        </p:txBody>
      </p:sp>
      <p:sp>
        <p:nvSpPr>
          <p:cNvPr id="3" name="Zástupný symbol pro obsah 2">
            <a:extLst>
              <a:ext uri="{FF2B5EF4-FFF2-40B4-BE49-F238E27FC236}">
                <a16:creationId xmlns:a16="http://schemas.microsoft.com/office/drawing/2014/main" id="{4DEDF470-16F9-4E13-BD50-879297159702}"/>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Neveřejná ŠPO</a:t>
            </a:r>
          </a:p>
          <a:p>
            <a:pPr lvl="1">
              <a:buSzPct val="100000"/>
              <a:buFont typeface="Arial" pitchFamily="34"/>
            </a:pPr>
            <a:r>
              <a:rPr lang="cs-CZ" sz="2800" dirty="0"/>
              <a:t>rezervní fond</a:t>
            </a:r>
          </a:p>
          <a:p>
            <a:pPr lvl="1">
              <a:buSzPct val="100000"/>
              <a:buFont typeface="Arial" pitchFamily="34"/>
            </a:pPr>
            <a:r>
              <a:rPr lang="cs-CZ" sz="2800" dirty="0"/>
              <a:t>fond investic</a:t>
            </a:r>
          </a:p>
          <a:p>
            <a:pPr hangingPunct="1">
              <a:spcBef>
                <a:spcPts val="800"/>
              </a:spcBef>
              <a:buSzPct val="100000"/>
              <a:buFont typeface="Arial" pitchFamily="34"/>
              <a:buChar char="•"/>
            </a:pPr>
            <a:r>
              <a:rPr lang="cs-CZ" dirty="0">
                <a:latin typeface="Calibri" pitchFamily="18"/>
              </a:rPr>
              <a:t>Veřejná ŠPO</a:t>
            </a:r>
          </a:p>
          <a:p>
            <a:pPr lvl="1">
              <a:buSzPct val="100000"/>
              <a:buFont typeface="Arial" pitchFamily="34"/>
            </a:pPr>
            <a:r>
              <a:rPr lang="cs-CZ" sz="2800" dirty="0"/>
              <a:t>Rezervní fond</a:t>
            </a:r>
          </a:p>
          <a:p>
            <a:pPr lvl="1">
              <a:buSzPct val="100000"/>
              <a:buFont typeface="Arial" pitchFamily="34"/>
            </a:pPr>
            <a:r>
              <a:rPr lang="cs-CZ" sz="2800" dirty="0"/>
              <a:t>Fond investic</a:t>
            </a:r>
          </a:p>
          <a:p>
            <a:pPr lvl="1">
              <a:buSzPct val="100000"/>
              <a:buFont typeface="Arial" pitchFamily="34"/>
            </a:pPr>
            <a:r>
              <a:rPr lang="cs-CZ" sz="2800" dirty="0"/>
              <a:t>Fond kulturních a sociálních potřeb</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D91F02-6F6A-4A82-A908-367D20DF2A73}"/>
              </a:ext>
            </a:extLst>
          </p:cNvPr>
          <p:cNvSpPr txBox="1">
            <a:spLocks noGrp="1"/>
          </p:cNvSpPr>
          <p:nvPr>
            <p:ph type="title"/>
          </p:nvPr>
        </p:nvSpPr>
        <p:spPr/>
        <p:txBody>
          <a:bodyPr/>
          <a:lstStyle/>
          <a:p>
            <a:pPr lvl="0"/>
            <a:r>
              <a:rPr lang="cs-CZ" dirty="0"/>
              <a:t>Dlouhodobé záměry</a:t>
            </a:r>
          </a:p>
        </p:txBody>
      </p:sp>
      <p:sp>
        <p:nvSpPr>
          <p:cNvPr id="3" name="Zástupný symbol pro obsah 2">
            <a:extLst>
              <a:ext uri="{FF2B5EF4-FFF2-40B4-BE49-F238E27FC236}">
                <a16:creationId xmlns:a16="http://schemas.microsoft.com/office/drawing/2014/main" id="{94A4F699-8950-4992-AC14-E0062F9B2477}"/>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lnSpc>
                <a:spcPct val="80000"/>
              </a:lnSpc>
              <a:spcBef>
                <a:spcPts val="600"/>
              </a:spcBef>
              <a:buSzPct val="100000"/>
              <a:buFont typeface="Arial" pitchFamily="34"/>
              <a:buChar char="•"/>
            </a:pPr>
            <a:r>
              <a:rPr lang="cs-CZ" dirty="0">
                <a:latin typeface="Calibri" pitchFamily="18"/>
              </a:rPr>
              <a:t>Vyhláška č. 15/2005 Sb., vyhodnocování jedenkrát za 4 roky</a:t>
            </a:r>
          </a:p>
          <a:p>
            <a:pPr hangingPunct="1">
              <a:lnSpc>
                <a:spcPct val="80000"/>
              </a:lnSpc>
              <a:spcBef>
                <a:spcPts val="600"/>
              </a:spcBef>
              <a:buSzPct val="100000"/>
              <a:buFont typeface="Arial" pitchFamily="34"/>
              <a:buChar char="•"/>
            </a:pPr>
            <a:r>
              <a:rPr lang="cs-CZ" dirty="0">
                <a:latin typeface="Calibri" pitchFamily="18"/>
              </a:rPr>
              <a:t>MŠMT</a:t>
            </a:r>
          </a:p>
          <a:p>
            <a:pPr hangingPunct="1">
              <a:lnSpc>
                <a:spcPct val="80000"/>
              </a:lnSpc>
              <a:spcBef>
                <a:spcPts val="600"/>
              </a:spcBef>
              <a:buSzPct val="100000"/>
              <a:buFont typeface="Arial" pitchFamily="34"/>
              <a:buChar char="•"/>
            </a:pPr>
            <a:r>
              <a:rPr lang="cs-CZ" b="1" dirty="0">
                <a:latin typeface="Calibri" pitchFamily="18"/>
              </a:rPr>
              <a:t>Dlouhodobý záměr vzdělávání a rozvoje vzdělávací soustavy České republiky</a:t>
            </a:r>
            <a:r>
              <a:rPr lang="cs-CZ" dirty="0">
                <a:latin typeface="Calibri" pitchFamily="18"/>
              </a:rPr>
              <a:t>, projednává jeho návrh s příslušnými ústředními odborovými orgány, příslušnými organizacemi zaměstnavatelů s celostátní působností a s kraji, předkládá jej vládě ke schválení a zveřejňuje jej způsobem umožňujícím dálkový přístup. Vláda předkládá dlouhodobý záměr vzdělávání a rozvoje vzdělávací soustavy České republiky Poslanecké sněmovně a Senátu Parlamentu k projednání</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9C5FA1-5369-47C3-A3FF-4ED679EF815D}"/>
              </a:ext>
            </a:extLst>
          </p:cNvPr>
          <p:cNvSpPr txBox="1">
            <a:spLocks noGrp="1"/>
          </p:cNvSpPr>
          <p:nvPr>
            <p:ph type="title"/>
          </p:nvPr>
        </p:nvSpPr>
        <p:spPr/>
        <p:txBody>
          <a:bodyPr/>
          <a:lstStyle/>
          <a:p>
            <a:pPr lvl="0"/>
            <a:r>
              <a:rPr lang="cs-CZ" dirty="0"/>
              <a:t>Dlouhodobé záměry</a:t>
            </a:r>
          </a:p>
        </p:txBody>
      </p:sp>
      <p:sp>
        <p:nvSpPr>
          <p:cNvPr id="3" name="Zástupný symbol pro obsah 2">
            <a:extLst>
              <a:ext uri="{FF2B5EF4-FFF2-40B4-BE49-F238E27FC236}">
                <a16:creationId xmlns:a16="http://schemas.microsoft.com/office/drawing/2014/main" id="{25153434-EFFA-4C7F-B29F-13D027A5ADF3}"/>
              </a:ext>
            </a:extLst>
          </p:cNvPr>
          <p:cNvSpPr txBox="1">
            <a:spLocks noGrp="1"/>
          </p:cNvSpPr>
          <p:nvPr>
            <p:ph idx="1"/>
          </p:nvPr>
        </p:nvSpPr>
        <p:spPr>
          <a:xfrm>
            <a:off x="838198" y="1586949"/>
            <a:ext cx="10515601" cy="4525923"/>
          </a:xfrm>
        </p:spPr>
        <p:txBody>
          <a:bodyPr vert="horz" lIns="91440" tIns="45720" rIns="91440" bIns="45720" rtlCol="0">
            <a:normAutofit/>
          </a:bodyPr>
          <a:lstStyle/>
          <a:p>
            <a:pPr hangingPunct="1">
              <a:lnSpc>
                <a:spcPct val="80000"/>
              </a:lnSpc>
              <a:spcBef>
                <a:spcPts val="700"/>
              </a:spcBef>
              <a:buSzPct val="100000"/>
              <a:buFont typeface="Arial" pitchFamily="34"/>
              <a:buChar char="•"/>
            </a:pPr>
            <a:r>
              <a:rPr lang="cs-CZ" sz="3000" dirty="0">
                <a:latin typeface="Calibri" pitchFamily="18"/>
              </a:rPr>
              <a:t>Krajský úřad</a:t>
            </a:r>
          </a:p>
          <a:p>
            <a:pPr hangingPunct="1">
              <a:lnSpc>
                <a:spcPct val="80000"/>
              </a:lnSpc>
              <a:spcBef>
                <a:spcPts val="700"/>
              </a:spcBef>
              <a:buSzPct val="100000"/>
              <a:buFont typeface="Arial" pitchFamily="34"/>
              <a:buChar char="•"/>
            </a:pPr>
            <a:r>
              <a:rPr lang="cs-CZ" sz="3000" u="sng" dirty="0">
                <a:latin typeface="Calibri" pitchFamily="18"/>
              </a:rPr>
              <a:t>Dlouhodobý záměr vzdělávání a rozvoje vzdělávací soustavy v kraji </a:t>
            </a:r>
            <a:r>
              <a:rPr lang="cs-CZ" sz="3000" dirty="0">
                <a:latin typeface="Calibri" pitchFamily="18"/>
              </a:rPr>
              <a:t>a předkládá jej ministerstvu k vyjádření. Část dlouhodobého záměru vzdělávání a rozvoje vzdělávací soustavy v kraji, týkající se vzdělávání ve školách a školských zařízeních zřizovaných krajem, předkládá rada kraje zastupitelstvu kraje ke schválení. Dlouhodobý záměr vzdělávání a rozvoje vzdělávací soustavy v kraji je vždy zveřejňován způsobem umožňujícím dálkový přístup.</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CC4985-79A4-44F2-B965-5709318C237E}"/>
              </a:ext>
            </a:extLst>
          </p:cNvPr>
          <p:cNvSpPr txBox="1">
            <a:spLocks noGrp="1"/>
          </p:cNvSpPr>
          <p:nvPr>
            <p:ph type="title"/>
          </p:nvPr>
        </p:nvSpPr>
        <p:spPr/>
        <p:txBody>
          <a:bodyPr/>
          <a:lstStyle/>
          <a:p>
            <a:pPr lvl="0"/>
            <a:r>
              <a:rPr lang="cs-CZ" dirty="0"/>
              <a:t>Dlouhodobý záměr kraje</a:t>
            </a:r>
          </a:p>
        </p:txBody>
      </p:sp>
      <p:sp>
        <p:nvSpPr>
          <p:cNvPr id="3" name="Zástupný symbol pro obsah 2">
            <a:extLst>
              <a:ext uri="{FF2B5EF4-FFF2-40B4-BE49-F238E27FC236}">
                <a16:creationId xmlns:a16="http://schemas.microsoft.com/office/drawing/2014/main" id="{1280720D-B14D-4BE7-907B-F75E31448AA6}"/>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Obsahuje analýzu vzdělávací soustavy v kraji a stanovuje na základě předpokládaného demografického vývoje, vývoje na trhu práce a záměrů dalšího rozvoje kraje zejména cíle a úkoly pro jednotlivé oblasti vzdělávání, strukturu vzdělávací nabídky, především strukturu oborů vzdělání, druhů, popřípadě typů škol a školských zařízení a jejich kapacitu a návrh na financování vzdělávání a školských služeb v kraji.</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9E94BF-FD40-45E1-9E46-28F2A822D609}"/>
              </a:ext>
            </a:extLst>
          </p:cNvPr>
          <p:cNvSpPr txBox="1">
            <a:spLocks noGrp="1"/>
          </p:cNvSpPr>
          <p:nvPr>
            <p:ph type="title"/>
          </p:nvPr>
        </p:nvSpPr>
        <p:spPr/>
        <p:txBody>
          <a:bodyPr/>
          <a:lstStyle/>
          <a:p>
            <a:pPr lvl="0"/>
            <a:r>
              <a:rPr lang="cs-CZ" dirty="0"/>
              <a:t>Výroční zprávy</a:t>
            </a:r>
          </a:p>
        </p:txBody>
      </p:sp>
      <p:sp>
        <p:nvSpPr>
          <p:cNvPr id="3" name="Zástupný symbol pro obsah 2">
            <a:extLst>
              <a:ext uri="{FF2B5EF4-FFF2-40B4-BE49-F238E27FC236}">
                <a16:creationId xmlns:a16="http://schemas.microsoft.com/office/drawing/2014/main" id="{942DE33E-12A7-406D-94C7-01A6AB4972C3}"/>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lnSpc>
                <a:spcPct val="80000"/>
              </a:lnSpc>
              <a:spcBef>
                <a:spcPts val="600"/>
              </a:spcBef>
              <a:buSzPct val="100000"/>
              <a:buFont typeface="Arial" pitchFamily="34"/>
              <a:buChar char="•"/>
            </a:pPr>
            <a:r>
              <a:rPr lang="cs-CZ" sz="2600" u="sng" dirty="0">
                <a:latin typeface="Calibri" pitchFamily="18"/>
              </a:rPr>
              <a:t>MŠMT</a:t>
            </a:r>
            <a:r>
              <a:rPr lang="cs-CZ" sz="2600" dirty="0">
                <a:latin typeface="Calibri" pitchFamily="18"/>
              </a:rPr>
              <a:t> -  každoročně výroční zprávu o stavu a rozvoji vzdělávací soustavy České republiky, předkládá ji vládě a zveřejňuje vždy způsobem umožňujícím dálkový přístup.</a:t>
            </a:r>
          </a:p>
          <a:p>
            <a:pPr hangingPunct="1">
              <a:lnSpc>
                <a:spcPct val="80000"/>
              </a:lnSpc>
              <a:spcBef>
                <a:spcPts val="600"/>
              </a:spcBef>
              <a:buSzPct val="100000"/>
              <a:buFont typeface="Arial" pitchFamily="34"/>
              <a:buChar char="•"/>
            </a:pPr>
            <a:r>
              <a:rPr lang="cs-CZ" sz="2600" u="sng" dirty="0">
                <a:latin typeface="Calibri" pitchFamily="18"/>
              </a:rPr>
              <a:t>Krajský úřad </a:t>
            </a:r>
            <a:r>
              <a:rPr lang="cs-CZ" sz="2600" dirty="0">
                <a:latin typeface="Calibri" pitchFamily="18"/>
              </a:rPr>
              <a:t>- každoročně výroční zprávu o stavu a rozvoji vzdělávací soustavy v kraji, předkládá ji zastupitelstvu kraje a ministerstvu a zveřejňuje vždy způsobem umožňujícím dálkový přístup.</a:t>
            </a:r>
          </a:p>
          <a:p>
            <a:pPr hangingPunct="1">
              <a:lnSpc>
                <a:spcPct val="80000"/>
              </a:lnSpc>
              <a:spcBef>
                <a:spcPts val="600"/>
              </a:spcBef>
              <a:buSzPct val="100000"/>
              <a:buFont typeface="Arial" pitchFamily="34"/>
              <a:buChar char="•"/>
            </a:pPr>
            <a:r>
              <a:rPr lang="cs-CZ" sz="2600" u="sng" dirty="0">
                <a:latin typeface="Calibri" pitchFamily="18"/>
              </a:rPr>
              <a:t>Ředitel základní, střední a vyšší odborné školy </a:t>
            </a:r>
            <a:r>
              <a:rPr lang="cs-CZ" sz="2600" dirty="0">
                <a:latin typeface="Calibri" pitchFamily="18"/>
              </a:rPr>
              <a:t>- každoročně výroční zprávu o činnosti školy za školní rok, zasílá ji zřizovateli a zveřejňuje vždy na přístupném místě ve škole. Do výroční zprávy může každý nahlížet a pořizovat si z ní opisy a výpisy, anebo za cenu v místě obvyklou může obdržet její kopii. Poskytování informací podle zákona o svobodném přístupu k informacím tím není dotčeno.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B109F5-9AB6-4E76-A6FB-8BE3D64BE846}"/>
              </a:ext>
            </a:extLst>
          </p:cNvPr>
          <p:cNvSpPr>
            <a:spLocks noGrp="1"/>
          </p:cNvSpPr>
          <p:nvPr>
            <p:ph type="title"/>
          </p:nvPr>
        </p:nvSpPr>
        <p:spPr/>
        <p:txBody>
          <a:bodyPr/>
          <a:lstStyle/>
          <a:p>
            <a:r>
              <a:rPr lang="cs-CZ" dirty="0"/>
              <a:t>Strategie vzdělávací politiky ČR do roku 2030+</a:t>
            </a:r>
          </a:p>
        </p:txBody>
      </p:sp>
      <p:sp>
        <p:nvSpPr>
          <p:cNvPr id="3" name="Zástupný obsah 2">
            <a:extLst>
              <a:ext uri="{FF2B5EF4-FFF2-40B4-BE49-F238E27FC236}">
                <a16:creationId xmlns:a16="http://schemas.microsoft.com/office/drawing/2014/main" id="{210146B0-6319-4356-9803-399201754B3F}"/>
              </a:ext>
            </a:extLst>
          </p:cNvPr>
          <p:cNvSpPr>
            <a:spLocks noGrp="1"/>
          </p:cNvSpPr>
          <p:nvPr>
            <p:ph idx="1"/>
          </p:nvPr>
        </p:nvSpPr>
        <p:spPr/>
        <p:txBody>
          <a:bodyPr/>
          <a:lstStyle/>
          <a:p>
            <a:r>
              <a:rPr lang="cs-CZ" dirty="0"/>
              <a:t>Strategický cíl 1</a:t>
            </a:r>
          </a:p>
          <a:p>
            <a:pPr lvl="1"/>
            <a:r>
              <a:rPr lang="cs-CZ" dirty="0"/>
              <a:t>Zaměřit vzdělávání více na získávání kompetencí potřebných pro občanský, profesní a osobní život</a:t>
            </a:r>
          </a:p>
          <a:p>
            <a:r>
              <a:rPr lang="cs-CZ" dirty="0"/>
              <a:t>Strategický cíl 2</a:t>
            </a:r>
          </a:p>
          <a:p>
            <a:pPr lvl="1"/>
            <a:r>
              <a:rPr lang="cs-CZ" dirty="0"/>
              <a:t>Snížit nerovnosti v přístupu ke vzdělávání a umožnit maximální rozvoj potenciálu dětí, žáků a studentů</a:t>
            </a:r>
          </a:p>
        </p:txBody>
      </p:sp>
    </p:spTree>
    <p:extLst>
      <p:ext uri="{BB962C8B-B14F-4D97-AF65-F5344CB8AC3E}">
        <p14:creationId xmlns:p14="http://schemas.microsoft.com/office/powerpoint/2010/main" val="24955015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A2FEDA-2A05-41E8-A959-F04E58780DC2}"/>
              </a:ext>
            </a:extLst>
          </p:cNvPr>
          <p:cNvSpPr txBox="1">
            <a:spLocks noGrp="1"/>
          </p:cNvSpPr>
          <p:nvPr>
            <p:ph type="title"/>
          </p:nvPr>
        </p:nvSpPr>
        <p:spPr/>
        <p:txBody>
          <a:bodyPr/>
          <a:lstStyle/>
          <a:p>
            <a:pPr lvl="0"/>
            <a:r>
              <a:rPr lang="cs-CZ" dirty="0"/>
              <a:t>Výroční zpráva</a:t>
            </a:r>
          </a:p>
        </p:txBody>
      </p:sp>
      <p:sp>
        <p:nvSpPr>
          <p:cNvPr id="3" name="Zástupný symbol pro obsah 2">
            <a:extLst>
              <a:ext uri="{FF2B5EF4-FFF2-40B4-BE49-F238E27FC236}">
                <a16:creationId xmlns:a16="http://schemas.microsoft.com/office/drawing/2014/main" id="{B09BDB7E-93CA-466A-B83B-21E9366BFD85}"/>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Do výroční zprávy může každý nahlížet a pořizovat si z ní opisy a výpisy, anebo za cenu v místě obvyklou může obdržet její kopii. Poskytování informací podle zákona o svobodném přístupu k informacím tím není dotčeno.</a:t>
            </a:r>
          </a:p>
          <a:p>
            <a:pPr hangingPunct="1">
              <a:spcBef>
                <a:spcPts val="800"/>
              </a:spcBef>
              <a:buSzPct val="100000"/>
              <a:buFont typeface="Arial" pitchFamily="34"/>
              <a:buChar char="•"/>
            </a:pPr>
            <a:endParaRPr lang="cs-CZ" dirty="0">
              <a:latin typeface="Calibri" pitchFamily="18"/>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F9133D-8ACC-4246-97CA-A4E69C23E531}"/>
              </a:ext>
            </a:extLst>
          </p:cNvPr>
          <p:cNvSpPr txBox="1">
            <a:spLocks noGrp="1"/>
          </p:cNvSpPr>
          <p:nvPr>
            <p:ph type="title"/>
          </p:nvPr>
        </p:nvSpPr>
        <p:spPr/>
        <p:txBody>
          <a:bodyPr/>
          <a:lstStyle/>
          <a:p>
            <a:pPr lvl="0"/>
            <a:r>
              <a:rPr lang="cs-CZ" dirty="0"/>
              <a:t>Obsah výroční zprávy školy</a:t>
            </a:r>
          </a:p>
        </p:txBody>
      </p:sp>
      <p:sp>
        <p:nvSpPr>
          <p:cNvPr id="3" name="Zástupný symbol pro obsah 2">
            <a:extLst>
              <a:ext uri="{FF2B5EF4-FFF2-40B4-BE49-F238E27FC236}">
                <a16:creationId xmlns:a16="http://schemas.microsoft.com/office/drawing/2014/main" id="{E0DA235B-8966-478E-9AB5-0E39B917B704}"/>
              </a:ext>
            </a:extLst>
          </p:cNvPr>
          <p:cNvSpPr txBox="1">
            <a:spLocks noGrp="1"/>
          </p:cNvSpPr>
          <p:nvPr>
            <p:ph idx="1"/>
          </p:nvPr>
        </p:nvSpPr>
        <p:spPr>
          <a:xfrm>
            <a:off x="838200" y="1268639"/>
            <a:ext cx="10515600" cy="4525923"/>
          </a:xfrm>
        </p:spPr>
        <p:txBody>
          <a:bodyPr vert="horz" lIns="91440" tIns="45720" rIns="91440" bIns="45720" rtlCol="0">
            <a:normAutofit/>
          </a:bodyPr>
          <a:lstStyle/>
          <a:p>
            <a:pPr marL="514441" indent="-514441" hangingPunct="1">
              <a:spcBef>
                <a:spcPts val="400"/>
              </a:spcBef>
              <a:buSzPct val="100000"/>
              <a:buAutoNum type="alphaLcParenR"/>
            </a:pPr>
            <a:r>
              <a:rPr lang="cs-CZ" sz="1600" dirty="0">
                <a:latin typeface="Calibri" pitchFamily="18"/>
              </a:rPr>
              <a:t>základní údaje o škole, jimiž jsou název, sídlo, charakteristika školy, zřizovatel školy, údaje o vedení školy, adresa pro dálkový přístup, údaje o školské radě,</a:t>
            </a:r>
          </a:p>
          <a:p>
            <a:pPr marL="514441" indent="-514441" hangingPunct="1">
              <a:spcBef>
                <a:spcPts val="400"/>
              </a:spcBef>
              <a:buSzPct val="100000"/>
              <a:buAutoNum type="alphaLcParenR"/>
            </a:pPr>
            <a:r>
              <a:rPr lang="cs-CZ" sz="1600" dirty="0">
                <a:latin typeface="Calibri" pitchFamily="18"/>
              </a:rPr>
              <a:t>přehled oborů vzdělání, které škola vyučuje v souladu se zápisem ve školském rejstříku,</a:t>
            </a:r>
          </a:p>
          <a:p>
            <a:pPr marL="514441" indent="-514441" hangingPunct="1">
              <a:spcBef>
                <a:spcPts val="400"/>
              </a:spcBef>
              <a:buSzPct val="100000"/>
              <a:buAutoNum type="alphaLcParenR"/>
            </a:pPr>
            <a:r>
              <a:rPr lang="cs-CZ" sz="1600" dirty="0">
                <a:latin typeface="Calibri" pitchFamily="18"/>
              </a:rPr>
              <a:t>rámcový popis personálního zabezpečení činnosti školy,</a:t>
            </a:r>
          </a:p>
          <a:p>
            <a:pPr marL="514441" indent="-514441" hangingPunct="1">
              <a:spcBef>
                <a:spcPts val="400"/>
              </a:spcBef>
              <a:buSzPct val="100000"/>
              <a:buAutoNum type="alphaLcParenR"/>
            </a:pPr>
            <a:r>
              <a:rPr lang="cs-CZ" sz="1600" dirty="0">
                <a:latin typeface="Calibri" pitchFamily="18"/>
              </a:rPr>
              <a:t>údaje o přijímacím řízení nebo o zápisu k povinné školní docházce a následném přijetí do školy,</a:t>
            </a:r>
          </a:p>
          <a:p>
            <a:pPr marL="514441" indent="-514441" hangingPunct="1">
              <a:spcBef>
                <a:spcPts val="400"/>
              </a:spcBef>
              <a:buSzPct val="100000"/>
              <a:buAutoNum type="alphaLcParenR"/>
            </a:pPr>
            <a:r>
              <a:rPr lang="cs-CZ" sz="1600" dirty="0">
                <a:latin typeface="Calibri" pitchFamily="18"/>
              </a:rPr>
              <a:t>údaje o výsledcích vzdělávání žáků podle cílů stanovených vzdělávacími programy a podle poskytovaného stupně vzdělání včetně výsledků závěrečných zkoušek, maturitních zkoušek a absolutorií,</a:t>
            </a:r>
          </a:p>
          <a:p>
            <a:pPr marL="514441" indent="-514441" hangingPunct="1">
              <a:spcBef>
                <a:spcPts val="400"/>
              </a:spcBef>
              <a:buSzPct val="100000"/>
              <a:buAutoNum type="alphaLcParenR"/>
            </a:pPr>
            <a:r>
              <a:rPr lang="cs-CZ" sz="1600" dirty="0">
                <a:latin typeface="Calibri" pitchFamily="18"/>
              </a:rPr>
              <a:t>údaje o prevenci sociálně patologických jevů,</a:t>
            </a:r>
          </a:p>
          <a:p>
            <a:pPr marL="514441" indent="-514441" hangingPunct="1">
              <a:spcBef>
                <a:spcPts val="400"/>
              </a:spcBef>
              <a:buSzPct val="100000"/>
              <a:buAutoNum type="alphaLcParenR"/>
            </a:pPr>
            <a:r>
              <a:rPr lang="cs-CZ" sz="1600" dirty="0">
                <a:latin typeface="Calibri" pitchFamily="18"/>
              </a:rPr>
              <a:t>údaje o dalším vzdělávání pedagogických pracovníků,</a:t>
            </a:r>
          </a:p>
          <a:p>
            <a:pPr marL="514441" indent="-514441" hangingPunct="1">
              <a:spcBef>
                <a:spcPts val="400"/>
              </a:spcBef>
              <a:buSzPct val="100000"/>
              <a:buAutoNum type="alphaLcParenR"/>
            </a:pPr>
            <a:r>
              <a:rPr lang="cs-CZ" sz="1600" dirty="0">
                <a:latin typeface="Calibri" pitchFamily="18"/>
              </a:rPr>
              <a:t>údaje o aktivitách a prezentaci školy na veřejnosti,</a:t>
            </a:r>
          </a:p>
          <a:p>
            <a:pPr marL="514441" indent="-514441" hangingPunct="1">
              <a:spcBef>
                <a:spcPts val="400"/>
              </a:spcBef>
              <a:buSzPct val="100000"/>
              <a:buAutoNum type="alphaLcParenR"/>
            </a:pPr>
            <a:r>
              <a:rPr lang="cs-CZ" sz="1600" dirty="0">
                <a:latin typeface="Calibri" pitchFamily="18"/>
              </a:rPr>
              <a:t>údaje o výsledcích inspekční činnosti provedené Českou školní inspekcí,</a:t>
            </a:r>
          </a:p>
          <a:p>
            <a:pPr marL="514441" indent="-514441" hangingPunct="1">
              <a:spcBef>
                <a:spcPts val="400"/>
              </a:spcBef>
              <a:buSzPct val="100000"/>
              <a:buAutoNum type="alphaLcParenR"/>
            </a:pPr>
            <a:r>
              <a:rPr lang="cs-CZ" sz="1600" dirty="0">
                <a:latin typeface="Calibri" pitchFamily="18"/>
              </a:rPr>
              <a:t>základní údaje o hospodaření školy,</a:t>
            </a:r>
          </a:p>
          <a:p>
            <a:pPr marL="514441" indent="-514441" hangingPunct="1">
              <a:spcBef>
                <a:spcPts val="400"/>
              </a:spcBef>
              <a:buSzPct val="100000"/>
              <a:buAutoNum type="alphaLcParenR"/>
            </a:pPr>
            <a:r>
              <a:rPr lang="cs-CZ" sz="1600" dirty="0">
                <a:latin typeface="Calibri" pitchFamily="18"/>
              </a:rPr>
              <a:t>údaje o zapojení školy do mezinárodních programů,</a:t>
            </a:r>
          </a:p>
          <a:p>
            <a:pPr marL="514441" indent="-514441" hangingPunct="1">
              <a:spcBef>
                <a:spcPts val="400"/>
              </a:spcBef>
              <a:buSzPct val="100000"/>
              <a:buAutoNum type="alphaLcParenR"/>
            </a:pPr>
            <a:r>
              <a:rPr lang="cs-CZ" sz="1600" dirty="0">
                <a:latin typeface="Calibri" pitchFamily="18"/>
              </a:rPr>
              <a:t>údaje o zapojení školy do dalšího vzdělávání v rámci celoživotního učení,</a:t>
            </a:r>
          </a:p>
          <a:p>
            <a:pPr marL="514441" indent="-514441" hangingPunct="1">
              <a:spcBef>
                <a:spcPts val="400"/>
              </a:spcBef>
              <a:buSzPct val="100000"/>
              <a:buAutoNum type="alphaLcParenR"/>
            </a:pPr>
            <a:r>
              <a:rPr lang="cs-CZ" sz="1600" dirty="0">
                <a:latin typeface="Calibri" pitchFamily="18"/>
              </a:rPr>
              <a:t>údaje o předložených a školou realizovaných projektech financovaných z cizích zdrojů,</a:t>
            </a:r>
          </a:p>
          <a:p>
            <a:pPr marL="514441" indent="-514441" hangingPunct="1">
              <a:spcBef>
                <a:spcPts val="400"/>
              </a:spcBef>
              <a:buSzPct val="100000"/>
              <a:buAutoNum type="alphaLcParenR"/>
            </a:pPr>
            <a:r>
              <a:rPr lang="cs-CZ" sz="1600" dirty="0">
                <a:latin typeface="Calibri" pitchFamily="18"/>
              </a:rPr>
              <a:t>údaje o spolupráci s odborovými organizacemi, organizacemi zaměstnavatelů a dalšími partnery při plnění úkolů ve vzdělávání.</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21AC4B-FD4D-443D-A01D-396D1566DC5D}"/>
              </a:ext>
            </a:extLst>
          </p:cNvPr>
          <p:cNvSpPr txBox="1">
            <a:spLocks noGrp="1"/>
          </p:cNvSpPr>
          <p:nvPr>
            <p:ph type="title"/>
          </p:nvPr>
        </p:nvSpPr>
        <p:spPr/>
        <p:txBody>
          <a:bodyPr/>
          <a:lstStyle/>
          <a:p>
            <a:pPr lvl="0"/>
            <a:r>
              <a:rPr lang="cs-CZ" dirty="0"/>
              <a:t>Výroční zpráva školy</a:t>
            </a:r>
          </a:p>
        </p:txBody>
      </p:sp>
      <p:sp>
        <p:nvSpPr>
          <p:cNvPr id="3" name="Zástupný symbol pro obsah 2">
            <a:extLst>
              <a:ext uri="{FF2B5EF4-FFF2-40B4-BE49-F238E27FC236}">
                <a16:creationId xmlns:a16="http://schemas.microsoft.com/office/drawing/2014/main" id="{2E70C0C2-DF0D-4FDE-89E3-39A9268570C2}"/>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Výroční zpráva o činnosti školy se zpracovává za období předcházejícího školního roku, s výjimkou základních údajů o hospodaření školy, a do 15. října se předkládá školské radě ke schválení.</a:t>
            </a:r>
          </a:p>
          <a:p>
            <a:pPr hangingPunct="1">
              <a:spcBef>
                <a:spcPts val="800"/>
              </a:spcBef>
              <a:buSzPct val="100000"/>
              <a:buFont typeface="Arial" pitchFamily="34"/>
              <a:buChar char="•"/>
            </a:pPr>
            <a:r>
              <a:rPr lang="cs-CZ" dirty="0">
                <a:latin typeface="Calibri" pitchFamily="18"/>
              </a:rPr>
              <a:t>Po schválení školskou radou zasílá ředitel školy výroční zprávu do 14 dnů zřizovateli a zveřejní ji na přístupném místě ve škole.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4CB7E5-40E6-4944-979C-D00839025BED}"/>
              </a:ext>
            </a:extLst>
          </p:cNvPr>
          <p:cNvSpPr txBox="1">
            <a:spLocks noGrp="1"/>
          </p:cNvSpPr>
          <p:nvPr>
            <p:ph type="title"/>
          </p:nvPr>
        </p:nvSpPr>
        <p:spPr/>
        <p:txBody>
          <a:bodyPr/>
          <a:lstStyle/>
          <a:p>
            <a:pPr lvl="0"/>
            <a:r>
              <a:rPr lang="cs-CZ" sz="4000" dirty="0"/>
              <a:t>Hodnocení škol, školských zařízení a vzdělávací soustavy</a:t>
            </a:r>
          </a:p>
        </p:txBody>
      </p:sp>
      <p:sp>
        <p:nvSpPr>
          <p:cNvPr id="3" name="Zástupný symbol pro obsah 2">
            <a:extLst>
              <a:ext uri="{FF2B5EF4-FFF2-40B4-BE49-F238E27FC236}">
                <a16:creationId xmlns:a16="http://schemas.microsoft.com/office/drawing/2014/main" id="{772CF3AB-C4C3-46ED-B857-31AB539BCE91}"/>
              </a:ext>
            </a:extLst>
          </p:cNvPr>
          <p:cNvSpPr txBox="1">
            <a:spLocks noGrp="1"/>
          </p:cNvSpPr>
          <p:nvPr>
            <p:ph idx="1"/>
          </p:nvPr>
        </p:nvSpPr>
        <p:spPr>
          <a:xfrm>
            <a:off x="993913" y="1600201"/>
            <a:ext cx="10359887" cy="4525923"/>
          </a:xfrm>
        </p:spPr>
        <p:txBody>
          <a:bodyPr vert="horz" lIns="91440" tIns="45720" rIns="91440" bIns="45720" rtlCol="0">
            <a:noAutofit/>
          </a:bodyPr>
          <a:lstStyle/>
          <a:p>
            <a:pPr hangingPunct="1">
              <a:lnSpc>
                <a:spcPct val="80000"/>
              </a:lnSpc>
              <a:spcBef>
                <a:spcPts val="500"/>
              </a:spcBef>
              <a:buSzPct val="100000"/>
              <a:buFont typeface="Arial" pitchFamily="34"/>
              <a:buChar char="•"/>
            </a:pPr>
            <a:r>
              <a:rPr lang="cs-CZ" sz="2600" u="sng" dirty="0">
                <a:latin typeface="Calibri" pitchFamily="18"/>
              </a:rPr>
              <a:t>Hodnocení školy</a:t>
            </a:r>
          </a:p>
          <a:p>
            <a:pPr lvl="1">
              <a:lnSpc>
                <a:spcPct val="80000"/>
              </a:lnSpc>
              <a:buSzPct val="100000"/>
              <a:buFont typeface="Arial" pitchFamily="34"/>
            </a:pPr>
            <a:r>
              <a:rPr lang="cs-CZ" sz="2600" dirty="0"/>
              <a:t>se uskutečňuje jako vlastní hodnocení školy (je východiskem pro zpracování výroční zprávy o činnosti školy) a</a:t>
            </a:r>
          </a:p>
          <a:p>
            <a:pPr lvl="1">
              <a:lnSpc>
                <a:spcPct val="80000"/>
              </a:lnSpc>
              <a:buSzPct val="100000"/>
              <a:buFont typeface="Arial" pitchFamily="34"/>
            </a:pPr>
            <a:r>
              <a:rPr lang="cs-CZ" sz="2600" dirty="0"/>
              <a:t>hodnocení Českou školní inspekcí.</a:t>
            </a:r>
          </a:p>
          <a:p>
            <a:pPr hangingPunct="1">
              <a:lnSpc>
                <a:spcPct val="80000"/>
              </a:lnSpc>
              <a:spcBef>
                <a:spcPts val="500"/>
              </a:spcBef>
              <a:buSzPct val="100000"/>
              <a:buFont typeface="Arial" pitchFamily="34"/>
              <a:buChar char="•"/>
            </a:pPr>
            <a:r>
              <a:rPr lang="cs-CZ" sz="2600" u="sng" dirty="0">
                <a:latin typeface="Calibri" pitchFamily="18"/>
              </a:rPr>
              <a:t>Hodnocení vzdělávání ve školských zařízeních</a:t>
            </a:r>
          </a:p>
          <a:p>
            <a:pPr lvl="1">
              <a:lnSpc>
                <a:spcPct val="80000"/>
              </a:lnSpc>
              <a:buSzPct val="100000"/>
              <a:buFont typeface="Arial" pitchFamily="34"/>
            </a:pPr>
            <a:r>
              <a:rPr lang="cs-CZ" sz="2600" dirty="0"/>
              <a:t> provádí Česká školní inspekce.</a:t>
            </a:r>
          </a:p>
          <a:p>
            <a:pPr hangingPunct="1">
              <a:lnSpc>
                <a:spcPct val="80000"/>
              </a:lnSpc>
              <a:spcBef>
                <a:spcPts val="500"/>
              </a:spcBef>
              <a:buSzPct val="100000"/>
              <a:buFont typeface="Arial" pitchFamily="34"/>
              <a:buChar char="•"/>
            </a:pPr>
            <a:r>
              <a:rPr lang="cs-CZ" sz="2600" u="sng" dirty="0">
                <a:latin typeface="Calibri" pitchFamily="18"/>
              </a:rPr>
              <a:t>Hodnocení vzdělávací soustavy v kraji, České republiky</a:t>
            </a:r>
          </a:p>
          <a:p>
            <a:pPr lvl="1">
              <a:lnSpc>
                <a:spcPct val="80000"/>
              </a:lnSpc>
              <a:buSzPct val="100000"/>
              <a:buFont typeface="Arial" pitchFamily="34"/>
            </a:pPr>
            <a:r>
              <a:rPr lang="cs-CZ" sz="2600" dirty="0"/>
              <a:t>provádí krajský úřad ve zprávě o stavu a rozvoji vzdělávací soustavy v kraji. Hodnocení vzdělávací soustavy České republiky provádí ministerstvo ve zprávě o stavu a rozvoji vzdělávací soustavy České republiky a Česká školní inspekce ve své výroční zprávě.</a:t>
            </a:r>
          </a:p>
          <a:p>
            <a:pPr hangingPunct="1">
              <a:lnSpc>
                <a:spcPct val="80000"/>
              </a:lnSpc>
              <a:spcBef>
                <a:spcPts val="500"/>
              </a:spcBef>
              <a:buSzPct val="100000"/>
              <a:buFont typeface="Arial" pitchFamily="34"/>
              <a:buChar char="•"/>
            </a:pPr>
            <a:r>
              <a:rPr lang="cs-CZ" sz="2600" dirty="0">
                <a:latin typeface="Calibri" pitchFamily="18"/>
              </a:rPr>
              <a:t>Hodnocení školy a školského zařízení může provádět také jejich zřizovatel podle kritérií, která předem zveřejní.</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2C2971-C7AF-4F05-9923-27A93C79CC59}"/>
              </a:ext>
            </a:extLst>
          </p:cNvPr>
          <p:cNvSpPr txBox="1">
            <a:spLocks noGrp="1"/>
          </p:cNvSpPr>
          <p:nvPr>
            <p:ph type="title"/>
          </p:nvPr>
        </p:nvSpPr>
        <p:spPr/>
        <p:txBody>
          <a:bodyPr/>
          <a:lstStyle/>
          <a:p>
            <a:pPr lvl="0"/>
            <a:r>
              <a:rPr lang="cs-CZ" dirty="0"/>
              <a:t>Vyučovací jazyk</a:t>
            </a:r>
          </a:p>
        </p:txBody>
      </p:sp>
      <p:sp>
        <p:nvSpPr>
          <p:cNvPr id="3" name="Zástupný symbol pro obsah 2">
            <a:extLst>
              <a:ext uri="{FF2B5EF4-FFF2-40B4-BE49-F238E27FC236}">
                <a16:creationId xmlns:a16="http://schemas.microsoft.com/office/drawing/2014/main" id="{D4D15EBC-8550-4236-8778-3A7230D3D908}"/>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lnSpc>
                <a:spcPct val="80000"/>
              </a:lnSpc>
              <a:spcBef>
                <a:spcPts val="500"/>
              </a:spcBef>
              <a:buSzPct val="100000"/>
              <a:buFont typeface="Arial" pitchFamily="34"/>
              <a:buChar char="•"/>
            </a:pPr>
            <a:r>
              <a:rPr lang="cs-CZ" dirty="0">
                <a:latin typeface="Calibri" pitchFamily="18"/>
              </a:rPr>
              <a:t>Vyučovacím jazykem je jazyk český.</a:t>
            </a:r>
          </a:p>
          <a:p>
            <a:pPr hangingPunct="1">
              <a:lnSpc>
                <a:spcPct val="80000"/>
              </a:lnSpc>
              <a:spcBef>
                <a:spcPts val="500"/>
              </a:spcBef>
              <a:buSzPct val="100000"/>
              <a:buFont typeface="Arial" pitchFamily="34"/>
              <a:buChar char="•"/>
            </a:pPr>
            <a:r>
              <a:rPr lang="cs-CZ" dirty="0">
                <a:latin typeface="Calibri" pitchFamily="18"/>
              </a:rPr>
              <a:t>Právo na vzdělávání v jazyce národnostní menšiny.</a:t>
            </a:r>
          </a:p>
          <a:p>
            <a:pPr hangingPunct="1">
              <a:lnSpc>
                <a:spcPct val="80000"/>
              </a:lnSpc>
              <a:spcBef>
                <a:spcPts val="500"/>
              </a:spcBef>
              <a:buSzPct val="100000"/>
              <a:buFont typeface="Arial" pitchFamily="34"/>
              <a:buChar char="•"/>
            </a:pPr>
            <a:r>
              <a:rPr lang="cs-CZ" dirty="0">
                <a:latin typeface="Calibri" pitchFamily="18"/>
              </a:rPr>
              <a:t>Ministerstvo může povolit vyučování některých předmětů v cizím jazyce.</a:t>
            </a:r>
          </a:p>
          <a:p>
            <a:pPr hangingPunct="1">
              <a:lnSpc>
                <a:spcPct val="80000"/>
              </a:lnSpc>
              <a:spcBef>
                <a:spcPts val="500"/>
              </a:spcBef>
              <a:buSzPct val="100000"/>
              <a:buFont typeface="Arial" pitchFamily="34"/>
              <a:buChar char="•"/>
            </a:pPr>
            <a:r>
              <a:rPr lang="cs-CZ" dirty="0">
                <a:latin typeface="Calibri" pitchFamily="18"/>
              </a:rPr>
              <a:t>V oborech středního vzdělání s maturitní zkouškou, v nichž se podle rámcového vzdělávacího programu povinně vyučují některé předměty v cizím jazyce, jsou vyučovacími jazyky český jazyk a příslušný cizí jazyk.</a:t>
            </a:r>
          </a:p>
          <a:p>
            <a:pPr hangingPunct="1">
              <a:lnSpc>
                <a:spcPct val="80000"/>
              </a:lnSpc>
              <a:spcBef>
                <a:spcPts val="500"/>
              </a:spcBef>
              <a:buSzPct val="100000"/>
              <a:buFont typeface="Arial" pitchFamily="34"/>
              <a:buChar char="•"/>
            </a:pPr>
            <a:r>
              <a:rPr lang="cs-CZ" dirty="0">
                <a:latin typeface="Calibri" pitchFamily="18"/>
              </a:rPr>
              <a:t>Ve vyšších odborných školách může být vyučovacím jazykem cizí jazyk.</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DF406E-82E1-4C45-8861-DE6C7DD35769}"/>
              </a:ext>
            </a:extLst>
          </p:cNvPr>
          <p:cNvSpPr txBox="1">
            <a:spLocks noGrp="1"/>
          </p:cNvSpPr>
          <p:nvPr>
            <p:ph type="title"/>
          </p:nvPr>
        </p:nvSpPr>
        <p:spPr/>
        <p:txBody>
          <a:bodyPr>
            <a:normAutofit/>
          </a:bodyPr>
          <a:lstStyle/>
          <a:p>
            <a:pPr lvl="0"/>
            <a:r>
              <a:rPr lang="cs-CZ" dirty="0"/>
              <a:t>Vzdělávání příslušníků národnostních menšin</a:t>
            </a:r>
          </a:p>
        </p:txBody>
      </p:sp>
      <p:sp>
        <p:nvSpPr>
          <p:cNvPr id="3" name="Zástupný symbol pro obsah 2">
            <a:extLst>
              <a:ext uri="{FF2B5EF4-FFF2-40B4-BE49-F238E27FC236}">
                <a16:creationId xmlns:a16="http://schemas.microsoft.com/office/drawing/2014/main" id="{2782365C-C4DD-4720-8A16-1BB6E2DEE42F}"/>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600"/>
              </a:spcBef>
              <a:buSzPct val="100000"/>
              <a:buFont typeface="Arial" pitchFamily="34"/>
              <a:buChar char="•"/>
            </a:pPr>
            <a:r>
              <a:rPr lang="cs-CZ" sz="2700" u="sng" dirty="0">
                <a:latin typeface="Calibri" pitchFamily="18"/>
              </a:rPr>
              <a:t>Třídu mateřské školy</a:t>
            </a:r>
            <a:r>
              <a:rPr lang="cs-CZ" sz="2700" dirty="0">
                <a:latin typeface="Calibri" pitchFamily="18"/>
              </a:rPr>
              <a:t> lze zřídit, pokud se ke vzdělávání v jazyce národnostní menšiny přihlásí nejméně </a:t>
            </a:r>
            <a:r>
              <a:rPr lang="cs-CZ" sz="2700" b="1" dirty="0">
                <a:latin typeface="Calibri" pitchFamily="18"/>
              </a:rPr>
              <a:t>8</a:t>
            </a:r>
            <a:r>
              <a:rPr lang="cs-CZ" sz="2700" dirty="0">
                <a:latin typeface="Calibri" pitchFamily="18"/>
              </a:rPr>
              <a:t> dětí s příslušností k národnostní menšině.</a:t>
            </a:r>
          </a:p>
          <a:p>
            <a:pPr hangingPunct="1">
              <a:spcBef>
                <a:spcPts val="600"/>
              </a:spcBef>
              <a:buSzPct val="100000"/>
              <a:buFont typeface="Arial" pitchFamily="34"/>
              <a:buChar char="•"/>
            </a:pPr>
            <a:r>
              <a:rPr lang="cs-CZ" sz="2700" u="sng" dirty="0">
                <a:latin typeface="Calibri" pitchFamily="18"/>
              </a:rPr>
              <a:t>Třídu základní školy</a:t>
            </a:r>
            <a:r>
              <a:rPr lang="cs-CZ" sz="2700" dirty="0">
                <a:latin typeface="Calibri" pitchFamily="18"/>
              </a:rPr>
              <a:t> lze zřídit, pokud se ke vzdělávání v jazyce národnostní menšiny přihlásí nejméně </a:t>
            </a:r>
            <a:r>
              <a:rPr lang="cs-CZ" sz="2700" b="1" dirty="0">
                <a:latin typeface="Calibri" pitchFamily="18"/>
              </a:rPr>
              <a:t>10</a:t>
            </a:r>
            <a:r>
              <a:rPr lang="cs-CZ" sz="2700" dirty="0">
                <a:latin typeface="Calibri" pitchFamily="18"/>
              </a:rPr>
              <a:t> žáků s příslušností k národnostní menšině;</a:t>
            </a:r>
          </a:p>
          <a:p>
            <a:pPr hangingPunct="1">
              <a:spcBef>
                <a:spcPts val="600"/>
              </a:spcBef>
              <a:buSzPct val="100000"/>
              <a:buFont typeface="Arial" pitchFamily="34"/>
              <a:buChar char="•"/>
            </a:pPr>
            <a:r>
              <a:rPr lang="cs-CZ" sz="2700" u="sng" dirty="0">
                <a:latin typeface="Calibri" pitchFamily="18"/>
              </a:rPr>
              <a:t>Mateřskou školu nebo základní školu</a:t>
            </a:r>
            <a:r>
              <a:rPr lang="cs-CZ" sz="2700" dirty="0">
                <a:latin typeface="Calibri" pitchFamily="18"/>
              </a:rPr>
              <a:t> s jazykem národnostní menšiny lze zřídit za předpokladu, že všechny třídy budou v průměru naplněny nejméně </a:t>
            </a:r>
            <a:r>
              <a:rPr lang="cs-CZ" sz="2700" b="1" dirty="0">
                <a:latin typeface="Calibri" pitchFamily="18"/>
              </a:rPr>
              <a:t>12</a:t>
            </a:r>
            <a:r>
              <a:rPr lang="cs-CZ" sz="2700" dirty="0">
                <a:latin typeface="Calibri" pitchFamily="18"/>
              </a:rPr>
              <a:t> dětmi nebo žáky s příslušností k národnostní menšině v jedné třídě.</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DD8F75-5F8E-4B87-B725-4213F8718B18}"/>
              </a:ext>
            </a:extLst>
          </p:cNvPr>
          <p:cNvSpPr txBox="1">
            <a:spLocks noGrp="1"/>
          </p:cNvSpPr>
          <p:nvPr>
            <p:ph type="title"/>
          </p:nvPr>
        </p:nvSpPr>
        <p:spPr/>
        <p:txBody>
          <a:bodyPr>
            <a:normAutofit/>
          </a:bodyPr>
          <a:lstStyle/>
          <a:p>
            <a:pPr lvl="0"/>
            <a:r>
              <a:rPr lang="cs-CZ" dirty="0"/>
              <a:t>Vzdělávání příslušníků národnostních menšin</a:t>
            </a:r>
          </a:p>
        </p:txBody>
      </p:sp>
      <p:sp>
        <p:nvSpPr>
          <p:cNvPr id="3" name="Zástupný symbol pro obsah 2">
            <a:extLst>
              <a:ext uri="{FF2B5EF4-FFF2-40B4-BE49-F238E27FC236}">
                <a16:creationId xmlns:a16="http://schemas.microsoft.com/office/drawing/2014/main" id="{79C25E91-9CE7-477B-A390-27F501608B75}"/>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u="sng" dirty="0">
                <a:latin typeface="Calibri" pitchFamily="18"/>
              </a:rPr>
              <a:t>Třídu</a:t>
            </a:r>
            <a:r>
              <a:rPr lang="cs-CZ" dirty="0">
                <a:latin typeface="Calibri" pitchFamily="18"/>
              </a:rPr>
              <a:t> příslušného ročníku </a:t>
            </a:r>
            <a:r>
              <a:rPr lang="cs-CZ" u="sng" dirty="0">
                <a:latin typeface="Calibri" pitchFamily="18"/>
              </a:rPr>
              <a:t>střední školy</a:t>
            </a:r>
            <a:r>
              <a:rPr lang="cs-CZ" dirty="0">
                <a:latin typeface="Calibri" pitchFamily="18"/>
              </a:rPr>
              <a:t> lze zřídit, pokud se ke vzdělávání v jazyce národnostní menšiny přihlásí nejméně </a:t>
            </a:r>
            <a:r>
              <a:rPr lang="cs-CZ" b="1" dirty="0">
                <a:latin typeface="Calibri" pitchFamily="18"/>
              </a:rPr>
              <a:t>12</a:t>
            </a:r>
            <a:r>
              <a:rPr lang="cs-CZ" dirty="0">
                <a:latin typeface="Calibri" pitchFamily="18"/>
              </a:rPr>
              <a:t> žáků s příslušností k národnostní menšině.</a:t>
            </a:r>
          </a:p>
          <a:p>
            <a:pPr hangingPunct="1">
              <a:spcBef>
                <a:spcPts val="800"/>
              </a:spcBef>
              <a:buSzPct val="100000"/>
              <a:buFont typeface="Arial" pitchFamily="34"/>
              <a:buChar char="•"/>
            </a:pPr>
            <a:r>
              <a:rPr lang="cs-CZ" u="sng" dirty="0">
                <a:latin typeface="Calibri" pitchFamily="18"/>
              </a:rPr>
              <a:t>Střední školu</a:t>
            </a:r>
            <a:r>
              <a:rPr lang="cs-CZ" dirty="0">
                <a:latin typeface="Calibri" pitchFamily="18"/>
              </a:rPr>
              <a:t> s jazykem národnostní menšiny lze zřídit za předpokladu, že všechny třídy budou v průměru naplněny nejméně </a:t>
            </a:r>
            <a:r>
              <a:rPr lang="cs-CZ" b="1" dirty="0">
                <a:latin typeface="Calibri" pitchFamily="18"/>
              </a:rPr>
              <a:t>15</a:t>
            </a:r>
            <a:r>
              <a:rPr lang="cs-CZ" dirty="0">
                <a:latin typeface="Calibri" pitchFamily="18"/>
              </a:rPr>
              <a:t> žáky s příslušností k národnostní menšině.</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1CDEDD-FD14-4ECE-832F-26535145A64C}"/>
              </a:ext>
            </a:extLst>
          </p:cNvPr>
          <p:cNvSpPr txBox="1">
            <a:spLocks noGrp="1"/>
          </p:cNvSpPr>
          <p:nvPr>
            <p:ph type="title"/>
          </p:nvPr>
        </p:nvSpPr>
        <p:spPr/>
        <p:txBody>
          <a:bodyPr>
            <a:normAutofit/>
          </a:bodyPr>
          <a:lstStyle/>
          <a:p>
            <a:pPr lvl="0"/>
            <a:r>
              <a:rPr lang="cs-CZ" dirty="0"/>
              <a:t>Vzdělávání příslušníků národnostních menšin</a:t>
            </a:r>
          </a:p>
        </p:txBody>
      </p:sp>
      <p:sp>
        <p:nvSpPr>
          <p:cNvPr id="3" name="Zástupný symbol pro obsah 2">
            <a:extLst>
              <a:ext uri="{FF2B5EF4-FFF2-40B4-BE49-F238E27FC236}">
                <a16:creationId xmlns:a16="http://schemas.microsoft.com/office/drawing/2014/main" id="{66AD8E49-995A-4106-A539-41DBDFFEABBB}"/>
              </a:ext>
            </a:extLst>
          </p:cNvPr>
          <p:cNvSpPr txBox="1">
            <a:spLocks noGrp="1"/>
          </p:cNvSpPr>
          <p:nvPr>
            <p:ph idx="1"/>
          </p:nvPr>
        </p:nvSpPr>
        <p:spPr>
          <a:xfrm>
            <a:off x="838199" y="1690688"/>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Nejsou-li splněny podmínky (počet dětí, žáků), může ředitel školy se souhlasem zřizovatele stanovit ve školním vzdělávacím programu předměty nebo jejich části, v nichž se vzdělávání uskutečňuje dvojjazyčně, a to jak v českém jazyce, tak v jazyce národnostní menšiny.</a:t>
            </a:r>
          </a:p>
          <a:p>
            <a:pPr hangingPunct="1">
              <a:spcBef>
                <a:spcPts val="800"/>
              </a:spcBef>
              <a:buSzPct val="100000"/>
              <a:buFont typeface="Arial" pitchFamily="34"/>
              <a:buChar char="•"/>
            </a:pPr>
            <a:r>
              <a:rPr lang="cs-CZ" dirty="0">
                <a:latin typeface="Calibri" pitchFamily="18"/>
              </a:rPr>
              <a:t>V</a:t>
            </a:r>
            <a:r>
              <a:rPr lang="pt-BR" dirty="0">
                <a:latin typeface="Calibri" pitchFamily="18"/>
              </a:rPr>
              <a:t>ysvědčení, výuční listy, diplomy o absolutoriu </a:t>
            </a:r>
            <a:r>
              <a:rPr lang="cs-CZ" dirty="0">
                <a:latin typeface="Calibri" pitchFamily="18"/>
              </a:rPr>
              <a:t>se vydávají </a:t>
            </a:r>
            <a:r>
              <a:rPr lang="pt-BR" dirty="0">
                <a:latin typeface="Calibri" pitchFamily="18"/>
              </a:rPr>
              <a:t>dvojjazyčně</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530BD5-CD0B-49D4-8A28-44CEC826C61D}"/>
              </a:ext>
            </a:extLst>
          </p:cNvPr>
          <p:cNvSpPr txBox="1">
            <a:spLocks noGrp="1"/>
          </p:cNvSpPr>
          <p:nvPr>
            <p:ph type="title"/>
          </p:nvPr>
        </p:nvSpPr>
        <p:spPr/>
        <p:txBody>
          <a:bodyPr/>
          <a:lstStyle/>
          <a:p>
            <a:pPr lvl="0"/>
            <a:r>
              <a:rPr lang="cs-CZ" dirty="0"/>
              <a:t>Vyučování náboženství</a:t>
            </a:r>
          </a:p>
        </p:txBody>
      </p:sp>
      <p:sp>
        <p:nvSpPr>
          <p:cNvPr id="3" name="Zástupný symbol pro obsah 2">
            <a:extLst>
              <a:ext uri="{FF2B5EF4-FFF2-40B4-BE49-F238E27FC236}">
                <a16:creationId xmlns:a16="http://schemas.microsoft.com/office/drawing/2014/main" id="{AEFB02D0-2275-4BF6-8B8C-981648A2815A}"/>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Náboženství mohou vyučovat registrované církve nebo náboženské společnosti, kterým bylo přiznáno zvláštní právo vyučovat náboženství ve státních školách (zákon č. 3/2002 Sb.), a to i společně na základě jejich písemné dohody.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33694B-5957-42D9-A4B9-15D00D38CA32}"/>
              </a:ext>
            </a:extLst>
          </p:cNvPr>
          <p:cNvSpPr txBox="1">
            <a:spLocks noGrp="1"/>
          </p:cNvSpPr>
          <p:nvPr>
            <p:ph type="title"/>
          </p:nvPr>
        </p:nvSpPr>
        <p:spPr/>
        <p:txBody>
          <a:bodyPr/>
          <a:lstStyle/>
          <a:p>
            <a:pPr lvl="0"/>
            <a:r>
              <a:rPr lang="cs-CZ" dirty="0"/>
              <a:t>Vyučování náboženství</a:t>
            </a:r>
          </a:p>
        </p:txBody>
      </p:sp>
      <p:sp>
        <p:nvSpPr>
          <p:cNvPr id="3" name="Zástupný symbol pro obsah 2">
            <a:extLst>
              <a:ext uri="{FF2B5EF4-FFF2-40B4-BE49-F238E27FC236}">
                <a16:creationId xmlns:a16="http://schemas.microsoft.com/office/drawing/2014/main" id="{5E6B40D0-7398-4CB8-90BE-FC7EC86DD7DC}"/>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600"/>
              </a:spcBef>
              <a:buSzPct val="100000"/>
              <a:buFont typeface="Arial" pitchFamily="34"/>
              <a:buChar char="•"/>
            </a:pPr>
            <a:r>
              <a:rPr lang="cs-CZ" sz="2700" dirty="0">
                <a:latin typeface="Calibri" pitchFamily="18"/>
              </a:rPr>
              <a:t>nepovinný předmět</a:t>
            </a:r>
          </a:p>
          <a:p>
            <a:pPr hangingPunct="1">
              <a:spcBef>
                <a:spcPts val="600"/>
              </a:spcBef>
              <a:buSzPct val="100000"/>
              <a:buFont typeface="Arial" pitchFamily="34"/>
              <a:buChar char="•"/>
            </a:pPr>
            <a:r>
              <a:rPr lang="cs-CZ" sz="2700" dirty="0">
                <a:latin typeface="Calibri" pitchFamily="18"/>
              </a:rPr>
              <a:t>pokud se k předmětu náboženství uskutečňovanému danou církví nebo náboženskou společností přihlásí ve školním roce alespoň </a:t>
            </a:r>
            <a:r>
              <a:rPr lang="cs-CZ" sz="2700" b="1" dirty="0">
                <a:latin typeface="Calibri" pitchFamily="18"/>
              </a:rPr>
              <a:t>7</a:t>
            </a:r>
            <a:r>
              <a:rPr lang="cs-CZ" sz="2700" dirty="0">
                <a:latin typeface="Calibri" pitchFamily="18"/>
              </a:rPr>
              <a:t> žáků školy.</a:t>
            </a:r>
          </a:p>
          <a:p>
            <a:pPr hangingPunct="1">
              <a:spcBef>
                <a:spcPts val="600"/>
              </a:spcBef>
              <a:buSzPct val="100000"/>
              <a:buFont typeface="Arial" pitchFamily="34"/>
              <a:buChar char="•"/>
            </a:pPr>
            <a:r>
              <a:rPr lang="cs-CZ" sz="2700" dirty="0">
                <a:latin typeface="Calibri" pitchFamily="18"/>
              </a:rPr>
              <a:t>lze spojovat žáky z několika ročníků jedné školy nebo více škol, nejvýše však do počtu 30 žáků ve třídě</a:t>
            </a:r>
          </a:p>
          <a:p>
            <a:pPr hangingPunct="1">
              <a:spcBef>
                <a:spcPts val="600"/>
              </a:spcBef>
              <a:buSzPct val="100000"/>
              <a:buFont typeface="Arial" pitchFamily="34"/>
              <a:buChar char="•"/>
            </a:pPr>
            <a:r>
              <a:rPr lang="cs-CZ" sz="2700" dirty="0">
                <a:latin typeface="Calibri" pitchFamily="18"/>
              </a:rPr>
              <a:t>spojovat žáky z více škol k vyučování náboženství lze na základě smlouvy mezi příslušnými školami, která upraví rovněž úhradu nákladů spojených s tímto vyučováním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4A65C1-C29F-4B03-8671-B5FF5112F977}"/>
              </a:ext>
            </a:extLst>
          </p:cNvPr>
          <p:cNvSpPr>
            <a:spLocks noGrp="1"/>
          </p:cNvSpPr>
          <p:nvPr>
            <p:ph type="title"/>
          </p:nvPr>
        </p:nvSpPr>
        <p:spPr/>
        <p:txBody>
          <a:bodyPr/>
          <a:lstStyle/>
          <a:p>
            <a:r>
              <a:rPr lang="cs-CZ"/>
              <a:t>Naplňování strategických cílů</a:t>
            </a:r>
            <a:endParaRPr lang="cs-CZ" dirty="0"/>
          </a:p>
        </p:txBody>
      </p:sp>
      <p:sp>
        <p:nvSpPr>
          <p:cNvPr id="3" name="Zástupný obsah 2">
            <a:extLst>
              <a:ext uri="{FF2B5EF4-FFF2-40B4-BE49-F238E27FC236}">
                <a16:creationId xmlns:a16="http://schemas.microsoft.com/office/drawing/2014/main" id="{D2B08D81-F904-435B-A66E-7F60782E017C}"/>
              </a:ext>
            </a:extLst>
          </p:cNvPr>
          <p:cNvSpPr>
            <a:spLocks noGrp="1"/>
          </p:cNvSpPr>
          <p:nvPr>
            <p:ph idx="1"/>
          </p:nvPr>
        </p:nvSpPr>
        <p:spPr/>
        <p:txBody>
          <a:bodyPr/>
          <a:lstStyle/>
          <a:p>
            <a:r>
              <a:rPr lang="cs-CZ" dirty="0"/>
              <a:t>Proměna obsahu, způsobů a hodnocení vzdělávání</a:t>
            </a:r>
          </a:p>
          <a:p>
            <a:r>
              <a:rPr lang="cs-CZ" dirty="0"/>
              <a:t>Rovný přístup ke kvalitnímu vzdělávání</a:t>
            </a:r>
          </a:p>
          <a:p>
            <a:r>
              <a:rPr lang="cs-CZ" dirty="0"/>
              <a:t>Podpora pedagogických pracovníků</a:t>
            </a:r>
          </a:p>
          <a:p>
            <a:r>
              <a:rPr lang="cs-CZ" dirty="0"/>
              <a:t>Zvýšení odborných kapacit a vzájemné spolupráce</a:t>
            </a:r>
          </a:p>
          <a:p>
            <a:r>
              <a:rPr lang="cs-CZ" dirty="0"/>
              <a:t>Zvýšení financování a zajištění jeho stability</a:t>
            </a:r>
          </a:p>
        </p:txBody>
      </p:sp>
    </p:spTree>
    <p:extLst>
      <p:ext uri="{BB962C8B-B14F-4D97-AF65-F5344CB8AC3E}">
        <p14:creationId xmlns:p14="http://schemas.microsoft.com/office/powerpoint/2010/main" val="21046225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BA0063-ABCD-4D34-8FF9-0DABD19A2DA7}"/>
              </a:ext>
            </a:extLst>
          </p:cNvPr>
          <p:cNvSpPr txBox="1">
            <a:spLocks noGrp="1"/>
          </p:cNvSpPr>
          <p:nvPr>
            <p:ph type="title"/>
          </p:nvPr>
        </p:nvSpPr>
        <p:spPr/>
        <p:txBody>
          <a:bodyPr/>
          <a:lstStyle/>
          <a:p>
            <a:pPr lvl="0"/>
            <a:r>
              <a:rPr lang="cs-CZ" dirty="0"/>
              <a:t>Podmínky výuky náboženství</a:t>
            </a:r>
          </a:p>
        </p:txBody>
      </p:sp>
      <p:sp>
        <p:nvSpPr>
          <p:cNvPr id="3" name="Zástupný symbol pro obsah 2">
            <a:extLst>
              <a:ext uri="{FF2B5EF4-FFF2-40B4-BE49-F238E27FC236}">
                <a16:creationId xmlns:a16="http://schemas.microsoft.com/office/drawing/2014/main" id="{1C5C7646-EBA6-4BCD-9775-C5D2B524CFB2}"/>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Pracovně právní vztah ke škole</a:t>
            </a:r>
          </a:p>
          <a:p>
            <a:pPr hangingPunct="1">
              <a:spcBef>
                <a:spcPts val="800"/>
              </a:spcBef>
              <a:buSzPct val="100000"/>
              <a:buFont typeface="Arial" pitchFamily="34"/>
              <a:buChar char="•"/>
            </a:pPr>
            <a:r>
              <a:rPr lang="cs-CZ" dirty="0">
                <a:latin typeface="Calibri" pitchFamily="18"/>
              </a:rPr>
              <a:t>Splnění kvalifikačních předpokladů pedagogického pracovníka</a:t>
            </a:r>
          </a:p>
          <a:p>
            <a:pPr hangingPunct="1">
              <a:spcBef>
                <a:spcPts val="800"/>
              </a:spcBef>
              <a:buSzPct val="100000"/>
              <a:buFont typeface="Arial" pitchFamily="34"/>
              <a:buChar char="•"/>
            </a:pPr>
            <a:r>
              <a:rPr lang="cs-CZ" dirty="0">
                <a:latin typeface="Calibri" pitchFamily="18"/>
              </a:rPr>
              <a:t>Pověření k výuce náboženství (vydává statutární orgán církve nebo náboženské společnosti, v případě římskokatolické církve statutární orgán příslušného biskupství)</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4117DB-8D90-4ADF-ADCE-DB86CCCD45F8}"/>
              </a:ext>
            </a:extLst>
          </p:cNvPr>
          <p:cNvSpPr>
            <a:spLocks noGrp="1"/>
          </p:cNvSpPr>
          <p:nvPr>
            <p:ph type="title"/>
          </p:nvPr>
        </p:nvSpPr>
        <p:spPr/>
        <p:txBody>
          <a:bodyPr/>
          <a:lstStyle/>
          <a:p>
            <a:r>
              <a:rPr lang="cs-CZ" dirty="0"/>
              <a:t>Společné vzdělávání</a:t>
            </a:r>
          </a:p>
        </p:txBody>
      </p:sp>
      <p:sp>
        <p:nvSpPr>
          <p:cNvPr id="3" name="Zástupný text 2">
            <a:extLst>
              <a:ext uri="{FF2B5EF4-FFF2-40B4-BE49-F238E27FC236}">
                <a16:creationId xmlns:a16="http://schemas.microsoft.com/office/drawing/2014/main" id="{06F7EB7E-D0EA-4C11-8261-019BFE65A3EB}"/>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40071799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1EEE6B-66C6-41F6-B7B8-5CB979069A10}"/>
              </a:ext>
            </a:extLst>
          </p:cNvPr>
          <p:cNvSpPr>
            <a:spLocks noGrp="1"/>
          </p:cNvSpPr>
          <p:nvPr>
            <p:ph type="title"/>
          </p:nvPr>
        </p:nvSpPr>
        <p:spPr/>
        <p:txBody>
          <a:bodyPr/>
          <a:lstStyle/>
          <a:p>
            <a:r>
              <a:rPr lang="cs-CZ" dirty="0"/>
              <a:t>Právní úprava</a:t>
            </a:r>
          </a:p>
        </p:txBody>
      </p:sp>
      <p:sp>
        <p:nvSpPr>
          <p:cNvPr id="3" name="Zástupný obsah 2">
            <a:extLst>
              <a:ext uri="{FF2B5EF4-FFF2-40B4-BE49-F238E27FC236}">
                <a16:creationId xmlns:a16="http://schemas.microsoft.com/office/drawing/2014/main" id="{B2A30F1D-6B8C-42FA-9CFE-A6C44B7E2C05}"/>
              </a:ext>
            </a:extLst>
          </p:cNvPr>
          <p:cNvSpPr>
            <a:spLocks noGrp="1"/>
          </p:cNvSpPr>
          <p:nvPr>
            <p:ph idx="1"/>
          </p:nvPr>
        </p:nvSpPr>
        <p:spPr/>
        <p:txBody>
          <a:bodyPr/>
          <a:lstStyle/>
          <a:p>
            <a:pPr lvl="0" hangingPunct="1">
              <a:spcBef>
                <a:spcPts val="800"/>
              </a:spcBef>
              <a:buSzPct val="100000"/>
              <a:buFont typeface="Arial" pitchFamily="34"/>
              <a:buChar char="•"/>
            </a:pPr>
            <a:r>
              <a:rPr lang="cs-CZ" dirty="0">
                <a:latin typeface="Calibri" pitchFamily="18"/>
              </a:rPr>
              <a:t>Školský zákon - § 16 a následující</a:t>
            </a:r>
          </a:p>
          <a:p>
            <a:pPr lvl="0" hangingPunct="1">
              <a:spcBef>
                <a:spcPts val="800"/>
              </a:spcBef>
              <a:buSzPct val="100000"/>
              <a:buFont typeface="Arial" pitchFamily="34"/>
              <a:buChar char="•"/>
            </a:pPr>
            <a:r>
              <a:rPr lang="cs-CZ" dirty="0">
                <a:latin typeface="Calibri" pitchFamily="18"/>
              </a:rPr>
              <a:t>Vyhláška č. 27/2016 Sb., o vzdělávání žáků se speciálními vzdělávacími potřebami a žáků nadaných</a:t>
            </a:r>
          </a:p>
          <a:p>
            <a:pPr lvl="0" hangingPunct="1">
              <a:spcBef>
                <a:spcPts val="800"/>
              </a:spcBef>
              <a:buSzPct val="100000"/>
              <a:buFont typeface="Arial" pitchFamily="34"/>
              <a:buChar char="•"/>
            </a:pPr>
            <a:r>
              <a:rPr lang="cs-CZ" dirty="0">
                <a:latin typeface="Calibri" pitchFamily="18"/>
              </a:rPr>
              <a:t>Vyhláška č. 72/2005 Sb., o poskytování poradenských služeb ve školách a školských poradenských zařízeních</a:t>
            </a:r>
          </a:p>
          <a:p>
            <a:pPr marL="0" indent="0">
              <a:buNone/>
            </a:pPr>
            <a:endParaRPr lang="cs-CZ" dirty="0"/>
          </a:p>
        </p:txBody>
      </p:sp>
    </p:spTree>
    <p:extLst>
      <p:ext uri="{BB962C8B-B14F-4D97-AF65-F5344CB8AC3E}">
        <p14:creationId xmlns:p14="http://schemas.microsoft.com/office/powerpoint/2010/main" val="29980998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2">
            <a:extLst>
              <a:ext uri="{FF2B5EF4-FFF2-40B4-BE49-F238E27FC236}">
                <a16:creationId xmlns:a16="http://schemas.microsoft.com/office/drawing/2014/main" id="{87E45BEC-1520-4D8F-B2BB-DBA3F3D1D9CE}"/>
              </a:ext>
            </a:extLst>
          </p:cNvPr>
          <p:cNvSpPr txBox="1">
            <a:spLocks noGrp="1"/>
          </p:cNvSpPr>
          <p:nvPr>
            <p:ph type="body" idx="4294967295"/>
          </p:nvPr>
        </p:nvSpPr>
        <p:spPr>
          <a:xfrm>
            <a:off x="768626" y="1427040"/>
            <a:ext cx="10654748" cy="4681444"/>
          </a:xfrm>
        </p:spPr>
        <p:txBody>
          <a:bodyPr>
            <a:noAutofit/>
          </a:bodyPr>
          <a:lstStyle/>
          <a:p>
            <a:pPr lvl="0">
              <a:buSzPct val="100000"/>
              <a:buFont typeface="Arial" pitchFamily="34"/>
              <a:buChar char="•"/>
            </a:pPr>
            <a:r>
              <a:rPr lang="cs-CZ" u="sng" dirty="0"/>
              <a:t>Osoba se speciálními vzdělávacími potřebami</a:t>
            </a:r>
          </a:p>
          <a:p>
            <a:pPr lvl="1">
              <a:buSzPct val="100000"/>
              <a:buFont typeface="Arial" pitchFamily="34"/>
            </a:pPr>
            <a:r>
              <a:rPr lang="cs-CZ" sz="2800" dirty="0"/>
              <a:t>osoba, která k naplnění svých vzdělávacích možností nebo k uplatnění nebo užívání svých práv na rovnoprávném základě s ostatními potřebuje poskytnutí podpůrných opatření.</a:t>
            </a:r>
          </a:p>
          <a:p>
            <a:pPr lvl="0">
              <a:buSzPct val="100000"/>
              <a:buFont typeface="Arial" pitchFamily="34"/>
              <a:buChar char="•"/>
            </a:pPr>
            <a:r>
              <a:rPr lang="cs-CZ" u="sng" dirty="0"/>
              <a:t>Podpůrné opatření</a:t>
            </a:r>
          </a:p>
          <a:p>
            <a:pPr lvl="1">
              <a:buSzPct val="100000"/>
              <a:buFont typeface="Arial" pitchFamily="34"/>
            </a:pPr>
            <a:r>
              <a:rPr lang="cs-CZ" sz="2800" dirty="0"/>
              <a:t>se rozumí nezbytné úpravy ve vzdělávání a školských službách odpovídající zdravotnímu stavu, kulturnímu prostředí nebo jiným životním podmínkám dítěte, žáka nebo studenta.</a:t>
            </a:r>
          </a:p>
          <a:p>
            <a:pPr lvl="1">
              <a:buSzPct val="100000"/>
              <a:buFont typeface="Arial" pitchFamily="34"/>
            </a:pPr>
            <a:endParaRPr lang="cs-CZ" sz="2800" dirty="0"/>
          </a:p>
          <a:p>
            <a:pPr marL="457200" lvl="1" indent="0">
              <a:buNone/>
            </a:pPr>
            <a:r>
              <a:rPr lang="cs-CZ" sz="2800" dirty="0"/>
              <a:t>Právo na bezplatné poskytování podpůrných opatření školou a školským zařízením.</a:t>
            </a:r>
          </a:p>
        </p:txBody>
      </p:sp>
      <p:sp>
        <p:nvSpPr>
          <p:cNvPr id="3" name="Zástupný symbol pro číslo snímku 4">
            <a:extLst>
              <a:ext uri="{FF2B5EF4-FFF2-40B4-BE49-F238E27FC236}">
                <a16:creationId xmlns:a16="http://schemas.microsoft.com/office/drawing/2014/main" id="{01780329-9930-468A-9C01-FA63DB71C1B7}"/>
              </a:ext>
            </a:extLst>
          </p:cNvPr>
          <p:cNvSpPr txBox="1"/>
          <p:nvPr/>
        </p:nvSpPr>
        <p:spPr>
          <a:xfrm>
            <a:off x="8077085" y="6356516"/>
            <a:ext cx="2133715" cy="365037"/>
          </a:xfrm>
          <a:prstGeom prst="rect">
            <a:avLst/>
          </a:prstGeom>
          <a:noFill/>
          <a:ln cap="flat">
            <a:noFill/>
          </a:ln>
        </p:spPr>
        <p:txBody>
          <a:bodyPr vert="horz" wrap="square" lIns="91440" tIns="45720" rIns="91440" bIns="45720" anchor="ctr" anchorCtr="0"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
        <p:nvSpPr>
          <p:cNvPr id="4" name="Nadpis 1">
            <a:extLst>
              <a:ext uri="{FF2B5EF4-FFF2-40B4-BE49-F238E27FC236}">
                <a16:creationId xmlns:a16="http://schemas.microsoft.com/office/drawing/2014/main" id="{ED341635-02C2-4320-9F38-982BFE4F4677}"/>
              </a:ext>
            </a:extLst>
          </p:cNvPr>
          <p:cNvSpPr/>
          <p:nvPr/>
        </p:nvSpPr>
        <p:spPr>
          <a:xfrm>
            <a:off x="927652" y="333362"/>
            <a:ext cx="10495722" cy="1143000"/>
          </a:xfrm>
          <a:prstGeom prst="rect">
            <a:avLst/>
          </a:prstGeom>
          <a:noFill/>
          <a:ln cap="flat">
            <a:noFill/>
            <a:prstDash val="solid"/>
          </a:ln>
        </p:spPr>
        <p:txBody>
          <a:bodyPr vert="horz" wrap="square" lIns="91440" tIns="45720" rIns="91440" bIns="45720" anchor="ctr" anchorCtr="1" compatLnSpc="0">
            <a:noAutofit/>
          </a:bodyPr>
          <a:lstStyle/>
          <a:p>
            <a:pPr>
              <a:defRPr sz="1800" b="0" i="0" u="none" strike="noStrike" kern="0" cap="none" spc="0" baseline="0">
                <a:solidFill>
                  <a:srgbClr val="000000"/>
                </a:solidFill>
                <a:uFillTx/>
              </a:defRPr>
            </a:pPr>
            <a:r>
              <a:rPr lang="cs-CZ" sz="4400" dirty="0">
                <a:latin typeface="Arial" pitchFamily="18"/>
                <a:ea typeface="Microsoft YaHei" pitchFamily="2"/>
                <a:cs typeface="Lucida Sans" pitchFamily="2"/>
              </a:rPr>
              <a:t>Definice</a:t>
            </a:r>
          </a:p>
        </p:txBody>
      </p:sp>
      <p:sp>
        <p:nvSpPr>
          <p:cNvPr id="5" name="Nadpis 1">
            <a:extLst>
              <a:ext uri="{FF2B5EF4-FFF2-40B4-BE49-F238E27FC236}">
                <a16:creationId xmlns:a16="http://schemas.microsoft.com/office/drawing/2014/main" id="{A220CF18-9F3F-46C1-8791-3281EAD257AB}"/>
              </a:ext>
            </a:extLst>
          </p:cNvPr>
          <p:cNvSpPr/>
          <p:nvPr/>
        </p:nvSpPr>
        <p:spPr>
          <a:xfrm>
            <a:off x="927652" y="412381"/>
            <a:ext cx="10336696" cy="791998"/>
          </a:xfrm>
          <a:prstGeom prst="rect">
            <a:avLst/>
          </a:prstGeom>
          <a:noFill/>
          <a:ln cap="flat">
            <a:noFill/>
            <a:prstDash val="solid"/>
          </a:ln>
        </p:spPr>
        <p:txBody>
          <a:bodyPr vert="horz" wrap="square" lIns="91440" tIns="45720" rIns="91440" bIns="45720" anchor="ctr" anchorCtr="1"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2">
            <a:extLst>
              <a:ext uri="{FF2B5EF4-FFF2-40B4-BE49-F238E27FC236}">
                <a16:creationId xmlns:a16="http://schemas.microsoft.com/office/drawing/2014/main" id="{191505BC-F05A-4620-BE98-F26D32C7AB3C}"/>
              </a:ext>
            </a:extLst>
          </p:cNvPr>
          <p:cNvSpPr txBox="1">
            <a:spLocks noGrp="1"/>
          </p:cNvSpPr>
          <p:nvPr>
            <p:ph type="body" idx="4294967295"/>
          </p:nvPr>
        </p:nvSpPr>
        <p:spPr>
          <a:xfrm>
            <a:off x="689111" y="1593003"/>
            <a:ext cx="10588487" cy="4679999"/>
          </a:xfrm>
        </p:spPr>
        <p:txBody>
          <a:bodyPr>
            <a:normAutofit fontScale="92500" lnSpcReduction="10000"/>
          </a:bodyPr>
          <a:lstStyle/>
          <a:p>
            <a:pPr lvl="0">
              <a:buSzPct val="100000"/>
              <a:buAutoNum type="alphaLcParenR"/>
            </a:pPr>
            <a:r>
              <a:rPr lang="cs-CZ" sz="1800" dirty="0"/>
              <a:t>Poradenská pomoc školy a školského poradenského zařízení,</a:t>
            </a:r>
          </a:p>
          <a:p>
            <a:pPr lvl="0">
              <a:buSzPct val="100000"/>
              <a:buAutoNum type="alphaLcParenR"/>
            </a:pPr>
            <a:r>
              <a:rPr lang="cs-CZ" sz="1800" u="sng" dirty="0"/>
              <a:t>úprava</a:t>
            </a:r>
            <a:r>
              <a:rPr lang="cs-CZ" sz="1800" dirty="0"/>
              <a:t> organizace</a:t>
            </a:r>
            <a:r>
              <a:rPr lang="cs-CZ" sz="1800" u="sng" dirty="0"/>
              <a:t>, obsahu</a:t>
            </a:r>
            <a:r>
              <a:rPr lang="cs-CZ" sz="1800" dirty="0"/>
              <a:t>, hodnocení, forem a metod vzdělávání a školských služeb, včetně zabezpečení výuky předmětů speciálně pedagogické péče a včetně prodloužení délky středního nebo vyššího odborného vzdělávání až o dva roky,</a:t>
            </a:r>
          </a:p>
          <a:p>
            <a:pPr lvl="0">
              <a:buSzPct val="100000"/>
              <a:buAutoNum type="alphaLcParenR"/>
            </a:pPr>
            <a:r>
              <a:rPr lang="cs-CZ" sz="1800" dirty="0"/>
              <a:t>úprava podmínek přijímání ke vzdělávání a ukončování vzdělávání,</a:t>
            </a:r>
          </a:p>
          <a:p>
            <a:pPr lvl="0">
              <a:buSzPct val="100000"/>
              <a:buAutoNum type="alphaLcParenR"/>
            </a:pPr>
            <a:r>
              <a:rPr lang="cs-CZ" sz="1800" dirty="0"/>
              <a:t>použití kompenzačních pomůcek, speciálních učebnic a speciálních učebních pomůcek, využívání komunikačních systémů neslyšících a hluchoslepých osob11a), Braillova písma a podpůrných nebo náhradních komunikačních systémů,</a:t>
            </a:r>
          </a:p>
          <a:p>
            <a:pPr lvl="0">
              <a:buSzPct val="100000"/>
              <a:buAutoNum type="alphaLcParenR"/>
            </a:pPr>
            <a:r>
              <a:rPr lang="cs-CZ" sz="1800" u="sng" dirty="0"/>
              <a:t>úprava očekávaných výstupů</a:t>
            </a:r>
            <a:r>
              <a:rPr lang="cs-CZ" sz="1800" dirty="0"/>
              <a:t> vzdělávání v mezích stanovených rámcovými vzdělávacími programy a akreditovanými vzdělávacími programy,</a:t>
            </a:r>
          </a:p>
          <a:p>
            <a:pPr lvl="0">
              <a:buSzPct val="100000"/>
              <a:buAutoNum type="alphaLcParenR"/>
            </a:pPr>
            <a:r>
              <a:rPr lang="cs-CZ" sz="1800" dirty="0"/>
              <a:t>vzdělávání podle individuálního vzdělávacího plánu,</a:t>
            </a:r>
          </a:p>
          <a:p>
            <a:pPr lvl="0">
              <a:buSzPct val="100000"/>
              <a:buAutoNum type="alphaLcParenR"/>
            </a:pPr>
            <a:r>
              <a:rPr lang="cs-CZ" sz="1800" dirty="0"/>
              <a:t>využití </a:t>
            </a:r>
            <a:r>
              <a:rPr lang="cs-CZ" sz="1800" u="sng" dirty="0"/>
              <a:t>asistenta pedagoga</a:t>
            </a:r>
            <a:r>
              <a:rPr lang="cs-CZ" sz="1800" dirty="0"/>
              <a:t>,</a:t>
            </a:r>
          </a:p>
          <a:p>
            <a:pPr lvl="0">
              <a:buSzPct val="100000"/>
              <a:buAutoNum type="alphaLcParenR"/>
            </a:pPr>
            <a:r>
              <a:rPr lang="cs-CZ" sz="1800" u="sng" dirty="0"/>
              <a:t>využití dalšího pedagogického pracovníka, tlumočníka českého znakového jazyka, přepisovatele pro neslyšící nebo možnosti působení osob poskytujících dítěti, žákovi nebo studentovi po dobu jeho pobytu ve škole nebo školském zařízení podporu podle zvláštních právních předpisů</a:t>
            </a:r>
            <a:r>
              <a:rPr lang="cs-CZ" sz="1800" dirty="0"/>
              <a:t>, nebo</a:t>
            </a:r>
          </a:p>
          <a:p>
            <a:pPr lvl="0">
              <a:buSzPct val="100000"/>
              <a:buAutoNum type="alphaLcParenR"/>
            </a:pPr>
            <a:r>
              <a:rPr lang="cs-CZ" sz="1800" u="sng" dirty="0"/>
              <a:t>poskytování vzdělávání nebo školských služeb v prostorách stavebně nebo technicky upravených</a:t>
            </a:r>
            <a:r>
              <a:rPr lang="cs-CZ" sz="1800" dirty="0"/>
              <a:t>.</a:t>
            </a:r>
          </a:p>
        </p:txBody>
      </p:sp>
      <p:sp>
        <p:nvSpPr>
          <p:cNvPr id="3" name="Zástupný symbol pro číslo snímku 4">
            <a:extLst>
              <a:ext uri="{FF2B5EF4-FFF2-40B4-BE49-F238E27FC236}">
                <a16:creationId xmlns:a16="http://schemas.microsoft.com/office/drawing/2014/main" id="{C08067F7-4C61-4A14-B0DD-873E90EB4087}"/>
              </a:ext>
            </a:extLst>
          </p:cNvPr>
          <p:cNvSpPr txBox="1"/>
          <p:nvPr/>
        </p:nvSpPr>
        <p:spPr>
          <a:xfrm>
            <a:off x="8077085" y="6356516"/>
            <a:ext cx="2133715" cy="365037"/>
          </a:xfrm>
          <a:prstGeom prst="rect">
            <a:avLst/>
          </a:prstGeom>
          <a:noFill/>
          <a:ln cap="flat">
            <a:noFill/>
          </a:ln>
        </p:spPr>
        <p:txBody>
          <a:bodyPr vert="horz" wrap="square" lIns="91440" tIns="45720" rIns="91440" bIns="45720" anchor="ctr" anchorCtr="0"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
        <p:nvSpPr>
          <p:cNvPr id="4" name="Nadpis 1">
            <a:extLst>
              <a:ext uri="{FF2B5EF4-FFF2-40B4-BE49-F238E27FC236}">
                <a16:creationId xmlns:a16="http://schemas.microsoft.com/office/drawing/2014/main" id="{DAF7EE02-0F46-499E-B927-8C2349231FC3}"/>
              </a:ext>
            </a:extLst>
          </p:cNvPr>
          <p:cNvSpPr/>
          <p:nvPr/>
        </p:nvSpPr>
        <p:spPr>
          <a:xfrm>
            <a:off x="689110" y="252004"/>
            <a:ext cx="10588487" cy="1143000"/>
          </a:xfrm>
          <a:prstGeom prst="rect">
            <a:avLst/>
          </a:prstGeom>
          <a:noFill/>
          <a:ln cap="flat">
            <a:noFill/>
            <a:prstDash val="solid"/>
          </a:ln>
        </p:spPr>
        <p:txBody>
          <a:bodyPr vert="horz" wrap="square" lIns="91440" tIns="45720" rIns="91440" bIns="45720" anchor="ctr" anchorCtr="1" compatLnSpc="0">
            <a:noAutofit/>
          </a:bodyPr>
          <a:lstStyle/>
          <a:p>
            <a:pPr>
              <a:defRPr sz="1800" b="0" i="0" u="none" strike="noStrike" kern="0" cap="none" spc="0" baseline="0">
                <a:solidFill>
                  <a:srgbClr val="000000"/>
                </a:solidFill>
                <a:uFillTx/>
              </a:defRPr>
            </a:pPr>
            <a:r>
              <a:rPr lang="cs-CZ" sz="4400" dirty="0">
                <a:latin typeface="Arial" pitchFamily="18"/>
                <a:ea typeface="Microsoft YaHei" pitchFamily="2"/>
                <a:cs typeface="Lucida Sans" pitchFamily="2"/>
              </a:rPr>
              <a:t>Podpůrná opatření</a:t>
            </a:r>
          </a:p>
        </p:txBody>
      </p:sp>
      <p:sp>
        <p:nvSpPr>
          <p:cNvPr id="5" name="Nadpis 1">
            <a:extLst>
              <a:ext uri="{FF2B5EF4-FFF2-40B4-BE49-F238E27FC236}">
                <a16:creationId xmlns:a16="http://schemas.microsoft.com/office/drawing/2014/main" id="{9C73D4FE-203F-45B6-9EDC-9A74BD4F0BED}"/>
              </a:ext>
            </a:extLst>
          </p:cNvPr>
          <p:cNvSpPr/>
          <p:nvPr/>
        </p:nvSpPr>
        <p:spPr>
          <a:xfrm>
            <a:off x="1919276" y="1197004"/>
            <a:ext cx="8229600" cy="791998"/>
          </a:xfrm>
          <a:prstGeom prst="rect">
            <a:avLst/>
          </a:prstGeom>
          <a:noFill/>
          <a:ln cap="flat">
            <a:noFill/>
            <a:prstDash val="solid"/>
          </a:ln>
        </p:spPr>
        <p:txBody>
          <a:bodyPr vert="horz" wrap="square" lIns="91440" tIns="45720" rIns="91440" bIns="45720" anchor="ctr" anchorCtr="1"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2">
            <a:extLst>
              <a:ext uri="{FF2B5EF4-FFF2-40B4-BE49-F238E27FC236}">
                <a16:creationId xmlns:a16="http://schemas.microsoft.com/office/drawing/2014/main" id="{AF0261B7-6C1D-4779-8797-3FF50331EFEA}"/>
              </a:ext>
            </a:extLst>
          </p:cNvPr>
          <p:cNvSpPr txBox="1">
            <a:spLocks noGrp="1"/>
          </p:cNvSpPr>
          <p:nvPr>
            <p:ph type="body" idx="4294967295"/>
          </p:nvPr>
        </p:nvSpPr>
        <p:spPr>
          <a:xfrm>
            <a:off x="775252" y="1560183"/>
            <a:ext cx="10641495" cy="4679999"/>
          </a:xfrm>
        </p:spPr>
        <p:txBody>
          <a:bodyPr>
            <a:normAutofit/>
          </a:bodyPr>
          <a:lstStyle/>
          <a:p>
            <a:pPr lvl="0">
              <a:lnSpc>
                <a:spcPct val="90000"/>
              </a:lnSpc>
              <a:buSzPct val="100000"/>
              <a:buFont typeface="Arial" pitchFamily="34"/>
              <a:buChar char="•"/>
            </a:pPr>
            <a:r>
              <a:rPr lang="cs-CZ" sz="2600" dirty="0"/>
              <a:t>Pět stupňů podpůrných opatření podle náročnosti</a:t>
            </a:r>
          </a:p>
          <a:p>
            <a:pPr lvl="1">
              <a:lnSpc>
                <a:spcPct val="90000"/>
              </a:lnSpc>
              <a:buSzPct val="100000"/>
              <a:buFont typeface="Arial" pitchFamily="34"/>
            </a:pPr>
            <a:r>
              <a:rPr lang="cs-CZ" sz="2600" dirty="0"/>
              <a:t>organizační,</a:t>
            </a:r>
          </a:p>
          <a:p>
            <a:pPr lvl="1">
              <a:lnSpc>
                <a:spcPct val="90000"/>
              </a:lnSpc>
              <a:buSzPct val="100000"/>
              <a:buFont typeface="Arial" pitchFamily="34"/>
            </a:pPr>
            <a:r>
              <a:rPr lang="cs-CZ" sz="2600" dirty="0"/>
              <a:t>pedagogické a</a:t>
            </a:r>
          </a:p>
          <a:p>
            <a:pPr lvl="1">
              <a:lnSpc>
                <a:spcPct val="90000"/>
              </a:lnSpc>
              <a:buSzPct val="100000"/>
              <a:buFont typeface="Arial" pitchFamily="34"/>
            </a:pPr>
            <a:r>
              <a:rPr lang="cs-CZ" sz="2600" dirty="0"/>
              <a:t>finanční.</a:t>
            </a:r>
          </a:p>
          <a:p>
            <a:pPr lvl="0">
              <a:lnSpc>
                <a:spcPct val="90000"/>
              </a:lnSpc>
              <a:buSzPct val="100000"/>
              <a:buFont typeface="Arial" pitchFamily="34"/>
              <a:buChar char="•"/>
            </a:pPr>
            <a:r>
              <a:rPr lang="cs-CZ" sz="2600" dirty="0"/>
              <a:t>Podpůrná opatření různých druhů nebo stupňů lze kombinovat.</a:t>
            </a:r>
          </a:p>
          <a:p>
            <a:pPr lvl="0">
              <a:lnSpc>
                <a:spcPct val="90000"/>
              </a:lnSpc>
              <a:buSzPct val="100000"/>
              <a:buFont typeface="Arial" pitchFamily="34"/>
              <a:buChar char="•"/>
            </a:pPr>
            <a:r>
              <a:rPr lang="cs-CZ" sz="2600" dirty="0"/>
              <a:t>Podpůrná opatření vyššího stupně lze použít, shledá-li školské poradenské zařízení, že </a:t>
            </a:r>
            <a:r>
              <a:rPr lang="cs-CZ" sz="2600" u="sng" dirty="0"/>
              <a:t>vzhledem k povaze speciálních vzdělávacích potřeb</a:t>
            </a:r>
            <a:r>
              <a:rPr lang="cs-CZ" sz="2600" dirty="0"/>
              <a:t> dítěte, žáka nebo studenta </a:t>
            </a:r>
            <a:r>
              <a:rPr lang="cs-CZ" sz="2600" u="sng" dirty="0"/>
              <a:t>nebo k průběhu a výsledkům poskytování dosavadních podpůrných opatření</a:t>
            </a:r>
            <a:r>
              <a:rPr lang="cs-CZ" sz="2600" dirty="0"/>
              <a:t> by podpůrná opatření nižšího stupně nepostačovala k naplňování vzdělávacích možností dítěte, žáka nebo studenta a k uplatnění jeho práva na vzdělávání.</a:t>
            </a:r>
          </a:p>
        </p:txBody>
      </p:sp>
      <p:sp>
        <p:nvSpPr>
          <p:cNvPr id="3" name="Zástupný symbol pro číslo snímku 4">
            <a:extLst>
              <a:ext uri="{FF2B5EF4-FFF2-40B4-BE49-F238E27FC236}">
                <a16:creationId xmlns:a16="http://schemas.microsoft.com/office/drawing/2014/main" id="{E039931C-0DC7-464F-971D-A81D35F378C5}"/>
              </a:ext>
            </a:extLst>
          </p:cNvPr>
          <p:cNvSpPr txBox="1"/>
          <p:nvPr/>
        </p:nvSpPr>
        <p:spPr>
          <a:xfrm>
            <a:off x="8077085" y="6356516"/>
            <a:ext cx="2133715" cy="365037"/>
          </a:xfrm>
          <a:prstGeom prst="rect">
            <a:avLst/>
          </a:prstGeom>
          <a:noFill/>
          <a:ln cap="flat">
            <a:noFill/>
          </a:ln>
        </p:spPr>
        <p:txBody>
          <a:bodyPr vert="horz" wrap="square" lIns="91440" tIns="45720" rIns="91440" bIns="45720" anchor="ctr" anchorCtr="0"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
        <p:nvSpPr>
          <p:cNvPr id="4" name="Nadpis 1">
            <a:extLst>
              <a:ext uri="{FF2B5EF4-FFF2-40B4-BE49-F238E27FC236}">
                <a16:creationId xmlns:a16="http://schemas.microsoft.com/office/drawing/2014/main" id="{D0BD0013-FE9A-4C6F-9BFB-38C6FC2F386B}"/>
              </a:ext>
            </a:extLst>
          </p:cNvPr>
          <p:cNvSpPr/>
          <p:nvPr/>
        </p:nvSpPr>
        <p:spPr>
          <a:xfrm>
            <a:off x="808382" y="333362"/>
            <a:ext cx="10641495" cy="1143000"/>
          </a:xfrm>
          <a:prstGeom prst="rect">
            <a:avLst/>
          </a:prstGeom>
          <a:noFill/>
          <a:ln cap="flat">
            <a:noFill/>
            <a:prstDash val="solid"/>
          </a:ln>
        </p:spPr>
        <p:txBody>
          <a:bodyPr vert="horz" wrap="square" lIns="91440" tIns="45720" rIns="91440" bIns="45720" anchor="ctr" anchorCtr="1" compatLnSpc="0">
            <a:noAutofit/>
          </a:bodyPr>
          <a:lstStyle/>
          <a:p>
            <a:pPr algn="ctr">
              <a:defRPr sz="1800" b="0" i="0" u="none" strike="noStrike" kern="0" cap="none" spc="0" baseline="0">
                <a:solidFill>
                  <a:srgbClr val="000000"/>
                </a:solidFill>
                <a:uFillTx/>
              </a:defRPr>
            </a:pPr>
            <a:r>
              <a:rPr lang="cs-CZ" sz="4400" dirty="0">
                <a:latin typeface="Arial" pitchFamily="18"/>
                <a:ea typeface="Microsoft YaHei" pitchFamily="2"/>
                <a:cs typeface="Lucida Sans" pitchFamily="2"/>
              </a:rPr>
              <a:t>Stupně podpůrných opatření</a:t>
            </a:r>
          </a:p>
        </p:txBody>
      </p:sp>
      <p:sp>
        <p:nvSpPr>
          <p:cNvPr id="5" name="Nadpis 1">
            <a:extLst>
              <a:ext uri="{FF2B5EF4-FFF2-40B4-BE49-F238E27FC236}">
                <a16:creationId xmlns:a16="http://schemas.microsoft.com/office/drawing/2014/main" id="{2649C8BA-2D9D-42FE-8C36-F4C31A26A9D7}"/>
              </a:ext>
            </a:extLst>
          </p:cNvPr>
          <p:cNvSpPr/>
          <p:nvPr/>
        </p:nvSpPr>
        <p:spPr>
          <a:xfrm>
            <a:off x="1919276" y="1197004"/>
            <a:ext cx="8229600" cy="791998"/>
          </a:xfrm>
          <a:prstGeom prst="rect">
            <a:avLst/>
          </a:prstGeom>
          <a:noFill/>
          <a:ln cap="flat">
            <a:noFill/>
            <a:prstDash val="solid"/>
          </a:ln>
        </p:spPr>
        <p:txBody>
          <a:bodyPr vert="horz" wrap="square" lIns="91440" tIns="45720" rIns="91440" bIns="45720" anchor="ctr" anchorCtr="1"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2">
            <a:extLst>
              <a:ext uri="{FF2B5EF4-FFF2-40B4-BE49-F238E27FC236}">
                <a16:creationId xmlns:a16="http://schemas.microsoft.com/office/drawing/2014/main" id="{A81ACBBB-D64F-4518-9671-BD29BDD4AF91}"/>
              </a:ext>
            </a:extLst>
          </p:cNvPr>
          <p:cNvSpPr txBox="1">
            <a:spLocks noGrp="1"/>
          </p:cNvSpPr>
          <p:nvPr>
            <p:ph type="body" idx="4294967295"/>
          </p:nvPr>
        </p:nvSpPr>
        <p:spPr>
          <a:xfrm>
            <a:off x="894638" y="1676517"/>
            <a:ext cx="10707756" cy="4679999"/>
          </a:xfrm>
        </p:spPr>
        <p:txBody>
          <a:bodyPr/>
          <a:lstStyle/>
          <a:p>
            <a:pPr lvl="0">
              <a:buSzPct val="100000"/>
              <a:buFont typeface="Arial" pitchFamily="34"/>
              <a:buChar char="•"/>
            </a:pPr>
            <a:r>
              <a:rPr lang="cs-CZ" sz="2600" dirty="0"/>
              <a:t>Podpůrná opatření prvního stupně</a:t>
            </a:r>
          </a:p>
          <a:p>
            <a:pPr lvl="1">
              <a:buSzPct val="100000"/>
              <a:buFont typeface="Arial" pitchFamily="34"/>
            </a:pPr>
            <a:r>
              <a:rPr lang="cs-CZ" sz="2600" dirty="0"/>
              <a:t>uplatňuje škola nebo školské zařízení i bez doporučení ŠPZ</a:t>
            </a:r>
          </a:p>
          <a:p>
            <a:pPr lvl="0">
              <a:buSzPct val="100000"/>
              <a:buFont typeface="Arial" pitchFamily="34"/>
              <a:buChar char="•"/>
            </a:pPr>
            <a:r>
              <a:rPr lang="cs-CZ" sz="2600" dirty="0"/>
              <a:t>Podpůrná opatření druhého až pátého stupně</a:t>
            </a:r>
          </a:p>
          <a:p>
            <a:pPr lvl="1">
              <a:buSzPct val="100000"/>
              <a:buFont typeface="Arial" pitchFamily="34"/>
            </a:pPr>
            <a:r>
              <a:rPr lang="cs-CZ" sz="2600" dirty="0"/>
              <a:t>pouze s doporučením ŠPZ</a:t>
            </a:r>
          </a:p>
          <a:p>
            <a:pPr lvl="1">
              <a:buSzPct val="100000"/>
              <a:buFont typeface="Arial" pitchFamily="34"/>
            </a:pPr>
            <a:r>
              <a:rPr lang="cs-CZ" sz="2600" dirty="0"/>
              <a:t>předchozí písemný </a:t>
            </a:r>
            <a:r>
              <a:rPr lang="cs-CZ" sz="2600" u="sng" dirty="0"/>
              <a:t>informovaný souhlas</a:t>
            </a:r>
            <a:r>
              <a:rPr lang="cs-CZ" sz="2600" dirty="0"/>
              <a:t> zletilého žáka, studenta nebo zákonného zástupce dítěte nebo žáka</a:t>
            </a:r>
          </a:p>
          <a:p>
            <a:pPr lvl="1">
              <a:buSzPct val="100000"/>
              <a:buFont typeface="Arial" pitchFamily="34"/>
            </a:pPr>
            <a:r>
              <a:rPr lang="cs-CZ" sz="2600" dirty="0"/>
              <a:t>použití jiného než doporučeného podpůrného opatření stejného stupně</a:t>
            </a:r>
          </a:p>
          <a:p>
            <a:pPr lvl="2">
              <a:buSzPct val="100000"/>
              <a:buFont typeface="Arial" pitchFamily="34"/>
              <a:buChar char="•"/>
            </a:pPr>
            <a:r>
              <a:rPr lang="cs-CZ" sz="2600" dirty="0"/>
              <a:t>projednání s příslušným ŠPZ</a:t>
            </a:r>
          </a:p>
          <a:p>
            <a:pPr lvl="2">
              <a:buSzPct val="100000"/>
              <a:buFont typeface="Arial" pitchFamily="34"/>
              <a:buChar char="•"/>
            </a:pPr>
            <a:r>
              <a:rPr lang="cs-CZ" sz="2600" dirty="0"/>
              <a:t>předchozím písemným informovaným souhlasem zletilého žáka studenta nebo zákonného zástupce dítěte nebo žáka</a:t>
            </a:r>
          </a:p>
          <a:p>
            <a:pPr lvl="2">
              <a:buSzPct val="100000"/>
              <a:buFont typeface="Arial" pitchFamily="34"/>
              <a:buChar char="•"/>
            </a:pPr>
            <a:r>
              <a:rPr lang="cs-CZ" sz="2600" u="sng" dirty="0"/>
              <a:t>pokud to neodporuje zájmu dítěte, žáka nebo studenta</a:t>
            </a:r>
          </a:p>
          <a:p>
            <a:pPr lvl="1">
              <a:buNone/>
            </a:pPr>
            <a:endParaRPr lang="cs-CZ" sz="2000" dirty="0"/>
          </a:p>
        </p:txBody>
      </p:sp>
      <p:sp>
        <p:nvSpPr>
          <p:cNvPr id="3" name="Zástupný symbol pro číslo snímku 4">
            <a:extLst>
              <a:ext uri="{FF2B5EF4-FFF2-40B4-BE49-F238E27FC236}">
                <a16:creationId xmlns:a16="http://schemas.microsoft.com/office/drawing/2014/main" id="{651038E7-25AA-4D80-8A18-3634A58729E6}"/>
              </a:ext>
            </a:extLst>
          </p:cNvPr>
          <p:cNvSpPr txBox="1"/>
          <p:nvPr/>
        </p:nvSpPr>
        <p:spPr>
          <a:xfrm>
            <a:off x="8077085" y="6356516"/>
            <a:ext cx="2133715" cy="365037"/>
          </a:xfrm>
          <a:prstGeom prst="rect">
            <a:avLst/>
          </a:prstGeom>
          <a:noFill/>
          <a:ln cap="flat">
            <a:noFill/>
          </a:ln>
        </p:spPr>
        <p:txBody>
          <a:bodyPr vert="horz" wrap="square" lIns="91440" tIns="45720" rIns="91440" bIns="45720" anchor="ctr" anchorCtr="0"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
        <p:nvSpPr>
          <p:cNvPr id="4" name="Nadpis 1">
            <a:extLst>
              <a:ext uri="{FF2B5EF4-FFF2-40B4-BE49-F238E27FC236}">
                <a16:creationId xmlns:a16="http://schemas.microsoft.com/office/drawing/2014/main" id="{C6E92DEB-D35D-4337-9772-6E7043F766D0}"/>
              </a:ext>
            </a:extLst>
          </p:cNvPr>
          <p:cNvSpPr/>
          <p:nvPr/>
        </p:nvSpPr>
        <p:spPr>
          <a:xfrm>
            <a:off x="821635" y="333362"/>
            <a:ext cx="10548730" cy="1143000"/>
          </a:xfrm>
          <a:prstGeom prst="rect">
            <a:avLst/>
          </a:prstGeom>
          <a:noFill/>
          <a:ln cap="flat">
            <a:noFill/>
            <a:prstDash val="solid"/>
          </a:ln>
        </p:spPr>
        <p:txBody>
          <a:bodyPr vert="horz" wrap="square" lIns="91440" tIns="45720" rIns="91440" bIns="45720" anchor="ctr" anchorCtr="1" compatLnSpc="0">
            <a:noAutofit/>
          </a:bodyPr>
          <a:lstStyle/>
          <a:p>
            <a:pPr algn="ctr">
              <a:defRPr sz="1800" b="0" i="0" u="none" strike="noStrike" kern="0" cap="none" spc="0" baseline="0">
                <a:solidFill>
                  <a:srgbClr val="000000"/>
                </a:solidFill>
                <a:uFillTx/>
              </a:defRPr>
            </a:pPr>
            <a:r>
              <a:rPr lang="cs-CZ" sz="4400" dirty="0">
                <a:latin typeface="Arial" pitchFamily="18"/>
                <a:ea typeface="Microsoft YaHei" pitchFamily="2"/>
                <a:cs typeface="Lucida Sans" pitchFamily="2"/>
              </a:rPr>
              <a:t>Použití podpůrných opatření</a:t>
            </a:r>
          </a:p>
        </p:txBody>
      </p:sp>
      <p:sp>
        <p:nvSpPr>
          <p:cNvPr id="5" name="Nadpis 1">
            <a:extLst>
              <a:ext uri="{FF2B5EF4-FFF2-40B4-BE49-F238E27FC236}">
                <a16:creationId xmlns:a16="http://schemas.microsoft.com/office/drawing/2014/main" id="{D4ADD1C8-B66A-4AA9-A684-F000FE2EE153}"/>
              </a:ext>
            </a:extLst>
          </p:cNvPr>
          <p:cNvSpPr/>
          <p:nvPr/>
        </p:nvSpPr>
        <p:spPr>
          <a:xfrm>
            <a:off x="1919276" y="1197004"/>
            <a:ext cx="8229600" cy="791998"/>
          </a:xfrm>
          <a:prstGeom prst="rect">
            <a:avLst/>
          </a:prstGeom>
          <a:noFill/>
          <a:ln cap="flat">
            <a:noFill/>
            <a:prstDash val="solid"/>
          </a:ln>
        </p:spPr>
        <p:txBody>
          <a:bodyPr vert="horz" wrap="square" lIns="91440" tIns="45720" rIns="91440" bIns="45720" anchor="ctr" anchorCtr="1"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2">
            <a:extLst>
              <a:ext uri="{FF2B5EF4-FFF2-40B4-BE49-F238E27FC236}">
                <a16:creationId xmlns:a16="http://schemas.microsoft.com/office/drawing/2014/main" id="{4BBA070D-A30F-4E31-B9DC-55EAC59C6035}"/>
              </a:ext>
            </a:extLst>
          </p:cNvPr>
          <p:cNvSpPr txBox="1">
            <a:spLocks noGrp="1"/>
          </p:cNvSpPr>
          <p:nvPr>
            <p:ph type="body" idx="4294967295"/>
          </p:nvPr>
        </p:nvSpPr>
        <p:spPr>
          <a:xfrm>
            <a:off x="967408" y="1847883"/>
            <a:ext cx="10442713" cy="4681444"/>
          </a:xfrm>
        </p:spPr>
        <p:txBody>
          <a:bodyPr>
            <a:normAutofit/>
          </a:bodyPr>
          <a:lstStyle/>
          <a:p>
            <a:pPr lvl="0">
              <a:buSzPct val="100000"/>
              <a:buFont typeface="Arial" pitchFamily="34"/>
              <a:buChar char="•"/>
            </a:pPr>
            <a:r>
              <a:rPr lang="cs-CZ" dirty="0"/>
              <a:t>Podpůrné opatření druhého až pátého stupně přestane škola nebo školské zařízení poskytovat</a:t>
            </a:r>
          </a:p>
          <a:p>
            <a:pPr lvl="1">
              <a:buSzPct val="100000"/>
              <a:buFont typeface="Arial" pitchFamily="34"/>
            </a:pPr>
            <a:r>
              <a:rPr lang="cs-CZ" sz="2800" dirty="0"/>
              <a:t>po projednání se zletilým žákem, studentem nebo zákonným zástupcem dítěte nebo žáka</a:t>
            </a:r>
          </a:p>
          <a:p>
            <a:pPr lvl="1">
              <a:buSzPct val="100000"/>
              <a:buFont typeface="Arial" pitchFamily="34"/>
            </a:pPr>
            <a:r>
              <a:rPr lang="cs-CZ" sz="2800" dirty="0"/>
              <a:t>z doporučení školského poradenského zařízení vyplývá, že podpůrné opatření již není nezbytné</a:t>
            </a:r>
          </a:p>
        </p:txBody>
      </p:sp>
      <p:sp>
        <p:nvSpPr>
          <p:cNvPr id="3" name="Zástupný symbol pro číslo snímku 4">
            <a:extLst>
              <a:ext uri="{FF2B5EF4-FFF2-40B4-BE49-F238E27FC236}">
                <a16:creationId xmlns:a16="http://schemas.microsoft.com/office/drawing/2014/main" id="{DDA9493C-C565-4DE8-83B0-96CCAE97D6F9}"/>
              </a:ext>
            </a:extLst>
          </p:cNvPr>
          <p:cNvSpPr txBox="1"/>
          <p:nvPr/>
        </p:nvSpPr>
        <p:spPr>
          <a:xfrm>
            <a:off x="8077085" y="6356516"/>
            <a:ext cx="2133715" cy="365037"/>
          </a:xfrm>
          <a:prstGeom prst="rect">
            <a:avLst/>
          </a:prstGeom>
          <a:noFill/>
          <a:ln cap="flat">
            <a:noFill/>
          </a:ln>
        </p:spPr>
        <p:txBody>
          <a:bodyPr vert="horz" wrap="square" lIns="91440" tIns="45720" rIns="91440" bIns="45720" anchor="ctr" anchorCtr="0"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
        <p:nvSpPr>
          <p:cNvPr id="4" name="Nadpis 1">
            <a:extLst>
              <a:ext uri="{FF2B5EF4-FFF2-40B4-BE49-F238E27FC236}">
                <a16:creationId xmlns:a16="http://schemas.microsoft.com/office/drawing/2014/main" id="{DE41CD3B-B38F-4FFF-9F37-32A372D225C6}"/>
              </a:ext>
            </a:extLst>
          </p:cNvPr>
          <p:cNvSpPr/>
          <p:nvPr/>
        </p:nvSpPr>
        <p:spPr>
          <a:xfrm>
            <a:off x="967408" y="333362"/>
            <a:ext cx="10442713" cy="1143000"/>
          </a:xfrm>
          <a:prstGeom prst="rect">
            <a:avLst/>
          </a:prstGeom>
          <a:noFill/>
          <a:ln cap="flat">
            <a:noFill/>
            <a:prstDash val="solid"/>
          </a:ln>
        </p:spPr>
        <p:txBody>
          <a:bodyPr vert="horz" wrap="square" lIns="91440" tIns="45720" rIns="91440" bIns="45720" anchor="ctr" anchorCtr="1" compatLnSpc="0">
            <a:noAutofit/>
          </a:bodyPr>
          <a:lstStyle/>
          <a:p>
            <a:pPr algn="ctr">
              <a:defRPr sz="1800" b="0" i="0" u="none" strike="noStrike" kern="0" cap="none" spc="0" baseline="0">
                <a:solidFill>
                  <a:srgbClr val="000000"/>
                </a:solidFill>
                <a:uFillTx/>
              </a:defRPr>
            </a:pPr>
            <a:r>
              <a:rPr lang="cs-CZ" sz="4400" dirty="0">
                <a:latin typeface="Arial" pitchFamily="18"/>
                <a:ea typeface="Microsoft YaHei" pitchFamily="2"/>
                <a:cs typeface="Lucida Sans" pitchFamily="2"/>
              </a:rPr>
              <a:t>Ukončení podpory</a:t>
            </a:r>
          </a:p>
        </p:txBody>
      </p:sp>
      <p:sp>
        <p:nvSpPr>
          <p:cNvPr id="5" name="Nadpis 1">
            <a:extLst>
              <a:ext uri="{FF2B5EF4-FFF2-40B4-BE49-F238E27FC236}">
                <a16:creationId xmlns:a16="http://schemas.microsoft.com/office/drawing/2014/main" id="{6726F8CF-C987-4A85-8587-1622E8302DCF}"/>
              </a:ext>
            </a:extLst>
          </p:cNvPr>
          <p:cNvSpPr/>
          <p:nvPr/>
        </p:nvSpPr>
        <p:spPr>
          <a:xfrm>
            <a:off x="1919276" y="1197004"/>
            <a:ext cx="8229600" cy="791998"/>
          </a:xfrm>
          <a:prstGeom prst="rect">
            <a:avLst/>
          </a:prstGeom>
          <a:noFill/>
          <a:ln cap="flat">
            <a:noFill/>
            <a:prstDash val="solid"/>
          </a:ln>
        </p:spPr>
        <p:txBody>
          <a:bodyPr vert="horz" wrap="square" lIns="91440" tIns="45720" rIns="91440" bIns="45720" anchor="ctr" anchorCtr="1"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2">
            <a:extLst>
              <a:ext uri="{FF2B5EF4-FFF2-40B4-BE49-F238E27FC236}">
                <a16:creationId xmlns:a16="http://schemas.microsoft.com/office/drawing/2014/main" id="{EC279FBC-AF11-4E04-AA07-103F835DF3F8}"/>
              </a:ext>
            </a:extLst>
          </p:cNvPr>
          <p:cNvSpPr txBox="1">
            <a:spLocks noGrp="1"/>
          </p:cNvSpPr>
          <p:nvPr>
            <p:ph type="body" idx="4294967295"/>
          </p:nvPr>
        </p:nvSpPr>
        <p:spPr>
          <a:xfrm>
            <a:off x="834887" y="1634818"/>
            <a:ext cx="10363200" cy="4679999"/>
          </a:xfrm>
        </p:spPr>
        <p:txBody>
          <a:bodyPr>
            <a:normAutofit/>
          </a:bodyPr>
          <a:lstStyle/>
          <a:p>
            <a:pPr lvl="0">
              <a:buSzPct val="100000"/>
              <a:buFont typeface="Arial" pitchFamily="34"/>
              <a:buChar char="•"/>
            </a:pPr>
            <a:r>
              <a:rPr lang="cs-CZ" sz="2600" dirty="0"/>
              <a:t>Vzdělávání v </a:t>
            </a:r>
            <a:r>
              <a:rPr lang="cs-CZ" sz="2600" u="sng" dirty="0"/>
              <a:t>komunikačním systému </a:t>
            </a:r>
            <a:r>
              <a:rPr lang="cs-CZ" sz="2600" dirty="0"/>
              <a:t>neslyšících a hluchoslepých osob, který odpovídá potřebám dítěte, žáka nebo studenta.</a:t>
            </a:r>
          </a:p>
          <a:p>
            <a:pPr lvl="0">
              <a:buSzPct val="100000"/>
              <a:buFont typeface="Arial" pitchFamily="34"/>
              <a:buChar char="•"/>
            </a:pPr>
            <a:r>
              <a:rPr lang="cs-CZ" sz="2600" dirty="0"/>
              <a:t>Žákům a studentům vzdělávaným v </a:t>
            </a:r>
            <a:r>
              <a:rPr lang="cs-CZ" sz="2600" u="sng" dirty="0"/>
              <a:t>českém znakovém jazyce </a:t>
            </a:r>
            <a:r>
              <a:rPr lang="cs-CZ" sz="2600" dirty="0"/>
              <a:t>se souběžně poskytuje vzdělávání také v psaném českém jazyce, přičemž znalost českého jazyka si tito žáci a studenti osvojují metodami používanými při výuce českého jazyka jako cizího jazyka.</a:t>
            </a:r>
          </a:p>
          <a:p>
            <a:pPr lvl="0">
              <a:buSzPct val="100000"/>
              <a:buFont typeface="Arial" pitchFamily="34"/>
              <a:buChar char="•"/>
            </a:pPr>
            <a:r>
              <a:rPr lang="cs-CZ" sz="2600" dirty="0"/>
              <a:t>Využití </a:t>
            </a:r>
            <a:r>
              <a:rPr lang="cs-CZ" sz="2600" u="sng" dirty="0"/>
              <a:t>tlumočníka českého znakového jazyka </a:t>
            </a:r>
            <a:r>
              <a:rPr lang="cs-CZ" sz="2600" dirty="0"/>
              <a:t>(osoba, která prokáže vzdělání, nebo praxi a vzdělání, jimiž získala znalost českého znakového jazyka na úrovni rodilého mluvčího a tlumočnické dovednosti na úrovni umožňující plnohodnotné vzdělávání dítěte, žáka nebo studenta).</a:t>
            </a:r>
          </a:p>
          <a:p>
            <a:pPr lvl="0">
              <a:buSzPct val="100000"/>
              <a:buFont typeface="Arial" pitchFamily="34"/>
              <a:buChar char="•"/>
            </a:pPr>
            <a:r>
              <a:rPr lang="cs-CZ" sz="2600" dirty="0"/>
              <a:t>Prostředky alternativní nebo augmentativní komunikace.</a:t>
            </a:r>
          </a:p>
        </p:txBody>
      </p:sp>
      <p:sp>
        <p:nvSpPr>
          <p:cNvPr id="3" name="Zástupný symbol pro číslo snímku 4">
            <a:extLst>
              <a:ext uri="{FF2B5EF4-FFF2-40B4-BE49-F238E27FC236}">
                <a16:creationId xmlns:a16="http://schemas.microsoft.com/office/drawing/2014/main" id="{F9843159-EC58-49A3-9E32-34FFE2878516}"/>
              </a:ext>
            </a:extLst>
          </p:cNvPr>
          <p:cNvSpPr txBox="1"/>
          <p:nvPr/>
        </p:nvSpPr>
        <p:spPr>
          <a:xfrm>
            <a:off x="8077085" y="6356516"/>
            <a:ext cx="2133715" cy="365037"/>
          </a:xfrm>
          <a:prstGeom prst="rect">
            <a:avLst/>
          </a:prstGeom>
          <a:noFill/>
          <a:ln cap="flat">
            <a:noFill/>
          </a:ln>
        </p:spPr>
        <p:txBody>
          <a:bodyPr vert="horz" wrap="square" lIns="91440" tIns="45720" rIns="91440" bIns="45720" anchor="ctr" anchorCtr="0"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
        <p:nvSpPr>
          <p:cNvPr id="4" name="Nadpis 1">
            <a:extLst>
              <a:ext uri="{FF2B5EF4-FFF2-40B4-BE49-F238E27FC236}">
                <a16:creationId xmlns:a16="http://schemas.microsoft.com/office/drawing/2014/main" id="{6CD76A76-F9CE-4152-A3E4-6E8F82CA924B}"/>
              </a:ext>
            </a:extLst>
          </p:cNvPr>
          <p:cNvSpPr/>
          <p:nvPr/>
        </p:nvSpPr>
        <p:spPr>
          <a:xfrm>
            <a:off x="834887" y="333362"/>
            <a:ext cx="10363200" cy="1143000"/>
          </a:xfrm>
          <a:prstGeom prst="rect">
            <a:avLst/>
          </a:prstGeom>
          <a:noFill/>
          <a:ln cap="flat">
            <a:noFill/>
            <a:prstDash val="solid"/>
          </a:ln>
        </p:spPr>
        <p:txBody>
          <a:bodyPr vert="horz" wrap="square" lIns="91440" tIns="45720" rIns="91440" bIns="45720" anchor="ctr" anchorCtr="1" compatLnSpc="0">
            <a:noAutofit/>
          </a:bodyPr>
          <a:lstStyle/>
          <a:p>
            <a:pPr algn="ctr">
              <a:defRPr sz="1800" b="0" i="0" u="none" strike="noStrike" kern="0" cap="none" spc="0" baseline="0">
                <a:solidFill>
                  <a:srgbClr val="000000"/>
                </a:solidFill>
                <a:uFillTx/>
              </a:defRPr>
            </a:pPr>
            <a:r>
              <a:rPr lang="cs-CZ" sz="4400" dirty="0">
                <a:latin typeface="Arial" pitchFamily="18"/>
                <a:ea typeface="Microsoft YaHei" pitchFamily="2"/>
                <a:cs typeface="Lucida Sans" pitchFamily="2"/>
              </a:rPr>
              <a:t>Podpora neslyšících a hluchoslepých</a:t>
            </a:r>
          </a:p>
        </p:txBody>
      </p:sp>
      <p:sp>
        <p:nvSpPr>
          <p:cNvPr id="5" name="Nadpis 1">
            <a:extLst>
              <a:ext uri="{FF2B5EF4-FFF2-40B4-BE49-F238E27FC236}">
                <a16:creationId xmlns:a16="http://schemas.microsoft.com/office/drawing/2014/main" id="{8E219C28-7E6F-43FD-81F6-0BCD2A6A5862}"/>
              </a:ext>
            </a:extLst>
          </p:cNvPr>
          <p:cNvSpPr/>
          <p:nvPr/>
        </p:nvSpPr>
        <p:spPr>
          <a:xfrm>
            <a:off x="1919276" y="1197004"/>
            <a:ext cx="8229600" cy="791998"/>
          </a:xfrm>
          <a:prstGeom prst="rect">
            <a:avLst/>
          </a:prstGeom>
          <a:noFill/>
          <a:ln cap="flat">
            <a:noFill/>
            <a:prstDash val="solid"/>
          </a:ln>
        </p:spPr>
        <p:txBody>
          <a:bodyPr vert="horz" wrap="square" lIns="91440" tIns="45720" rIns="91440" bIns="45720" anchor="ctr" anchorCtr="1"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2">
            <a:extLst>
              <a:ext uri="{FF2B5EF4-FFF2-40B4-BE49-F238E27FC236}">
                <a16:creationId xmlns:a16="http://schemas.microsoft.com/office/drawing/2014/main" id="{67DD33DB-7FCF-4B3E-A1A6-5101AE530955}"/>
              </a:ext>
            </a:extLst>
          </p:cNvPr>
          <p:cNvSpPr txBox="1">
            <a:spLocks noGrp="1"/>
          </p:cNvSpPr>
          <p:nvPr>
            <p:ph type="body" idx="4294967295"/>
          </p:nvPr>
        </p:nvSpPr>
        <p:spPr>
          <a:xfrm>
            <a:off x="808383" y="1504078"/>
            <a:ext cx="10734260" cy="4679999"/>
          </a:xfrm>
        </p:spPr>
        <p:txBody>
          <a:bodyPr>
            <a:noAutofit/>
          </a:bodyPr>
          <a:lstStyle/>
          <a:p>
            <a:pPr lvl="0">
              <a:lnSpc>
                <a:spcPct val="90000"/>
              </a:lnSpc>
              <a:buSzPct val="100000"/>
              <a:buFont typeface="Arial" pitchFamily="34"/>
              <a:buChar char="•"/>
            </a:pPr>
            <a:r>
              <a:rPr lang="cs-CZ" sz="2000" dirty="0"/>
              <a:t>Pro děti, žáky a studenty  </a:t>
            </a:r>
          </a:p>
          <a:p>
            <a:pPr lvl="1">
              <a:lnSpc>
                <a:spcPct val="90000"/>
              </a:lnSpc>
              <a:buSzPct val="100000"/>
              <a:buFont typeface="Arial" pitchFamily="34"/>
            </a:pPr>
            <a:r>
              <a:rPr lang="cs-CZ" sz="2000" dirty="0"/>
              <a:t>s mentálním, tělesným, zrakovým nebo sluchovým postižením,</a:t>
            </a:r>
          </a:p>
          <a:p>
            <a:pPr lvl="1">
              <a:lnSpc>
                <a:spcPct val="90000"/>
              </a:lnSpc>
              <a:buSzPct val="100000"/>
              <a:buFont typeface="Arial" pitchFamily="34"/>
            </a:pPr>
            <a:r>
              <a:rPr lang="cs-CZ" sz="2000" dirty="0"/>
              <a:t>se závažnými vadami řeči,</a:t>
            </a:r>
          </a:p>
          <a:p>
            <a:pPr lvl="1">
              <a:lnSpc>
                <a:spcPct val="90000"/>
              </a:lnSpc>
              <a:buSzPct val="100000"/>
              <a:buFont typeface="Arial" pitchFamily="34"/>
            </a:pPr>
            <a:r>
              <a:rPr lang="cs-CZ" sz="2000" dirty="0"/>
              <a:t>se závažnými vývojovými poruchami učení,</a:t>
            </a:r>
          </a:p>
          <a:p>
            <a:pPr lvl="1">
              <a:lnSpc>
                <a:spcPct val="90000"/>
              </a:lnSpc>
              <a:buSzPct val="100000"/>
              <a:buFont typeface="Arial" pitchFamily="34"/>
            </a:pPr>
            <a:r>
              <a:rPr lang="cs-CZ" sz="2000" dirty="0"/>
              <a:t>se závažnými vývojovými poruchami chování,</a:t>
            </a:r>
          </a:p>
          <a:p>
            <a:pPr lvl="1">
              <a:lnSpc>
                <a:spcPct val="90000"/>
              </a:lnSpc>
              <a:buSzPct val="100000"/>
              <a:buFont typeface="Arial" pitchFamily="34"/>
            </a:pPr>
            <a:r>
              <a:rPr lang="cs-CZ" sz="2000" dirty="0"/>
              <a:t>se souběžným postižením více vadami nebo autismem.</a:t>
            </a:r>
          </a:p>
          <a:p>
            <a:pPr lvl="0">
              <a:lnSpc>
                <a:spcPct val="90000"/>
              </a:lnSpc>
              <a:buSzPct val="100000"/>
              <a:buFont typeface="Arial" pitchFamily="34"/>
              <a:buChar char="•"/>
            </a:pPr>
            <a:r>
              <a:rPr lang="cs-CZ" sz="2000" dirty="0"/>
              <a:t>PODMÍNKA</a:t>
            </a:r>
          </a:p>
          <a:p>
            <a:pPr lvl="1">
              <a:lnSpc>
                <a:spcPct val="90000"/>
              </a:lnSpc>
              <a:buSzPct val="100000"/>
              <a:buFont typeface="Arial" pitchFamily="34"/>
            </a:pPr>
            <a:r>
              <a:rPr lang="cs-CZ" sz="2000" dirty="0"/>
              <a:t>Shledá-li ŠPZ, že vzhledem k povaze speciálních vzdělávacích potřeb dítěte, žáka nebo studenta nebo k průběhu a výsledkům dosavadního poskytování podpůrných opatření by samotná podpůrná opatření nepostačovala k naplňování jeho vzdělávacích možností a k uplatnění jeho práva na vzdělávání;</a:t>
            </a:r>
          </a:p>
          <a:p>
            <a:pPr lvl="1">
              <a:lnSpc>
                <a:spcPct val="90000"/>
              </a:lnSpc>
              <a:buSzPct val="100000"/>
              <a:buFont typeface="Arial" pitchFamily="34"/>
            </a:pPr>
            <a:r>
              <a:rPr lang="cs-CZ" sz="2000" dirty="0"/>
              <a:t>Písemná žádost zletilého žáka nebo studenta nebo zákonného zástupce dítěte nebo žáka;</a:t>
            </a:r>
          </a:p>
          <a:p>
            <a:pPr lvl="1">
              <a:lnSpc>
                <a:spcPct val="90000"/>
              </a:lnSpc>
              <a:buSzPct val="100000"/>
              <a:buFont typeface="Arial" pitchFamily="34"/>
            </a:pPr>
            <a:r>
              <a:rPr lang="cs-CZ" sz="2000" dirty="0"/>
              <a:t>Doporučení ŠPZ;</a:t>
            </a:r>
          </a:p>
          <a:p>
            <a:pPr lvl="1">
              <a:lnSpc>
                <a:spcPct val="90000"/>
              </a:lnSpc>
              <a:buSzPct val="100000"/>
              <a:buFont typeface="Arial" pitchFamily="34"/>
            </a:pPr>
            <a:r>
              <a:rPr lang="cs-CZ" sz="2000" dirty="0"/>
              <a:t>Soulad tohoto postupu se zájmem dítěte, žáka nebo studenta.</a:t>
            </a:r>
          </a:p>
        </p:txBody>
      </p:sp>
      <p:sp>
        <p:nvSpPr>
          <p:cNvPr id="3" name="Zástupný symbol pro číslo snímku 4">
            <a:extLst>
              <a:ext uri="{FF2B5EF4-FFF2-40B4-BE49-F238E27FC236}">
                <a16:creationId xmlns:a16="http://schemas.microsoft.com/office/drawing/2014/main" id="{EFC46DFA-99D4-41D1-A12F-E2C88703F370}"/>
              </a:ext>
            </a:extLst>
          </p:cNvPr>
          <p:cNvSpPr txBox="1"/>
          <p:nvPr/>
        </p:nvSpPr>
        <p:spPr>
          <a:xfrm>
            <a:off x="8077085" y="6356516"/>
            <a:ext cx="2133715" cy="365037"/>
          </a:xfrm>
          <a:prstGeom prst="rect">
            <a:avLst/>
          </a:prstGeom>
          <a:noFill/>
          <a:ln cap="flat">
            <a:noFill/>
          </a:ln>
        </p:spPr>
        <p:txBody>
          <a:bodyPr vert="horz" wrap="square" lIns="91440" tIns="45720" rIns="91440" bIns="45720" anchor="ctr" anchorCtr="0"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
        <p:nvSpPr>
          <p:cNvPr id="4" name="Nadpis 1">
            <a:extLst>
              <a:ext uri="{FF2B5EF4-FFF2-40B4-BE49-F238E27FC236}">
                <a16:creationId xmlns:a16="http://schemas.microsoft.com/office/drawing/2014/main" id="{6562B4CF-A1DC-4DB4-A4FD-7B606A9D65C0}"/>
              </a:ext>
            </a:extLst>
          </p:cNvPr>
          <p:cNvSpPr/>
          <p:nvPr/>
        </p:nvSpPr>
        <p:spPr>
          <a:xfrm>
            <a:off x="808383" y="188640"/>
            <a:ext cx="10734260" cy="1143000"/>
          </a:xfrm>
          <a:prstGeom prst="rect">
            <a:avLst/>
          </a:prstGeom>
          <a:noFill/>
          <a:ln cap="flat">
            <a:noFill/>
            <a:prstDash val="solid"/>
          </a:ln>
        </p:spPr>
        <p:txBody>
          <a:bodyPr vert="horz" wrap="square" lIns="91440" tIns="45720" rIns="91440" bIns="45720" anchor="ctr" anchorCtr="1" compatLnSpc="0">
            <a:noAutofit/>
          </a:bodyPr>
          <a:lstStyle/>
          <a:p>
            <a:pPr algn="ctr">
              <a:defRPr sz="1800" b="0" i="0" u="none" strike="noStrike" kern="0" cap="none" spc="0" baseline="0">
                <a:solidFill>
                  <a:srgbClr val="000000"/>
                </a:solidFill>
                <a:uFillTx/>
              </a:defRPr>
            </a:pPr>
            <a:r>
              <a:rPr lang="cs-CZ" sz="4400" dirty="0">
                <a:latin typeface="Arial" pitchFamily="18"/>
                <a:ea typeface="Microsoft YaHei" pitchFamily="2"/>
                <a:cs typeface="Lucida Sans" pitchFamily="2"/>
              </a:rPr>
              <a:t>Školy nebo ve školách třídy, oddělení a studijní skupiny pro SVP</a:t>
            </a:r>
          </a:p>
        </p:txBody>
      </p:sp>
      <p:sp>
        <p:nvSpPr>
          <p:cNvPr id="5" name="Nadpis 1">
            <a:extLst>
              <a:ext uri="{FF2B5EF4-FFF2-40B4-BE49-F238E27FC236}">
                <a16:creationId xmlns:a16="http://schemas.microsoft.com/office/drawing/2014/main" id="{1C967C75-CC15-40E9-BCC0-580B8C6B8BCE}"/>
              </a:ext>
            </a:extLst>
          </p:cNvPr>
          <p:cNvSpPr/>
          <p:nvPr/>
        </p:nvSpPr>
        <p:spPr>
          <a:xfrm>
            <a:off x="1919276" y="1197004"/>
            <a:ext cx="8229600" cy="791998"/>
          </a:xfrm>
          <a:prstGeom prst="rect">
            <a:avLst/>
          </a:prstGeom>
          <a:noFill/>
          <a:ln cap="flat">
            <a:noFill/>
            <a:prstDash val="solid"/>
          </a:ln>
        </p:spPr>
        <p:txBody>
          <a:bodyPr vert="horz" wrap="square" lIns="91440" tIns="45720" rIns="91440" bIns="45720" anchor="ctr" anchorCtr="1"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ECFEE5-5EA7-4437-B465-CD6F1B148E91}"/>
              </a:ext>
            </a:extLst>
          </p:cNvPr>
          <p:cNvSpPr txBox="1">
            <a:spLocks noGrp="1"/>
          </p:cNvSpPr>
          <p:nvPr>
            <p:ph type="title"/>
          </p:nvPr>
        </p:nvSpPr>
        <p:spPr/>
        <p:txBody>
          <a:bodyPr/>
          <a:lstStyle/>
          <a:p>
            <a:pPr lvl="0"/>
            <a:r>
              <a:rPr lang="cs-CZ" dirty="0"/>
              <a:t>Rámcové vzdělávací programy</a:t>
            </a:r>
          </a:p>
        </p:txBody>
      </p:sp>
      <p:sp>
        <p:nvSpPr>
          <p:cNvPr id="3" name="Zástupný symbol pro obsah 2">
            <a:extLst>
              <a:ext uri="{FF2B5EF4-FFF2-40B4-BE49-F238E27FC236}">
                <a16:creationId xmlns:a16="http://schemas.microsoft.com/office/drawing/2014/main" id="{AE39619D-D78D-4F1B-88C0-32F97FD91E21}"/>
              </a:ext>
            </a:extLst>
          </p:cNvPr>
          <p:cNvSpPr txBox="1">
            <a:spLocks noGrp="1"/>
          </p:cNvSpPr>
          <p:nvPr>
            <p:ph idx="1"/>
          </p:nvPr>
        </p:nvSpPr>
        <p:spPr>
          <a:xfrm>
            <a:off x="954157" y="1600201"/>
            <a:ext cx="10399643" cy="4525923"/>
          </a:xfrm>
        </p:spPr>
        <p:txBody>
          <a:bodyPr vert="horz" lIns="91440" tIns="45720" rIns="91440" bIns="45720" rtlCol="0">
            <a:normAutofit/>
          </a:bodyPr>
          <a:lstStyle/>
          <a:p>
            <a:pPr hangingPunct="1">
              <a:spcBef>
                <a:spcPts val="700"/>
              </a:spcBef>
              <a:buSzPct val="100000"/>
              <a:buFont typeface="Arial" pitchFamily="34"/>
              <a:buChar char="•"/>
            </a:pPr>
            <a:r>
              <a:rPr lang="cs-CZ" sz="3000" dirty="0">
                <a:latin typeface="Calibri" pitchFamily="18"/>
              </a:rPr>
              <a:t>Vymezují povinný obsah, rozsah a podmínky vzdělávání</a:t>
            </a:r>
          </a:p>
          <a:p>
            <a:pPr lvl="1">
              <a:spcBef>
                <a:spcPts val="600"/>
              </a:spcBef>
              <a:buSzPct val="100000"/>
              <a:buFont typeface="Arial" pitchFamily="34"/>
            </a:pPr>
            <a:r>
              <a:rPr lang="cs-CZ" sz="2600" dirty="0"/>
              <a:t>pro každý obor vzdělání v základním a středním vzdělávání a pro předškolní, základní umělecké a jazykové vzdělávání</a:t>
            </a:r>
          </a:p>
          <a:p>
            <a:pPr lvl="1">
              <a:spcBef>
                <a:spcPts val="600"/>
              </a:spcBef>
              <a:buSzPct val="100000"/>
              <a:buFont typeface="Arial" pitchFamily="34"/>
            </a:pPr>
            <a:r>
              <a:rPr lang="cs-CZ" sz="2600" dirty="0"/>
              <a:t>jsou závazné</a:t>
            </a:r>
          </a:p>
          <a:p>
            <a:pPr lvl="2">
              <a:buSzPct val="100000"/>
              <a:buFont typeface="Arial" pitchFamily="34"/>
              <a:buChar char="•"/>
            </a:pPr>
            <a:r>
              <a:rPr lang="cs-CZ" sz="2200" dirty="0"/>
              <a:t>pro tvorbu školních vzdělávacích programů,</a:t>
            </a:r>
          </a:p>
          <a:p>
            <a:pPr lvl="2">
              <a:buSzPct val="100000"/>
              <a:buFont typeface="Arial" pitchFamily="34"/>
              <a:buChar char="•"/>
            </a:pPr>
            <a:r>
              <a:rPr lang="cs-CZ" sz="2200" dirty="0"/>
              <a:t>hodnocení výsledků vzdělávání dětí a žáků,</a:t>
            </a:r>
          </a:p>
          <a:p>
            <a:pPr lvl="2">
              <a:buSzPct val="100000"/>
              <a:buFont typeface="Arial" pitchFamily="34"/>
              <a:buChar char="•"/>
            </a:pPr>
            <a:r>
              <a:rPr lang="cs-CZ" sz="2200" dirty="0"/>
              <a:t>tvorbu a posuzování učebnic a učebních textů</a:t>
            </a:r>
          </a:p>
          <a:p>
            <a:pPr lvl="2">
              <a:buSzPct val="100000"/>
              <a:buFont typeface="Arial" pitchFamily="34"/>
              <a:buChar char="•"/>
            </a:pPr>
            <a:r>
              <a:rPr lang="cs-CZ" sz="2200" dirty="0"/>
              <a:t>pro stanovení výše finančních prostředků přidělovaných podle § 160 až 162.</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2">
            <a:extLst>
              <a:ext uri="{FF2B5EF4-FFF2-40B4-BE49-F238E27FC236}">
                <a16:creationId xmlns:a16="http://schemas.microsoft.com/office/drawing/2014/main" id="{8C963A74-8B94-4CA2-A6B0-BF75AC9D6CEE}"/>
              </a:ext>
            </a:extLst>
          </p:cNvPr>
          <p:cNvSpPr txBox="1">
            <a:spLocks noGrp="1"/>
          </p:cNvSpPr>
          <p:nvPr>
            <p:ph type="body" idx="4294967295"/>
          </p:nvPr>
        </p:nvSpPr>
        <p:spPr>
          <a:xfrm>
            <a:off x="755374" y="1593003"/>
            <a:ext cx="10681251" cy="4679999"/>
          </a:xfrm>
        </p:spPr>
        <p:txBody>
          <a:bodyPr/>
          <a:lstStyle/>
          <a:p>
            <a:pPr lvl="0">
              <a:lnSpc>
                <a:spcPct val="90000"/>
              </a:lnSpc>
              <a:buSzPct val="100000"/>
              <a:buFont typeface="Arial" pitchFamily="34"/>
              <a:buChar char="•"/>
            </a:pPr>
            <a:r>
              <a:rPr lang="cs-CZ" dirty="0"/>
              <a:t>Souhlas ke zřízení třídy, oddělení nebo studijní skupiny</a:t>
            </a:r>
          </a:p>
          <a:p>
            <a:pPr lvl="1">
              <a:lnSpc>
                <a:spcPct val="90000"/>
              </a:lnSpc>
              <a:buSzPct val="100000"/>
              <a:buFont typeface="Arial" pitchFamily="34"/>
            </a:pPr>
            <a:r>
              <a:rPr lang="cs-CZ" sz="2800" dirty="0"/>
              <a:t>MŠMT u škol zřizovaných ministerstvem nebo registrovanými církvemi nebo náboženskými společnostmi, kterým bylo přiznáno oprávnění k výkonu zvláštního práva zřizovat církevní školy</a:t>
            </a:r>
          </a:p>
          <a:p>
            <a:pPr lvl="1">
              <a:lnSpc>
                <a:spcPct val="90000"/>
              </a:lnSpc>
              <a:buSzPct val="100000"/>
              <a:buFont typeface="Arial" pitchFamily="34"/>
            </a:pPr>
            <a:r>
              <a:rPr lang="cs-CZ" sz="2800" dirty="0"/>
              <a:t>Krajský úřad v případě ostatních škol</a:t>
            </a:r>
          </a:p>
          <a:p>
            <a:pPr lvl="0">
              <a:lnSpc>
                <a:spcPct val="90000"/>
              </a:lnSpc>
              <a:buNone/>
            </a:pPr>
            <a:endParaRPr lang="cs-CZ" sz="2400" dirty="0"/>
          </a:p>
          <a:p>
            <a:pPr lvl="0">
              <a:lnSpc>
                <a:spcPct val="90000"/>
              </a:lnSpc>
              <a:buNone/>
            </a:pPr>
            <a:endParaRPr lang="cs-CZ" sz="2400" dirty="0"/>
          </a:p>
        </p:txBody>
      </p:sp>
      <p:sp>
        <p:nvSpPr>
          <p:cNvPr id="3" name="Zástupný symbol pro číslo snímku 4">
            <a:extLst>
              <a:ext uri="{FF2B5EF4-FFF2-40B4-BE49-F238E27FC236}">
                <a16:creationId xmlns:a16="http://schemas.microsoft.com/office/drawing/2014/main" id="{7448645C-9789-4E4A-81D7-258FE0CCF9DE}"/>
              </a:ext>
            </a:extLst>
          </p:cNvPr>
          <p:cNvSpPr txBox="1"/>
          <p:nvPr/>
        </p:nvSpPr>
        <p:spPr>
          <a:xfrm>
            <a:off x="8077085" y="6356516"/>
            <a:ext cx="2133715" cy="365037"/>
          </a:xfrm>
          <a:prstGeom prst="rect">
            <a:avLst/>
          </a:prstGeom>
          <a:noFill/>
          <a:ln cap="flat">
            <a:noFill/>
          </a:ln>
        </p:spPr>
        <p:txBody>
          <a:bodyPr vert="horz" wrap="square" lIns="91440" tIns="45720" rIns="91440" bIns="45720" anchor="ctr" anchorCtr="0"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
        <p:nvSpPr>
          <p:cNvPr id="4" name="Nadpis 1">
            <a:extLst>
              <a:ext uri="{FF2B5EF4-FFF2-40B4-BE49-F238E27FC236}">
                <a16:creationId xmlns:a16="http://schemas.microsoft.com/office/drawing/2014/main" id="{3E3FF529-65B0-436C-9A76-B0D07E72B757}"/>
              </a:ext>
            </a:extLst>
          </p:cNvPr>
          <p:cNvSpPr/>
          <p:nvPr/>
        </p:nvSpPr>
        <p:spPr>
          <a:xfrm>
            <a:off x="755374" y="333362"/>
            <a:ext cx="10681252" cy="1143000"/>
          </a:xfrm>
          <a:prstGeom prst="rect">
            <a:avLst/>
          </a:prstGeom>
          <a:noFill/>
          <a:ln cap="flat">
            <a:noFill/>
            <a:prstDash val="solid"/>
          </a:ln>
        </p:spPr>
        <p:txBody>
          <a:bodyPr vert="horz" wrap="square" lIns="91440" tIns="45720" rIns="91440" bIns="45720" anchor="ctr" anchorCtr="1" compatLnSpc="0">
            <a:noAutofit/>
          </a:bodyPr>
          <a:lstStyle/>
          <a:p>
            <a:pPr>
              <a:defRPr sz="1800" b="0" i="0" u="none" strike="noStrike" kern="0" cap="none" spc="0" baseline="0">
                <a:solidFill>
                  <a:srgbClr val="000000"/>
                </a:solidFill>
                <a:uFillTx/>
              </a:defRPr>
            </a:pPr>
            <a:r>
              <a:rPr lang="cs-CZ" sz="4400" dirty="0">
                <a:latin typeface="Arial" pitchFamily="18"/>
                <a:ea typeface="Microsoft YaHei" pitchFamily="2"/>
                <a:cs typeface="Lucida Sans" pitchFamily="2"/>
              </a:rPr>
              <a:t>Udělování souhlasů</a:t>
            </a:r>
          </a:p>
        </p:txBody>
      </p:sp>
      <p:sp>
        <p:nvSpPr>
          <p:cNvPr id="5" name="Nadpis 1">
            <a:extLst>
              <a:ext uri="{FF2B5EF4-FFF2-40B4-BE49-F238E27FC236}">
                <a16:creationId xmlns:a16="http://schemas.microsoft.com/office/drawing/2014/main" id="{4010A67E-1A5B-4BBF-82B1-2BD0EE5651E3}"/>
              </a:ext>
            </a:extLst>
          </p:cNvPr>
          <p:cNvSpPr/>
          <p:nvPr/>
        </p:nvSpPr>
        <p:spPr>
          <a:xfrm>
            <a:off x="1919276" y="1197004"/>
            <a:ext cx="8229600" cy="791998"/>
          </a:xfrm>
          <a:prstGeom prst="rect">
            <a:avLst/>
          </a:prstGeom>
          <a:noFill/>
          <a:ln cap="flat">
            <a:noFill/>
            <a:prstDash val="solid"/>
          </a:ln>
        </p:spPr>
        <p:txBody>
          <a:bodyPr vert="horz" wrap="square" lIns="91440" tIns="45720" rIns="91440" bIns="45720" anchor="ctr" anchorCtr="1"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08A262-B232-4C51-9541-064DF3567B18}"/>
              </a:ext>
            </a:extLst>
          </p:cNvPr>
          <p:cNvSpPr txBox="1">
            <a:spLocks noGrp="1"/>
          </p:cNvSpPr>
          <p:nvPr>
            <p:ph type="title"/>
          </p:nvPr>
        </p:nvSpPr>
        <p:spPr/>
        <p:txBody>
          <a:bodyPr/>
          <a:lstStyle/>
          <a:p>
            <a:r>
              <a:rPr lang="cs-CZ" dirty="0"/>
              <a:t>Obecné zásady aplikace předpisů pro společné vzdělávání</a:t>
            </a:r>
          </a:p>
        </p:txBody>
      </p:sp>
      <p:sp>
        <p:nvSpPr>
          <p:cNvPr id="3" name="Zástupný symbol pro obsah 2">
            <a:extLst>
              <a:ext uri="{FF2B5EF4-FFF2-40B4-BE49-F238E27FC236}">
                <a16:creationId xmlns:a16="http://schemas.microsoft.com/office/drawing/2014/main" id="{A91833D6-10E0-4757-85D2-C0BB08CDBE84}"/>
              </a:ext>
            </a:extLst>
          </p:cNvPr>
          <p:cNvSpPr txBox="1">
            <a:spLocks noGrp="1"/>
          </p:cNvSpPr>
          <p:nvPr>
            <p:ph idx="1"/>
          </p:nvPr>
        </p:nvSpPr>
        <p:spPr>
          <a:xfrm>
            <a:off x="838200" y="1966952"/>
            <a:ext cx="10515600" cy="4525923"/>
          </a:xfrm>
        </p:spPr>
        <p:txBody>
          <a:bodyPr vert="horz" lIns="91440" tIns="45720" rIns="91440" bIns="45720" rtlCol="0">
            <a:normAutofit/>
          </a:bodyPr>
          <a:lstStyle/>
          <a:p>
            <a:pPr lvl="1">
              <a:spcBef>
                <a:spcPts val="600"/>
              </a:spcBef>
              <a:buSzPct val="100000"/>
              <a:buFont typeface="Arial" pitchFamily="34"/>
            </a:pPr>
            <a:r>
              <a:rPr lang="cs-CZ" sz="2800" dirty="0"/>
              <a:t>Dbát, aby postupy byly v souladu s nejlepším zájmem žáka</a:t>
            </a:r>
          </a:p>
          <a:p>
            <a:pPr lvl="1">
              <a:spcBef>
                <a:spcPts val="600"/>
              </a:spcBef>
              <a:buSzPct val="100000"/>
              <a:buFont typeface="Arial" pitchFamily="34"/>
            </a:pPr>
            <a:r>
              <a:rPr lang="cs-CZ" sz="2800" dirty="0"/>
              <a:t>Přihlíží se ke všem vyjádřením žáka v záležitostech týkajících se jeho vzdělávání s ohledem na jeho věk a stupeň vývoje</a:t>
            </a:r>
          </a:p>
          <a:p>
            <a:pPr lvl="1">
              <a:spcBef>
                <a:spcPts val="600"/>
              </a:spcBef>
              <a:buSzPct val="100000"/>
              <a:buFont typeface="Arial" pitchFamily="34"/>
            </a:pPr>
            <a:r>
              <a:rPr lang="cs-CZ" sz="2800" dirty="0"/>
              <a:t>Žákovi se poskytují dostatečné a vyčerpávající informace pro utvoření názoru</a:t>
            </a:r>
          </a:p>
          <a:p>
            <a:pPr lvl="1">
              <a:spcBef>
                <a:spcPts val="600"/>
              </a:spcBef>
              <a:buSzPct val="100000"/>
              <a:buFont typeface="Arial" pitchFamily="34"/>
            </a:pPr>
            <a:r>
              <a:rPr lang="cs-CZ" sz="2800" dirty="0"/>
              <a:t>Veškerá sdělení upravená touto vyhláškou jsou poskytována žákovi nebo ZZ srozumitelným způsobem</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C7DEBC-ED75-46D3-9BAF-6B14F5DC837B}"/>
              </a:ext>
            </a:extLst>
          </p:cNvPr>
          <p:cNvSpPr txBox="1">
            <a:spLocks noGrp="1"/>
          </p:cNvSpPr>
          <p:nvPr>
            <p:ph type="title"/>
          </p:nvPr>
        </p:nvSpPr>
        <p:spPr>
          <a:xfrm>
            <a:off x="838200" y="365125"/>
            <a:ext cx="10515600" cy="1325563"/>
          </a:xfrm>
        </p:spPr>
        <p:txBody>
          <a:bodyPr>
            <a:normAutofit/>
          </a:bodyPr>
          <a:lstStyle/>
          <a:p>
            <a:pPr lvl="0"/>
            <a:r>
              <a:rPr lang="cs-CZ" dirty="0"/>
              <a:t>Použití podpůrných opatření prvního stupně</a:t>
            </a:r>
          </a:p>
        </p:txBody>
      </p:sp>
      <p:sp>
        <p:nvSpPr>
          <p:cNvPr id="3" name="Zástupný symbol pro obsah 2">
            <a:extLst>
              <a:ext uri="{FF2B5EF4-FFF2-40B4-BE49-F238E27FC236}">
                <a16:creationId xmlns:a16="http://schemas.microsoft.com/office/drawing/2014/main" id="{B78C4B58-76B4-460B-853D-013CCE649D91}"/>
              </a:ext>
            </a:extLst>
          </p:cNvPr>
          <p:cNvSpPr txBox="1">
            <a:spLocks noGrp="1"/>
          </p:cNvSpPr>
          <p:nvPr>
            <p:ph idx="1"/>
          </p:nvPr>
        </p:nvSpPr>
        <p:spPr>
          <a:xfrm>
            <a:off x="838200" y="1600201"/>
            <a:ext cx="10515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První stupeň – minimální úprava metod, organizace a hodnocení vzdělávání</a:t>
            </a:r>
          </a:p>
          <a:p>
            <a:pPr hangingPunct="1">
              <a:spcBef>
                <a:spcPts val="800"/>
              </a:spcBef>
              <a:buSzPct val="100000"/>
              <a:buFont typeface="Arial" pitchFamily="34"/>
              <a:buChar char="•"/>
            </a:pPr>
            <a:r>
              <a:rPr lang="cs-CZ" dirty="0">
                <a:latin typeface="Calibri" pitchFamily="18"/>
              </a:rPr>
              <a:t>Není normovaná finanční náročnost</a:t>
            </a:r>
          </a:p>
          <a:p>
            <a:pPr hangingPunct="1">
              <a:spcBef>
                <a:spcPts val="800"/>
              </a:spcBef>
              <a:buSzPct val="100000"/>
              <a:buFont typeface="Arial" pitchFamily="34"/>
              <a:buChar char="•"/>
            </a:pPr>
            <a:r>
              <a:rPr lang="cs-CZ" dirty="0">
                <a:latin typeface="Calibri" pitchFamily="18"/>
              </a:rPr>
              <a:t>U žáka se projevuje potřeba úprav ve vzdělávání nebo školských službách a zapojení v kolektivu</a:t>
            </a:r>
          </a:p>
          <a:p>
            <a:pPr hangingPunct="1">
              <a:spcBef>
                <a:spcPts val="800"/>
              </a:spcBef>
              <a:buSzPct val="100000"/>
              <a:buFont typeface="Arial" pitchFamily="34"/>
              <a:buChar char="•"/>
            </a:pPr>
            <a:r>
              <a:rPr lang="cs-CZ" dirty="0">
                <a:latin typeface="Calibri" pitchFamily="18"/>
              </a:rPr>
              <a:t>Použití není podmíněno doporučení ŠPZ</a:t>
            </a:r>
          </a:p>
          <a:p>
            <a:pPr hangingPunct="1">
              <a:spcBef>
                <a:spcPts val="800"/>
              </a:spcBef>
              <a:buSzPct val="100000"/>
              <a:buFont typeface="Arial" pitchFamily="34"/>
              <a:buChar char="•"/>
            </a:pPr>
            <a:r>
              <a:rPr lang="cs-CZ" dirty="0">
                <a:latin typeface="Calibri" pitchFamily="18"/>
              </a:rPr>
              <a:t>Pokud nepostačuje – doporučí škola využití pomoci ŠPZ</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64EC77-BA70-4BF9-BFFD-642F4CA2ABF9}"/>
              </a:ext>
            </a:extLst>
          </p:cNvPr>
          <p:cNvSpPr txBox="1">
            <a:spLocks noGrp="1"/>
          </p:cNvSpPr>
          <p:nvPr>
            <p:ph type="title"/>
          </p:nvPr>
        </p:nvSpPr>
        <p:spPr/>
        <p:txBody>
          <a:bodyPr>
            <a:normAutofit/>
          </a:bodyPr>
          <a:lstStyle/>
          <a:p>
            <a:pPr lvl="0"/>
            <a:r>
              <a:rPr lang="cs-CZ" dirty="0"/>
              <a:t>Použití podpůrných opatření vyššího stupně</a:t>
            </a:r>
          </a:p>
        </p:txBody>
      </p:sp>
      <p:sp>
        <p:nvSpPr>
          <p:cNvPr id="3" name="Zástupný symbol pro obsah 2">
            <a:extLst>
              <a:ext uri="{FF2B5EF4-FFF2-40B4-BE49-F238E27FC236}">
                <a16:creationId xmlns:a16="http://schemas.microsoft.com/office/drawing/2014/main" id="{BA4477FC-B160-4376-8468-5F6480065BD2}"/>
              </a:ext>
            </a:extLst>
          </p:cNvPr>
          <p:cNvSpPr txBox="1">
            <a:spLocks noGrp="1"/>
          </p:cNvSpPr>
          <p:nvPr>
            <p:ph idx="1"/>
          </p:nvPr>
        </p:nvSpPr>
        <p:spPr>
          <a:xfrm>
            <a:off x="838199" y="1340639"/>
            <a:ext cx="10515599" cy="4525923"/>
          </a:xfrm>
        </p:spPr>
        <p:txBody>
          <a:bodyPr vert="horz" lIns="91440" tIns="45720" rIns="91440" bIns="45720" rtlCol="0">
            <a:normAutofit/>
          </a:bodyPr>
          <a:lstStyle/>
          <a:p>
            <a:pPr hangingPunct="1">
              <a:spcBef>
                <a:spcPts val="800"/>
              </a:spcBef>
              <a:buNone/>
            </a:pPr>
            <a:endParaRPr lang="cs-CZ" dirty="0">
              <a:latin typeface="Calibri" pitchFamily="18"/>
            </a:endParaRPr>
          </a:p>
          <a:p>
            <a:pPr hangingPunct="1">
              <a:spcBef>
                <a:spcPts val="800"/>
              </a:spcBef>
              <a:buSzPct val="100000"/>
              <a:buFont typeface="Arial" pitchFamily="34"/>
              <a:buChar char="•"/>
            </a:pPr>
            <a:r>
              <a:rPr lang="cs-CZ" dirty="0">
                <a:latin typeface="Calibri" pitchFamily="18"/>
              </a:rPr>
              <a:t>Doporučení školského poradenského zařízení</a:t>
            </a:r>
          </a:p>
          <a:p>
            <a:pPr hangingPunct="1">
              <a:spcBef>
                <a:spcPts val="800"/>
              </a:spcBef>
              <a:buSzPct val="100000"/>
              <a:buFont typeface="Arial" pitchFamily="34"/>
              <a:buChar char="•"/>
            </a:pPr>
            <a:r>
              <a:rPr lang="cs-CZ" dirty="0">
                <a:latin typeface="Calibri" pitchFamily="18"/>
              </a:rPr>
              <a:t>Informovaný souhlas zletilého žáka nebo zákonného zástupce žáka</a:t>
            </a:r>
          </a:p>
          <a:p>
            <a:pPr hangingPunct="1">
              <a:spcBef>
                <a:spcPts val="800"/>
              </a:spcBef>
              <a:buSzPct val="100000"/>
              <a:buFont typeface="Arial" pitchFamily="34"/>
              <a:buChar char="•"/>
            </a:pPr>
            <a:r>
              <a:rPr lang="cs-CZ" dirty="0">
                <a:latin typeface="Calibri" pitchFamily="18"/>
              </a:rPr>
              <a:t>Poskytují se samostatně nebo v kombinaci druhů a stupňů – konkrétní druh pouze v jednom stupni</a:t>
            </a:r>
          </a:p>
          <a:p>
            <a:pPr hangingPunct="1">
              <a:spcBef>
                <a:spcPts val="800"/>
              </a:spcBef>
              <a:buSzPct val="100000"/>
              <a:buFont typeface="Arial" pitchFamily="34"/>
              <a:buChar char="•"/>
            </a:pPr>
            <a:r>
              <a:rPr lang="cs-CZ" dirty="0">
                <a:latin typeface="Calibri" pitchFamily="18"/>
              </a:rPr>
              <a:t>Členění do stupňů, pravidla pro použití a normovaná finanční náročnost – příloha č. 1 vyhlášky</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5436F9-33E7-4CFB-BB31-495F9F344571}"/>
              </a:ext>
            </a:extLst>
          </p:cNvPr>
          <p:cNvSpPr txBox="1">
            <a:spLocks noGrp="1"/>
          </p:cNvSpPr>
          <p:nvPr>
            <p:ph type="title"/>
          </p:nvPr>
        </p:nvSpPr>
        <p:spPr/>
        <p:txBody>
          <a:bodyPr>
            <a:normAutofit/>
          </a:bodyPr>
          <a:lstStyle/>
          <a:p>
            <a:pPr lvl="0"/>
            <a:r>
              <a:rPr lang="cs-CZ" dirty="0"/>
              <a:t>Zvláštní ustanovení o některých podpůrných opatřeních</a:t>
            </a:r>
          </a:p>
        </p:txBody>
      </p:sp>
      <p:sp>
        <p:nvSpPr>
          <p:cNvPr id="3" name="Zástupný symbol pro obsah 2">
            <a:extLst>
              <a:ext uri="{FF2B5EF4-FFF2-40B4-BE49-F238E27FC236}">
                <a16:creationId xmlns:a16="http://schemas.microsoft.com/office/drawing/2014/main" id="{D8AC3A55-1D3A-4312-BB72-6B4F6A0F807E}"/>
              </a:ext>
            </a:extLst>
          </p:cNvPr>
          <p:cNvSpPr txBox="1">
            <a:spLocks noGrp="1"/>
          </p:cNvSpPr>
          <p:nvPr>
            <p:ph idx="1"/>
          </p:nvPr>
        </p:nvSpPr>
        <p:spPr>
          <a:xfrm>
            <a:off x="838199" y="1600201"/>
            <a:ext cx="10515599"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IVP</a:t>
            </a:r>
          </a:p>
          <a:p>
            <a:pPr hangingPunct="1">
              <a:spcBef>
                <a:spcPts val="800"/>
              </a:spcBef>
              <a:buSzPct val="100000"/>
              <a:buFont typeface="Arial" pitchFamily="34"/>
              <a:buChar char="•"/>
            </a:pPr>
            <a:r>
              <a:rPr lang="cs-CZ" dirty="0">
                <a:latin typeface="Calibri" pitchFamily="18"/>
              </a:rPr>
              <a:t>Pedagogická intervence</a:t>
            </a:r>
          </a:p>
          <a:p>
            <a:pPr hangingPunct="1">
              <a:spcBef>
                <a:spcPts val="800"/>
              </a:spcBef>
              <a:buSzPct val="100000"/>
              <a:buFont typeface="Arial" pitchFamily="34"/>
              <a:buChar char="•"/>
            </a:pPr>
            <a:r>
              <a:rPr lang="cs-CZ" dirty="0">
                <a:latin typeface="Calibri" pitchFamily="18"/>
              </a:rPr>
              <a:t>Asistent pedagoga</a:t>
            </a:r>
          </a:p>
          <a:p>
            <a:pPr hangingPunct="1">
              <a:spcBef>
                <a:spcPts val="800"/>
              </a:spcBef>
              <a:buSzPct val="100000"/>
              <a:buFont typeface="Arial" pitchFamily="34"/>
              <a:buChar char="•"/>
            </a:pPr>
            <a:r>
              <a:rPr lang="cs-CZ" dirty="0">
                <a:latin typeface="Calibri" pitchFamily="18"/>
              </a:rPr>
              <a:t>Podpůrná opatření žákovi používajícímu jiný komunikační systém než mluvenou řeč</a:t>
            </a:r>
          </a:p>
          <a:p>
            <a:pPr hangingPunct="1">
              <a:spcBef>
                <a:spcPts val="800"/>
              </a:spcBef>
              <a:buSzPct val="100000"/>
              <a:buFont typeface="Arial" pitchFamily="34"/>
              <a:buChar char="•"/>
            </a:pPr>
            <a:r>
              <a:rPr lang="cs-CZ" dirty="0">
                <a:latin typeface="Calibri" pitchFamily="18"/>
              </a:rPr>
              <a:t>Tlumočník českého znakového jazyka</a:t>
            </a:r>
          </a:p>
          <a:p>
            <a:pPr hangingPunct="1">
              <a:spcBef>
                <a:spcPts val="800"/>
              </a:spcBef>
              <a:buSzPct val="100000"/>
              <a:buFont typeface="Arial" pitchFamily="34"/>
              <a:buChar char="•"/>
            </a:pPr>
            <a:r>
              <a:rPr lang="cs-CZ" dirty="0">
                <a:latin typeface="Calibri" pitchFamily="18"/>
              </a:rPr>
              <a:t>Přepisovatel pro neslyšící</a:t>
            </a:r>
          </a:p>
          <a:p>
            <a:pPr hangingPunct="1">
              <a:spcBef>
                <a:spcPts val="800"/>
              </a:spcBef>
              <a:buSzPct val="100000"/>
              <a:buFont typeface="Arial" pitchFamily="34"/>
              <a:buChar char="•"/>
            </a:pPr>
            <a:r>
              <a:rPr lang="cs-CZ" dirty="0">
                <a:latin typeface="Calibri" pitchFamily="18"/>
              </a:rPr>
              <a:t>Působení dalších osob poskytujících podporu</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8BF9CB-AA51-4ED0-81D1-25DA48B7BFF3}"/>
              </a:ext>
            </a:extLst>
          </p:cNvPr>
          <p:cNvSpPr>
            <a:spLocks noGrp="1"/>
          </p:cNvSpPr>
          <p:nvPr>
            <p:ph type="title"/>
          </p:nvPr>
        </p:nvSpPr>
        <p:spPr/>
        <p:txBody>
          <a:bodyPr/>
          <a:lstStyle/>
          <a:p>
            <a:r>
              <a:rPr lang="cs-CZ" dirty="0"/>
              <a:t>Individuální vzdělávací plán</a:t>
            </a:r>
          </a:p>
        </p:txBody>
      </p:sp>
      <p:sp>
        <p:nvSpPr>
          <p:cNvPr id="3" name="Zástupný obsah 2">
            <a:extLst>
              <a:ext uri="{FF2B5EF4-FFF2-40B4-BE49-F238E27FC236}">
                <a16:creationId xmlns:a16="http://schemas.microsoft.com/office/drawing/2014/main" id="{53F34ECB-9017-4EB4-865B-432316FA1B9F}"/>
              </a:ext>
            </a:extLst>
          </p:cNvPr>
          <p:cNvSpPr>
            <a:spLocks noGrp="1"/>
          </p:cNvSpPr>
          <p:nvPr>
            <p:ph idx="1"/>
          </p:nvPr>
        </p:nvSpPr>
        <p:spPr/>
        <p:txBody>
          <a:bodyPr>
            <a:normAutofit/>
          </a:bodyPr>
          <a:lstStyle/>
          <a:p>
            <a:r>
              <a:rPr lang="cs-CZ" dirty="0"/>
              <a:t>IVP zpracovává škola, vyžadují-li to speciální vzdělávací potřeby žáka. </a:t>
            </a:r>
          </a:p>
          <a:p>
            <a:r>
              <a:rPr lang="cs-CZ" dirty="0"/>
              <a:t>IVP se zpracovává na základě doporučení ŠPZ.</a:t>
            </a:r>
          </a:p>
          <a:p>
            <a:r>
              <a:rPr lang="cs-CZ" dirty="0"/>
              <a:t>IVP plán ŠPZ zpravidla nedoporučuje, pokud jsou všechny informace podstatné pro vzdělávání žáka uvedeny v doporučení podle § 15. </a:t>
            </a:r>
          </a:p>
          <a:p>
            <a:r>
              <a:rPr lang="cs-CZ" dirty="0"/>
              <a:t>IVP je závazným dokumentem pro zajištění speciálních vzdělávacích potřeb žáka, přičemž vychází ze ŠVP a je součástí dokumentace žáka ve školní matrice.</a:t>
            </a:r>
          </a:p>
        </p:txBody>
      </p:sp>
    </p:spTree>
    <p:extLst>
      <p:ext uri="{BB962C8B-B14F-4D97-AF65-F5344CB8AC3E}">
        <p14:creationId xmlns:p14="http://schemas.microsoft.com/office/powerpoint/2010/main" val="4347669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3CC162-F547-4A46-8DAD-9DE9192CAA00}"/>
              </a:ext>
            </a:extLst>
          </p:cNvPr>
          <p:cNvSpPr>
            <a:spLocks noGrp="1"/>
          </p:cNvSpPr>
          <p:nvPr>
            <p:ph type="title"/>
          </p:nvPr>
        </p:nvSpPr>
        <p:spPr/>
        <p:txBody>
          <a:bodyPr/>
          <a:lstStyle/>
          <a:p>
            <a:r>
              <a:rPr lang="cs-CZ" dirty="0"/>
              <a:t>Obsah IVP</a:t>
            </a:r>
          </a:p>
        </p:txBody>
      </p:sp>
      <p:sp>
        <p:nvSpPr>
          <p:cNvPr id="3" name="Zástupný obsah 2">
            <a:extLst>
              <a:ext uri="{FF2B5EF4-FFF2-40B4-BE49-F238E27FC236}">
                <a16:creationId xmlns:a16="http://schemas.microsoft.com/office/drawing/2014/main" id="{8BB24058-7CF5-46BE-A47E-9634E40D61C8}"/>
              </a:ext>
            </a:extLst>
          </p:cNvPr>
          <p:cNvSpPr>
            <a:spLocks noGrp="1"/>
          </p:cNvSpPr>
          <p:nvPr>
            <p:ph idx="1"/>
          </p:nvPr>
        </p:nvSpPr>
        <p:spPr/>
        <p:txBody>
          <a:bodyPr>
            <a:normAutofit fontScale="92500" lnSpcReduction="10000"/>
          </a:bodyPr>
          <a:lstStyle/>
          <a:p>
            <a:r>
              <a:rPr lang="cs-CZ" dirty="0"/>
              <a:t>Údaje o skladbě druhů a stupňů podpůrných opatření poskytovaných v kombinaci s tímto plánem</a:t>
            </a:r>
          </a:p>
          <a:p>
            <a:r>
              <a:rPr lang="cs-CZ" dirty="0"/>
              <a:t>Identifikační údaje žáka a údaje o pedagogických pracovnících podílejících se na vzdělávání žáka</a:t>
            </a:r>
          </a:p>
          <a:p>
            <a:r>
              <a:rPr lang="cs-CZ" dirty="0"/>
              <a:t>Informace o úpravách obsahu vzdělávání žáka</a:t>
            </a:r>
          </a:p>
          <a:p>
            <a:r>
              <a:rPr lang="cs-CZ" dirty="0"/>
              <a:t>Informace o časovém a obsahovém rozvržení vzdělávání</a:t>
            </a:r>
          </a:p>
          <a:p>
            <a:r>
              <a:rPr lang="cs-CZ" dirty="0"/>
              <a:t>Informace o úpravách metod a forem výuky a hodnocení žáka</a:t>
            </a:r>
          </a:p>
          <a:p>
            <a:r>
              <a:rPr lang="cs-CZ" dirty="0"/>
              <a:t>Informace o případné úpravě očekávaných výstupů vzdělávání žáka</a:t>
            </a:r>
          </a:p>
          <a:p>
            <a:r>
              <a:rPr lang="cs-CZ" dirty="0"/>
              <a:t>Jméno pedagogického pracovníka ŠPZ, se kterým škola spolupracuje při zajišťování speciálních vzdělávacích potřeb žáka</a:t>
            </a:r>
          </a:p>
        </p:txBody>
      </p:sp>
    </p:spTree>
    <p:extLst>
      <p:ext uri="{BB962C8B-B14F-4D97-AF65-F5344CB8AC3E}">
        <p14:creationId xmlns:p14="http://schemas.microsoft.com/office/powerpoint/2010/main" val="28991668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D0B9EC-8626-4558-850E-B04A3CE69CEF}"/>
              </a:ext>
            </a:extLst>
          </p:cNvPr>
          <p:cNvSpPr>
            <a:spLocks noGrp="1"/>
          </p:cNvSpPr>
          <p:nvPr>
            <p:ph type="title"/>
          </p:nvPr>
        </p:nvSpPr>
        <p:spPr/>
        <p:txBody>
          <a:bodyPr/>
          <a:lstStyle/>
          <a:p>
            <a:r>
              <a:rPr lang="cs-CZ" dirty="0"/>
              <a:t>Povinnosti školy v souvislosti IVP</a:t>
            </a:r>
          </a:p>
        </p:txBody>
      </p:sp>
      <p:sp>
        <p:nvSpPr>
          <p:cNvPr id="3" name="Zástupný obsah 2">
            <a:extLst>
              <a:ext uri="{FF2B5EF4-FFF2-40B4-BE49-F238E27FC236}">
                <a16:creationId xmlns:a16="http://schemas.microsoft.com/office/drawing/2014/main" id="{E191C7A8-E302-47C8-A568-C13CD920EC03}"/>
              </a:ext>
            </a:extLst>
          </p:cNvPr>
          <p:cNvSpPr>
            <a:spLocks noGrp="1"/>
          </p:cNvSpPr>
          <p:nvPr>
            <p:ph idx="1"/>
          </p:nvPr>
        </p:nvSpPr>
        <p:spPr/>
        <p:txBody>
          <a:bodyPr>
            <a:normAutofit fontScale="92500" lnSpcReduction="20000"/>
          </a:bodyPr>
          <a:lstStyle/>
          <a:p>
            <a:r>
              <a:rPr lang="cs-CZ" dirty="0"/>
              <a:t>IVP je zpracován bez zbytečného odkladu, nejpozději však do 1 měsíce ode dne, kdy škola obdržela doporučení a žádost zletilého žáka nebo zákonného zástupce žáka</a:t>
            </a:r>
          </a:p>
          <a:p>
            <a:r>
              <a:rPr lang="cs-CZ" dirty="0"/>
              <a:t>IVP může být doplňován a upravován v průběhu celého školního roku podle potřeb žáka</a:t>
            </a:r>
          </a:p>
          <a:p>
            <a:r>
              <a:rPr lang="cs-CZ" dirty="0"/>
              <a:t>Zpracování a provádění IVP zajišťuje škola</a:t>
            </a:r>
          </a:p>
          <a:p>
            <a:r>
              <a:rPr lang="cs-CZ" dirty="0"/>
              <a:t>IVP se zpracovává ve spolupráci se ŠPZ, žákem a zákonným zástupcem žáka, není-li žák zletilý</a:t>
            </a:r>
          </a:p>
          <a:p>
            <a:r>
              <a:rPr lang="cs-CZ" dirty="0"/>
              <a:t>Škola seznámí s IVP všechny vyučující žáka a současně žáka a zákonného zástupce žáka, není-li žák zletilý, který tuto skutečnost potvrdí svým podpisem. </a:t>
            </a:r>
          </a:p>
          <a:p>
            <a:r>
              <a:rPr lang="cs-CZ" dirty="0"/>
              <a:t>Poskytování vzdělávání podle IVP lze pouze na základě písemného informovaného souhlasu zletilého žáka nebo zákonného zástupce žáka </a:t>
            </a:r>
          </a:p>
        </p:txBody>
      </p:sp>
    </p:spTree>
    <p:extLst>
      <p:ext uri="{BB962C8B-B14F-4D97-AF65-F5344CB8AC3E}">
        <p14:creationId xmlns:p14="http://schemas.microsoft.com/office/powerpoint/2010/main" val="3133601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CF99BA-670B-4EF0-B207-3AA5CB3DD700}"/>
              </a:ext>
            </a:extLst>
          </p:cNvPr>
          <p:cNvSpPr>
            <a:spLocks noGrp="1"/>
          </p:cNvSpPr>
          <p:nvPr>
            <p:ph type="title"/>
          </p:nvPr>
        </p:nvSpPr>
        <p:spPr/>
        <p:txBody>
          <a:bodyPr/>
          <a:lstStyle/>
          <a:p>
            <a:r>
              <a:rPr lang="cs-CZ" dirty="0"/>
              <a:t>Povinnosti ŠPZ v souvislosti s IVP</a:t>
            </a:r>
          </a:p>
        </p:txBody>
      </p:sp>
      <p:sp>
        <p:nvSpPr>
          <p:cNvPr id="3" name="Zástupný obsah 2">
            <a:extLst>
              <a:ext uri="{FF2B5EF4-FFF2-40B4-BE49-F238E27FC236}">
                <a16:creationId xmlns:a16="http://schemas.microsoft.com/office/drawing/2014/main" id="{1FE22168-89FE-4A2A-9BA0-327FC763AC5D}"/>
              </a:ext>
            </a:extLst>
          </p:cNvPr>
          <p:cNvSpPr>
            <a:spLocks noGrp="1"/>
          </p:cNvSpPr>
          <p:nvPr>
            <p:ph idx="1"/>
          </p:nvPr>
        </p:nvSpPr>
        <p:spPr/>
        <p:txBody>
          <a:bodyPr/>
          <a:lstStyle/>
          <a:p>
            <a:r>
              <a:rPr lang="cs-CZ" dirty="0"/>
              <a:t>ŠPZ ve spolupráci se školou sleduje a nejméně jednou ročně vyhodnocuje naplňování individuálního vzdělávacího plánu a poskytuje žákovi, zákonnému zástupci žáka a škole poradenskou podporu. </a:t>
            </a:r>
          </a:p>
          <a:p>
            <a:r>
              <a:rPr lang="cs-CZ" dirty="0"/>
              <a:t>V případě nedodržování opatření uvedených v individuálním vzdělávacím plánu informuje o této skutečnosti ředitele školy.</a:t>
            </a:r>
          </a:p>
        </p:txBody>
      </p:sp>
    </p:spTree>
    <p:extLst>
      <p:ext uri="{BB962C8B-B14F-4D97-AF65-F5344CB8AC3E}">
        <p14:creationId xmlns:p14="http://schemas.microsoft.com/office/powerpoint/2010/main" val="16669168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33AD68-4A01-423A-BD81-D02CC635D4AC}"/>
              </a:ext>
            </a:extLst>
          </p:cNvPr>
          <p:cNvSpPr>
            <a:spLocks noGrp="1"/>
          </p:cNvSpPr>
          <p:nvPr>
            <p:ph type="title"/>
          </p:nvPr>
        </p:nvSpPr>
        <p:spPr/>
        <p:txBody>
          <a:bodyPr/>
          <a:lstStyle/>
          <a:p>
            <a:r>
              <a:rPr lang="cs-CZ" dirty="0"/>
              <a:t>Pedagogická intervence</a:t>
            </a:r>
          </a:p>
        </p:txBody>
      </p:sp>
      <p:sp>
        <p:nvSpPr>
          <p:cNvPr id="3" name="Zástupný obsah 2">
            <a:extLst>
              <a:ext uri="{FF2B5EF4-FFF2-40B4-BE49-F238E27FC236}">
                <a16:creationId xmlns:a16="http://schemas.microsoft.com/office/drawing/2014/main" id="{971D23AB-B95C-400F-A907-0DF61B6DE133}"/>
              </a:ext>
            </a:extLst>
          </p:cNvPr>
          <p:cNvSpPr>
            <a:spLocks noGrp="1"/>
          </p:cNvSpPr>
          <p:nvPr>
            <p:ph idx="1"/>
          </p:nvPr>
        </p:nvSpPr>
        <p:spPr/>
        <p:txBody>
          <a:bodyPr>
            <a:normAutofit/>
          </a:bodyPr>
          <a:lstStyle/>
          <a:p>
            <a:r>
              <a:rPr lang="cs-CZ" dirty="0"/>
              <a:t>Slouží zejména </a:t>
            </a:r>
          </a:p>
          <a:p>
            <a:pPr lvl="1"/>
            <a:r>
              <a:rPr lang="cs-CZ" dirty="0"/>
              <a:t>k podpoře vzdělávání žáka se SVP ve vyučovacích předmětech, kde je třeba posílit jeho vzdělávání, </a:t>
            </a:r>
          </a:p>
          <a:p>
            <a:pPr lvl="1"/>
            <a:r>
              <a:rPr lang="cs-CZ" dirty="0"/>
              <a:t>ke kompenzaci nedostatečné domácí přípravy na výuku a </a:t>
            </a:r>
          </a:p>
          <a:p>
            <a:pPr lvl="1"/>
            <a:r>
              <a:rPr lang="cs-CZ" dirty="0"/>
              <a:t>k rozvoji učebního stylu žáka.</a:t>
            </a:r>
          </a:p>
          <a:p>
            <a:r>
              <a:rPr lang="cs-CZ" dirty="0"/>
              <a:t>Poskytuje ji ZŠ, ŠD, ŠK nebo SŠ.</a:t>
            </a:r>
          </a:p>
          <a:p>
            <a:r>
              <a:rPr lang="cs-CZ" dirty="0"/>
              <a:t>Pedagogická intervence se poskytuje jako podpůrné opatření prvního stupně.</a:t>
            </a:r>
          </a:p>
          <a:p>
            <a:r>
              <a:rPr lang="cs-CZ" dirty="0"/>
              <a:t>Pedagogickou intervenci souběžně využívá více žáků, je-li to možné a vhodné.</a:t>
            </a:r>
          </a:p>
        </p:txBody>
      </p:sp>
    </p:spTree>
    <p:extLst>
      <p:ext uri="{BB962C8B-B14F-4D97-AF65-F5344CB8AC3E}">
        <p14:creationId xmlns:p14="http://schemas.microsoft.com/office/powerpoint/2010/main" val="414685775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28152</Words>
  <Application>Microsoft Office PowerPoint</Application>
  <PresentationFormat>Širokoúhlá obrazovka</PresentationFormat>
  <Paragraphs>3957</Paragraphs>
  <Slides>402</Slides>
  <Notes>291</Notes>
  <HiddenSlides>0</HiddenSlides>
  <MMClips>0</MMClips>
  <ScaleCrop>false</ScaleCrop>
  <HeadingPairs>
    <vt:vector size="6" baseType="variant">
      <vt:variant>
        <vt:lpstr>Použitá písma</vt:lpstr>
      </vt:variant>
      <vt:variant>
        <vt:i4>12</vt:i4>
      </vt:variant>
      <vt:variant>
        <vt:lpstr>Motiv</vt:lpstr>
      </vt:variant>
      <vt:variant>
        <vt:i4>1</vt:i4>
      </vt:variant>
      <vt:variant>
        <vt:lpstr>Nadpisy snímků</vt:lpstr>
      </vt:variant>
      <vt:variant>
        <vt:i4>402</vt:i4>
      </vt:variant>
    </vt:vector>
  </HeadingPairs>
  <TitlesOfParts>
    <vt:vector size="415" baseType="lpstr">
      <vt:lpstr>等线</vt:lpstr>
      <vt:lpstr>等线 Light</vt:lpstr>
      <vt:lpstr>Microsoft YaHei</vt:lpstr>
      <vt:lpstr>Arial</vt:lpstr>
      <vt:lpstr>Calibri</vt:lpstr>
      <vt:lpstr>Calibri Light</vt:lpstr>
      <vt:lpstr>Liberation Sans</vt:lpstr>
      <vt:lpstr>Lucida Sans</vt:lpstr>
      <vt:lpstr>Segoe UI</vt:lpstr>
      <vt:lpstr>Tahoma</vt:lpstr>
      <vt:lpstr>Times New Roman</vt:lpstr>
      <vt:lpstr>Wingdings</vt:lpstr>
      <vt:lpstr>Motiv Office</vt:lpstr>
      <vt:lpstr>Školský zákon</vt:lpstr>
      <vt:lpstr>Co zákon upravuje</vt:lpstr>
      <vt:lpstr>§ 2 – Zásady vzdělávání</vt:lpstr>
      <vt:lpstr>Cíle vzdělávání</vt:lpstr>
      <vt:lpstr>Prezentace aplikace PowerPoint</vt:lpstr>
      <vt:lpstr>Systém vzdělávacích programů (§ 3)</vt:lpstr>
      <vt:lpstr>Strategie vzdělávací politiky ČR do roku 2030+</vt:lpstr>
      <vt:lpstr>Naplňování strategických cílů</vt:lpstr>
      <vt:lpstr>Rámcové vzdělávací programy</vt:lpstr>
      <vt:lpstr>Rámcové vzdělávací programy</vt:lpstr>
      <vt:lpstr>Rámcové vzdělávací programy</vt:lpstr>
      <vt:lpstr>Školní vzdělávací programy</vt:lpstr>
      <vt:lpstr>Školní vzdělávací program – byl vydán RVP</vt:lpstr>
      <vt:lpstr>Školní vzdělávací program – nebyl vydán RVP</vt:lpstr>
      <vt:lpstr>Akreditovaný vzdělávací program</vt:lpstr>
      <vt:lpstr>ŠVP a akreditovaný VP VOŠ</vt:lpstr>
      <vt:lpstr>Vzdělávací soustava (§7)</vt:lpstr>
      <vt:lpstr>Druhy škol</vt:lpstr>
      <vt:lpstr>Druhy školských zařízení</vt:lpstr>
      <vt:lpstr>Prezentace aplikace PowerPoint</vt:lpstr>
      <vt:lpstr>Právní postavení školy</vt:lpstr>
      <vt:lpstr>Zřizovatel veřejné školy</vt:lpstr>
      <vt:lpstr>Zřizovatel neveřejné školy</vt:lpstr>
      <vt:lpstr>Prezentace aplikace PowerPoint</vt:lpstr>
      <vt:lpstr>Příspěvkové organizace územních samosprávných celků</vt:lpstr>
      <vt:lpstr>Zřizování, změny a zrušení příspěvkových organizací</vt:lpstr>
      <vt:lpstr>Zřizovací listina</vt:lpstr>
      <vt:lpstr>Zřizovací listina</vt:lpstr>
      <vt:lpstr>Název právnické osoby podle ŠZ</vt:lpstr>
      <vt:lpstr>Název právnické osoby podle ŠZ</vt:lpstr>
      <vt:lpstr>Zřizovací listina</vt:lpstr>
      <vt:lpstr>Zřizovací listina</vt:lpstr>
      <vt:lpstr>Zřizovací listina</vt:lpstr>
      <vt:lpstr>Zřizovací listina</vt:lpstr>
      <vt:lpstr>Zřizovací listina</vt:lpstr>
      <vt:lpstr>Zřizovací listina</vt:lpstr>
      <vt:lpstr>Zřizovací listina</vt:lpstr>
      <vt:lpstr>Hospodaření s majetkem</vt:lpstr>
      <vt:lpstr>Majetek PO</vt:lpstr>
      <vt:lpstr>Přebytečný majetek PO</vt:lpstr>
      <vt:lpstr>Organizační změny</vt:lpstr>
      <vt:lpstr>Práva a povinnosti zřizovatele</vt:lpstr>
      <vt:lpstr>Finanční hospodaření PO</vt:lpstr>
      <vt:lpstr>Finanční hospodaření PO</vt:lpstr>
      <vt:lpstr>Peněžní fondy</vt:lpstr>
      <vt:lpstr>Rezervní fond - tvorba</vt:lpstr>
      <vt:lpstr>Rezervní fond - použití</vt:lpstr>
      <vt:lpstr>Fond investic - tvorba</vt:lpstr>
      <vt:lpstr>Fond investic -  použití</vt:lpstr>
      <vt:lpstr>Fond odměn - tvorba</vt:lpstr>
      <vt:lpstr>Fond odměn - použití</vt:lpstr>
      <vt:lpstr>FKSP - tvorba</vt:lpstr>
      <vt:lpstr>FKSP</vt:lpstr>
      <vt:lpstr>FKSP PO</vt:lpstr>
      <vt:lpstr>Úvěry, půjčky</vt:lpstr>
      <vt:lpstr>Ručení příspěvkové organizace</vt:lpstr>
      <vt:lpstr>Nákup na splátky</vt:lpstr>
      <vt:lpstr>Nakládání s cennými papíry</vt:lpstr>
      <vt:lpstr>Poskytování darů</vt:lpstr>
      <vt:lpstr>Příspěvková organizace nesmí</vt:lpstr>
      <vt:lpstr>Předchozí souhlas zřizovatele</vt:lpstr>
      <vt:lpstr>Školská právnická osoba</vt:lpstr>
      <vt:lpstr>Vznik, zánik</vt:lpstr>
      <vt:lpstr>Orgány ŠPO</vt:lpstr>
      <vt:lpstr>Peněžní fondy ŠPO</vt:lpstr>
      <vt:lpstr>Dlouhodobé záměry</vt:lpstr>
      <vt:lpstr>Dlouhodobé záměry</vt:lpstr>
      <vt:lpstr>Dlouhodobý záměr kraje</vt:lpstr>
      <vt:lpstr>Výroční zprávy</vt:lpstr>
      <vt:lpstr>Výroční zpráva</vt:lpstr>
      <vt:lpstr>Obsah výroční zprávy školy</vt:lpstr>
      <vt:lpstr>Výroční zpráva školy</vt:lpstr>
      <vt:lpstr>Hodnocení škol, školských zařízení a vzdělávací soustavy</vt:lpstr>
      <vt:lpstr>Vyučovací jazyk</vt:lpstr>
      <vt:lpstr>Vzdělávání příslušníků národnostních menšin</vt:lpstr>
      <vt:lpstr>Vzdělávání příslušníků národnostních menšin</vt:lpstr>
      <vt:lpstr>Vzdělávání příslušníků národnostních menšin</vt:lpstr>
      <vt:lpstr>Vyučování náboženství</vt:lpstr>
      <vt:lpstr>Vyučování náboženství</vt:lpstr>
      <vt:lpstr>Podmínky výuky náboženství</vt:lpstr>
      <vt:lpstr>Společné vzdělávání</vt:lpstr>
      <vt:lpstr>Právní úprava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Obecné zásady aplikace předpisů pro společné vzdělávání</vt:lpstr>
      <vt:lpstr>Použití podpůrných opatření prvního stupně</vt:lpstr>
      <vt:lpstr>Použití podpůrných opatření vyššího stupně</vt:lpstr>
      <vt:lpstr>Zvláštní ustanovení o některých podpůrných opatřeních</vt:lpstr>
      <vt:lpstr>Individuální vzdělávací plán</vt:lpstr>
      <vt:lpstr>Obsah IVP</vt:lpstr>
      <vt:lpstr>Povinnosti školy v souvislosti IVP</vt:lpstr>
      <vt:lpstr>Povinnosti ŠPZ v souvislosti s IVP</vt:lpstr>
      <vt:lpstr>Pedagogická intervence</vt:lpstr>
      <vt:lpstr>Asistent pedagoga</vt:lpstr>
      <vt:lpstr>AP podle § 5 odst. 3 - vykonává</vt:lpstr>
      <vt:lpstr>AP podle § 5 odst. 4 – vykonává</vt:lpstr>
      <vt:lpstr>Kvalifikační předpoklad, NFN AP</vt:lpstr>
      <vt:lpstr>Úvazek AP (přímá a nepřímá činnost)</vt:lpstr>
      <vt:lpstr>PPČ asistenta pedagoga</vt:lpstr>
      <vt:lpstr>Phmax na AP</vt:lpstr>
      <vt:lpstr>Poskytování podpůrných opatření osobám používajícím jiný komunikační systém než mluvenou řeč</vt:lpstr>
      <vt:lpstr>Tlumočník do českého znakového jazyka</vt:lpstr>
      <vt:lpstr>Přepisovatel pro neslyšící</vt:lpstr>
      <vt:lpstr>Působení dalších osob poskytujících podporu</vt:lpstr>
      <vt:lpstr>Postup při poskytování podpůrného opatření I. stupně</vt:lpstr>
      <vt:lpstr>Postup před přiznáním podpůrného opatření II. - V. stupně</vt:lpstr>
      <vt:lpstr>Postup před přiznáním podpůrného opatření II. - V. stupně</vt:lpstr>
      <vt:lpstr>Poradenská pomoc ŠPZ</vt:lpstr>
      <vt:lpstr>Výstupy ŠPZ</vt:lpstr>
      <vt:lpstr>Adresáti výstupů ŠPZ</vt:lpstr>
      <vt:lpstr>Co ŠPZ posuzuje (§ 11 vyhlášky)</vt:lpstr>
      <vt:lpstr>Zpráva a doporučení – společná ustanovení</vt:lpstr>
      <vt:lpstr>Pochybnosti § 16a ŠZ</vt:lpstr>
      <vt:lpstr>Revize - § 16b ŠZ</vt:lpstr>
      <vt:lpstr>Postup při revizi</vt:lpstr>
      <vt:lpstr>Poskytování podpůrných opatření II. – V. stupně</vt:lpstr>
      <vt:lpstr>Informovaný souhlas - obsah</vt:lpstr>
      <vt:lpstr>Organizace vzdělávání žáků s podpůrnými opatřeními</vt:lpstr>
      <vt:lpstr>Pravidla pro vzdělávání (§ 16/9 ŠZ)</vt:lpstr>
      <vt:lpstr>Zařazování žáků do škol, oddělení nebo studijní skupiny podle § 16/9 ŠZ</vt:lpstr>
      <vt:lpstr>Informace školy žákovi, ZZ při podání žádosti o zařazení nejpozději do 7 dnů od projevení zájmu</vt:lpstr>
      <vt:lpstr>Příloha žádosti o přijetí (§ 16/9 ŠZ)</vt:lpstr>
      <vt:lpstr>Převedení žáka do VP ZŠ speciální</vt:lpstr>
      <vt:lpstr>Přezkoumání podmínek (§ 16/9 ŠZ)</vt:lpstr>
      <vt:lpstr>Organizace vzdělávání (§ 16/9 ŠZ)</vt:lpstr>
      <vt:lpstr>Počty žáků (§ 16/9 ŠZ)</vt:lpstr>
      <vt:lpstr>Péče o bezpečnost a zdraví žáků (§ 16/9 ŠZ)</vt:lpstr>
      <vt:lpstr>Vzdělávání nadaných žáků</vt:lpstr>
      <vt:lpstr>§ 17 ŠZ</vt:lpstr>
      <vt:lpstr>Definice - vyhláška</vt:lpstr>
      <vt:lpstr>Zjišťování mimořádného nadání</vt:lpstr>
      <vt:lpstr>Podpůrná opatření pro mimořádně nadané žáky</vt:lpstr>
      <vt:lpstr>IVP mimořádně nadaných žáků</vt:lpstr>
      <vt:lpstr>Obsah IVP mimořádně nadaných – příloha č. 2 vyhlášky</vt:lpstr>
      <vt:lpstr>Obsah IVP mimořádně nadaných</vt:lpstr>
      <vt:lpstr>Povinnosti</vt:lpstr>
      <vt:lpstr>Přeřazení do vyššího ročníku</vt:lpstr>
      <vt:lpstr>Další pravidla</vt:lpstr>
      <vt:lpstr>Obecná pravidla o normované finanční náročnosti</vt:lpstr>
      <vt:lpstr>Podpůrná opatření pro vzdělávání ve škole, třídě, oddělení, skupině podle 16/9 ŠZ</vt:lpstr>
      <vt:lpstr>Podmíněná podpůrná opatření</vt:lpstr>
      <vt:lpstr>Přehled dalších příloh vyhlášky</vt:lpstr>
      <vt:lpstr>Vzdělávání cizinců a osob dlouhodobě pobývající v zahraničí</vt:lpstr>
      <vt:lpstr>Osoby dlouhodobě pobývající v  zahraničí</vt:lpstr>
      <vt:lpstr>Vzdělávání cizinců</vt:lpstr>
      <vt:lpstr>Práva a povinnosti účastníků vzdělávání</vt:lpstr>
      <vt:lpstr>Práva žáků, studentů a zákonných zástupců dětí a nezletilých žáků</vt:lpstr>
      <vt:lpstr>Právo na informace</vt:lpstr>
      <vt:lpstr>Povinnosti žáků, studentů a zákonných zástupců dětí a nezletilých žáků</vt:lpstr>
      <vt:lpstr>Povinnosti zletilých žáků a studentů</vt:lpstr>
      <vt:lpstr>Povinnosti ZZ dětí a nezletilých žáků</vt:lpstr>
      <vt:lpstr>Práva pedagogických pracovníků - § 22a (1. 9. 2017)</vt:lpstr>
      <vt:lpstr>Pomůcka MŠMT – č.j. MSMT.22026/2017-1</vt:lpstr>
      <vt:lpstr>Ochrana před fyzickým násilím, psychickým tlakem</vt:lpstr>
      <vt:lpstr>Zásahy do přímé pedagogické činnosti</vt:lpstr>
      <vt:lpstr>Metody, formy a prostředky dle vlastního uvážení</vt:lpstr>
      <vt:lpstr>Volit a být volení do ŠR</vt:lpstr>
      <vt:lpstr>Objektivní hodnocení pedagogické práce</vt:lpstr>
      <vt:lpstr>Povinnosti pedagogických pracovníků - § 22b</vt:lpstr>
      <vt:lpstr>Výkon pedagogické činnosti v souladu se zásadami a cíli</vt:lpstr>
      <vt:lpstr>Respektování práv dítěte, žáka, studenta</vt:lpstr>
      <vt:lpstr>Chránit bezpečí a zdraví</vt:lpstr>
      <vt:lpstr>Vytvářet pozitivní a bezpečné klima</vt:lpstr>
      <vt:lpstr>Mlčenlivost, ochrana před zneužitím osobních údajů</vt:lpstr>
      <vt:lpstr>Poskytování informací o výchově a vzdělávání</vt:lpstr>
      <vt:lpstr>Organizace vzdělávání  školách</vt:lpstr>
      <vt:lpstr>Organizační členění škol</vt:lpstr>
      <vt:lpstr>Výjimky</vt:lpstr>
      <vt:lpstr>Školní rok</vt:lpstr>
      <vt:lpstr>Volno pro žáky</vt:lpstr>
      <vt:lpstr>Formy vzdělávání</vt:lpstr>
      <vt:lpstr>Prezentace aplikace PowerPoint</vt:lpstr>
      <vt:lpstr>Vyučovací hodina</vt:lpstr>
      <vt:lpstr>Počet povinných vyučovacích hodin</vt:lpstr>
      <vt:lpstr>Počet povinných vyučovacích hodin</vt:lpstr>
      <vt:lpstr>Učebnice, učební texty, školní potřeby</vt:lpstr>
      <vt:lpstr>Prezentace aplikace PowerPoint</vt:lpstr>
      <vt:lpstr>Bezplatné poskytování učebnic, učebních textů</vt:lpstr>
      <vt:lpstr>Fond učebnic a učebních textů</vt:lpstr>
      <vt:lpstr>Základní školní potřeby</vt:lpstr>
      <vt:lpstr>Dokumentace škol a školských zařízení</vt:lpstr>
      <vt:lpstr>Školní matrika školy</vt:lpstr>
      <vt:lpstr>Školí matrika školského zařízení</vt:lpstr>
      <vt:lpstr>Změny ve školní matrice</vt:lpstr>
      <vt:lpstr>Vysvědčení, diplomy o absolutoriu a výuční listy</vt:lpstr>
      <vt:lpstr>Opis dokladu o vzdělání</vt:lpstr>
      <vt:lpstr>Stejnopis vysvědčení</vt:lpstr>
      <vt:lpstr>Bezpečnost a ochrana zdraví ve školách a školských zařízeních</vt:lpstr>
      <vt:lpstr>Školní řád, vnitřní řád</vt:lpstr>
      <vt:lpstr>Zveřejnění školního a vnitřního řádu</vt:lpstr>
      <vt:lpstr>Stipendijní řád</vt:lpstr>
      <vt:lpstr>Ředitel jako zprostředkovatel</vt:lpstr>
      <vt:lpstr>Výchovná opatření</vt:lpstr>
      <vt:lpstr>Podmíněné vyloučení, vyloučení ze školy</vt:lpstr>
      <vt:lpstr>Prezentace aplikace PowerPoint</vt:lpstr>
      <vt:lpstr>§ 31 odst. 5 (1.9.2017)</vt:lpstr>
      <vt:lpstr>Metodika MŠMT</vt:lpstr>
      <vt:lpstr>Co se ve škole nesmí</vt:lpstr>
      <vt:lpstr>Vyhláška č. 282/2016 Sb.</vt:lpstr>
      <vt:lpstr>Spolupráce škol a školských zařízení</vt:lpstr>
      <vt:lpstr>Předškolní vzdělávání</vt:lpstr>
      <vt:lpstr>Organizace předškolního vzdělávání</vt:lpstr>
      <vt:lpstr>§ 34 odst. 8 – lesní mateřská škola</vt:lpstr>
      <vt:lpstr>Povinnost předškolního vzdělávání a způsoby jejího plnění - § 34a (1. 1. 2017)</vt:lpstr>
      <vt:lpstr>Formy povinného předškolního vzdělávání</vt:lpstr>
      <vt:lpstr>Jiný způsob plnění povinnosti předškolního vzdělávání</vt:lpstr>
      <vt:lpstr>Individuální vzdělávání dítěte - § 34b</vt:lpstr>
      <vt:lpstr>Rozsah povinného vzdělávání</vt:lpstr>
      <vt:lpstr>Povinnosti MŠ</vt:lpstr>
      <vt:lpstr>Ukončení individuálního vzdělávání</vt:lpstr>
      <vt:lpstr>Základní vzdělávání</vt:lpstr>
      <vt:lpstr>Povinná školní docházka</vt:lpstr>
      <vt:lpstr>Dřívější nástup k plnění povinné školní docházky</vt:lpstr>
      <vt:lpstr>Zápis k plnění povinné školní docházky</vt:lpstr>
      <vt:lpstr>Odklad povinné školní docházky</vt:lpstr>
      <vt:lpstr>Dodatečný odklad</vt:lpstr>
      <vt:lpstr>Žák v zahraničí</vt:lpstr>
      <vt:lpstr>Novelizace k 1. 9. 2017</vt:lpstr>
      <vt:lpstr>Plnění povinné školní docházky ve střední škole</vt:lpstr>
      <vt:lpstr>Jiný způsob plnění povinné školní docházky</vt:lpstr>
      <vt:lpstr>Individuální vzdělávání</vt:lpstr>
      <vt:lpstr>Rozhodnutí ředitele školy</vt:lpstr>
      <vt:lpstr>Průběh individuálního vzdělávání</vt:lpstr>
      <vt:lpstr>Ukončení individuálního vzdělávání</vt:lpstr>
      <vt:lpstr>Výdaje individuálního vzdělávání</vt:lpstr>
      <vt:lpstr>Vzdělávání žáků s hlubokým mentálním postižením</vt:lpstr>
      <vt:lpstr>Stupně základního vzdělávání</vt:lpstr>
      <vt:lpstr>Přípravné třídy ZŠ</vt:lpstr>
      <vt:lpstr>Základní škola speciální</vt:lpstr>
      <vt:lpstr>Přípravný stupeň základní školy speciální</vt:lpstr>
      <vt:lpstr>Průběh základního vzdělávání</vt:lpstr>
      <vt:lpstr>Střední vzdělávání</vt:lpstr>
      <vt:lpstr>Akcentace spolupráce se zaměstnavateli</vt:lpstr>
      <vt:lpstr>Stupně středního vzdělávání</vt:lpstr>
      <vt:lpstr>Přijímání ke vzdělávání ve střední škole</vt:lpstr>
      <vt:lpstr>Přijímací řízení</vt:lpstr>
      <vt:lpstr>Rozhodnutí o přijetí a doručování rozhodnutí</vt:lpstr>
      <vt:lpstr>Zápisový lístek</vt:lpstr>
      <vt:lpstr>Speciální úprava</vt:lpstr>
      <vt:lpstr>Organizace středního vzdělávání</vt:lpstr>
      <vt:lpstr>Správní rozhodování</vt:lpstr>
      <vt:lpstr>Omlouvání nepřítomnosti</vt:lpstr>
      <vt:lpstr>Žák přestává být žákem SŠ</vt:lpstr>
      <vt:lpstr>Hodnocení vzdělávání SŠ</vt:lpstr>
      <vt:lpstr>Ukončování středního vzdělávání</vt:lpstr>
      <vt:lpstr>Školský rejstřík</vt:lpstr>
      <vt:lpstr>Školský rejstřík</vt:lpstr>
      <vt:lpstr>Účinky zápisu</vt:lpstr>
      <vt:lpstr>Vedení rejstříku</vt:lpstr>
      <vt:lpstr>Údaje v rejstříku škol a školských zařízení</vt:lpstr>
      <vt:lpstr>Prezentace aplikace PowerPoint</vt:lpstr>
      <vt:lpstr>Prezentace aplikace PowerPoint</vt:lpstr>
      <vt:lpstr>Pravidlo - výkony</vt:lpstr>
      <vt:lpstr>Účastníci řízení</vt:lpstr>
      <vt:lpstr>Náležitosti žádosti o zápis do rejstříku</vt:lpstr>
      <vt:lpstr>Prezentace aplikace PowerPoint</vt:lpstr>
      <vt:lpstr>Prezentace aplikace PowerPoint</vt:lpstr>
      <vt:lpstr>Prezentace aplikace PowerPoint</vt:lpstr>
      <vt:lpstr>Prezentace aplikace PowerPoint</vt:lpstr>
      <vt:lpstr>Posouzení žádosti</vt:lpstr>
      <vt:lpstr>Rozhodování o výkonech</vt:lpstr>
      <vt:lpstr>Žádosti o zápis změny v údajích</vt:lpstr>
      <vt:lpstr>Výmaz z rejstříku</vt:lpstr>
      <vt:lpstr>Prezentace aplikace PowerPoint</vt:lpstr>
      <vt:lpstr>Výmaz SŠ, VOŠ neveřejný zřizovatel</vt:lpstr>
      <vt:lpstr>Zajištění pokračování vzdělávání</vt:lpstr>
      <vt:lpstr>Výmaz základní školy</vt:lpstr>
      <vt:lpstr>Rejstřík školských právnických osob</vt:lpstr>
      <vt:lpstr>Údaje vedené v rejstříku</vt:lpstr>
      <vt:lpstr>Sbírka listin</vt:lpstr>
      <vt:lpstr>Financování regionálního školství</vt:lpstr>
      <vt:lpstr>Použití přímých výdajů na vzdělávání</vt:lpstr>
      <vt:lpstr>Další použití přímých výdajů na vzdělávání</vt:lpstr>
      <vt:lpstr>Základní principy nového financování</vt:lpstr>
      <vt:lpstr>Pedagogičtí pracovníci</vt:lpstr>
      <vt:lpstr>Prezentace aplikace PowerPoint</vt:lpstr>
      <vt:lpstr>PHmax MŠ</vt:lpstr>
      <vt:lpstr>Prezentace aplikace PowerPoint</vt:lpstr>
      <vt:lpstr>Prezentace aplikace PowerPoint</vt:lpstr>
      <vt:lpstr>Prezentace aplikace PowerPoint</vt:lpstr>
      <vt:lpstr>PHmax MŠ</vt:lpstr>
      <vt:lpstr>Krácení PHmax – třídy § 16/9 ŠZ</vt:lpstr>
      <vt:lpstr>Navýšení PHmax</vt:lpstr>
      <vt:lpstr>PHmax na asistenta pedagoga</vt:lpstr>
      <vt:lpstr>Výjimka z nejnižšího počtu dětí na třídu/školu §16/9 – platí obecné pravidlo i pro PHmax AP</vt:lpstr>
      <vt:lpstr>Počty dětí na třídu 1. 9. 2020</vt:lpstr>
      <vt:lpstr>Počty dětí na MŠ – jediná v obci 1. 9. 2020</vt:lpstr>
      <vt:lpstr>Snižování počtu dětí od 1.9.2020</vt:lpstr>
      <vt:lpstr>Provozní zaměstnanci MŠ</vt:lpstr>
      <vt:lpstr>Prezentace aplikace PowerPoint</vt:lpstr>
      <vt:lpstr>PHmax ZŠ, SŠ, konzervatoře</vt:lpstr>
      <vt:lpstr>Prezentace aplikace PowerPoint</vt:lpstr>
      <vt:lpstr>Prezentace aplikace PowerPoint</vt:lpstr>
      <vt:lpstr>Prezentace aplikace PowerPoint</vt:lpstr>
      <vt:lpstr>Prezentace aplikace PowerPoint</vt:lpstr>
      <vt:lpstr>Prezentace aplikace PowerPoint</vt:lpstr>
      <vt:lpstr>Krácení PHmax</vt:lpstr>
      <vt:lpstr>PHmax v jiných formách vzdělávání</vt:lpstr>
      <vt:lpstr>PHmax ve školách a třídách se žáky s SVP</vt:lpstr>
      <vt:lpstr>Zvláštní pravidla pro stanovení PHmax v případě víceoborových tříd </vt:lpstr>
      <vt:lpstr>PHmax v případě individuálního vzdělávání (§ 41 ŠZ) a vzdělávání v zahraničí  (§ 38 ŠZ) </vt:lpstr>
      <vt:lpstr>Nařízení vlády č. 123/2018 Sb. (195/2019 Sb.)</vt:lpstr>
      <vt:lpstr>§ 5b PHmax pro výuku s AP financovaný v některých případech ze státního rozpočtu </vt:lpstr>
      <vt:lpstr>Novela vyhlášky č. 48/2005 Sb.</vt:lpstr>
      <vt:lpstr>Provozní zaměstnanci ZŠ</vt:lpstr>
      <vt:lpstr>Prezentace aplikace PowerPoint</vt:lpstr>
      <vt:lpstr>Provozní zaměstnanci SŠ</vt:lpstr>
      <vt:lpstr>Prezentace aplikace PowerPoint</vt:lpstr>
      <vt:lpstr>Provozní zaměstnanci konzervatoří</vt:lpstr>
      <vt:lpstr>Prezentace aplikace PowerPoint</vt:lpstr>
      <vt:lpstr>Provozní zaměstnanci VOŠ</vt:lpstr>
      <vt:lpstr>Prezentace aplikace PowerPoint</vt:lpstr>
      <vt:lpstr>PHmax ŠD</vt:lpstr>
      <vt:lpstr>Prezentace aplikace PowerPoint</vt:lpstr>
      <vt:lpstr>Formy zájmového vzdělávání</vt:lpstr>
      <vt:lpstr>Financování pravidelné denní docházky</vt:lpstr>
      <vt:lpstr>Účastníci činnosti družiny</vt:lpstr>
      <vt:lpstr>Správní řízení</vt:lpstr>
      <vt:lpstr>Organizace družiny</vt:lpstr>
      <vt:lpstr>Organizace družiny</vt:lpstr>
      <vt:lpstr>Organizace družiny</vt:lpstr>
      <vt:lpstr>Financování školní družiny</vt:lpstr>
      <vt:lpstr>Novela vyhlášky č. 74/2005 Sb. – financování AP</vt:lpstr>
      <vt:lpstr>Výjimka z nejnižšího počtu dětí na oddělení  §16/9 – platí obecné pravidlo i pro PHmax AP</vt:lpstr>
      <vt:lpstr>§ 160 nový odst. 6</vt:lpstr>
      <vt:lpstr>§ 161 </vt:lpstr>
      <vt:lpstr>§ 161 odst. 7</vt:lpstr>
      <vt:lpstr>§161b odst. 1</vt:lpstr>
      <vt:lpstr>§ 161c</vt:lpstr>
      <vt:lpstr>§ 161c odst. 3 písm. c) - rezerva</vt:lpstr>
      <vt:lpstr>Financování neveřejných škol a školských zařízení (1. 9. 2018)</vt:lpstr>
      <vt:lpstr>§ 162a (1. 9. 2018)</vt:lpstr>
      <vt:lpstr>Postavení ředitele školy</vt:lpstr>
      <vt:lpstr>Odpovědnost ředitele školy § 164 ŠZ</vt:lpstr>
      <vt:lpstr>Pedagogická rada</vt:lpstr>
      <vt:lpstr>Povinnosti ŘŠ veřejné</vt:lpstr>
      <vt:lpstr>Správní rozhodování</vt:lpstr>
      <vt:lpstr>Prezentace aplikace PowerPoint</vt:lpstr>
      <vt:lpstr>Prezentace aplikace PowerPoint</vt:lpstr>
      <vt:lpstr>Jmenování ředitele na dobu neurčitou</vt:lpstr>
      <vt:lpstr>Jmenování ředitele na dobu určitou</vt:lpstr>
      <vt:lpstr>Odvolání v průběhu 6 letého funkčního období</vt:lpstr>
      <vt:lpstr>Odvolání v průběhu 6 letého funkčního období</vt:lpstr>
      <vt:lpstr>Školská rada</vt:lpstr>
      <vt:lpstr>Složení školské rady</vt:lpstr>
      <vt:lpstr>Volby, funkční období ŠR</vt:lpstr>
      <vt:lpstr>Další podmínky činnosti školské rady</vt:lpstr>
      <vt:lpstr>Předčasné volby</vt:lpstr>
      <vt:lpstr>Doplňovací volby</vt:lpstr>
      <vt:lpstr>Prezentace aplikace PowerPoint</vt:lpstr>
      <vt:lpstr>Skončení funkce člena školské rady před uplynutím funkčního období</vt:lpstr>
      <vt:lpstr>Kompetence ŠR</vt:lpstr>
      <vt:lpstr>Kompetence ŠR</vt:lpstr>
      <vt:lpstr>Vztah ŘŠ a ŠR</vt:lpstr>
      <vt:lpstr>Schvalovací proces dokumentů školskou radou</vt:lpstr>
      <vt:lpstr>Kompetence MŠMT</vt:lpstr>
      <vt:lpstr>MŠMT</vt:lpstr>
      <vt:lpstr>MŠMT zřizuje a zrušuje</vt:lpstr>
      <vt:lpstr>Další kompetence MŠMT</vt:lpstr>
      <vt:lpstr>Další kompetence MŠMT</vt:lpstr>
      <vt:lpstr>Česká školní inspekce</vt:lpstr>
      <vt:lpstr>Česká školní inspekce</vt:lpstr>
      <vt:lpstr>Kompetence ČŠI</vt:lpstr>
      <vt:lpstr>Inspekční činnost ČŠI</vt:lpstr>
      <vt:lpstr>Podněty, stížnosti, petice</vt:lpstr>
      <vt:lpstr>Inspekční činnost pro účely přiznání dotací soukromým školám </vt:lpstr>
      <vt:lpstr>Výstupy inspekční činnosti</vt:lpstr>
      <vt:lpstr>Působnost územních samosprávných celků</vt:lpstr>
      <vt:lpstr>Povinnost obce, kraje</vt:lpstr>
      <vt:lpstr>Povinnosti obce</vt:lpstr>
      <vt:lpstr>Jak tuto povinnost obec plní</vt:lpstr>
      <vt:lpstr>Školské obvody spádové školy</vt:lpstr>
      <vt:lpstr>Ohrožení plnění  povinné školní docházky</vt:lpstr>
      <vt:lpstr>Námitky proti opatření obecné povahy</vt:lpstr>
      <vt:lpstr>Dopravní obslužnost</vt:lpstr>
      <vt:lpstr>Obec a předškolní vzdělávání</vt:lpstr>
      <vt:lpstr>Povinnost zajistit předškolní vzdělávání</vt:lpstr>
      <vt:lpstr>Obec může zřizovat</vt:lpstr>
      <vt:lpstr>Další úkoly obce</vt:lpstr>
      <vt:lpstr>Kraj</vt:lpstr>
      <vt:lpstr>Kraj zřizuje a zrušuje</vt:lpstr>
      <vt:lpstr>Kraj může zřizovat a zrušovat</vt:lpstr>
      <vt:lpstr>Další povinnosti kraje</vt:lpstr>
      <vt:lpstr>Kompetence obcí a krajů</vt:lpstr>
      <vt:lpstr>Kompetence rady obce, kraje</vt:lpstr>
      <vt:lpstr>Kompetence zastupitelstva</vt:lpstr>
      <vt:lpstr>Přestupky</vt:lpstr>
      <vt:lpstr>Prezentace aplikace PowerPoint</vt:lpstr>
      <vt:lpstr>Povinné distanční vzdělávání</vt:lpstr>
      <vt:lpstr>Zvláštní pravidla při omezení osobní přítomnosti dětí, žáků a studentů ve školách</vt:lpstr>
      <vt:lpstr>Povinnost školy</vt:lpstr>
      <vt:lpstr>Povinnosti dětí, žáků, studentů</vt:lpstr>
      <vt:lpstr>Opatření obecně závazné povahy</vt:lpstr>
      <vt:lpstr>Podmínky vydání opatření</vt:lpstr>
      <vt:lpstr>Shrnutí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Školský zákon</dc:title>
  <dc:creator>Hana Poláková</dc:creator>
  <cp:lastModifiedBy>Hana Poláková</cp:lastModifiedBy>
  <cp:revision>48</cp:revision>
  <dcterms:created xsi:type="dcterms:W3CDTF">2021-03-25T07:36:43Z</dcterms:created>
  <dcterms:modified xsi:type="dcterms:W3CDTF">2022-09-19T08:26:02Z</dcterms:modified>
</cp:coreProperties>
</file>