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3"/>
  </p:notesMasterIdLst>
  <p:handoutMasterIdLst>
    <p:handoutMasterId r:id="rId24"/>
  </p:handoutMasterIdLst>
  <p:sldIdLst>
    <p:sldId id="256" r:id="rId5"/>
    <p:sldId id="257" r:id="rId6"/>
    <p:sldId id="258" r:id="rId7"/>
    <p:sldId id="365" r:id="rId8"/>
    <p:sldId id="366" r:id="rId9"/>
    <p:sldId id="367" r:id="rId10"/>
    <p:sldId id="259" r:id="rId11"/>
    <p:sldId id="368" r:id="rId12"/>
    <p:sldId id="369" r:id="rId13"/>
    <p:sldId id="370" r:id="rId14"/>
    <p:sldId id="371" r:id="rId15"/>
    <p:sldId id="373" r:id="rId16"/>
    <p:sldId id="379" r:id="rId17"/>
    <p:sldId id="374" r:id="rId18"/>
    <p:sldId id="375" r:id="rId19"/>
    <p:sldId id="377" r:id="rId20"/>
    <p:sldId id="376" r:id="rId21"/>
    <p:sldId id="378" r:id="rId2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8F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4040B0-16AB-4BD0-818A-C360EA916DD1}" v="25" dt="2022-10-02T08:30:51.53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5768" autoAdjust="0"/>
  </p:normalViewPr>
  <p:slideViewPr>
    <p:cSldViewPr snapToGrid="0">
      <p:cViewPr varScale="1">
        <p:scale>
          <a:sx n="80" d="100"/>
          <a:sy n="80" d="100"/>
        </p:scale>
        <p:origin x="778" y="67"/>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gmar Pichová" userId="6b421d55-5fbb-4b8c-8249-2efc70f53626" providerId="ADAL" clId="{9C4040B0-16AB-4BD0-818A-C360EA916DD1}"/>
    <pc:docChg chg="undo redo custSel addSld delSld modSld sldOrd">
      <pc:chgData name="Dagmar Pichová" userId="6b421d55-5fbb-4b8c-8249-2efc70f53626" providerId="ADAL" clId="{9C4040B0-16AB-4BD0-818A-C360EA916DD1}" dt="2022-10-02T08:31:27.652" v="1681" actId="1076"/>
      <pc:docMkLst>
        <pc:docMk/>
      </pc:docMkLst>
      <pc:sldChg chg="modSp mod">
        <pc:chgData name="Dagmar Pichová" userId="6b421d55-5fbb-4b8c-8249-2efc70f53626" providerId="ADAL" clId="{9C4040B0-16AB-4BD0-818A-C360EA916DD1}" dt="2022-09-30T16:01:55.811" v="36" actId="20577"/>
        <pc:sldMkLst>
          <pc:docMk/>
          <pc:sldMk cId="3263342447" sldId="256"/>
        </pc:sldMkLst>
        <pc:spChg chg="mod">
          <ac:chgData name="Dagmar Pichová" userId="6b421d55-5fbb-4b8c-8249-2efc70f53626" providerId="ADAL" clId="{9C4040B0-16AB-4BD0-818A-C360EA916DD1}" dt="2022-09-30T16:01:55.811" v="36" actId="20577"/>
          <ac:spMkLst>
            <pc:docMk/>
            <pc:sldMk cId="3263342447" sldId="256"/>
            <ac:spMk id="4" creationId="{2491EF5B-3067-7546-837B-2D005F3ED499}"/>
          </ac:spMkLst>
        </pc:spChg>
      </pc:sldChg>
      <pc:sldChg chg="modSp mod">
        <pc:chgData name="Dagmar Pichová" userId="6b421d55-5fbb-4b8c-8249-2efc70f53626" providerId="ADAL" clId="{9C4040B0-16AB-4BD0-818A-C360EA916DD1}" dt="2022-09-30T16:05:09.854" v="106" actId="20577"/>
        <pc:sldMkLst>
          <pc:docMk/>
          <pc:sldMk cId="3759910028" sldId="257"/>
        </pc:sldMkLst>
        <pc:spChg chg="mod">
          <ac:chgData name="Dagmar Pichová" userId="6b421d55-5fbb-4b8c-8249-2efc70f53626" providerId="ADAL" clId="{9C4040B0-16AB-4BD0-818A-C360EA916DD1}" dt="2022-09-30T16:04:44.111" v="100" actId="5793"/>
          <ac:spMkLst>
            <pc:docMk/>
            <pc:sldMk cId="3759910028" sldId="257"/>
            <ac:spMk id="4" creationId="{72E76B4F-D7D7-58C0-33D9-44C6FC6648C6}"/>
          </ac:spMkLst>
        </pc:spChg>
        <pc:spChg chg="mod">
          <ac:chgData name="Dagmar Pichová" userId="6b421d55-5fbb-4b8c-8249-2efc70f53626" providerId="ADAL" clId="{9C4040B0-16AB-4BD0-818A-C360EA916DD1}" dt="2022-09-30T16:05:09.854" v="106" actId="20577"/>
          <ac:spMkLst>
            <pc:docMk/>
            <pc:sldMk cId="3759910028" sldId="257"/>
            <ac:spMk id="5" creationId="{CAD757A2-4493-F421-D4F2-787C0F93990B}"/>
          </ac:spMkLst>
        </pc:spChg>
      </pc:sldChg>
      <pc:sldChg chg="modSp mod">
        <pc:chgData name="Dagmar Pichová" userId="6b421d55-5fbb-4b8c-8249-2efc70f53626" providerId="ADAL" clId="{9C4040B0-16AB-4BD0-818A-C360EA916DD1}" dt="2022-09-30T16:07:20.340" v="143" actId="2711"/>
        <pc:sldMkLst>
          <pc:docMk/>
          <pc:sldMk cId="1436591112" sldId="258"/>
        </pc:sldMkLst>
        <pc:spChg chg="mod">
          <ac:chgData name="Dagmar Pichová" userId="6b421d55-5fbb-4b8c-8249-2efc70f53626" providerId="ADAL" clId="{9C4040B0-16AB-4BD0-818A-C360EA916DD1}" dt="2022-09-30T16:06:09.637" v="125" actId="20577"/>
          <ac:spMkLst>
            <pc:docMk/>
            <pc:sldMk cId="1436591112" sldId="258"/>
            <ac:spMk id="4" creationId="{4FA5564F-CAB1-349D-287F-149892734410}"/>
          </ac:spMkLst>
        </pc:spChg>
        <pc:spChg chg="mod">
          <ac:chgData name="Dagmar Pichová" userId="6b421d55-5fbb-4b8c-8249-2efc70f53626" providerId="ADAL" clId="{9C4040B0-16AB-4BD0-818A-C360EA916DD1}" dt="2022-09-30T16:07:20.340" v="143" actId="2711"/>
          <ac:spMkLst>
            <pc:docMk/>
            <pc:sldMk cId="1436591112" sldId="258"/>
            <ac:spMk id="5" creationId="{1B8BD757-70A6-D692-7E4E-D41F12E78AD0}"/>
          </ac:spMkLst>
        </pc:spChg>
      </pc:sldChg>
      <pc:sldChg chg="modSp mod">
        <pc:chgData name="Dagmar Pichová" userId="6b421d55-5fbb-4b8c-8249-2efc70f53626" providerId="ADAL" clId="{9C4040B0-16AB-4BD0-818A-C360EA916DD1}" dt="2022-09-30T16:13:59.465" v="214" actId="20577"/>
        <pc:sldMkLst>
          <pc:docMk/>
          <pc:sldMk cId="162492277" sldId="259"/>
        </pc:sldMkLst>
        <pc:spChg chg="mod">
          <ac:chgData name="Dagmar Pichová" userId="6b421d55-5fbb-4b8c-8249-2efc70f53626" providerId="ADAL" clId="{9C4040B0-16AB-4BD0-818A-C360EA916DD1}" dt="2022-09-30T16:13:19.727" v="208" actId="20577"/>
          <ac:spMkLst>
            <pc:docMk/>
            <pc:sldMk cId="162492277" sldId="259"/>
            <ac:spMk id="4" creationId="{4FA5564F-CAB1-349D-287F-149892734410}"/>
          </ac:spMkLst>
        </pc:spChg>
        <pc:spChg chg="mod">
          <ac:chgData name="Dagmar Pichová" userId="6b421d55-5fbb-4b8c-8249-2efc70f53626" providerId="ADAL" clId="{9C4040B0-16AB-4BD0-818A-C360EA916DD1}" dt="2022-09-30T16:13:59.465" v="214" actId="20577"/>
          <ac:spMkLst>
            <pc:docMk/>
            <pc:sldMk cId="162492277" sldId="259"/>
            <ac:spMk id="5" creationId="{1B8BD757-70A6-D692-7E4E-D41F12E78AD0}"/>
          </ac:spMkLst>
        </pc:spChg>
      </pc:sldChg>
      <pc:sldChg chg="del">
        <pc:chgData name="Dagmar Pichová" userId="6b421d55-5fbb-4b8c-8249-2efc70f53626" providerId="ADAL" clId="{9C4040B0-16AB-4BD0-818A-C360EA916DD1}" dt="2022-09-30T16:12:31.002" v="182" actId="47"/>
        <pc:sldMkLst>
          <pc:docMk/>
          <pc:sldMk cId="3634428865" sldId="349"/>
        </pc:sldMkLst>
      </pc:sldChg>
      <pc:sldChg chg="del">
        <pc:chgData name="Dagmar Pichová" userId="6b421d55-5fbb-4b8c-8249-2efc70f53626" providerId="ADAL" clId="{9C4040B0-16AB-4BD0-818A-C360EA916DD1}" dt="2022-10-02T08:17:44.200" v="223" actId="47"/>
        <pc:sldMkLst>
          <pc:docMk/>
          <pc:sldMk cId="1101237642" sldId="355"/>
        </pc:sldMkLst>
      </pc:sldChg>
      <pc:sldChg chg="del">
        <pc:chgData name="Dagmar Pichová" userId="6b421d55-5fbb-4b8c-8249-2efc70f53626" providerId="ADAL" clId="{9C4040B0-16AB-4BD0-818A-C360EA916DD1}" dt="2022-10-02T08:17:45.635" v="224" actId="47"/>
        <pc:sldMkLst>
          <pc:docMk/>
          <pc:sldMk cId="972146348" sldId="356"/>
        </pc:sldMkLst>
      </pc:sldChg>
      <pc:sldChg chg="del">
        <pc:chgData name="Dagmar Pichová" userId="6b421d55-5fbb-4b8c-8249-2efc70f53626" providerId="ADAL" clId="{9C4040B0-16AB-4BD0-818A-C360EA916DD1}" dt="2022-10-02T08:17:47.121" v="225" actId="47"/>
        <pc:sldMkLst>
          <pc:docMk/>
          <pc:sldMk cId="2869927881" sldId="357"/>
        </pc:sldMkLst>
      </pc:sldChg>
      <pc:sldChg chg="modSp add mod">
        <pc:chgData name="Dagmar Pichová" userId="6b421d55-5fbb-4b8c-8249-2efc70f53626" providerId="ADAL" clId="{9C4040B0-16AB-4BD0-818A-C360EA916DD1}" dt="2022-09-30T16:10:11.670" v="166" actId="255"/>
        <pc:sldMkLst>
          <pc:docMk/>
          <pc:sldMk cId="842200334" sldId="365"/>
        </pc:sldMkLst>
        <pc:spChg chg="mod">
          <ac:chgData name="Dagmar Pichová" userId="6b421d55-5fbb-4b8c-8249-2efc70f53626" providerId="ADAL" clId="{9C4040B0-16AB-4BD0-818A-C360EA916DD1}" dt="2022-09-30T16:08:39.145" v="149"/>
          <ac:spMkLst>
            <pc:docMk/>
            <pc:sldMk cId="842200334" sldId="365"/>
            <ac:spMk id="4" creationId="{4FA5564F-CAB1-349D-287F-149892734410}"/>
          </ac:spMkLst>
        </pc:spChg>
        <pc:spChg chg="mod">
          <ac:chgData name="Dagmar Pichová" userId="6b421d55-5fbb-4b8c-8249-2efc70f53626" providerId="ADAL" clId="{9C4040B0-16AB-4BD0-818A-C360EA916DD1}" dt="2022-09-30T16:10:11.670" v="166" actId="255"/>
          <ac:spMkLst>
            <pc:docMk/>
            <pc:sldMk cId="842200334" sldId="365"/>
            <ac:spMk id="5" creationId="{1B8BD757-70A6-D692-7E4E-D41F12E78AD0}"/>
          </ac:spMkLst>
        </pc:spChg>
      </pc:sldChg>
      <pc:sldChg chg="modSp add mod">
        <pc:chgData name="Dagmar Pichová" userId="6b421d55-5fbb-4b8c-8249-2efc70f53626" providerId="ADAL" clId="{9C4040B0-16AB-4BD0-818A-C360EA916DD1}" dt="2022-09-30T16:10:49.751" v="171" actId="5793"/>
        <pc:sldMkLst>
          <pc:docMk/>
          <pc:sldMk cId="4198048108" sldId="366"/>
        </pc:sldMkLst>
        <pc:spChg chg="mod">
          <ac:chgData name="Dagmar Pichová" userId="6b421d55-5fbb-4b8c-8249-2efc70f53626" providerId="ADAL" clId="{9C4040B0-16AB-4BD0-818A-C360EA916DD1}" dt="2022-09-30T16:10:49.751" v="171" actId="5793"/>
          <ac:spMkLst>
            <pc:docMk/>
            <pc:sldMk cId="4198048108" sldId="366"/>
            <ac:spMk id="5" creationId="{1B8BD757-70A6-D692-7E4E-D41F12E78AD0}"/>
          </ac:spMkLst>
        </pc:spChg>
      </pc:sldChg>
      <pc:sldChg chg="modSp add mod">
        <pc:chgData name="Dagmar Pichová" userId="6b421d55-5fbb-4b8c-8249-2efc70f53626" providerId="ADAL" clId="{9C4040B0-16AB-4BD0-818A-C360EA916DD1}" dt="2022-09-30T16:12:23.159" v="181"/>
        <pc:sldMkLst>
          <pc:docMk/>
          <pc:sldMk cId="1283368129" sldId="367"/>
        </pc:sldMkLst>
        <pc:spChg chg="mod">
          <ac:chgData name="Dagmar Pichová" userId="6b421d55-5fbb-4b8c-8249-2efc70f53626" providerId="ADAL" clId="{9C4040B0-16AB-4BD0-818A-C360EA916DD1}" dt="2022-09-30T16:12:23.159" v="181"/>
          <ac:spMkLst>
            <pc:docMk/>
            <pc:sldMk cId="1283368129" sldId="367"/>
            <ac:spMk id="5" creationId="{1B8BD757-70A6-D692-7E4E-D41F12E78AD0}"/>
          </ac:spMkLst>
        </pc:spChg>
      </pc:sldChg>
      <pc:sldChg chg="modSp add mod">
        <pc:chgData name="Dagmar Pichová" userId="6b421d55-5fbb-4b8c-8249-2efc70f53626" providerId="ADAL" clId="{9C4040B0-16AB-4BD0-818A-C360EA916DD1}" dt="2022-10-02T08:17:39.407" v="222" actId="20577"/>
        <pc:sldMkLst>
          <pc:docMk/>
          <pc:sldMk cId="1632960490" sldId="368"/>
        </pc:sldMkLst>
        <pc:spChg chg="mod">
          <ac:chgData name="Dagmar Pichová" userId="6b421d55-5fbb-4b8c-8249-2efc70f53626" providerId="ADAL" clId="{9C4040B0-16AB-4BD0-818A-C360EA916DD1}" dt="2022-10-02T08:17:39.407" v="222" actId="20577"/>
          <ac:spMkLst>
            <pc:docMk/>
            <pc:sldMk cId="1632960490" sldId="368"/>
            <ac:spMk id="5" creationId="{1B8BD757-70A6-D692-7E4E-D41F12E78AD0}"/>
          </ac:spMkLst>
        </pc:spChg>
      </pc:sldChg>
      <pc:sldChg chg="add del">
        <pc:chgData name="Dagmar Pichová" userId="6b421d55-5fbb-4b8c-8249-2efc70f53626" providerId="ADAL" clId="{9C4040B0-16AB-4BD0-818A-C360EA916DD1}" dt="2022-09-30T16:12:02.327" v="174" actId="47"/>
        <pc:sldMkLst>
          <pc:docMk/>
          <pc:sldMk cId="2500087290" sldId="368"/>
        </pc:sldMkLst>
      </pc:sldChg>
      <pc:sldChg chg="modSp add mod">
        <pc:chgData name="Dagmar Pichová" userId="6b421d55-5fbb-4b8c-8249-2efc70f53626" providerId="ADAL" clId="{9C4040B0-16AB-4BD0-818A-C360EA916DD1}" dt="2022-10-02T08:18:55.784" v="233" actId="6549"/>
        <pc:sldMkLst>
          <pc:docMk/>
          <pc:sldMk cId="3107557946" sldId="369"/>
        </pc:sldMkLst>
        <pc:spChg chg="mod">
          <ac:chgData name="Dagmar Pichová" userId="6b421d55-5fbb-4b8c-8249-2efc70f53626" providerId="ADAL" clId="{9C4040B0-16AB-4BD0-818A-C360EA916DD1}" dt="2022-10-02T08:18:55.784" v="233" actId="6549"/>
          <ac:spMkLst>
            <pc:docMk/>
            <pc:sldMk cId="3107557946" sldId="369"/>
            <ac:spMk id="5" creationId="{1B8BD757-70A6-D692-7E4E-D41F12E78AD0}"/>
          </ac:spMkLst>
        </pc:spChg>
      </pc:sldChg>
      <pc:sldChg chg="modSp add mod">
        <pc:chgData name="Dagmar Pichová" userId="6b421d55-5fbb-4b8c-8249-2efc70f53626" providerId="ADAL" clId="{9C4040B0-16AB-4BD0-818A-C360EA916DD1}" dt="2022-10-02T08:20:52.203" v="793" actId="6549"/>
        <pc:sldMkLst>
          <pc:docMk/>
          <pc:sldMk cId="998500913" sldId="370"/>
        </pc:sldMkLst>
        <pc:spChg chg="mod">
          <ac:chgData name="Dagmar Pichová" userId="6b421d55-5fbb-4b8c-8249-2efc70f53626" providerId="ADAL" clId="{9C4040B0-16AB-4BD0-818A-C360EA916DD1}" dt="2022-10-02T08:20:52.203" v="793" actId="6549"/>
          <ac:spMkLst>
            <pc:docMk/>
            <pc:sldMk cId="998500913" sldId="370"/>
            <ac:spMk id="5" creationId="{1B8BD757-70A6-D692-7E4E-D41F12E78AD0}"/>
          </ac:spMkLst>
        </pc:spChg>
      </pc:sldChg>
      <pc:sldChg chg="modSp add mod">
        <pc:chgData name="Dagmar Pichová" userId="6b421d55-5fbb-4b8c-8249-2efc70f53626" providerId="ADAL" clId="{9C4040B0-16AB-4BD0-818A-C360EA916DD1}" dt="2022-10-02T08:21:51.401" v="797" actId="948"/>
        <pc:sldMkLst>
          <pc:docMk/>
          <pc:sldMk cId="768569387" sldId="371"/>
        </pc:sldMkLst>
        <pc:spChg chg="mod">
          <ac:chgData name="Dagmar Pichová" userId="6b421d55-5fbb-4b8c-8249-2efc70f53626" providerId="ADAL" clId="{9C4040B0-16AB-4BD0-818A-C360EA916DD1}" dt="2022-10-02T08:21:51.401" v="797" actId="948"/>
          <ac:spMkLst>
            <pc:docMk/>
            <pc:sldMk cId="768569387" sldId="371"/>
            <ac:spMk id="5" creationId="{1B8BD757-70A6-D692-7E4E-D41F12E78AD0}"/>
          </ac:spMkLst>
        </pc:spChg>
      </pc:sldChg>
      <pc:sldChg chg="modSp add mod">
        <pc:chgData name="Dagmar Pichová" userId="6b421d55-5fbb-4b8c-8249-2efc70f53626" providerId="ADAL" clId="{9C4040B0-16AB-4BD0-818A-C360EA916DD1}" dt="2022-10-02T08:22:50.640" v="812" actId="20577"/>
        <pc:sldMkLst>
          <pc:docMk/>
          <pc:sldMk cId="4187203986" sldId="372"/>
        </pc:sldMkLst>
        <pc:spChg chg="mod">
          <ac:chgData name="Dagmar Pichová" userId="6b421d55-5fbb-4b8c-8249-2efc70f53626" providerId="ADAL" clId="{9C4040B0-16AB-4BD0-818A-C360EA916DD1}" dt="2022-10-02T08:22:50.640" v="812" actId="20577"/>
          <ac:spMkLst>
            <pc:docMk/>
            <pc:sldMk cId="4187203986" sldId="372"/>
            <ac:spMk id="5" creationId="{1B8BD757-70A6-D692-7E4E-D41F12E78AD0}"/>
          </ac:spMkLst>
        </pc:spChg>
      </pc:sldChg>
      <pc:sldChg chg="addSp delSp modSp add mod">
        <pc:chgData name="Dagmar Pichová" userId="6b421d55-5fbb-4b8c-8249-2efc70f53626" providerId="ADAL" clId="{9C4040B0-16AB-4BD0-818A-C360EA916DD1}" dt="2022-10-02T08:24:32.507" v="829"/>
        <pc:sldMkLst>
          <pc:docMk/>
          <pc:sldMk cId="494368994" sldId="373"/>
        </pc:sldMkLst>
        <pc:spChg chg="mod">
          <ac:chgData name="Dagmar Pichová" userId="6b421d55-5fbb-4b8c-8249-2efc70f53626" providerId="ADAL" clId="{9C4040B0-16AB-4BD0-818A-C360EA916DD1}" dt="2022-10-02T08:24:32.507" v="829"/>
          <ac:spMkLst>
            <pc:docMk/>
            <pc:sldMk cId="494368994" sldId="373"/>
            <ac:spMk id="5" creationId="{1B8BD757-70A6-D692-7E4E-D41F12E78AD0}"/>
          </ac:spMkLst>
        </pc:spChg>
        <pc:picChg chg="add del">
          <ac:chgData name="Dagmar Pichová" userId="6b421d55-5fbb-4b8c-8249-2efc70f53626" providerId="ADAL" clId="{9C4040B0-16AB-4BD0-818A-C360EA916DD1}" dt="2022-10-02T08:23:43.522" v="819" actId="22"/>
          <ac:picMkLst>
            <pc:docMk/>
            <pc:sldMk cId="494368994" sldId="373"/>
            <ac:picMk id="7" creationId="{9FD2BBE2-583F-3CC4-2C95-5E352C42B8FC}"/>
          </ac:picMkLst>
        </pc:picChg>
      </pc:sldChg>
      <pc:sldChg chg="modSp add mod">
        <pc:chgData name="Dagmar Pichová" userId="6b421d55-5fbb-4b8c-8249-2efc70f53626" providerId="ADAL" clId="{9C4040B0-16AB-4BD0-818A-C360EA916DD1}" dt="2022-10-02T08:25:19.834" v="871" actId="20577"/>
        <pc:sldMkLst>
          <pc:docMk/>
          <pc:sldMk cId="3291120645" sldId="374"/>
        </pc:sldMkLst>
        <pc:spChg chg="mod">
          <ac:chgData name="Dagmar Pichová" userId="6b421d55-5fbb-4b8c-8249-2efc70f53626" providerId="ADAL" clId="{9C4040B0-16AB-4BD0-818A-C360EA916DD1}" dt="2022-10-02T08:24:50.190" v="865" actId="5793"/>
          <ac:spMkLst>
            <pc:docMk/>
            <pc:sldMk cId="3291120645" sldId="374"/>
            <ac:spMk id="4" creationId="{4FA5564F-CAB1-349D-287F-149892734410}"/>
          </ac:spMkLst>
        </pc:spChg>
        <pc:spChg chg="mod">
          <ac:chgData name="Dagmar Pichová" userId="6b421d55-5fbb-4b8c-8249-2efc70f53626" providerId="ADAL" clId="{9C4040B0-16AB-4BD0-818A-C360EA916DD1}" dt="2022-10-02T08:25:19.834" v="871" actId="20577"/>
          <ac:spMkLst>
            <pc:docMk/>
            <pc:sldMk cId="3291120645" sldId="374"/>
            <ac:spMk id="5" creationId="{1B8BD757-70A6-D692-7E4E-D41F12E78AD0}"/>
          </ac:spMkLst>
        </pc:spChg>
      </pc:sldChg>
      <pc:sldChg chg="addSp modSp add mod">
        <pc:chgData name="Dagmar Pichová" userId="6b421d55-5fbb-4b8c-8249-2efc70f53626" providerId="ADAL" clId="{9C4040B0-16AB-4BD0-818A-C360EA916DD1}" dt="2022-10-02T08:28:29.918" v="1650" actId="5793"/>
        <pc:sldMkLst>
          <pc:docMk/>
          <pc:sldMk cId="1406698067" sldId="375"/>
        </pc:sldMkLst>
        <pc:spChg chg="mod">
          <ac:chgData name="Dagmar Pichová" userId="6b421d55-5fbb-4b8c-8249-2efc70f53626" providerId="ADAL" clId="{9C4040B0-16AB-4BD0-818A-C360EA916DD1}" dt="2022-10-02T08:28:29.918" v="1650" actId="5793"/>
          <ac:spMkLst>
            <pc:docMk/>
            <pc:sldMk cId="1406698067" sldId="375"/>
            <ac:spMk id="5" creationId="{1B8BD757-70A6-D692-7E4E-D41F12E78AD0}"/>
          </ac:spMkLst>
        </pc:spChg>
        <pc:picChg chg="add mod">
          <ac:chgData name="Dagmar Pichová" userId="6b421d55-5fbb-4b8c-8249-2efc70f53626" providerId="ADAL" clId="{9C4040B0-16AB-4BD0-818A-C360EA916DD1}" dt="2022-10-02T08:25:41.101" v="874" actId="1076"/>
          <ac:picMkLst>
            <pc:docMk/>
            <pc:sldMk cId="1406698067" sldId="375"/>
            <ac:picMk id="6" creationId="{A10001CF-1158-1DFC-6C9A-E31A89CF7BD2}"/>
          </ac:picMkLst>
        </pc:picChg>
      </pc:sldChg>
      <pc:sldChg chg="addSp delSp modSp add mod ord">
        <pc:chgData name="Dagmar Pichová" userId="6b421d55-5fbb-4b8c-8249-2efc70f53626" providerId="ADAL" clId="{9C4040B0-16AB-4BD0-818A-C360EA916DD1}" dt="2022-10-02T08:29:41.738" v="1661"/>
        <pc:sldMkLst>
          <pc:docMk/>
          <pc:sldMk cId="3608188242" sldId="376"/>
        </pc:sldMkLst>
        <pc:spChg chg="mod">
          <ac:chgData name="Dagmar Pichová" userId="6b421d55-5fbb-4b8c-8249-2efc70f53626" providerId="ADAL" clId="{9C4040B0-16AB-4BD0-818A-C360EA916DD1}" dt="2022-10-02T08:29:41.738" v="1661"/>
          <ac:spMkLst>
            <pc:docMk/>
            <pc:sldMk cId="3608188242" sldId="376"/>
            <ac:spMk id="5" creationId="{1B8BD757-70A6-D692-7E4E-D41F12E78AD0}"/>
          </ac:spMkLst>
        </pc:spChg>
        <pc:spChg chg="add del">
          <ac:chgData name="Dagmar Pichová" userId="6b421d55-5fbb-4b8c-8249-2efc70f53626" providerId="ADAL" clId="{9C4040B0-16AB-4BD0-818A-C360EA916DD1}" dt="2022-10-02T08:29:28.811" v="1655" actId="22"/>
          <ac:spMkLst>
            <pc:docMk/>
            <pc:sldMk cId="3608188242" sldId="376"/>
            <ac:spMk id="8" creationId="{0E69BFAB-F494-CDF9-3C67-EFF11CD5F01C}"/>
          </ac:spMkLst>
        </pc:spChg>
        <pc:picChg chg="add mod">
          <ac:chgData name="Dagmar Pichová" userId="6b421d55-5fbb-4b8c-8249-2efc70f53626" providerId="ADAL" clId="{9C4040B0-16AB-4BD0-818A-C360EA916DD1}" dt="2022-10-02T08:29:34.020" v="1656" actId="1076"/>
          <ac:picMkLst>
            <pc:docMk/>
            <pc:sldMk cId="3608188242" sldId="376"/>
            <ac:picMk id="6" creationId="{E01C1373-1065-74DC-1ECF-4C9E9EDD7CE7}"/>
          </ac:picMkLst>
        </pc:picChg>
      </pc:sldChg>
      <pc:sldChg chg="add ord">
        <pc:chgData name="Dagmar Pichová" userId="6b421d55-5fbb-4b8c-8249-2efc70f53626" providerId="ADAL" clId="{9C4040B0-16AB-4BD0-818A-C360EA916DD1}" dt="2022-10-02T08:26:23.853" v="880"/>
        <pc:sldMkLst>
          <pc:docMk/>
          <pc:sldMk cId="2872170308" sldId="377"/>
        </pc:sldMkLst>
      </pc:sldChg>
      <pc:sldChg chg="addSp modSp add mod">
        <pc:chgData name="Dagmar Pichová" userId="6b421d55-5fbb-4b8c-8249-2efc70f53626" providerId="ADAL" clId="{9C4040B0-16AB-4BD0-818A-C360EA916DD1}" dt="2022-10-02T08:31:27.652" v="1681" actId="1076"/>
        <pc:sldMkLst>
          <pc:docMk/>
          <pc:sldMk cId="1152665824" sldId="378"/>
        </pc:sldMkLst>
        <pc:spChg chg="mod">
          <ac:chgData name="Dagmar Pichová" userId="6b421d55-5fbb-4b8c-8249-2efc70f53626" providerId="ADAL" clId="{9C4040B0-16AB-4BD0-818A-C360EA916DD1}" dt="2022-10-02T08:30:39.982" v="1669" actId="20577"/>
          <ac:spMkLst>
            <pc:docMk/>
            <pc:sldMk cId="1152665824" sldId="378"/>
            <ac:spMk id="5" creationId="{1B8BD757-70A6-D692-7E4E-D41F12E78AD0}"/>
          </ac:spMkLst>
        </pc:spChg>
        <pc:picChg chg="add mod">
          <ac:chgData name="Dagmar Pichová" userId="6b421d55-5fbb-4b8c-8249-2efc70f53626" providerId="ADAL" clId="{9C4040B0-16AB-4BD0-818A-C360EA916DD1}" dt="2022-10-02T08:31:27.652" v="1681" actId="1076"/>
          <ac:picMkLst>
            <pc:docMk/>
            <pc:sldMk cId="1152665824" sldId="378"/>
            <ac:picMk id="6" creationId="{7D497177-FC52-37B3-6E74-137EA6BBACF1}"/>
          </ac:picMkLst>
        </pc:picChg>
      </pc:sldChg>
      <pc:sldChg chg="addSp delSp add del">
        <pc:chgData name="Dagmar Pichová" userId="6b421d55-5fbb-4b8c-8249-2efc70f53626" providerId="ADAL" clId="{9C4040B0-16AB-4BD0-818A-C360EA916DD1}" dt="2022-10-02T08:27:38.599" v="886" actId="47"/>
        <pc:sldMkLst>
          <pc:docMk/>
          <pc:sldMk cId="1963809957" sldId="378"/>
        </pc:sldMkLst>
        <pc:graphicFrameChg chg="add del">
          <ac:chgData name="Dagmar Pichová" userId="6b421d55-5fbb-4b8c-8249-2efc70f53626" providerId="ADAL" clId="{9C4040B0-16AB-4BD0-818A-C360EA916DD1}" dt="2022-10-02T08:27:34.210" v="884"/>
          <ac:graphicFrameMkLst>
            <pc:docMk/>
            <pc:sldMk cId="1963809957" sldId="378"/>
            <ac:graphicFrameMk id="4" creationId="{957EFF14-1E05-5981-48CF-77548195F864}"/>
          </ac:graphicFrameMkLst>
        </pc:graphicFrameChg>
        <pc:graphicFrameChg chg="add">
          <ac:chgData name="Dagmar Pichová" userId="6b421d55-5fbb-4b8c-8249-2efc70f53626" providerId="ADAL" clId="{9C4040B0-16AB-4BD0-818A-C360EA916DD1}" dt="2022-10-02T08:27:34.218" v="885"/>
          <ac:graphicFrameMkLst>
            <pc:docMk/>
            <pc:sldMk cId="1963809957" sldId="378"/>
            <ac:graphicFrameMk id="5" creationId="{7D760A68-A2C6-F7FA-6F01-5D2AC4FAA15F}"/>
          </ac:graphicFrameMkLst>
        </pc:graphicFrameChg>
      </pc:sldChg>
      <pc:sldChg chg="add del">
        <pc:chgData name="Dagmar Pichová" userId="6b421d55-5fbb-4b8c-8249-2efc70f53626" providerId="ADAL" clId="{9C4040B0-16AB-4BD0-818A-C360EA916DD1}" dt="2022-10-02T08:27:41.398" v="887" actId="47"/>
        <pc:sldMkLst>
          <pc:docMk/>
          <pc:sldMk cId="3959963051" sldId="3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56E0EFA-38C1-4C99-900A-57A8E696B2F2}" type="slidenum">
              <a:rPr lang="cs-CZ" smtClean="0"/>
              <a:t>16</a:t>
            </a:fld>
            <a:endParaRPr lang="cs-CZ"/>
          </a:p>
        </p:txBody>
      </p:sp>
    </p:spTree>
    <p:extLst>
      <p:ext uri="{BB962C8B-B14F-4D97-AF65-F5344CB8AC3E}">
        <p14:creationId xmlns:p14="http://schemas.microsoft.com/office/powerpoint/2010/main" val="3586023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FE8B4362-9944-7342-B28B-E931E1E862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95976C0B-67C9-FE4D-861B-FEF2C4BECD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4BC8F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6E56905-98EB-4E4B-BB7F-7609236513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4BC8F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7CFE304C-B4EC-AE41-83D6-DFCA8039AA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4BC8F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ARTS slide">
    <p:bg>
      <p:bgPr>
        <a:solidFill>
          <a:srgbClr val="4BC8F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98FE51A2-DFE6-8C4C-AE3B-7EEE5FB3D6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EE10F69E-5BDF-EB4D-A549-99C3B52C04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57CE533F-B2A8-0141-B7C6-76DE53BCD8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45470077-C754-D94D-8876-CD951865E4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2BA8601A-2E5F-F046-8BEE-D6DFB9D512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2CA3E3DA-40C1-DE49-9B26-0B773DA09A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9" name="Obrázek 8">
            <a:extLst>
              <a:ext uri="{FF2B5EF4-FFF2-40B4-BE49-F238E27FC236}">
                <a16:creationId xmlns:a16="http://schemas.microsoft.com/office/drawing/2014/main" id="{CDE6E024-A30E-2949-8B4D-FC6A4F774D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52CFA366-9799-3646-8C42-F75DED40DF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filozofie.phil.muni.cz/o-nas/absolven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s.muni.cz/do/rect/strategie/ver/Absolventi_2017-2018_v_praxi_2020_zprava_final_web.pdf" TargetMode="External"/><Relationship Id="rId2" Type="http://schemas.openxmlformats.org/officeDocument/2006/relationships/hyperlink" Target="https://strategie.rect.muni.cz/cs/studentske-pruzkum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hilosophyisagreatmajor.com/" TargetMode="External"/><Relationship Id="rId7" Type="http://schemas.openxmlformats.org/officeDocument/2006/relationships/hyperlink" Target="http://www.naceweb.org/s02242016/top-paid-humanities-graduates-2016.aspx?utm_source=spot-col&amp;utm_medium=email&amp;utm_content=txt-head&amp;utm_campaign=content" TargetMode="External"/><Relationship Id="rId2" Type="http://schemas.openxmlformats.org/officeDocument/2006/relationships/hyperlink" Target="https://philosophy.fas.harvard.edu/welcome-undergraduate" TargetMode="External"/><Relationship Id="rId1" Type="http://schemas.openxmlformats.org/officeDocument/2006/relationships/slideLayout" Target="../slideLayouts/slideLayout2.xml"/><Relationship Id="rId6" Type="http://schemas.openxmlformats.org/officeDocument/2006/relationships/hyperlink" Target="http://www.huffingtonpost.com/2014/03/05/why-philosophy-majors-rule_n_4891404.html" TargetMode="External"/><Relationship Id="rId5" Type="http://schemas.openxmlformats.org/officeDocument/2006/relationships/hyperlink" Target="http://alumni.berkeley.edu/california-magazine/just-in/2014-03-25/philosophys-popularity-soars-devotees-find-its-more" TargetMode="External"/><Relationship Id="rId4" Type="http://schemas.openxmlformats.org/officeDocument/2006/relationships/hyperlink" Target="https://qz.com/635002/teaching-kids-philosophy-makes-them-smarter-in-math-and-english/"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philosophy.as.uky.edu/where-can-philosophy-take-m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elebanswers.com/does-ricky-gervais-have-a-degree/" TargetMode="External"/><Relationship Id="rId2" Type="http://schemas.openxmlformats.org/officeDocument/2006/relationships/hyperlink" Target="https://www.youtube.com/watch?v=sZTrFpl09s8"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phil.muni.cz/pro-uchazece/bakalarske-studium/24528-filozofie?plan=3_24530_2332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phil.muni.cz/pro-uchazece/bakalarske-studium/24528-filozofie?plan=3_24530_2332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a:cs typeface="Arial"/>
              </a:rPr>
              <a:t>Cíle s</a:t>
            </a:r>
            <a:r>
              <a:rPr lang="en-US" dirty="0" err="1">
                <a:cs typeface="Arial"/>
              </a:rPr>
              <a:t>tudi</a:t>
            </a:r>
            <a:r>
              <a:rPr lang="cs-CZ" dirty="0">
                <a:cs typeface="Arial"/>
              </a:rPr>
              <a:t>a</a:t>
            </a:r>
            <a:r>
              <a:rPr lang="en-US" dirty="0">
                <a:cs typeface="Arial"/>
              </a:rPr>
              <a:t> </a:t>
            </a:r>
            <a:r>
              <a:rPr lang="en-US" dirty="0" err="1">
                <a:cs typeface="Arial"/>
              </a:rPr>
              <a:t>filozofie</a:t>
            </a:r>
            <a:r>
              <a:rPr lang="cs-CZ" dirty="0">
                <a:cs typeface="Arial"/>
              </a:rPr>
              <a:t>: profil absolventa</a:t>
            </a:r>
            <a:r>
              <a:rPr lang="en-US" dirty="0">
                <a:cs typeface="Arial"/>
              </a:rPr>
              <a:t> </a:t>
            </a:r>
            <a:endParaRPr lang="en-US" dirty="0">
              <a:solidFill>
                <a:srgbClr val="00B0F0"/>
              </a:solidFill>
              <a:cs typeface="Arial"/>
            </a:endParaRP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endParaRPr lang="cs-CZ" dirty="0"/>
          </a:p>
        </p:txBody>
      </p:sp>
      <p:sp>
        <p:nvSpPr>
          <p:cNvPr id="6" name="TextovéPole 5">
            <a:extLst>
              <a:ext uri="{FF2B5EF4-FFF2-40B4-BE49-F238E27FC236}">
                <a16:creationId xmlns:a16="http://schemas.microsoft.com/office/drawing/2014/main" id="{1F5BA3DF-B19E-3600-2815-757F6D3DECEC}"/>
              </a:ext>
            </a:extLst>
          </p:cNvPr>
          <p:cNvSpPr txBox="1"/>
          <p:nvPr/>
        </p:nvSpPr>
        <p:spPr>
          <a:xfrm>
            <a:off x="4724400" y="320040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solidFill>
                <a:srgbClr val="00B0F0"/>
              </a:solidFill>
              <a:ea typeface="Tahoma"/>
              <a:cs typeface="Tahoma"/>
            </a:endParaRPr>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7C863D-B4F7-CBBF-8491-90F1581B3840}"/>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p:txBody>
          <a:bodyPr/>
          <a:lstStyle/>
          <a:p>
            <a:fld id="{0970407D-EE58-4A0B-824B-1D3AE42DD9CF}" type="slidenum">
              <a:rPr lang="cs-CZ" altLang="cs-CZ"/>
              <a:pPr/>
              <a:t>10</a:t>
            </a:fld>
            <a:endParaRPr lang="cs-CZ" altLang="cs-CZ" dirty="0"/>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p:txBody>
          <a:bodyPr/>
          <a:lstStyle/>
          <a:p>
            <a:r>
              <a:rPr lang="cs-CZ" dirty="0">
                <a:cs typeface="Arial"/>
              </a:rPr>
              <a:t>Cíle studia na KF FF</a:t>
            </a:r>
            <a:endParaRPr lang="cs-CZ" dirty="0"/>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1"/>
          </p:nvPr>
        </p:nvSpPr>
        <p:spPr/>
        <p:txBody>
          <a:bodyPr vert="horz" lIns="0" tIns="0" rIns="0" bIns="0" rtlCol="0" anchor="t">
            <a:noAutofit/>
          </a:bodyPr>
          <a:lstStyle/>
          <a:p>
            <a:pPr marL="72000" indent="0" algn="just">
              <a:lnSpc>
                <a:spcPct val="100000"/>
              </a:lnSpc>
              <a:buNone/>
            </a:pPr>
            <a:r>
              <a:rPr lang="cs-CZ" sz="1800" kern="1200" dirty="0">
                <a:solidFill>
                  <a:srgbClr val="FF0000"/>
                </a:solidFill>
                <a:effectLst/>
                <a:ea typeface="+mn-ea"/>
                <a:cs typeface="Times New Roman" panose="02020603050405020304" pitchFamily="18" charset="0"/>
              </a:rPr>
              <a:t>Uplatnění absolventů</a:t>
            </a:r>
          </a:p>
          <a:p>
            <a:pPr algn="just">
              <a:lnSpc>
                <a:spcPct val="100000"/>
              </a:lnSpc>
            </a:pPr>
            <a:r>
              <a:rPr lang="cs-CZ" sz="1800" b="0" kern="1200" dirty="0">
                <a:solidFill>
                  <a:schemeClr val="tx1"/>
                </a:solidFill>
                <a:effectLst/>
                <a:ea typeface="+mn-ea"/>
                <a:cs typeface="Times New Roman" panose="02020603050405020304" pitchFamily="18" charset="0"/>
              </a:rPr>
              <a:t>Filozofie vás lépe než kterékoli jiné studium vybaví </a:t>
            </a:r>
            <a:r>
              <a:rPr lang="cs-CZ" sz="1800" kern="1200" dirty="0">
                <a:solidFill>
                  <a:srgbClr val="FF0000"/>
                </a:solidFill>
                <a:effectLst/>
                <a:ea typeface="+mn-ea"/>
                <a:cs typeface="Times New Roman" panose="02020603050405020304" pitchFamily="18" charset="0"/>
              </a:rPr>
              <a:t>formulačními, kritickými a obecně analytickými dovednostmi.</a:t>
            </a:r>
          </a:p>
          <a:p>
            <a:pPr algn="just">
              <a:lnSpc>
                <a:spcPct val="100000"/>
              </a:lnSpc>
            </a:pPr>
            <a:r>
              <a:rPr lang="cs-CZ" sz="1800" b="0" kern="1200" dirty="0">
                <a:solidFill>
                  <a:schemeClr val="tx1"/>
                </a:solidFill>
                <a:effectLst/>
                <a:ea typeface="+mn-ea"/>
                <a:cs typeface="Times New Roman" panose="02020603050405020304" pitchFamily="18" charset="0"/>
              </a:rPr>
              <a:t>Zvládnete pochopit problém, srozumitelně ho popsat, navrhnout nebo vyhledat obecné kontury možných řešení a zvážit jejich přednosti.</a:t>
            </a:r>
          </a:p>
          <a:p>
            <a:pPr algn="just">
              <a:lnSpc>
                <a:spcPct val="100000"/>
              </a:lnSpc>
            </a:pPr>
            <a:r>
              <a:rPr lang="cs-CZ" sz="1800" b="0" kern="1200" dirty="0">
                <a:solidFill>
                  <a:schemeClr val="tx1"/>
                </a:solidFill>
                <a:effectLst/>
                <a:ea typeface="+mn-ea"/>
                <a:cs typeface="Times New Roman" panose="02020603050405020304" pitchFamily="18" charset="0"/>
              </a:rPr>
              <a:t>Absolventi programu Filozofie se tak uplatňují zejména na komunikačních a analytických pozicích mediálních firem, v marketingových odděleních, v public relations, pracují jako editoři, působí ve vzdělávacích institucích či pracují jako konzultanti.</a:t>
            </a:r>
          </a:p>
          <a:p>
            <a:pPr algn="just">
              <a:lnSpc>
                <a:spcPct val="100000"/>
              </a:lnSpc>
            </a:pPr>
            <a:r>
              <a:rPr lang="cs-CZ" sz="1800" b="0" kern="1200" dirty="0">
                <a:solidFill>
                  <a:schemeClr val="tx1"/>
                </a:solidFill>
                <a:effectLst/>
                <a:ea typeface="+mn-ea"/>
                <a:cs typeface="Times New Roman" panose="02020603050405020304" pitchFamily="18" charset="0"/>
              </a:rPr>
              <a:t>Vedle toho existuje velká řada pracovních pozic, které výše popsané schopnosti vyžadují, avšak je nezbytné si ještě doplnit znalosti speciální. Absolventi programu pak působí jako mediátoři v oddělení vnitřních vztahů, pracují na manažerských pozicích či se specializují na krizové řízení a komunikaci.</a:t>
            </a:r>
          </a:p>
          <a:p>
            <a:pPr algn="just">
              <a:lnSpc>
                <a:spcPct val="100000"/>
              </a:lnSpc>
            </a:pPr>
            <a:endParaRPr lang="cs-CZ" dirty="0">
              <a:ea typeface="+mn-lt"/>
              <a:cs typeface="+mn-lt"/>
            </a:endParaRPr>
          </a:p>
          <a:p>
            <a:pPr marL="251460" indent="-179705"/>
            <a:endParaRPr lang="cs-CZ" dirty="0">
              <a:cs typeface="Arial"/>
            </a:endParaRPr>
          </a:p>
        </p:txBody>
      </p:sp>
    </p:spTree>
    <p:extLst>
      <p:ext uri="{BB962C8B-B14F-4D97-AF65-F5344CB8AC3E}">
        <p14:creationId xmlns:p14="http://schemas.microsoft.com/office/powerpoint/2010/main" val="998500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7C863D-B4F7-CBBF-8491-90F1581B3840}"/>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p:txBody>
          <a:bodyPr/>
          <a:lstStyle/>
          <a:p>
            <a:fld id="{0970407D-EE58-4A0B-824B-1D3AE42DD9CF}" type="slidenum">
              <a:rPr lang="cs-CZ" altLang="cs-CZ"/>
              <a:pPr/>
              <a:t>11</a:t>
            </a:fld>
            <a:endParaRPr lang="cs-CZ" altLang="cs-CZ" dirty="0"/>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p:txBody>
          <a:bodyPr/>
          <a:lstStyle/>
          <a:p>
            <a:r>
              <a:rPr lang="cs-CZ" dirty="0">
                <a:cs typeface="Arial"/>
              </a:rPr>
              <a:t>Cíle studia na KF FF</a:t>
            </a:r>
            <a:endParaRPr lang="cs-CZ" dirty="0"/>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1"/>
          </p:nvPr>
        </p:nvSpPr>
        <p:spPr/>
        <p:txBody>
          <a:bodyPr vert="horz" lIns="0" tIns="0" rIns="0" bIns="0" rtlCol="0" anchor="t">
            <a:noAutofit/>
          </a:bodyPr>
          <a:lstStyle/>
          <a:p>
            <a:pPr marL="72000" indent="0" algn="just">
              <a:lnSpc>
                <a:spcPct val="100000"/>
              </a:lnSpc>
              <a:buNone/>
            </a:pPr>
            <a:r>
              <a:rPr lang="cs-CZ" sz="1800" kern="1200" dirty="0">
                <a:solidFill>
                  <a:srgbClr val="FF0000"/>
                </a:solidFill>
                <a:effectLst/>
                <a:ea typeface="+mn-ea"/>
                <a:cs typeface="Times New Roman" panose="02020603050405020304" pitchFamily="18" charset="0"/>
              </a:rPr>
              <a:t>Konkrétní </a:t>
            </a:r>
            <a:r>
              <a:rPr lang="cs-CZ" sz="1800" kern="1200" dirty="0">
                <a:solidFill>
                  <a:srgbClr val="FF0000"/>
                </a:solidFill>
                <a:cs typeface="Times New Roman" panose="02020603050405020304" pitchFamily="18" charset="0"/>
              </a:rPr>
              <a:t>příběhy</a:t>
            </a:r>
            <a:r>
              <a:rPr lang="cs-CZ" sz="1800" kern="1200" dirty="0">
                <a:solidFill>
                  <a:srgbClr val="FF0000"/>
                </a:solidFill>
                <a:effectLst/>
                <a:ea typeface="+mn-ea"/>
                <a:cs typeface="Times New Roman" panose="02020603050405020304" pitchFamily="18" charset="0"/>
              </a:rPr>
              <a:t> absolventů</a:t>
            </a:r>
          </a:p>
          <a:p>
            <a:pPr algn="just">
              <a:lnSpc>
                <a:spcPct val="100000"/>
              </a:lnSpc>
            </a:pPr>
            <a:r>
              <a:rPr lang="cs-CZ" sz="1800" b="0" kern="1200" dirty="0">
                <a:solidFill>
                  <a:schemeClr val="tx2"/>
                </a:solidFill>
                <a:effectLst/>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https://filozofie.phil.muni.cz/o-nas/absolvent</a:t>
            </a:r>
            <a:endParaRPr lang="cs-CZ" sz="1800" b="0" kern="1200" dirty="0">
              <a:solidFill>
                <a:schemeClr val="tx2"/>
              </a:solidFill>
              <a:effectLst/>
              <a:ea typeface="+mn-ea"/>
              <a:cs typeface="Times New Roman" panose="02020603050405020304" pitchFamily="18" charset="0"/>
            </a:endParaRPr>
          </a:p>
          <a:p>
            <a:pPr marL="72000" indent="0" algn="just">
              <a:lnSpc>
                <a:spcPct val="100000"/>
              </a:lnSpc>
              <a:buNone/>
            </a:pPr>
            <a:endParaRPr lang="cs-CZ" sz="1800" kern="1200" dirty="0">
              <a:cs typeface="Times New Roman" panose="02020603050405020304" pitchFamily="18" charset="0"/>
            </a:endParaRPr>
          </a:p>
          <a:p>
            <a:pPr marL="72000" indent="0" algn="just">
              <a:lnSpc>
                <a:spcPct val="100000"/>
              </a:lnSpc>
              <a:buNone/>
            </a:pPr>
            <a:r>
              <a:rPr lang="cs-CZ" sz="1800" b="0" kern="1200" dirty="0">
                <a:solidFill>
                  <a:srgbClr val="FF0000"/>
                </a:solidFill>
                <a:effectLst/>
                <a:ea typeface="+mn-ea"/>
                <a:cs typeface="Times New Roman" panose="02020603050405020304" pitchFamily="18" charset="0"/>
              </a:rPr>
              <a:t>Co pomůže absolventům?</a:t>
            </a:r>
          </a:p>
          <a:p>
            <a:pPr algn="just">
              <a:lnSpc>
                <a:spcPct val="100000"/>
              </a:lnSpc>
            </a:pPr>
            <a:r>
              <a:rPr lang="cs-CZ" sz="1800" b="0" kern="1200" dirty="0">
                <a:solidFill>
                  <a:schemeClr val="tx1"/>
                </a:solidFill>
                <a:effectLst/>
                <a:ea typeface="+mn-ea"/>
                <a:cs typeface="Times New Roman" panose="02020603050405020304" pitchFamily="18" charset="0"/>
              </a:rPr>
              <a:t>1. Více oborů/dovedností (např. IT, cizí jazyky)</a:t>
            </a:r>
          </a:p>
          <a:p>
            <a:pPr algn="just">
              <a:lnSpc>
                <a:spcPct val="100000"/>
              </a:lnSpc>
            </a:pPr>
            <a:r>
              <a:rPr lang="cs-CZ" sz="1800" b="0" kern="1200" dirty="0">
                <a:solidFill>
                  <a:schemeClr val="tx1"/>
                </a:solidFill>
                <a:effectLst/>
                <a:ea typeface="+mn-ea"/>
                <a:cs typeface="Times New Roman" panose="02020603050405020304" pitchFamily="18" charset="0"/>
              </a:rPr>
              <a:t>2. Pobyty v zahraničí</a:t>
            </a:r>
          </a:p>
          <a:p>
            <a:pPr algn="just">
              <a:lnSpc>
                <a:spcPct val="100000"/>
              </a:lnSpc>
            </a:pPr>
            <a:r>
              <a:rPr lang="cs-CZ" sz="1800" b="0" kern="1200" dirty="0">
                <a:solidFill>
                  <a:schemeClr val="tx1"/>
                </a:solidFill>
                <a:effectLst/>
                <a:ea typeface="+mn-ea"/>
                <a:cs typeface="Times New Roman" panose="02020603050405020304" pitchFamily="18" charset="0"/>
              </a:rPr>
              <a:t>3. Práce, kontakty během studia</a:t>
            </a:r>
          </a:p>
          <a:p>
            <a:pPr algn="just">
              <a:lnSpc>
                <a:spcPct val="100000"/>
              </a:lnSpc>
            </a:pPr>
            <a:r>
              <a:rPr lang="cs-CZ" sz="1800" b="0" kern="1200" dirty="0">
                <a:solidFill>
                  <a:schemeClr val="tx1"/>
                </a:solidFill>
                <a:effectLst/>
                <a:ea typeface="+mn-ea"/>
                <a:cs typeface="Times New Roman" panose="02020603050405020304" pitchFamily="18" charset="0"/>
              </a:rPr>
              <a:t>4. U učitelů – inspirace/různé styly výuky</a:t>
            </a:r>
          </a:p>
          <a:p>
            <a:pPr algn="just">
              <a:lnSpc>
                <a:spcPct val="100000"/>
              </a:lnSpc>
            </a:pPr>
            <a:endParaRPr lang="cs-CZ" sz="1800" b="0" kern="1200" dirty="0">
              <a:solidFill>
                <a:schemeClr val="tx1"/>
              </a:solidFill>
              <a:effectLst/>
              <a:ea typeface="+mn-ea"/>
              <a:cs typeface="Times New Roman" panose="02020603050405020304" pitchFamily="18" charset="0"/>
            </a:endParaRPr>
          </a:p>
          <a:p>
            <a:pPr marL="72000" indent="0" algn="just">
              <a:lnSpc>
                <a:spcPct val="100000"/>
              </a:lnSpc>
              <a:buNone/>
            </a:pPr>
            <a:r>
              <a:rPr lang="cs-CZ" sz="1800" kern="1200" dirty="0">
                <a:solidFill>
                  <a:srgbClr val="FF0000"/>
                </a:solidFill>
                <a:effectLst/>
                <a:ea typeface="+mn-ea"/>
                <a:cs typeface="Times New Roman" panose="02020603050405020304" pitchFamily="18" charset="0"/>
              </a:rPr>
              <a:t>Rivalita s psychologií? </a:t>
            </a:r>
          </a:p>
          <a:p>
            <a:pPr algn="just">
              <a:lnSpc>
                <a:spcPct val="100000"/>
              </a:lnSpc>
            </a:pPr>
            <a:r>
              <a:rPr lang="cs-CZ" sz="1800" b="0" kern="1200" dirty="0">
                <a:solidFill>
                  <a:schemeClr val="tx1"/>
                </a:solidFill>
                <a:effectLst/>
                <a:ea typeface="+mn-ea"/>
                <a:cs typeface="Times New Roman" panose="02020603050405020304" pitchFamily="18" charset="0"/>
              </a:rPr>
              <a:t>hlavní/vedlejší obor</a:t>
            </a:r>
          </a:p>
          <a:p>
            <a:pPr algn="just">
              <a:lnSpc>
                <a:spcPct val="100000"/>
              </a:lnSpc>
            </a:pPr>
            <a:r>
              <a:rPr lang="cs-CZ" sz="1800" kern="1200" dirty="0">
                <a:cs typeface="Times New Roman" panose="02020603050405020304" pitchFamily="18" charset="0"/>
              </a:rPr>
              <a:t>p</a:t>
            </a:r>
            <a:r>
              <a:rPr lang="cs-CZ" sz="1800" b="0" kern="1200" dirty="0">
                <a:solidFill>
                  <a:schemeClr val="tx1"/>
                </a:solidFill>
                <a:effectLst/>
                <a:ea typeface="+mn-ea"/>
                <a:cs typeface="Times New Roman" panose="02020603050405020304" pitchFamily="18" charset="0"/>
              </a:rPr>
              <a:t>sychologie – podobný typ hledání vlastní identity, smyslu života (x cílem je na otázky odpovědět)</a:t>
            </a:r>
          </a:p>
          <a:p>
            <a:pPr algn="just">
              <a:lnSpc>
                <a:spcPct val="100000"/>
              </a:lnSpc>
            </a:pPr>
            <a:endParaRPr lang="cs-CZ" dirty="0">
              <a:ea typeface="+mn-lt"/>
              <a:cs typeface="+mn-lt"/>
            </a:endParaRPr>
          </a:p>
          <a:p>
            <a:pPr marL="251460" indent="-179705"/>
            <a:endParaRPr lang="cs-CZ" dirty="0">
              <a:cs typeface="Arial"/>
            </a:endParaRPr>
          </a:p>
        </p:txBody>
      </p:sp>
    </p:spTree>
    <p:extLst>
      <p:ext uri="{BB962C8B-B14F-4D97-AF65-F5344CB8AC3E}">
        <p14:creationId xmlns:p14="http://schemas.microsoft.com/office/powerpoint/2010/main" val="76856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7C863D-B4F7-CBBF-8491-90F1581B3840}"/>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p:txBody>
          <a:bodyPr/>
          <a:lstStyle/>
          <a:p>
            <a:fld id="{0970407D-EE58-4A0B-824B-1D3AE42DD9CF}" type="slidenum">
              <a:rPr lang="cs-CZ" altLang="cs-CZ"/>
              <a:pPr/>
              <a:t>12</a:t>
            </a:fld>
            <a:endParaRPr lang="cs-CZ" altLang="cs-CZ" dirty="0"/>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p:txBody>
          <a:bodyPr/>
          <a:lstStyle/>
          <a:p>
            <a:r>
              <a:rPr lang="cs-CZ" dirty="0">
                <a:cs typeface="Arial"/>
              </a:rPr>
              <a:t>Cíle studia na KF FF</a:t>
            </a:r>
            <a:endParaRPr lang="cs-CZ" dirty="0"/>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1"/>
          </p:nvPr>
        </p:nvSpPr>
        <p:spPr/>
        <p:txBody>
          <a:bodyPr vert="horz" lIns="0" tIns="0" rIns="0" bIns="0" rtlCol="0" anchor="t">
            <a:noAutofit/>
          </a:bodyPr>
          <a:lstStyle/>
          <a:p>
            <a:pPr marL="72000" indent="0" algn="just">
              <a:lnSpc>
                <a:spcPct val="100000"/>
              </a:lnSpc>
              <a:buNone/>
            </a:pPr>
            <a:r>
              <a:rPr lang="cs-CZ" sz="1800" b="0" kern="1200" dirty="0">
                <a:solidFill>
                  <a:schemeClr val="tx1"/>
                </a:solidFill>
                <a:effectLst/>
                <a:ea typeface="+mn-ea"/>
                <a:cs typeface="Times New Roman" panose="02020603050405020304" pitchFamily="18" charset="0"/>
              </a:rPr>
              <a:t>Statistiky – uplatnění absolventů MU:</a:t>
            </a:r>
          </a:p>
          <a:p>
            <a:pPr algn="just">
              <a:lnSpc>
                <a:spcPct val="100000"/>
              </a:lnSpc>
            </a:pPr>
            <a:r>
              <a:rPr lang="cs-CZ" sz="1800" b="0" kern="1200" dirty="0">
                <a:solidFill>
                  <a:schemeClr val="tx2"/>
                </a:solidFill>
                <a:effectLst/>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https://strategie.rect.muni.cz/cs/studentske-pruzkumy</a:t>
            </a:r>
            <a:endParaRPr lang="cs-CZ" sz="1800" b="0" kern="1200" dirty="0">
              <a:solidFill>
                <a:schemeClr val="tx2"/>
              </a:solidFill>
              <a:effectLst/>
              <a:ea typeface="+mn-ea"/>
              <a:cs typeface="Times New Roman" panose="02020603050405020304" pitchFamily="18" charset="0"/>
            </a:endParaRPr>
          </a:p>
          <a:p>
            <a:pPr marL="72000" indent="0" algn="just">
              <a:lnSpc>
                <a:spcPct val="100000"/>
              </a:lnSpc>
              <a:buNone/>
            </a:pPr>
            <a:endParaRPr lang="cs-CZ" sz="1800" b="0" kern="1200" dirty="0">
              <a:solidFill>
                <a:schemeClr val="tx1"/>
              </a:solidFill>
              <a:effectLst/>
              <a:ea typeface="+mn-ea"/>
              <a:cs typeface="Times New Roman" panose="02020603050405020304" pitchFamily="18" charset="0"/>
            </a:endParaRPr>
          </a:p>
          <a:p>
            <a:pPr marL="72000" indent="0" algn="just">
              <a:lnSpc>
                <a:spcPct val="100000"/>
              </a:lnSpc>
              <a:buNone/>
            </a:pPr>
            <a:r>
              <a:rPr lang="cs-CZ" sz="1800" b="0" kern="1200" dirty="0">
                <a:solidFill>
                  <a:schemeClr val="tx1"/>
                </a:solidFill>
                <a:effectLst/>
                <a:ea typeface="+mn-ea"/>
                <a:cs typeface="Times New Roman" panose="02020603050405020304" pitchFamily="18" charset="0"/>
              </a:rPr>
              <a:t>Čerství absolventi MUNI – hodnocení studia a vyhlídky po dvou letech od ukončení</a:t>
            </a:r>
          </a:p>
          <a:p>
            <a:pPr algn="just">
              <a:lnSpc>
                <a:spcPct val="100000"/>
              </a:lnSpc>
            </a:pPr>
            <a:r>
              <a:rPr lang="cs-CZ" sz="1800" b="0" kern="1200" dirty="0">
                <a:solidFill>
                  <a:schemeClr val="tx1"/>
                </a:solidFill>
                <a:effectLst/>
                <a:ea typeface="+mn-ea"/>
                <a:cs typeface="Times New Roman" panose="02020603050405020304" pitchFamily="18" charset="0"/>
                <a:hlinkClick r:id="rId3"/>
              </a:rPr>
              <a:t>https://is.muni.cz/do/rect/strategie/ver/Absolventi_2017-2018_v_praxi_2020_zprava_final_web.pdf</a:t>
            </a:r>
            <a:endParaRPr lang="cs-CZ" sz="1800" b="0" kern="1200" dirty="0">
              <a:solidFill>
                <a:schemeClr val="tx1"/>
              </a:solidFill>
              <a:effectLst/>
              <a:ea typeface="+mn-ea"/>
              <a:cs typeface="Times New Roman" panose="02020603050405020304" pitchFamily="18" charset="0"/>
            </a:endParaRPr>
          </a:p>
          <a:p>
            <a:pPr marL="72000" indent="0" algn="just">
              <a:lnSpc>
                <a:spcPct val="100000"/>
              </a:lnSpc>
              <a:buNone/>
            </a:pPr>
            <a:endParaRPr lang="cs-CZ" sz="1800" b="0" kern="1200" dirty="0">
              <a:solidFill>
                <a:schemeClr val="tx1"/>
              </a:solidFill>
              <a:effectLst/>
              <a:ea typeface="+mn-ea"/>
              <a:cs typeface="Times New Roman" panose="02020603050405020304" pitchFamily="18" charset="0"/>
            </a:endParaRPr>
          </a:p>
          <a:p>
            <a:pPr marL="72000" indent="0" algn="just">
              <a:lnSpc>
                <a:spcPct val="100000"/>
              </a:lnSpc>
              <a:buNone/>
            </a:pPr>
            <a:endParaRPr lang="cs-CZ" sz="1800" b="0" kern="1200" dirty="0">
              <a:solidFill>
                <a:schemeClr val="tx1"/>
              </a:solidFill>
              <a:effectLst/>
              <a:ea typeface="+mn-ea"/>
              <a:cs typeface="Times New Roman" panose="02020603050405020304" pitchFamily="18" charset="0"/>
            </a:endParaRPr>
          </a:p>
          <a:p>
            <a:pPr algn="just">
              <a:lnSpc>
                <a:spcPct val="100000"/>
              </a:lnSpc>
            </a:pPr>
            <a:endParaRPr lang="cs-CZ" dirty="0">
              <a:ea typeface="+mn-lt"/>
              <a:cs typeface="+mn-lt"/>
            </a:endParaRPr>
          </a:p>
          <a:p>
            <a:pPr marL="251460" indent="-179705"/>
            <a:endParaRPr lang="cs-CZ" dirty="0">
              <a:cs typeface="Arial"/>
            </a:endParaRPr>
          </a:p>
        </p:txBody>
      </p:sp>
    </p:spTree>
    <p:extLst>
      <p:ext uri="{BB962C8B-B14F-4D97-AF65-F5344CB8AC3E}">
        <p14:creationId xmlns:p14="http://schemas.microsoft.com/office/powerpoint/2010/main" val="49436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7C863D-B4F7-CBBF-8491-90F1581B3840}"/>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p:txBody>
          <a:bodyPr/>
          <a:lstStyle/>
          <a:p>
            <a:fld id="{0970407D-EE58-4A0B-824B-1D3AE42DD9CF}" type="slidenum">
              <a:rPr lang="cs-CZ" altLang="cs-CZ"/>
              <a:pPr/>
              <a:t>13</a:t>
            </a:fld>
            <a:endParaRPr lang="cs-CZ" altLang="cs-CZ" dirty="0"/>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p:txBody>
          <a:bodyPr/>
          <a:lstStyle/>
          <a:p>
            <a:r>
              <a:rPr lang="cs-CZ" dirty="0">
                <a:cs typeface="Arial"/>
              </a:rPr>
              <a:t>Cíle studia filozofie – zahraničí </a:t>
            </a:r>
            <a:endParaRPr lang="cs-CZ" dirty="0"/>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1"/>
          </p:nvPr>
        </p:nvSpPr>
        <p:spPr/>
        <p:txBody>
          <a:bodyPr vert="horz" lIns="0" tIns="0" rIns="0" bIns="0" rtlCol="0" anchor="t">
            <a:noAutofit/>
          </a:bodyPr>
          <a:lstStyle/>
          <a:p>
            <a:pPr marL="72000" indent="0" algn="just">
              <a:lnSpc>
                <a:spcPct val="100000"/>
              </a:lnSpc>
              <a:buNone/>
            </a:pPr>
            <a:r>
              <a:rPr lang="cs-CZ" sz="1800" kern="1200" dirty="0">
                <a:cs typeface="Times New Roman" panose="02020603050405020304" pitchFamily="18" charset="0"/>
              </a:rPr>
              <a:t>Harvard </a:t>
            </a:r>
            <a:r>
              <a:rPr lang="en-US" sz="1800" b="0" kern="1200" dirty="0">
                <a:solidFill>
                  <a:schemeClr val="tx1"/>
                </a:solidFill>
                <a:effectLst/>
                <a:ea typeface="+mn-ea"/>
                <a:cs typeface="Times New Roman" panose="02020603050405020304" pitchFamily="18" charset="0"/>
              </a:rPr>
              <a:t>University</a:t>
            </a:r>
          </a:p>
          <a:p>
            <a:pPr algn="just">
              <a:lnSpc>
                <a:spcPct val="100000"/>
              </a:lnSpc>
            </a:pPr>
            <a:r>
              <a:rPr lang="en-US" sz="1800" b="0" kern="1200" dirty="0">
                <a:solidFill>
                  <a:schemeClr val="tx1"/>
                </a:solidFill>
                <a:effectLst/>
                <a:ea typeface="+mn-ea"/>
                <a:cs typeface="Times New Roman" panose="02020603050405020304" pitchFamily="18" charset="0"/>
                <a:hlinkClick r:id="rId2"/>
              </a:rPr>
              <a:t>https://philosophy.fas.harvard.edu/welcome-undergraduate</a:t>
            </a:r>
            <a:endParaRPr lang="cs-CZ" sz="1800" b="0" kern="1200" dirty="0">
              <a:solidFill>
                <a:schemeClr val="tx1"/>
              </a:solidFill>
              <a:effectLst/>
              <a:ea typeface="+mn-ea"/>
              <a:cs typeface="Times New Roman" panose="02020603050405020304" pitchFamily="18" charset="0"/>
            </a:endParaRPr>
          </a:p>
          <a:p>
            <a:pPr algn="just">
              <a:lnSpc>
                <a:spcPct val="100000"/>
              </a:lnSpc>
            </a:pPr>
            <a:endParaRPr lang="en-US" sz="1800" b="0" kern="1200" dirty="0">
              <a:solidFill>
                <a:schemeClr val="tx1"/>
              </a:solidFill>
              <a:effectLst/>
              <a:ea typeface="+mn-ea"/>
              <a:cs typeface="Times New Roman" panose="02020603050405020304" pitchFamily="18" charset="0"/>
            </a:endParaRPr>
          </a:p>
          <a:p>
            <a:pPr marL="72000" indent="0" algn="just">
              <a:lnSpc>
                <a:spcPct val="100000"/>
              </a:lnSpc>
              <a:buNone/>
            </a:pPr>
            <a:r>
              <a:rPr lang="en-US" sz="1800" b="0" kern="1200" dirty="0">
                <a:solidFill>
                  <a:schemeClr val="tx1"/>
                </a:solidFill>
                <a:effectLst/>
                <a:ea typeface="+mn-ea"/>
                <a:cs typeface="Times New Roman" panose="02020603050405020304" pitchFamily="18" charset="0"/>
              </a:rPr>
              <a:t>Philosophy and Careers after College</a:t>
            </a:r>
          </a:p>
          <a:p>
            <a:pPr algn="just">
              <a:lnSpc>
                <a:spcPct val="100000"/>
              </a:lnSpc>
            </a:pPr>
            <a:r>
              <a:rPr lang="en-US" sz="1800" b="0" kern="1200" dirty="0">
                <a:solidFill>
                  <a:schemeClr val="tx1"/>
                </a:solidFill>
                <a:effectLst/>
                <a:ea typeface="+mn-ea"/>
                <a:cs typeface="Times New Roman" panose="02020603050405020304" pitchFamily="18" charset="0"/>
              </a:rPr>
              <a:t>Concentrating in philosophy does not mean that you can only go on to graduate school and become an academic. The vast majority of our concentrators go on to careers in a wide variety of fields outside the academy. Philosophy prepares you for any career in which you have to think through a problem, formulate strategies for solving it that may not be obvious from the start, and communicate them precisely to an audience. Here are some links to follow up:</a:t>
            </a:r>
            <a:endParaRPr lang="cs-CZ" sz="1800" b="0" kern="1200" dirty="0">
              <a:solidFill>
                <a:schemeClr val="tx1"/>
              </a:solidFill>
              <a:effectLst/>
              <a:ea typeface="+mn-ea"/>
              <a:cs typeface="Times New Roman" panose="02020603050405020304" pitchFamily="18" charset="0"/>
            </a:endParaRPr>
          </a:p>
          <a:p>
            <a:pPr algn="just">
              <a:lnSpc>
                <a:spcPct val="100000"/>
              </a:lnSpc>
            </a:pPr>
            <a:r>
              <a:rPr lang="en-US" sz="1800" b="0" i="0" u="sng" dirty="0">
                <a:solidFill>
                  <a:schemeClr val="tx2"/>
                </a:solidFill>
                <a:effectLst/>
                <a:hlinkClick r:id="rId3" tooltip="Philosophy is a Great Major">
                  <a:extLst>
                    <a:ext uri="{A12FA001-AC4F-418D-AE19-62706E023703}">
                      <ahyp:hlinkClr xmlns:ahyp="http://schemas.microsoft.com/office/drawing/2018/hyperlinkcolor" val="tx"/>
                    </a:ext>
                  </a:extLst>
                </a:hlinkClick>
              </a:rPr>
              <a:t>Philosophy Is a Great Major</a:t>
            </a:r>
            <a:endParaRPr lang="cs-CZ" sz="1800" dirty="0">
              <a:solidFill>
                <a:schemeClr val="tx2"/>
              </a:solidFill>
            </a:endParaRPr>
          </a:p>
          <a:p>
            <a:pPr algn="just">
              <a:lnSpc>
                <a:spcPct val="100000"/>
              </a:lnSpc>
            </a:pPr>
            <a:r>
              <a:rPr lang="cs-CZ" sz="1800" u="sng" dirty="0">
                <a:solidFill>
                  <a:schemeClr val="tx2"/>
                </a:solidFill>
                <a:hlinkClick r:id="rId4" tooltip="&quot;Teaching kids philosophy makes them smarter in math and English&quot;">
                  <a:extLst>
                    <a:ext uri="{A12FA001-AC4F-418D-AE19-62706E023703}">
                      <ahyp:hlinkClr xmlns:ahyp="http://schemas.microsoft.com/office/drawing/2018/hyperlinkcolor" val="tx"/>
                    </a:ext>
                  </a:extLst>
                </a:hlinkClick>
              </a:rPr>
              <a:t>"</a:t>
            </a:r>
            <a:r>
              <a:rPr lang="en-US" sz="1800" b="0" i="0" u="sng" dirty="0">
                <a:solidFill>
                  <a:schemeClr val="tx2"/>
                </a:solidFill>
                <a:effectLst/>
                <a:hlinkClick r:id="rId4" tooltip="&quot;Teaching kids philosophy makes them smarter in math and English&quot;">
                  <a:extLst>
                    <a:ext uri="{A12FA001-AC4F-418D-AE19-62706E023703}">
                      <ahyp:hlinkClr xmlns:ahyp="http://schemas.microsoft.com/office/drawing/2018/hyperlinkcolor" val="tx"/>
                    </a:ext>
                  </a:extLst>
                </a:hlinkClick>
              </a:rPr>
              <a:t>Teaching kids philosophy makes them smarter in math and English</a:t>
            </a:r>
            <a:r>
              <a:rPr lang="en-US" sz="1800" b="0" i="0" u="sng" dirty="0">
                <a:solidFill>
                  <a:schemeClr val="tx2"/>
                </a:solidFill>
                <a:effectLst/>
                <a:hlinkClick r:id="rId5" tooltip="&quot;Philosophy's popularity soars&quot;">
                  <a:extLst>
                    <a:ext uri="{A12FA001-AC4F-418D-AE19-62706E023703}">
                      <ahyp:hlinkClr xmlns:ahyp="http://schemas.microsoft.com/office/drawing/2018/hyperlinkcolor" val="tx"/>
                    </a:ext>
                  </a:extLst>
                </a:hlinkClick>
              </a:rPr>
              <a:t>„</a:t>
            </a:r>
            <a:endParaRPr lang="cs-CZ" sz="1800" dirty="0">
              <a:solidFill>
                <a:schemeClr val="tx2"/>
              </a:solidFill>
            </a:endParaRPr>
          </a:p>
          <a:p>
            <a:pPr algn="just">
              <a:lnSpc>
                <a:spcPct val="100000"/>
              </a:lnSpc>
            </a:pPr>
            <a:r>
              <a:rPr lang="en-US" sz="1800" b="0" i="0" u="sng" dirty="0">
                <a:solidFill>
                  <a:srgbClr val="5AC8AF"/>
                </a:solidFill>
                <a:effectLst/>
                <a:hlinkClick r:id="rId6" tooltip="&quot;Why philosophy majors rule&quot;">
                  <a:extLst>
                    <a:ext uri="{A12FA001-AC4F-418D-AE19-62706E023703}">
                      <ahyp:hlinkClr xmlns:ahyp="http://schemas.microsoft.com/office/drawing/2018/hyperlinkcolor" val="tx"/>
                    </a:ext>
                  </a:extLst>
                </a:hlinkClick>
              </a:rPr>
              <a:t>"</a:t>
            </a:r>
            <a:r>
              <a:rPr lang="en-US" sz="1800" b="0" i="0" u="sng" dirty="0">
                <a:solidFill>
                  <a:schemeClr val="tx2"/>
                </a:solidFill>
                <a:effectLst/>
                <a:hlinkClick r:id="rId6" tooltip="&quot;Why philosophy majors rule&quot;">
                  <a:extLst>
                    <a:ext uri="{A12FA001-AC4F-418D-AE19-62706E023703}">
                      <ahyp:hlinkClr xmlns:ahyp="http://schemas.microsoft.com/office/drawing/2018/hyperlinkcolor" val="tx"/>
                    </a:ext>
                  </a:extLst>
                </a:hlinkClick>
              </a:rPr>
              <a:t>Why philosophy majors rule</a:t>
            </a:r>
            <a:r>
              <a:rPr lang="en-US" sz="1800" b="0" i="0" u="sng" dirty="0">
                <a:solidFill>
                  <a:schemeClr val="tx2"/>
                </a:solidFill>
                <a:effectLst/>
                <a:hlinkClick r:id="rId7" tooltip="National Association of Colleges and Employers Report on salaries of philosophy graduates">
                  <a:extLst>
                    <a:ext uri="{A12FA001-AC4F-418D-AE19-62706E023703}">
                      <ahyp:hlinkClr xmlns:ahyp="http://schemas.microsoft.com/office/drawing/2018/hyperlinkcolor" val="tx"/>
                    </a:ext>
                  </a:extLst>
                </a:hlinkClick>
              </a:rPr>
              <a:t>„</a:t>
            </a:r>
            <a:endParaRPr lang="cs-CZ" sz="1800" dirty="0">
              <a:solidFill>
                <a:schemeClr val="tx2"/>
              </a:solidFill>
            </a:endParaRPr>
          </a:p>
          <a:p>
            <a:pPr marL="72000" indent="0" algn="just">
              <a:lnSpc>
                <a:spcPct val="100000"/>
              </a:lnSpc>
              <a:buNone/>
            </a:pPr>
            <a:br>
              <a:rPr lang="en-US" dirty="0"/>
            </a:br>
            <a:endParaRPr lang="cs-CZ" dirty="0">
              <a:cs typeface="Arial"/>
            </a:endParaRPr>
          </a:p>
        </p:txBody>
      </p:sp>
    </p:spTree>
    <p:extLst>
      <p:ext uri="{BB962C8B-B14F-4D97-AF65-F5344CB8AC3E}">
        <p14:creationId xmlns:p14="http://schemas.microsoft.com/office/powerpoint/2010/main" val="315181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7C863D-B4F7-CBBF-8491-90F1581B3840}"/>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p:txBody>
          <a:bodyPr/>
          <a:lstStyle/>
          <a:p>
            <a:fld id="{0970407D-EE58-4A0B-824B-1D3AE42DD9CF}" type="slidenum">
              <a:rPr lang="cs-CZ" altLang="cs-CZ"/>
              <a:pPr/>
              <a:t>14</a:t>
            </a:fld>
            <a:endParaRPr lang="cs-CZ" altLang="cs-CZ" dirty="0"/>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p:txBody>
          <a:bodyPr/>
          <a:lstStyle/>
          <a:p>
            <a:r>
              <a:rPr lang="cs-CZ" dirty="0">
                <a:cs typeface="Arial"/>
              </a:rPr>
              <a:t>Cíle studia filozofie – zahraničí </a:t>
            </a:r>
            <a:endParaRPr lang="cs-CZ" dirty="0"/>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1"/>
          </p:nvPr>
        </p:nvSpPr>
        <p:spPr/>
        <p:txBody>
          <a:bodyPr vert="horz" lIns="0" tIns="0" rIns="0" bIns="0" rtlCol="0" anchor="t">
            <a:noAutofit/>
          </a:bodyPr>
          <a:lstStyle/>
          <a:p>
            <a:pPr marL="72000" indent="0" algn="just">
              <a:lnSpc>
                <a:spcPct val="100000"/>
              </a:lnSpc>
              <a:buNone/>
            </a:pPr>
            <a:r>
              <a:rPr lang="en-US" sz="1800" b="0" kern="1200" dirty="0">
                <a:solidFill>
                  <a:schemeClr val="tx1"/>
                </a:solidFill>
                <a:effectLst/>
                <a:ea typeface="+mn-ea"/>
                <a:cs typeface="Times New Roman" panose="02020603050405020304" pitchFamily="18" charset="0"/>
              </a:rPr>
              <a:t>University of Kentucky</a:t>
            </a:r>
            <a:endParaRPr lang="cs-CZ" sz="1800" b="0" kern="1200" dirty="0">
              <a:solidFill>
                <a:schemeClr val="tx1"/>
              </a:solidFill>
              <a:effectLst/>
              <a:ea typeface="+mn-ea"/>
              <a:cs typeface="Times New Roman" panose="02020603050405020304" pitchFamily="18" charset="0"/>
            </a:endParaRPr>
          </a:p>
          <a:p>
            <a:pPr marL="72000" indent="0" algn="just">
              <a:lnSpc>
                <a:spcPct val="100000"/>
              </a:lnSpc>
              <a:buNone/>
            </a:pPr>
            <a:r>
              <a:rPr lang="en-US" sz="1800" b="0" kern="1200" dirty="0">
                <a:solidFill>
                  <a:schemeClr val="tx1"/>
                </a:solidFill>
                <a:effectLst/>
                <a:ea typeface="+mn-ea"/>
                <a:cs typeface="Times New Roman" panose="02020603050405020304" pitchFamily="18" charset="0"/>
              </a:rPr>
              <a:t>Learn How to Think, Not What to Think – Contemplate a Philosophy Major </a:t>
            </a:r>
          </a:p>
          <a:p>
            <a:pPr algn="just">
              <a:lnSpc>
                <a:spcPct val="100000"/>
              </a:lnSpc>
            </a:pPr>
            <a:r>
              <a:rPr lang="en-US" sz="1800" b="0" kern="1200" dirty="0">
                <a:solidFill>
                  <a:schemeClr val="tx1"/>
                </a:solidFill>
                <a:effectLst/>
                <a:ea typeface="+mn-ea"/>
                <a:cs typeface="Times New Roman" panose="02020603050405020304" pitchFamily="18" charset="0"/>
                <a:hlinkClick r:id="rId2"/>
              </a:rPr>
              <a:t>https://philosophy.as.uky.edu/where-can-philosophy-take-me</a:t>
            </a:r>
            <a:endParaRPr lang="en-US" sz="1800" b="0" kern="1200" dirty="0">
              <a:solidFill>
                <a:schemeClr val="tx1"/>
              </a:solidFill>
              <a:effectLst/>
              <a:ea typeface="+mn-ea"/>
              <a:cs typeface="Times New Roman" panose="02020603050405020304" pitchFamily="18" charset="0"/>
            </a:endParaRPr>
          </a:p>
          <a:p>
            <a:pPr algn="just">
              <a:lnSpc>
                <a:spcPct val="100000"/>
              </a:lnSpc>
            </a:pPr>
            <a:r>
              <a:rPr lang="en-US" sz="1800" b="0" kern="1200" dirty="0">
                <a:solidFill>
                  <a:schemeClr val="tx1"/>
                </a:solidFill>
                <a:effectLst/>
                <a:ea typeface="+mn-ea"/>
                <a:cs typeface="Times New Roman" panose="02020603050405020304" pitchFamily="18" charset="0"/>
              </a:rPr>
              <a:t>What do we believe and why do we believe it? Who are we and why are we here? What ought we do and why should we do it? Philosophy encourages critical and systematic inquiry into fundamental questions of right and wrong, truth and falsehood, the meaning of life, and the nature of reality, knowledge and society. More than any other discipline, philosophy explores the core issues of the Western intellectual tradition. Philosophy encourages the student to formulate questions and follow arguments.</a:t>
            </a:r>
          </a:p>
          <a:p>
            <a:pPr algn="just">
              <a:lnSpc>
                <a:spcPct val="100000"/>
              </a:lnSpc>
            </a:pPr>
            <a:r>
              <a:rPr lang="en-US" sz="1800" b="0" kern="1200" dirty="0">
                <a:solidFill>
                  <a:schemeClr val="tx1"/>
                </a:solidFill>
                <a:effectLst/>
                <a:ea typeface="+mn-ea"/>
                <a:cs typeface="Times New Roman" panose="02020603050405020304" pitchFamily="18" charset="0"/>
              </a:rPr>
              <a:t>Philosophy provides an excellent preparation for law school and other professional programs, as well as a solid foundation for a career in business, teaching, writing, or public service.</a:t>
            </a:r>
            <a:endParaRPr lang="cs-CZ" dirty="0">
              <a:ea typeface="+mn-lt"/>
              <a:cs typeface="+mn-lt"/>
            </a:endParaRPr>
          </a:p>
          <a:p>
            <a:pPr marL="251460" indent="-179705"/>
            <a:endParaRPr lang="cs-CZ" dirty="0">
              <a:cs typeface="Arial"/>
            </a:endParaRPr>
          </a:p>
        </p:txBody>
      </p:sp>
    </p:spTree>
    <p:extLst>
      <p:ext uri="{BB962C8B-B14F-4D97-AF65-F5344CB8AC3E}">
        <p14:creationId xmlns:p14="http://schemas.microsoft.com/office/powerpoint/2010/main" val="329112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7C863D-B4F7-CBBF-8491-90F1581B384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p:txBody>
          <a:bodyPr/>
          <a:lstStyle/>
          <a:p>
            <a:fld id="{0970407D-EE58-4A0B-824B-1D3AE42DD9CF}" type="slidenum">
              <a:rPr lang="cs-CZ" altLang="cs-CZ"/>
              <a:pPr/>
              <a:t>15</a:t>
            </a:fld>
            <a:endParaRPr lang="cs-CZ" altLang="cs-CZ" dirty="0"/>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p:txBody>
          <a:bodyPr/>
          <a:lstStyle/>
          <a:p>
            <a:r>
              <a:rPr lang="cs-CZ" dirty="0">
                <a:cs typeface="Arial"/>
              </a:rPr>
              <a:t>Cíle studia filozofie – zahraničí </a:t>
            </a:r>
            <a:endParaRPr lang="cs-CZ" dirty="0"/>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1"/>
          </p:nvPr>
        </p:nvSpPr>
        <p:spPr/>
        <p:txBody>
          <a:bodyPr vert="horz" lIns="0" tIns="0" rIns="0" bIns="0" rtlCol="0" anchor="t">
            <a:noAutofit/>
          </a:bodyPr>
          <a:lstStyle/>
          <a:p>
            <a:pPr marL="72000" indent="0" algn="just">
              <a:lnSpc>
                <a:spcPct val="100000"/>
              </a:lnSpc>
              <a:buNone/>
            </a:pPr>
            <a:r>
              <a:rPr lang="en-US" sz="1800" b="0" kern="1200" dirty="0">
                <a:solidFill>
                  <a:schemeClr val="tx1"/>
                </a:solidFill>
                <a:effectLst/>
                <a:ea typeface="+mn-ea"/>
                <a:cs typeface="Times New Roman" panose="02020603050405020304" pitchFamily="18" charset="0"/>
              </a:rPr>
              <a:t> a solid foundation for a career in business, teaching, writing, or public service.</a:t>
            </a:r>
            <a:endParaRPr lang="cs-CZ" dirty="0">
              <a:ea typeface="+mn-lt"/>
              <a:cs typeface="+mn-lt"/>
            </a:endParaRPr>
          </a:p>
          <a:p>
            <a:pPr marL="251460" indent="-179705"/>
            <a:endParaRPr lang="cs-CZ" dirty="0">
              <a:cs typeface="Arial"/>
            </a:endParaRPr>
          </a:p>
        </p:txBody>
      </p:sp>
      <p:pic>
        <p:nvPicPr>
          <p:cNvPr id="6" name="Obrázek 5">
            <a:extLst>
              <a:ext uri="{FF2B5EF4-FFF2-40B4-BE49-F238E27FC236}">
                <a16:creationId xmlns:a16="http://schemas.microsoft.com/office/drawing/2014/main" id="{A10001CF-1158-1DFC-6C9A-E31A89CF7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18800" y="1330099"/>
            <a:ext cx="8485632" cy="5149901"/>
          </a:xfrm>
          <a:prstGeom prst="rect">
            <a:avLst/>
          </a:prstGeom>
          <a:noFill/>
          <a:ln>
            <a:noFill/>
          </a:ln>
        </p:spPr>
      </p:pic>
    </p:spTree>
    <p:extLst>
      <p:ext uri="{BB962C8B-B14F-4D97-AF65-F5344CB8AC3E}">
        <p14:creationId xmlns:p14="http://schemas.microsoft.com/office/powerpoint/2010/main" val="1406698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1981200" y="155520"/>
            <a:ext cx="8229240" cy="1252440"/>
          </a:xfrm>
          <a:prstGeom prst="rect">
            <a:avLst/>
          </a:prstGeom>
        </p:spPr>
        <p:txBody>
          <a:bodyPr tIns="45000" rIns="45720" bIns="45000" anchor="ctr"/>
          <a:lstStyle/>
          <a:p>
            <a:pPr algn="ctr">
              <a:lnSpc>
                <a:spcPct val="100000"/>
              </a:lnSpc>
            </a:pPr>
            <a:r>
              <a:rPr lang="cs-CZ" b="1" dirty="0">
                <a:latin typeface="Times New Roman" panose="02020603050405020304" pitchFamily="18" charset="0"/>
                <a:cs typeface="Times New Roman" panose="02020603050405020304" pitchFamily="18" charset="0"/>
              </a:rPr>
              <a:t>8. Cíle studia/profil ab</a:t>
            </a:r>
          </a:p>
        </p:txBody>
      </p:sp>
      <p:sp>
        <p:nvSpPr>
          <p:cNvPr id="87" name="TextShape 2"/>
          <p:cNvSpPr txBox="1"/>
          <p:nvPr/>
        </p:nvSpPr>
        <p:spPr>
          <a:xfrm>
            <a:off x="1981200" y="1775160"/>
            <a:ext cx="8229240" cy="4625280"/>
          </a:xfrm>
          <a:prstGeom prst="rect">
            <a:avLst/>
          </a:prstGeom>
        </p:spPr>
        <p:txBody>
          <a:bodyPr lIns="54720" tIns="91440" rIns="90000" bIns="45000"/>
          <a:lstStyle/>
          <a:p>
            <a:pPr algn="just">
              <a:lnSpc>
                <a:spcPct val="100000"/>
              </a:lnSpc>
            </a:pPr>
            <a:endParaRPr dirty="0"/>
          </a:p>
        </p:txBody>
      </p:sp>
      <p:sp>
        <p:nvSpPr>
          <p:cNvPr id="2" name="Obdélník 1"/>
          <p:cNvSpPr/>
          <p:nvPr/>
        </p:nvSpPr>
        <p:spPr>
          <a:xfrm>
            <a:off x="3810000" y="2967336"/>
            <a:ext cx="4572000" cy="461665"/>
          </a:xfrm>
          <a:prstGeom prst="rect">
            <a:avLst/>
          </a:prstGeom>
        </p:spPr>
        <p:txBody>
          <a:bodyPr>
            <a:spAutoFit/>
          </a:bodyPr>
          <a:lstStyle/>
          <a:p>
            <a:r>
              <a:rPr lang="cs-CZ" dirty="0"/>
              <a:t> </a:t>
            </a:r>
          </a:p>
        </p:txBody>
      </p:sp>
      <p:sp>
        <p:nvSpPr>
          <p:cNvPr id="3" name="Obdélník 2"/>
          <p:cNvSpPr/>
          <p:nvPr/>
        </p:nvSpPr>
        <p:spPr>
          <a:xfrm>
            <a:off x="1775520" y="2967336"/>
            <a:ext cx="8712968" cy="461665"/>
          </a:xfrm>
          <a:prstGeom prst="rect">
            <a:avLst/>
          </a:prstGeom>
        </p:spPr>
        <p:txBody>
          <a:bodyPr wrap="square">
            <a:spAutoFit/>
          </a:bodyPr>
          <a:lstStyle/>
          <a:p>
            <a:r>
              <a:rPr lang="cs-CZ" dirty="0"/>
              <a:t>				   </a:t>
            </a:r>
          </a:p>
        </p:txBody>
      </p:sp>
      <p:graphicFrame>
        <p:nvGraphicFramePr>
          <p:cNvPr id="7" name="Tabulka 6"/>
          <p:cNvGraphicFramePr>
            <a:graphicFrameLocks noGrp="1"/>
          </p:cNvGraphicFramePr>
          <p:nvPr/>
        </p:nvGraphicFramePr>
        <p:xfrm>
          <a:off x="1981200" y="1340769"/>
          <a:ext cx="8229600" cy="3811065"/>
        </p:xfrm>
        <a:graphic>
          <a:graphicData uri="http://schemas.openxmlformats.org/drawingml/2006/table">
            <a:tbl>
              <a:tblPr/>
              <a:tblGrid>
                <a:gridCol w="8229600">
                  <a:extLst>
                    <a:ext uri="{9D8B030D-6E8A-4147-A177-3AD203B41FA5}">
                      <a16:colId xmlns:a16="http://schemas.microsoft.com/office/drawing/2014/main" val="20000"/>
                    </a:ext>
                  </a:extLst>
                </a:gridCol>
              </a:tblGrid>
              <a:tr h="3517695">
                <a:tc>
                  <a:txBody>
                    <a:bodyPr/>
                    <a:lstStyle/>
                    <a:p>
                      <a:pPr algn="just"/>
                      <a:endParaRPr lang="cs-CZ" sz="1600" b="0" kern="1200" dirty="0">
                        <a:solidFill>
                          <a:schemeClr val="tx1"/>
                        </a:solidFill>
                        <a:effectLst/>
                        <a:latin typeface="Times New Roman" panose="02020603050405020304" pitchFamily="18" charset="0"/>
                        <a:ea typeface="+mn-ea"/>
                        <a:cs typeface="Times New Roman" panose="02020603050405020304" pitchFamily="18" charset="0"/>
                      </a:endParaRPr>
                    </a:p>
                    <a:p>
                      <a:pPr algn="just"/>
                      <a:endParaRPr lang="cs-CZ" sz="1600" b="0" kern="1200" dirty="0">
                        <a:solidFill>
                          <a:schemeClr val="tx1"/>
                        </a:solidFill>
                        <a:effectLst/>
                        <a:latin typeface="Times New Roman" panose="02020603050405020304" pitchFamily="18" charset="0"/>
                        <a:ea typeface="+mn-ea"/>
                        <a:cs typeface="Times New Roman" panose="02020603050405020304" pitchFamily="18" charset="0"/>
                      </a:endParaRPr>
                    </a:p>
                    <a:p>
                      <a:pPr algn="just"/>
                      <a:endParaRPr lang="cs-CZ"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28575" marR="28575" marT="28575" marB="28575" anchor="ctr">
                    <a:lnL>
                      <a:noFill/>
                    </a:lnL>
                    <a:lnR>
                      <a:noFill/>
                    </a:lnR>
                    <a:lnT>
                      <a:noFill/>
                    </a:lnT>
                    <a:lnB>
                      <a:noFill/>
                    </a:lnB>
                    <a:solidFill>
                      <a:srgbClr val="FFFFFF"/>
                    </a:solidFill>
                  </a:tcPr>
                </a:tc>
                <a:extLst>
                  <a:ext uri="{0D108BD9-81ED-4DB2-BD59-A6C34878D82A}">
                    <a16:rowId xmlns:a16="http://schemas.microsoft.com/office/drawing/2014/main" val="10000"/>
                  </a:ext>
                </a:extLst>
              </a:tr>
              <a:tr h="226721">
                <a:tc>
                  <a:txBody>
                    <a:bodyPr/>
                    <a:lstStyle/>
                    <a:p>
                      <a:pPr algn="just"/>
                      <a:endParaRPr lang="cs-CZ" dirty="0">
                        <a:latin typeface="Times New Roman" panose="02020603050405020304" pitchFamily="18"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pic>
        <p:nvPicPr>
          <p:cNvPr id="8" name="Obrázek 7">
            <a:extLst>
              <a:ext uri="{FF2B5EF4-FFF2-40B4-BE49-F238E27FC236}">
                <a16:creationId xmlns:a16="http://schemas.microsoft.com/office/drawing/2014/main" id="{B3C8A33F-8333-4A76-A047-AD624DFFA9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6970" y="205133"/>
            <a:ext cx="4457700" cy="6263069"/>
          </a:xfrm>
          <a:prstGeom prst="rect">
            <a:avLst/>
          </a:prstGeom>
          <a:noFill/>
          <a:ln>
            <a:noFill/>
          </a:ln>
        </p:spPr>
      </p:pic>
    </p:spTree>
    <p:extLst>
      <p:ext uri="{BB962C8B-B14F-4D97-AF65-F5344CB8AC3E}">
        <p14:creationId xmlns:p14="http://schemas.microsoft.com/office/powerpoint/2010/main" val="28721703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7C863D-B4F7-CBBF-8491-90F1581B3840}"/>
              </a:ext>
            </a:extLst>
          </p:cNvPr>
          <p:cNvSpPr>
            <a:spLocks noGrp="1"/>
          </p:cNvSpPr>
          <p:nvPr>
            <p:ph type="ftr" sz="quarter" idx="10"/>
          </p:nvPr>
        </p:nvSpPr>
        <p:spPr/>
        <p:txBody>
          <a:bodyPr/>
          <a:lstStyle/>
          <a:p>
            <a:pPr algn="just">
              <a:lnSpc>
                <a:spcPct val="100000"/>
              </a:lnSpc>
            </a:pPr>
            <a:r>
              <a:rPr lang="en-US" sz="1200" b="0" kern="1200" dirty="0">
                <a:solidFill>
                  <a:schemeClr val="tx1"/>
                </a:solidFill>
                <a:effectLst/>
                <a:ea typeface="+mn-ea"/>
                <a:cs typeface="Times New Roman" panose="02020603050405020304" pitchFamily="18" charset="0"/>
              </a:rPr>
              <a:t>ttps://philosophy.as.uky.edu/where-can-philosophy-take-me</a:t>
            </a:r>
            <a:endParaRPr lang="cs-CZ" sz="1200" b="0" kern="1200" dirty="0">
              <a:solidFill>
                <a:schemeClr val="tx1"/>
              </a:solidFill>
              <a:effectLst/>
              <a:ea typeface="+mn-ea"/>
              <a:cs typeface="Times New Roman" panose="02020603050405020304" pitchFamily="18" charset="0"/>
            </a:endParaRPr>
          </a:p>
          <a:p>
            <a:pPr algn="just">
              <a:lnSpc>
                <a:spcPct val="100000"/>
              </a:lnSpc>
            </a:pPr>
            <a:r>
              <a:rPr lang="en-US" sz="1200" b="0" kern="1200" dirty="0">
                <a:solidFill>
                  <a:schemeClr val="tx1"/>
                </a:solidFill>
                <a:effectLst/>
                <a:ea typeface="+mn-ea"/>
                <a:cs typeface="Times New Roman" panose="02020603050405020304" pitchFamily="18" charset="0"/>
              </a:rPr>
              <a:t>http://online.wsj.com/public/resources/documents/info-Degrees_that_Pay_you_Back-sort.html</a:t>
            </a:r>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p:txBody>
          <a:bodyPr/>
          <a:lstStyle/>
          <a:p>
            <a:fld id="{0970407D-EE58-4A0B-824B-1D3AE42DD9CF}" type="slidenum">
              <a:rPr lang="cs-CZ" altLang="cs-CZ"/>
              <a:pPr/>
              <a:t>17</a:t>
            </a:fld>
            <a:endParaRPr lang="cs-CZ" altLang="cs-CZ" dirty="0"/>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p:txBody>
          <a:bodyPr/>
          <a:lstStyle/>
          <a:p>
            <a:r>
              <a:rPr lang="cs-CZ" dirty="0">
                <a:cs typeface="Arial"/>
              </a:rPr>
              <a:t>Cíle studia filozofie – zahraničí </a:t>
            </a:r>
            <a:endParaRPr lang="cs-CZ" dirty="0"/>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1"/>
          </p:nvPr>
        </p:nvSpPr>
        <p:spPr/>
        <p:txBody>
          <a:bodyPr vert="horz" lIns="0" tIns="0" rIns="0" bIns="0" rtlCol="0" anchor="t">
            <a:noAutofit/>
          </a:bodyPr>
          <a:lstStyle/>
          <a:p>
            <a:pPr marL="72000" indent="0" algn="just">
              <a:lnSpc>
                <a:spcPct val="100000"/>
              </a:lnSpc>
              <a:buNone/>
            </a:pPr>
            <a:endParaRPr lang="en-US" sz="1800" b="0" kern="1200" dirty="0">
              <a:solidFill>
                <a:schemeClr val="tx1"/>
              </a:solidFill>
              <a:effectLst/>
              <a:ea typeface="+mn-ea"/>
              <a:cs typeface="Times New Roman" panose="02020603050405020304" pitchFamily="18" charset="0"/>
            </a:endParaRPr>
          </a:p>
        </p:txBody>
      </p:sp>
      <p:pic>
        <p:nvPicPr>
          <p:cNvPr id="6" name="Obrázek 5">
            <a:extLst>
              <a:ext uri="{FF2B5EF4-FFF2-40B4-BE49-F238E27FC236}">
                <a16:creationId xmlns:a16="http://schemas.microsoft.com/office/drawing/2014/main" id="{E01C1373-1065-74DC-1ECF-4C9E9EDD7CE7}"/>
              </a:ext>
            </a:extLst>
          </p:cNvPr>
          <p:cNvPicPr>
            <a:picLocks noChangeAspect="1"/>
          </p:cNvPicPr>
          <p:nvPr/>
        </p:nvPicPr>
        <p:blipFill>
          <a:blip r:embed="rId2"/>
          <a:stretch>
            <a:fillRect/>
          </a:stretch>
        </p:blipFill>
        <p:spPr>
          <a:xfrm>
            <a:off x="718800" y="1692002"/>
            <a:ext cx="5553075" cy="3171825"/>
          </a:xfrm>
          <a:prstGeom prst="rect">
            <a:avLst/>
          </a:prstGeom>
        </p:spPr>
      </p:pic>
    </p:spTree>
    <p:extLst>
      <p:ext uri="{BB962C8B-B14F-4D97-AF65-F5344CB8AC3E}">
        <p14:creationId xmlns:p14="http://schemas.microsoft.com/office/powerpoint/2010/main" val="360818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7C863D-B4F7-CBBF-8491-90F1581B3840}"/>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p:txBody>
          <a:bodyPr/>
          <a:lstStyle/>
          <a:p>
            <a:fld id="{0970407D-EE58-4A0B-824B-1D3AE42DD9CF}" type="slidenum">
              <a:rPr lang="cs-CZ" altLang="cs-CZ"/>
              <a:pPr/>
              <a:t>18</a:t>
            </a:fld>
            <a:endParaRPr lang="cs-CZ" altLang="cs-CZ" dirty="0"/>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p:txBody>
          <a:bodyPr/>
          <a:lstStyle/>
          <a:p>
            <a:r>
              <a:rPr lang="cs-CZ" dirty="0">
                <a:cs typeface="Arial"/>
              </a:rPr>
              <a:t>Cíle studia filozofie – zahraničí </a:t>
            </a:r>
            <a:endParaRPr lang="cs-CZ" dirty="0"/>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1"/>
          </p:nvPr>
        </p:nvSpPr>
        <p:spPr/>
        <p:txBody>
          <a:bodyPr vert="horz" lIns="0" tIns="0" rIns="0" bIns="0" rtlCol="0" anchor="t">
            <a:noAutofit/>
          </a:bodyPr>
          <a:lstStyle/>
          <a:p>
            <a:pPr marL="251460" indent="-179705"/>
            <a:r>
              <a:rPr lang="en-US" dirty="0">
                <a:cs typeface="Arial"/>
                <a:hlinkClick r:id="rId2"/>
              </a:rPr>
              <a:t>https://www.youtube.com/watch?v=sZTrFpl09s8</a:t>
            </a:r>
            <a:endParaRPr lang="en-US" dirty="0">
              <a:cs typeface="Arial"/>
            </a:endParaRPr>
          </a:p>
          <a:p>
            <a:pPr marL="251460" indent="-179705"/>
            <a:r>
              <a:rPr lang="en-US" dirty="0">
                <a:cs typeface="Arial"/>
              </a:rPr>
              <a:t>5 Reasons to Major in Philosophy</a:t>
            </a:r>
          </a:p>
          <a:p>
            <a:pPr marL="251460" indent="-179705"/>
            <a:endParaRPr lang="en-US" dirty="0">
              <a:cs typeface="Arial"/>
            </a:endParaRPr>
          </a:p>
          <a:p>
            <a:pPr marL="251460" indent="-179705"/>
            <a:r>
              <a:rPr lang="en-US" dirty="0">
                <a:solidFill>
                  <a:schemeClr val="tx2"/>
                </a:solidFill>
                <a:cs typeface="Arial"/>
                <a:hlinkClick r:id="rId3">
                  <a:extLst>
                    <a:ext uri="{A12FA001-AC4F-418D-AE19-62706E023703}">
                      <ahyp:hlinkClr xmlns:ahyp="http://schemas.microsoft.com/office/drawing/2018/hyperlinkcolor" val="tx"/>
                    </a:ext>
                  </a:extLst>
                </a:hlinkClick>
              </a:rPr>
              <a:t>https://celebanswers.com/does-ricky-gervais-have-a-degree/</a:t>
            </a:r>
            <a:endParaRPr lang="cs-CZ" dirty="0">
              <a:solidFill>
                <a:schemeClr val="tx2"/>
              </a:solidFill>
              <a:cs typeface="Arial"/>
            </a:endParaRPr>
          </a:p>
          <a:p>
            <a:pPr marL="251460" indent="-179705"/>
            <a:endParaRPr lang="en-US" dirty="0">
              <a:cs typeface="Arial"/>
            </a:endParaRPr>
          </a:p>
          <a:p>
            <a:pPr marL="251460" indent="-179705"/>
            <a:endParaRPr lang="cs-CZ" dirty="0">
              <a:cs typeface="Arial"/>
            </a:endParaRPr>
          </a:p>
        </p:txBody>
      </p:sp>
      <p:pic>
        <p:nvPicPr>
          <p:cNvPr id="6" name="Obrázek 5" descr="Obsah obrázku osoba, muž&#10;&#10;Popis byl vytvořen automaticky">
            <a:extLst>
              <a:ext uri="{FF2B5EF4-FFF2-40B4-BE49-F238E27FC236}">
                <a16:creationId xmlns:a16="http://schemas.microsoft.com/office/drawing/2014/main" id="{7D497177-FC52-37B3-6E74-137EA6BBACF1}"/>
              </a:ext>
            </a:extLst>
          </p:cNvPr>
          <p:cNvPicPr>
            <a:picLocks noChangeAspect="1"/>
          </p:cNvPicPr>
          <p:nvPr/>
        </p:nvPicPr>
        <p:blipFill>
          <a:blip r:embed="rId4"/>
          <a:stretch>
            <a:fillRect/>
          </a:stretch>
        </p:blipFill>
        <p:spPr>
          <a:xfrm>
            <a:off x="981095" y="3718918"/>
            <a:ext cx="4150805" cy="2633472"/>
          </a:xfrm>
          <a:prstGeom prst="rect">
            <a:avLst/>
          </a:prstGeom>
        </p:spPr>
      </p:pic>
    </p:spTree>
    <p:extLst>
      <p:ext uri="{BB962C8B-B14F-4D97-AF65-F5344CB8AC3E}">
        <p14:creationId xmlns:p14="http://schemas.microsoft.com/office/powerpoint/2010/main" val="115266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47D6828-3F82-ABE1-3BEC-840C8269A03C}"/>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FCE3A94D-C454-7D30-933B-44DCF3DD8759}"/>
              </a:ext>
            </a:extLst>
          </p:cNvPr>
          <p:cNvSpPr>
            <a:spLocks noGrp="1"/>
          </p:cNvSpPr>
          <p:nvPr>
            <p:ph type="sldNum" sz="quarter" idx="11"/>
          </p:nvPr>
        </p:nvSpPr>
        <p:spPr/>
        <p:txBody>
          <a:bodyPr/>
          <a:lstStyle/>
          <a:p>
            <a:fld id="{0970407D-EE58-4A0B-824B-1D3AE42DD9CF}" type="slidenum">
              <a:rPr lang="cs-CZ" altLang="cs-CZ"/>
              <a:pPr/>
              <a:t>2</a:t>
            </a:fld>
            <a:endParaRPr lang="cs-CZ" altLang="cs-CZ" dirty="0"/>
          </a:p>
        </p:txBody>
      </p:sp>
      <p:sp>
        <p:nvSpPr>
          <p:cNvPr id="4" name="Nadpis 3">
            <a:extLst>
              <a:ext uri="{FF2B5EF4-FFF2-40B4-BE49-F238E27FC236}">
                <a16:creationId xmlns:a16="http://schemas.microsoft.com/office/drawing/2014/main" id="{72E76B4F-D7D7-58C0-33D9-44C6FC6648C6}"/>
              </a:ext>
            </a:extLst>
          </p:cNvPr>
          <p:cNvSpPr>
            <a:spLocks noGrp="1"/>
          </p:cNvSpPr>
          <p:nvPr>
            <p:ph type="title"/>
          </p:nvPr>
        </p:nvSpPr>
        <p:spPr/>
        <p:txBody>
          <a:bodyPr/>
          <a:lstStyle/>
          <a:p>
            <a:r>
              <a:rPr lang="cs-CZ" dirty="0">
                <a:ea typeface="+mj-lt"/>
                <a:cs typeface="+mj-lt"/>
              </a:rPr>
              <a:t>Na úvod…</a:t>
            </a:r>
            <a:endParaRPr lang="cs-CZ" dirty="0">
              <a:cs typeface="Arial"/>
            </a:endParaRPr>
          </a:p>
          <a:p>
            <a:endParaRPr lang="cs-CZ" dirty="0">
              <a:cs typeface="Arial"/>
            </a:endParaRPr>
          </a:p>
        </p:txBody>
      </p:sp>
      <p:sp>
        <p:nvSpPr>
          <p:cNvPr id="5" name="Zástupný obsah 4">
            <a:extLst>
              <a:ext uri="{FF2B5EF4-FFF2-40B4-BE49-F238E27FC236}">
                <a16:creationId xmlns:a16="http://schemas.microsoft.com/office/drawing/2014/main" id="{CAD757A2-4493-F421-D4F2-787C0F93990B}"/>
              </a:ext>
            </a:extLst>
          </p:cNvPr>
          <p:cNvSpPr>
            <a:spLocks noGrp="1"/>
          </p:cNvSpPr>
          <p:nvPr>
            <p:ph idx="1"/>
          </p:nvPr>
        </p:nvSpPr>
        <p:spPr/>
        <p:txBody>
          <a:bodyPr vert="horz" lIns="0" tIns="0" rIns="0" bIns="0" rtlCol="0" anchor="t">
            <a:noAutofit/>
          </a:bodyPr>
          <a:lstStyle/>
          <a:p>
            <a:pPr marL="72000" indent="0" algn="just">
              <a:lnSpc>
                <a:spcPct val="100000"/>
              </a:lnSpc>
              <a:spcAft>
                <a:spcPts val="0"/>
              </a:spcAft>
              <a:buNone/>
            </a:pPr>
            <a:r>
              <a:rPr lang="cs-CZ" sz="1800" kern="1200" dirty="0">
                <a:cs typeface="Times New Roman" panose="02020603050405020304" pitchFamily="18" charset="0"/>
              </a:rPr>
              <a:t>P</a:t>
            </a:r>
            <a:r>
              <a:rPr lang="cs-CZ" sz="1800" b="0" kern="1200" dirty="0">
                <a:solidFill>
                  <a:schemeClr val="tx1"/>
                </a:solidFill>
                <a:effectLst/>
                <a:ea typeface="+mn-ea"/>
                <a:cs typeface="Times New Roman" panose="02020603050405020304" pitchFamily="18" charset="0"/>
              </a:rPr>
              <a:t>ohled 17. století:</a:t>
            </a:r>
          </a:p>
          <a:p>
            <a:pPr marL="72000" indent="0" algn="just">
              <a:lnSpc>
                <a:spcPct val="100000"/>
              </a:lnSpc>
              <a:spcAft>
                <a:spcPts val="0"/>
              </a:spcAft>
              <a:buNone/>
            </a:pPr>
            <a:endParaRPr lang="cs-CZ" sz="1800" b="0" kern="1200" dirty="0">
              <a:solidFill>
                <a:schemeClr val="tx1"/>
              </a:solidFill>
              <a:effectLst/>
              <a:ea typeface="+mn-ea"/>
              <a:cs typeface="Times New Roman" panose="02020603050405020304" pitchFamily="18" charset="0"/>
            </a:endParaRPr>
          </a:p>
          <a:p>
            <a:pPr marL="72000" indent="0" algn="just">
              <a:lnSpc>
                <a:spcPct val="100000"/>
              </a:lnSpc>
              <a:spcAft>
                <a:spcPts val="0"/>
              </a:spcAft>
              <a:buNone/>
            </a:pPr>
            <a:r>
              <a:rPr lang="cs-CZ" sz="1800" b="0" kern="1200" dirty="0">
                <a:solidFill>
                  <a:schemeClr val="tx1"/>
                </a:solidFill>
                <a:effectLst/>
                <a:ea typeface="+mn-ea"/>
                <a:cs typeface="Times New Roman" panose="02020603050405020304" pitchFamily="18" charset="0"/>
              </a:rPr>
              <a:t>„Každá filozofie,“ pravil jsem, „se zakládá pouze na dvou věcech: </a:t>
            </a:r>
            <a:r>
              <a:rPr lang="cs-CZ" sz="1800" b="1" kern="1200" dirty="0">
                <a:solidFill>
                  <a:schemeClr val="tx1"/>
                </a:solidFill>
                <a:effectLst/>
                <a:ea typeface="+mn-ea"/>
                <a:cs typeface="Times New Roman" panose="02020603050405020304" pitchFamily="18" charset="0"/>
              </a:rPr>
              <a:t>zvídavém duchu a špatných očích</a:t>
            </a:r>
            <a:r>
              <a:rPr lang="cs-CZ" sz="1800" b="0" kern="1200" dirty="0">
                <a:solidFill>
                  <a:schemeClr val="tx1"/>
                </a:solidFill>
                <a:effectLst/>
                <a:ea typeface="+mn-ea"/>
                <a:cs typeface="Times New Roman" panose="02020603050405020304" pitchFamily="18" charset="0"/>
              </a:rPr>
              <a:t>. Kdybyste totiž měla lepší oči, než skutečně máte, dobře byste viděla, zda jsou, či nejsou hvězdy slunci, která osvětlují množství světů. Kdyby vám ale na vědění nezáleželo a byla byste méně zvídavá, vedlo by to nakonec ke stejnému závěru. My však chceme vědět více, než vidíme, a v tom spočívá potíž. Kdybychom to, co vidíme, viděli dobře, bylo by to vždy poznáním. My však věci vidíme zcela jinak, než ve skutečnosti jsou. Proto opravdoví filozofové celý život nevěří tomu, co vidí, a naopak se snaží poznat, co je pro ně zcela neviditelné.“</a:t>
            </a:r>
          </a:p>
          <a:p>
            <a:pPr algn="just">
              <a:lnSpc>
                <a:spcPct val="100000"/>
              </a:lnSpc>
              <a:spcAft>
                <a:spcPts val="0"/>
              </a:spcAft>
            </a:pPr>
            <a:endParaRPr lang="cs-CZ" sz="1800" b="0" kern="1200" dirty="0">
              <a:solidFill>
                <a:schemeClr val="tx1"/>
              </a:solidFill>
              <a:effectLst/>
              <a:ea typeface="+mn-ea"/>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cs-CZ" sz="1800" b="0" kern="1200" dirty="0">
                <a:solidFill>
                  <a:schemeClr val="tx1"/>
                </a:solidFill>
                <a:effectLst/>
                <a:ea typeface="+mn-ea"/>
                <a:cs typeface="Times New Roman" panose="02020603050405020304" pitchFamily="18" charset="0"/>
              </a:rPr>
              <a:t>(</a:t>
            </a:r>
            <a:r>
              <a:rPr lang="cs-CZ" sz="1800" b="0" kern="1200" dirty="0" err="1">
                <a:solidFill>
                  <a:schemeClr val="tx1"/>
                </a:solidFill>
                <a:effectLst/>
                <a:ea typeface="+mn-ea"/>
                <a:cs typeface="Times New Roman" panose="02020603050405020304" pitchFamily="18" charset="0"/>
              </a:rPr>
              <a:t>Fontenelle</a:t>
            </a:r>
            <a:r>
              <a:rPr lang="cs-CZ" sz="1800" b="0" kern="1200" dirty="0">
                <a:solidFill>
                  <a:schemeClr val="tx1"/>
                </a:solidFill>
                <a:effectLst/>
                <a:ea typeface="+mn-ea"/>
                <a:cs typeface="Times New Roman" panose="02020603050405020304" pitchFamily="18" charset="0"/>
              </a:rPr>
              <a:t>, </a:t>
            </a:r>
            <a:r>
              <a:rPr lang="cs-CZ" sz="1800" b="0" i="1" kern="1200" dirty="0">
                <a:solidFill>
                  <a:schemeClr val="tx1"/>
                </a:solidFill>
                <a:effectLst/>
                <a:ea typeface="+mn-ea"/>
                <a:cs typeface="Times New Roman" panose="02020603050405020304" pitchFamily="18" charset="0"/>
              </a:rPr>
              <a:t>Rozpravy o mnohosti světů</a:t>
            </a:r>
            <a:r>
              <a:rPr lang="cs-CZ" sz="1800" b="0" kern="1200" dirty="0">
                <a:solidFill>
                  <a:schemeClr val="tx1"/>
                </a:solidFill>
                <a:effectLst/>
                <a:ea typeface="+mn-ea"/>
                <a:cs typeface="Times New Roman" panose="02020603050405020304" pitchFamily="18" charset="0"/>
              </a:rPr>
              <a:t>, 1686)</a:t>
            </a:r>
          </a:p>
          <a:p>
            <a:pPr algn="just">
              <a:lnSpc>
                <a:spcPct val="100000"/>
              </a:lnSpc>
              <a:spcAft>
                <a:spcPts val="0"/>
              </a:spcAft>
            </a:pPr>
            <a:endParaRPr lang="cs-CZ" sz="1800" b="0" kern="1200" dirty="0">
              <a:solidFill>
                <a:schemeClr val="tx1"/>
              </a:solidFill>
              <a:effectLst/>
              <a:ea typeface="+mn-ea"/>
              <a:cs typeface="Times New Roman" panose="02020603050405020304" pitchFamily="18" charset="0"/>
            </a:endParaRPr>
          </a:p>
          <a:p>
            <a:pPr marL="72000" indent="0" algn="just">
              <a:lnSpc>
                <a:spcPct val="100000"/>
              </a:lnSpc>
              <a:spcAft>
                <a:spcPts val="0"/>
              </a:spcAft>
              <a:buNone/>
            </a:pPr>
            <a:endParaRPr lang="cs-CZ" sz="1800" b="1" kern="1200" dirty="0">
              <a:effectLst/>
              <a:ea typeface="+mn-ea"/>
              <a:cs typeface="Times New Roman" panose="02020603050405020304" pitchFamily="18" charset="0"/>
            </a:endParaRPr>
          </a:p>
          <a:p>
            <a:pPr marL="72000" indent="0" algn="just">
              <a:lnSpc>
                <a:spcPct val="100000"/>
              </a:lnSpc>
              <a:spcAft>
                <a:spcPts val="0"/>
              </a:spcAft>
              <a:buNone/>
            </a:pPr>
            <a:endParaRPr lang="cs-CZ" sz="1800" b="1" kern="1200" dirty="0">
              <a:effectLst/>
              <a:ea typeface="+mn-ea"/>
              <a:cs typeface="Times New Roman" panose="02020603050405020304" pitchFamily="18" charset="0"/>
            </a:endParaRPr>
          </a:p>
          <a:p>
            <a:pPr marL="251460" indent="-179705"/>
            <a:endParaRPr lang="cs-CZ" dirty="0">
              <a:cs typeface="Arial"/>
            </a:endParaRPr>
          </a:p>
        </p:txBody>
      </p:sp>
    </p:spTree>
    <p:extLst>
      <p:ext uri="{BB962C8B-B14F-4D97-AF65-F5344CB8AC3E}">
        <p14:creationId xmlns:p14="http://schemas.microsoft.com/office/powerpoint/2010/main" val="3759910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Footer Placeholder 1">
            <a:extLst>
              <a:ext uri="{FF2B5EF4-FFF2-40B4-BE49-F238E27FC236}">
                <a16:creationId xmlns:a16="http://schemas.microsoft.com/office/drawing/2014/main" id="{6FAB475F-5513-EA4D-C939-D8AAD6B79A83}"/>
              </a:ext>
            </a:extLst>
          </p:cNvPr>
          <p:cNvSpPr>
            <a:spLocks noGrp="1"/>
          </p:cNvSpPr>
          <p:nvPr>
            <p:ph type="ftr" sz="quarter" idx="10"/>
          </p:nvPr>
        </p:nvSpPr>
        <p:spPr>
          <a:xfrm>
            <a:off x="720000" y="6228000"/>
            <a:ext cx="7920000" cy="252000"/>
          </a:xfrm>
        </p:spPr>
        <p:txBody>
          <a:bodyPr/>
          <a:lstStyle/>
          <a:p>
            <a:pPr>
              <a:spcAft>
                <a:spcPts val="600"/>
              </a:spcAft>
            </a:pPr>
            <a:r>
              <a:rPr lang="cs-CZ"/>
              <a:t>Zápatí prezentace</a:t>
            </a:r>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a:pPr>
                <a:spcAft>
                  <a:spcPts val="600"/>
                </a:spcAft>
              </a:pPr>
              <a:t>3</a:t>
            </a:fld>
            <a:endParaRPr lang="cs-CZ" altLang="cs-CZ"/>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a:xfrm>
            <a:off x="720000" y="720000"/>
            <a:ext cx="10753200" cy="451576"/>
          </a:xfrm>
        </p:spPr>
        <p:txBody>
          <a:bodyPr anchor="t">
            <a:normAutofit/>
          </a:bodyPr>
          <a:lstStyle/>
          <a:p>
            <a:r>
              <a:rPr lang="cs-CZ" sz="2200"/>
              <a:t>Několik otázek:</a:t>
            </a:r>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29"/>
          </p:nvPr>
        </p:nvSpPr>
        <p:spPr>
          <a:xfrm>
            <a:off x="720000" y="1701505"/>
            <a:ext cx="5219998" cy="4139998"/>
          </a:xfrm>
        </p:spPr>
        <p:txBody>
          <a:bodyPr vert="horz" lIns="0" tIns="0" rIns="0" bIns="0" rtlCol="0">
            <a:normAutofit/>
          </a:bodyPr>
          <a:lstStyle/>
          <a:p>
            <a:pPr>
              <a:spcAft>
                <a:spcPts val="600"/>
              </a:spcAft>
            </a:pPr>
            <a:r>
              <a:rPr lang="cs-CZ" sz="2000"/>
              <a:t>Proč jsem se rozhodl/a studovat filozofii?</a:t>
            </a:r>
          </a:p>
          <a:p>
            <a:pPr>
              <a:spcAft>
                <a:spcPts val="600"/>
              </a:spcAft>
            </a:pPr>
            <a:r>
              <a:rPr lang="cs-CZ" sz="2000"/>
              <a:t>Jak reagovalo mé okolí na rozhodnutí, že budu studovat filozofii?</a:t>
            </a:r>
          </a:p>
          <a:p>
            <a:pPr>
              <a:spcAft>
                <a:spcPts val="600"/>
              </a:spcAft>
            </a:pPr>
            <a:r>
              <a:rPr lang="cs-CZ" sz="2000"/>
              <a:t>Jak použiji filozofii ve svém (budoucím či současném) povolání?</a:t>
            </a:r>
          </a:p>
          <a:p>
            <a:pPr>
              <a:spcAft>
                <a:spcPts val="600"/>
              </a:spcAft>
            </a:pPr>
            <a:r>
              <a:rPr lang="cs-CZ" sz="2000"/>
              <a:t>Kolik času trávím četbou filozofických textů?</a:t>
            </a:r>
          </a:p>
          <a:p>
            <a:pPr>
              <a:spcAft>
                <a:spcPts val="600"/>
              </a:spcAft>
            </a:pPr>
            <a:r>
              <a:rPr lang="cs-CZ" sz="2000"/>
              <a:t>Kdo je můj oblíbený filozof/</a:t>
            </a:r>
            <a:r>
              <a:rPr lang="cs-CZ" sz="2000" err="1"/>
              <a:t>ka</a:t>
            </a:r>
            <a:r>
              <a:rPr lang="cs-CZ" sz="2000"/>
              <a:t>?</a:t>
            </a:r>
          </a:p>
          <a:p>
            <a:pPr>
              <a:spcAft>
                <a:spcPts val="600"/>
              </a:spcAft>
            </a:pPr>
            <a:r>
              <a:rPr lang="cs-CZ" sz="2000"/>
              <a:t>Kdo je můj neoblíbený filozof/</a:t>
            </a:r>
            <a:r>
              <a:rPr lang="cs-CZ" sz="2000" err="1"/>
              <a:t>ka</a:t>
            </a:r>
            <a:r>
              <a:rPr lang="cs-CZ" sz="2000"/>
              <a:t>?</a:t>
            </a:r>
          </a:p>
          <a:p>
            <a:pPr marL="251460" indent="-179705">
              <a:spcAft>
                <a:spcPts val="600"/>
              </a:spcAft>
            </a:pPr>
            <a:endParaRPr lang="cs-CZ" sz="2000"/>
          </a:p>
          <a:p>
            <a:pPr marL="71755" indent="0">
              <a:spcAft>
                <a:spcPts val="600"/>
              </a:spcAft>
              <a:buNone/>
            </a:pPr>
            <a:endParaRPr lang="cs-CZ" sz="2000"/>
          </a:p>
        </p:txBody>
      </p:sp>
      <p:pic>
        <p:nvPicPr>
          <p:cNvPr id="1026" name="Picture 2" descr="Náhled obrázku">
            <a:extLst>
              <a:ext uri="{FF2B5EF4-FFF2-40B4-BE49-F238E27FC236}">
                <a16:creationId xmlns:a16="http://schemas.microsoft.com/office/drawing/2014/main" id="{C783B033-CE8D-1D0B-5349-8A4C135495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91285" y="1701510"/>
            <a:ext cx="2682614" cy="268261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59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7C863D-B4F7-CBBF-8491-90F1581B3840}"/>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p:txBody>
          <a:bodyPr/>
          <a:lstStyle/>
          <a:p>
            <a:fld id="{0970407D-EE58-4A0B-824B-1D3AE42DD9CF}" type="slidenum">
              <a:rPr lang="cs-CZ" altLang="cs-CZ"/>
              <a:pPr/>
              <a:t>4</a:t>
            </a:fld>
            <a:endParaRPr lang="cs-CZ" altLang="cs-CZ" dirty="0"/>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p:txBody>
          <a:bodyPr/>
          <a:lstStyle/>
          <a:p>
            <a:r>
              <a:rPr lang="cs-CZ" sz="4000" dirty="0">
                <a:cs typeface="Times New Roman" panose="02020603050405020304" pitchFamily="18" charset="0"/>
              </a:rPr>
              <a:t>Proč jsem se rozhodl/a studovat filozofii?</a:t>
            </a:r>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1"/>
          </p:nvPr>
        </p:nvSpPr>
        <p:spPr/>
        <p:txBody>
          <a:bodyPr vert="horz" lIns="0" tIns="0" rIns="0" bIns="0" rtlCol="0" anchor="t">
            <a:noAutofit/>
          </a:bodyPr>
          <a:lstStyle/>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Přehled odpovědí </a:t>
            </a:r>
            <a:r>
              <a:rPr lang="cs-CZ" sz="1800" b="0" kern="1200" dirty="0">
                <a:solidFill>
                  <a:srgbClr val="FF0000"/>
                </a:solidFill>
                <a:effectLst/>
                <a:ea typeface="+mn-ea"/>
                <a:cs typeface="Times New Roman" panose="02020603050405020304" pitchFamily="18" charset="0"/>
              </a:rPr>
              <a:t>(říjen 2021)</a:t>
            </a:r>
          </a:p>
          <a:p>
            <a:pPr marL="72000" indent="0">
              <a:lnSpc>
                <a:spcPct val="100000"/>
              </a:lnSpc>
              <a:spcAft>
                <a:spcPts val="0"/>
              </a:spcAft>
              <a:buNone/>
            </a:pPr>
            <a:endParaRPr lang="cs-CZ" sz="1800" b="0" kern="1200" dirty="0">
              <a:solidFill>
                <a:schemeClr val="tx1"/>
              </a:solidFill>
              <a:effectLst/>
              <a:ea typeface="+mn-ea"/>
              <a:cs typeface="Times New Roman" panose="02020603050405020304" pitchFamily="18" charset="0"/>
            </a:endParaRPr>
          </a:p>
          <a:p>
            <a:pPr marL="0" marR="0" lvl="0" indent="0" defTabSz="685800" rtl="0" eaLnBrk="1" fontAlgn="auto" latinLnBrk="0" hangingPunct="1">
              <a:lnSpc>
                <a:spcPct val="100000"/>
              </a:lnSpc>
              <a:spcBef>
                <a:spcPts val="0"/>
              </a:spcBef>
              <a:spcAft>
                <a:spcPts val="0"/>
              </a:spcAft>
              <a:buClrTx/>
              <a:buSzTx/>
              <a:buFontTx/>
              <a:buNone/>
              <a:tabLst/>
              <a:defRPr/>
            </a:pPr>
            <a:r>
              <a:rPr lang="cs-CZ" sz="1800" b="0" kern="1200" dirty="0">
                <a:solidFill>
                  <a:schemeClr val="tx1"/>
                </a:solidFill>
                <a:effectLst/>
                <a:ea typeface="+mn-ea"/>
                <a:cs typeface="Times New Roman" panose="02020603050405020304" pitchFamily="18" charset="0"/>
              </a:rPr>
              <a:t>1. argumentační schopnosti, kritické myšlení, vyjadřovací dovednosti</a:t>
            </a:r>
          </a:p>
          <a:p>
            <a:pPr marL="0" marR="0" lvl="0" indent="0" defTabSz="685800" rtl="0" eaLnBrk="1" fontAlgn="auto" latinLnBrk="0" hangingPunct="1">
              <a:lnSpc>
                <a:spcPct val="100000"/>
              </a:lnSpc>
              <a:spcBef>
                <a:spcPts val="0"/>
              </a:spcBef>
              <a:spcAft>
                <a:spcPts val="0"/>
              </a:spcAft>
              <a:buClrTx/>
              <a:buSzTx/>
              <a:buFontTx/>
              <a:buNone/>
              <a:tabLst/>
              <a:defRPr/>
            </a:pPr>
            <a:r>
              <a:rPr lang="cs-CZ" sz="1800" b="0" kern="1200" dirty="0">
                <a:solidFill>
                  <a:schemeClr val="tx1"/>
                </a:solidFill>
                <a:effectLst/>
                <a:ea typeface="+mn-ea"/>
                <a:cs typeface="Times New Roman" panose="02020603050405020304" pitchFamily="18" charset="0"/>
              </a:rPr>
              <a:t>2. vědomosti (obecný přehled)</a:t>
            </a:r>
          </a:p>
          <a:p>
            <a:pPr marL="0" marR="0" lvl="0" indent="0" defTabSz="685800" rtl="0" eaLnBrk="1" fontAlgn="auto" latinLnBrk="0" hangingPunct="1">
              <a:lnSpc>
                <a:spcPct val="100000"/>
              </a:lnSpc>
              <a:spcBef>
                <a:spcPts val="0"/>
              </a:spcBef>
              <a:spcAft>
                <a:spcPts val="0"/>
              </a:spcAft>
              <a:buClrTx/>
              <a:buSzTx/>
              <a:buFontTx/>
              <a:buNone/>
              <a:tabLst/>
              <a:defRPr/>
            </a:pPr>
            <a:r>
              <a:rPr lang="cs-CZ" sz="1800" b="0" kern="1200" dirty="0">
                <a:solidFill>
                  <a:schemeClr val="tx1"/>
                </a:solidFill>
                <a:effectLst/>
                <a:ea typeface="+mn-ea"/>
                <a:cs typeface="Times New Roman" panose="02020603050405020304" pitchFamily="18" charset="0"/>
              </a:rPr>
              <a:t>3.„péče o sebe“ – hledání vlastní identity, smyslu života a vlastní existence</a:t>
            </a:r>
          </a:p>
          <a:p>
            <a:pPr marL="0" marR="0" lvl="0" indent="0" defTabSz="685800" rtl="0" eaLnBrk="1" fontAlgn="auto" latinLnBrk="0" hangingPunct="1">
              <a:lnSpc>
                <a:spcPct val="100000"/>
              </a:lnSpc>
              <a:spcBef>
                <a:spcPts val="0"/>
              </a:spcBef>
              <a:spcAft>
                <a:spcPts val="0"/>
              </a:spcAft>
              <a:buClrTx/>
              <a:buSzTx/>
              <a:buFontTx/>
              <a:buNone/>
              <a:tabLst/>
              <a:defRPr/>
            </a:pPr>
            <a:r>
              <a:rPr lang="cs-CZ" sz="1800" b="0" kern="1200" dirty="0">
                <a:solidFill>
                  <a:schemeClr val="tx1"/>
                </a:solidFill>
                <a:effectLst/>
                <a:ea typeface="+mn-ea"/>
                <a:cs typeface="Times New Roman" panose="02020603050405020304" pitchFamily="18" charset="0"/>
              </a:rPr>
              <a:t>4. hluboké zaujetí pro filozofii/obecné otázky a problémy</a:t>
            </a:r>
          </a:p>
          <a:p>
            <a:pPr marL="0" marR="0" lvl="0" indent="0" defTabSz="685800" rtl="0" eaLnBrk="1" fontAlgn="auto" latinLnBrk="0" hangingPunct="1">
              <a:lnSpc>
                <a:spcPct val="100000"/>
              </a:lnSpc>
              <a:spcBef>
                <a:spcPts val="0"/>
              </a:spcBef>
              <a:spcAft>
                <a:spcPts val="0"/>
              </a:spcAft>
              <a:buClrTx/>
              <a:buSzTx/>
              <a:buFontTx/>
              <a:buNone/>
              <a:tabLst/>
              <a:defRPr/>
            </a:pPr>
            <a:endParaRPr lang="cs-CZ" sz="1800" b="0" kern="1200" dirty="0">
              <a:solidFill>
                <a:schemeClr val="tx1"/>
              </a:solidFill>
              <a:effectLst/>
              <a:ea typeface="+mn-ea"/>
              <a:cs typeface="Times New Roman" panose="02020603050405020304" pitchFamily="18" charset="0"/>
            </a:endParaRPr>
          </a:p>
          <a:p>
            <a:pPr marL="0" marR="0" lvl="0" indent="0" defTabSz="685800" rtl="0" eaLnBrk="1" fontAlgn="auto" latinLnBrk="0" hangingPunct="1">
              <a:lnSpc>
                <a:spcPct val="100000"/>
              </a:lnSpc>
              <a:spcBef>
                <a:spcPts val="0"/>
              </a:spcBef>
              <a:spcAft>
                <a:spcPts val="0"/>
              </a:spcAft>
              <a:buClrTx/>
              <a:buSzTx/>
              <a:buFontTx/>
              <a:buNone/>
              <a:tabLst/>
              <a:defRPr/>
            </a:pPr>
            <a:r>
              <a:rPr lang="cs-CZ" sz="1800" b="0" kern="1200" dirty="0">
                <a:solidFill>
                  <a:schemeClr val="tx1"/>
                </a:solidFill>
                <a:effectLst/>
                <a:ea typeface="+mn-ea"/>
                <a:cs typeface="Times New Roman" panose="02020603050405020304" pitchFamily="18" charset="0"/>
              </a:rPr>
              <a:t>5. angažovanost ve společnosti</a:t>
            </a:r>
          </a:p>
          <a:p>
            <a:pPr marL="0" marR="0" lvl="0" indent="0" defTabSz="685800" rtl="0" eaLnBrk="1" fontAlgn="auto" latinLnBrk="0" hangingPunct="1">
              <a:lnSpc>
                <a:spcPct val="100000"/>
              </a:lnSpc>
              <a:spcBef>
                <a:spcPts val="0"/>
              </a:spcBef>
              <a:spcAft>
                <a:spcPts val="0"/>
              </a:spcAft>
              <a:buClrTx/>
              <a:buSzTx/>
              <a:buFontTx/>
              <a:buNone/>
              <a:tabLst/>
              <a:defRPr/>
            </a:pPr>
            <a:r>
              <a:rPr lang="cs-CZ" sz="1800" b="0" kern="1200" dirty="0">
                <a:solidFill>
                  <a:schemeClr val="tx1"/>
                </a:solidFill>
                <a:effectLst/>
                <a:ea typeface="+mn-ea"/>
                <a:cs typeface="Times New Roman" panose="02020603050405020304" pitchFamily="18" charset="0"/>
              </a:rPr>
              <a:t>6. vliv osobností (učitelé, rodinní příslušníci)</a:t>
            </a:r>
          </a:p>
          <a:p>
            <a:pPr marL="0" marR="0" lvl="0" indent="0" defTabSz="685800" rtl="0" eaLnBrk="1" fontAlgn="auto" latinLnBrk="0" hangingPunct="1">
              <a:lnSpc>
                <a:spcPct val="100000"/>
              </a:lnSpc>
              <a:spcBef>
                <a:spcPts val="0"/>
              </a:spcBef>
              <a:spcAft>
                <a:spcPts val="0"/>
              </a:spcAft>
              <a:buClrTx/>
              <a:buSzTx/>
              <a:buFontTx/>
              <a:buNone/>
              <a:tabLst/>
              <a:defRPr/>
            </a:pPr>
            <a:r>
              <a:rPr lang="cs-CZ" sz="1800" b="0" kern="1200" dirty="0">
                <a:solidFill>
                  <a:schemeClr val="tx1"/>
                </a:solidFill>
                <a:effectLst/>
                <a:ea typeface="+mn-ea"/>
                <a:cs typeface="Times New Roman" panose="02020603050405020304" pitchFamily="18" charset="0"/>
              </a:rPr>
              <a:t>7. doplnění hlavního oboru/jiného studia</a:t>
            </a:r>
          </a:p>
          <a:p>
            <a:pPr marL="0" marR="0" lvl="0" indent="0" defTabSz="685800" rtl="0" eaLnBrk="1" fontAlgn="auto" latinLnBrk="0" hangingPunct="1">
              <a:lnSpc>
                <a:spcPct val="100000"/>
              </a:lnSpc>
              <a:spcBef>
                <a:spcPts val="0"/>
              </a:spcBef>
              <a:spcAft>
                <a:spcPts val="0"/>
              </a:spcAft>
              <a:buClrTx/>
              <a:buSzTx/>
              <a:buFontTx/>
              <a:buNone/>
              <a:tabLst/>
              <a:defRPr/>
            </a:pPr>
            <a:r>
              <a:rPr lang="cs-CZ" sz="1800" b="0" kern="1200" dirty="0">
                <a:solidFill>
                  <a:schemeClr val="tx1"/>
                </a:solidFill>
                <a:effectLst/>
                <a:ea typeface="+mn-ea"/>
                <a:cs typeface="Times New Roman" panose="02020603050405020304" pitchFamily="18" charset="0"/>
              </a:rPr>
              <a:t>8. provizorní alternativa</a:t>
            </a:r>
          </a:p>
          <a:p>
            <a:pPr marL="251460" indent="-179705" algn="just"/>
            <a:endParaRPr lang="cs-CZ" dirty="0"/>
          </a:p>
          <a:p>
            <a:pPr marL="251460" indent="-179705" algn="just"/>
            <a:endParaRPr lang="cs-CZ" dirty="0"/>
          </a:p>
        </p:txBody>
      </p:sp>
    </p:spTree>
    <p:extLst>
      <p:ext uri="{BB962C8B-B14F-4D97-AF65-F5344CB8AC3E}">
        <p14:creationId xmlns:p14="http://schemas.microsoft.com/office/powerpoint/2010/main" val="84220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7C863D-B4F7-CBBF-8491-90F1581B3840}"/>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p:txBody>
          <a:bodyPr/>
          <a:lstStyle/>
          <a:p>
            <a:fld id="{0970407D-EE58-4A0B-824B-1D3AE42DD9CF}" type="slidenum">
              <a:rPr lang="cs-CZ" altLang="cs-CZ"/>
              <a:pPr/>
              <a:t>5</a:t>
            </a:fld>
            <a:endParaRPr lang="cs-CZ" altLang="cs-CZ" dirty="0"/>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p:txBody>
          <a:bodyPr/>
          <a:lstStyle/>
          <a:p>
            <a:r>
              <a:rPr lang="cs-CZ" sz="4000" dirty="0">
                <a:cs typeface="Times New Roman" panose="02020603050405020304" pitchFamily="18" charset="0"/>
              </a:rPr>
              <a:t>Proč jsem se rozhodl/a studovat filozofii?</a:t>
            </a:r>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1"/>
          </p:nvPr>
        </p:nvSpPr>
        <p:spPr/>
        <p:txBody>
          <a:bodyPr vert="horz" lIns="0" tIns="0" rIns="0" bIns="0" rtlCol="0" anchor="t">
            <a:noAutofit/>
          </a:bodyPr>
          <a:lstStyle/>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Přehled odpovědí (</a:t>
            </a:r>
            <a:r>
              <a:rPr lang="cs-CZ" sz="1800" b="0" kern="1200" dirty="0">
                <a:solidFill>
                  <a:srgbClr val="FF0000"/>
                </a:solidFill>
                <a:effectLst/>
                <a:ea typeface="+mn-ea"/>
                <a:cs typeface="Times New Roman" panose="02020603050405020304" pitchFamily="18" charset="0"/>
              </a:rPr>
              <a:t>listopad 2020</a:t>
            </a:r>
            <a:r>
              <a:rPr lang="cs-CZ" sz="1800" b="0" kern="1200" dirty="0">
                <a:solidFill>
                  <a:schemeClr val="tx1"/>
                </a:solidFill>
                <a:effectLst/>
                <a:ea typeface="+mn-ea"/>
                <a:cs typeface="Times New Roman" panose="02020603050405020304" pitchFamily="18" charset="0"/>
              </a:rPr>
              <a:t>)</a:t>
            </a:r>
          </a:p>
          <a:p>
            <a:pPr marL="72000" indent="0">
              <a:lnSpc>
                <a:spcPct val="100000"/>
              </a:lnSpc>
              <a:spcAft>
                <a:spcPts val="0"/>
              </a:spcAft>
              <a:buNone/>
            </a:pPr>
            <a:endParaRPr lang="cs-CZ" sz="1800" b="0" kern="1200" dirty="0">
              <a:solidFill>
                <a:schemeClr val="tx1"/>
              </a:solidFill>
              <a:effectLst/>
              <a:ea typeface="+mn-ea"/>
              <a:cs typeface="Times New Roman" panose="02020603050405020304" pitchFamily="18" charset="0"/>
            </a:endParaRP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1. hluboké zaujetí pro filozofii/obecné otázky a problémy</a:t>
            </a: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2. „péče o sebe“ – hledání vlastní identity, smyslu života a vlastní existence</a:t>
            </a: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3. argumentační schopnosti, kritické myšlení, vyjadřovací dovednosti</a:t>
            </a:r>
          </a:p>
          <a:p>
            <a:pPr marL="72000" indent="0">
              <a:lnSpc>
                <a:spcPct val="100000"/>
              </a:lnSpc>
              <a:spcAft>
                <a:spcPts val="0"/>
              </a:spcAft>
              <a:buNone/>
            </a:pPr>
            <a:endParaRPr lang="cs-CZ" sz="1800" b="0" kern="1200" dirty="0">
              <a:solidFill>
                <a:schemeClr val="tx1"/>
              </a:solidFill>
              <a:effectLst/>
              <a:ea typeface="+mn-ea"/>
              <a:cs typeface="Times New Roman" panose="02020603050405020304" pitchFamily="18" charset="0"/>
            </a:endParaRP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4. vědomosti (obecný přehled)</a:t>
            </a: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5. angažovanost ve společnosti</a:t>
            </a: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6. vliv osobností (učitelé, rodinní příslušníci)</a:t>
            </a: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7. doplnění hlavního oboru/jiného studia</a:t>
            </a: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8. provizorní alternativa</a:t>
            </a:r>
          </a:p>
          <a:p>
            <a:pPr marL="71755" indent="0" algn="just">
              <a:buNone/>
            </a:pPr>
            <a:endParaRPr lang="cs-CZ" dirty="0"/>
          </a:p>
          <a:p>
            <a:pPr marL="251460" indent="-179705" algn="just"/>
            <a:endParaRPr lang="cs-CZ" dirty="0"/>
          </a:p>
        </p:txBody>
      </p:sp>
    </p:spTree>
    <p:extLst>
      <p:ext uri="{BB962C8B-B14F-4D97-AF65-F5344CB8AC3E}">
        <p14:creationId xmlns:p14="http://schemas.microsoft.com/office/powerpoint/2010/main" val="419804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7C863D-B4F7-CBBF-8491-90F1581B3840}"/>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p:txBody>
          <a:bodyPr/>
          <a:lstStyle/>
          <a:p>
            <a:fld id="{0970407D-EE58-4A0B-824B-1D3AE42DD9CF}" type="slidenum">
              <a:rPr lang="cs-CZ" altLang="cs-CZ"/>
              <a:pPr/>
              <a:t>6</a:t>
            </a:fld>
            <a:endParaRPr lang="cs-CZ" altLang="cs-CZ" dirty="0"/>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p:txBody>
          <a:bodyPr/>
          <a:lstStyle/>
          <a:p>
            <a:r>
              <a:rPr lang="cs-CZ" sz="4000" dirty="0">
                <a:cs typeface="Times New Roman" panose="02020603050405020304" pitchFamily="18" charset="0"/>
              </a:rPr>
              <a:t>Proč jsem se rozhodl/a studovat filozofii?</a:t>
            </a:r>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1"/>
          </p:nvPr>
        </p:nvSpPr>
        <p:spPr/>
        <p:txBody>
          <a:bodyPr vert="horz" lIns="0" tIns="0" rIns="0" bIns="0" rtlCol="0" anchor="t">
            <a:noAutofit/>
          </a:bodyPr>
          <a:lstStyle/>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Přehled odpovědí (</a:t>
            </a:r>
            <a:r>
              <a:rPr lang="cs-CZ" sz="1800" b="0" kern="1200" dirty="0">
                <a:solidFill>
                  <a:srgbClr val="FF0000"/>
                </a:solidFill>
                <a:effectLst/>
                <a:ea typeface="+mn-ea"/>
                <a:cs typeface="Times New Roman" panose="02020603050405020304" pitchFamily="18" charset="0"/>
              </a:rPr>
              <a:t>říjen 2019</a:t>
            </a:r>
            <a:r>
              <a:rPr lang="cs-CZ" sz="1800" b="0" kern="1200" dirty="0">
                <a:solidFill>
                  <a:schemeClr val="tx1"/>
                </a:solidFill>
                <a:effectLst/>
                <a:ea typeface="+mn-ea"/>
                <a:cs typeface="Times New Roman" panose="02020603050405020304" pitchFamily="18" charset="0"/>
              </a:rPr>
              <a:t>)</a:t>
            </a:r>
          </a:p>
          <a:p>
            <a:pPr marL="72000" indent="0">
              <a:lnSpc>
                <a:spcPct val="100000"/>
              </a:lnSpc>
              <a:spcAft>
                <a:spcPts val="0"/>
              </a:spcAft>
              <a:buNone/>
            </a:pPr>
            <a:endParaRPr lang="cs-CZ" sz="1800" b="0" kern="1200" dirty="0">
              <a:solidFill>
                <a:schemeClr val="tx1"/>
              </a:solidFill>
              <a:effectLst/>
              <a:ea typeface="+mn-ea"/>
              <a:cs typeface="Times New Roman" panose="02020603050405020304" pitchFamily="18" charset="0"/>
            </a:endParaRP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1. „péče o sebe“ – hledání vlastní identity, smyslu života a vlastní existence</a:t>
            </a: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2. argumentační schopnosti, kritické myšlení, vyjadřovací dovednosti</a:t>
            </a: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3. hluboké zaujetí pro filozofii/obecné otázky a problémy</a:t>
            </a:r>
          </a:p>
          <a:p>
            <a:pPr marL="72000" indent="0">
              <a:lnSpc>
                <a:spcPct val="100000"/>
              </a:lnSpc>
              <a:spcAft>
                <a:spcPts val="0"/>
              </a:spcAft>
              <a:buNone/>
            </a:pPr>
            <a:endParaRPr lang="cs-CZ" sz="1800" b="0" kern="1200" dirty="0">
              <a:solidFill>
                <a:schemeClr val="tx1"/>
              </a:solidFill>
              <a:effectLst/>
              <a:ea typeface="+mn-ea"/>
              <a:cs typeface="Times New Roman" panose="02020603050405020304" pitchFamily="18" charset="0"/>
            </a:endParaRP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4. vědomosti (obecný přehled)</a:t>
            </a: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5. vliv osobností (učitelé, rodinní příslušníci)</a:t>
            </a: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6. doplnění hlavního oboru/jiného studia</a:t>
            </a: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7. angažovanost ve společnosti</a:t>
            </a:r>
          </a:p>
          <a:p>
            <a:pPr marL="72000" indent="0">
              <a:lnSpc>
                <a:spcPct val="100000"/>
              </a:lnSpc>
              <a:spcAft>
                <a:spcPts val="0"/>
              </a:spcAft>
              <a:buNone/>
            </a:pPr>
            <a:r>
              <a:rPr lang="cs-CZ" sz="1800" b="0" kern="1200" dirty="0">
                <a:solidFill>
                  <a:schemeClr val="tx1"/>
                </a:solidFill>
                <a:effectLst/>
                <a:ea typeface="+mn-ea"/>
                <a:cs typeface="Times New Roman" panose="02020603050405020304" pitchFamily="18" charset="0"/>
              </a:rPr>
              <a:t>8. provizorní alternativa</a:t>
            </a:r>
          </a:p>
          <a:p>
            <a:pPr marL="71755" indent="0" algn="just">
              <a:buNone/>
            </a:pPr>
            <a:endParaRPr lang="cs-CZ" dirty="0"/>
          </a:p>
          <a:p>
            <a:pPr marL="251460" indent="-179705" algn="just"/>
            <a:endParaRPr lang="cs-CZ" dirty="0"/>
          </a:p>
        </p:txBody>
      </p:sp>
    </p:spTree>
    <p:extLst>
      <p:ext uri="{BB962C8B-B14F-4D97-AF65-F5344CB8AC3E}">
        <p14:creationId xmlns:p14="http://schemas.microsoft.com/office/powerpoint/2010/main" val="1283368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7C863D-B4F7-CBBF-8491-90F1581B3840}"/>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p:txBody>
          <a:bodyPr/>
          <a:lstStyle/>
          <a:p>
            <a:fld id="{0970407D-EE58-4A0B-824B-1D3AE42DD9CF}" type="slidenum">
              <a:rPr lang="cs-CZ" altLang="cs-CZ"/>
              <a:pPr/>
              <a:t>7</a:t>
            </a:fld>
            <a:endParaRPr lang="cs-CZ" altLang="cs-CZ" dirty="0"/>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p:txBody>
          <a:bodyPr/>
          <a:lstStyle/>
          <a:p>
            <a:r>
              <a:rPr lang="cs-CZ" dirty="0">
                <a:cs typeface="Arial"/>
              </a:rPr>
              <a:t>Cíle studia na KF FF</a:t>
            </a:r>
            <a:endParaRPr lang="cs-CZ" dirty="0"/>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1"/>
          </p:nvPr>
        </p:nvSpPr>
        <p:spPr/>
        <p:txBody>
          <a:bodyPr vert="horz" lIns="0" tIns="0" rIns="0" bIns="0" rtlCol="0" anchor="t">
            <a:noAutofit/>
          </a:bodyPr>
          <a:lstStyle/>
          <a:p>
            <a:pPr marL="72000" indent="0" algn="just">
              <a:buNone/>
            </a:pPr>
            <a:r>
              <a:rPr lang="cs-CZ" sz="1800" kern="1200" dirty="0">
                <a:cs typeface="Times New Roman" panose="02020603050405020304" pitchFamily="18" charset="0"/>
              </a:rPr>
              <a:t>C</a:t>
            </a:r>
            <a:r>
              <a:rPr lang="cs-CZ" sz="1800" kern="1200" dirty="0">
                <a:solidFill>
                  <a:schemeClr val="tx1"/>
                </a:solidFill>
                <a:effectLst/>
                <a:ea typeface="+mn-ea"/>
                <a:cs typeface="Times New Roman" panose="02020603050405020304" pitchFamily="18" charset="0"/>
              </a:rPr>
              <a:t>o vás čeká?</a:t>
            </a:r>
          </a:p>
          <a:p>
            <a:pPr marL="414900" marR="0" lvl="0" indent="-342900" algn="just" defTabSz="914400" rtl="0" eaLnBrk="1" fontAlgn="base" latinLnBrk="0" hangingPunct="1">
              <a:lnSpc>
                <a:spcPct val="100000"/>
              </a:lnSpc>
              <a:spcBef>
                <a:spcPts val="0"/>
              </a:spcBef>
              <a:spcAft>
                <a:spcPts val="0"/>
              </a:spcAft>
              <a:buClr>
                <a:srgbClr val="0000DC"/>
              </a:buClr>
              <a:buSzPct val="100000"/>
              <a:buAutoNum type="arabicPeriod"/>
              <a:tabLst/>
              <a:defRPr/>
            </a:pPr>
            <a:r>
              <a:rPr lang="cs-CZ" sz="1800" b="0" kern="1200" dirty="0">
                <a:solidFill>
                  <a:srgbClr val="FF0000"/>
                </a:solidFill>
                <a:effectLst/>
                <a:ea typeface="+mn-ea"/>
                <a:cs typeface="Times New Roman" panose="02020603050405020304" pitchFamily="18" charset="0"/>
              </a:rPr>
              <a:t>argumentační schopnosti, kritické myšlení, vyjadřovací dovednosti </a:t>
            </a:r>
            <a:r>
              <a:rPr lang="cs-CZ" sz="1800" b="0" kern="1200" dirty="0">
                <a:solidFill>
                  <a:schemeClr val="tx1"/>
                </a:solidFill>
                <a:effectLst/>
                <a:ea typeface="+mn-ea"/>
                <a:cs typeface="Times New Roman" panose="02020603050405020304" pitchFamily="18" charset="0"/>
              </a:rPr>
              <a:t>– proseminář, semináře, argumentace (nově), písemné práce, obhajoba diplomové práce (prezentační schopnosti)</a:t>
            </a:r>
          </a:p>
          <a:p>
            <a:pPr marL="414900" marR="0" lvl="0" indent="-342900" algn="just" defTabSz="914400" rtl="0" eaLnBrk="1" fontAlgn="base" latinLnBrk="0" hangingPunct="1">
              <a:lnSpc>
                <a:spcPct val="100000"/>
              </a:lnSpc>
              <a:spcBef>
                <a:spcPts val="0"/>
              </a:spcBef>
              <a:spcAft>
                <a:spcPts val="0"/>
              </a:spcAft>
              <a:buClr>
                <a:srgbClr val="0000DC"/>
              </a:buClr>
              <a:buSzPct val="100000"/>
              <a:buAutoNum type="arabicPeriod"/>
              <a:tabLst/>
              <a:defRPr/>
            </a:pPr>
            <a:r>
              <a:rPr lang="cs-CZ" sz="1800" b="0" kern="1200" dirty="0">
                <a:solidFill>
                  <a:srgbClr val="FF0000"/>
                </a:solidFill>
                <a:effectLst/>
                <a:ea typeface="+mn-ea"/>
                <a:cs typeface="Times New Roman" panose="02020603050405020304" pitchFamily="18" charset="0"/>
              </a:rPr>
              <a:t>vědomosti</a:t>
            </a:r>
            <a:r>
              <a:rPr lang="cs-CZ" sz="1800" b="0" kern="1200" dirty="0">
                <a:solidFill>
                  <a:schemeClr val="tx1"/>
                </a:solidFill>
                <a:effectLst/>
                <a:ea typeface="+mn-ea"/>
                <a:cs typeface="Times New Roman" panose="02020603050405020304" pitchFamily="18" charset="0"/>
              </a:rPr>
              <a:t> – základní orientace, povinná četba</a:t>
            </a:r>
          </a:p>
          <a:p>
            <a:pPr marL="414900" marR="0" lvl="0" indent="-342900" algn="just" defTabSz="914400" rtl="0" eaLnBrk="1" fontAlgn="base" latinLnBrk="0" hangingPunct="1">
              <a:lnSpc>
                <a:spcPct val="100000"/>
              </a:lnSpc>
              <a:spcBef>
                <a:spcPts val="0"/>
              </a:spcBef>
              <a:spcAft>
                <a:spcPts val="0"/>
              </a:spcAft>
              <a:buClr>
                <a:srgbClr val="0000DC"/>
              </a:buClr>
              <a:buSzPct val="100000"/>
              <a:buAutoNum type="arabicPeriod"/>
              <a:tabLst/>
              <a:defRPr/>
            </a:pPr>
            <a:r>
              <a:rPr lang="cs-CZ" sz="1800" b="0" kern="1200" dirty="0">
                <a:solidFill>
                  <a:schemeClr val="tx1"/>
                </a:solidFill>
                <a:effectLst/>
                <a:ea typeface="+mn-ea"/>
                <a:cs typeface="Times New Roman" panose="02020603050405020304" pitchFamily="18" charset="0"/>
              </a:rPr>
              <a:t>hluboké zaujetí pro filozofii/obecné otázky a problémy</a:t>
            </a:r>
          </a:p>
          <a:p>
            <a:pPr marL="414900" marR="0" lvl="0" indent="-342900" algn="just" defTabSz="914400" rtl="0" eaLnBrk="1" fontAlgn="base" latinLnBrk="0" hangingPunct="1">
              <a:lnSpc>
                <a:spcPct val="100000"/>
              </a:lnSpc>
              <a:spcBef>
                <a:spcPts val="0"/>
              </a:spcBef>
              <a:spcAft>
                <a:spcPts val="0"/>
              </a:spcAft>
              <a:buClr>
                <a:srgbClr val="0000DC"/>
              </a:buClr>
              <a:buSzPct val="100000"/>
              <a:buAutoNum type="arabicPeriod"/>
              <a:tabLst/>
              <a:defRPr/>
            </a:pPr>
            <a:r>
              <a:rPr lang="cs-CZ" sz="1800" b="0" kern="1200" dirty="0">
                <a:solidFill>
                  <a:schemeClr val="tx1"/>
                </a:solidFill>
                <a:effectLst/>
                <a:ea typeface="+mn-ea"/>
                <a:cs typeface="Times New Roman" panose="02020603050405020304" pitchFamily="18" charset="0"/>
              </a:rPr>
              <a:t>„péče o sebe“ – hledání vlastní identity, smyslu života a vlastní existence (není dovednost, ani vědomost)</a:t>
            </a:r>
          </a:p>
          <a:p>
            <a:pPr marL="71755" indent="0" algn="just">
              <a:buNone/>
            </a:pPr>
            <a:endParaRPr lang="cs-CZ" dirty="0">
              <a:ea typeface="+mn-lt"/>
              <a:cs typeface="+mn-lt"/>
            </a:endParaRPr>
          </a:p>
          <a:p>
            <a:pPr marL="251460" indent="-179705"/>
            <a:endParaRPr lang="cs-CZ" dirty="0">
              <a:cs typeface="Arial"/>
            </a:endParaRPr>
          </a:p>
        </p:txBody>
      </p:sp>
    </p:spTree>
    <p:extLst>
      <p:ext uri="{BB962C8B-B14F-4D97-AF65-F5344CB8AC3E}">
        <p14:creationId xmlns:p14="http://schemas.microsoft.com/office/powerpoint/2010/main" val="16249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7C863D-B4F7-CBBF-8491-90F1581B3840}"/>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p:txBody>
          <a:bodyPr/>
          <a:lstStyle/>
          <a:p>
            <a:fld id="{0970407D-EE58-4A0B-824B-1D3AE42DD9CF}" type="slidenum">
              <a:rPr lang="cs-CZ" altLang="cs-CZ"/>
              <a:pPr/>
              <a:t>8</a:t>
            </a:fld>
            <a:endParaRPr lang="cs-CZ" altLang="cs-CZ" dirty="0"/>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p:txBody>
          <a:bodyPr/>
          <a:lstStyle/>
          <a:p>
            <a:r>
              <a:rPr lang="cs-CZ" dirty="0">
                <a:cs typeface="Arial"/>
              </a:rPr>
              <a:t>Cíle studia na KF FF</a:t>
            </a:r>
            <a:endParaRPr lang="cs-CZ" dirty="0"/>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1"/>
          </p:nvPr>
        </p:nvSpPr>
        <p:spPr/>
        <p:txBody>
          <a:bodyPr vert="horz" lIns="0" tIns="0" rIns="0" bIns="0" rtlCol="0" anchor="t">
            <a:noAutofit/>
          </a:bodyPr>
          <a:lstStyle/>
          <a:p>
            <a:pPr marL="72000" indent="0" algn="just">
              <a:lnSpc>
                <a:spcPct val="100000"/>
              </a:lnSpc>
              <a:buNone/>
            </a:pPr>
            <a:r>
              <a:rPr lang="cs-CZ" sz="1800" kern="1200" dirty="0">
                <a:solidFill>
                  <a:srgbClr val="FF0000"/>
                </a:solidFill>
                <a:effectLst/>
                <a:ea typeface="+mn-ea"/>
                <a:cs typeface="Times New Roman" panose="02020603050405020304" pitchFamily="18" charset="0"/>
              </a:rPr>
              <a:t>Katedra filozofie – představení studijního programu Filozofie Bc.</a:t>
            </a:r>
          </a:p>
          <a:p>
            <a:pPr algn="just">
              <a:lnSpc>
                <a:spcPct val="100000"/>
              </a:lnSpc>
            </a:pPr>
            <a:r>
              <a:rPr lang="cs-CZ" sz="1800" b="0" kern="1200" dirty="0">
                <a:solidFill>
                  <a:schemeClr val="tx2"/>
                </a:solidFill>
                <a:effectLst/>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https://www.phil.muni.cz/pro-uchazece/bakalarske-studium/24528-filozofie?plan=3_24530_23328</a:t>
            </a:r>
            <a:endParaRPr lang="cs-CZ" sz="1800" kern="1200" dirty="0">
              <a:solidFill>
                <a:schemeClr val="tx2"/>
              </a:solidFill>
              <a:cs typeface="Times New Roman" panose="02020603050405020304" pitchFamily="18" charset="0"/>
            </a:endParaRPr>
          </a:p>
          <a:p>
            <a:pPr algn="just">
              <a:lnSpc>
                <a:spcPct val="100000"/>
              </a:lnSpc>
            </a:pPr>
            <a:r>
              <a:rPr lang="cs-CZ" sz="1800" b="0" kern="1200" dirty="0">
                <a:solidFill>
                  <a:schemeClr val="tx1"/>
                </a:solidFill>
                <a:effectLst/>
                <a:ea typeface="+mn-ea"/>
                <a:cs typeface="Times New Roman" panose="02020603050405020304" pitchFamily="18" charset="0"/>
              </a:rPr>
              <a:t>Chcete porozumět textu, pochopit jeho strukturu, smysl, prostředky a cíle? Studium filozofie vás naučí racionálně přesvědčovat, rozpoznat argumenty a pojmenovat jejich slabá místa. Seznámíte se s tradičními odpověďmi na tradiční otázky o obecné povaze světa a člověka. Budete ale čelit i otázkám netradičním, které mají zdánlivě nepřijatelné, burcující odpovědi.</a:t>
            </a:r>
          </a:p>
          <a:p>
            <a:pPr algn="just">
              <a:lnSpc>
                <a:spcPct val="100000"/>
              </a:lnSpc>
            </a:pPr>
            <a:r>
              <a:rPr lang="cs-CZ" sz="1800" b="0" kern="1200" dirty="0">
                <a:solidFill>
                  <a:schemeClr val="tx1"/>
                </a:solidFill>
                <a:effectLst/>
                <a:ea typeface="+mn-ea"/>
                <a:cs typeface="Times New Roman" panose="02020603050405020304" pitchFamily="18" charset="0"/>
              </a:rPr>
              <a:t>Studium filozofie na Masarykově univerzitě je výjimečné důrazem na </a:t>
            </a:r>
            <a:r>
              <a:rPr lang="cs-CZ" sz="1800" kern="1200" dirty="0">
                <a:solidFill>
                  <a:srgbClr val="FF0000"/>
                </a:solidFill>
                <a:effectLst/>
                <a:ea typeface="+mn-ea"/>
                <a:cs typeface="Times New Roman" panose="02020603050405020304" pitchFamily="18" charset="0"/>
              </a:rPr>
              <a:t>metodické uvažování a rozvoj interpretačních a kritických schopností. </a:t>
            </a:r>
            <a:r>
              <a:rPr lang="cs-CZ" sz="1800" b="0" kern="1200" dirty="0">
                <a:solidFill>
                  <a:schemeClr val="tx1"/>
                </a:solidFill>
                <a:effectLst/>
                <a:ea typeface="+mn-ea"/>
                <a:cs typeface="Times New Roman" panose="02020603050405020304" pitchFamily="18" charset="0"/>
              </a:rPr>
              <a:t>A zároveň také systematickým výkladem tradičních problémů i hodnotových systémů a zohledňováním výsledků přírodních věd.</a:t>
            </a:r>
          </a:p>
          <a:p>
            <a:pPr algn="just">
              <a:lnSpc>
                <a:spcPct val="100000"/>
              </a:lnSpc>
            </a:pPr>
            <a:r>
              <a:rPr lang="cs-CZ" sz="1800" b="0" kern="1200" dirty="0">
                <a:solidFill>
                  <a:schemeClr val="tx1"/>
                </a:solidFill>
                <a:effectLst/>
                <a:ea typeface="+mn-ea"/>
                <a:cs typeface="Times New Roman" panose="02020603050405020304" pitchFamily="18" charset="0"/>
              </a:rPr>
              <a:t>Díky tomu si osvojíte speciální </a:t>
            </a:r>
            <a:r>
              <a:rPr lang="cs-CZ" sz="1800" kern="1200" dirty="0">
                <a:solidFill>
                  <a:srgbClr val="FF0000"/>
                </a:solidFill>
                <a:effectLst/>
                <a:ea typeface="+mn-ea"/>
                <a:cs typeface="Times New Roman" panose="02020603050405020304" pitchFamily="18" charset="0"/>
              </a:rPr>
              <a:t>dovednosti, </a:t>
            </a:r>
            <a:r>
              <a:rPr lang="cs-CZ" sz="1800" b="0" kern="1200" dirty="0">
                <a:solidFill>
                  <a:schemeClr val="tx1"/>
                </a:solidFill>
                <a:effectLst/>
                <a:ea typeface="+mn-ea"/>
                <a:cs typeface="Times New Roman" panose="02020603050405020304" pitchFamily="18" charset="0"/>
              </a:rPr>
              <a:t>které vám umožní pochopit, hodnotit a prezentovat složité sdělení a získáte široký, tematicky neomezený arzenál kritických nástrojů.</a:t>
            </a:r>
          </a:p>
          <a:p>
            <a:pPr marL="71755" indent="0" algn="just">
              <a:buNone/>
            </a:pPr>
            <a:endParaRPr lang="cs-CZ" dirty="0">
              <a:ea typeface="+mn-lt"/>
              <a:cs typeface="+mn-lt"/>
            </a:endParaRPr>
          </a:p>
          <a:p>
            <a:pPr marL="251460" indent="-179705"/>
            <a:endParaRPr lang="cs-CZ" dirty="0">
              <a:cs typeface="Arial"/>
            </a:endParaRPr>
          </a:p>
        </p:txBody>
      </p:sp>
    </p:spTree>
    <p:extLst>
      <p:ext uri="{BB962C8B-B14F-4D97-AF65-F5344CB8AC3E}">
        <p14:creationId xmlns:p14="http://schemas.microsoft.com/office/powerpoint/2010/main" val="163296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37C863D-B4F7-CBBF-8491-90F1581B3840}"/>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B0918B18-9199-99F3-9537-D19980B59218}"/>
              </a:ext>
            </a:extLst>
          </p:cNvPr>
          <p:cNvSpPr>
            <a:spLocks noGrp="1"/>
          </p:cNvSpPr>
          <p:nvPr>
            <p:ph type="sldNum" sz="quarter" idx="11"/>
          </p:nvPr>
        </p:nvSpPr>
        <p:spPr/>
        <p:txBody>
          <a:bodyPr/>
          <a:lstStyle/>
          <a:p>
            <a:fld id="{0970407D-EE58-4A0B-824B-1D3AE42DD9CF}" type="slidenum">
              <a:rPr lang="cs-CZ" altLang="cs-CZ"/>
              <a:pPr/>
              <a:t>9</a:t>
            </a:fld>
            <a:endParaRPr lang="cs-CZ" altLang="cs-CZ" dirty="0"/>
          </a:p>
        </p:txBody>
      </p:sp>
      <p:sp>
        <p:nvSpPr>
          <p:cNvPr id="4" name="Nadpis 3">
            <a:extLst>
              <a:ext uri="{FF2B5EF4-FFF2-40B4-BE49-F238E27FC236}">
                <a16:creationId xmlns:a16="http://schemas.microsoft.com/office/drawing/2014/main" id="{4FA5564F-CAB1-349D-287F-149892734410}"/>
              </a:ext>
            </a:extLst>
          </p:cNvPr>
          <p:cNvSpPr>
            <a:spLocks noGrp="1"/>
          </p:cNvSpPr>
          <p:nvPr>
            <p:ph type="title"/>
          </p:nvPr>
        </p:nvSpPr>
        <p:spPr/>
        <p:txBody>
          <a:bodyPr/>
          <a:lstStyle/>
          <a:p>
            <a:r>
              <a:rPr lang="cs-CZ" dirty="0">
                <a:cs typeface="Arial"/>
              </a:rPr>
              <a:t>Cíle studia na KF FF</a:t>
            </a:r>
            <a:endParaRPr lang="cs-CZ" dirty="0"/>
          </a:p>
        </p:txBody>
      </p:sp>
      <p:sp>
        <p:nvSpPr>
          <p:cNvPr id="5" name="Zástupný obsah 4">
            <a:extLst>
              <a:ext uri="{FF2B5EF4-FFF2-40B4-BE49-F238E27FC236}">
                <a16:creationId xmlns:a16="http://schemas.microsoft.com/office/drawing/2014/main" id="{1B8BD757-70A6-D692-7E4E-D41F12E78AD0}"/>
              </a:ext>
            </a:extLst>
          </p:cNvPr>
          <p:cNvSpPr>
            <a:spLocks noGrp="1"/>
          </p:cNvSpPr>
          <p:nvPr>
            <p:ph idx="1"/>
          </p:nvPr>
        </p:nvSpPr>
        <p:spPr/>
        <p:txBody>
          <a:bodyPr vert="horz" lIns="0" tIns="0" rIns="0" bIns="0" rtlCol="0" anchor="t">
            <a:noAutofit/>
          </a:bodyPr>
          <a:lstStyle/>
          <a:p>
            <a:pPr marL="72000" indent="0" algn="just">
              <a:lnSpc>
                <a:spcPct val="100000"/>
              </a:lnSpc>
              <a:buNone/>
            </a:pPr>
            <a:r>
              <a:rPr lang="cs-CZ" sz="1800" kern="1200" dirty="0">
                <a:solidFill>
                  <a:srgbClr val="FF0000"/>
                </a:solidFill>
                <a:effectLst/>
                <a:ea typeface="+mn-ea"/>
                <a:cs typeface="Times New Roman" panose="02020603050405020304" pitchFamily="18" charset="0"/>
              </a:rPr>
              <a:t>Katedra filozofie – představení studijního programu Filozofie Bc.</a:t>
            </a:r>
          </a:p>
          <a:p>
            <a:pPr algn="just">
              <a:lnSpc>
                <a:spcPct val="100000"/>
              </a:lnSpc>
            </a:pPr>
            <a:r>
              <a:rPr lang="cs-CZ" sz="1800" b="0" kern="1200" dirty="0">
                <a:solidFill>
                  <a:schemeClr val="tx2"/>
                </a:solidFill>
                <a:effectLst/>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https://www.phil.muni.cz/pro-uchazece/bakalarske-studium/24528-filozofie?plan=3_24530_23328</a:t>
            </a:r>
            <a:endParaRPr lang="cs-CZ" sz="1800" kern="1200" dirty="0">
              <a:solidFill>
                <a:schemeClr val="tx2"/>
              </a:solidFill>
              <a:cs typeface="Times New Roman" panose="02020603050405020304" pitchFamily="18" charset="0"/>
            </a:endParaRPr>
          </a:p>
          <a:p>
            <a:pPr algn="just">
              <a:lnSpc>
                <a:spcPct val="100000"/>
              </a:lnSpc>
            </a:pPr>
            <a:r>
              <a:rPr lang="cs-CZ" sz="1800" b="0" kern="1200" dirty="0">
                <a:solidFill>
                  <a:schemeClr val="tx1"/>
                </a:solidFill>
                <a:effectLst/>
                <a:ea typeface="+mn-ea"/>
                <a:cs typeface="Times New Roman" panose="02020603050405020304" pitchFamily="18" charset="0"/>
              </a:rPr>
              <a:t>Je studium programu pro vás?</a:t>
            </a:r>
          </a:p>
          <a:p>
            <a:pPr algn="just">
              <a:lnSpc>
                <a:spcPct val="100000"/>
              </a:lnSpc>
            </a:pPr>
            <a:r>
              <a:rPr lang="cs-CZ" sz="1800" b="0" kern="1200" dirty="0">
                <a:solidFill>
                  <a:schemeClr val="tx1"/>
                </a:solidFill>
                <a:effectLst/>
                <a:ea typeface="+mn-ea"/>
                <a:cs typeface="Times New Roman" panose="02020603050405020304" pitchFamily="18" charset="0"/>
              </a:rPr>
              <a:t>Odpovězte si na následující otázky:</a:t>
            </a:r>
          </a:p>
          <a:p>
            <a:pPr algn="just">
              <a:lnSpc>
                <a:spcPct val="100000"/>
              </a:lnSpc>
            </a:pPr>
            <a:r>
              <a:rPr lang="cs-CZ" sz="1800" b="0" kern="1200" dirty="0">
                <a:solidFill>
                  <a:schemeClr val="tx1"/>
                </a:solidFill>
                <a:effectLst/>
                <a:ea typeface="+mn-ea"/>
                <a:cs typeface="Times New Roman" panose="02020603050405020304" pitchFamily="18" charset="0"/>
              </a:rPr>
              <a:t>Dokážete zformulovat svůj názor a hájit ho? Dokážete svůj názor změnit?</a:t>
            </a:r>
          </a:p>
          <a:p>
            <a:pPr algn="just">
              <a:lnSpc>
                <a:spcPct val="100000"/>
              </a:lnSpc>
            </a:pPr>
            <a:r>
              <a:rPr lang="cs-CZ" sz="1800" b="0" kern="1200" dirty="0">
                <a:solidFill>
                  <a:schemeClr val="tx1"/>
                </a:solidFill>
                <a:effectLst/>
                <a:ea typeface="+mn-ea"/>
                <a:cs typeface="Times New Roman" panose="02020603050405020304" pitchFamily="18" charset="0"/>
              </a:rPr>
              <a:t>Myslíte si, že stojí za to přemýšlet o obecných problémech, slovech a hodnotách stejně vážně a přesně jako o hmatatelnějších problémech?</a:t>
            </a:r>
          </a:p>
          <a:p>
            <a:pPr algn="just">
              <a:lnSpc>
                <a:spcPct val="100000"/>
              </a:lnSpc>
            </a:pPr>
            <a:r>
              <a:rPr lang="cs-CZ" sz="1800" b="0" kern="1200" dirty="0">
                <a:solidFill>
                  <a:schemeClr val="tx1"/>
                </a:solidFill>
                <a:effectLst/>
                <a:ea typeface="+mn-ea"/>
                <a:cs typeface="Times New Roman" panose="02020603050405020304" pitchFamily="18" charset="0"/>
              </a:rPr>
              <a:t>Jste ochotni pracovat na tom, abyste dokázali lépe přesvědčovat, byli racionálnější a nepřejímali hodnoty instinktivně?</a:t>
            </a:r>
          </a:p>
          <a:p>
            <a:pPr algn="just">
              <a:lnSpc>
                <a:spcPct val="100000"/>
              </a:lnSpc>
            </a:pPr>
            <a:r>
              <a:rPr lang="cs-CZ" sz="1800" b="0" kern="1200" dirty="0">
                <a:solidFill>
                  <a:schemeClr val="tx1"/>
                </a:solidFill>
                <a:effectLst/>
                <a:ea typeface="+mn-ea"/>
                <a:cs typeface="Times New Roman" panose="02020603050405020304" pitchFamily="18" charset="0"/>
              </a:rPr>
              <a:t>Jste srozuměni s tím, že studium filozofie vás vybaví obecnou, byť unikátní sadou nástrojů, postupů a návyků, ale jejich přizpůsobení dílčímu zaměstnání vyžaduje ještě další úsilí? </a:t>
            </a:r>
            <a:endParaRPr lang="cs-CZ" dirty="0">
              <a:ea typeface="+mn-lt"/>
              <a:cs typeface="+mn-lt"/>
            </a:endParaRPr>
          </a:p>
          <a:p>
            <a:pPr marL="251460" indent="-179705"/>
            <a:endParaRPr lang="cs-CZ" dirty="0">
              <a:cs typeface="Arial"/>
            </a:endParaRPr>
          </a:p>
        </p:txBody>
      </p:sp>
    </p:spTree>
    <p:extLst>
      <p:ext uri="{BB962C8B-B14F-4D97-AF65-F5344CB8AC3E}">
        <p14:creationId xmlns:p14="http://schemas.microsoft.com/office/powerpoint/2010/main" val="3107557946"/>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arts-prezentace-16-9-cz-v11.potx" id="{850E93A8-45C9-4C23-9306-30E4FC2F50F2}" vid="{13F8A24C-E6A5-454D-8F66-47FE17FE1E3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A8BAC94BA468D488F31B2478A655CDC" ma:contentTypeVersion="2" ma:contentTypeDescription="Vytvoří nový dokument" ma:contentTypeScope="" ma:versionID="08bb5aaad6f00ce25b159fd08d2efb3d">
  <xsd:schema xmlns:xsd="http://www.w3.org/2001/XMLSchema" xmlns:xs="http://www.w3.org/2001/XMLSchema" xmlns:p="http://schemas.microsoft.com/office/2006/metadata/properties" xmlns:ns2="76d5652a-9cd3-465f-98c7-aa8090bd65c7" targetNamespace="http://schemas.microsoft.com/office/2006/metadata/properties" ma:root="true" ma:fieldsID="24f516e8cb82884d3aca393be411b39d"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E9073B-39CA-4037-B2EE-0F591172E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C6E5B4-B4FC-4F28-8247-821219E2A5F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D92384E-3F8F-47CB-8C76-E8AD097BDC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391</TotalTime>
  <Words>1542</Words>
  <Application>Microsoft Office PowerPoint</Application>
  <PresentationFormat>Širokoúhlá obrazovka</PresentationFormat>
  <Paragraphs>150</Paragraphs>
  <Slides>18</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Tahoma</vt:lpstr>
      <vt:lpstr>Times New Roman</vt:lpstr>
      <vt:lpstr>Wingdings</vt:lpstr>
      <vt:lpstr>Prezentace_MU_CZ</vt:lpstr>
      <vt:lpstr>Cíle studia filozofie: profil absolventa </vt:lpstr>
      <vt:lpstr>Na úvod… </vt:lpstr>
      <vt:lpstr>Několik otázek:</vt:lpstr>
      <vt:lpstr>Proč jsem se rozhodl/a studovat filozofii?</vt:lpstr>
      <vt:lpstr>Proč jsem se rozhodl/a studovat filozofii?</vt:lpstr>
      <vt:lpstr>Proč jsem se rozhodl/a studovat filozofii?</vt:lpstr>
      <vt:lpstr>Cíle studia na KF FF</vt:lpstr>
      <vt:lpstr>Cíle studia na KF FF</vt:lpstr>
      <vt:lpstr>Cíle studia na KF FF</vt:lpstr>
      <vt:lpstr>Cíle studia na KF FF</vt:lpstr>
      <vt:lpstr>Cíle studia na KF FF</vt:lpstr>
      <vt:lpstr>Cíle studia na KF FF</vt:lpstr>
      <vt:lpstr>Cíle studia filozofie – zahraničí </vt:lpstr>
      <vt:lpstr>Cíle studia filozofie – zahraničí </vt:lpstr>
      <vt:lpstr>Cíle studia filozofie – zahraničí </vt:lpstr>
      <vt:lpstr>Prezentace aplikace PowerPoint</vt:lpstr>
      <vt:lpstr>Cíle studia filozofie – zahraničí </vt:lpstr>
      <vt:lpstr>Cíle studia filozofie – zahraničí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cp:lastModifiedBy>Dagmar Pichová</cp:lastModifiedBy>
  <cp:revision>50</cp:revision>
  <cp:lastPrinted>1601-01-01T00:00:00Z</cp:lastPrinted>
  <dcterms:created xsi:type="dcterms:W3CDTF">2022-09-12T07:48:30Z</dcterms:created>
  <dcterms:modified xsi:type="dcterms:W3CDTF">2022-10-04T08:55:39Z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