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8" r:id="rId8"/>
    <p:sldId id="269" r:id="rId9"/>
    <p:sldId id="274" r:id="rId10"/>
    <p:sldId id="275" r:id="rId11"/>
    <p:sldId id="270" r:id="rId12"/>
    <p:sldId id="271" r:id="rId13"/>
    <p:sldId id="276" r:id="rId14"/>
    <p:sldId id="273" r:id="rId15"/>
    <p:sldId id="260" r:id="rId16"/>
    <p:sldId id="264" r:id="rId17"/>
    <p:sldId id="265" r:id="rId18"/>
    <p:sldId id="266" r:id="rId19"/>
    <p:sldId id="27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Rosůlková" initials="MR" lastIdx="1" clrIdx="0">
    <p:extLst>
      <p:ext uri="{19B8F6BF-5375-455C-9EA6-DF929625EA0E}">
        <p15:presenceInfo xmlns:p15="http://schemas.microsoft.com/office/powerpoint/2012/main" userId="72b26938f0ec67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5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5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9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6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9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4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4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4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4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4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4F8020C-60BB-4357-8207-13221A99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000" y="0"/>
            <a:ext cx="12203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9F5D68-3D95-43BF-ACDE-75B3AF83A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524" y="0"/>
            <a:ext cx="12188952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AC5ED2-7560-4690-BDE5-563A97456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457" y="739600"/>
            <a:ext cx="10768226" cy="53909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96A6AB-4C63-4878-A846-6C537F948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0" y="1066800"/>
            <a:ext cx="5062727" cy="2833528"/>
          </a:xfrm>
        </p:spPr>
        <p:txBody>
          <a:bodyPr anchor="b">
            <a:normAutofit/>
          </a:bodyPr>
          <a:lstStyle/>
          <a:p>
            <a:pPr algn="l"/>
            <a:r>
              <a:rPr lang="cs-CZ">
                <a:solidFill>
                  <a:schemeClr val="tx2"/>
                </a:solidFill>
              </a:rPr>
              <a:t>Vlastnictví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2958F6-78CD-4615-B2F6-64A57B2EA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0" y="4074784"/>
            <a:ext cx="5062726" cy="1640216"/>
          </a:xfrm>
        </p:spPr>
        <p:txBody>
          <a:bodyPr anchor="t">
            <a:normAutofit/>
          </a:bodyPr>
          <a:lstStyle/>
          <a:p>
            <a:pPr algn="l"/>
            <a:r>
              <a:rPr lang="cs-CZ" sz="2200">
                <a:solidFill>
                  <a:schemeClr val="tx2"/>
                </a:solidFill>
              </a:rPr>
              <a:t>aneb čí je spadlé jablko?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71E95F-DDE8-4E8F-8087-389CFB1B87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48" r="5448"/>
          <a:stretch/>
        </p:blipFill>
        <p:spPr>
          <a:xfrm>
            <a:off x="838200" y="838200"/>
            <a:ext cx="4617008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6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22C94-CE5B-4CB6-A562-019884F4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4) Smíšený přírůstek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37421-F4CD-4961-8114-A6D8949CF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osetí pozemku cizím osivem/osázení cizími rostlinami -&gt; přírůstek náleží majiteli pozemku, rostliny mu náleží až poté, co zapustí kořeny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X přirozený přírůstek = stejný vlastník pozemku i osiva</a:t>
            </a:r>
          </a:p>
        </p:txBody>
      </p:sp>
    </p:spTree>
    <p:extLst>
      <p:ext uri="{BB962C8B-B14F-4D97-AF65-F5344CB8AC3E}">
        <p14:creationId xmlns:p14="http://schemas.microsoft.com/office/powerpoint/2010/main" val="70505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C1323-1916-4B2E-BDF6-9B939D54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5) Vydržení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F97209-519C-46F6-A5C4-479C55025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uvedení faktického stavu (držby) do souladu se stavem právním (držitel věc dlouhodobě ovládá v dobré víře, že je jejím vlastníkem)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Poctivý držitel nabude vlastnického práva, drží-li vlastnické právo po určenou dobu:</a:t>
            </a:r>
          </a:p>
          <a:p>
            <a:pPr marL="514350" indent="25400">
              <a:buFont typeface="+mj-lt"/>
              <a:buAutoNum type="alphaLcParenR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 movité věci – 3 roky,</a:t>
            </a:r>
          </a:p>
          <a:p>
            <a:pPr marL="514350" indent="25400">
              <a:buFont typeface="+mj-lt"/>
              <a:buAutoNum type="alphaLcParenR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u nemovité – 10 let.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např. chybně oplocené pozemky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964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039BE-B354-4C02-8750-A5503F1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6) Převod vlastnického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BFA99-53AD-43C7-AD3D-DACB9D39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Vlastnické právo se převádí smlouvou. 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Vlastnické právo vzniká nabytím účinnosti smlouvy.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Spolu s vlastnickým právem vlastník nabude práva a povinnosti s věcí spojená.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54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282B1-748F-4514-A6FC-7775DD0A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7) Nabytí vlastnického práva od neoprávněného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BAD811-169C-428B-B32C-F01393948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ztráta vlastnického práva na straně původního majitele (má nárok na náhradu škody proti neoprávněnému převodci), nabytí na straně poctivého nabyvatele.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Např. zakoupení věci od někoho, komu vlastník věc svěřil</a:t>
            </a:r>
            <a:endParaRPr lang="cs-CZ" dirty="0"/>
          </a:p>
          <a:p>
            <a:pPr marL="514350" indent="-514350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60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E7BA7-D9FC-4315-ADB7-9068FC413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8) Nabytí vlastnického práva rozhodnutím orgánu veřejné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1F8EB-4F00-49EC-895D-FD3AC45B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Vlastnické právo nabývá rozhodnutím soudu nebo jiným orgánem veřejné moci.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Nabývá dnem, který je v rozhodnutí určen.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Př. vypořádání podílového spoluvlastnictví, restituce</a:t>
            </a:r>
          </a:p>
        </p:txBody>
      </p:sp>
    </p:spTree>
    <p:extLst>
      <p:ext uri="{BB962C8B-B14F-4D97-AF65-F5344CB8AC3E}">
        <p14:creationId xmlns:p14="http://schemas.microsoft.com/office/powerpoint/2010/main" val="3195755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60668-9A68-4DEB-98F2-09DD0967A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6766A3-828F-42B7-961F-4280CA94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vše, co je rozdílné od osoby a slouží potřebě lidí.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X lidské tělo, části těla, zvířata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Veřejný statek = věc určená k obecnému užívání.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37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6CCC4-A456-4940-BA9A-420ABCC4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Majetek vs. jmění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CDB79A-4C62-4CEC-8393-EC42ABD36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Majetek = 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ouhrn všeho, co člověku patří.</a:t>
            </a:r>
          </a:p>
          <a:p>
            <a:endParaRPr 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70200" indent="0">
              <a:buNone/>
            </a:pPr>
            <a:r>
              <a:rPr lang="cs-CZ" sz="4000" dirty="0">
                <a:latin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  <a:p>
            <a:endParaRPr 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Jmění =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souhrn majetku a dluhů člověka.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630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EEE16-81D8-41A6-A777-4042B81D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Věci hmotné a nehmotné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62B4DB-5ED6-483E-960B-F07266D93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 hmotná = ovladatelná část vnějšího světa; má povahu samostatného předmětu.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 nehmotná = věc bez hmotné podstaty (vzdělání, duševní vlastnictví).</a:t>
            </a:r>
          </a:p>
        </p:txBody>
      </p:sp>
    </p:spTree>
    <p:extLst>
      <p:ext uri="{BB962C8B-B14F-4D97-AF65-F5344CB8AC3E}">
        <p14:creationId xmlns:p14="http://schemas.microsoft.com/office/powerpoint/2010/main" val="171184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8444D-97AF-43E4-ADDF-32679901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Věci movité a nemovité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85B9DF-C888-4289-8F94-C5A93EA37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Nemovité =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pozemky a podzemní stavby (byt, pozemek, výrobní hala, metro…)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Movité = 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eškeré další věci, ať je jejich podstata hmotná nebo nehmotná (auto, počítač, film…) – lze je přemísťovat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0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3D2A8-69BD-4A3D-B899-486F7E945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63624-5066-4121-AB9B-E4D553B5F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  <a:p>
            <a:r>
              <a:rPr lang="cs-CZ" dirty="0"/>
              <a:t>Listina základních práv a svobod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8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2D093-661A-4669-AFC9-D22E79BCF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1016 Občanského zákoníku odst. 1: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„Plody spadlé ze stromů a keřů na sousední pozemek náleží vlastníkovi sousedního pozemku.“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32A6E0B-6A25-45C8-A6CF-6C84E40DED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165" y="3429000"/>
            <a:ext cx="342517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F4779-C3FF-4CAB-B483-073FEAED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Vlastnictví (vlastnické právo)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D527C-7D96-4DAC-B2C5-1EF33C7D6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še, co někomu patří, všechny jeho věci hmotné i nehmotné, je jeho vlastnictvím.</a:t>
            </a:r>
          </a:p>
          <a:p>
            <a:endParaRPr 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Vlastník má p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rávo se svým vlastnictvím libovolně nakládat (v mezích právního řádu).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Každý má právo vlastnit majetek. Vlastnické právo všech vlastníků má stejný zákonný obsah a ochranu.</a:t>
            </a:r>
          </a:p>
          <a:p>
            <a:endParaRPr 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7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03CF2-D940-46B6-B613-6520B354F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Práva vlastníka nad vlastnictvím: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9654A3-974A-4108-9DA9-0375063E2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právo věc držet;</a:t>
            </a:r>
          </a:p>
          <a:p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právo věc užívat;</a:t>
            </a:r>
          </a:p>
          <a:p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právo přisvojit si užitky plynoucí z věci;</a:t>
            </a:r>
          </a:p>
          <a:p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právo s věcí nakládat (prodat, darovat, zničit).</a:t>
            </a:r>
          </a:p>
        </p:txBody>
      </p:sp>
    </p:spTree>
    <p:extLst>
      <p:ext uri="{BB962C8B-B14F-4D97-AF65-F5344CB8AC3E}">
        <p14:creationId xmlns:p14="http://schemas.microsoft.com/office/powerpoint/2010/main" val="125780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70659-E0C6-4BA1-B54E-CCAE3384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Omezení vlastnického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F970F3-7D4C-48EA-9486-5B542DAED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Některá z práv jsou omezena jinými právy nebo zákony (např. zákaz držení zbraně bez zbrojního průkazu).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Užíváním svého vlastnictví člověk nesmí poškozovat nebo omezovat práva druhého člověka.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Výkon vlastnického práva nesmí poškozovat lidské zdraví, přírodu a životní prostředí nad míru stanovenou zákonem.</a:t>
            </a:r>
          </a:p>
        </p:txBody>
      </p:sp>
    </p:spTree>
    <p:extLst>
      <p:ext uri="{BB962C8B-B14F-4D97-AF65-F5344CB8AC3E}">
        <p14:creationId xmlns:p14="http://schemas.microsoft.com/office/powerpoint/2010/main" val="151891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8F75E-6317-48F7-9F45-DB6C9BE0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Nabytí vlastnického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051C7-4AFA-448E-B877-681719BA5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1) přivlastnění a nález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2) přirozený přírůstek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3) umělý přírůstek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4) smíšený přírůstek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5) vydržení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6) převod vlastnického práva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7) nabytí vlastnického práva od neoprávněného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8) rozhodnutím orgánu veřejné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387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F9EB5-CE1C-4068-8AE0-634E969E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1) Přivlastnění a nález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0C576-969E-48B8-8BC0-4E95DF5AA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9450"/>
            <a:ext cx="10515600" cy="4742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Přivlastnit si lze: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movitou věc, která nikomu nepatří (po třech letech)</a:t>
            </a:r>
          </a:p>
          <a:p>
            <a:pPr marL="893763" indent="-623888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X opuštěná nemovitá věc -&gt; do vlastnictví státu (po deseti letech)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neoznačené zkrocené zvíře, které vlastník nehledá</a:t>
            </a:r>
          </a:p>
          <a:p>
            <a:pPr marL="457200" lvl="1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X divoké zvíře </a:t>
            </a:r>
          </a:p>
          <a:p>
            <a:pPr marL="0" lvl="1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Vlastnické právo k nalezené věci nálezce získá:</a:t>
            </a:r>
          </a:p>
          <a:p>
            <a:pPr marL="457200" lvl="1" indent="-457200"/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pokud se majitel nepřihlásí do třech let od vyhlášení nálezu (u zvířat 2 – 4 měsíce)</a:t>
            </a:r>
          </a:p>
        </p:txBody>
      </p:sp>
    </p:spTree>
    <p:extLst>
      <p:ext uri="{BB962C8B-B14F-4D97-AF65-F5344CB8AC3E}">
        <p14:creationId xmlns:p14="http://schemas.microsoft.com/office/powerpoint/2010/main" val="3467674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6F447-1D5B-4BBD-9CB6-BB9C45652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2) Přirozený přírůstek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DB55B-0A20-4C67-841E-A22B533A5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Vlastníkovi pozemku náleží plody, které pozemek sám od sebe vydává.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Přírůstky vzniklé působením přírodních sil (např. naplavená zemina) patří vlastníkovi pozemku.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Plody, které vydává zvíře, náleží vlastníku zvířete.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1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F185A-3955-429F-B375-C7E1FB74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3) Umělý přírůstek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E6F48-646B-495F-8266-A81EA2E16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Zpracování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nová věc vzniklá zpracováním movitých věcí několika vlastníků (zpracované věci nelze uvést do předchozího stavu)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Smísení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smísené movité věci několika vlastníků; obnovení předešlého stavu nemožné, ale celek lze rozdělit na díly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Stavba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stavba postavená na cizím pozemku připadá vlastníkovi pozemku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Přestavek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=  pokud trvalá stavba malou částí přesahuje na malou část cizího pozemku, stane se tato část pozemku vlastnictvím zřizovatele stavby (X dobré mravy)</a:t>
            </a:r>
          </a:p>
        </p:txBody>
      </p:sp>
    </p:spTree>
    <p:extLst>
      <p:ext uri="{BB962C8B-B14F-4D97-AF65-F5344CB8AC3E}">
        <p14:creationId xmlns:p14="http://schemas.microsoft.com/office/powerpoint/2010/main" val="301632996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648BE644-4EB2-4192-9A9F-57D243BC991A}" vid="{10228427-B7C9-478D-AADD-8E663E3CBD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749</Words>
  <Application>Microsoft Office PowerPoint</Application>
  <PresentationFormat>Širokoúhlá obrazovka</PresentationFormat>
  <Paragraphs>102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Avenir Next LT Pro</vt:lpstr>
      <vt:lpstr>AvenirNext LT Pro Medium</vt:lpstr>
      <vt:lpstr>Calibri</vt:lpstr>
      <vt:lpstr>BlockprintVTI</vt:lpstr>
      <vt:lpstr>Vlastnictví</vt:lpstr>
      <vt:lpstr>Prezentace aplikace PowerPoint</vt:lpstr>
      <vt:lpstr>Vlastnictví (vlastnické právo)</vt:lpstr>
      <vt:lpstr>Práva vlastníka nad vlastnictvím:</vt:lpstr>
      <vt:lpstr>Omezení vlastnického práva</vt:lpstr>
      <vt:lpstr>Nabytí vlastnického práva</vt:lpstr>
      <vt:lpstr>1) Přivlastnění a nález</vt:lpstr>
      <vt:lpstr>2) Přirozený přírůstek</vt:lpstr>
      <vt:lpstr>3) Umělý přírůstek</vt:lpstr>
      <vt:lpstr>4) Smíšený přírůstek</vt:lpstr>
      <vt:lpstr>5) Vydržení</vt:lpstr>
      <vt:lpstr>6) Převod vlastnického práva</vt:lpstr>
      <vt:lpstr>7) Nabytí vlastnického práva od neoprávněného</vt:lpstr>
      <vt:lpstr>8) Nabytí vlastnického práva rozhodnutím orgánu veřejné moci</vt:lpstr>
      <vt:lpstr>Věc</vt:lpstr>
      <vt:lpstr>Majetek vs. jmění</vt:lpstr>
      <vt:lpstr>Věci hmotné a nehmotné</vt:lpstr>
      <vt:lpstr>Věci movité a nemovité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Vlastnictví</dc:title>
  <dc:creator>Monika Rosůlková</dc:creator>
  <cp:lastModifiedBy>Monika Rosůlková</cp:lastModifiedBy>
  <cp:revision>1</cp:revision>
  <dcterms:created xsi:type="dcterms:W3CDTF">2021-01-13T16:18:32Z</dcterms:created>
  <dcterms:modified xsi:type="dcterms:W3CDTF">2021-01-13T16:22:06Z</dcterms:modified>
</cp:coreProperties>
</file>