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8" r:id="rId3"/>
    <p:sldId id="258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Peloušek" initials="JP" lastIdx="1" clrIdx="0">
    <p:extLst>
      <p:ext uri="{19B8F6BF-5375-455C-9EA6-DF929625EA0E}">
        <p15:presenceInfo xmlns:p15="http://schemas.microsoft.com/office/powerpoint/2012/main" userId="Jakub Pelouš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24895-841B-404C-BED3-E1B835F3C3A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196D9E4F-AC58-46C4-B652-F42ECFD2B72F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84E0F201-10F9-4E7A-A0AA-0F7B9C164FCE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32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24895-841B-404C-BED3-E1B835F3C3A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84E0F201-10F9-4E7A-A0AA-0F7B9C164FCE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07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35F90C-E60E-4324-A095-D57564BFC699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ED150266-AA50-41A1-AA1C-63E2DB0DEC97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3F5F70F4-6A16-42FA-81DD-4B9FEC5AA82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50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35F90C-E60E-4324-A095-D57564BFC699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3F5F70F4-6A16-42FA-81DD-4B9FEC5AA82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3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CC0E6F-DD93-4657-B6BC-725B525CD273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7A648E5-85B8-417C-BA83-E055B168FDFE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5E2ACA0E-CF38-4C9B-8F3C-4B78D7E1A7B6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691904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CC0E6F-DD93-4657-B6BC-725B525CD273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7A648E5-85B8-417C-BA83-E055B168FDFE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5E2ACA0E-CF38-4C9B-8F3C-4B78D7E1A7B6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25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CC0E6F-DD93-4657-B6BC-725B525CD273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5E2ACA0E-CF38-4C9B-8F3C-4B78D7E1A7B6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291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CC0E6F-DD93-4657-B6BC-725B525CD273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5E2ACA0E-CF38-4C9B-8F3C-4B78D7E1A7B6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372436-FB22-4AEB-9EFF-01B1C6D8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63" y="691904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8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8F555D-37A5-469D-B6E0-3611DBFB3BBD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8A1A102B-2178-4A80-A768-02A8390CF6F5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69EFFA06-006F-422F-877D-3DDD51FFFC11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7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8F555D-37A5-469D-B6E0-3611DBFB3BBD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69EFFA06-006F-422F-877D-3DDD51FFFC11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66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461FD-AD61-4FD2-B596-3A309CFA34C3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78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4BBFC-6EEA-48BB-82DE-60F997F3B330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47DC6CD3-4E2E-4192-928A-53E635CEB27E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877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4BBFC-6EEA-48BB-82DE-60F997F3B330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10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C8A213F4-E9BD-4970-A4B2-02DC080ACCC0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7B6E08CA-A3BF-4D5D-BF3D-0A90975EFF9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980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7B6E08CA-A3BF-4D5D-BF3D-0A90975EFF9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57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0A5D40D-7618-4C33-B3AA-69861B35AB71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9908F7CC-2015-4860-90F2-56C60564D030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1F14A69D-4636-4200-A33E-088B06C8A9DB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918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633BB1F-3757-43BE-8A5A-6018C0A4B45A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BE133C5-23F0-45E8-9BAF-18F63952373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2089FC9D-EE32-4538-B667-21EBE45EACF2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4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8093A7B-1DB9-4227-BDD7-4DFAF2E5A6B0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44A6A4E0-D30A-4D64-BA5F-14E3AF56C50C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67BFC316-C90D-4298-8457-A1962C94B2F1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759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2B401-5373-4995-AB7B-3C912E3DE940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CE89AE5-D666-4D33-B251-FB3E7EA9D84F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DBB05034-8AFE-40D3-9371-9B7152D7ECF9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9463" y="627405"/>
            <a:ext cx="7376749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15DB8-1CF4-42F5-B528-E71B4CE392F2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Zástupný symbol pro číslo snímku 7">
            <a:extLst>
              <a:ext uri="{FF2B5EF4-FFF2-40B4-BE49-F238E27FC236}">
                <a16:creationId xmlns:a16="http://schemas.microsoft.com/office/drawing/2014/main" id="{2640C25B-B526-412B-8B14-22CE48DE8CBA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Šipka: pětiúhelník 3">
            <a:extLst>
              <a:ext uri="{FF2B5EF4-FFF2-40B4-BE49-F238E27FC236}">
                <a16:creationId xmlns:a16="http://schemas.microsoft.com/office/drawing/2014/main" id="{40DC8EE4-7840-489A-9345-0395A6C22594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145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83717-684B-4532-B014-35EA5F22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5E19-7A76-4690-A0B7-AF3D41E3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E10CB-8F7D-4AD0-957D-79DFFF56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50841F-99A4-409E-81F4-4883847F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348450-C746-41C1-9DDD-003306B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461FD-AD61-4FD2-B596-3A309CFA34C3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7D25A-5FBA-408C-8B44-7664D4418220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CC9B508A-1DDD-408C-9452-23EDF2245DA6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E0105520-0664-4766-BA05-7BA6E2925341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7D25A-5FBA-408C-8B44-7664D4418220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CC9B508A-1DDD-408C-9452-23EDF2245DA6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8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34513D4-33CA-4229-893C-CBEEF862C8B8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E0E70B63-AC1D-49EE-8209-F1C860DF9016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097FA14B-FAB8-4A3C-BFC7-859E94150098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6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34513D4-33CA-4229-893C-CBEEF862C8B8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Zástupný symbol pro číslo snímku 7">
            <a:extLst>
              <a:ext uri="{FF2B5EF4-FFF2-40B4-BE49-F238E27FC236}">
                <a16:creationId xmlns:a16="http://schemas.microsoft.com/office/drawing/2014/main" id="{097FA14B-FAB8-4A3C-BFC7-859E94150098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2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3023051-993A-4F0F-B341-86052D6566FA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B982840-B672-427D-A22B-F91BA17101E8}"/>
              </a:ext>
            </a:extLst>
          </p:cNvPr>
          <p:cNvSpPr/>
          <p:nvPr/>
        </p:nvSpPr>
        <p:spPr>
          <a:xfrm flipH="1">
            <a:off x="8605520" y="0"/>
            <a:ext cx="3586480" cy="505475"/>
          </a:xfrm>
          <a:prstGeom prst="homePlate">
            <a:avLst>
              <a:gd name="adj" fmla="val 52010"/>
            </a:avLst>
          </a:prstGeom>
          <a:solidFill>
            <a:schemeClr val="tx2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číslo snímku 7">
            <a:extLst>
              <a:ext uri="{FF2B5EF4-FFF2-40B4-BE49-F238E27FC236}">
                <a16:creationId xmlns:a16="http://schemas.microsoft.com/office/drawing/2014/main" id="{2E4D90DC-0132-45C9-BFF7-A9D132729014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0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3023051-993A-4F0F-B341-86052D6566FA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Zástupný symbol pro číslo snímku 7">
            <a:extLst>
              <a:ext uri="{FF2B5EF4-FFF2-40B4-BE49-F238E27FC236}">
                <a16:creationId xmlns:a16="http://schemas.microsoft.com/office/drawing/2014/main" id="{2E4D90DC-0132-45C9-BFF7-A9D132729014}"/>
              </a:ext>
            </a:extLst>
          </p:cNvPr>
          <p:cNvSpPr txBox="1">
            <a:spLocks/>
          </p:cNvSpPr>
          <p:nvPr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6" y="624110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2133600"/>
            <a:ext cx="9845376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A05B8238-1E27-499D-A83D-D6306CB59E39}"/>
              </a:ext>
            </a:extLst>
          </p:cNvPr>
          <p:cNvSpPr/>
          <p:nvPr/>
        </p:nvSpPr>
        <p:spPr>
          <a:xfrm>
            <a:off x="11521444" y="6296296"/>
            <a:ext cx="659674" cy="561703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0B1C248-719C-4E05-80CF-986EBC1FB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fd.cz/film/433606-mlady-karl-marx/prehled/" TargetMode="External"/><Relationship Id="rId2" Type="http://schemas.openxmlformats.org/officeDocument/2006/relationships/hyperlink" Target="https://www.csfd.cz/film/349016-textilka/prehle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n9ESFJTnHs&amp;ab_channel=CharlieChaplin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Moderní kontinentální filosofie: vybrané kapitoly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Daniel Špelda, Katedra filosofie FF MU</a:t>
            </a:r>
          </a:p>
          <a:p>
            <a:r>
              <a:rPr lang="cs-CZ"/>
              <a:t>Podzimní semestr 2020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170F8-4DA2-453A-BE88-356505E7D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5" y="808038"/>
            <a:ext cx="5438053" cy="5246118"/>
          </a:xfrm>
        </p:spPr>
        <p:txBody>
          <a:bodyPr/>
          <a:lstStyle/>
          <a:p>
            <a:r>
              <a:rPr lang="cs-CZ" dirty="0"/>
              <a:t>myšlení má vždy třídní charakter</a:t>
            </a:r>
          </a:p>
          <a:p>
            <a:r>
              <a:rPr lang="cs-CZ" b="1" dirty="0"/>
              <a:t>třídní vědomí: </a:t>
            </a:r>
            <a:r>
              <a:rPr lang="cs-CZ" dirty="0"/>
              <a:t>Lidé si uvědomují, že patří ke stejné třídě, že mají společný zájem, za který bojují. </a:t>
            </a:r>
          </a:p>
          <a:p>
            <a:pPr algn="just"/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„Myšlenky vládnoucí třídy jsou v každé epoše, vládnoucími myšlenkami, tj. třída, která je vládnoucí materiální silou společnosti, je zároveň její vládnoucí duchovní silou. Protože vládnoucí třída má k disposici prostředky materiální produkce, disponuje zároveň prostředky duchovní produkce, takže si tím zároveň zpravidla podřizuje myšlenky těch, kterým chybějí prostředky duchovní produkce.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0" indent="0" algn="r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Německá ideologie,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17)</a:t>
            </a:r>
          </a:p>
          <a:p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C90BCDC8-7792-4FCF-BEC4-1A39BB7D2E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0404" y="849731"/>
            <a:ext cx="4864834" cy="268260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429F181-907F-4A1A-9D75-7BB29085F847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226464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EBB8B-2E72-42A8-A49A-650F57F49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6" y="721894"/>
            <a:ext cx="4996127" cy="5181949"/>
          </a:xfrm>
        </p:spPr>
        <p:txBody>
          <a:bodyPr>
            <a:normAutofit/>
          </a:bodyPr>
          <a:lstStyle/>
          <a:p>
            <a:r>
              <a:rPr lang="cs-CZ" b="1" dirty="0"/>
              <a:t>ideologie: </a:t>
            </a:r>
            <a:r>
              <a:rPr lang="cs-CZ" dirty="0"/>
              <a:t>myšlenkový a hodnotový systém, který vyjadřuje stávající podobu ekonomiky a napomáhá jejímu fungování. Je vždy třídní.</a:t>
            </a:r>
          </a:p>
          <a:p>
            <a:r>
              <a:rPr lang="cs-CZ" dirty="0"/>
              <a:t>ideologie udržuje utlačované v poslušnosti, protože legitimizuje existující ekonomické poměry tím, že přesvědčí utlačované, že tyto poměry jsou spravedlivé, správné a přirozené. </a:t>
            </a:r>
          </a:p>
          <a:p>
            <a:r>
              <a:rPr lang="cs-CZ" dirty="0"/>
              <a:t>každá třídní ideologie se snaží vydávat zájmy své třídy za zájmy univerzální – tedy snaží se vyvolat zdání, že </a:t>
            </a:r>
            <a:r>
              <a:rPr lang="cs-CZ" i="1" dirty="0"/>
              <a:t>není </a:t>
            </a:r>
            <a:r>
              <a:rPr lang="cs-CZ" dirty="0"/>
              <a:t>ideologií</a:t>
            </a:r>
          </a:p>
          <a:p>
            <a:r>
              <a:rPr lang="cs-CZ" dirty="0"/>
              <a:t>fungující ideologie zastírá skutečné příčiny společenských procesů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4004A7-A973-41F5-B2DF-F7197FA5E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5171" y="721894"/>
            <a:ext cx="5168413" cy="5541905"/>
          </a:xfrm>
        </p:spPr>
        <p:txBody>
          <a:bodyPr>
            <a:normAutofit/>
          </a:bodyPr>
          <a:lstStyle/>
          <a:p>
            <a:r>
              <a:rPr lang="cs-CZ" b="1" dirty="0"/>
              <a:t>falešné vědomí</a:t>
            </a:r>
            <a:r>
              <a:rPr lang="cs-CZ" b="1"/>
              <a:t>: </a:t>
            </a:r>
            <a:r>
              <a:rPr lang="cs-CZ"/>
              <a:t>člověk si </a:t>
            </a:r>
            <a:r>
              <a:rPr lang="cs-CZ" dirty="0"/>
              <a:t>neuvědomuje, že jeho myšlení je determinováno jeho třídou – tedy že jeho myšlení je utvářeno vnějšími ekonomickými a politickými okolnostmi.</a:t>
            </a:r>
          </a:p>
          <a:p>
            <a:r>
              <a:rPr lang="cs-CZ" dirty="0"/>
              <a:t>ideologie kapitalismu: představuje sám sebe jako rovnou a svobodnou soutěž autonomních individuí</a:t>
            </a:r>
          </a:p>
          <a:p>
            <a:r>
              <a:rPr lang="cs-CZ" dirty="0"/>
              <a:t>epistemologická privilegovanost proletariátů (dělníků): dělníci budou schopni odkrýt a pochopit skutečnou povahu kapitalismu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BA99A4-E834-432D-A61D-07CE9771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812" y="4484318"/>
            <a:ext cx="4793129" cy="191912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04ABEDF-C054-4BF1-B938-98DAA35B1C33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32856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D9C48-8415-45FA-A16D-90B887BDF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6690" y="1399026"/>
            <a:ext cx="4278038" cy="51047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ekonomický redukcionismus</a:t>
            </a:r>
          </a:p>
          <a:p>
            <a:r>
              <a:rPr lang="en-US">
                <a:solidFill>
                  <a:schemeClr val="tx1"/>
                </a:solidFill>
              </a:rPr>
              <a:t>neúspěšné prognózy: kapitalismus v 19. a 20. století nevedl ke zvyšování chudoby, ale k moderní společnosti blahobytu</a:t>
            </a:r>
          </a:p>
          <a:p>
            <a:r>
              <a:rPr lang="en-US">
                <a:solidFill>
                  <a:schemeClr val="tx1"/>
                </a:solidFill>
              </a:rPr>
              <a:t>marxistické snahy o nastolení lepšího světa se zvrhly v odporné a nemilosrdné diktatury</a:t>
            </a:r>
          </a:p>
          <a:p>
            <a:r>
              <a:rPr lang="en-US">
                <a:solidFill>
                  <a:schemeClr val="tx1"/>
                </a:solidFill>
              </a:rPr>
              <a:t>celkové hodnocení Marxe se dnes u jednotlivých filosofů výrazně liší</a:t>
            </a:r>
          </a:p>
        </p:txBody>
      </p:sp>
      <p:pic>
        <p:nvPicPr>
          <p:cNvPr id="6" name="Zástupný obsah 5" descr="Obsah obrázku mraky, vsedě, západ slunce, voda&#10;&#10;Popis byl vytvořen automaticky">
            <a:extLst>
              <a:ext uri="{FF2B5EF4-FFF2-40B4-BE49-F238E27FC236}">
                <a16:creationId xmlns:a16="http://schemas.microsoft.com/office/drawing/2014/main" id="{0E6638CF-F64F-4AD2-8093-FA7CB5C37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579" r="25611" b="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E6E7B0-D514-4FE2-8C50-117F9D68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Kritika Marxe</a:t>
            </a:r>
          </a:p>
        </p:txBody>
      </p:sp>
    </p:spTree>
    <p:extLst>
      <p:ext uri="{BB962C8B-B14F-4D97-AF65-F5344CB8AC3E}">
        <p14:creationId xmlns:p14="http://schemas.microsoft.com/office/powerpoint/2010/main" val="217644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8AB2D5DB-F063-45A0-B481-51370E044A08}"/>
              </a:ext>
            </a:extLst>
          </p:cNvPr>
          <p:cNvSpPr/>
          <p:nvPr/>
        </p:nvSpPr>
        <p:spPr>
          <a:xfrm>
            <a:off x="975358" y="2158652"/>
            <a:ext cx="1605003" cy="384132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A1512E-39AA-4ED1-B91B-712D1C9C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Marx</a:t>
            </a:r>
          </a:p>
          <a:p>
            <a:pPr marL="946150" lvl="1" indent="-546100">
              <a:buFont typeface="+mj-lt"/>
              <a:buAutoNum type="arabicPeriod"/>
            </a:pPr>
            <a:r>
              <a:rPr lang="cs-CZ" sz="1800" dirty="0">
                <a:ea typeface="Times New Roman" panose="02020603050405020304" pitchFamily="18" charset="0"/>
              </a:rPr>
              <a:t>Antropologie odcizené práce</a:t>
            </a:r>
          </a:p>
          <a:p>
            <a:pPr marL="946150" lvl="1" indent="-546100">
              <a:buFont typeface="+mj-lt"/>
              <a:buAutoNum type="arabicPeriod"/>
            </a:pPr>
            <a:r>
              <a:rPr lang="cs-CZ" sz="1800" dirty="0">
                <a:ea typeface="Times New Roman" panose="02020603050405020304" pitchFamily="18" charset="0"/>
              </a:rPr>
              <a:t>Historický materialismus</a:t>
            </a:r>
          </a:p>
          <a:p>
            <a:pPr marL="946150" lvl="1" indent="-546100">
              <a:buFont typeface="+mj-lt"/>
              <a:buAutoNum type="arabicPeriod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Bytí, vědomí a ideologie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dirty="0">
                <a:ea typeface="Times New Roman" panose="02020603050405020304" pitchFamily="18" charset="0"/>
              </a:rPr>
              <a:t>Frankfurtská škola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 dirty="0">
                <a:ea typeface="Times New Roman" panose="02020603050405020304" pitchFamily="18" charset="0"/>
              </a:rPr>
              <a:t>Foucault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000">
                <a:effectLst/>
                <a:ea typeface="Times New Roman" panose="02020603050405020304" pitchFamily="18" charset="0"/>
              </a:rPr>
              <a:t>Bauman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 a okruhů ke zkoušce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402ACD-2DCC-4172-B7B4-CD252DA03C08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42933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F41F5E76-90D0-4D6D-BBBC-DA0E5546CA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6539" y="1677042"/>
            <a:ext cx="3329461" cy="4556847"/>
          </a:xfrm>
        </p:spPr>
      </p:pic>
      <p:pic>
        <p:nvPicPr>
          <p:cNvPr id="17" name="Zástupný symbol pro obsah 16">
            <a:extLst>
              <a:ext uri="{FF2B5EF4-FFF2-40B4-BE49-F238E27FC236}">
                <a16:creationId xmlns:a16="http://schemas.microsoft.com/office/drawing/2014/main" id="{E2021001-D0ED-4693-A3CA-A5A67FBF2E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0453" y="1677042"/>
            <a:ext cx="3209821" cy="4508340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246C93A-F97B-4F6C-A41E-8E94323B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Karl Marx (1818-1883)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15E99E-F51F-43C2-A17B-FC1F69A83662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124927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36EEAE7-33C5-400F-AD43-DAF9F0FDB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9305" y="1647023"/>
            <a:ext cx="6594087" cy="49440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popularizátor Friedrich Engels (1820-1895)</a:t>
            </a:r>
          </a:p>
          <a:p>
            <a:pPr>
              <a:lnSpc>
                <a:spcPct val="90000"/>
              </a:lnSpc>
            </a:pPr>
            <a:r>
              <a:rPr lang="en-US"/>
              <a:t>dogmatická forma ruských bolševiků: marxismus-leninismus</a:t>
            </a:r>
          </a:p>
          <a:p>
            <a:pPr>
              <a:lnSpc>
                <a:spcPct val="90000"/>
              </a:lnSpc>
            </a:pPr>
            <a:r>
              <a:rPr lang="en-US"/>
              <a:t>původní motivace: soucit s utrpením chudých dělníků – pracovní doba 14 hodin (Po až So)</a:t>
            </a:r>
          </a:p>
          <a:p>
            <a:pPr>
              <a:lnSpc>
                <a:spcPct val="90000"/>
              </a:lnSpc>
            </a:pPr>
            <a:r>
              <a:rPr lang="cs-CZ"/>
              <a:t>Britský </a:t>
            </a:r>
            <a:r>
              <a:rPr lang="en-US"/>
              <a:t>seriál </a:t>
            </a:r>
            <a:r>
              <a:rPr lang="en-US">
                <a:hlinkClick r:id="rId2"/>
              </a:rPr>
              <a:t>The Mill</a:t>
            </a:r>
            <a:r>
              <a:rPr lang="en-US"/>
              <a:t> (2013)</a:t>
            </a:r>
          </a:p>
          <a:p>
            <a:pPr>
              <a:lnSpc>
                <a:spcPct val="90000"/>
              </a:lnSpc>
            </a:pPr>
            <a:r>
              <a:rPr lang="en-US"/>
              <a:t>Marx věřil v pokrok prostřednictvím vědy a reforem</a:t>
            </a:r>
          </a:p>
          <a:p>
            <a:pPr>
              <a:lnSpc>
                <a:spcPct val="90000"/>
              </a:lnSpc>
            </a:pPr>
            <a:r>
              <a:rPr lang="en-US"/>
              <a:t>nastolení nové společnosti: komunismus – z lat. </a:t>
            </a:r>
            <a:r>
              <a:rPr lang="en-US" i="1"/>
              <a:t>communis – </a:t>
            </a:r>
            <a:r>
              <a:rPr lang="en-US"/>
              <a:t>tj. společný</a:t>
            </a:r>
            <a:r>
              <a:rPr lang="cs-CZ"/>
              <a:t>; 2 hlavní znaky: zrušení soukromého vlastnictví + lidé nemusí pracovat, aby přežili – pracují, protože je to baví a naplňuje</a:t>
            </a:r>
          </a:p>
          <a:p>
            <a:pPr>
              <a:lnSpc>
                <a:spcPct val="90000"/>
              </a:lnSpc>
            </a:pPr>
            <a:r>
              <a:rPr lang="cs-CZ">
                <a:hlinkClick r:id="rId3"/>
              </a:rPr>
              <a:t>film </a:t>
            </a:r>
            <a:r>
              <a:rPr lang="cs-CZ" i="1">
                <a:hlinkClick r:id="rId3"/>
              </a:rPr>
              <a:t>Mladý Karl Marx </a:t>
            </a:r>
            <a:r>
              <a:rPr lang="cs-CZ">
                <a:hlinkClick r:id="rId3"/>
              </a:rPr>
              <a:t>(2017)</a:t>
            </a:r>
            <a:endParaRPr lang="en-US"/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11" name="Zástupný symbol pro obsah 10" descr="https://upload.wikimedia.org/wikipedia/commons/thumb/2/26/Anti-capitalism_color%E2%80%94_Restored.png/800px-Anti-capitalism_color%E2%80%94_Restored.png">
            <a:extLst>
              <a:ext uri="{FF2B5EF4-FFF2-40B4-BE49-F238E27FC236}">
                <a16:creationId xmlns:a16="http://schemas.microsoft.com/office/drawing/2014/main" id="{9D7D70DF-D592-4C7E-B912-973167AD2B8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9865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672F94B-F7FC-42AA-AA12-794CB827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10734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B4A2BF-97B6-40AD-93B5-78F74935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968" y="1554356"/>
            <a:ext cx="5173249" cy="4172676"/>
          </a:xfrm>
        </p:spPr>
        <p:txBody>
          <a:bodyPr>
            <a:normAutofit/>
          </a:bodyPr>
          <a:lstStyle/>
          <a:p>
            <a:r>
              <a:rPr lang="cs-CZ" b="1" dirty="0"/>
              <a:t>práce: </a:t>
            </a:r>
            <a:r>
              <a:rPr lang="cs-CZ" dirty="0"/>
              <a:t>člověk je pracující bytost – přetváří své prostředí kvůli sebezáchově prostřednictvím práce</a:t>
            </a:r>
          </a:p>
          <a:p>
            <a:r>
              <a:rPr lang="cs-CZ" dirty="0"/>
              <a:t>dějinný cíl: zbavit se nutnosti pracovat</a:t>
            </a:r>
          </a:p>
          <a:p>
            <a:r>
              <a:rPr lang="cs-CZ" dirty="0"/>
              <a:t>nepřátelská a odcizená příroda</a:t>
            </a:r>
          </a:p>
          <a:p>
            <a:r>
              <a:rPr lang="cs-CZ" dirty="0"/>
              <a:t>výsledky své práce sdílíme s ostatními</a:t>
            </a:r>
          </a:p>
          <a:p>
            <a:pPr algn="just"/>
            <a:r>
              <a:rPr lang="cs-CZ" dirty="0"/>
              <a:t>„</a:t>
            </a:r>
            <a:r>
              <a:rPr lang="cs-CZ" i="1" dirty="0"/>
              <a:t>To, čím [individua] jsou, spadá tedy vjedno s jejich výrobou, a to s tím, co vyrábějí, i s tím, jak vyrábějí. Čím individua jsou, závisí tedy na materiálních podmínkách jejich výroby.</a:t>
            </a:r>
            <a:r>
              <a:rPr lang="cs-CZ" dirty="0"/>
              <a:t>“ </a:t>
            </a:r>
          </a:p>
          <a:p>
            <a:pPr marL="0" indent="0" algn="just">
              <a:buNone/>
              <a:tabLst>
                <a:tab pos="5022850" algn="r"/>
              </a:tabLst>
            </a:pPr>
            <a:r>
              <a:rPr lang="cs-CZ" dirty="0"/>
              <a:t>	</a:t>
            </a:r>
            <a:r>
              <a:rPr lang="cs-CZ" sz="1400" dirty="0"/>
              <a:t>(</a:t>
            </a:r>
            <a:r>
              <a:rPr lang="cs-CZ" sz="1400" i="1" dirty="0"/>
              <a:t>Německá ideologie</a:t>
            </a:r>
            <a:r>
              <a:rPr lang="cs-CZ" sz="1400" dirty="0"/>
              <a:t>, s.</a:t>
            </a:r>
            <a:r>
              <a:rPr lang="cs-CZ" sz="1400" i="1" dirty="0"/>
              <a:t> </a:t>
            </a:r>
            <a:r>
              <a:rPr lang="cs-CZ" sz="1400" dirty="0"/>
              <a:t>5)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7A46943-FD62-43D8-B42C-212928D3F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8794" y="1554356"/>
            <a:ext cx="5173249" cy="4679534"/>
          </a:xfrm>
        </p:spPr>
        <p:txBody>
          <a:bodyPr>
            <a:normAutofit/>
          </a:bodyPr>
          <a:lstStyle/>
          <a:p>
            <a:r>
              <a:rPr lang="cs-CZ" b="1" dirty="0"/>
              <a:t>odcizení: </a:t>
            </a:r>
            <a:r>
              <a:rPr lang="cs-CZ" dirty="0"/>
              <a:t>dělba práce: na počátku dějin lidé pracovali pro sebe a chápali celý pracovní proces; v kapitalismu montují na výrobní lince jen určitou část produktu – výsledek práce je dělníkovi odcizený</a:t>
            </a:r>
          </a:p>
          <a:p>
            <a:r>
              <a:rPr lang="cs-CZ" dirty="0"/>
              <a:t>práce = variabilní kapitál: kapitalista si najímá dělníky, kteří nemohou rozhodovat o povaze ani </a:t>
            </a:r>
            <a:r>
              <a:rPr lang="cs-CZ" dirty="0" err="1"/>
              <a:t>výsledích</a:t>
            </a:r>
            <a:r>
              <a:rPr lang="cs-CZ" dirty="0"/>
              <a:t> své práce</a:t>
            </a:r>
          </a:p>
          <a:p>
            <a:r>
              <a:rPr lang="cs-CZ" dirty="0"/>
              <a:t>v socialismu/komunismu má být kapitál spravován institucemi demokratického státu: mizí odcizení</a:t>
            </a:r>
          </a:p>
          <a:p>
            <a:r>
              <a:rPr lang="en-US" dirty="0" err="1">
                <a:hlinkClick r:id="rId2"/>
              </a:rPr>
              <a:t>Chaplin_Modern</a:t>
            </a:r>
            <a:r>
              <a:rPr lang="en-US" dirty="0">
                <a:hlinkClick r:id="rId2"/>
              </a:rPr>
              <a:t> Times - Factory (1936)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DFA838-6CE3-495D-BCF6-CF61D4AD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/>
              <a:t>. Antropologie </a:t>
            </a:r>
            <a:r>
              <a:rPr lang="cs-CZ" dirty="0"/>
              <a:t>odcizené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CA12B8-EC62-4E29-841A-49F998E9C9FB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348918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5914098-F02E-4983-A705-AE6EB9DDC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1515650"/>
            <a:ext cx="6574535" cy="43772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historický</a:t>
            </a:r>
            <a:r>
              <a:rPr lang="en-US" dirty="0"/>
              <a:t> </a:t>
            </a:r>
            <a:r>
              <a:rPr lang="en-US" dirty="0" err="1"/>
              <a:t>materialismus</a:t>
            </a:r>
            <a:r>
              <a:rPr lang="en-US" dirty="0"/>
              <a:t> = </a:t>
            </a:r>
            <a:r>
              <a:rPr lang="en-US" dirty="0" err="1"/>
              <a:t>filosofie</a:t>
            </a:r>
            <a:r>
              <a:rPr lang="en-US" dirty="0"/>
              <a:t> </a:t>
            </a:r>
            <a:r>
              <a:rPr lang="en-US" dirty="0" err="1"/>
              <a:t>dějin</a:t>
            </a:r>
            <a:r>
              <a:rPr lang="en-US" dirty="0"/>
              <a:t> + </a:t>
            </a:r>
            <a:r>
              <a:rPr lang="en-US" dirty="0" err="1"/>
              <a:t>sociální</a:t>
            </a:r>
            <a:r>
              <a:rPr lang="en-US" dirty="0"/>
              <a:t> a </a:t>
            </a:r>
            <a:r>
              <a:rPr lang="en-US" dirty="0" err="1"/>
              <a:t>politická</a:t>
            </a:r>
            <a:r>
              <a:rPr lang="en-US" dirty="0"/>
              <a:t> </a:t>
            </a:r>
            <a:r>
              <a:rPr lang="en-US" dirty="0" err="1"/>
              <a:t>filosofie</a:t>
            </a:r>
            <a:endParaRPr lang="en-US" dirty="0"/>
          </a:p>
          <a:p>
            <a:r>
              <a:rPr lang="en-US" dirty="0" err="1"/>
              <a:t>socioekonomické</a:t>
            </a:r>
            <a:r>
              <a:rPr lang="en-US" dirty="0"/>
              <a:t> </a:t>
            </a:r>
            <a:r>
              <a:rPr lang="en-US" dirty="0" err="1"/>
              <a:t>formace</a:t>
            </a:r>
            <a:r>
              <a:rPr lang="en-US" dirty="0"/>
              <a:t> v </a:t>
            </a:r>
            <a:r>
              <a:rPr lang="en-US" dirty="0" err="1"/>
              <a:t>dějinách</a:t>
            </a:r>
            <a:r>
              <a:rPr lang="en-US" dirty="0"/>
              <a:t>: </a:t>
            </a:r>
            <a:r>
              <a:rPr lang="cs-CZ" dirty="0"/>
              <a:t>1. </a:t>
            </a:r>
            <a:r>
              <a:rPr lang="en-US" dirty="0" err="1"/>
              <a:t>prvobytněpospolná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, </a:t>
            </a:r>
            <a:r>
              <a:rPr lang="cs-CZ" dirty="0"/>
              <a:t>2. </a:t>
            </a:r>
            <a:r>
              <a:rPr lang="en-US" dirty="0" err="1"/>
              <a:t>otrokářská</a:t>
            </a:r>
            <a:r>
              <a:rPr lang="en-US" dirty="0"/>
              <a:t>, </a:t>
            </a:r>
            <a:r>
              <a:rPr lang="cs-CZ" dirty="0"/>
              <a:t>3. </a:t>
            </a:r>
            <a:r>
              <a:rPr lang="en-US" dirty="0" err="1"/>
              <a:t>feudální</a:t>
            </a:r>
            <a:r>
              <a:rPr lang="cs-CZ" dirty="0"/>
              <a:t>, 4. </a:t>
            </a:r>
            <a:r>
              <a:rPr lang="en-US" dirty="0" err="1"/>
              <a:t>kapitalistická</a:t>
            </a:r>
            <a:r>
              <a:rPr lang="cs-CZ" dirty="0"/>
              <a:t> </a:t>
            </a:r>
            <a:r>
              <a:rPr lang="en-US" dirty="0"/>
              <a:t>→</a:t>
            </a:r>
            <a:r>
              <a:rPr lang="cs-CZ" dirty="0"/>
              <a:t> 5. socialismus/komunismus</a:t>
            </a:r>
            <a:endParaRPr lang="en-US" dirty="0"/>
          </a:p>
          <a:p>
            <a:r>
              <a:rPr lang="en-US" dirty="0" err="1"/>
              <a:t>formace</a:t>
            </a:r>
            <a:r>
              <a:rPr lang="en-US" dirty="0"/>
              <a:t> se </a:t>
            </a:r>
            <a:r>
              <a:rPr lang="en-US" dirty="0" err="1"/>
              <a:t>střídají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revolucí</a:t>
            </a:r>
            <a:endParaRPr lang="en-US" dirty="0"/>
          </a:p>
          <a:p>
            <a:r>
              <a:rPr lang="en-US" dirty="0"/>
              <a:t>Marx </a:t>
            </a:r>
            <a:r>
              <a:rPr lang="en-US" dirty="0" err="1"/>
              <a:t>soudil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kapitalismus</a:t>
            </a:r>
            <a:r>
              <a:rPr lang="en-US" dirty="0"/>
              <a:t> je </a:t>
            </a:r>
            <a:r>
              <a:rPr lang="en-US" dirty="0" err="1"/>
              <a:t>blízko</a:t>
            </a:r>
            <a:r>
              <a:rPr lang="en-US" dirty="0"/>
              <a:t>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zhroucení</a:t>
            </a:r>
            <a:r>
              <a:rPr lang="en-US" dirty="0"/>
              <a:t> → </a:t>
            </a:r>
            <a:r>
              <a:rPr lang="en-US" dirty="0" err="1"/>
              <a:t>revoluce</a:t>
            </a:r>
            <a:r>
              <a:rPr lang="en-US" dirty="0"/>
              <a:t> → </a:t>
            </a:r>
            <a:r>
              <a:rPr lang="en-US" dirty="0" err="1"/>
              <a:t>socialismus</a:t>
            </a:r>
            <a:r>
              <a:rPr lang="en-US" dirty="0"/>
              <a:t> → </a:t>
            </a:r>
            <a:r>
              <a:rPr lang="en-US" dirty="0" err="1"/>
              <a:t>komunismus</a:t>
            </a:r>
            <a:r>
              <a:rPr lang="en-US" dirty="0"/>
              <a:t> </a:t>
            </a:r>
          </a:p>
          <a:p>
            <a:r>
              <a:rPr lang="en-US" dirty="0" err="1"/>
              <a:t>komunismus</a:t>
            </a:r>
            <a:r>
              <a:rPr lang="en-US" dirty="0"/>
              <a:t>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svobodná</a:t>
            </a:r>
            <a:r>
              <a:rPr lang="en-US" dirty="0"/>
              <a:t> a </a:t>
            </a:r>
            <a:r>
              <a:rPr lang="en-US" dirty="0" err="1"/>
              <a:t>demokratická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s </a:t>
            </a:r>
            <a:r>
              <a:rPr lang="en-US" dirty="0" err="1"/>
              <a:t>vysokým</a:t>
            </a:r>
            <a:r>
              <a:rPr lang="en-US" dirty="0"/>
              <a:t> </a:t>
            </a:r>
            <a:r>
              <a:rPr lang="en-US" dirty="0" err="1"/>
              <a:t>podílem</a:t>
            </a:r>
            <a:r>
              <a:rPr lang="en-US" dirty="0"/>
              <a:t> </a:t>
            </a:r>
            <a:r>
              <a:rPr lang="en-US" dirty="0" err="1"/>
              <a:t>komunitní</a:t>
            </a:r>
            <a:r>
              <a:rPr lang="en-US" dirty="0"/>
              <a:t> </a:t>
            </a:r>
            <a:r>
              <a:rPr lang="en-US" dirty="0" err="1"/>
              <a:t>autonomie</a:t>
            </a:r>
            <a:endParaRPr lang="en-US" dirty="0"/>
          </a:p>
        </p:txBody>
      </p:sp>
      <p:pic>
        <p:nvPicPr>
          <p:cNvPr id="1026" name="Picture 2" descr="Jose Bardasano. Communist Propaganda. 1937 | Propaganda posters, Communist  propaganda, Propaganda art">
            <a:extLst>
              <a:ext uri="{FF2B5EF4-FFF2-40B4-BE49-F238E27FC236}">
                <a16:creationId xmlns:a16="http://schemas.microsoft.com/office/drawing/2014/main" id="{4662DB43-29CF-4B27-8B52-9E1734BD69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8196" y="645106"/>
            <a:ext cx="3569239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50A04D91-F7CB-4154-9A00-44463CBE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78" y="645106"/>
            <a:ext cx="627178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Historický</a:t>
            </a:r>
            <a:r>
              <a:rPr lang="en-US" dirty="0"/>
              <a:t> </a:t>
            </a:r>
            <a:r>
              <a:rPr lang="en-US" dirty="0" err="1"/>
              <a:t>materialismus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8ADA1D-A152-4CBB-939A-AB9E9955AF31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278128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obsah 19">
            <a:extLst>
              <a:ext uri="{FF2B5EF4-FFF2-40B4-BE49-F238E27FC236}">
                <a16:creationId xmlns:a16="http://schemas.microsoft.com/office/drawing/2014/main" id="{41311665-1C2E-40E3-B655-814DED3E8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762865"/>
            <a:ext cx="5406189" cy="5782313"/>
          </a:xfrm>
        </p:spPr>
        <p:txBody>
          <a:bodyPr>
            <a:normAutofit/>
          </a:bodyPr>
          <a:lstStyle/>
          <a:p>
            <a:r>
              <a:rPr lang="cs-CZ" b="1" dirty="0"/>
              <a:t>výrobní/produkční síly </a:t>
            </a:r>
            <a:r>
              <a:rPr lang="cs-CZ" dirty="0"/>
              <a:t>(</a:t>
            </a:r>
            <a:r>
              <a:rPr lang="cs-CZ" i="1" dirty="0" err="1"/>
              <a:t>Produktivkräfte</a:t>
            </a:r>
            <a:r>
              <a:rPr lang="cs-CZ" dirty="0"/>
              <a:t>): stroje, suroviny</a:t>
            </a:r>
            <a:r>
              <a:rPr lang="cs-CZ"/>
              <a:t>, technologie; </a:t>
            </a:r>
            <a:r>
              <a:rPr lang="cs-CZ" u="sng"/>
              <a:t>proměnlivé</a:t>
            </a:r>
            <a:endParaRPr lang="cs-CZ" u="sng" dirty="0"/>
          </a:p>
          <a:p>
            <a:r>
              <a:rPr lang="cs-CZ" b="1" dirty="0"/>
              <a:t>výrobní/produkční vztahy </a:t>
            </a:r>
            <a:r>
              <a:rPr lang="cs-CZ" dirty="0"/>
              <a:t>(</a:t>
            </a:r>
            <a:r>
              <a:rPr lang="cs-CZ" i="1" dirty="0" err="1"/>
              <a:t>Produktionverhältnisse</a:t>
            </a:r>
            <a:r>
              <a:rPr lang="cs-CZ" dirty="0"/>
              <a:t>): vztahy mezi </a:t>
            </a:r>
            <a:r>
              <a:rPr lang="cs-CZ"/>
              <a:t>vyrábějícími lidmi; </a:t>
            </a:r>
            <a:r>
              <a:rPr lang="cs-CZ" u="sng"/>
              <a:t>fixní</a:t>
            </a:r>
            <a:endParaRPr lang="cs-CZ" u="sng" dirty="0"/>
          </a:p>
          <a:p>
            <a:r>
              <a:rPr lang="cs-CZ" dirty="0"/>
              <a:t> Výrobní vztahy tedy zpravidla zaostávají za dalším vývojem výrobních sil → konflikt → revoluce → nové vztahy = nová formace</a:t>
            </a:r>
          </a:p>
          <a:p>
            <a:r>
              <a:rPr lang="cs-CZ" dirty="0"/>
              <a:t>socialistická </a:t>
            </a:r>
            <a:r>
              <a:rPr lang="cs-CZ" b="1" dirty="0"/>
              <a:t>revoluce</a:t>
            </a:r>
            <a:r>
              <a:rPr lang="cs-CZ" dirty="0"/>
              <a:t> může přijít teprve tehdy, když se kapitalismus plně rozvine. Teprve potom až se podmínky stanou nesnesitelnými a teprve když se dělníci spojí, může dojít k </a:t>
            </a:r>
            <a:r>
              <a:rPr lang="cs-CZ"/>
              <a:t>revoluci.</a:t>
            </a:r>
          </a:p>
          <a:p>
            <a:r>
              <a:rPr lang="cs-CZ" b="1"/>
              <a:t>třída</a:t>
            </a:r>
            <a:r>
              <a:rPr lang="cs-CZ"/>
              <a:t>: skupina lidí, kteří mají stejný vztah k výrobním prostředkům</a:t>
            </a:r>
          </a:p>
          <a:p>
            <a:r>
              <a:rPr lang="cs-CZ"/>
              <a:t>dualistické napětí mezi třídami vlastníků a pracujících → konflikt → </a:t>
            </a:r>
            <a:r>
              <a:rPr lang="cs-CZ" b="1"/>
              <a:t>třídní bo</a:t>
            </a:r>
            <a:r>
              <a:rPr lang="cs-CZ"/>
              <a:t>j – ten je zákonitý a dá se předpovídat</a:t>
            </a:r>
          </a:p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9124D8B-53B1-4874-9582-00A3FEBD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79" y="942475"/>
            <a:ext cx="4337159" cy="173655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8BF517A-7CFC-4440-B2DE-C26CFA00F4D3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288198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9AF404F1-3C32-4400-99E4-3905ED3AA9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8186" y="1900989"/>
            <a:ext cx="4313237" cy="2222976"/>
          </a:xfrm>
        </p:spPr>
      </p:pic>
      <p:sp>
        <p:nvSpPr>
          <p:cNvPr id="20" name="Zástupný symbol pro obsah 19">
            <a:extLst>
              <a:ext uri="{FF2B5EF4-FFF2-40B4-BE49-F238E27FC236}">
                <a16:creationId xmlns:a16="http://schemas.microsoft.com/office/drawing/2014/main" id="{41311665-1C2E-40E3-B655-814DED3E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1456" y="1459832"/>
            <a:ext cx="6303009" cy="5398168"/>
          </a:xfrm>
        </p:spPr>
        <p:txBody>
          <a:bodyPr>
            <a:normAutofit/>
          </a:bodyPr>
          <a:lstStyle/>
          <a:p>
            <a:r>
              <a:rPr lang="cs-CZ" b="1" dirty="0"/>
              <a:t>společenské bytí</a:t>
            </a:r>
            <a:r>
              <a:rPr lang="cs-CZ" dirty="0"/>
              <a:t>: pracovní a ekonomické aktivity</a:t>
            </a:r>
          </a:p>
          <a:p>
            <a:r>
              <a:rPr lang="cs-CZ" b="1" dirty="0"/>
              <a:t>společenské vědomí</a:t>
            </a:r>
            <a:r>
              <a:rPr lang="cs-CZ" dirty="0"/>
              <a:t>: filosofie, věda, umění, právo, politika, náboženství…</a:t>
            </a:r>
          </a:p>
          <a:p>
            <a:r>
              <a:rPr lang="cs-CZ" dirty="0"/>
              <a:t>klíčová teze: společenské vědomí se odvozuje od společenského bytí</a:t>
            </a:r>
          </a:p>
          <a:p>
            <a:pPr algn="just"/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„I mlhavé výtvory v mozcích lidí jsou nutné sublimáty jejich materiálního životního procesu, který je možno empiricky zjistit a který je spjat s materiálními předpoklady. Tím </a:t>
            </a:r>
            <a:r>
              <a:rPr lang="cs-CZ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ztrácejí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morálka, náboženství, metafyzika a všechny ostatní ideologie i formy vědomí, které jim odpovídají, </a:t>
            </a:r>
            <a:r>
              <a:rPr lang="cs-CZ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zdání samostatnosti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Nemají dějiny, nemají vývoj, nýbrž lidé, rozvíjející svou materiální výrobu a své materiální styky, mění s touto svou skutečností i své myšlení a produkty svého myšlení. </a:t>
            </a:r>
            <a:r>
              <a:rPr lang="cs-CZ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 není určován vědomím, nýbrž vědomí je určováno životem.“</a:t>
            </a:r>
            <a:endParaRPr lang="cs-CZ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(Německá ideologie, s. 17)</a:t>
            </a:r>
            <a:endParaRPr lang="cs-CZ" sz="14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E853C42-E0FD-4318-A5CB-B31E4A71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3. Bytí, vědomí a ideologie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584860-3A8A-4ADB-B04B-B21686C5BCA2}"/>
              </a:ext>
            </a:extLst>
          </p:cNvPr>
          <p:cNvSpPr txBox="1"/>
          <p:nvPr/>
        </p:nvSpPr>
        <p:spPr>
          <a:xfrm>
            <a:off x="1503209" y="4780625"/>
            <a:ext cx="33431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Bytí lidí není určováno jejich vědomím, nýbrž naopak jejich vědomí je určováno společenským bytím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algn="r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(Spisy, XIII,36)</a:t>
            </a:r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4B97C2-1E7F-4837-B1E7-E3B68876B953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234862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09F71D-D326-4C81-9FF4-0CDDE104C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379" y="1058779"/>
            <a:ext cx="5234697" cy="5799221"/>
          </a:xfrm>
        </p:spPr>
        <p:txBody>
          <a:bodyPr/>
          <a:lstStyle/>
          <a:p>
            <a:r>
              <a:rPr lang="cs-CZ" b="1"/>
              <a:t>základna </a:t>
            </a:r>
            <a:r>
              <a:rPr lang="cs-CZ"/>
              <a:t>(e Basis, base): socioekonomické vztahy</a:t>
            </a:r>
          </a:p>
          <a:p>
            <a:r>
              <a:rPr lang="cs-CZ" b="1"/>
              <a:t>nadstavba </a:t>
            </a:r>
            <a:r>
              <a:rPr lang="cs-CZ"/>
              <a:t>(r Überbau, superstructure): lidské myšlení, souhrn představ o světě</a:t>
            </a:r>
          </a:p>
          <a:p>
            <a:r>
              <a:rPr lang="cs-CZ"/>
              <a:t>základ určuje nadstavbu: není to striktní determinimus, ale silná korelace </a:t>
            </a:r>
          </a:p>
          <a:p>
            <a:r>
              <a:rPr lang="cs-CZ"/>
              <a:t>deterministicky chápali tento vztah ortodoxní marxisté-leninisté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9D4E159-AC4B-433C-8317-5D40DED07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0321" y="1058779"/>
            <a:ext cx="5258915" cy="514951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AA02C1A-E652-4E9E-81A7-2F32192B2ED3}"/>
              </a:ext>
            </a:extLst>
          </p:cNvPr>
          <p:cNvSpPr txBox="1"/>
          <p:nvPr/>
        </p:nvSpPr>
        <p:spPr>
          <a:xfrm>
            <a:off x="8868427" y="50103"/>
            <a:ext cx="332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I. Marx</a:t>
            </a:r>
          </a:p>
        </p:txBody>
      </p:sp>
    </p:spTree>
    <p:extLst>
      <p:ext uri="{BB962C8B-B14F-4D97-AF65-F5344CB8AC3E}">
        <p14:creationId xmlns:p14="http://schemas.microsoft.com/office/powerpoint/2010/main" val="4262978484"/>
      </p:ext>
    </p:extLst>
  </p:cSld>
  <p:clrMapOvr>
    <a:masterClrMapping/>
  </p:clrMapOvr>
</p:sld>
</file>

<file path=ppt/theme/theme1.xml><?xml version="1.0" encoding="utf-8"?>
<a:theme xmlns:a="http://schemas.openxmlformats.org/drawingml/2006/main" name="Špeld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pelda" id="{49360845-287B-4DC5-8488-1F05B5191581}" vid="{547DE6B5-B3F9-4E63-A9A3-93072CDFDD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Špelda</Template>
  <TotalTime>0</TotalTime>
  <Words>981</Words>
  <Application>Microsoft Office PowerPoint</Application>
  <PresentationFormat>Širokoúhlá obrazovka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Špelda</vt:lpstr>
      <vt:lpstr>Moderní kontinentální filosofie: vybrané kapitoly</vt:lpstr>
      <vt:lpstr>Seznam témat a okruhů ke zkoušce</vt:lpstr>
      <vt:lpstr>I. Karl Marx (1818-1883)</vt:lpstr>
      <vt:lpstr>Úvod</vt:lpstr>
      <vt:lpstr>1. Antropologie odcizené práce</vt:lpstr>
      <vt:lpstr>2. Historický materialismus</vt:lpstr>
      <vt:lpstr>Prezentace aplikace PowerPoint</vt:lpstr>
      <vt:lpstr>3. Bytí, vědomí a ideologie</vt:lpstr>
      <vt:lpstr>Prezentace aplikace PowerPoint</vt:lpstr>
      <vt:lpstr>Prezentace aplikace PowerPoint</vt:lpstr>
      <vt:lpstr>Prezentace aplikace PowerPoint</vt:lpstr>
      <vt:lpstr>Kritika Marxe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kontinentální filosofie: vybrané kapitoly</dc:title>
  <dc:creator>Daniel Špelda</dc:creator>
  <cp:lastModifiedBy>Daniel Špelda</cp:lastModifiedBy>
  <cp:revision>13</cp:revision>
  <dcterms:created xsi:type="dcterms:W3CDTF">2020-10-08T14:53:43Z</dcterms:created>
  <dcterms:modified xsi:type="dcterms:W3CDTF">2020-10-14T11:28:11Z</dcterms:modified>
</cp:coreProperties>
</file>