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68" r:id="rId3"/>
    <p:sldId id="258" r:id="rId4"/>
    <p:sldId id="290" r:id="rId5"/>
    <p:sldId id="279" r:id="rId6"/>
    <p:sldId id="339" r:id="rId7"/>
    <p:sldId id="302" r:id="rId8"/>
    <p:sldId id="281" r:id="rId9"/>
    <p:sldId id="340" r:id="rId10"/>
    <p:sldId id="282" r:id="rId11"/>
    <p:sldId id="341" r:id="rId12"/>
    <p:sldId id="291" r:id="rId13"/>
    <p:sldId id="342" r:id="rId14"/>
    <p:sldId id="286" r:id="rId15"/>
    <p:sldId id="287" r:id="rId16"/>
    <p:sldId id="292" r:id="rId17"/>
    <p:sldId id="343" r:id="rId18"/>
    <p:sldId id="289" r:id="rId19"/>
    <p:sldId id="303" r:id="rId20"/>
    <p:sldId id="293" r:id="rId21"/>
    <p:sldId id="294" r:id="rId22"/>
    <p:sldId id="295" r:id="rId23"/>
    <p:sldId id="296" r:id="rId24"/>
    <p:sldId id="297" r:id="rId25"/>
    <p:sldId id="299" r:id="rId26"/>
    <p:sldId id="298" r:id="rId27"/>
    <p:sldId id="300" r:id="rId28"/>
    <p:sldId id="304" r:id="rId29"/>
    <p:sldId id="301" r:id="rId30"/>
    <p:sldId id="305" r:id="rId31"/>
    <p:sldId id="33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36" r:id="rId43"/>
    <p:sldId id="316" r:id="rId44"/>
    <p:sldId id="317" r:id="rId45"/>
    <p:sldId id="318" r:id="rId46"/>
    <p:sldId id="321" r:id="rId47"/>
    <p:sldId id="337" r:id="rId48"/>
    <p:sldId id="319" r:id="rId49"/>
    <p:sldId id="320" r:id="rId50"/>
    <p:sldId id="338" r:id="rId51"/>
    <p:sldId id="322" r:id="rId52"/>
    <p:sldId id="323" r:id="rId53"/>
    <p:sldId id="324" r:id="rId54"/>
    <p:sldId id="325" r:id="rId55"/>
    <p:sldId id="328" r:id="rId56"/>
    <p:sldId id="326" r:id="rId57"/>
    <p:sldId id="327" r:id="rId58"/>
    <p:sldId id="329" r:id="rId59"/>
    <p:sldId id="330" r:id="rId60"/>
    <p:sldId id="331" r:id="rId61"/>
    <p:sldId id="332" r:id="rId62"/>
    <p:sldId id="333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ub Peloušek" initials="JP" lastIdx="1" clrIdx="0">
    <p:extLst>
      <p:ext uri="{19B8F6BF-5375-455C-9EA6-DF929625EA0E}">
        <p15:presenceInfo xmlns:p15="http://schemas.microsoft.com/office/powerpoint/2012/main" userId="Jakub Pelouš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60"/>
  </p:normalViewPr>
  <p:slideViewPr>
    <p:cSldViewPr snapToGrid="0">
      <p:cViewPr varScale="1">
        <p:scale>
          <a:sx n="51" d="100"/>
          <a:sy n="51" d="100"/>
        </p:scale>
        <p:origin x="90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7509" y="2514600"/>
            <a:ext cx="9667103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509" y="4777379"/>
            <a:ext cx="9667103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79AF831-1A7E-4F1A-B873-A316CC2AE30E}"/>
              </a:ext>
            </a:extLst>
          </p:cNvPr>
          <p:cNvSpPr/>
          <p:nvPr/>
        </p:nvSpPr>
        <p:spPr>
          <a:xfrm>
            <a:off x="0" y="6125511"/>
            <a:ext cx="12192000" cy="7785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5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Šipka: pětiúhelník 17">
            <a:extLst>
              <a:ext uri="{FF2B5EF4-FFF2-40B4-BE49-F238E27FC236}">
                <a16:creationId xmlns:a16="http://schemas.microsoft.com/office/drawing/2014/main" id="{91AE274A-FDF5-4E01-8E48-8F31FCAC8DC4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1999229"/>
            <a:ext cx="50133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5361" y="2575490"/>
            <a:ext cx="5013370" cy="337214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999230"/>
            <a:ext cx="5407592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42" y="2575491"/>
            <a:ext cx="5407593" cy="3372148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3023051-993A-4F0F-B341-86052D6566FA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Šipka: pětiúhelník 8">
            <a:extLst>
              <a:ext uri="{FF2B5EF4-FFF2-40B4-BE49-F238E27FC236}">
                <a16:creationId xmlns:a16="http://schemas.microsoft.com/office/drawing/2014/main" id="{8B982840-B672-427D-A22B-F91BA17101E8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symbol pro číslo snímku 7">
            <a:extLst>
              <a:ext uri="{FF2B5EF4-FFF2-40B4-BE49-F238E27FC236}">
                <a16:creationId xmlns:a16="http://schemas.microsoft.com/office/drawing/2014/main" id="{2E4D90DC-0132-45C9-BFF7-A9D132729014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299CBF-DFEB-430A-8893-24B7BBC9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0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Šipka: pětiúhelník 17">
            <a:extLst>
              <a:ext uri="{FF2B5EF4-FFF2-40B4-BE49-F238E27FC236}">
                <a16:creationId xmlns:a16="http://schemas.microsoft.com/office/drawing/2014/main" id="{91AE274A-FDF5-4E01-8E48-8F31FCAC8DC4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1999229"/>
            <a:ext cx="50133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5361" y="2575490"/>
            <a:ext cx="5013370" cy="337214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999230"/>
            <a:ext cx="5407592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42" y="2575491"/>
            <a:ext cx="5407593" cy="337214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3023051-993A-4F0F-B341-86052D6566FA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Zástupný symbol pro číslo snímku 7">
            <a:extLst>
              <a:ext uri="{FF2B5EF4-FFF2-40B4-BE49-F238E27FC236}">
                <a16:creationId xmlns:a16="http://schemas.microsoft.com/office/drawing/2014/main" id="{2E4D90DC-0132-45C9-BFF7-A9D132729014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299CBF-DFEB-430A-8893-24B7BBC9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6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F89EFFD7-BD92-43B2-8E1D-D37D1311E1E6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524895-841B-404C-BED3-E1B835F3C3A5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Šipka: pětiúhelník 9">
            <a:extLst>
              <a:ext uri="{FF2B5EF4-FFF2-40B4-BE49-F238E27FC236}">
                <a16:creationId xmlns:a16="http://schemas.microsoft.com/office/drawing/2014/main" id="{196D9E4F-AC58-46C4-B652-F42ECFD2B72F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84E0F201-10F9-4E7A-A0AA-0F7B9C164FCE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8323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F89EFFD7-BD92-43B2-8E1D-D37D1311E1E6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524895-841B-404C-BED3-E1B835F3C3A5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84E0F201-10F9-4E7A-A0AA-0F7B9C164FCE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7078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Šipka: pětiúhelník 12">
            <a:extLst>
              <a:ext uri="{FF2B5EF4-FFF2-40B4-BE49-F238E27FC236}">
                <a16:creationId xmlns:a16="http://schemas.microsoft.com/office/drawing/2014/main" id="{0948C7EE-8960-4D30-B336-086412AF9B0A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35F90C-E60E-4324-A095-D57564BFC699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Šipka: pětiúhelník 8">
            <a:extLst>
              <a:ext uri="{FF2B5EF4-FFF2-40B4-BE49-F238E27FC236}">
                <a16:creationId xmlns:a16="http://schemas.microsoft.com/office/drawing/2014/main" id="{ED150266-AA50-41A1-AA1C-63E2DB0DEC97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3F5F70F4-6A16-42FA-81DD-4B9FEC5AA82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3508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Šipka: pětiúhelník 12">
            <a:extLst>
              <a:ext uri="{FF2B5EF4-FFF2-40B4-BE49-F238E27FC236}">
                <a16:creationId xmlns:a16="http://schemas.microsoft.com/office/drawing/2014/main" id="{0948C7EE-8960-4D30-B336-086412AF9B0A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35F90C-E60E-4324-A095-D57564BFC699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Zástupný symbol pro číslo snímku 7">
            <a:extLst>
              <a:ext uri="{FF2B5EF4-FFF2-40B4-BE49-F238E27FC236}">
                <a16:creationId xmlns:a16="http://schemas.microsoft.com/office/drawing/2014/main" id="{3F5F70F4-6A16-42FA-81DD-4B9FEC5AA82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8039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F444B88C-14AA-4AB6-8E73-6C3B4C2222A2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163" y="437380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124" y="437380"/>
            <a:ext cx="6201092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163" y="1589905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CC0E6F-DD93-4657-B6BC-725B525CD273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47A648E5-85B8-417C-BA83-E055B168FDFE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5E2ACA0E-CF38-4C9B-8F3C-4B78D7E1A7B6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508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F444B88C-14AA-4AB6-8E73-6C3B4C2222A2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163" y="691904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124" y="437380"/>
            <a:ext cx="6201092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CC0E6F-DD93-4657-B6BC-725B525CD273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47A648E5-85B8-417C-BA83-E055B168FDFE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5E2ACA0E-CF38-4C9B-8F3C-4B78D7E1A7B6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2251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F444B88C-14AA-4AB6-8E73-6C3B4C2222A2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163" y="437380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124" y="437380"/>
            <a:ext cx="6201092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163" y="1589905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CC0E6F-DD93-4657-B6BC-725B525CD273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5E2ACA0E-CF38-4C9B-8F3C-4B78D7E1A7B6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5291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F444B88C-14AA-4AB6-8E73-6C3B4C2222A2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124" y="437380"/>
            <a:ext cx="6201092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CC0E6F-DD93-4657-B6BC-725B525CD273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5E2ACA0E-CF38-4C9B-8F3C-4B78D7E1A7B6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372436-FB22-4AEB-9EFF-01B1C6D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163" y="691904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8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Šipka: pětiúhelník 20">
            <a:extLst>
              <a:ext uri="{FF2B5EF4-FFF2-40B4-BE49-F238E27FC236}">
                <a16:creationId xmlns:a16="http://schemas.microsoft.com/office/drawing/2014/main" id="{E64E548E-ACD8-4C0D-AA74-56151A504B84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133600"/>
            <a:ext cx="10529252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461FD-AD61-4FD2-B596-3A309CFA34C3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09B1D4B8-9C02-41EA-A588-F1763449111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1F56A891-FBBA-47F1-B76E-E2686D49BE6F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4FC3B41-53C6-4AF5-89D1-24EEFEB8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78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2" y="4800600"/>
            <a:ext cx="980644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98171" y="634965"/>
            <a:ext cx="980644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8172" y="5367338"/>
            <a:ext cx="980644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D8F555D-37A5-469D-B6E0-3611DBFB3BBD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8A1A102B-2178-4A80-A768-02A8390CF6F5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69EFFA06-006F-422F-877D-3DDD51FFFC11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0273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2" y="4800600"/>
            <a:ext cx="980644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98171" y="634965"/>
            <a:ext cx="980644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8172" y="5367338"/>
            <a:ext cx="980644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D8F555D-37A5-469D-B6E0-3611DBFB3BBD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69EFFA06-006F-422F-877D-3DDD51FFFC11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1668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046" y="609600"/>
            <a:ext cx="9832566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046" y="4354046"/>
            <a:ext cx="9832566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24BBFC-6EEA-48BB-82DE-60F997F3B330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47DC6CD3-4E2E-4192-928A-53E635CEB27E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F5486E9F-B2F6-4854-8406-047FFB2FCF75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0877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046" y="609600"/>
            <a:ext cx="9832566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046" y="4354046"/>
            <a:ext cx="9832566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24BBFC-6EEA-48BB-82DE-60F997F3B330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F5486E9F-B2F6-4854-8406-047FFB2FCF75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102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010B4-BA21-4FC5-8731-99E4D3EBD145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Šipka: pětiúhelník 7">
            <a:extLst>
              <a:ext uri="{FF2B5EF4-FFF2-40B4-BE49-F238E27FC236}">
                <a16:creationId xmlns:a16="http://schemas.microsoft.com/office/drawing/2014/main" id="{C8A213F4-E9BD-4970-A4B2-02DC080ACCC0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číslo snímku 7">
            <a:extLst>
              <a:ext uri="{FF2B5EF4-FFF2-40B4-BE49-F238E27FC236}">
                <a16:creationId xmlns:a16="http://schemas.microsoft.com/office/drawing/2014/main" id="{7B6E08CA-A3BF-4D5D-BF3D-0A90975EFF9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1980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010B4-BA21-4FC5-8731-99E4D3EBD145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Zástupný symbol pro číslo snímku 7">
            <a:extLst>
              <a:ext uri="{FF2B5EF4-FFF2-40B4-BE49-F238E27FC236}">
                <a16:creationId xmlns:a16="http://schemas.microsoft.com/office/drawing/2014/main" id="{7B6E08CA-A3BF-4D5D-BF3D-0A90975EFF9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6578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0A5D40D-7618-4C33-B3AA-69861B35AB71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9908F7CC-2015-4860-90F2-56C60564D030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Šipka: pětiúhelník 4">
            <a:extLst>
              <a:ext uri="{FF2B5EF4-FFF2-40B4-BE49-F238E27FC236}">
                <a16:creationId xmlns:a16="http://schemas.microsoft.com/office/drawing/2014/main" id="{1F14A69D-4636-4200-A33E-088B06C8A9DB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918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9633BB1F-3757-43BE-8A5A-6018C0A4B45A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BE133C5-23F0-45E8-9BAF-18F63952373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Šipka: pětiúhelník 4">
            <a:extLst>
              <a:ext uri="{FF2B5EF4-FFF2-40B4-BE49-F238E27FC236}">
                <a16:creationId xmlns:a16="http://schemas.microsoft.com/office/drawing/2014/main" id="{2089FC9D-EE32-4538-B667-21EBE45EACF2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40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8093A7B-1DB9-4227-BDD7-4DFAF2E5A6B0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44A6A4E0-D30A-4D64-BA5F-14E3AF56C50C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Šipka: pětiúhelník 6">
            <a:extLst>
              <a:ext uri="{FF2B5EF4-FFF2-40B4-BE49-F238E27FC236}">
                <a16:creationId xmlns:a16="http://schemas.microsoft.com/office/drawing/2014/main" id="{67BFC316-C90D-4298-8457-A1962C94B2F1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759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2B401-5373-4995-AB7B-3C912E3DE940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ACE89AE5-D666-4D33-B251-FB3E7EA9D84F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DBB05034-8AFE-40D3-9371-9B7152D7ECF9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3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Šipka: pětiúhelník 20">
            <a:extLst>
              <a:ext uri="{FF2B5EF4-FFF2-40B4-BE49-F238E27FC236}">
                <a16:creationId xmlns:a16="http://schemas.microsoft.com/office/drawing/2014/main" id="{E64E548E-ACD8-4C0D-AA74-56151A504B84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624110"/>
            <a:ext cx="10529252" cy="52871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461FD-AD61-4FD2-B596-3A309CFA34C3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09B1D4B8-9C02-41EA-A588-F1763449111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1F56A891-FBBA-47F1-B76E-E2686D49BE6F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accent3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043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9463" y="627405"/>
            <a:ext cx="7376749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815DB8-1CF4-42F5-B528-E71B4CE392F2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Zástupný symbol pro číslo snímku 7">
            <a:extLst>
              <a:ext uri="{FF2B5EF4-FFF2-40B4-BE49-F238E27FC236}">
                <a16:creationId xmlns:a16="http://schemas.microsoft.com/office/drawing/2014/main" id="{2640C25B-B526-412B-8B14-22CE48DE8CBA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Šipka: pětiúhelník 3">
            <a:extLst>
              <a:ext uri="{FF2B5EF4-FFF2-40B4-BE49-F238E27FC236}">
                <a16:creationId xmlns:a16="http://schemas.microsoft.com/office/drawing/2014/main" id="{40DC8EE4-7840-489A-9345-0395A6C22594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145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83717-684B-4532-B014-35EA5F22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7B5E19-7A76-4690-A0B7-AF3D41E32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CE10CB-8F7D-4AD0-957D-79DFFF56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0841F-99A4-409E-81F4-4883847F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348450-C746-41C1-9DDD-003306B1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6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Šipka: pětiúhelník 20">
            <a:extLst>
              <a:ext uri="{FF2B5EF4-FFF2-40B4-BE49-F238E27FC236}">
                <a16:creationId xmlns:a16="http://schemas.microsoft.com/office/drawing/2014/main" id="{E64E548E-ACD8-4C0D-AA74-56151A504B84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624110"/>
            <a:ext cx="10529252" cy="52871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461FD-AD61-4FD2-B596-3A309CFA34C3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09B1D4B8-9C02-41EA-A588-F1763449111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64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Šipka: pětiúhelník 20">
            <a:extLst>
              <a:ext uri="{FF2B5EF4-FFF2-40B4-BE49-F238E27FC236}">
                <a16:creationId xmlns:a16="http://schemas.microsoft.com/office/drawing/2014/main" id="{E64E548E-ACD8-4C0D-AA74-56151A504B84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133600"/>
            <a:ext cx="10529252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461FD-AD61-4FD2-B596-3A309CFA34C3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09B1D4B8-9C02-41EA-A588-F17634491112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4FC3B41-53C6-4AF5-89D1-24EEFEB8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0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298" y="2058750"/>
            <a:ext cx="9780314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298" y="3530129"/>
            <a:ext cx="9780314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C7D25A-5FBA-408C-8B44-7664D4418220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Zástupný symbol pro číslo snímku 7">
            <a:extLst>
              <a:ext uri="{FF2B5EF4-FFF2-40B4-BE49-F238E27FC236}">
                <a16:creationId xmlns:a16="http://schemas.microsoft.com/office/drawing/2014/main" id="{CC9B508A-1DDD-408C-9452-23EDF2245DA6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E0105520-0664-4766-BA05-7BA6E2925341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2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298" y="2058750"/>
            <a:ext cx="9780314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298" y="3530129"/>
            <a:ext cx="9780314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C7D25A-5FBA-408C-8B44-7664D4418220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Zástupný symbol pro číslo snímku 7">
            <a:extLst>
              <a:ext uri="{FF2B5EF4-FFF2-40B4-BE49-F238E27FC236}">
                <a16:creationId xmlns:a16="http://schemas.microsoft.com/office/drawing/2014/main" id="{CC9B508A-1DDD-408C-9452-23EDF2245DA6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84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B2F918AD-183E-4159-A17A-4CC517685F15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126222"/>
            <a:ext cx="5239740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871" y="2126222"/>
            <a:ext cx="5239740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34513D4-33CA-4229-893C-CBEEF862C8B8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Šipka: pětiúhelník 6">
            <a:extLst>
              <a:ext uri="{FF2B5EF4-FFF2-40B4-BE49-F238E27FC236}">
                <a16:creationId xmlns:a16="http://schemas.microsoft.com/office/drawing/2014/main" id="{E0E70B63-AC1D-49EE-8209-F1C860DF9016}"/>
              </a:ext>
            </a:extLst>
          </p:cNvPr>
          <p:cNvSpPr/>
          <p:nvPr/>
        </p:nvSpPr>
        <p:spPr>
          <a:xfrm flipH="1">
            <a:off x="8605520" y="0"/>
            <a:ext cx="3586480" cy="505475"/>
          </a:xfrm>
          <a:prstGeom prst="homePlate">
            <a:avLst>
              <a:gd name="adj" fmla="val 52010"/>
            </a:avLst>
          </a:prstGeom>
          <a:solidFill>
            <a:schemeClr val="tx2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097FA14B-FAB8-4A3C-BFC7-859E94150098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924E09-79A9-4E64-B0BD-591BC0AA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6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Šipka: pětiúhelník 15">
            <a:extLst>
              <a:ext uri="{FF2B5EF4-FFF2-40B4-BE49-F238E27FC236}">
                <a16:creationId xmlns:a16="http://schemas.microsoft.com/office/drawing/2014/main" id="{B2F918AD-183E-4159-A17A-4CC517685F15}"/>
              </a:ext>
            </a:extLst>
          </p:cNvPr>
          <p:cNvSpPr/>
          <p:nvPr/>
        </p:nvSpPr>
        <p:spPr>
          <a:xfrm>
            <a:off x="0" y="661463"/>
            <a:ext cx="879566" cy="50729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126222"/>
            <a:ext cx="5239740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871" y="2126222"/>
            <a:ext cx="5239740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34513D4-33CA-4229-893C-CBEEF862C8B8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Zástupný symbol pro číslo snímku 7">
            <a:extLst>
              <a:ext uri="{FF2B5EF4-FFF2-40B4-BE49-F238E27FC236}">
                <a16:creationId xmlns:a16="http://schemas.microsoft.com/office/drawing/2014/main" id="{097FA14B-FAB8-4A3C-BFC7-859E94150098}"/>
              </a:ext>
            </a:extLst>
          </p:cNvPr>
          <p:cNvSpPr txBox="1">
            <a:spLocks/>
          </p:cNvSpPr>
          <p:nvPr/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04286-5DE4-4387-BCBA-1BF75FFF593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924E09-79A9-4E64-B0BD-591BC0AA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2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3336" y="624110"/>
            <a:ext cx="984127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9236" y="2133600"/>
            <a:ext cx="9845376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ovnoramenný trojúhelník 8">
            <a:extLst>
              <a:ext uri="{FF2B5EF4-FFF2-40B4-BE49-F238E27FC236}">
                <a16:creationId xmlns:a16="http://schemas.microsoft.com/office/drawing/2014/main" id="{A05B8238-1E27-499D-A83D-D6306CB59E39}"/>
              </a:ext>
            </a:extLst>
          </p:cNvPr>
          <p:cNvSpPr/>
          <p:nvPr/>
        </p:nvSpPr>
        <p:spPr>
          <a:xfrm>
            <a:off x="11521444" y="6296296"/>
            <a:ext cx="659674" cy="56170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0B1C248-719C-4E05-80CF-986EBC1FB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5705" y="6488127"/>
            <a:ext cx="1006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3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95" r:id="rId3"/>
    <p:sldLayoutId id="214748369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csfd.cz/film/198718-cesta-hlubokym-lesem/prehled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csfd.cz/film/3106-hej-rup/prehled/)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en.wikipedia.org/wiki/The_Authoritarian_Personalit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csfd.cz/film/238550-bila-stuha/prehled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evychova.cz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cs.wikipedia.org/wiki/Keynesi%C3%A1nstv%C3%AD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svet/3038383-pred-75-lety-soveti-vkrocili-do-osvetimi-posledni-dny-byly-chaos-slabe-nechali-nacisti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en.wikipedia.org/wiki/Frankfurt_School" TargetMode="Externa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Protestantsk%C3%A1_etika_a_duch_kapitalism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sOLez_SFH4" TargetMode="External"/><Relationship Id="rId2" Type="http://schemas.openxmlformats.org/officeDocument/2006/relationships/hyperlink" Target="https://www.youtube.com/watch?v=aOERKhezW0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hlplakate-archiv.de/parteien/kpd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BC093-3B55-408C-9222-94104E39E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Moderní kontinentální filosofie: vybrané kapitoly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1EBBFF5-6FA7-4CA6-A44E-F10AB3EF8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Daniel </a:t>
            </a:r>
            <a:r>
              <a:rPr lang="cs-CZ" dirty="0" err="1"/>
              <a:t>Špelda</a:t>
            </a:r>
            <a:r>
              <a:rPr lang="cs-CZ"/>
              <a:t>, Katedra filosofie FF MU</a:t>
            </a:r>
          </a:p>
          <a:p>
            <a:r>
              <a:rPr lang="cs-CZ"/>
              <a:t>Podzimní semestr 2020</a:t>
            </a:r>
          </a:p>
        </p:txBody>
      </p:sp>
    </p:spTree>
    <p:extLst>
      <p:ext uri="{BB962C8B-B14F-4D97-AF65-F5344CB8AC3E}">
        <p14:creationId xmlns:p14="http://schemas.microsoft.com/office/powerpoint/2010/main" val="503332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59" y="1289957"/>
            <a:ext cx="10895511" cy="4943933"/>
          </a:xfrm>
        </p:spPr>
        <p:txBody>
          <a:bodyPr>
            <a:normAutofit/>
          </a:bodyPr>
          <a:lstStyle/>
          <a:p>
            <a:r>
              <a:rPr lang="cs-CZ" b="1" dirty="0"/>
              <a:t>Tradiční teorie (TT) </a:t>
            </a:r>
            <a:r>
              <a:rPr lang="cs-CZ" dirty="0"/>
              <a:t>běžné teoretické poznání: přírodní vědy, sociální vědy a filosofie.</a:t>
            </a:r>
          </a:p>
          <a:p>
            <a:r>
              <a:rPr lang="cs-CZ" dirty="0"/>
              <a:t>Falešné vědomí: představitel </a:t>
            </a:r>
            <a:r>
              <a:rPr lang="cs-CZ" b="1" dirty="0"/>
              <a:t>TT</a:t>
            </a:r>
            <a:r>
              <a:rPr lang="cs-CZ" dirty="0"/>
              <a:t> si neuvědomuje, že jeho teorie je úzce svázána se s politickými a ekonomickými vztahy.</a:t>
            </a:r>
          </a:p>
          <a:p>
            <a:r>
              <a:rPr lang="cs-CZ" dirty="0"/>
              <a:t>Podle H. je tradiční věda jen projevem aktuálního stavu ekonomiky – „</a:t>
            </a:r>
            <a:r>
              <a:rPr lang="cs-CZ" i="1" dirty="0"/>
              <a:t>způsobu výroby</a:t>
            </a:r>
            <a:r>
              <a:rPr lang="cs-CZ" dirty="0"/>
              <a:t>“ (s. 79). </a:t>
            </a:r>
          </a:p>
          <a:p>
            <a:r>
              <a:rPr lang="cs-CZ" b="1" dirty="0"/>
              <a:t>Důvody: </a:t>
            </a:r>
          </a:p>
          <a:p>
            <a:pPr marL="857250" lvl="1" indent="-457200">
              <a:buFont typeface="+mj-lt"/>
              <a:buAutoNum type="alphaLcParenR"/>
            </a:pPr>
            <a:r>
              <a:rPr lang="cs-CZ" sz="1800" b="1" dirty="0"/>
              <a:t>Socioekonomická determinace vědeckého pokroku</a:t>
            </a:r>
            <a:r>
              <a:rPr lang="cs-CZ" sz="1800" dirty="0"/>
              <a:t>: např. heliocentrismus byl výsledkem proměny ekonomických vztahů.</a:t>
            </a:r>
          </a:p>
          <a:p>
            <a:pPr marL="857250" lvl="1" indent="-457200">
              <a:buFont typeface="+mj-lt"/>
              <a:buAutoNum type="alphaLcParenR"/>
            </a:pPr>
            <a:r>
              <a:rPr lang="cs-CZ" sz="1800" b="1" dirty="0"/>
              <a:t>Dělba práce brání pochopení celku, tj. smyslu vědy: </a:t>
            </a:r>
            <a:r>
              <a:rPr lang="cs-CZ" sz="1800" dirty="0"/>
              <a:t>vědec se věnuje své specializaci a uniká mu smysl vědy – tedy ukázat cestu k lepší společnosti.</a:t>
            </a:r>
          </a:p>
          <a:p>
            <a:pPr marL="857250" lvl="1" indent="-457200">
              <a:buFont typeface="+mj-lt"/>
              <a:buAutoNum type="alphaLcParenR"/>
            </a:pPr>
            <a:r>
              <a:rPr lang="cs-CZ" sz="1800" b="1" dirty="0"/>
              <a:t>TT odráží třídní vědomí: </a:t>
            </a:r>
            <a:r>
              <a:rPr lang="cs-CZ" sz="1800" dirty="0"/>
              <a:t>výsledky teoretické práce [rozuměj: „</a:t>
            </a:r>
            <a:r>
              <a:rPr lang="cs-CZ" sz="1800" i="1" dirty="0"/>
              <a:t>výsledy bádání] (...) závisí na skupinové či třídní příslušnosti</a:t>
            </a:r>
            <a:r>
              <a:rPr lang="cs-CZ" sz="1800" dirty="0"/>
              <a:t>“ (s. 83).</a:t>
            </a:r>
          </a:p>
          <a:p>
            <a:r>
              <a:rPr lang="cs-CZ" dirty="0"/>
              <a:t>Tyto důvody jsou problematické hlavně u sociálních věd: rozštěpení vědce na „odborníka“ a „občana“.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5E5772-6440-41C2-A194-2F63F8E6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665847"/>
          </a:xfrm>
        </p:spPr>
        <p:txBody>
          <a:bodyPr/>
          <a:lstStyle/>
          <a:p>
            <a:r>
              <a:rPr lang="cs-CZ" dirty="0"/>
              <a:t>Tradiční teorie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5EDB623-6BEA-453B-903A-CF0E1D49DB21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18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566780"/>
            <a:ext cx="7592217" cy="4472070"/>
          </a:xfrm>
        </p:spPr>
        <p:txBody>
          <a:bodyPr>
            <a:normAutofit/>
          </a:bodyPr>
          <a:lstStyle/>
          <a:p>
            <a:r>
              <a:rPr lang="cs-CZ" dirty="0"/>
              <a:t>věda vždy odpovídá aktuální povaze socioekonomických vztahů; </a:t>
            </a:r>
            <a:r>
              <a:rPr lang="cs-CZ" b="1" dirty="0"/>
              <a:t>KT</a:t>
            </a:r>
            <a:r>
              <a:rPr lang="cs-CZ" dirty="0"/>
              <a:t> to akceptuje a odmítá politickou a sociální neutralitu vědce</a:t>
            </a:r>
          </a:p>
          <a:p>
            <a:r>
              <a:rPr lang="cs-CZ" b="1" dirty="0"/>
              <a:t>KT</a:t>
            </a:r>
            <a:r>
              <a:rPr lang="cs-CZ" dirty="0"/>
              <a:t> má být „intelektuální stránkou historického procesu“ (s. 89), tj. má stimulovat společenskou změnu</a:t>
            </a:r>
          </a:p>
          <a:p>
            <a:r>
              <a:rPr lang="cs-CZ" b="1" dirty="0"/>
              <a:t>KT</a:t>
            </a:r>
            <a:r>
              <a:rPr lang="cs-CZ" dirty="0"/>
              <a:t> je: </a:t>
            </a:r>
          </a:p>
          <a:p>
            <a:pPr lvl="1"/>
            <a:r>
              <a:rPr lang="cs-CZ" sz="1800" dirty="0"/>
              <a:t>„teorie, která směřuje k transformaci společenského celku, [a] má za následek především zostření boje, s nímž je spojena“ (92). </a:t>
            </a:r>
          </a:p>
          <a:p>
            <a:pPr lvl="1"/>
            <a:r>
              <a:rPr lang="cs-CZ" sz="1800" dirty="0"/>
              <a:t>Činnost </a:t>
            </a:r>
            <a:r>
              <a:rPr lang="cs-CZ" sz="1800" b="1" dirty="0"/>
              <a:t>kritického teoretika </a:t>
            </a:r>
            <a:r>
              <a:rPr lang="cs-CZ" sz="1800" dirty="0"/>
              <a:t>„spočívá v urychlování vývoje, který má vést ke společnosti bez bezpráví“ (s. 93) a „slouží utlačovanému lidstvu“ (s. 93).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17" y="1566780"/>
            <a:ext cx="3455194" cy="4337064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FA5E5772-6440-41C2-A194-2F63F8E6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Angažovaná kritická teorie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56806-02AF-4E00-A544-FF185DDB697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II.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+mn-cs"/>
              </a:rPr>
              <a:t>Frankfurtská škola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626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3075" y="2126222"/>
            <a:ext cx="5500997" cy="3777622"/>
          </a:xfrm>
        </p:spPr>
        <p:txBody>
          <a:bodyPr>
            <a:normAutofit/>
          </a:bodyPr>
          <a:lstStyle/>
          <a:p>
            <a:r>
              <a:rPr lang="cs-CZ" dirty="0"/>
              <a:t>Podle Marxe byl proletariát epistemologicky privilegovaným subjektem.</a:t>
            </a:r>
          </a:p>
          <a:p>
            <a:r>
              <a:rPr lang="cs-CZ" dirty="0"/>
              <a:t>Hork. si od 20. let uvědomoval, že proletariát se nechal svést fašismem a bolševismem a vězí ve falešném vědomí: </a:t>
            </a:r>
          </a:p>
          <a:p>
            <a:r>
              <a:rPr lang="cs-CZ" dirty="0"/>
              <a:t>„</a:t>
            </a:r>
            <a:r>
              <a:rPr lang="cs-CZ" i="1" dirty="0"/>
              <a:t>Ani situace proletariátu nedává společnosti záruku správného poznání</a:t>
            </a:r>
            <a:r>
              <a:rPr lang="cs-CZ" dirty="0"/>
              <a:t>“ (89).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18372E-414E-45D6-833C-09B1F7A68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7928" y="1506583"/>
            <a:ext cx="5500997" cy="464166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Dělníci nedospěli k marxistickému procitnutí z několika důvodů:</a:t>
            </a:r>
          </a:p>
          <a:p>
            <a:pPr lvl="1"/>
            <a:r>
              <a:rPr lang="cs-CZ" sz="1800" dirty="0"/>
              <a:t>Kapitalisté začali rozdávat benefity.</a:t>
            </a:r>
          </a:p>
          <a:p>
            <a:pPr lvl="1"/>
            <a:r>
              <a:rPr lang="cs-CZ" sz="1800" dirty="0"/>
              <a:t>Rivalita mezi </a:t>
            </a:r>
            <a:r>
              <a:rPr lang="cs-CZ" sz="1800" dirty="0" err="1"/>
              <a:t>dělnícmi</a:t>
            </a:r>
            <a:r>
              <a:rPr lang="cs-CZ" sz="1800" dirty="0"/>
              <a:t>: </a:t>
            </a:r>
            <a:r>
              <a:rPr lang="cs-CZ" sz="1800" dirty="0" err="1"/>
              <a:t>nezaměstnaní-radikální-komunisté</a:t>
            </a:r>
            <a:r>
              <a:rPr lang="cs-CZ" sz="1800" dirty="0"/>
              <a:t> vs. </a:t>
            </a:r>
            <a:r>
              <a:rPr lang="cs-CZ" sz="1800" dirty="0" err="1"/>
              <a:t>zaměstnaní-umírnění-sociální</a:t>
            </a:r>
            <a:r>
              <a:rPr lang="cs-CZ" sz="1800" dirty="0"/>
              <a:t> demokraté. Soc. dem. přitom věřili na deterministickou logiku dějin, podle níž kapitalismus sám skončí.</a:t>
            </a:r>
          </a:p>
          <a:p>
            <a:pPr lvl="1"/>
            <a:r>
              <a:rPr lang="cs-CZ" sz="1800" dirty="0"/>
              <a:t>Dělníci masivně podporovali fašistická hnutí</a:t>
            </a:r>
          </a:p>
          <a:p>
            <a:pPr lvl="1"/>
            <a:r>
              <a:rPr lang="cs-CZ" sz="1800" dirty="0"/>
              <a:t>Dělníci v socialistickém Rusku rozpoutali hrůzovládu: </a:t>
            </a:r>
          </a:p>
          <a:p>
            <a:r>
              <a:rPr lang="cs-CZ" sz="2000" dirty="0"/>
              <a:t>„</a:t>
            </a:r>
            <a:r>
              <a:rPr lang="cs-CZ" sz="2000" i="1" dirty="0"/>
              <a:t>Bez svobody a štěstí ve společenských vztazích zůstává zrušení soukromého vlastnictví výrobních prostředků ještě v zajetí staré nespravedlnosti</a:t>
            </a:r>
            <a:r>
              <a:rPr lang="cs-CZ" sz="2000" dirty="0"/>
              <a:t>“ (TKT, s. 630).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5E5772-6440-41C2-A194-2F63F8E6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Falešné vědomí, intelektuálové a dělníci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56806-02AF-4E00-A544-FF185DDB697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9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24283"/>
            <a:ext cx="7158990" cy="5328917"/>
          </a:xfrm>
        </p:spPr>
        <p:txBody>
          <a:bodyPr>
            <a:normAutofit/>
          </a:bodyPr>
          <a:lstStyle/>
          <a:p>
            <a:r>
              <a:rPr lang="cs-CZ" b="1" dirty="0"/>
              <a:t>KT</a:t>
            </a:r>
            <a:r>
              <a:rPr lang="cs-CZ" dirty="0"/>
              <a:t> viděla naději v angažovaných intelektuálech, kteří nahlédli pravou podstatu kapitalistické lži.</a:t>
            </a:r>
          </a:p>
          <a:p>
            <a:r>
              <a:rPr lang="cs-CZ" dirty="0"/>
              <a:t>proletariát je zmanipulovaný a indoktrinovaný, emancipaci má provést intelektuál jménem proletariátu → rozpory mezi intelektuálem a dělníkem.</a:t>
            </a:r>
          </a:p>
          <a:p>
            <a:r>
              <a:rPr lang="cs-CZ" dirty="0"/>
              <a:t>odcizení progresivně levicových intelektuálů od zotročených lidí, za jejichž osvobození mají bojovat. Komunisté řešili tento problém tak, že dělníky má vyvést z falešného vědomí komunistická strana, „předvoj třídního boje“. </a:t>
            </a:r>
          </a:p>
          <a:p>
            <a:r>
              <a:rPr lang="cs-CZ" b="1" dirty="0"/>
              <a:t>KT</a:t>
            </a:r>
            <a:r>
              <a:rPr lang="cs-CZ" dirty="0"/>
              <a:t> se nakonec spokojila s rezignovaným poznatkem, že zotročení lidé si nechtějí nebo neumějí přiznat, že jsou zotročení (= falešné vědomí). </a:t>
            </a:r>
          </a:p>
          <a:p>
            <a:r>
              <a:rPr lang="cs-CZ" dirty="0"/>
              <a:t>film </a:t>
            </a:r>
            <a:r>
              <a:rPr lang="cs-CZ" dirty="0">
                <a:hlinkClick r:id="rId2"/>
              </a:rPr>
              <a:t>Cesta hlubokým lesem</a:t>
            </a:r>
            <a:r>
              <a:rPr lang="cs-CZ" dirty="0"/>
              <a:t> (1963)</a:t>
            </a:r>
            <a:endParaRPr lang="cs-CZ" sz="1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56806-02AF-4E00-A544-FF185DDB697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II.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+mn-cs"/>
              </a:rPr>
              <a:t>Frankfurtská škola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1224282"/>
            <a:ext cx="3314699" cy="460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2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9" y="1289957"/>
            <a:ext cx="11036525" cy="5355772"/>
          </a:xfrm>
        </p:spPr>
        <p:txBody>
          <a:bodyPr>
            <a:normAutofit/>
          </a:bodyPr>
          <a:lstStyle/>
          <a:p>
            <a:r>
              <a:rPr lang="cs-CZ" b="1" dirty="0"/>
              <a:t>KT</a:t>
            </a:r>
            <a:r>
              <a:rPr lang="cs-CZ" dirty="0"/>
              <a:t> = analýzy ideologie v tehdejších totalitních společnostech bez ekonomického determinismu Marxe.</a:t>
            </a:r>
          </a:p>
          <a:p>
            <a:r>
              <a:rPr lang="cs-CZ" b="1" dirty="0"/>
              <a:t>KT</a:t>
            </a:r>
            <a:r>
              <a:rPr lang="cs-CZ" dirty="0"/>
              <a:t> je kritická, protože demaskuje ideologii, tj. odhaluje mocenské vztahy, které jsou velmi účinné kvůli tomu, že o jejich existenci téměř nikdo neví</a:t>
            </a:r>
          </a:p>
          <a:p>
            <a:r>
              <a:rPr lang="cs-CZ" dirty="0"/>
              <a:t>Kapitalistická ideologie je velmi efektivní v tom, že dokáže úspěšně zakrývat procesy a jevy, které by vyvolaly veřejné pobouření a kritiku (tedy nerovnost, bídu, chudobu, zlo, neštěstí a utrpení). Kapitalismus je velmi dobrý v zakrývání vlastních systémových nedostatků.</a:t>
            </a:r>
          </a:p>
          <a:p>
            <a:r>
              <a:rPr lang="cs-CZ" dirty="0"/>
              <a:t>Kritika ideologie tedy znamená odkrývání rozporů mezi hlásanými ideály a společenskou realitou. </a:t>
            </a:r>
          </a:p>
          <a:p>
            <a:r>
              <a:rPr lang="cs-CZ" dirty="0"/>
              <a:t>Kapitalistické ideologii pomáhají také moderní filosofie (existencialismus, pozitivismus, fenomenologie…), právní systém, divadlo, výtvarné umění, filmy, literatura, náboženství, vědy.</a:t>
            </a:r>
          </a:p>
          <a:p>
            <a:r>
              <a:rPr lang="cs-CZ" dirty="0"/>
              <a:t>Úkolem kritické teorie je pak popsat a vysvětlit mechanismy, jimiž jsou ideologicky zastírány rozpory a nedostatky kapitalismu – zejména mechanismy psychologické a kulturní.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5E5772-6440-41C2-A194-2F63F8E6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665847"/>
          </a:xfrm>
        </p:spPr>
        <p:txBody>
          <a:bodyPr/>
          <a:lstStyle/>
          <a:p>
            <a:r>
              <a:rPr lang="cs-CZ" dirty="0"/>
              <a:t>Kritika ideologie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56806-02AF-4E00-A544-FF185DDB697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0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5360" y="1905000"/>
            <a:ext cx="5239740" cy="4591594"/>
          </a:xfrm>
        </p:spPr>
        <p:txBody>
          <a:bodyPr>
            <a:normAutofit/>
          </a:bodyPr>
          <a:lstStyle/>
          <a:p>
            <a:r>
              <a:rPr lang="cs-CZ" b="1" dirty="0"/>
              <a:t>KT</a:t>
            </a:r>
            <a:r>
              <a:rPr lang="cs-CZ" dirty="0"/>
              <a:t> poskytla jen velmi vágní popisy budoucí lepší společnosti.</a:t>
            </a:r>
          </a:p>
          <a:p>
            <a:r>
              <a:rPr lang="cs-CZ" dirty="0" err="1"/>
              <a:t>Horkheimer</a:t>
            </a:r>
            <a:r>
              <a:rPr lang="cs-CZ" dirty="0"/>
              <a:t>: </a:t>
            </a:r>
          </a:p>
          <a:p>
            <a:pPr marL="714375" algn="just"/>
            <a:r>
              <a:rPr lang="cs-CZ" dirty="0"/>
              <a:t>„</a:t>
            </a:r>
            <a:r>
              <a:rPr lang="cs-CZ" sz="1800" i="1" dirty="0"/>
              <a:t>V příští společnosti bude rozum definovat události</a:t>
            </a:r>
            <a:r>
              <a:rPr lang="cs-CZ" sz="1800" dirty="0"/>
              <a:t>“ (80).</a:t>
            </a:r>
          </a:p>
          <a:p>
            <a:pPr marL="714375" algn="just"/>
            <a:r>
              <a:rPr lang="cs-CZ" sz="1800" dirty="0"/>
              <a:t>„</a:t>
            </a:r>
            <a:r>
              <a:rPr lang="cs-CZ" sz="1800" i="1" dirty="0"/>
              <a:t>Budoucí společnost jako společnost svobodných lidí</a:t>
            </a:r>
            <a:r>
              <a:rPr lang="cs-CZ" sz="1800" dirty="0"/>
              <a:t>“ (91).</a:t>
            </a:r>
          </a:p>
          <a:p>
            <a:pPr marL="714375" algn="just"/>
            <a:r>
              <a:rPr lang="cs-CZ" sz="1800" dirty="0"/>
              <a:t>„</a:t>
            </a:r>
            <a:r>
              <a:rPr lang="cs-CZ" sz="1800" i="1" dirty="0"/>
              <a:t>Svoboda a spontaneita budoucnosti</a:t>
            </a:r>
            <a:r>
              <a:rPr lang="cs-CZ" sz="1800" dirty="0"/>
              <a:t>“ (91).</a:t>
            </a:r>
          </a:p>
          <a:p>
            <a:pPr marL="714375" algn="just"/>
            <a:r>
              <a:rPr lang="cs-CZ" sz="1800" dirty="0"/>
              <a:t>Budoucí „</a:t>
            </a:r>
            <a:r>
              <a:rPr lang="cs-CZ" sz="1800" i="1" dirty="0"/>
              <a:t>stav rozumného úmyslu a uskutečnění</a:t>
            </a:r>
            <a:r>
              <a:rPr lang="cs-CZ" sz="1800" dirty="0"/>
              <a:t>“ (91).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353D91-F471-499B-ADF9-338C6102A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4871" y="1905000"/>
            <a:ext cx="5387198" cy="4591594"/>
          </a:xfrm>
        </p:spPr>
        <p:txBody>
          <a:bodyPr/>
          <a:lstStyle/>
          <a:p>
            <a:r>
              <a:rPr lang="cs-CZ" sz="1800" dirty="0" err="1"/>
              <a:t>Horkheimer</a:t>
            </a:r>
            <a:r>
              <a:rPr lang="cs-CZ" sz="1800" dirty="0"/>
              <a:t>/Marcuse (FKT): </a:t>
            </a:r>
          </a:p>
          <a:p>
            <a:pPr lvl="1" algn="just"/>
            <a:r>
              <a:rPr lang="cs-CZ" sz="1800" b="1" dirty="0"/>
              <a:t>KT</a:t>
            </a:r>
            <a:r>
              <a:rPr lang="cs-CZ" sz="1800" dirty="0"/>
              <a:t> „</a:t>
            </a:r>
            <a:r>
              <a:rPr lang="cs-CZ" sz="1800" i="1" dirty="0"/>
              <a:t>je neoddělitelným momentem dějinného úsilí vytvořit takový svět, který naplňuje lidské potřeby a schopnosti</a:t>
            </a:r>
            <a:r>
              <a:rPr lang="cs-CZ" sz="1800" dirty="0"/>
              <a:t>“ (618). </a:t>
            </a:r>
          </a:p>
          <a:p>
            <a:pPr lvl="1" algn="just"/>
            <a:r>
              <a:rPr lang="cs-CZ" sz="1800" dirty="0"/>
              <a:t>Smyslem </a:t>
            </a:r>
            <a:r>
              <a:rPr lang="cs-CZ" sz="1800" b="1" dirty="0"/>
              <a:t>KT</a:t>
            </a:r>
            <a:r>
              <a:rPr lang="cs-CZ" sz="1800" dirty="0"/>
              <a:t> je „</a:t>
            </a:r>
            <a:r>
              <a:rPr lang="cs-CZ" sz="1800" i="1" dirty="0"/>
              <a:t>osvobození člověka ze zotročujících poměrů</a:t>
            </a:r>
            <a:r>
              <a:rPr lang="cs-CZ" sz="1800" dirty="0"/>
              <a:t>“ (618) a „</a:t>
            </a:r>
            <a:r>
              <a:rPr lang="cs-CZ" sz="1800" i="1" dirty="0"/>
              <a:t>jejím cílem je štěstí všech jedinců</a:t>
            </a:r>
            <a:r>
              <a:rPr lang="cs-CZ" sz="1800" dirty="0"/>
              <a:t>“ (620) .</a:t>
            </a:r>
          </a:p>
          <a:p>
            <a:pPr lvl="1" algn="just"/>
            <a:r>
              <a:rPr lang="cs-CZ" sz="1800" b="1" dirty="0"/>
              <a:t>KT</a:t>
            </a:r>
            <a:r>
              <a:rPr lang="cs-CZ" sz="1800" dirty="0"/>
              <a:t> „</a:t>
            </a:r>
            <a:r>
              <a:rPr lang="cs-CZ" sz="1800" i="1" dirty="0"/>
              <a:t>se nesmíří s přetrváváním bídy</a:t>
            </a:r>
            <a:r>
              <a:rPr lang="cs-CZ" sz="1800" dirty="0"/>
              <a:t>“ (620).</a:t>
            </a:r>
          </a:p>
          <a:p>
            <a:pPr lvl="1" algn="just"/>
            <a:r>
              <a:rPr lang="cs-CZ" sz="1800" dirty="0"/>
              <a:t>Dále mezi její cíle patří „</a:t>
            </a:r>
            <a:r>
              <a:rPr lang="cs-CZ" sz="1800" i="1" dirty="0"/>
              <a:t>odstranění společenských poměrů, které brzdí vývoj</a:t>
            </a:r>
            <a:r>
              <a:rPr lang="cs-CZ" sz="1800" dirty="0"/>
              <a:t>“ (620).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5E5772-6440-41C2-A194-2F63F8E6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1280890"/>
          </a:xfrm>
        </p:spPr>
        <p:txBody>
          <a:bodyPr>
            <a:normAutofit/>
          </a:bodyPr>
          <a:lstStyle/>
          <a:p>
            <a:r>
              <a:rPr lang="cs-CZ" dirty="0"/>
              <a:t>Iracionální kapitalismus vs. racionální společnost budoucnosti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56806-02AF-4E00-A544-FF185DDB697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60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2159" y="2126222"/>
            <a:ext cx="5517826" cy="3777622"/>
          </a:xfrm>
        </p:spPr>
        <p:txBody>
          <a:bodyPr>
            <a:normAutofit/>
          </a:bodyPr>
          <a:lstStyle/>
          <a:p>
            <a:r>
              <a:rPr lang="cs-CZ" dirty="0"/>
              <a:t>Budoucí společnost = rozumná, svobodná, šťastná, bez bídy a naplňující lidské potřeby.</a:t>
            </a:r>
          </a:p>
          <a:p>
            <a:r>
              <a:rPr lang="cs-CZ" dirty="0"/>
              <a:t>Důraz na rozumnost celého uspořádání: ani trh, ani chaotická svoboda. </a:t>
            </a:r>
          </a:p>
          <a:p>
            <a:pPr algn="just"/>
            <a:r>
              <a:rPr lang="cs-CZ" dirty="0"/>
              <a:t>„</a:t>
            </a:r>
            <a:r>
              <a:rPr lang="cs-CZ" i="1" dirty="0"/>
              <a:t>Jestliže rozum vyjadřuje utváření života podle svobodného rozhodnutí poznávajících lidí, pak požadavek rozumu od nynějška odkazuje k vytvoření společenské organizace, v níž individua společně řídí svůj život podle svých potřeb</a:t>
            </a:r>
            <a:r>
              <a:rPr lang="cs-CZ" dirty="0"/>
              <a:t>“ (FKT, 628).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766348-BE20-49BB-B89F-A1EB0E3A3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4871" y="2126222"/>
            <a:ext cx="5517826" cy="3777622"/>
          </a:xfrm>
        </p:spPr>
        <p:txBody>
          <a:bodyPr/>
          <a:lstStyle/>
          <a:p>
            <a:r>
              <a:rPr lang="cs-CZ" dirty="0"/>
              <a:t>Kapitalismus je podle </a:t>
            </a:r>
            <a:r>
              <a:rPr lang="cs-CZ" b="1" dirty="0"/>
              <a:t>KT</a:t>
            </a:r>
            <a:r>
              <a:rPr lang="cs-CZ" dirty="0"/>
              <a:t> bytostně iracionální – tím se myslí rozpory kapitalistické společnosti: </a:t>
            </a:r>
          </a:p>
          <a:p>
            <a:pPr lvl="1"/>
            <a:r>
              <a:rPr lang="cs-CZ" sz="1800" dirty="0" err="1"/>
              <a:t>Chudí-bohatí</a:t>
            </a:r>
            <a:r>
              <a:rPr lang="cs-CZ" sz="1800" dirty="0"/>
              <a:t>, moc-bezmoc, jednotlivec-společnost, anarchismus neřízené ekonomiky</a:t>
            </a:r>
          </a:p>
          <a:p>
            <a:pPr lvl="1"/>
            <a:r>
              <a:rPr lang="cs-CZ" sz="1800" dirty="0"/>
              <a:t>Nepochopitelné mechanismy trhu</a:t>
            </a:r>
          </a:p>
          <a:p>
            <a:pPr lvl="1"/>
            <a:r>
              <a:rPr lang="cs-CZ" sz="1800" dirty="0"/>
              <a:t>Osudová třídní nerovnost</a:t>
            </a:r>
          </a:p>
          <a:p>
            <a:r>
              <a:rPr lang="cs-CZ" dirty="0"/>
              <a:t>Když </a:t>
            </a:r>
            <a:r>
              <a:rPr lang="cs-CZ" b="1" dirty="0"/>
              <a:t>KT</a:t>
            </a:r>
            <a:r>
              <a:rPr lang="cs-CZ" dirty="0"/>
              <a:t> mluví o lepší společnosti, nejde jí o vládu jedné strany, ale uskutečňování rozumu (</a:t>
            </a:r>
            <a:r>
              <a:rPr lang="cs-CZ" dirty="0" err="1"/>
              <a:t>Hegel</a:t>
            </a:r>
            <a:r>
              <a:rPr lang="cs-CZ" dirty="0"/>
              <a:t>, Marx). 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56806-02AF-4E00-A544-FF185DDB697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04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371600"/>
            <a:ext cx="6911340" cy="52197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/>
              <a:t>racionální </a:t>
            </a:r>
            <a:r>
              <a:rPr lang="cs-CZ" dirty="0"/>
              <a:t>intersubjektivní konsensus: komunita založená na racionálním souhlasu (v 80. letech J. </a:t>
            </a:r>
            <a:r>
              <a:rPr lang="cs-CZ" dirty="0" err="1"/>
              <a:t>Habermas</a:t>
            </a:r>
            <a:r>
              <a:rPr lang="cs-CZ" dirty="0"/>
              <a:t>)</a:t>
            </a:r>
          </a:p>
          <a:p>
            <a:pPr marL="457200" indent="-457200">
              <a:buFont typeface="+mj-lt"/>
              <a:buAutoNum type="alphaLcParenR"/>
            </a:pPr>
            <a:r>
              <a:rPr lang="cs-CZ"/>
              <a:t>uskutečňování </a:t>
            </a:r>
            <a:r>
              <a:rPr lang="cs-CZ" dirty="0"/>
              <a:t>sebe sama</a:t>
            </a:r>
          </a:p>
          <a:p>
            <a:pPr marL="457200" indent="-457200">
              <a:buFont typeface="+mj-lt"/>
              <a:buAutoNum type="alphaLcParenR"/>
            </a:pPr>
            <a:r>
              <a:rPr lang="cs-CZ" dirty="0"/>
              <a:t>ovládnutí přírody: Čím více budeme prostřednictvím vědy a techniky ovládat přírodu, tím svobodnější budeme - protože nebudeme vydáni na milost přírodě. „Svoboda (...) je identická s ovládnutím přírody mimo nás i v nás prostřednictvím rozumové úvahy“ (KT I,117)</a:t>
            </a:r>
          </a:p>
          <a:p>
            <a:pPr marL="457200" indent="-457200">
              <a:buFont typeface="+mj-lt"/>
              <a:buAutoNum type="alphaLcParenR"/>
            </a:pPr>
            <a:r>
              <a:rPr lang="cs-CZ" dirty="0"/>
              <a:t>Harmonizace jedince a společnosti. Jedinec se vnitřně identifikuje se zájmy celku. </a:t>
            </a:r>
          </a:p>
          <a:p>
            <a:pPr marL="457200" indent="-457200">
              <a:buFont typeface="+mj-lt"/>
              <a:buAutoNum type="alphaLcParenR"/>
            </a:pPr>
            <a:r>
              <a:rPr lang="cs-CZ" dirty="0"/>
              <a:t>Centrální plánování. Celospolečenské racionální řízení a plánování.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ideál </a:t>
            </a:r>
            <a:r>
              <a:rPr lang="cs-CZ"/>
              <a:t>komunitního družstva </a:t>
            </a:r>
            <a:r>
              <a:rPr lang="cs-CZ" dirty="0"/>
              <a:t>např. film Voskovce a Wericha </a:t>
            </a:r>
            <a:r>
              <a:rPr lang="cs-CZ" dirty="0">
                <a:hlinkClick r:id="rId2"/>
              </a:rPr>
              <a:t>Hej rup! </a:t>
            </a:r>
            <a:r>
              <a:rPr lang="cs-CZ" dirty="0"/>
              <a:t>(1934)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5E5772-6440-41C2-A194-2F63F8E6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Konkrétní znaky budoucí společnosti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56806-02AF-4E00-A544-FF185DDB697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II.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+mn-cs"/>
              </a:rPr>
              <a:t>Frankfurtská škola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26" y="1371599"/>
            <a:ext cx="3437874" cy="50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6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cs-CZ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věří v ideál praktického rozumu.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cs-CZ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věří v rozumový ideál vědeckého a společenského pokroku.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cs-CZ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cs-CZ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věří v moc vědění – v jeho revoluční potenciál: intelektuálové nastartují revoluci.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5E5772-6440-41C2-A194-2F63F8E6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/>
              <a:t>Souhrn: 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pt-BR" sz="2800" dirty="0"/>
              <a:t>Optimistická víra v rozum</a:t>
            </a:r>
            <a:endParaRPr lang="cs-CZ" sz="2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056806-02AF-4E00-A544-FF185DDB697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52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Šipka: pětiúhelník 6">
            <a:extLst>
              <a:ext uri="{FF2B5EF4-FFF2-40B4-BE49-F238E27FC236}">
                <a16:creationId xmlns:a16="http://schemas.microsoft.com/office/drawing/2014/main" id="{9920DD2B-0659-4C94-B59F-041F49ED3E2C}"/>
              </a:ext>
            </a:extLst>
          </p:cNvPr>
          <p:cNvSpPr/>
          <p:nvPr/>
        </p:nvSpPr>
        <p:spPr>
          <a:xfrm>
            <a:off x="975359" y="2957723"/>
            <a:ext cx="6443750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B3A48362-7B14-462F-8CB9-41E06867D9C5}"/>
              </a:ext>
            </a:extLst>
          </p:cNvPr>
          <p:cNvSpPr/>
          <p:nvPr/>
        </p:nvSpPr>
        <p:spPr>
          <a:xfrm>
            <a:off x="975359" y="2548454"/>
            <a:ext cx="6443750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pětiúhelník 4">
            <a:extLst>
              <a:ext uri="{FF2B5EF4-FFF2-40B4-BE49-F238E27FC236}">
                <a16:creationId xmlns:a16="http://schemas.microsoft.com/office/drawing/2014/main" id="{D03667C6-F045-40AB-B510-B736D1D3437D}"/>
              </a:ext>
            </a:extLst>
          </p:cNvPr>
          <p:cNvSpPr/>
          <p:nvPr/>
        </p:nvSpPr>
        <p:spPr>
          <a:xfrm>
            <a:off x="975360" y="2143432"/>
            <a:ext cx="6443749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DFC37DB-E526-45A6-B12F-0A55B131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Historie, periodizace a hlavní znaky Frankfurtské školy</a:t>
            </a:r>
          </a:p>
          <a:p>
            <a:pPr>
              <a:buFont typeface="+mj-lt"/>
              <a:buAutoNum type="arabicPeriod"/>
            </a:pPr>
            <a:r>
              <a:rPr lang="cs-CZ" dirty="0"/>
              <a:t>Angažovaná filosofie: kritická teorie (asi 1925-1940)</a:t>
            </a:r>
          </a:p>
          <a:p>
            <a:pPr>
              <a:buFont typeface="+mj-lt"/>
              <a:buAutoNum type="arabicPeriod"/>
            </a:pPr>
            <a:r>
              <a:rPr lang="cs-CZ" dirty="0"/>
              <a:t>Empirický výzkum: Autoritářská osobnost (1929-1946)</a:t>
            </a:r>
          </a:p>
          <a:p>
            <a:pPr>
              <a:buFont typeface="+mj-lt"/>
              <a:buAutoNum type="arabicPeriod"/>
            </a:pPr>
            <a:r>
              <a:rPr lang="cs-CZ" dirty="0"/>
              <a:t>Pesimistický obrat: Dialektika osvícenství (1944/1947)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46C93A-F97B-4F6C-A41E-8E94323B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Frankfurtská škola – kritická teorie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8FBE6C-CAD1-415E-8E47-EF63E67682CB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4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Šipka: pětiúhelník 9">
            <a:extLst>
              <a:ext uri="{FF2B5EF4-FFF2-40B4-BE49-F238E27FC236}">
                <a16:creationId xmlns:a16="http://schemas.microsoft.com/office/drawing/2014/main" id="{E8688AC4-8127-4830-A71C-0C241A3E168B}"/>
              </a:ext>
            </a:extLst>
          </p:cNvPr>
          <p:cNvSpPr/>
          <p:nvPr/>
        </p:nvSpPr>
        <p:spPr>
          <a:xfrm>
            <a:off x="1412897" y="3376997"/>
            <a:ext cx="3621219" cy="353962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pětiúhelník 8">
            <a:extLst>
              <a:ext uri="{FF2B5EF4-FFF2-40B4-BE49-F238E27FC236}">
                <a16:creationId xmlns:a16="http://schemas.microsoft.com/office/drawing/2014/main" id="{248A3E11-E0B3-4C52-B44B-AB76042EF71A}"/>
              </a:ext>
            </a:extLst>
          </p:cNvPr>
          <p:cNvSpPr/>
          <p:nvPr/>
        </p:nvSpPr>
        <p:spPr>
          <a:xfrm>
            <a:off x="1412897" y="2976026"/>
            <a:ext cx="3621219" cy="353962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pětiúhelník 7">
            <a:extLst>
              <a:ext uri="{FF2B5EF4-FFF2-40B4-BE49-F238E27FC236}">
                <a16:creationId xmlns:a16="http://schemas.microsoft.com/office/drawing/2014/main" id="{081A4411-2024-4113-8135-7E5FF5AE16F8}"/>
              </a:ext>
            </a:extLst>
          </p:cNvPr>
          <p:cNvSpPr/>
          <p:nvPr/>
        </p:nvSpPr>
        <p:spPr>
          <a:xfrm>
            <a:off x="1412897" y="2599131"/>
            <a:ext cx="4279980" cy="353962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81933C1A-4C90-42EE-9F61-7E8DE7972161}"/>
              </a:ext>
            </a:extLst>
          </p:cNvPr>
          <p:cNvSpPr/>
          <p:nvPr/>
        </p:nvSpPr>
        <p:spPr>
          <a:xfrm>
            <a:off x="975361" y="2163655"/>
            <a:ext cx="1497675" cy="353962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pětiúhelník 4">
            <a:extLst>
              <a:ext uri="{FF2B5EF4-FFF2-40B4-BE49-F238E27FC236}">
                <a16:creationId xmlns:a16="http://schemas.microsoft.com/office/drawing/2014/main" id="{8AB2D5DB-F063-45A0-B481-51370E044A08}"/>
              </a:ext>
            </a:extLst>
          </p:cNvPr>
          <p:cNvSpPr/>
          <p:nvPr/>
        </p:nvSpPr>
        <p:spPr>
          <a:xfrm>
            <a:off x="928223" y="3752921"/>
            <a:ext cx="3155771" cy="437583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A1512E-39AA-4ED1-B91B-712D1C9C2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Marx</a:t>
            </a:r>
          </a:p>
          <a:p>
            <a:pPr marL="946150" lvl="1" indent="-546100">
              <a:buFont typeface="+mj-lt"/>
              <a:buAutoNum type="arabicPeriod"/>
            </a:pPr>
            <a:r>
              <a:rPr lang="cs-CZ" sz="1800" dirty="0">
                <a:ea typeface="Times New Roman" panose="02020603050405020304" pitchFamily="18" charset="0"/>
              </a:rPr>
              <a:t>Antropologie odcizené práce</a:t>
            </a:r>
          </a:p>
          <a:p>
            <a:pPr marL="946150" lvl="1" indent="-546100">
              <a:buFont typeface="+mj-lt"/>
              <a:buAutoNum type="arabicPeriod"/>
            </a:pPr>
            <a:r>
              <a:rPr lang="cs-CZ" sz="1800" dirty="0">
                <a:ea typeface="Times New Roman" panose="02020603050405020304" pitchFamily="18" charset="0"/>
              </a:rPr>
              <a:t>Historický materialismus</a:t>
            </a:r>
          </a:p>
          <a:p>
            <a:pPr marL="946150" lvl="1" indent="-546100">
              <a:buFont typeface="+mj-lt"/>
              <a:buAutoNum type="arabicPeriod"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Bytí, vědomí a ideologie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2000" dirty="0">
                <a:ea typeface="Times New Roman" panose="02020603050405020304" pitchFamily="18" charset="0"/>
              </a:rPr>
              <a:t>Frankfurtská škola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2000" dirty="0">
                <a:ea typeface="Times New Roman" panose="02020603050405020304" pitchFamily="18" charset="0"/>
              </a:rPr>
              <a:t>Foucault</a:t>
            </a:r>
          </a:p>
          <a:p>
            <a:pPr marL="400050" indent="-400050">
              <a:buFont typeface="+mj-lt"/>
              <a:buAutoNum type="romanUcPeriod"/>
            </a:pPr>
            <a:r>
              <a:rPr lang="cs-CZ" sz="2000" dirty="0" err="1">
                <a:effectLst/>
                <a:ea typeface="Times New Roman" panose="02020603050405020304" pitchFamily="18" charset="0"/>
              </a:rPr>
              <a:t>Bauman</a:t>
            </a:r>
            <a:endParaRPr lang="cs-CZ" sz="2000" dirty="0">
              <a:effectLst/>
              <a:ea typeface="Times New Roman" panose="02020603050405020304" pitchFamily="18" charset="0"/>
            </a:endParaRPr>
          </a:p>
          <a:p>
            <a:endParaRPr lang="cs-CZ" sz="20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8A2AF8A-2518-4DA1-A7BD-A30CBC67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témat a okruhů ke zkoušce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6402ACD-2DCC-4172-B7B4-CD252DA03C08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8" grpId="0" animBg="1"/>
      <p:bldP spid="8" grpId="1" animBg="1"/>
      <p:bldP spid="6" grpId="0" animBg="1"/>
      <p:bldP spid="6" grpId="1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22E9AA1-E6F5-489C-9134-1EA10008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Empirický výzkum: Autoritářská osobnost (1929-1946)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227F22E-E74E-4624-83EE-66729030C1E0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12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B60720B-BE90-45FF-BBF9-A3D8EAB70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905000"/>
            <a:ext cx="7221583" cy="4328890"/>
          </a:xfrm>
        </p:spPr>
        <p:txBody>
          <a:bodyPr>
            <a:normAutofit/>
          </a:bodyPr>
          <a:lstStyle/>
          <a:p>
            <a:r>
              <a:rPr lang="cs-CZ" b="1" dirty="0"/>
              <a:t>KT</a:t>
            </a:r>
            <a:r>
              <a:rPr lang="cs-CZ" dirty="0"/>
              <a:t> musí </a:t>
            </a:r>
            <a:r>
              <a:rPr lang="cs-CZ"/>
              <a:t>mít </a:t>
            </a:r>
            <a:r>
              <a:rPr lang="cs-CZ" smtClean="0"/>
              <a:t>další  hlavní </a:t>
            </a:r>
            <a:r>
              <a:rPr lang="cs-CZ" dirty="0"/>
              <a:t>rysy: </a:t>
            </a:r>
          </a:p>
          <a:p>
            <a:pPr lvl="1">
              <a:buFont typeface="+mj-lt"/>
              <a:buAutoNum type="alphaLcParenR"/>
            </a:pPr>
            <a:r>
              <a:rPr lang="cs-CZ" sz="1800" dirty="0"/>
              <a:t>Musí být interdisciplinární.</a:t>
            </a:r>
          </a:p>
          <a:p>
            <a:pPr lvl="1">
              <a:buFont typeface="+mj-lt"/>
              <a:buAutoNum type="alphaLcParenR"/>
            </a:pPr>
            <a:r>
              <a:rPr lang="cs-CZ" sz="1800"/>
              <a:t>Musí </a:t>
            </a:r>
            <a:r>
              <a:rPr lang="cs-CZ" sz="1800" dirty="0"/>
              <a:t>se opírat o empirické údaje: dotazníky a rozhovory v Německu i později v USA.</a:t>
            </a:r>
          </a:p>
          <a:p>
            <a:pPr lvl="1">
              <a:buFont typeface="+mj-lt"/>
              <a:buAutoNum type="alphaLcParenR"/>
            </a:pPr>
            <a:endParaRPr lang="cs-CZ" sz="1800" dirty="0"/>
          </a:p>
          <a:p>
            <a:r>
              <a:rPr lang="cs-CZ" dirty="0" err="1"/>
              <a:t>Horkheimer</a:t>
            </a:r>
            <a:r>
              <a:rPr lang="cs-CZ" dirty="0"/>
              <a:t> </a:t>
            </a:r>
            <a:r>
              <a:rPr lang="cs-CZ"/>
              <a:t>a Fromm - </a:t>
            </a:r>
            <a:r>
              <a:rPr lang="cs-CZ" dirty="0"/>
              <a:t>výzkumy v oblasti </a:t>
            </a:r>
            <a:r>
              <a:rPr lang="cs-CZ"/>
              <a:t>sociální psychologie: </a:t>
            </a:r>
            <a:endParaRPr lang="cs-CZ" dirty="0"/>
          </a:p>
          <a:p>
            <a:r>
              <a:rPr lang="cs-CZ"/>
              <a:t>- původ </a:t>
            </a:r>
            <a:r>
              <a:rPr lang="cs-CZ" dirty="0"/>
              <a:t>falešného vědomí dělníků i dalších tříd.</a:t>
            </a:r>
          </a:p>
          <a:p>
            <a:r>
              <a:rPr lang="cs-CZ"/>
              <a:t>- odklon </a:t>
            </a:r>
            <a:r>
              <a:rPr lang="cs-CZ" dirty="0"/>
              <a:t>od ekonomického determinismu.</a:t>
            </a:r>
          </a:p>
          <a:p>
            <a:r>
              <a:rPr lang="cs-CZ"/>
              <a:t>- sociálněpolitické </a:t>
            </a:r>
            <a:r>
              <a:rPr lang="cs-CZ" dirty="0"/>
              <a:t>názory jsou spojené s typem osobnosti.</a:t>
            </a:r>
          </a:p>
          <a:p>
            <a:r>
              <a:rPr lang="cs-CZ"/>
              <a:t>- novátorské </a:t>
            </a:r>
            <a:r>
              <a:rPr lang="cs-CZ" dirty="0"/>
              <a:t>spojení Freuda a Marxe.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32A619D-2BE7-402A-BA6E-F766B97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Empirický výzkum ve Frankfurtské škole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3DBF55-FA04-431A-86D6-F9466736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943" y="1264555"/>
            <a:ext cx="3744005" cy="50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12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5982208B-4C91-452C-BFC1-C90880174D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7388" y="1420586"/>
            <a:ext cx="3541711" cy="5117472"/>
          </a:xfrm>
          <a:noFill/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8282B24-0898-4579-B62A-AF3423F8B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7072" y="1420586"/>
            <a:ext cx="6987540" cy="5117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Tři otázky: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arenR"/>
            </a:pPr>
            <a:r>
              <a:rPr lang="cs-CZ" sz="1800" dirty="0"/>
              <a:t>Proč němečtí dělníci podporovali vstup Německa do nesmyslné první světové války?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arenR"/>
            </a:pPr>
            <a:r>
              <a:rPr lang="cs-CZ" sz="1800" dirty="0"/>
              <a:t>Proč nepodporovali v letech 1918-1919 pokusy o komunistickou revoluci, tj. nastolení  socialistických republik (tzv. republiky rad, Mnichov 1919)?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arenR"/>
            </a:pPr>
            <a:r>
              <a:rPr lang="cs-CZ" sz="1800" dirty="0"/>
              <a:t>Jak by dělníci reagovali na to, kdyby se fašisté/nacisté chopili moci?</a:t>
            </a:r>
          </a:p>
          <a:p>
            <a:pPr>
              <a:lnSpc>
                <a:spcPct val="90000"/>
              </a:lnSpc>
            </a:pPr>
            <a:r>
              <a:rPr lang="cs-CZ" dirty="0"/>
              <a:t>Objev rozdílu mezi proklamovanými politickými názory a potlačovanými sociálními nutkáními – za ostentativním komunismem se mohl skrývat nacionalismus, konzervativismus, rasismus, touha po násilí, masochismus atp. </a:t>
            </a:r>
          </a:p>
          <a:p>
            <a:pPr>
              <a:lnSpc>
                <a:spcPct val="90000"/>
              </a:lnSpc>
            </a:pPr>
            <a:r>
              <a:rPr lang="cs-CZ" b="1" dirty="0"/>
              <a:t>Autoritářská osobnost </a:t>
            </a:r>
            <a:r>
              <a:rPr lang="cs-CZ" dirty="0"/>
              <a:t>(</a:t>
            </a:r>
            <a:r>
              <a:rPr lang="cs-CZ" b="1" dirty="0"/>
              <a:t>AO</a:t>
            </a:r>
            <a:r>
              <a:rPr lang="cs-CZ" dirty="0"/>
              <a:t>): souhrn nedemokratických a nesvobodných psychických znaků – právě </a:t>
            </a:r>
            <a:r>
              <a:rPr lang="cs-CZ" b="1" dirty="0"/>
              <a:t>AO</a:t>
            </a:r>
            <a:r>
              <a:rPr lang="cs-CZ" dirty="0"/>
              <a:t> je odpovědí na tři otázky výzkumu.</a:t>
            </a:r>
          </a:p>
          <a:p>
            <a:pPr>
              <a:lnSpc>
                <a:spcPct val="90000"/>
              </a:lnSpc>
            </a:pPr>
            <a:r>
              <a:rPr lang="cs-CZ" dirty="0"/>
              <a:t>Původcem falešného vědomí je </a:t>
            </a:r>
            <a:r>
              <a:rPr lang="cs-CZ" b="1" dirty="0"/>
              <a:t>AO</a:t>
            </a:r>
            <a:r>
              <a:rPr lang="cs-CZ" dirty="0"/>
              <a:t>.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D747AF9-DA92-4122-9270-569C2707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Výzkum z let 1929-31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E8B7327-924A-486C-894E-45729939D011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91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FA9008-DA24-4CDF-95E0-0664F5AC6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57299"/>
            <a:ext cx="6750004" cy="4669971"/>
          </a:xfrm>
        </p:spPr>
        <p:txBody>
          <a:bodyPr/>
          <a:lstStyle/>
          <a:p>
            <a:r>
              <a:rPr lang="cs-CZ" dirty="0"/>
              <a:t>Další zájem empirického výzkumu </a:t>
            </a:r>
            <a:r>
              <a:rPr lang="cs-CZ" b="1" dirty="0"/>
              <a:t>KT</a:t>
            </a:r>
            <a:r>
              <a:rPr lang="cs-CZ" dirty="0"/>
              <a:t> se soustředil na </a:t>
            </a:r>
            <a:r>
              <a:rPr lang="cs-CZ" b="1" dirty="0"/>
              <a:t>AO</a:t>
            </a:r>
            <a:r>
              <a:rPr lang="cs-CZ" dirty="0"/>
              <a:t>.</a:t>
            </a:r>
          </a:p>
          <a:p>
            <a:r>
              <a:rPr lang="cs-CZ" dirty="0" err="1"/>
              <a:t>Horkheimer</a:t>
            </a:r>
            <a:r>
              <a:rPr lang="cs-CZ" dirty="0"/>
              <a:t> a spol. očekávali, že pochopení </a:t>
            </a:r>
            <a:r>
              <a:rPr lang="cs-CZ" b="1" dirty="0"/>
              <a:t>AO</a:t>
            </a:r>
            <a:r>
              <a:rPr lang="cs-CZ" dirty="0"/>
              <a:t> je dovede k pochopení fungování moderních totalitních systémů.</a:t>
            </a:r>
          </a:p>
          <a:p>
            <a:r>
              <a:rPr lang="cs-CZ"/>
              <a:t>Výsledky časopisecky + </a:t>
            </a:r>
            <a:r>
              <a:rPr lang="cs-CZ" i="1" dirty="0" err="1"/>
              <a:t>Studien</a:t>
            </a:r>
            <a:r>
              <a:rPr lang="cs-CZ" i="1" dirty="0"/>
              <a:t> </a:t>
            </a:r>
            <a:r>
              <a:rPr lang="cs-CZ" i="1" dirty="0" err="1"/>
              <a:t>über</a:t>
            </a:r>
            <a:r>
              <a:rPr lang="cs-CZ" i="1" dirty="0"/>
              <a:t> </a:t>
            </a:r>
            <a:r>
              <a:rPr lang="cs-CZ" i="1" dirty="0" err="1"/>
              <a:t>Autorität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Familie</a:t>
            </a:r>
            <a:r>
              <a:rPr lang="cs-CZ" i="1" dirty="0"/>
              <a:t> </a:t>
            </a:r>
            <a:r>
              <a:rPr lang="cs-CZ" dirty="0"/>
              <a:t>(1936</a:t>
            </a:r>
            <a:r>
              <a:rPr lang="cs-CZ" i="1" dirty="0"/>
              <a:t>), </a:t>
            </a:r>
            <a:r>
              <a:rPr lang="cs-CZ" i="1" dirty="0" err="1"/>
              <a:t>Studies</a:t>
            </a:r>
            <a:r>
              <a:rPr lang="cs-CZ" i="1" dirty="0"/>
              <a:t> in Prejudice </a:t>
            </a:r>
            <a:r>
              <a:rPr lang="cs-CZ" dirty="0"/>
              <a:t>(1949-1950) – 5 svazků – nejslavnější je </a:t>
            </a:r>
            <a:r>
              <a:rPr lang="cs-CZ" dirty="0" err="1">
                <a:hlinkClick r:id="rId2"/>
              </a:rPr>
              <a:t>The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Authoritarian</a:t>
            </a:r>
            <a:r>
              <a:rPr lang="cs-CZ" dirty="0">
                <a:hlinkClick r:id="rId2"/>
              </a:rPr>
              <a:t> Personality </a:t>
            </a:r>
            <a:r>
              <a:rPr lang="cs-CZ" dirty="0"/>
              <a:t> (1950)</a:t>
            </a:r>
          </a:p>
          <a:p>
            <a:r>
              <a:rPr lang="cs-CZ" dirty="0"/>
              <a:t>Výzkumy </a:t>
            </a:r>
            <a:r>
              <a:rPr lang="cs-CZ" b="1" dirty="0"/>
              <a:t>KT</a:t>
            </a:r>
            <a:r>
              <a:rPr lang="cs-CZ" dirty="0"/>
              <a:t> jsou považovány za přelomové na poli </a:t>
            </a:r>
            <a:r>
              <a:rPr lang="cs-CZ" dirty="0" err="1"/>
              <a:t>sociálněpsychologického</a:t>
            </a:r>
            <a:r>
              <a:rPr lang="cs-CZ" dirty="0"/>
              <a:t> zkoumání totalitních systémů.</a:t>
            </a:r>
          </a:p>
          <a:p>
            <a:r>
              <a:rPr lang="cs-CZ" dirty="0"/>
              <a:t>Erich </a:t>
            </a:r>
            <a:r>
              <a:rPr lang="cs-CZ" dirty="0" err="1"/>
              <a:t>Fromm</a:t>
            </a:r>
            <a:r>
              <a:rPr lang="cs-CZ" dirty="0"/>
              <a:t>, </a:t>
            </a:r>
            <a:r>
              <a:rPr lang="cs-CZ" i="1" dirty="0" err="1"/>
              <a:t>Escape</a:t>
            </a:r>
            <a:r>
              <a:rPr lang="cs-CZ" i="1" dirty="0"/>
              <a:t> </a:t>
            </a:r>
            <a:r>
              <a:rPr lang="cs-CZ" i="1" dirty="0" err="1"/>
              <a:t>from</a:t>
            </a:r>
            <a:r>
              <a:rPr lang="cs-CZ" i="1" dirty="0"/>
              <a:t> </a:t>
            </a:r>
            <a:r>
              <a:rPr lang="cs-CZ" i="1" dirty="0" err="1"/>
              <a:t>Freedom</a:t>
            </a:r>
            <a:r>
              <a:rPr lang="cs-CZ" i="1" dirty="0"/>
              <a:t> </a:t>
            </a:r>
            <a:r>
              <a:rPr lang="cs-CZ" dirty="0"/>
              <a:t>(1941, č. jako </a:t>
            </a:r>
            <a:r>
              <a:rPr lang="cs-CZ" i="1" dirty="0"/>
              <a:t>Strach ze svobody</a:t>
            </a:r>
            <a:r>
              <a:rPr lang="cs-CZ" dirty="0"/>
              <a:t>, 1993, 2014).</a:t>
            </a:r>
          </a:p>
          <a:p>
            <a:r>
              <a:rPr lang="cs-CZ" dirty="0"/>
              <a:t>Řada variací i postojů v rámci </a:t>
            </a:r>
            <a:r>
              <a:rPr lang="cs-CZ" b="1" dirty="0"/>
              <a:t>KT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10" name="Obrázek 9" descr="Obsah obrázku text, podepsat, muž&#10;&#10;Popis byl vytvořen automaticky">
            <a:extLst>
              <a:ext uri="{FF2B5EF4-FFF2-40B4-BE49-F238E27FC236}">
                <a16:creationId xmlns:a16="http://schemas.microsoft.com/office/drawing/2014/main" id="{F75699DC-FB0E-484F-B102-B4B387915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364" y="783771"/>
            <a:ext cx="3953048" cy="580563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813DCB-9DAA-498F-97C8-C50DE3BCFB6A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88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3CE10A0-25A5-4F91-8ABF-9B15A9886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9342" y="1264555"/>
            <a:ext cx="6965269" cy="5364227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Východisko: prvotní socializace – rodina jakožto stát v malém.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Otec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reprodukuje své chování z práce - tvrdost k dětem.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Synové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obdivují 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otce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napodobují ho a sami se stávají tvrdou autoritou vůči slabším a podřízeným.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Freudovský vliv: 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oidipovský komplex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touha synů nahradit otce.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Autoritativní výchova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rodiče nejsou schopní se vcítit 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 dětského prožívání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světa a 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vnucují dětem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své konzervativní hodnoty; vyžadují poslušnost a potlačení hněvu.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Freud: společenské potlačení pudů je jen zdánlivé – pud se musí vybít: 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sublimace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9C38DE2-BC72-4BD7-8DF2-5EBB9048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Autoritářská osobnost</a:t>
            </a:r>
          </a:p>
        </p:txBody>
      </p:sp>
      <p:pic>
        <p:nvPicPr>
          <p:cNvPr id="5" name="Obrázek 4" descr="Obsah obrázku kniha, text, podepsat, jídlo&#10;&#10;Popis byl vytvořen automaticky">
            <a:extLst>
              <a:ext uri="{FF2B5EF4-FFF2-40B4-BE49-F238E27FC236}">
                <a16:creationId xmlns:a16="http://schemas.microsoft.com/office/drawing/2014/main" id="{43E917E2-98E2-4CBE-87EE-7EA2CDD21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9" y="1264555"/>
            <a:ext cx="4013137" cy="536422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DFF9CD-8A88-493F-BFB6-1D9A3BC71285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83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FA9008-DA24-4CDF-95E0-0664F5AC6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57299"/>
            <a:ext cx="10241280" cy="4669971"/>
          </a:xfrm>
        </p:spPr>
        <p:txBody>
          <a:bodyPr/>
          <a:lstStyle/>
          <a:p>
            <a:r>
              <a:rPr lang="cs-CZ" dirty="0"/>
              <a:t>Přísní rodiče vyžadují zdrženlivost a disciplínu a poslušnost.</a:t>
            </a:r>
          </a:p>
          <a:p>
            <a:r>
              <a:rPr lang="cs-CZ" dirty="0"/>
              <a:t>V dítěti (synovi – </a:t>
            </a:r>
            <a:r>
              <a:rPr lang="cs-CZ" b="1" dirty="0"/>
              <a:t>KT</a:t>
            </a:r>
            <a:r>
              <a:rPr lang="cs-CZ" dirty="0"/>
              <a:t> se moc nezajímala o ženy) roste nenávist – frustrace – ventilace pudů: sport, armáda.</a:t>
            </a:r>
          </a:p>
          <a:p>
            <a:r>
              <a:rPr lang="cs-CZ" dirty="0"/>
              <a:t>Původní vzpoura a nenávist se vrací jako agrese, která má podobu sadismu nebo masochismu. </a:t>
            </a:r>
            <a:r>
              <a:rPr lang="cs-CZ" b="1" dirty="0"/>
              <a:t>AU</a:t>
            </a:r>
            <a:r>
              <a:rPr lang="cs-CZ" dirty="0"/>
              <a:t> miluje obojí: slepá poslušnost vůči autoritám (</a:t>
            </a:r>
            <a:r>
              <a:rPr lang="cs-CZ" i="1" dirty="0"/>
              <a:t>masochismus</a:t>
            </a:r>
            <a:r>
              <a:rPr lang="cs-CZ" dirty="0"/>
              <a:t>), brutální chování vůči slabším (</a:t>
            </a:r>
            <a:r>
              <a:rPr lang="cs-CZ" i="1" dirty="0"/>
              <a:t>sadismus</a:t>
            </a:r>
            <a:r>
              <a:rPr lang="cs-CZ" dirty="0"/>
              <a:t>).</a:t>
            </a:r>
          </a:p>
          <a:p>
            <a:r>
              <a:rPr lang="cs-CZ" dirty="0"/>
              <a:t>Sociálně-psychologický model </a:t>
            </a:r>
            <a:br>
              <a:rPr lang="cs-CZ" dirty="0"/>
            </a:br>
            <a:r>
              <a:rPr lang="cs-CZ" dirty="0"/>
              <a:t>geneze fašismu.</a:t>
            </a:r>
          </a:p>
          <a:p>
            <a:r>
              <a:rPr lang="cs-CZ" dirty="0"/>
              <a:t>Michael </a:t>
            </a:r>
            <a:r>
              <a:rPr lang="cs-CZ" dirty="0" err="1"/>
              <a:t>Haneke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Bílá stuha </a:t>
            </a:r>
            <a:r>
              <a:rPr lang="cs-CZ" dirty="0"/>
              <a:t>(2009)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75699DC-FB0E-484F-B102-B4B3879155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2427" y="3188768"/>
            <a:ext cx="6249843" cy="352751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18D7C76-7683-48FA-AB33-894FC6815454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21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3CE10A0-25A5-4F91-8ABF-9B15A9886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358" y="767443"/>
            <a:ext cx="10606544" cy="586133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 marxistickém duchu ale 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chápala vznik 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vždy jako důsledek sociálních a ekonomických poměrů tehdejšího kapitalismu.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Horkheimer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Adorno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Fromm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Marcuse aj. tuto základní koncepci dále variovali a precizovali. </a:t>
            </a:r>
          </a:p>
          <a:p>
            <a:pPr marL="4130675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Další typy osobností a jejich sklony k určitým sociálním, politickým a ideologickým postojům.</a:t>
            </a:r>
          </a:p>
          <a:p>
            <a:pPr marL="4130675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Snaha matematicky/statisticky vyjádřit náklonnost osobnostních typů k ideologiím: F-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Scale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vzdálenost osobnostních typů 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 fašismu.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30675"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Útěk ze svobody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svoboda mladých lidí po opuštění rodiny vyvolává úzkost a nejistotu; hledání jistoty a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soupatřičnnosti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masová ideologie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E917E2-98E2-4CBE-87EE-7EA2CDD21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0893" y="2391626"/>
            <a:ext cx="4323381" cy="42262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992865D-378A-4C4A-B6AA-9C86CBB3449C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85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B60720B-BE90-45FF-BBF9-A3D8EAB70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905000"/>
            <a:ext cx="7221583" cy="4328890"/>
          </a:xfrm>
        </p:spPr>
        <p:txBody>
          <a:bodyPr>
            <a:normAutofit/>
          </a:bodyPr>
          <a:lstStyle/>
          <a:p>
            <a:r>
              <a:rPr lang="cs-CZ" b="1" dirty="0"/>
              <a:t>KT </a:t>
            </a:r>
            <a:r>
              <a:rPr lang="cs-CZ" dirty="0"/>
              <a:t>patří ke zdrojům tzv. neautoritářské výchovy dětí: Když budete na děti přísní, vyrostou z nich Hitleři. Také je to skvělý byznys: </a:t>
            </a:r>
            <a:r>
              <a:rPr lang="cs-CZ" dirty="0">
                <a:hlinkClick r:id="rId2"/>
              </a:rPr>
              <a:t>www.nevychova.cz</a:t>
            </a:r>
            <a:endParaRPr lang="cs-CZ" dirty="0"/>
          </a:p>
          <a:p>
            <a:r>
              <a:rPr lang="cs-CZ" b="1" dirty="0"/>
              <a:t>Geneze nacismu/fašismu</a:t>
            </a:r>
            <a:r>
              <a:rPr lang="cs-CZ"/>
              <a:t>: </a:t>
            </a:r>
            <a:r>
              <a:rPr lang="cs-CZ" smtClean="0"/>
              <a:t>proti </a:t>
            </a:r>
            <a:r>
              <a:rPr lang="cs-CZ" dirty="0"/>
              <a:t>populárním představám o fašismu v dnešních médiích. Podle </a:t>
            </a:r>
            <a:r>
              <a:rPr lang="cs-CZ" b="1" dirty="0"/>
              <a:t>KT</a:t>
            </a:r>
            <a:r>
              <a:rPr lang="cs-CZ" dirty="0"/>
              <a:t> fašismus oslovil touhy po úspěchu, moci a ovládání, které v lidech byly skryté.</a:t>
            </a:r>
          </a:p>
          <a:p>
            <a:pPr lvl="1"/>
            <a:r>
              <a:rPr lang="cs-CZ" sz="1800" b="1" dirty="0"/>
              <a:t>Fašismus není exces </a:t>
            </a:r>
            <a:r>
              <a:rPr lang="cs-CZ" sz="1800" dirty="0"/>
              <a:t>- fašismus je poslední, logickou a nutnou vývojovou fází kapitalismu. Má své empiricky vysledovatelné příčiny v ekonomické struktuře společnosti a psychosociálním profilu kapitalistické společnosti. </a:t>
            </a:r>
          </a:p>
          <a:p>
            <a:r>
              <a:rPr lang="cs-CZ" dirty="0"/>
              <a:t>To byl jeden z důvodů, proč </a:t>
            </a:r>
            <a:r>
              <a:rPr lang="cs-CZ" b="1" dirty="0"/>
              <a:t>KT</a:t>
            </a:r>
            <a:r>
              <a:rPr lang="cs-CZ" dirty="0"/>
              <a:t> podporovali v USA: obávali se šíření fašismu v USA.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32A619D-2BE7-402A-BA6E-F766B97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Důsledky zkoumání autoritářské osobnosti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3DBF55-FA04-431A-86D6-F94667369D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96944" y="1264555"/>
            <a:ext cx="3621546" cy="52063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3609FF-C242-4883-AF33-41AE6115DD41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0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Šipka: pětiúhelník 7">
            <a:extLst>
              <a:ext uri="{FF2B5EF4-FFF2-40B4-BE49-F238E27FC236}">
                <a16:creationId xmlns:a16="http://schemas.microsoft.com/office/drawing/2014/main" id="{4484B28C-99AA-4D5D-9584-78DA3A33396F}"/>
              </a:ext>
            </a:extLst>
          </p:cNvPr>
          <p:cNvSpPr/>
          <p:nvPr/>
        </p:nvSpPr>
        <p:spPr>
          <a:xfrm>
            <a:off x="975359" y="3370121"/>
            <a:ext cx="6443750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pětiúhelník 6">
            <a:extLst>
              <a:ext uri="{FF2B5EF4-FFF2-40B4-BE49-F238E27FC236}">
                <a16:creationId xmlns:a16="http://schemas.microsoft.com/office/drawing/2014/main" id="{9920DD2B-0659-4C94-B59F-041F49ED3E2C}"/>
              </a:ext>
            </a:extLst>
          </p:cNvPr>
          <p:cNvSpPr/>
          <p:nvPr/>
        </p:nvSpPr>
        <p:spPr>
          <a:xfrm>
            <a:off x="975359" y="2957723"/>
            <a:ext cx="6443750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B3A48362-7B14-462F-8CB9-41E06867D9C5}"/>
              </a:ext>
            </a:extLst>
          </p:cNvPr>
          <p:cNvSpPr/>
          <p:nvPr/>
        </p:nvSpPr>
        <p:spPr>
          <a:xfrm>
            <a:off x="975359" y="2548454"/>
            <a:ext cx="6443750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pětiúhelník 4">
            <a:extLst>
              <a:ext uri="{FF2B5EF4-FFF2-40B4-BE49-F238E27FC236}">
                <a16:creationId xmlns:a16="http://schemas.microsoft.com/office/drawing/2014/main" id="{D03667C6-F045-40AB-B510-B736D1D3437D}"/>
              </a:ext>
            </a:extLst>
          </p:cNvPr>
          <p:cNvSpPr/>
          <p:nvPr/>
        </p:nvSpPr>
        <p:spPr>
          <a:xfrm>
            <a:off x="975360" y="2143432"/>
            <a:ext cx="6443749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DFC37DB-E526-45A6-B12F-0A55B131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Historie, periodizace a hlavní znaky Frankfurtské školy</a:t>
            </a:r>
          </a:p>
          <a:p>
            <a:pPr>
              <a:buFont typeface="+mj-lt"/>
              <a:buAutoNum type="arabicPeriod"/>
            </a:pPr>
            <a:r>
              <a:rPr lang="cs-CZ" dirty="0"/>
              <a:t>Angažovaná filosofie: kritická teorie (asi 1925-1940)</a:t>
            </a:r>
          </a:p>
          <a:p>
            <a:pPr>
              <a:buFont typeface="+mj-lt"/>
              <a:buAutoNum type="arabicPeriod"/>
            </a:pPr>
            <a:r>
              <a:rPr lang="cs-CZ" dirty="0"/>
              <a:t>Empirický výzkum: Autoritářská osobnost (1929-1946)</a:t>
            </a:r>
          </a:p>
          <a:p>
            <a:pPr>
              <a:buFont typeface="+mj-lt"/>
              <a:buAutoNum type="arabicPeriod"/>
            </a:pPr>
            <a:r>
              <a:rPr lang="cs-CZ" dirty="0"/>
              <a:t>Pesimistický obrat: Dialektika osvícenství (1944/1947)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46C93A-F97B-4F6C-A41E-8E94323B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Frankfurtská škola – kritická teorie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8FBE6C-CAD1-415E-8E47-EF63E67682CB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9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4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6" grpId="0" animBg="1"/>
      <p:bldP spid="6" grpId="1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22E9AA1-E6F5-489C-9134-1EA10008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Pesimistický obrat: Dialektika osvícenství (1944/1947)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227F22E-E74E-4624-83EE-66729030C1E0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5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: pětiúhelník 4">
            <a:extLst>
              <a:ext uri="{FF2B5EF4-FFF2-40B4-BE49-F238E27FC236}">
                <a16:creationId xmlns:a16="http://schemas.microsoft.com/office/drawing/2014/main" id="{D03667C6-F045-40AB-B510-B736D1D3437D}"/>
              </a:ext>
            </a:extLst>
          </p:cNvPr>
          <p:cNvSpPr/>
          <p:nvPr/>
        </p:nvSpPr>
        <p:spPr>
          <a:xfrm>
            <a:off x="975360" y="2143432"/>
            <a:ext cx="6558049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DFC37DB-E526-45A6-B12F-0A55B131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Historie, periodizace a hlavní znaky Frankfurtské školy</a:t>
            </a:r>
          </a:p>
          <a:p>
            <a:pPr>
              <a:buFont typeface="+mj-lt"/>
              <a:buAutoNum type="arabicPeriod"/>
            </a:pPr>
            <a:r>
              <a:rPr lang="cs-CZ" dirty="0"/>
              <a:t>Angažovaná filosofie: kritická teorie (asi 1925-1940)</a:t>
            </a:r>
          </a:p>
          <a:p>
            <a:pPr>
              <a:buFont typeface="+mj-lt"/>
              <a:buAutoNum type="arabicPeriod"/>
            </a:pPr>
            <a:r>
              <a:rPr lang="cs-CZ" dirty="0"/>
              <a:t>Empirický výzkum: Autoritářská osobnost (1929-1946)</a:t>
            </a:r>
          </a:p>
          <a:p>
            <a:pPr>
              <a:buFont typeface="+mj-lt"/>
              <a:buAutoNum type="arabicPeriod"/>
            </a:pPr>
            <a:r>
              <a:rPr lang="cs-CZ" dirty="0"/>
              <a:t>Pesimistický obrat: Dialektika osvícenství (1944/1947)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46C93A-F97B-4F6C-A41E-8E94323B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Frankfurtská škola – kritická teorie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8FBE6C-CAD1-415E-8E47-EF63E67682CB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6506B9E-ADB2-4CA5-87C4-B8B7CC10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Všudypřítomnost fašismu – státní kapitalismus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6A26301-99FB-465E-9E54-43C4476777AC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3" name="Zástupný obsah 12" descr="Obsah obrázku mapa&#10;&#10;Popis byl vytvořen automaticky">
            <a:extLst>
              <a:ext uri="{FF2B5EF4-FFF2-40B4-BE49-F238E27FC236}">
                <a16:creationId xmlns:a16="http://schemas.microsoft.com/office/drawing/2014/main" id="{40D230A3-273A-43AD-AE34-7FD89C2FE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158" y="1262743"/>
            <a:ext cx="6367684" cy="55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29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A56F619-2DE1-4A6C-96FA-D9BF8B292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388" y="1295789"/>
            <a:ext cx="6882726" cy="5331434"/>
          </a:xfrm>
        </p:spPr>
        <p:txBody>
          <a:bodyPr>
            <a:normAutofit/>
          </a:bodyPr>
          <a:lstStyle/>
          <a:p>
            <a:r>
              <a:rPr lang="cs-CZ" dirty="0"/>
              <a:t>Ve třicátých letech byly evropské státy většinou více či méně fašistické nebo fašizující vojenské diktatury, SSSR – stalinská diktatura. Evropa = noční můra.</a:t>
            </a:r>
          </a:p>
          <a:p>
            <a:r>
              <a:rPr lang="cs-CZ" dirty="0"/>
              <a:t>Změna liberálního kapitalismu ve státní kapitalismus </a:t>
            </a:r>
            <a:br>
              <a:rPr lang="cs-CZ" dirty="0"/>
            </a:br>
            <a:r>
              <a:rPr lang="cs-CZ" dirty="0"/>
              <a:t>(F. </a:t>
            </a:r>
            <a:r>
              <a:rPr lang="cs-CZ" dirty="0" err="1"/>
              <a:t>Pollock</a:t>
            </a:r>
            <a:r>
              <a:rPr lang="cs-CZ" dirty="0"/>
              <a:t>):</a:t>
            </a:r>
          </a:p>
          <a:p>
            <a:pPr lvl="1">
              <a:spcAft>
                <a:spcPts val="800"/>
              </a:spcAft>
            </a:pPr>
            <a:r>
              <a:rPr lang="cs-CZ" sz="1800" dirty="0"/>
              <a:t>Tradiční liberální kapitalismus založený na svobodě podnikání se z Evropy vytrácel – nahradil ho monopol kapitalismus řízený státem – typický pro všechny fašistické země, ale podle </a:t>
            </a:r>
            <a:r>
              <a:rPr lang="cs-CZ" sz="1800" b="1" dirty="0"/>
              <a:t>KT</a:t>
            </a:r>
            <a:r>
              <a:rPr lang="cs-CZ" sz="1800" dirty="0"/>
              <a:t> i USA a GB. Během krize totiž stát začal výrazně zasahovat do ekonomiky – </a:t>
            </a:r>
            <a:r>
              <a:rPr lang="cs-CZ" sz="1800" dirty="0">
                <a:hlinkClick r:id="rId2"/>
              </a:rPr>
              <a:t>keynesiánství</a:t>
            </a:r>
            <a:r>
              <a:rPr lang="cs-CZ" sz="1800" dirty="0"/>
              <a:t> : to vládlo i v rozvinutých ekonomikách až do 70. let.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6506B9E-ADB2-4CA5-87C4-B8B7CC10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Všudypřítomnost fašismu – státní kapitalismus</a:t>
            </a:r>
          </a:p>
        </p:txBody>
      </p:sp>
      <p:pic>
        <p:nvPicPr>
          <p:cNvPr id="5" name="Obrázek 4" descr="Obsah obrázku text, kniha, autobus&#10;&#10;Popis byl vytvořen automaticky">
            <a:extLst>
              <a:ext uri="{FF2B5EF4-FFF2-40B4-BE49-F238E27FC236}">
                <a16:creationId xmlns:a16="http://schemas.microsoft.com/office/drawing/2014/main" id="{BE3BF7E4-31C2-484E-B618-91E681BF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76" y="1295789"/>
            <a:ext cx="4184252" cy="54566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6A26301-99FB-465E-9E54-43C4476777AC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06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707E341-A384-4B2E-BB5D-FE33F119B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10" y="1460846"/>
            <a:ext cx="7815990" cy="5279588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lphaLcParenR"/>
            </a:pPr>
            <a:r>
              <a:rPr lang="cs-CZ" b="1" dirty="0"/>
              <a:t>Liberální kapitalismus </a:t>
            </a:r>
            <a:r>
              <a:rPr lang="cs-CZ" dirty="0"/>
              <a:t>se </a:t>
            </a:r>
            <a:r>
              <a:rPr lang="cs-CZ"/>
              <a:t>nemusí </a:t>
            </a:r>
            <a:r>
              <a:rPr lang="cs-CZ" smtClean="0"/>
              <a:t>revolučn změnit </a:t>
            </a:r>
            <a:r>
              <a:rPr lang="cs-CZ" dirty="0"/>
              <a:t>v </a:t>
            </a:r>
            <a:r>
              <a:rPr lang="cs-CZ" b="1" dirty="0"/>
              <a:t>socialismus</a:t>
            </a:r>
            <a:r>
              <a:rPr lang="cs-CZ" dirty="0"/>
              <a:t>, jak předpokládal Marx, ale ještě v něco obludnějšího. 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Státní kapitalismus </a:t>
            </a:r>
            <a:r>
              <a:rPr lang="cs-CZ" dirty="0"/>
              <a:t>zlikvidoval liberální aspekty kapitalismu: svobodu trhu, vládu práva, rodinné firmy atp.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Státní kapitalismus </a:t>
            </a:r>
            <a:r>
              <a:rPr lang="cs-CZ" dirty="0"/>
              <a:t>potlačil autonomní sféry kulturního života: oblasti svobody, autonomie a autenticity – tedy umění, rodinu a individualitu. Systém udržuje politika: ředitelé firem jsou ve vedení vládnoucích stran.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Odborové organizace </a:t>
            </a:r>
            <a:r>
              <a:rPr lang="cs-CZ" dirty="0"/>
              <a:t>„</a:t>
            </a:r>
            <a:r>
              <a:rPr lang="cs-CZ" i="1" dirty="0"/>
              <a:t>kolaborují</a:t>
            </a:r>
            <a:r>
              <a:rPr lang="cs-CZ" dirty="0"/>
              <a:t>“ se zájmy státu = velkých firem – neexistuje opozice – Marx se opět mýlil: rozvoj výrobních sil nevedl ke zformování třídního vědomí .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Státní kapitalismus </a:t>
            </a:r>
            <a:r>
              <a:rPr lang="cs-CZ" dirty="0"/>
              <a:t>začal využívat technologie k eliminování konfliktů, které předpovídal Marx – zejména masmédia a spotřební zboží.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Státní kapitalismus </a:t>
            </a:r>
            <a:r>
              <a:rPr lang="cs-CZ" dirty="0"/>
              <a:t>se více či méně blíží </a:t>
            </a:r>
            <a:r>
              <a:rPr lang="cs-CZ" b="1" dirty="0"/>
              <a:t>totalitarismu</a:t>
            </a:r>
            <a:r>
              <a:rPr lang="cs-CZ" dirty="0"/>
              <a:t>.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Státní kapitalismus = konec dějin</a:t>
            </a:r>
            <a:r>
              <a:rPr lang="cs-CZ" dirty="0"/>
              <a:t>: dále už může přijít jen barbarství nebo zázračný obrat ke štěstí. A na zázraky </a:t>
            </a:r>
            <a:r>
              <a:rPr lang="cs-CZ" dirty="0" err="1"/>
              <a:t>Horkheimer</a:t>
            </a:r>
            <a:r>
              <a:rPr lang="cs-CZ" dirty="0"/>
              <a:t> s </a:t>
            </a:r>
            <a:r>
              <a:rPr lang="cs-CZ" dirty="0" err="1"/>
              <a:t>Adornem</a:t>
            </a:r>
            <a:r>
              <a:rPr lang="cs-CZ" dirty="0"/>
              <a:t> nevěřili.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038C97D-612F-4C91-AD5B-38741F3C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79956"/>
            <a:ext cx="6644639" cy="1280890"/>
          </a:xfrm>
        </p:spPr>
        <p:txBody>
          <a:bodyPr/>
          <a:lstStyle/>
          <a:p>
            <a:r>
              <a:rPr lang="cs-CZ" dirty="0"/>
              <a:t>Důsledky státního kapitalismu podle KT</a:t>
            </a:r>
          </a:p>
        </p:txBody>
      </p:sp>
      <p:pic>
        <p:nvPicPr>
          <p:cNvPr id="5" name="Obrázek 4" descr="Obsah obrázku text, kniha&#10;&#10;Popis byl vytvořen automaticky">
            <a:extLst>
              <a:ext uri="{FF2B5EF4-FFF2-40B4-BE49-F238E27FC236}">
                <a16:creationId xmlns:a16="http://schemas.microsoft.com/office/drawing/2014/main" id="{799FD4B3-3E5D-4838-B867-3F7BA9059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00" y="598714"/>
            <a:ext cx="3838371" cy="569758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C8E6ED0-5800-460A-957C-E52654F521CD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55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6902" y="1297576"/>
            <a:ext cx="7437709" cy="54435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 příjezdu do USA prodělali </a:t>
            </a:r>
            <a:r>
              <a:rPr lang="cs-CZ" dirty="0" err="1"/>
              <a:t>Horkeheimer</a:t>
            </a:r>
            <a:r>
              <a:rPr lang="cs-CZ" dirty="0"/>
              <a:t> s </a:t>
            </a:r>
            <a:r>
              <a:rPr lang="cs-CZ" dirty="0" err="1"/>
              <a:t>Adornem</a:t>
            </a:r>
            <a:r>
              <a:rPr lang="cs-CZ" dirty="0"/>
              <a:t> jakýsi traumatický přerod: svět si už jen vybírá mezi </a:t>
            </a:r>
            <a:r>
              <a:rPr lang="cs-CZ" b="1" dirty="0"/>
              <a:t>totalitním fašismem</a:t>
            </a:r>
            <a:r>
              <a:rPr lang="cs-CZ" dirty="0"/>
              <a:t> nebo </a:t>
            </a:r>
            <a:r>
              <a:rPr lang="cs-CZ" b="1" dirty="0"/>
              <a:t>socialismem</a:t>
            </a:r>
            <a:r>
              <a:rPr lang="cs-CZ" dirty="0"/>
              <a:t>.</a:t>
            </a:r>
          </a:p>
          <a:p>
            <a:r>
              <a:rPr lang="cs-CZ" b="1" dirty="0"/>
              <a:t>Liberální demokracie </a:t>
            </a:r>
            <a:r>
              <a:rPr lang="cs-CZ" dirty="0"/>
              <a:t>jako USA nebo GB byly podle nich opožděné a nedospěly do rozvinuté fáze </a:t>
            </a:r>
            <a:r>
              <a:rPr lang="cs-CZ" b="1" dirty="0"/>
              <a:t>státního kapitalismu</a:t>
            </a:r>
            <a:r>
              <a:rPr lang="cs-CZ" dirty="0"/>
              <a:t>.</a:t>
            </a:r>
          </a:p>
          <a:p>
            <a:r>
              <a:rPr lang="cs-CZ" dirty="0"/>
              <a:t>Změny v pojetí </a:t>
            </a:r>
            <a:r>
              <a:rPr lang="cs-CZ" b="1" dirty="0"/>
              <a:t>KT</a:t>
            </a:r>
            <a:r>
              <a:rPr lang="cs-CZ" dirty="0"/>
              <a:t>.</a:t>
            </a:r>
          </a:p>
          <a:p>
            <a:pPr>
              <a:buFont typeface="+mj-lt"/>
              <a:buAutoNum type="arabicParenR"/>
            </a:pPr>
            <a:r>
              <a:rPr lang="cs-CZ" dirty="0"/>
              <a:t>Přechod od </a:t>
            </a:r>
            <a:r>
              <a:rPr lang="cs-CZ" b="1" dirty="0"/>
              <a:t>víry v rozum ke kritice</a:t>
            </a:r>
            <a:r>
              <a:rPr lang="cs-CZ" dirty="0"/>
              <a:t> instrumentálního </a:t>
            </a:r>
            <a:r>
              <a:rPr lang="cs-CZ" u="sng" dirty="0"/>
              <a:t>rozumu</a:t>
            </a:r>
            <a:r>
              <a:rPr lang="cs-CZ" dirty="0"/>
              <a:t> – ztráta víry v rozum.</a:t>
            </a:r>
          </a:p>
          <a:p>
            <a:pPr>
              <a:buFont typeface="+mj-lt"/>
              <a:buAutoNum type="arabicParenR"/>
            </a:pPr>
            <a:r>
              <a:rPr lang="cs-CZ" dirty="0"/>
              <a:t>Přechod od pozitivní a </a:t>
            </a:r>
            <a:r>
              <a:rPr lang="cs-CZ" u="sng" dirty="0"/>
              <a:t>pokrokářské</a:t>
            </a:r>
            <a:r>
              <a:rPr lang="cs-CZ" dirty="0"/>
              <a:t> marxistické </a:t>
            </a:r>
            <a:r>
              <a:rPr lang="cs-CZ" b="1" dirty="0"/>
              <a:t>filosofie dějin </a:t>
            </a:r>
            <a:r>
              <a:rPr lang="cs-CZ" dirty="0"/>
              <a:t>k negativní úpadkové filosofii dějin.</a:t>
            </a:r>
          </a:p>
          <a:p>
            <a:pPr>
              <a:buFont typeface="+mj-lt"/>
              <a:buAutoNum type="arabicParenR"/>
            </a:pPr>
            <a:r>
              <a:rPr lang="cs-CZ" dirty="0"/>
              <a:t>Přechod od víry v uskutečnění </a:t>
            </a:r>
            <a:r>
              <a:rPr lang="cs-CZ" b="1" dirty="0"/>
              <a:t>osvícenských ideálů </a:t>
            </a:r>
            <a:r>
              <a:rPr lang="cs-CZ" dirty="0"/>
              <a:t>(rovnost, svoboda, demokracie atp.) v hlubokou skepsi ohledně těchto ideálů.</a:t>
            </a:r>
          </a:p>
          <a:p>
            <a:pPr>
              <a:buFont typeface="+mj-lt"/>
              <a:buAutoNum type="arabicParenR"/>
            </a:pPr>
            <a:r>
              <a:rPr lang="cs-CZ" dirty="0"/>
              <a:t>Přechod od víry v </a:t>
            </a:r>
            <a:r>
              <a:rPr lang="cs-CZ" b="1" dirty="0"/>
              <a:t>empirický mezioborový </a:t>
            </a:r>
            <a:r>
              <a:rPr lang="cs-CZ" dirty="0"/>
              <a:t>vědecký výzkum ke kritice empirické vědy z hlediska abstraktní spekulativní filosofie.</a:t>
            </a:r>
          </a:p>
          <a:p>
            <a:pPr>
              <a:buFont typeface="+mj-lt"/>
              <a:buAutoNum type="arabicParenR"/>
            </a:pPr>
            <a:r>
              <a:rPr lang="cs-CZ" dirty="0"/>
              <a:t>Přechod od víry ve </a:t>
            </a:r>
            <a:r>
              <a:rPr lang="cs-CZ" b="1" dirty="0"/>
              <a:t>vědeckotechnické ovládnutí </a:t>
            </a:r>
            <a:r>
              <a:rPr lang="cs-CZ" dirty="0"/>
              <a:t>přírody ke kritice snah o ovládnutí přírody.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97383"/>
            <a:ext cx="10529251" cy="1280890"/>
          </a:xfrm>
        </p:spPr>
        <p:txBody>
          <a:bodyPr/>
          <a:lstStyle/>
          <a:p>
            <a:r>
              <a:rPr lang="cs-CZ" dirty="0"/>
              <a:t>Změna orientace KT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CF8DD33-8DC8-4E83-8F5A-0D71A0EAF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88" y="1297576"/>
            <a:ext cx="3706238" cy="54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45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59" y="1205247"/>
            <a:ext cx="10737669" cy="5509061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Horkheimer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Adorno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Dialektik der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Aufklärung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Philosophische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Fragmente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(USA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1944/NL 1947); česky jako 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Dialektika osvícenství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(Praha 2009).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Horkheimer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Eclipse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Reason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(Oxford 1947, německy jako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Zur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Kritik der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instrumentellen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Vernunft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1967). </a:t>
            </a:r>
          </a:p>
          <a:p>
            <a:pPr marL="5024438" algn="just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Výchozí teze: „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Nepředsevzali jsme si ve skutečnosti nic menšího než objevit, proč lidstvo, místo aby vstoupilo do skutečně lidského stavu, upadá do nového druhu barbarství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(s. 11).</a:t>
            </a:r>
          </a:p>
          <a:p>
            <a:pPr marL="5024438"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Komplikvaná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odpověď kombinující filosofii dějin, soc. filosofii, antropologii a teorii poznání. </a:t>
            </a:r>
          </a:p>
          <a:p>
            <a:pPr marL="5024438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Hork. a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Adorno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selektivně probírají evropskými intelektuálními dějinami a hledají příčiny toho, proč je výsledkem údajného pokroku k lepšímu světu fašisticko-bolševický svět státního kapitalismu, který znemožňuje svobodnou existenci individualit.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Dialektika osvícenství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text, kniha&#10;&#10;Popis byl vytvořen automaticky">
            <a:extLst>
              <a:ext uri="{FF2B5EF4-FFF2-40B4-BE49-F238E27FC236}">
                <a16:creationId xmlns:a16="http://schemas.microsoft.com/office/drawing/2014/main" id="{BCA32838-5B15-4A15-A1B4-BD97C41EC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85" y="2734499"/>
            <a:ext cx="5310800" cy="37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42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193074"/>
            <a:ext cx="10720251" cy="5312229"/>
          </a:xfrm>
        </p:spPr>
        <p:txBody>
          <a:bodyPr>
            <a:normAutofit/>
          </a:bodyPr>
          <a:lstStyle/>
          <a:p>
            <a:pPr marL="357188"/>
            <a:r>
              <a:rPr lang="cs-CZ" dirty="0"/>
              <a:t>Dialektika: původní hegelovská triáda </a:t>
            </a:r>
            <a:r>
              <a:rPr lang="cs-CZ" i="1" dirty="0"/>
              <a:t>teze</a:t>
            </a:r>
            <a:r>
              <a:rPr lang="cs-CZ" dirty="0"/>
              <a:t>, </a:t>
            </a:r>
            <a:r>
              <a:rPr lang="cs-CZ" i="1" dirty="0"/>
              <a:t>antiteze</a:t>
            </a:r>
            <a:r>
              <a:rPr lang="cs-CZ" dirty="0"/>
              <a:t>, </a:t>
            </a:r>
            <a:r>
              <a:rPr lang="cs-CZ" i="1" dirty="0" err="1"/>
              <a:t>synteze</a:t>
            </a:r>
            <a:r>
              <a:rPr lang="cs-CZ" dirty="0"/>
              <a:t> (</a:t>
            </a:r>
            <a:r>
              <a:rPr lang="cs-CZ" i="1" dirty="0"/>
              <a:t>negace</a:t>
            </a:r>
            <a:r>
              <a:rPr lang="cs-CZ" dirty="0"/>
              <a:t> </a:t>
            </a:r>
            <a:r>
              <a:rPr lang="cs-CZ" i="1" dirty="0"/>
              <a:t>negace</a:t>
            </a:r>
            <a:r>
              <a:rPr lang="cs-CZ" dirty="0"/>
              <a:t>).</a:t>
            </a:r>
          </a:p>
          <a:p>
            <a:pPr marL="357188"/>
            <a:r>
              <a:rPr lang="cs-CZ" dirty="0"/>
              <a:t>V </a:t>
            </a:r>
            <a:r>
              <a:rPr lang="cs-CZ" b="1" dirty="0"/>
              <a:t>DA</a:t>
            </a:r>
            <a:r>
              <a:rPr lang="cs-CZ" dirty="0"/>
              <a:t>: všechno dobré se obrací ve svůj protiklad, ve svou antitezi a negaci. </a:t>
            </a:r>
          </a:p>
          <a:p>
            <a:pPr marL="5468938">
              <a:spcBef>
                <a:spcPts val="1800"/>
              </a:spcBef>
            </a:pPr>
            <a:r>
              <a:rPr lang="cs-CZ" dirty="0"/>
              <a:t>Všechny úžasné ideály pervertovaly: 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Rozum → nerozum (= mýtus)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Pokrok → úpadek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Myšlení → kalkulování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Věda →  mýtus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Svoboda →  otroctví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Anti-autoritářství → autoritářství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Civilizace → barbarství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Ovládnutí přírody → ovládnutí člověka</a:t>
            </a:r>
          </a:p>
          <a:p>
            <a:pPr marL="5826125" lvl="1" indent="-342900" defTabSz="484188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/>
              <a:t>Umění →  kulturní průmysl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2" cy="1280890"/>
          </a:xfrm>
        </p:spPr>
        <p:txBody>
          <a:bodyPr/>
          <a:lstStyle/>
          <a:p>
            <a:r>
              <a:rPr lang="cs-CZ" dirty="0"/>
              <a:t>Dialektika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73B906-C901-48E2-BA83-CC6340FD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2109674"/>
            <a:ext cx="5747657" cy="43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67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314994"/>
            <a:ext cx="7924799" cy="531222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Velmi volné až libovolné užívání pojmu osvícenství; tři základní významy: </a:t>
            </a:r>
          </a:p>
          <a:p>
            <a:pPr>
              <a:buFont typeface="+mj-lt"/>
              <a:buAutoNum type="arabicParenR"/>
            </a:pPr>
            <a:r>
              <a:rPr lang="cs-CZ" u="sng" dirty="0"/>
              <a:t>Historický</a:t>
            </a:r>
            <a:r>
              <a:rPr lang="cs-CZ" dirty="0"/>
              <a:t> význam – tedy evropská filosofie a </a:t>
            </a:r>
            <a:r>
              <a:rPr lang="cs-CZ" b="1" dirty="0"/>
              <a:t>kultura</a:t>
            </a:r>
            <a:r>
              <a:rPr lang="cs-CZ" dirty="0"/>
              <a:t> 18. století, která kladla důraz na </a:t>
            </a:r>
            <a:r>
              <a:rPr lang="cs-CZ" i="1" dirty="0"/>
              <a:t>rozum</a:t>
            </a:r>
            <a:r>
              <a:rPr lang="cs-CZ" dirty="0"/>
              <a:t>. </a:t>
            </a:r>
          </a:p>
          <a:p>
            <a:pPr>
              <a:buFont typeface="+mj-lt"/>
              <a:buAutoNum type="arabicParenR"/>
            </a:pPr>
            <a:r>
              <a:rPr lang="cs-CZ" dirty="0"/>
              <a:t>Abstraktní ahistorický </a:t>
            </a:r>
            <a:r>
              <a:rPr lang="cs-CZ" u="sng" dirty="0"/>
              <a:t>antropologický</a:t>
            </a:r>
            <a:r>
              <a:rPr lang="cs-CZ" dirty="0"/>
              <a:t> význam osvícenství: jako </a:t>
            </a:r>
            <a:r>
              <a:rPr lang="cs-CZ" b="1" dirty="0"/>
              <a:t>emancipace</a:t>
            </a:r>
            <a:r>
              <a:rPr lang="cs-CZ" dirty="0"/>
              <a:t>. Osvícenstvím se zde myslí snaha vymanit se prostřednictvím </a:t>
            </a:r>
            <a:r>
              <a:rPr lang="cs-CZ" i="1" dirty="0"/>
              <a:t>rozumu</a:t>
            </a:r>
            <a:r>
              <a:rPr lang="cs-CZ" dirty="0"/>
              <a:t> z nadvlády sociální, ekonomické i přírodní. Toto osvícenství existovalo již od </a:t>
            </a:r>
            <a:r>
              <a:rPr lang="cs-CZ" dirty="0" err="1"/>
              <a:t>presokratiků</a:t>
            </a:r>
            <a:r>
              <a:rPr lang="cs-CZ" dirty="0"/>
              <a:t>.</a:t>
            </a:r>
          </a:p>
          <a:p>
            <a:pPr>
              <a:buFont typeface="+mj-lt"/>
              <a:buAutoNum type="arabicParenR"/>
            </a:pPr>
            <a:r>
              <a:rPr lang="cs-CZ" u="sng" dirty="0"/>
              <a:t>Epistemologický</a:t>
            </a:r>
            <a:r>
              <a:rPr lang="cs-CZ" dirty="0"/>
              <a:t> význam osvícenství – myslí se tím typ myšlení, typ racionality – tzv. instrumentální </a:t>
            </a:r>
            <a:r>
              <a:rPr lang="cs-CZ" b="1" i="1" dirty="0"/>
              <a:t>rozum</a:t>
            </a:r>
            <a:r>
              <a:rPr lang="cs-CZ" dirty="0"/>
              <a:t>. </a:t>
            </a:r>
          </a:p>
          <a:p>
            <a:r>
              <a:rPr lang="cs-CZ" dirty="0"/>
              <a:t>Hork. s </a:t>
            </a:r>
            <a:r>
              <a:rPr lang="cs-CZ" dirty="0" err="1"/>
              <a:t>Adornem</a:t>
            </a:r>
            <a:r>
              <a:rPr lang="cs-CZ" dirty="0"/>
              <a:t> v </a:t>
            </a:r>
            <a:r>
              <a:rPr lang="cs-CZ" b="1" dirty="0"/>
              <a:t>DA</a:t>
            </a:r>
            <a:r>
              <a:rPr lang="cs-CZ" dirty="0"/>
              <a:t> neustále přepínají mezi historickým, antropologickým a epistemologickým pojmem osvícenství – proto je kniha tak interpretačně zábavná</a:t>
            </a:r>
          </a:p>
          <a:p>
            <a:r>
              <a:rPr lang="cs-CZ" dirty="0"/>
              <a:t>Velmi často stačí dosazovat místo „osvícenství“ „</a:t>
            </a:r>
            <a:r>
              <a:rPr lang="cs-CZ" i="1" dirty="0"/>
              <a:t>rozum</a:t>
            </a:r>
            <a:r>
              <a:rPr lang="cs-CZ" dirty="0"/>
              <a:t>“.</a:t>
            </a:r>
          </a:p>
          <a:p>
            <a:r>
              <a:rPr lang="cs-CZ" b="1" dirty="0"/>
              <a:t>DA</a:t>
            </a:r>
            <a:r>
              <a:rPr lang="cs-CZ" dirty="0"/>
              <a:t> jako ne-kantovská čtvrtá kritika rozumu: dialektická kritika rozumu, tj. kritika z hlediska filosofie dějin a analýza jeho perverzních forem.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Osvícenství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text, kniha, fotka, staré&#10;&#10;Popis byl vytvořen automaticky">
            <a:extLst>
              <a:ext uri="{FF2B5EF4-FFF2-40B4-BE49-F238E27FC236}">
                <a16:creationId xmlns:a16="http://schemas.microsoft.com/office/drawing/2014/main" id="{2FD8829F-B1AD-40B3-BDDB-753F05C19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442" y="728613"/>
            <a:ext cx="3669214" cy="57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77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74" y="1262743"/>
            <a:ext cx="6300344" cy="5408024"/>
          </a:xfrm>
        </p:spPr>
        <p:txBody>
          <a:bodyPr>
            <a:normAutofit/>
          </a:bodyPr>
          <a:lstStyle/>
          <a:p>
            <a:r>
              <a:rPr lang="cs-CZ" dirty="0"/>
              <a:t>Hork. a </a:t>
            </a:r>
            <a:r>
              <a:rPr lang="cs-CZ" dirty="0" err="1"/>
              <a:t>Adorno</a:t>
            </a:r>
            <a:r>
              <a:rPr lang="cs-CZ" dirty="0"/>
              <a:t> stále věřili na protikladnost logu a mýtu, na kterou věřilo i historické osvícenství 18. století: Osvícenci chtěli osvobodit lidi z nadvlády pověry, předsudků, bajek a magie.</a:t>
            </a:r>
          </a:p>
          <a:p>
            <a:r>
              <a:rPr lang="cs-CZ" dirty="0"/>
              <a:t>V </a:t>
            </a:r>
            <a:r>
              <a:rPr lang="cs-CZ" b="1" dirty="0"/>
              <a:t>DA</a:t>
            </a:r>
            <a:r>
              <a:rPr lang="cs-CZ" dirty="0"/>
              <a:t> je tedy </a:t>
            </a:r>
            <a:r>
              <a:rPr lang="cs-CZ" b="1" dirty="0"/>
              <a:t>mýtus</a:t>
            </a:r>
            <a:r>
              <a:rPr lang="cs-CZ" dirty="0"/>
              <a:t> především </a:t>
            </a:r>
            <a:r>
              <a:rPr lang="cs-CZ"/>
              <a:t>protiklad </a:t>
            </a:r>
            <a:r>
              <a:rPr lang="cs-CZ" u="sng" smtClean="0"/>
              <a:t>rozumu</a:t>
            </a:r>
            <a:r>
              <a:rPr lang="cs-CZ" smtClean="0"/>
              <a:t>, </a:t>
            </a:r>
            <a:r>
              <a:rPr lang="cs-CZ" dirty="0"/>
              <a:t>od kterého se rozum emancipuje.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Mýtus</a:t>
            </a:r>
            <a:r>
              <a:rPr lang="cs-CZ" dirty="0"/>
              <a:t> je </a:t>
            </a:r>
            <a:r>
              <a:rPr lang="cs-CZ" u="sng" dirty="0"/>
              <a:t>iracionální</a:t>
            </a:r>
            <a:r>
              <a:rPr lang="cs-CZ" dirty="0"/>
              <a:t>.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Mýtus</a:t>
            </a:r>
            <a:r>
              <a:rPr lang="cs-CZ" dirty="0"/>
              <a:t> předpokládá, že božsky pochopená příroda </a:t>
            </a:r>
            <a:br>
              <a:rPr lang="cs-CZ" dirty="0"/>
            </a:br>
            <a:r>
              <a:rPr lang="cs-CZ" dirty="0"/>
              <a:t>stojí nad člověkem a ovládá ho.</a:t>
            </a:r>
          </a:p>
          <a:p>
            <a:pPr>
              <a:buFont typeface="+mj-lt"/>
              <a:buAutoNum type="alphaLcParenR"/>
            </a:pPr>
            <a:r>
              <a:rPr lang="cs-CZ" b="1" dirty="0"/>
              <a:t>I</a:t>
            </a:r>
            <a:r>
              <a:rPr lang="cs-CZ" dirty="0"/>
              <a:t> v </a:t>
            </a:r>
            <a:r>
              <a:rPr lang="cs-CZ" b="1" dirty="0"/>
              <a:t>mýtu</a:t>
            </a:r>
            <a:r>
              <a:rPr lang="cs-CZ" dirty="0"/>
              <a:t> člověk může rozumově přelstít mýtické síly </a:t>
            </a:r>
            <a:br>
              <a:rPr lang="cs-CZ" dirty="0"/>
            </a:br>
            <a:r>
              <a:rPr lang="cs-CZ" dirty="0"/>
              <a:t>a mýtická božstva prostřednictvím magických </a:t>
            </a:r>
            <a:br>
              <a:rPr lang="cs-CZ" dirty="0"/>
            </a:br>
            <a:r>
              <a:rPr lang="cs-CZ" dirty="0"/>
              <a:t>rituálů, obětí a darů.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Mýtus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9629AAE-AFD6-4CC2-B536-9A1352002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467" y="1127030"/>
            <a:ext cx="5187831" cy="3886931"/>
          </a:xfrm>
          <a:prstGeom prst="rect">
            <a:avLst/>
          </a:prstGeom>
        </p:spPr>
      </p:pic>
      <p:sp>
        <p:nvSpPr>
          <p:cNvPr id="8" name="Zástupný obsah 1">
            <a:extLst>
              <a:ext uri="{FF2B5EF4-FFF2-40B4-BE49-F238E27FC236}">
                <a16:creationId xmlns:a16="http://schemas.microsoft.com/office/drawing/2014/main" id="{017E8A6C-9D77-413F-93BC-35E7AC3FFF41}"/>
              </a:ext>
            </a:extLst>
          </p:cNvPr>
          <p:cNvSpPr txBox="1">
            <a:spLocks/>
          </p:cNvSpPr>
          <p:nvPr/>
        </p:nvSpPr>
        <p:spPr>
          <a:xfrm>
            <a:off x="371817" y="5129349"/>
            <a:ext cx="11285195" cy="169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Hlavní teze </a:t>
            </a:r>
            <a:r>
              <a:rPr lang="cs-CZ" b="1" dirty="0"/>
              <a:t>DA</a:t>
            </a:r>
            <a:r>
              <a:rPr lang="cs-CZ" dirty="0"/>
              <a:t>: dialektický vztah mezi osvícenstvím a mýtem: „</a:t>
            </a:r>
            <a:r>
              <a:rPr lang="cs-CZ" i="1" dirty="0"/>
              <a:t>již mýtus je osvícenství a osvícenství se převrací zpět do mytologie</a:t>
            </a:r>
            <a:r>
              <a:rPr lang="cs-CZ"/>
              <a:t>“ </a:t>
            </a:r>
            <a:r>
              <a:rPr lang="cs-CZ" smtClean="0"/>
              <a:t>(15</a:t>
            </a:r>
            <a:r>
              <a:rPr lang="cs-CZ" dirty="0"/>
              <a:t>). „</a:t>
            </a:r>
            <a:r>
              <a:rPr lang="cs-CZ" i="1" dirty="0"/>
              <a:t>Stejně jako mýty již provádějí osvícenství, tak se osvícenství každým svým krokem hlouběji zaplétá do mytologie</a:t>
            </a:r>
            <a:r>
              <a:rPr lang="cs-CZ" dirty="0"/>
              <a:t>“ (25).</a:t>
            </a:r>
          </a:p>
          <a:p>
            <a:r>
              <a:rPr lang="cs-CZ" dirty="0"/>
              <a:t>Uskutečňování rozumových ideálů se dialekticky mění ve svůj opak: místo svobody a emancipace se vrací </a:t>
            </a:r>
            <a:r>
              <a:rPr lang="cs-CZ" b="1" dirty="0"/>
              <a:t>mýtus</a:t>
            </a:r>
            <a:r>
              <a:rPr lang="cs-CZ" dirty="0"/>
              <a:t>, tedy </a:t>
            </a:r>
            <a:r>
              <a:rPr lang="cs-CZ" u="sng" dirty="0"/>
              <a:t>iracionalita</a:t>
            </a:r>
            <a:r>
              <a:rPr lang="cs-CZ" dirty="0"/>
              <a:t>, </a:t>
            </a:r>
            <a:r>
              <a:rPr lang="cs-CZ"/>
              <a:t>a </a:t>
            </a:r>
            <a:r>
              <a:rPr lang="cs-CZ" smtClean="0"/>
              <a:t>podrobenost přírodě, </a:t>
            </a:r>
            <a:r>
              <a:rPr lang="cs-CZ" dirty="0"/>
              <a:t>tedy </a:t>
            </a:r>
            <a:r>
              <a:rPr lang="cs-CZ" u="sng" dirty="0"/>
              <a:t>bezmoc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4348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54" y="1262743"/>
            <a:ext cx="6765889" cy="5545154"/>
          </a:xfrm>
        </p:spPr>
        <p:txBody>
          <a:bodyPr>
            <a:normAutofit/>
          </a:bodyPr>
          <a:lstStyle/>
          <a:p>
            <a:r>
              <a:rPr lang="cs-CZ" dirty="0"/>
              <a:t>Historický proces prosazování civilizačních racionálních ideálů dialekticky vyústil do barbarské současnosti na čtyřech základních úrovních: </a:t>
            </a:r>
          </a:p>
          <a:p>
            <a:pPr>
              <a:buFont typeface="+mj-lt"/>
              <a:buAutoNum type="alphaLcParenR"/>
            </a:pPr>
            <a:r>
              <a:rPr lang="cs-CZ" dirty="0"/>
              <a:t>Projevem dialektiky osvícenství na </a:t>
            </a:r>
            <a:r>
              <a:rPr lang="cs-CZ" u="sng" dirty="0"/>
              <a:t>ekonomické</a:t>
            </a:r>
            <a:r>
              <a:rPr lang="cs-CZ" dirty="0"/>
              <a:t> úrovni je </a:t>
            </a:r>
            <a:r>
              <a:rPr lang="cs-CZ" b="1" dirty="0"/>
              <a:t>státní kapitalismus/sovětský socialismus</a:t>
            </a:r>
            <a:r>
              <a:rPr lang="cs-CZ" dirty="0"/>
              <a:t> (nikoli skutečný komunismus). </a:t>
            </a:r>
          </a:p>
          <a:p>
            <a:pPr>
              <a:buFont typeface="+mj-lt"/>
              <a:buAutoNum type="alphaLcParenR"/>
            </a:pPr>
            <a:r>
              <a:rPr lang="cs-CZ" dirty="0"/>
              <a:t>Projevem dialektiky osvícenství na </a:t>
            </a:r>
            <a:r>
              <a:rPr lang="cs-CZ" u="sng" dirty="0"/>
              <a:t>epistemologické</a:t>
            </a:r>
            <a:r>
              <a:rPr lang="cs-CZ" dirty="0"/>
              <a:t> úrovni je </a:t>
            </a:r>
            <a:r>
              <a:rPr lang="cs-CZ" b="1" dirty="0"/>
              <a:t>logický pozitivismus </a:t>
            </a:r>
            <a:r>
              <a:rPr lang="cs-CZ" dirty="0"/>
              <a:t>(nikoli opravdová filosofie). </a:t>
            </a:r>
          </a:p>
          <a:p>
            <a:pPr>
              <a:buFont typeface="+mj-lt"/>
              <a:buAutoNum type="alphaLcParenR"/>
            </a:pPr>
            <a:r>
              <a:rPr lang="cs-CZ" dirty="0"/>
              <a:t>Projevem dialektiky osvícenství na </a:t>
            </a:r>
            <a:r>
              <a:rPr lang="cs-CZ" u="sng" dirty="0"/>
              <a:t>politické</a:t>
            </a:r>
            <a:r>
              <a:rPr lang="cs-CZ" dirty="0"/>
              <a:t> úrovni je </a:t>
            </a:r>
            <a:r>
              <a:rPr lang="cs-CZ" b="1" dirty="0"/>
              <a:t>totalitní systém </a:t>
            </a:r>
            <a:r>
              <a:rPr lang="cs-CZ" dirty="0"/>
              <a:t>(nikoli svobodná společnost). </a:t>
            </a:r>
          </a:p>
          <a:p>
            <a:pPr>
              <a:buFont typeface="+mj-lt"/>
              <a:buAutoNum type="alphaLcParenR"/>
            </a:pPr>
            <a:r>
              <a:rPr lang="cs-CZ" dirty="0"/>
              <a:t>Projevem dialektiky osvícenství na </a:t>
            </a:r>
            <a:r>
              <a:rPr lang="cs-CZ" u="sng" dirty="0"/>
              <a:t>kulturní</a:t>
            </a:r>
            <a:r>
              <a:rPr lang="cs-CZ" dirty="0"/>
              <a:t> úrovni je </a:t>
            </a:r>
            <a:r>
              <a:rPr lang="cs-CZ" b="1" dirty="0"/>
              <a:t>kulturní průmysl </a:t>
            </a:r>
            <a:r>
              <a:rPr lang="cs-CZ" dirty="0"/>
              <a:t>(nikoli autentické umění). </a:t>
            </a:r>
          </a:p>
          <a:p>
            <a:endParaRPr lang="cs-CZ" u="sng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55" y="624110"/>
            <a:ext cx="6644556" cy="1280890"/>
          </a:xfrm>
        </p:spPr>
        <p:txBody>
          <a:bodyPr/>
          <a:lstStyle/>
          <a:p>
            <a:r>
              <a:rPr lang="cs-CZ" dirty="0"/>
              <a:t>Projevy dialektiky osvícenství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text, kniha&#10;&#10;Popis byl vytvořen automaticky">
            <a:extLst>
              <a:ext uri="{FF2B5EF4-FFF2-40B4-BE49-F238E27FC236}">
                <a16:creationId xmlns:a16="http://schemas.microsoft.com/office/drawing/2014/main" id="{F1D922E5-D542-414B-8DDA-1E326F93C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8" y="0"/>
            <a:ext cx="467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25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exteriér, stopa, vlak, pole&#10;&#10;Popis byl vytvořen automaticky">
            <a:extLst>
              <a:ext uri="{FF2B5EF4-FFF2-40B4-BE49-F238E27FC236}">
                <a16:creationId xmlns:a16="http://schemas.microsoft.com/office/drawing/2014/main" id="{85F30842-D72C-46C6-88F9-62B7880CA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21870" b="27711"/>
          <a:stretch/>
        </p:blipFill>
        <p:spPr>
          <a:xfrm>
            <a:off x="896982" y="50104"/>
            <a:ext cx="7651057" cy="2527634"/>
          </a:xfrm>
          <a:prstGeom prst="rect">
            <a:avLst/>
          </a:prstGeom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2673531"/>
            <a:ext cx="11878491" cy="3840481"/>
          </a:xfrm>
        </p:spPr>
        <p:txBody>
          <a:bodyPr>
            <a:normAutofit/>
          </a:bodyPr>
          <a:lstStyle/>
          <a:p>
            <a:r>
              <a:rPr lang="cs-CZ" dirty="0"/>
              <a:t>Zvláště rozvedeno v </a:t>
            </a:r>
            <a:r>
              <a:rPr lang="cs-CZ" dirty="0" err="1"/>
              <a:t>Horkheimer</a:t>
            </a:r>
            <a:r>
              <a:rPr lang="cs-CZ" dirty="0"/>
              <a:t>,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Eclipse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Reason</a:t>
            </a:r>
            <a:r>
              <a:rPr lang="cs-CZ" dirty="0"/>
              <a:t>.</a:t>
            </a:r>
          </a:p>
          <a:p>
            <a:r>
              <a:rPr lang="cs-CZ" dirty="0"/>
              <a:t>„Subjektivní“ =  „formalizovaný“ = „instrumentální“ rozum.</a:t>
            </a:r>
          </a:p>
          <a:p>
            <a:pPr lvl="1"/>
            <a:r>
              <a:rPr lang="cs-CZ" sz="1800" b="1" dirty="0"/>
              <a:t>Subjektivní</a:t>
            </a:r>
            <a:r>
              <a:rPr lang="cs-CZ" sz="1800" dirty="0"/>
              <a:t>: slouží především zájmu subjektu (rozuměj člověka) po sebezáchově.</a:t>
            </a:r>
          </a:p>
          <a:p>
            <a:pPr lvl="1"/>
            <a:r>
              <a:rPr lang="cs-CZ" sz="1800" b="1" dirty="0"/>
              <a:t>Formalizovaný</a:t>
            </a:r>
            <a:r>
              <a:rPr lang="cs-CZ" sz="1800" dirty="0"/>
              <a:t>: pracuje jako logika na </a:t>
            </a:r>
            <a:r>
              <a:rPr lang="cs-CZ" sz="1800"/>
              <a:t>základě formálních </a:t>
            </a:r>
            <a:r>
              <a:rPr lang="cs-CZ" sz="1800" dirty="0"/>
              <a:t>abstraktních struktur.</a:t>
            </a:r>
          </a:p>
          <a:p>
            <a:pPr lvl="1"/>
            <a:r>
              <a:rPr lang="cs-CZ" sz="1800" b="1" dirty="0"/>
              <a:t>Instrumentální</a:t>
            </a:r>
            <a:r>
              <a:rPr lang="cs-CZ" sz="1800" dirty="0"/>
              <a:t>: slouží jako nástroj k efektivnímu dosažení určitých cílů, aniž by si kladl otázku po rozumnosti samotných cílů.</a:t>
            </a:r>
          </a:p>
          <a:p>
            <a:r>
              <a:rPr lang="cs-CZ" i="1" dirty="0"/>
              <a:t>Rozum</a:t>
            </a:r>
            <a:r>
              <a:rPr lang="cs-CZ" dirty="0"/>
              <a:t> jako kalkulační schopnost, technologická forma racionality: řešení dílčích problémů.</a:t>
            </a:r>
          </a:p>
          <a:p>
            <a:r>
              <a:rPr lang="cs-CZ" dirty="0"/>
              <a:t>Institucionálním a symbolickým ztělesněním instrumentálního rozumu byla pro </a:t>
            </a:r>
            <a:r>
              <a:rPr lang="cs-CZ" dirty="0" err="1"/>
              <a:t>Horkheimera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Osvětim</a:t>
            </a:r>
            <a:r>
              <a:rPr lang="cs-CZ" dirty="0"/>
              <a:t>: jakožto logistiky a manažersky perfektně zvládnutý stroj na zabíjení lidí ve velkém; efektivní inženýrské řešení („továrna na smrt“).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194" y="624110"/>
            <a:ext cx="3492135" cy="1280890"/>
          </a:xfrm>
        </p:spPr>
        <p:txBody>
          <a:bodyPr/>
          <a:lstStyle/>
          <a:p>
            <a:r>
              <a:rPr lang="cs-CZ" dirty="0"/>
              <a:t>Instrumentální rozum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9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8379AEC-650C-4803-AD68-C5C72CC17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468" y="1819071"/>
            <a:ext cx="7034061" cy="479073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Institut pro sociální výzkum (1924), Frankfurt n. Mohanem</a:t>
            </a:r>
          </a:p>
          <a:p>
            <a:pPr>
              <a:lnSpc>
                <a:spcPct val="110000"/>
              </a:lnSpc>
            </a:pPr>
            <a:r>
              <a:rPr lang="cs-CZ" dirty="0"/>
              <a:t>Stručné dějiny frankfurtské školy: </a:t>
            </a:r>
            <a:r>
              <a:rPr lang="cs-CZ" dirty="0">
                <a:hlinkClick r:id="rId2"/>
              </a:rPr>
              <a:t>Wikipedie Frankfurt </a:t>
            </a:r>
            <a:r>
              <a:rPr lang="cs-CZ" dirty="0" err="1">
                <a:hlinkClick r:id="rId2"/>
              </a:rPr>
              <a:t>School</a:t>
            </a:r>
            <a:endParaRPr lang="cs-CZ" sz="1000" dirty="0"/>
          </a:p>
          <a:p>
            <a:pPr>
              <a:lnSpc>
                <a:spcPct val="110000"/>
              </a:lnSpc>
              <a:buFont typeface="+mj-lt"/>
              <a:buAutoNum type="alphaLcParenR"/>
            </a:pPr>
            <a:r>
              <a:rPr lang="cs-CZ" dirty="0"/>
              <a:t>Počátky – 20. léta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Marxističtí a komunističtí ekonomové a sociologové; víra v platnost Marxovy teorie.</a:t>
            </a:r>
          </a:p>
          <a:p>
            <a:pPr>
              <a:lnSpc>
                <a:spcPct val="110000"/>
              </a:lnSpc>
              <a:buFont typeface="+mj-lt"/>
              <a:buAutoNum type="alphaLcParenR" startAt="2"/>
            </a:pPr>
            <a:r>
              <a:rPr lang="cs-CZ" dirty="0"/>
              <a:t>Kritická teorie – rozmach a emigrace – 30. léta.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1931 – ředitelem institutu: Max </a:t>
            </a:r>
            <a:r>
              <a:rPr lang="cs-CZ" dirty="0" err="1"/>
              <a:t>Horkheimer</a:t>
            </a:r>
            <a:r>
              <a:rPr lang="cs-CZ" dirty="0"/>
              <a:t> (1895-1973)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Zrušení vazby na komunistickou stranu.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Myšlenkové jádro FŠ: Max </a:t>
            </a:r>
            <a:r>
              <a:rPr lang="cs-CZ" dirty="0" err="1"/>
              <a:t>Horkheimer</a:t>
            </a:r>
            <a:r>
              <a:rPr lang="cs-CZ" dirty="0"/>
              <a:t>, Theodor </a:t>
            </a:r>
            <a:r>
              <a:rPr lang="cs-CZ" dirty="0" err="1"/>
              <a:t>Wiesengrund</a:t>
            </a:r>
            <a:r>
              <a:rPr lang="cs-CZ" dirty="0"/>
              <a:t> </a:t>
            </a:r>
            <a:r>
              <a:rPr lang="cs-CZ" dirty="0" err="1"/>
              <a:t>Adorno</a:t>
            </a:r>
            <a:r>
              <a:rPr lang="cs-CZ" dirty="0"/>
              <a:t> (1903-1969), Herbert Marcuse (1898-1979), Erich </a:t>
            </a:r>
            <a:r>
              <a:rPr lang="cs-CZ" dirty="0" err="1"/>
              <a:t>Fromm</a:t>
            </a:r>
            <a:r>
              <a:rPr lang="cs-CZ" dirty="0"/>
              <a:t> (1900-1980), Walter Benjamin (1892-1940)</a:t>
            </a:r>
          </a:p>
          <a:p>
            <a:pPr>
              <a:lnSpc>
                <a:spcPct val="110000"/>
              </a:lnSpc>
            </a:pPr>
            <a:r>
              <a:rPr lang="cs-CZ" dirty="0"/>
              <a:t>Časopis: </a:t>
            </a:r>
            <a:r>
              <a:rPr lang="cs-CZ" b="1" i="1" dirty="0" err="1"/>
              <a:t>Zeitschrift</a:t>
            </a:r>
            <a:r>
              <a:rPr lang="cs-CZ" b="1" i="1" dirty="0"/>
              <a:t> </a:t>
            </a:r>
            <a:r>
              <a:rPr lang="cs-CZ" b="1" i="1" dirty="0" err="1"/>
              <a:t>für</a:t>
            </a:r>
            <a:r>
              <a:rPr lang="cs-CZ" b="1" i="1" dirty="0"/>
              <a:t> </a:t>
            </a:r>
            <a:r>
              <a:rPr lang="cs-CZ" b="1" i="1" dirty="0" err="1"/>
              <a:t>Sozialforschung</a:t>
            </a:r>
            <a:r>
              <a:rPr lang="cs-CZ" dirty="0"/>
              <a:t>, který vycházel do roku 1941 (později jeho anglická mutace: </a:t>
            </a:r>
            <a:r>
              <a:rPr lang="cs-CZ" i="1" dirty="0" err="1"/>
              <a:t>Studies</a:t>
            </a:r>
            <a:r>
              <a:rPr lang="cs-CZ" i="1" dirty="0"/>
              <a:t> in </a:t>
            </a:r>
            <a:r>
              <a:rPr lang="cs-CZ" i="1" dirty="0" err="1"/>
              <a:t>Philosophy</a:t>
            </a:r>
            <a:r>
              <a:rPr lang="cs-CZ" i="1" dirty="0"/>
              <a:t> and </a:t>
            </a:r>
            <a:r>
              <a:rPr lang="cs-CZ" i="1" dirty="0" err="1"/>
              <a:t>Social</a:t>
            </a:r>
            <a:r>
              <a:rPr lang="cs-CZ" i="1" dirty="0"/>
              <a:t> Science</a:t>
            </a:r>
            <a:r>
              <a:rPr lang="cs-CZ" dirty="0"/>
              <a:t>).</a:t>
            </a:r>
          </a:p>
          <a:p>
            <a:pPr>
              <a:lnSpc>
                <a:spcPct val="110000"/>
              </a:lnSpc>
            </a:pPr>
            <a:endParaRPr lang="cs-CZ" dirty="0"/>
          </a:p>
        </p:txBody>
      </p:sp>
      <p:pic>
        <p:nvPicPr>
          <p:cNvPr id="9" name="Zástupný obsah 8" descr="Obsah obrázku fotka, muž, zobrazení, pózování&#10;&#10;Popis byl vytvořen automaticky">
            <a:extLst>
              <a:ext uri="{FF2B5EF4-FFF2-40B4-BE49-F238E27FC236}">
                <a16:creationId xmlns:a16="http://schemas.microsoft.com/office/drawing/2014/main" id="{4F19318E-510D-471A-8DCC-F157FDA810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08530" y="1354656"/>
            <a:ext cx="4558574" cy="5009423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2FAD9BE-3661-48A0-9E84-99D7FAB22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Historie, periodizace a hlavní znaky Frankfurtské školy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9E1D130-7D42-45C0-AC15-A037B29AAEF0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17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65" y="1245325"/>
            <a:ext cx="11730445" cy="5536475"/>
          </a:xfrm>
        </p:spPr>
        <p:txBody>
          <a:bodyPr>
            <a:normAutofit/>
          </a:bodyPr>
          <a:lstStyle/>
          <a:p>
            <a:r>
              <a:rPr lang="cs-CZ" b="1" dirty="0"/>
              <a:t>OR</a:t>
            </a:r>
            <a:r>
              <a:rPr lang="cs-CZ" dirty="0"/>
              <a:t> není jen kalkulační schopnost.</a:t>
            </a:r>
          </a:p>
          <a:p>
            <a:r>
              <a:rPr lang="cs-CZ" b="1" dirty="0"/>
              <a:t>OR</a:t>
            </a:r>
            <a:r>
              <a:rPr lang="cs-CZ" dirty="0"/>
              <a:t> je metafyzická představa: </a:t>
            </a:r>
            <a:r>
              <a:rPr lang="cs-CZ" u="sng" dirty="0"/>
              <a:t>rozum</a:t>
            </a:r>
            <a:r>
              <a:rPr lang="cs-CZ" dirty="0"/>
              <a:t> je řádem světa, který se ztělesňuje ve světě (platonismus, aristotelismus, stoicismus, německý idealismus).</a:t>
            </a:r>
          </a:p>
          <a:p>
            <a:r>
              <a:rPr lang="cs-CZ" dirty="0"/>
              <a:t>Existuje rozumná struktura reality, řád.</a:t>
            </a:r>
          </a:p>
          <a:p>
            <a:r>
              <a:rPr lang="cs-CZ" dirty="0"/>
              <a:t>Měřítkem racionálního jednání a myšlení není efektivní účelnost, ale shoda s racionálním řádem: např. stoická zásada žít ve shodě s přírodou.</a:t>
            </a:r>
          </a:p>
          <a:p>
            <a:r>
              <a:rPr lang="cs-CZ" dirty="0"/>
              <a:t>I v systému </a:t>
            </a:r>
            <a:r>
              <a:rPr lang="cs-CZ" b="1" dirty="0"/>
              <a:t>OR</a:t>
            </a:r>
            <a:r>
              <a:rPr lang="cs-CZ" dirty="0"/>
              <a:t> existuje </a:t>
            </a:r>
            <a:r>
              <a:rPr lang="cs-CZ" u="sng" dirty="0"/>
              <a:t>instrumentální racionalita</a:t>
            </a:r>
            <a:r>
              <a:rPr lang="cs-CZ" dirty="0"/>
              <a:t>, ale jen jako částečná, prozatímní a neúplná forma rozumu sloužící k řešení problémů.</a:t>
            </a:r>
          </a:p>
          <a:p>
            <a:pPr marL="6461125" algn="just"/>
            <a:r>
              <a:rPr lang="cs-CZ" dirty="0"/>
              <a:t>V raném novověku (věda, kapitalismus) začal instrumentální rozum převládat: „</a:t>
            </a:r>
            <a:r>
              <a:rPr lang="cs-CZ" i="1" dirty="0"/>
              <a:t>Přechod od objektivního k subjektivnímu rozumu byl nutným historickým procesem</a:t>
            </a:r>
            <a:r>
              <a:rPr lang="cs-CZ" dirty="0"/>
              <a:t>“ (</a:t>
            </a:r>
            <a:r>
              <a:rPr lang="cs-CZ" i="1" dirty="0" err="1"/>
              <a:t>Eclipse</a:t>
            </a:r>
            <a:r>
              <a:rPr lang="cs-CZ" dirty="0"/>
              <a:t>, 133).</a:t>
            </a:r>
          </a:p>
          <a:p>
            <a:pPr marL="6461125"/>
            <a:r>
              <a:rPr lang="cs-CZ" dirty="0"/>
              <a:t>Socioekonomickým ztělesněním </a:t>
            </a:r>
            <a:r>
              <a:rPr lang="cs-CZ" u="sng" dirty="0" err="1"/>
              <a:t>instr</a:t>
            </a:r>
            <a:r>
              <a:rPr lang="cs-CZ" u="sng" dirty="0"/>
              <a:t>. rozumu </a:t>
            </a:r>
            <a:r>
              <a:rPr lang="cs-CZ" dirty="0"/>
              <a:t>je </a:t>
            </a:r>
            <a:r>
              <a:rPr lang="cs-CZ" b="1" dirty="0"/>
              <a:t>státní kapitalismus</a:t>
            </a:r>
            <a:r>
              <a:rPr lang="cs-CZ" dirty="0"/>
              <a:t>: jde jen o efektivitu, sebezáchovu, bohatství, zisk atd.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Objektivní rozum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osoba, muž, hledání, budova&#10;&#10;Popis byl vytvořen automaticky">
            <a:extLst>
              <a:ext uri="{FF2B5EF4-FFF2-40B4-BE49-F238E27FC236}">
                <a16:creationId xmlns:a16="http://schemas.microsoft.com/office/drawing/2014/main" id="{59700CB5-5210-4DB9-8648-8C3B66D9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" y="4153989"/>
            <a:ext cx="6131561" cy="26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50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17" y="1905000"/>
            <a:ext cx="11790453" cy="4006222"/>
          </a:xfrm>
        </p:spPr>
        <p:txBody>
          <a:bodyPr/>
          <a:lstStyle/>
          <a:p>
            <a:r>
              <a:rPr lang="cs-CZ" dirty="0"/>
              <a:t>Ve filosofii je projevem vítězství </a:t>
            </a:r>
            <a:r>
              <a:rPr lang="cs-CZ" dirty="0" err="1"/>
              <a:t>instr</a:t>
            </a:r>
            <a:r>
              <a:rPr lang="cs-CZ" dirty="0"/>
              <a:t>. rozumu </a:t>
            </a:r>
            <a:r>
              <a:rPr lang="cs-CZ" b="1" dirty="0"/>
              <a:t>pragmatismus</a:t>
            </a:r>
            <a:r>
              <a:rPr lang="cs-CZ" dirty="0"/>
              <a:t> a hlavně </a:t>
            </a:r>
            <a:r>
              <a:rPr lang="cs-CZ" b="1" dirty="0"/>
              <a:t>pozitivismus</a:t>
            </a:r>
            <a:r>
              <a:rPr lang="cs-CZ" dirty="0"/>
              <a:t> (novopozitivismus, logický </a:t>
            </a:r>
            <a:r>
              <a:rPr lang="cs-CZ" dirty="0" err="1"/>
              <a:t>pozitvismus</a:t>
            </a:r>
            <a:r>
              <a:rPr lang="cs-CZ" dirty="0"/>
              <a:t> – tj. </a:t>
            </a:r>
            <a:r>
              <a:rPr lang="cs-CZ" dirty="0" err="1"/>
              <a:t>Carnap</a:t>
            </a:r>
            <a:r>
              <a:rPr lang="cs-CZ" dirty="0"/>
              <a:t>. Russell, </a:t>
            </a:r>
            <a:r>
              <a:rPr lang="cs-CZ" dirty="0" err="1"/>
              <a:t>Wittgenstein</a:t>
            </a:r>
            <a:r>
              <a:rPr lang="cs-CZ" dirty="0"/>
              <a:t> I).</a:t>
            </a:r>
          </a:p>
          <a:p>
            <a:r>
              <a:rPr lang="cs-CZ" dirty="0" err="1"/>
              <a:t>Horkheimer</a:t>
            </a:r>
            <a:r>
              <a:rPr lang="cs-CZ" dirty="0"/>
              <a:t> hodnotí na filosofiích </a:t>
            </a:r>
            <a:r>
              <a:rPr lang="cs-CZ" b="1" dirty="0"/>
              <a:t>OR</a:t>
            </a:r>
            <a:r>
              <a:rPr lang="cs-CZ" dirty="0"/>
              <a:t> pozitivně: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1800" dirty="0"/>
              <a:t>Spekulativní myšlení = svobodné, kreativní a imaginativní, nespoutané fakty a logikou.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1800" dirty="0"/>
              <a:t>Filosofie kontroluje vědu – určuje smysl vědy, brání její samoúčelné </a:t>
            </a:r>
            <a:r>
              <a:rPr lang="cs-CZ" sz="1800" dirty="0" err="1"/>
              <a:t>technologizaci</a:t>
            </a:r>
            <a:r>
              <a:rPr lang="cs-CZ" sz="1800" dirty="0"/>
              <a:t>.</a:t>
            </a:r>
          </a:p>
          <a:p>
            <a:r>
              <a:rPr lang="cs-CZ" dirty="0"/>
              <a:t>Filosofie instrumentálního rozumu odmítají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1800"/>
              <a:t>spekulativní </a:t>
            </a:r>
            <a:r>
              <a:rPr lang="cs-CZ" sz="1800" dirty="0"/>
              <a:t>myšlení (</a:t>
            </a:r>
            <a:r>
              <a:rPr lang="cs-CZ" sz="1800" dirty="0" err="1"/>
              <a:t>Carnap</a:t>
            </a:r>
            <a:r>
              <a:rPr lang="cs-CZ" sz="1800" dirty="0"/>
              <a:t>).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1800" dirty="0"/>
              <a:t>Vědu chápou jako nadřazenou filosofii: filosofie se </a:t>
            </a:r>
            <a:br>
              <a:rPr lang="cs-CZ" sz="1800" dirty="0"/>
            </a:br>
            <a:r>
              <a:rPr lang="cs-CZ" sz="1800" dirty="0"/>
              <a:t>má změnit ve vědu (</a:t>
            </a:r>
            <a:r>
              <a:rPr lang="cs-CZ" sz="1800" b="1" dirty="0"/>
              <a:t>naturalismus</a:t>
            </a:r>
            <a:r>
              <a:rPr lang="cs-CZ" sz="1800" dirty="0"/>
              <a:t>).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1" y="624110"/>
            <a:ext cx="6122126" cy="1280890"/>
          </a:xfrm>
        </p:spPr>
        <p:txBody>
          <a:bodyPr/>
          <a:lstStyle/>
          <a:p>
            <a:r>
              <a:rPr lang="cs-CZ" dirty="0"/>
              <a:t>Kritika filosofického pozitivismu a scientismu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příroda, obloha, vsedě, světlo&#10;&#10;Popis byl vytvořen automaticky">
            <a:extLst>
              <a:ext uri="{FF2B5EF4-FFF2-40B4-BE49-F238E27FC236}">
                <a16:creationId xmlns:a16="http://schemas.microsoft.com/office/drawing/2014/main" id="{05FB936D-1A64-47BA-9083-9456EEFD3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919" y="3794030"/>
            <a:ext cx="4832304" cy="2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18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ozitivismus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chápe fakta jako něco objektivně daného = „mýtus toho, co fakticky je“ (s. 9);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Pozitivismus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mýtus, protože uctívá fakta jako bůžky; idolatrie faktů, fetišizace faktů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Fetišismus tabulek, statistik, žebříčků atd.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Idolatrie faktů = konec svobodného a otevřeného racionálního myšlení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pravdové myšlení spočívá „</a:t>
            </a:r>
            <a:r>
              <a:rPr lang="cs-CZ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 určité negaci všeho bezprostředního</a:t>
            </a: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 (38)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Fakta jsou výsledkem objektivizace zkušenosti: měření, standardizace, kvantifikace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proti idolatrii faktů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70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eškerá zkušenost, která se nedá matematizovat a přepsat do tabulek přestává být skutečným věděním: Pozitivismus „...</a:t>
            </a:r>
            <a:r>
              <a:rPr lang="cs-CZ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různorodé činí srovnatelným tím, že je redukuje na abstraktní veličiny. Co není vyjádřeno v číslech (...) to se pro osvícenství </a:t>
            </a:r>
            <a:r>
              <a:rPr lang="cs-CZ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stává zdáním a moderní pozitivismus to odkazuje do básnictví</a:t>
            </a: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 (21).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vět není jen souborem faktů a nedá se vyjádřit protokolárními větami. Existuje život, vývoj, zrození, pocity, empatie, odcizení, vykořisťování...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Pozitivismus = mýtus = opakování = iracionalita: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Faktické se jeví jako pravda, poznání se omezuje na jeho opakování, myšlení se stává pouhou tautologií. (...) Osvícenství tím upadá zpět do mytologie, jíž nikdy nemělo uniknout.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(38)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0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1264555"/>
            <a:ext cx="5930537" cy="5155474"/>
          </a:xfrm>
        </p:spPr>
        <p:txBody>
          <a:bodyPr>
            <a:normAutofit/>
          </a:bodyPr>
          <a:lstStyle/>
          <a:p>
            <a:r>
              <a:rPr lang="cs-CZ" b="1" dirty="0"/>
              <a:t>Formalizované myšlení</a:t>
            </a:r>
            <a:r>
              <a:rPr lang="cs-CZ" dirty="0"/>
              <a:t> (logika) není svobodné a kreativní, ale mění se v kalkulační nástroj pro zpracování faktů.</a:t>
            </a:r>
          </a:p>
          <a:p>
            <a:pPr algn="just"/>
            <a:r>
              <a:rPr lang="cs-CZ" dirty="0"/>
              <a:t>„</a:t>
            </a:r>
            <a:r>
              <a:rPr lang="cs-CZ" i="1" dirty="0"/>
              <a:t>Myšlení se zvěcňuje k samočinně probíhajícímu, automatickému procesu, soupeřícímu se strojem... Osvícenství odsunulo stranou klasický požadavek, podle něhož má myšlení myslet...</a:t>
            </a:r>
            <a:r>
              <a:rPr lang="cs-CZ" dirty="0"/>
              <a:t>“ (37). </a:t>
            </a:r>
          </a:p>
          <a:p>
            <a:r>
              <a:rPr lang="cs-CZ" dirty="0"/>
              <a:t>Dochází k „</a:t>
            </a:r>
            <a:r>
              <a:rPr lang="cs-CZ" i="1" dirty="0"/>
              <a:t>redukci myšlení na matematickou aparaturu</a:t>
            </a:r>
            <a:r>
              <a:rPr lang="cs-CZ" dirty="0"/>
              <a:t>“ (36), tj. myšlení jako mechanické uplatňování algoritmů a pravidel na libovolný obsah</a:t>
            </a:r>
          </a:p>
          <a:p>
            <a:r>
              <a:rPr lang="cs-CZ" b="1" dirty="0"/>
              <a:t>Logika</a:t>
            </a:r>
            <a:r>
              <a:rPr lang="cs-CZ" dirty="0"/>
              <a:t> je mechanický nástroj, kterému je lhostejné, zdali jsou propozice fašistické nebo antisemitské. Logice jde jen o to, zda závěr vyplývá z premis.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Formalizace myšlení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osoba, muž, fotka, stojící&#10;&#10;Popis byl vytvořen automaticky">
            <a:extLst>
              <a:ext uri="{FF2B5EF4-FFF2-40B4-BE49-F238E27FC236}">
                <a16:creationId xmlns:a16="http://schemas.microsoft.com/office/drawing/2014/main" id="{2DDC3A53-53B8-41F3-91BD-17091F86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828" y="733514"/>
            <a:ext cx="5669280" cy="56692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2DD6CE5-1F34-4F05-BA31-EFEE0D7B5838}"/>
              </a:ext>
            </a:extLst>
          </p:cNvPr>
          <p:cNvSpPr txBox="1"/>
          <p:nvPr/>
        </p:nvSpPr>
        <p:spPr>
          <a:xfrm>
            <a:off x="9255034" y="972167"/>
            <a:ext cx="2801982" cy="58477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bg1">
                    <a:alpha val="35000"/>
                  </a:schemeClr>
                </a:solidFill>
                <a:latin typeface="Ink Free" panose="03080402000500000000" pitchFamily="66" charset="0"/>
              </a:rPr>
              <a:t>Rudolf </a:t>
            </a:r>
            <a:r>
              <a:rPr lang="cs-CZ" sz="3200" b="1" dirty="0" err="1">
                <a:solidFill>
                  <a:schemeClr val="bg1">
                    <a:alpha val="35000"/>
                  </a:schemeClr>
                </a:solidFill>
                <a:latin typeface="Ink Free" panose="03080402000500000000" pitchFamily="66" charset="0"/>
              </a:rPr>
              <a:t>Carnap</a:t>
            </a:r>
            <a:endParaRPr lang="cs-CZ" sz="3200" b="1" dirty="0">
              <a:solidFill>
                <a:schemeClr val="bg1">
                  <a:alpha val="35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80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904999"/>
            <a:ext cx="10946674" cy="476283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</a:t>
            </a:r>
            <a:r>
              <a:rPr lang="cs-CZ" b="1" dirty="0"/>
              <a:t>DA</a:t>
            </a:r>
            <a:r>
              <a:rPr lang="cs-CZ" dirty="0"/>
              <a:t> se již kritizuje představa, že věda má sloužit k ovládnutí přírody: </a:t>
            </a:r>
          </a:p>
          <a:p>
            <a:pPr marL="714375">
              <a:buFont typeface="+mj-lt"/>
              <a:buAutoNum type="alphaLcParenR"/>
            </a:pPr>
            <a:r>
              <a:rPr lang="cs-CZ" dirty="0"/>
              <a:t>Příroda má sloužit člověku. </a:t>
            </a:r>
          </a:p>
          <a:p>
            <a:pPr marL="714375">
              <a:buFont typeface="+mj-lt"/>
              <a:buAutoNum type="alphaLcParenR"/>
            </a:pPr>
            <a:r>
              <a:rPr lang="cs-CZ" dirty="0"/>
              <a:t>Věda má vést k technologiím.</a:t>
            </a:r>
          </a:p>
          <a:p>
            <a:r>
              <a:rPr lang="cs-CZ" dirty="0"/>
              <a:t>Moderní věda opustila ideál „poznání pro poznání“ – hodnotu má jen poznání zajišťující moc.</a:t>
            </a:r>
          </a:p>
          <a:p>
            <a:pPr marL="4397375" algn="just"/>
            <a:r>
              <a:rPr lang="cs-CZ" dirty="0"/>
              <a:t>„</a:t>
            </a:r>
            <a:r>
              <a:rPr lang="cs-CZ" i="1" dirty="0"/>
              <a:t>Za rozšíření své moci platí lidé odcizením vůči tomu, nad čím ji mají. Osvícenství se chová k věcem jako diktátor k lidem. Zná je do té míry, nakolik s nimi může manipulovat. Muž vědy zná věci do té míry, nakolik na ně může působit. Tím se jejich bytí o sobě, stává bytím pro něj. V této proměně se podstata věcí odhaluje vždy (...) jako substrát panství</a:t>
            </a:r>
            <a:r>
              <a:rPr lang="cs-CZ" dirty="0"/>
              <a:t>“ (23).</a:t>
            </a:r>
          </a:p>
          <a:p>
            <a:pPr marL="4397375"/>
            <a:r>
              <a:rPr lang="cs-CZ" dirty="0"/>
              <a:t>Další důležitá teze </a:t>
            </a:r>
            <a:r>
              <a:rPr lang="cs-CZ" b="1" dirty="0"/>
              <a:t>DA</a:t>
            </a:r>
            <a:r>
              <a:rPr lang="cs-CZ" dirty="0"/>
              <a:t>: Vědeckotechnické panství nad přírodu se v moderní společnosti obrací v panství nad člověkem (mediální manipulace, vojenské technologie, biotechnologie).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Věda jako ovládání přírody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exteriér, tráva, skála, stojící&#10;&#10;Popis byl vytvořen automaticky">
            <a:extLst>
              <a:ext uri="{FF2B5EF4-FFF2-40B4-BE49-F238E27FC236}">
                <a16:creationId xmlns:a16="http://schemas.microsoft.com/office/drawing/2014/main" id="{30129F4E-DA84-4214-AA3D-4620BB8C4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2" y="3429000"/>
            <a:ext cx="4855824" cy="32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76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„Moc“ = </a:t>
            </a: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„panství“ = „ovládání“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Tři typy panství: 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1800" b="1" dirty="0"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anství nad sebou samým 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– ovládání vlastní pudové nebo biologické přirozenosti, sebeovládání. 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Panství nad výsledky práce 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– ekonomická a sociální moc nad skupinami pracujících lidí; 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cs-CZ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Panství nad vnější přírodou 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– věda a technologie 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pojeno do všeobsáhlé filosofie dějin: </a:t>
            </a: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Lidé se původně snažili ovládnout přírodu pomocí magie, později pomocí vědy – vždy ale za moc musí zaplatit.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 </a:t>
            </a:r>
            <a:r>
              <a:rPr lang="cs-CZ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archaickém stavu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ovládání antropomorfizované přírody pomocí magie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 </a:t>
            </a:r>
            <a:r>
              <a:rPr lang="cs-CZ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novověku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redukce přírody </a:t>
            </a:r>
            <a:r>
              <a:rPr lang="cs-CZ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 věc, vykořisťování pomocí vědy, techniky a průmyslu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Moc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96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Za moc lidé platili tím, že museli potlačit vlastní pudovou, biologickou přirozenost: touhy, pocity, pudy... Racionální sebeovládání = člověk mrzačí svou fantazijní, kreativní a spontánní stránku, tj. svobodnou přirozenost. 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Člověk v moderní době klesá „</a:t>
            </a:r>
            <a:r>
              <a:rPr lang="cs-CZ" sz="1800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zpět na antropologicky primitivnější stupně, neboť kvůli technickému ulehčení existence je další trvání panství podmíněno tím, že k fixaci instinktů dochází jejich silnějším potlačením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 (s. 46).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sz="1800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Kletbou (...) nezadržitelného pokroku je nezadržitelná regrese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 (s. 46).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ffectLst/>
                <a:ea typeface="Calibri" panose="020F0502020204030204" pitchFamily="34" charset="0"/>
              </a:rPr>
              <a:t>Moc má dialektickou povahu: převrací se v bezmoc. 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3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245326"/>
            <a:ext cx="11852366" cy="4665896"/>
          </a:xfrm>
        </p:spPr>
        <p:txBody>
          <a:bodyPr/>
          <a:lstStyle/>
          <a:p>
            <a:r>
              <a:rPr lang="cs-CZ" dirty="0"/>
              <a:t>Autoři </a:t>
            </a:r>
            <a:r>
              <a:rPr lang="cs-CZ" b="1" dirty="0"/>
              <a:t>DA</a:t>
            </a:r>
            <a:r>
              <a:rPr lang="cs-CZ" dirty="0"/>
              <a:t> prohlašují </a:t>
            </a:r>
            <a:r>
              <a:rPr lang="cs-CZ" dirty="0" err="1"/>
              <a:t>Odysseiu</a:t>
            </a:r>
            <a:r>
              <a:rPr lang="cs-CZ" dirty="0"/>
              <a:t> za „</a:t>
            </a:r>
            <a:r>
              <a:rPr lang="cs-CZ" i="1" dirty="0"/>
              <a:t>základní text evropské civilizace</a:t>
            </a:r>
            <a:r>
              <a:rPr lang="cs-CZ" dirty="0"/>
              <a:t>“ (51); koncentrát řecké mytologie.</a:t>
            </a:r>
          </a:p>
          <a:p>
            <a:r>
              <a:rPr lang="cs-CZ" dirty="0"/>
              <a:t>Odysseus = myslící a jednající lidský subjekt; jeho dobrodružství = boj o sebezáchovu – snaží se obelstít monstra/mýtické bytosti, které reprezentují přírodu a její cykly.</a:t>
            </a:r>
          </a:p>
          <a:p>
            <a:r>
              <a:rPr lang="cs-CZ" dirty="0"/>
              <a:t>12. zpěv – sirény lákají a svádějí námořníky – mytologicky vyjádřená přírodní zákonitost. Odysseus se chce zákonu vzepřít, aniž by ho porušil: dvě </a:t>
            </a:r>
            <a:r>
              <a:rPr lang="cs-CZ" b="1" dirty="0"/>
              <a:t>strategie moci.</a:t>
            </a:r>
            <a:endParaRPr lang="cs-CZ" dirty="0"/>
          </a:p>
          <a:p>
            <a:r>
              <a:rPr lang="cs-CZ" dirty="0"/>
              <a:t>Námořníci: zaslepené uši; Odysseus je pán „</a:t>
            </a:r>
            <a:r>
              <a:rPr lang="cs-CZ" i="1" dirty="0"/>
              <a:t>který za sebe nechává pracovat druhé</a:t>
            </a:r>
            <a:r>
              <a:rPr lang="cs-CZ" dirty="0"/>
              <a:t>“, uvázaný kolem stěžně. </a:t>
            </a:r>
          </a:p>
          <a:p>
            <a:r>
              <a:rPr lang="cs-CZ" dirty="0"/>
              <a:t>Odysseus je „</a:t>
            </a:r>
            <a:r>
              <a:rPr lang="cs-CZ" i="1" dirty="0"/>
              <a:t>pravzor buržoazního individua</a:t>
            </a:r>
            <a:r>
              <a:rPr lang="cs-CZ" dirty="0"/>
              <a:t>“ (53). Mytologie </a:t>
            </a:r>
            <a:r>
              <a:rPr lang="cs-CZ" dirty="0" err="1"/>
              <a:t>Odysseie</a:t>
            </a:r>
            <a:r>
              <a:rPr lang="cs-CZ" dirty="0"/>
              <a:t> je pravzorem moderní buržoazní společnosti.</a:t>
            </a:r>
          </a:p>
          <a:p>
            <a:r>
              <a:rPr lang="cs-CZ" dirty="0"/>
              <a:t>Pozoruhodná a mnohovrstevnatá interpretace.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Lstivý Odysseus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staré, malování, pes, stojící&#10;&#10;Popis byl vytvořen automaticky">
            <a:extLst>
              <a:ext uri="{FF2B5EF4-FFF2-40B4-BE49-F238E27FC236}">
                <a16:creationId xmlns:a16="http://schemas.microsoft.com/office/drawing/2014/main" id="{B86327F2-04F3-4997-9661-1B322E73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952" y="4685211"/>
            <a:ext cx="7374096" cy="21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7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33600"/>
            <a:ext cx="10206446" cy="3777622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lphaLcParenR"/>
            </a:pPr>
            <a:r>
              <a:rPr lang="cs-CZ" b="1" dirty="0"/>
              <a:t>Hegelovská rovina: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Znázornění </a:t>
            </a:r>
            <a:r>
              <a:rPr lang="cs-CZ" u="sng" dirty="0"/>
              <a:t>dialektické povahy moci</a:t>
            </a:r>
            <a:r>
              <a:rPr lang="cs-CZ" dirty="0"/>
              <a:t> - Odysseus dokáže ovládat přírodu jen za cenu, že činí násilí sám sobě a ostatním. Moc dialekticky produkuje bezmoc.</a:t>
            </a:r>
          </a:p>
          <a:p>
            <a:pPr>
              <a:buFont typeface="+mj-lt"/>
              <a:buAutoNum type="alphaLcParenR"/>
            </a:pPr>
            <a:endParaRPr lang="cs-CZ" dirty="0"/>
          </a:p>
          <a:p>
            <a:pPr>
              <a:buFont typeface="+mj-lt"/>
              <a:buAutoNum type="alphaLcParenR"/>
            </a:pPr>
            <a:r>
              <a:rPr lang="cs-CZ" b="1" dirty="0" err="1"/>
              <a:t>Weberovská</a:t>
            </a:r>
            <a:r>
              <a:rPr lang="cs-CZ" b="1" dirty="0"/>
              <a:t> rovina: </a:t>
            </a:r>
            <a:br>
              <a:rPr lang="cs-CZ" b="1" dirty="0"/>
            </a:br>
            <a:r>
              <a:rPr lang="cs-CZ" u="sng" dirty="0"/>
              <a:t>Námořníci jako obraz dělnické třídy</a:t>
            </a:r>
            <a:r>
              <a:rPr lang="cs-CZ" dirty="0"/>
              <a:t>: umění je pro ně nedostupné. Odysseus = buržoazní podnikatel: </a:t>
            </a:r>
            <a:r>
              <a:rPr lang="cs-CZ" i="1" dirty="0"/>
              <a:t>„...čím je vábení větší, tím pevněji se nechává připoutat, stejně jako později buržoazie sama sobě odpírá štěstí tím tvrdošíjněji, čím je mu s nárůstem vlastní moci blíže</a:t>
            </a:r>
            <a:r>
              <a:rPr lang="cs-CZ" dirty="0"/>
              <a:t>“ (s. 45). Návaznost na M. Webera (1864-1920), </a:t>
            </a:r>
            <a:r>
              <a:rPr lang="cs-CZ" i="1" dirty="0">
                <a:hlinkClick r:id="rId2"/>
              </a:rPr>
              <a:t>Protestantská etika a duch kapitalismu</a:t>
            </a:r>
            <a:r>
              <a:rPr lang="cs-CZ" dirty="0"/>
              <a:t>. Prosazení ve společnosti je možné jen za cenu sebeomezení. Podnikatel byl křesťan, který nehýřil se ziskem, ale znovu ho investoval. </a:t>
            </a:r>
            <a:r>
              <a:rPr lang="cs-CZ" u="sng" dirty="0"/>
              <a:t>Moderní kapitalista </a:t>
            </a:r>
            <a:r>
              <a:rPr lang="cs-CZ" dirty="0"/>
              <a:t>si odepírá potěšení, aby mohl dál podnikat. Dělníci i podnikatelé jsou stejně nešťastní – nesmějí si užít krásu a naplnění.</a:t>
            </a:r>
          </a:p>
          <a:p>
            <a:pPr>
              <a:buFont typeface="+mj-lt"/>
              <a:buAutoNum type="alphaLcParenR"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Interpretace příběhu o lstivém Odysseovi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2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ADCFB3A-3747-47B5-AC6A-4B45698D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138" y="1778547"/>
            <a:ext cx="5643311" cy="4169407"/>
          </a:xfrm>
        </p:spPr>
        <p:txBody>
          <a:bodyPr>
            <a:normAutofit/>
          </a:bodyPr>
          <a:lstStyle/>
          <a:p>
            <a:pPr>
              <a:buFont typeface="+mj-lt"/>
              <a:buAutoNum type="alphaLcParenR" startAt="3"/>
            </a:pPr>
            <a:r>
              <a:rPr lang="cs-CZ" dirty="0"/>
              <a:t>Pesimistický obrat – USA – 40. léta</a:t>
            </a:r>
          </a:p>
          <a:p>
            <a:pPr lvl="1"/>
            <a:r>
              <a:rPr lang="cs-CZ" dirty="0"/>
              <a:t>Obnovení institutu v USA</a:t>
            </a:r>
          </a:p>
          <a:p>
            <a:pPr lvl="1"/>
            <a:r>
              <a:rPr lang="cs-CZ" dirty="0" err="1"/>
              <a:t>Adorno-Horkheimer</a:t>
            </a:r>
            <a:r>
              <a:rPr lang="cs-CZ" dirty="0"/>
              <a:t>: Dialektika osvícenství (1944/1947)</a:t>
            </a:r>
          </a:p>
          <a:p>
            <a:pPr lvl="1"/>
            <a:r>
              <a:rPr lang="cs-CZ" dirty="0"/>
              <a:t>Obrat od naděje na marxisticky pojaté vylepšení světa k  ponuré vizi evropské civilizace</a:t>
            </a:r>
          </a:p>
          <a:p>
            <a:pPr>
              <a:buFont typeface="+mj-lt"/>
              <a:buAutoNum type="alphaLcParenR" startAt="3"/>
            </a:pPr>
            <a:r>
              <a:rPr lang="cs-CZ" dirty="0"/>
              <a:t>Čest a sláva – USA/Německo – 50-60. léta</a:t>
            </a:r>
          </a:p>
          <a:p>
            <a:pPr lvl="1"/>
            <a:r>
              <a:rPr lang="cs-CZ" dirty="0" err="1"/>
              <a:t>Fromm</a:t>
            </a:r>
            <a:r>
              <a:rPr lang="cs-CZ" dirty="0"/>
              <a:t> a Marcuse zůstali v USA – New </a:t>
            </a:r>
            <a:r>
              <a:rPr lang="cs-CZ" dirty="0" err="1"/>
              <a:t>Left</a:t>
            </a:r>
            <a:endParaRPr lang="cs-CZ" dirty="0"/>
          </a:p>
          <a:p>
            <a:pPr lvl="1"/>
            <a:r>
              <a:rPr lang="cs-CZ" dirty="0" err="1"/>
              <a:t>Horkheimer</a:t>
            </a:r>
            <a:r>
              <a:rPr lang="cs-CZ" dirty="0"/>
              <a:t> a </a:t>
            </a:r>
            <a:r>
              <a:rPr lang="cs-CZ" dirty="0" err="1"/>
              <a:t>Adorno</a:t>
            </a:r>
            <a:r>
              <a:rPr lang="cs-CZ" dirty="0"/>
              <a:t> se vrátili do Německa</a:t>
            </a:r>
          </a:p>
          <a:p>
            <a:pPr lvl="1"/>
            <a:r>
              <a:rPr lang="cs-CZ" dirty="0"/>
              <a:t>Krajní pesimismus</a:t>
            </a:r>
          </a:p>
          <a:p>
            <a:pPr lvl="1"/>
            <a:r>
              <a:rPr lang="cs-CZ" dirty="0"/>
              <a:t>Během studentských nepokojů byli napadáni</a:t>
            </a:r>
          </a:p>
          <a:p>
            <a:endParaRPr 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23CAB8-CA66-4EDB-ACD0-54C5FE597D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1" y="1778548"/>
            <a:ext cx="5761367" cy="37581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2EAC5BA-9AC9-461C-8A90-ED3DA9772B8C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66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5694C6-A893-4D6B-8E28-538318BD2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33600"/>
            <a:ext cx="10023566" cy="3777622"/>
          </a:xfrm>
        </p:spPr>
        <p:txBody>
          <a:bodyPr>
            <a:normAutofit/>
          </a:bodyPr>
          <a:lstStyle/>
          <a:p>
            <a:pPr>
              <a:buFont typeface="+mj-lt"/>
              <a:buAutoNum type="alphaLcParenR" startAt="3"/>
            </a:pPr>
            <a:r>
              <a:rPr lang="cs-CZ" b="1" dirty="0"/>
              <a:t>Freudovská rovina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/>
              <a:t>Freud, esej </a:t>
            </a:r>
            <a:r>
              <a:rPr lang="cs-CZ" i="1" dirty="0"/>
              <a:t>Nespokojenost v kultuře </a:t>
            </a:r>
            <a:r>
              <a:rPr lang="cs-CZ" dirty="0"/>
              <a:t>(</a:t>
            </a:r>
            <a:r>
              <a:rPr lang="cs-CZ" i="1" dirty="0" err="1"/>
              <a:t>Das</a:t>
            </a:r>
            <a:r>
              <a:rPr lang="cs-CZ" i="1" dirty="0"/>
              <a:t> </a:t>
            </a:r>
            <a:r>
              <a:rPr lang="cs-CZ" i="1" dirty="0" err="1"/>
              <a:t>Unbehagen</a:t>
            </a:r>
            <a:r>
              <a:rPr lang="cs-CZ" i="1" dirty="0"/>
              <a:t> in der Kultur</a:t>
            </a:r>
            <a:r>
              <a:rPr lang="cs-CZ" dirty="0"/>
              <a:t>, 1930): moderní společnost omezuje naše pudové jednání souborem pravidel a norem. Podstatou civilizace je </a:t>
            </a:r>
            <a:r>
              <a:rPr lang="cs-CZ" dirty="0" err="1"/>
              <a:t>sebepotlačování</a:t>
            </a:r>
            <a:r>
              <a:rPr lang="cs-CZ" dirty="0"/>
              <a:t>. </a:t>
            </a:r>
            <a:r>
              <a:rPr lang="cs-CZ" b="1" dirty="0"/>
              <a:t>Sublimace pudů </a:t>
            </a:r>
            <a:r>
              <a:rPr lang="cs-CZ" dirty="0"/>
              <a:t>– necháme je vybít společensky uznávaným způsobem. Podle </a:t>
            </a:r>
            <a:r>
              <a:rPr lang="cs-CZ" dirty="0" err="1"/>
              <a:t>Horkheimera</a:t>
            </a:r>
            <a:r>
              <a:rPr lang="cs-CZ" dirty="0"/>
              <a:t> se sublimace projevuje jako náchylnost k </a:t>
            </a:r>
            <a:r>
              <a:rPr lang="cs-CZ" u="sng" dirty="0"/>
              <a:t>totalitarismu</a:t>
            </a:r>
            <a:r>
              <a:rPr lang="cs-CZ" dirty="0"/>
              <a:t> a </a:t>
            </a:r>
            <a:r>
              <a:rPr lang="cs-CZ" u="sng" dirty="0"/>
              <a:t>konzumerismu</a:t>
            </a:r>
            <a:r>
              <a:rPr lang="cs-CZ" dirty="0"/>
              <a:t>. </a:t>
            </a:r>
            <a:r>
              <a:rPr lang="cs-CZ" b="1" dirty="0"/>
              <a:t>Totalitní společnost</a:t>
            </a:r>
            <a:r>
              <a:rPr lang="cs-CZ" dirty="0"/>
              <a:t>i (barbarství) nechávají sublimovat civilizací potlačené pudy: </a:t>
            </a:r>
            <a:r>
              <a:rPr lang="cs-CZ"/>
              <a:t>jsou </a:t>
            </a:r>
            <a:r>
              <a:rPr lang="cs-CZ" i="1"/>
              <a:t>sado+masochistické</a:t>
            </a:r>
            <a:r>
              <a:rPr lang="cs-CZ"/>
              <a:t> </a:t>
            </a:r>
            <a:r>
              <a:rPr lang="cs-CZ" dirty="0"/>
              <a:t>– </a:t>
            </a:r>
            <a:r>
              <a:rPr lang="cs-CZ"/>
              <a:t>ovládání slabých + </a:t>
            </a:r>
            <a:r>
              <a:rPr lang="cs-CZ" dirty="0"/>
              <a:t>podřízenost vůdci/straně. Ovládnutí přírody, které ztělesňoval Odysseus, se mění v ovládání lidí v totalitních systémech: „</a:t>
            </a:r>
            <a:r>
              <a:rPr lang="cs-CZ" i="1" dirty="0"/>
              <a:t>...moc systému nad lidmi roste s každým krokem, který je vyvádí z moci přírody...</a:t>
            </a:r>
            <a:r>
              <a:rPr lang="cs-CZ" dirty="0"/>
              <a:t>“ (48).</a:t>
            </a:r>
          </a:p>
          <a:p>
            <a:pPr>
              <a:buFont typeface="+mj-lt"/>
              <a:buAutoNum type="alphaLcParenR" startAt="3"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901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Kulturní průmysl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656" y="1413692"/>
            <a:ext cx="6524493" cy="5239657"/>
          </a:xfrm>
        </p:spPr>
        <p:txBody>
          <a:bodyPr/>
          <a:lstStyle/>
          <a:p>
            <a:r>
              <a:rPr lang="cs-CZ" b="1" dirty="0"/>
              <a:t>Ortodoxní marxisté </a:t>
            </a:r>
            <a:r>
              <a:rPr lang="cs-CZ" dirty="0"/>
              <a:t>– kultura jako nadstavba – projev socioekonomických vztahů; </a:t>
            </a:r>
            <a:r>
              <a:rPr lang="cs-CZ" dirty="0" err="1"/>
              <a:t>Horkheimer</a:t>
            </a:r>
            <a:r>
              <a:rPr lang="cs-CZ" dirty="0"/>
              <a:t> s </a:t>
            </a:r>
            <a:r>
              <a:rPr lang="cs-CZ" dirty="0" err="1"/>
              <a:t>Adornem</a:t>
            </a:r>
            <a:r>
              <a:rPr lang="cs-CZ" dirty="0"/>
              <a:t> tento jednoduchý přístup odmítli.</a:t>
            </a:r>
          </a:p>
          <a:p>
            <a:r>
              <a:rPr lang="cs-CZ" b="1" dirty="0"/>
              <a:t>Autonomní umění</a:t>
            </a:r>
            <a:r>
              <a:rPr lang="cs-CZ" dirty="0"/>
              <a:t>: nejpodrobněji </a:t>
            </a:r>
            <a:r>
              <a:rPr lang="cs-CZ" dirty="0" err="1"/>
              <a:t>Adorno</a:t>
            </a:r>
            <a:r>
              <a:rPr lang="cs-CZ" dirty="0"/>
              <a:t>, </a:t>
            </a:r>
            <a:r>
              <a:rPr lang="cs-CZ" i="1" dirty="0"/>
              <a:t>Estetická teorie </a:t>
            </a:r>
            <a:r>
              <a:rPr lang="cs-CZ" dirty="0"/>
              <a:t>(1970); umění umožňuje nahlédnout skutečnost jinak, a proto má </a:t>
            </a:r>
            <a:r>
              <a:rPr lang="cs-CZ" u="sng" dirty="0"/>
              <a:t>kognitivní</a:t>
            </a:r>
            <a:r>
              <a:rPr lang="cs-CZ" dirty="0"/>
              <a:t> i </a:t>
            </a:r>
            <a:r>
              <a:rPr lang="cs-CZ" u="sng" dirty="0" err="1"/>
              <a:t>subverzivní</a:t>
            </a:r>
            <a:r>
              <a:rPr lang="cs-CZ" dirty="0"/>
              <a:t> funkci. Nutí člověka k myšlení i ke vzpouře. Umění má emancipační účinek a je provokativní. Umělecký objekt zobrazuje svět alternativně a vede ke změně myšlení, k přemýšlení o hodnotách a k přehodnocení vztahu ke společenskému řádu.</a:t>
            </a:r>
          </a:p>
          <a:p>
            <a:r>
              <a:rPr lang="cs-CZ" b="1" dirty="0"/>
              <a:t>Kulturní průmysl </a:t>
            </a:r>
            <a:r>
              <a:rPr lang="cs-CZ" dirty="0"/>
              <a:t>(</a:t>
            </a:r>
            <a:r>
              <a:rPr lang="cs-CZ" b="1" dirty="0"/>
              <a:t>KP</a:t>
            </a:r>
            <a:r>
              <a:rPr lang="cs-CZ" dirty="0"/>
              <a:t>): masově vyráběná standardizovaná pseudokultura – hlavní příklady v </a:t>
            </a:r>
            <a:r>
              <a:rPr lang="cs-CZ" b="1" i="1" dirty="0"/>
              <a:t>DA</a:t>
            </a:r>
            <a:r>
              <a:rPr lang="cs-CZ" dirty="0"/>
              <a:t>: hollywoodské filmy 30. a 40. let (</a:t>
            </a:r>
            <a:r>
              <a:rPr lang="cs-CZ" dirty="0" err="1"/>
              <a:t>Orson</a:t>
            </a:r>
            <a:r>
              <a:rPr lang="cs-CZ" dirty="0"/>
              <a:t> </a:t>
            </a:r>
            <a:r>
              <a:rPr lang="cs-CZ" dirty="0" err="1"/>
              <a:t>Welles</a:t>
            </a:r>
            <a:r>
              <a:rPr lang="cs-CZ" dirty="0"/>
              <a:t>), rádiový jazz, z literatury </a:t>
            </a:r>
            <a:r>
              <a:rPr lang="cs-CZ" dirty="0" err="1"/>
              <a:t>Hemingway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osoba, exteriér, budova, muž&#10;&#10;Popis byl vytvořen automaticky">
            <a:extLst>
              <a:ext uri="{FF2B5EF4-FFF2-40B4-BE49-F238E27FC236}">
                <a16:creationId xmlns:a16="http://schemas.microsoft.com/office/drawing/2014/main" id="{042DC91F-6FEB-4E62-A2AF-8A3166CD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44" y="1526907"/>
            <a:ext cx="4757412" cy="38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32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17" y="1905000"/>
            <a:ext cx="7828414" cy="4328890"/>
          </a:xfrm>
        </p:spPr>
        <p:txBody>
          <a:bodyPr>
            <a:normAutofit/>
          </a:bodyPr>
          <a:lstStyle/>
          <a:p>
            <a:r>
              <a:rPr lang="cs-CZ" b="1" dirty="0"/>
              <a:t>KP</a:t>
            </a:r>
            <a:r>
              <a:rPr lang="cs-CZ" dirty="0"/>
              <a:t> vytváří umělecká díla, která mají přispět k uchování stávajícího stavu, tedy kapitalismu.</a:t>
            </a:r>
          </a:p>
          <a:p>
            <a:r>
              <a:rPr lang="cs-CZ" dirty="0"/>
              <a:t>Umělecká díla mění v produkty, které mají vytvářet zisk – musí být „užitečná“ v duchu instrumentálního rozumu.</a:t>
            </a:r>
          </a:p>
          <a:p>
            <a:pPr algn="just"/>
            <a:r>
              <a:rPr lang="cs-CZ" dirty="0"/>
              <a:t>„</a:t>
            </a:r>
            <a:r>
              <a:rPr lang="cs-CZ" i="1" dirty="0"/>
              <a:t>Kino a rozhlas se již nemusí vydávat za umění. Pravdu, že nejsou ničím jiným než obchodem, využívají jako ideologii, jež má legitimovat brak, který úmyslně produkují</a:t>
            </a:r>
            <a:r>
              <a:rPr lang="cs-CZ" dirty="0"/>
              <a:t>“ (124).</a:t>
            </a:r>
          </a:p>
          <a:p>
            <a:pPr algn="just"/>
            <a:r>
              <a:rPr lang="cs-CZ" dirty="0"/>
              <a:t>„</a:t>
            </a:r>
            <a:r>
              <a:rPr lang="cs-CZ" i="1" dirty="0"/>
              <a:t>Tím, že se umělecké dílo zcela přizpůsobuje potřebě, již předem připravuje lidi právě o osvobození od principu užitečnosti, které má zajišťovat</a:t>
            </a:r>
            <a:r>
              <a:rPr lang="cs-CZ" dirty="0"/>
              <a:t>“ (158).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Umění jako obchod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osoba, text, kniha, muž&#10;&#10;Popis byl vytvořen automaticky">
            <a:extLst>
              <a:ext uri="{FF2B5EF4-FFF2-40B4-BE49-F238E27FC236}">
                <a16:creationId xmlns:a16="http://schemas.microsoft.com/office/drawing/2014/main" id="{ED37DBCC-9662-4DCB-AAC9-0074C6D9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394" y="540476"/>
            <a:ext cx="3823061" cy="57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4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1402080"/>
            <a:ext cx="11617234" cy="5327468"/>
          </a:xfrm>
        </p:spPr>
        <p:txBody>
          <a:bodyPr>
            <a:normAutofit/>
          </a:bodyPr>
          <a:lstStyle/>
          <a:p>
            <a:r>
              <a:rPr lang="cs-CZ" b="1" dirty="0"/>
              <a:t>KP</a:t>
            </a:r>
            <a:r>
              <a:rPr lang="cs-CZ" dirty="0"/>
              <a:t> produkuje standardizované produkty, „prefabrikovaná klišé“.</a:t>
            </a:r>
          </a:p>
          <a:p>
            <a:pPr algn="just"/>
            <a:r>
              <a:rPr lang="cs-CZ" dirty="0"/>
              <a:t>„</a:t>
            </a:r>
            <a:r>
              <a:rPr lang="cs-CZ" i="1" dirty="0"/>
              <a:t>U filmu lze většinou ihned rozpoznat, jak dopadne, kdo bude odměněn, potrestán, zapomenut, v lehké hudbě může cvičené ucho po prvních taktech šlágru uhádnout jeho pokračování a bude se cítit šťastně, že tomu tak skutečně je</a:t>
            </a:r>
            <a:r>
              <a:rPr lang="cs-CZ" dirty="0"/>
              <a:t>“ (s. 126)</a:t>
            </a:r>
          </a:p>
          <a:p>
            <a:r>
              <a:rPr lang="cs-CZ" dirty="0"/>
              <a:t>Existují „</a:t>
            </a:r>
            <a:r>
              <a:rPr lang="cs-CZ" i="1" dirty="0"/>
              <a:t>katalogy situací</a:t>
            </a:r>
            <a:r>
              <a:rPr lang="cs-CZ" dirty="0"/>
              <a:t>“, tedy klišé a tropů</a:t>
            </a:r>
            <a:r>
              <a:rPr lang="cs-CZ"/>
              <a:t>, z </a:t>
            </a:r>
            <a:r>
              <a:rPr lang="cs-CZ" dirty="0"/>
              <a:t>nichž se film nebo seriál skládá jako stavebnice (s. 129). </a:t>
            </a:r>
          </a:p>
          <a:p>
            <a:r>
              <a:rPr lang="cs-CZ" dirty="0"/>
              <a:t>Opakování standardizovaných situací divák očekává a miluje: Poslouchání hudby a sledování filmů je rozpoznáváním vzorů, které už zná.</a:t>
            </a:r>
          </a:p>
          <a:p>
            <a:pPr marL="4667250"/>
            <a:r>
              <a:rPr lang="cs-CZ" dirty="0"/>
              <a:t>Sofistikované empirické a statistické metody: zkušební publikum, měření délky smíchu, počítání slov v mluvených scénách, standardizovaná chronologie atp. </a:t>
            </a:r>
          </a:p>
          <a:p>
            <a:pPr marL="4667250"/>
            <a:r>
              <a:rPr lang="cs-CZ" dirty="0"/>
              <a:t>Stereotypní postavy: „</a:t>
            </a:r>
            <a:r>
              <a:rPr lang="cs-CZ" i="1" dirty="0"/>
              <a:t>synteticky vyráběné fyziognomie</a:t>
            </a:r>
            <a:r>
              <a:rPr lang="cs-CZ" dirty="0"/>
              <a:t>“.</a:t>
            </a:r>
          </a:p>
          <a:p>
            <a:pPr marL="4667250"/>
            <a:r>
              <a:rPr lang="cs-CZ" dirty="0"/>
              <a:t>Filmy se liší od sebe nanejvýš jako auta různých značek (126).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Umělecká díla jako standardizované produkty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text, kniha&#10;&#10;Popis byl vytvořen automaticky">
            <a:extLst>
              <a:ext uri="{FF2B5EF4-FFF2-40B4-BE49-F238E27FC236}">
                <a16:creationId xmlns:a16="http://schemas.microsoft.com/office/drawing/2014/main" id="{85D94D7A-323E-4C8B-AA0A-D8ECE376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24" b="12428"/>
          <a:stretch/>
        </p:blipFill>
        <p:spPr>
          <a:xfrm>
            <a:off x="201330" y="4162697"/>
            <a:ext cx="4520485" cy="25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92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742" y="930729"/>
            <a:ext cx="6050869" cy="4980493"/>
          </a:xfrm>
        </p:spPr>
        <p:txBody>
          <a:bodyPr/>
          <a:lstStyle/>
          <a:p>
            <a:r>
              <a:rPr lang="cs-CZ" dirty="0"/>
              <a:t>S</a:t>
            </a:r>
            <a:r>
              <a:rPr lang="en-US" dirty="0" err="1"/>
              <a:t>tandardizace</a:t>
            </a:r>
            <a:r>
              <a:rPr lang="en-US" dirty="0"/>
              <a:t> </a:t>
            </a:r>
            <a:r>
              <a:rPr lang="en-US" dirty="0" err="1"/>
              <a:t>hudby</a:t>
            </a:r>
            <a:r>
              <a:rPr lang="en-US" dirty="0"/>
              <a:t> – </a:t>
            </a:r>
            <a:r>
              <a:rPr lang="en-US" err="1"/>
              <a:t>schémata</a:t>
            </a:r>
            <a:r>
              <a:rPr lang="en-US"/>
              <a:t> podle </a:t>
            </a:r>
            <a:r>
              <a:rPr lang="en-US" dirty="0"/>
              <a:t>Held,</a:t>
            </a:r>
            <a:r>
              <a:rPr lang="en-US" i="1" dirty="0"/>
              <a:t> Introduction to </a:t>
            </a:r>
            <a:r>
              <a:rPr lang="en-US" i="1"/>
              <a:t>Critical Theory</a:t>
            </a:r>
            <a:r>
              <a:rPr lang="cs-CZ" i="1"/>
              <a:t>, </a:t>
            </a:r>
            <a:r>
              <a:rPr lang="cs-CZ"/>
              <a:t>p. 103</a:t>
            </a:r>
            <a:r>
              <a:rPr lang="cs-CZ" i="1"/>
              <a:t>.</a:t>
            </a: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r>
              <a:rPr lang="cs-CZ" dirty="0">
                <a:hlinkClick r:id="rId2"/>
              </a:rPr>
              <a:t>Kumšt 1 - Pop </a:t>
            </a:r>
            <a:r>
              <a:rPr lang="cs-CZ" dirty="0"/>
              <a:t>; </a:t>
            </a:r>
            <a:r>
              <a:rPr lang="cs-CZ" dirty="0">
                <a:hlinkClick r:id="rId3"/>
              </a:rPr>
              <a:t>Kumšt 2 - Rock</a:t>
            </a:r>
            <a:endParaRPr lang="cs-CZ" dirty="0"/>
          </a:p>
          <a:p>
            <a:r>
              <a:rPr lang="cs-CZ" dirty="0"/>
              <a:t>Podstata </a:t>
            </a:r>
            <a:r>
              <a:rPr lang="cs-CZ" b="1" dirty="0"/>
              <a:t>KP</a:t>
            </a:r>
            <a:r>
              <a:rPr lang="cs-CZ" dirty="0"/>
              <a:t> spočívá v bezduchém opakování téhož (137): </a:t>
            </a:r>
          </a:p>
          <a:p>
            <a:pPr lvl="1"/>
            <a:r>
              <a:rPr lang="cs-CZ" sz="1800" b="1" dirty="0"/>
              <a:t>Opakování téhož = mýtus = iracionalita = barbarství.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938D1C-2B92-4184-BE2C-53B8F91F03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75360" y="0"/>
            <a:ext cx="4342765" cy="68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2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162" y="437380"/>
            <a:ext cx="5708312" cy="1252083"/>
          </a:xfrm>
        </p:spPr>
        <p:txBody>
          <a:bodyPr>
            <a:noAutofit/>
          </a:bodyPr>
          <a:lstStyle/>
          <a:p>
            <a:r>
              <a:rPr lang="cs-CZ" sz="3600" dirty="0"/>
              <a:t>Kruhovost průmyslového utváření vkusu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124" y="1166948"/>
            <a:ext cx="6897190" cy="5451565"/>
          </a:xfrm>
        </p:spPr>
        <p:txBody>
          <a:bodyPr/>
          <a:lstStyle/>
          <a:p>
            <a:r>
              <a:rPr lang="cs-CZ" dirty="0"/>
              <a:t>Kulturní </a:t>
            </a:r>
            <a:r>
              <a:rPr lang="cs-CZ" dirty="0" err="1"/>
              <a:t>moralizátoři</a:t>
            </a:r>
            <a:r>
              <a:rPr lang="cs-CZ" dirty="0"/>
              <a:t>: ubohost </a:t>
            </a:r>
            <a:r>
              <a:rPr lang="cs-CZ" i="1" dirty="0"/>
              <a:t>Ordinace v růžové zahradě</a:t>
            </a:r>
            <a:r>
              <a:rPr lang="cs-CZ" dirty="0"/>
              <a:t>.</a:t>
            </a:r>
          </a:p>
          <a:p>
            <a:r>
              <a:rPr lang="cs-CZ" b="1" dirty="0"/>
              <a:t>DA</a:t>
            </a:r>
            <a:r>
              <a:rPr lang="cs-CZ" dirty="0"/>
              <a:t> 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cs-CZ" b="1" dirty="0"/>
              <a:t>KP</a:t>
            </a:r>
            <a:r>
              <a:rPr lang="cs-CZ" dirty="0"/>
              <a:t> není produktem špatného vkusu, on sám vytváří špatný vkus.</a:t>
            </a:r>
          </a:p>
          <a:p>
            <a:r>
              <a:rPr lang="cs-CZ" b="1" dirty="0"/>
              <a:t>KP</a:t>
            </a:r>
            <a:r>
              <a:rPr lang="cs-CZ" dirty="0"/>
              <a:t> se hájí tím, že dává lidem, co chtějí: ve skutečnosti je to „kruh manipulace“, neboť média samotná předem utvářejí, co lidé chtějí. </a:t>
            </a:r>
          </a:p>
          <a:p>
            <a:r>
              <a:rPr lang="cs-CZ" dirty="0"/>
              <a:t>„</a:t>
            </a:r>
            <a:r>
              <a:rPr lang="cs-CZ" i="1" dirty="0"/>
              <a:t>Krásné je to, co kamera neustále reprodukuje</a:t>
            </a:r>
            <a:r>
              <a:rPr lang="cs-CZ" dirty="0"/>
              <a:t>“ (s. 148).</a:t>
            </a:r>
          </a:p>
          <a:p>
            <a:r>
              <a:rPr lang="cs-CZ" b="1" dirty="0"/>
              <a:t>KP</a:t>
            </a:r>
            <a:r>
              <a:rPr lang="cs-CZ" dirty="0"/>
              <a:t> ve vzrůstající míře dokáže „</a:t>
            </a:r>
            <a:r>
              <a:rPr lang="cs-CZ" i="1" dirty="0"/>
              <a:t>zacházet s potřebami konzumentů, produkovat je, řídit je, ukázňovat...“ </a:t>
            </a:r>
            <a:r>
              <a:rPr lang="cs-CZ" dirty="0"/>
              <a:t>(s. 144)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osoba, muž, vázanka, interiér&#10;&#10;Popis byl vytvořen automaticky">
            <a:extLst>
              <a:ext uri="{FF2B5EF4-FFF2-40B4-BE49-F238E27FC236}">
                <a16:creationId xmlns:a16="http://schemas.microsoft.com/office/drawing/2014/main" id="{417D83F1-ECD9-4EAD-A552-B842EE1D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62" y="1714500"/>
            <a:ext cx="3505044" cy="47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776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3526971"/>
            <a:ext cx="10529252" cy="3331029"/>
          </a:xfrm>
        </p:spPr>
        <p:txBody>
          <a:bodyPr>
            <a:normAutofit/>
          </a:bodyPr>
          <a:lstStyle/>
          <a:p>
            <a:r>
              <a:rPr lang="cs-CZ" dirty="0"/>
              <a:t>Divák chce stereotyp, ale také nové zážitky.</a:t>
            </a:r>
          </a:p>
          <a:p>
            <a:r>
              <a:rPr lang="cs-CZ" b="1" dirty="0" err="1"/>
              <a:t>Pseudoindividualizace</a:t>
            </a:r>
            <a:r>
              <a:rPr lang="cs-CZ" dirty="0"/>
              <a:t>: standardizovaný produkt se ozvláštní nějakým nepodstatným detailem.</a:t>
            </a:r>
          </a:p>
          <a:p>
            <a:r>
              <a:rPr lang="cs-CZ" dirty="0"/>
              <a:t>Stereotypní neohrožený hrdina má v posledním filmu „kníry a francouzský přízvuk“ (126).</a:t>
            </a:r>
          </a:p>
          <a:p>
            <a:r>
              <a:rPr lang="cs-CZ" b="1" dirty="0" err="1"/>
              <a:t>Pseudoinvidualizace</a:t>
            </a:r>
            <a:r>
              <a:rPr lang="cs-CZ" dirty="0"/>
              <a:t> slouží k tomu, aby se objevilo „zdání konkurence a možnosti výběru“ (126).</a:t>
            </a:r>
          </a:p>
          <a:p>
            <a:r>
              <a:rPr lang="cs-CZ" dirty="0"/>
              <a:t>Odchylka od schématu: např. smrt důležité postavy – jsou vykalkulované.</a:t>
            </a:r>
          </a:p>
          <a:p>
            <a:r>
              <a:rPr lang="cs-CZ" dirty="0"/>
              <a:t>„</a:t>
            </a:r>
            <a:r>
              <a:rPr lang="cs-CZ" i="1" dirty="0"/>
              <a:t>Vypočítané odchylky od normy tím více posilují platnost systému</a:t>
            </a:r>
            <a:r>
              <a:rPr lang="cs-CZ" dirty="0"/>
              <a:t>“ (130).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Pseudoindividualizace</a:t>
            </a:r>
            <a:r>
              <a:rPr lang="cs-CZ" dirty="0"/>
              <a:t> produktů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stojící, muž, žena, držení&#10;&#10;Popis byl vytvořen automaticky">
            <a:extLst>
              <a:ext uri="{FF2B5EF4-FFF2-40B4-BE49-F238E27FC236}">
                <a16:creationId xmlns:a16="http://schemas.microsoft.com/office/drawing/2014/main" id="{E7EAD456-8B50-4D3E-83A9-BC9500422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954" y="1264555"/>
            <a:ext cx="4572000" cy="22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52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471749"/>
            <a:ext cx="10529252" cy="4439473"/>
          </a:xfrm>
        </p:spPr>
        <p:txBody>
          <a:bodyPr/>
          <a:lstStyle/>
          <a:p>
            <a:r>
              <a:rPr lang="cs-CZ" dirty="0"/>
              <a:t>Pro Hollywood bylo typické ostentativní ukazování nákladů na výrobu: „</a:t>
            </a:r>
            <a:r>
              <a:rPr lang="cs-CZ" i="1" dirty="0"/>
              <a:t>na odiv vystavené investice</a:t>
            </a:r>
            <a:r>
              <a:rPr lang="cs-CZ" dirty="0"/>
              <a:t>“ (s. 126).</a:t>
            </a:r>
          </a:p>
          <a:p>
            <a:r>
              <a:rPr lang="cs-CZ" dirty="0"/>
              <a:t>Nakonec je originální a novátorské jen technické zpracování – efekty.</a:t>
            </a:r>
          </a:p>
          <a:p>
            <a:r>
              <a:rPr lang="cs-CZ" dirty="0"/>
              <a:t>Stále větší výbuchy ve stále stejných příbězích.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993483" cy="1280890"/>
          </a:xfrm>
        </p:spPr>
        <p:txBody>
          <a:bodyPr/>
          <a:lstStyle/>
          <a:p>
            <a:r>
              <a:rPr lang="cs-CZ" dirty="0"/>
              <a:t>Přeceňování důležitosti technického zpracování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hledání, mladý, voda, muž&#10;&#10;Popis byl vytvořen automaticky">
            <a:extLst>
              <a:ext uri="{FF2B5EF4-FFF2-40B4-BE49-F238E27FC236}">
                <a16:creationId xmlns:a16="http://schemas.microsoft.com/office/drawing/2014/main" id="{2705B5A9-55AA-4D9D-9AF5-4F83EC794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440" y="3112505"/>
            <a:ext cx="6285120" cy="35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12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600201"/>
            <a:ext cx="10529252" cy="4784270"/>
          </a:xfrm>
        </p:spPr>
        <p:txBody>
          <a:bodyPr>
            <a:normAutofit/>
          </a:bodyPr>
          <a:lstStyle/>
          <a:p>
            <a:r>
              <a:rPr lang="cs-CZ" dirty="0"/>
              <a:t>Příjemci produktů </a:t>
            </a:r>
            <a:r>
              <a:rPr lang="cs-CZ" b="1" dirty="0"/>
              <a:t>KP</a:t>
            </a:r>
            <a:r>
              <a:rPr lang="cs-CZ" dirty="0"/>
              <a:t> přejímají jeho standardy a stereotypy na </a:t>
            </a:r>
            <a:br>
              <a:rPr lang="cs-CZ" dirty="0"/>
            </a:br>
            <a:r>
              <a:rPr lang="cs-CZ" dirty="0"/>
              <a:t>úrovni těla (vzhledu) i myšlení.</a:t>
            </a:r>
          </a:p>
          <a:p>
            <a:r>
              <a:rPr lang="cs-CZ" b="1" dirty="0"/>
              <a:t>KP</a:t>
            </a:r>
            <a:r>
              <a:rPr lang="cs-CZ" dirty="0"/>
              <a:t> řídí volný čas: lidé si jen vybírají z předem nastavené nabídky.</a:t>
            </a:r>
          </a:p>
          <a:p>
            <a:r>
              <a:rPr lang="cs-CZ" dirty="0"/>
              <a:t>Trávení volného času = konzumování nachystaných produktů, </a:t>
            </a:r>
            <a:br>
              <a:rPr lang="cs-CZ" dirty="0"/>
            </a:br>
            <a:r>
              <a:rPr lang="cs-CZ" dirty="0"/>
              <a:t>které se schematicky opakují; takže nakonec se všichni baví tím samým.</a:t>
            </a:r>
          </a:p>
          <a:p>
            <a:r>
              <a:rPr lang="cs-CZ" b="1" dirty="0"/>
              <a:t>KP</a:t>
            </a:r>
            <a:r>
              <a:rPr lang="cs-CZ" dirty="0"/>
              <a:t> narušuje individuální spontánnost: určuje jazyk, gesta, projevy emocí a další komunikační projevy svých konzumentů.</a:t>
            </a:r>
          </a:p>
          <a:p>
            <a:r>
              <a:rPr lang="cs-CZ" dirty="0"/>
              <a:t>Mediální produkty vyvolávají „</a:t>
            </a:r>
            <a:r>
              <a:rPr lang="cs-CZ" i="1" dirty="0"/>
              <a:t>zakrňování představivosti a spontaneity</a:t>
            </a:r>
            <a:r>
              <a:rPr lang="cs-CZ" dirty="0"/>
              <a:t>“: zobrazování sexu a násilí – vše je ukázáno místo jemné práce fantazie.</a:t>
            </a:r>
          </a:p>
          <a:p>
            <a:r>
              <a:rPr lang="cs-CZ" b="1" dirty="0"/>
              <a:t>Naturalismus</a:t>
            </a:r>
            <a:r>
              <a:rPr lang="cs-CZ" dirty="0"/>
              <a:t> a </a:t>
            </a:r>
            <a:r>
              <a:rPr lang="cs-CZ" b="1" dirty="0"/>
              <a:t>transparence</a:t>
            </a:r>
            <a:r>
              <a:rPr lang="cs-CZ" dirty="0"/>
              <a:t> nejsou bořením předsudků, ale znamenají ořezávání fantazie.</a:t>
            </a:r>
          </a:p>
          <a:p>
            <a:r>
              <a:rPr lang="cs-CZ" dirty="0"/>
              <a:t>I myšlenky se činí </a:t>
            </a:r>
            <a:r>
              <a:rPr lang="cs-CZ" b="1" dirty="0"/>
              <a:t>explicitními</a:t>
            </a:r>
            <a:r>
              <a:rPr lang="cs-CZ" dirty="0"/>
              <a:t>: V US filmech se vše polopaticky vysvětluje.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Redukce individuality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D6F7C4-59C4-4399-91C1-4318C88E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87" y="604516"/>
            <a:ext cx="3472910" cy="19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85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2" y="669471"/>
            <a:ext cx="10964090" cy="6036129"/>
          </a:xfrm>
        </p:spPr>
        <p:txBody>
          <a:bodyPr/>
          <a:lstStyle/>
          <a:p>
            <a:r>
              <a:rPr lang="cs-CZ" dirty="0"/>
              <a:t>V současnosti napodobování mediálních vzorů dosáhlo nové úrovně: vyznání lásky, žádost o roku, návrat z porodnice </a:t>
            </a:r>
            <a:r>
              <a:rPr lang="cs-CZ"/>
              <a:t>– </a:t>
            </a:r>
            <a:r>
              <a:rPr lang="cs-CZ" b="1"/>
              <a:t>KP</a:t>
            </a:r>
            <a:r>
              <a:rPr lang="cs-CZ"/>
              <a:t> vše typizuje.</a:t>
            </a:r>
            <a:endParaRPr lang="cs-CZ" dirty="0"/>
          </a:p>
          <a:p>
            <a:r>
              <a:rPr lang="cs-CZ" dirty="0"/>
              <a:t>Vyjadřování osobnosti, pocitů a vnitřních stavů je opět typizované.</a:t>
            </a:r>
          </a:p>
          <a:p>
            <a:r>
              <a:rPr lang="cs-CZ" dirty="0"/>
              <a:t>Za autentické a správné vyjádření emoce se považuje jen takové, které reprodukuje nějaký stereotyp. Tím se samozřejmě loučíme se svou </a:t>
            </a:r>
            <a:r>
              <a:rPr lang="cs-CZ" u="sng" dirty="0"/>
              <a:t>individualitou</a:t>
            </a:r>
            <a:r>
              <a:rPr lang="cs-CZ"/>
              <a:t>: člověk </a:t>
            </a:r>
            <a:r>
              <a:rPr lang="cs-CZ" i="1" dirty="0"/>
              <a:t>„...až do pudové vrstvy odpovídá modelu prezentovanému kulturním průmyslem</a:t>
            </a:r>
            <a:r>
              <a:rPr lang="cs-CZ"/>
              <a:t>“ (166</a:t>
            </a:r>
            <a:r>
              <a:rPr lang="cs-CZ" dirty="0"/>
              <a:t>).</a:t>
            </a:r>
          </a:p>
          <a:p>
            <a:pPr algn="just"/>
            <a:r>
              <a:rPr lang="cs-CZ" dirty="0"/>
              <a:t>Osobnost „</a:t>
            </a:r>
            <a:r>
              <a:rPr lang="cs-CZ" i="1" dirty="0"/>
              <a:t>sotva znamená něco jiného než oslnivě bílé zuby a osvobození od potu v podpaží</a:t>
            </a:r>
            <a:r>
              <a:rPr lang="cs-CZ"/>
              <a:t>“ (166</a:t>
            </a:r>
            <a:r>
              <a:rPr lang="cs-CZ" dirty="0"/>
              <a:t>).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postel, osoba, interiér, ležící&#10;&#10;Popis byl vytvořen automaticky">
            <a:extLst>
              <a:ext uri="{FF2B5EF4-FFF2-40B4-BE49-F238E27FC236}">
                <a16:creationId xmlns:a16="http://schemas.microsoft.com/office/drawing/2014/main" id="{CB48202C-0B28-49BC-9B43-43DF52FC5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81" y="3744686"/>
            <a:ext cx="5158665" cy="2899954"/>
          </a:xfrm>
          <a:prstGeom prst="rect">
            <a:avLst/>
          </a:prstGeom>
        </p:spPr>
      </p:pic>
      <p:pic>
        <p:nvPicPr>
          <p:cNvPr id="8" name="Obrázek 7" descr="Obsah obrázku žena, stůl, pes, místnost&#10;&#10;Popis byl vytvořen automaticky">
            <a:extLst>
              <a:ext uri="{FF2B5EF4-FFF2-40B4-BE49-F238E27FC236}">
                <a16:creationId xmlns:a16="http://schemas.microsoft.com/office/drawing/2014/main" id="{F91F3DA6-B499-44A3-B5C2-06A69C3A9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955" y="3744686"/>
            <a:ext cx="5154039" cy="2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5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A4B59F2-931B-4D24-A2BE-D55B6293F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560" y="616896"/>
            <a:ext cx="7197090" cy="6031554"/>
          </a:xfrm>
        </p:spPr>
        <p:txBody>
          <a:bodyPr>
            <a:normAutofit/>
          </a:bodyPr>
          <a:lstStyle/>
          <a:p>
            <a:r>
              <a:rPr lang="cs-CZ" b="1" dirty="0"/>
              <a:t>původní motivace</a:t>
            </a:r>
          </a:p>
          <a:p>
            <a:pPr lvl="1"/>
            <a:r>
              <a:rPr lang="cs-CZ" sz="1800" dirty="0"/>
              <a:t>odstranění společenského utrpení, ekonomické a sociální nespravedlnosti</a:t>
            </a:r>
          </a:p>
          <a:p>
            <a:r>
              <a:rPr lang="cs-CZ" b="1" dirty="0"/>
              <a:t>překročení marxismu</a:t>
            </a:r>
          </a:p>
          <a:p>
            <a:pPr lvl="1"/>
            <a:r>
              <a:rPr lang="cs-CZ" sz="1800" dirty="0"/>
              <a:t>chtěli identifikovat a popsat také ne-ekonomické zdroje bolesti a utrpení: psychické, kulturní, antropologické, mediální</a:t>
            </a:r>
          </a:p>
          <a:p>
            <a:r>
              <a:rPr lang="cs-CZ" b="1" dirty="0"/>
              <a:t>neortodoxní marxismus</a:t>
            </a:r>
          </a:p>
          <a:p>
            <a:pPr lvl="1"/>
            <a:r>
              <a:rPr lang="cs-CZ" sz="1800" dirty="0"/>
              <a:t>nikdy nebyli komunisty, odmítali </a:t>
            </a:r>
            <a:r>
              <a:rPr lang="cs-CZ" sz="1800" dirty="0" err="1"/>
              <a:t>marximus</a:t>
            </a:r>
            <a:r>
              <a:rPr lang="cs-CZ" sz="1800" dirty="0"/>
              <a:t>-leninismus</a:t>
            </a:r>
          </a:p>
          <a:p>
            <a:r>
              <a:rPr lang="cs-CZ" b="1" dirty="0"/>
              <a:t>intelektuální outsiderství</a:t>
            </a:r>
          </a:p>
          <a:p>
            <a:pPr lvl="1"/>
            <a:r>
              <a:rPr lang="cs-CZ" sz="1800" dirty="0"/>
              <a:t>atraktivní pro nekonformní lidi, kteří se neidentifikovali s davovými ideologiemi, jako byl liberalismus nebo komunismus</a:t>
            </a:r>
          </a:p>
          <a:p>
            <a:r>
              <a:rPr lang="cs-CZ" dirty="0"/>
              <a:t>přestože závěry FŠ byly v mnohém vyvráceny nebo zpochybněny, dodnes tato tradice žije v Německu i angloamerickém světě – typicky Slavoj </a:t>
            </a:r>
            <a:r>
              <a:rPr lang="cs-CZ" dirty="0" err="1"/>
              <a:t>Žižek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2EABCEA-A616-4F39-B3E0-C5215D22694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II.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+mn-cs"/>
              </a:rPr>
              <a:t>Frankfurtská škola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726" y="952500"/>
            <a:ext cx="3418823" cy="51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842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59" y="1410789"/>
            <a:ext cx="6548847" cy="5027775"/>
          </a:xfrm>
        </p:spPr>
        <p:txBody>
          <a:bodyPr>
            <a:normAutofit/>
          </a:bodyPr>
          <a:lstStyle/>
          <a:p>
            <a:r>
              <a:rPr lang="cs-CZ" dirty="0"/>
              <a:t>Smysl </a:t>
            </a:r>
            <a:r>
              <a:rPr lang="cs-CZ" b="1" dirty="0"/>
              <a:t>KP:</a:t>
            </a:r>
          </a:p>
          <a:p>
            <a:pPr marL="714375" algn="just">
              <a:buFont typeface="+mj-lt"/>
              <a:buAutoNum type="alphaLcParenR"/>
            </a:pPr>
            <a:r>
              <a:rPr lang="cs-CZ" b="1" dirty="0"/>
              <a:t>Ekonomický</a:t>
            </a:r>
            <a:r>
              <a:rPr lang="cs-CZ" dirty="0"/>
              <a:t>: „samotná potřeba zábavy byla do značné míry vytvořena průmyslem</a:t>
            </a:r>
            <a:r>
              <a:rPr lang="cs-CZ" i="1" dirty="0"/>
              <a:t>“ – zábava má prodávat více výrobků: „afinita zábavy a obchodu</a:t>
            </a:r>
            <a:r>
              <a:rPr lang="cs-CZ" dirty="0"/>
              <a:t>“ (144).</a:t>
            </a:r>
          </a:p>
          <a:p>
            <a:pPr marL="714375">
              <a:buFont typeface="+mj-lt"/>
              <a:buAutoNum type="alphaLcParenR"/>
            </a:pPr>
            <a:r>
              <a:rPr lang="cs-CZ" b="1" dirty="0"/>
              <a:t>Mocenský</a:t>
            </a:r>
            <a:r>
              <a:rPr lang="cs-CZ" dirty="0"/>
              <a:t>: „</a:t>
            </a:r>
            <a:r>
              <a:rPr lang="cs-CZ" i="1" dirty="0"/>
              <a:t>bavit se znamená být srozuměn</a:t>
            </a:r>
            <a:r>
              <a:rPr lang="cs-CZ" dirty="0"/>
              <a:t>“ (144) </a:t>
            </a:r>
            <a:br>
              <a:rPr lang="cs-CZ" dirty="0"/>
            </a:br>
            <a:r>
              <a:rPr lang="cs-CZ" dirty="0"/>
              <a:t>= konzument se nebouří.</a:t>
            </a:r>
          </a:p>
          <a:p>
            <a:pPr marL="357188"/>
            <a:r>
              <a:rPr lang="cs-CZ" b="1" dirty="0"/>
              <a:t>KP</a:t>
            </a:r>
            <a:r>
              <a:rPr lang="cs-CZ" dirty="0"/>
              <a:t> má udržet stávající stav: </a:t>
            </a:r>
            <a:r>
              <a:rPr lang="cs-CZ" b="1" dirty="0"/>
              <a:t>KP</a:t>
            </a:r>
            <a:r>
              <a:rPr lang="cs-CZ" dirty="0"/>
              <a:t> vede k potlačení „</a:t>
            </a:r>
            <a:r>
              <a:rPr lang="cs-CZ" i="1" dirty="0"/>
              <a:t>myšlenek na odpor</a:t>
            </a:r>
            <a:r>
              <a:rPr lang="cs-CZ" dirty="0"/>
              <a:t>“ (144). Bavit se znamená neklást odpor a poslušně ráno nastoupit na pracovní místo. </a:t>
            </a:r>
          </a:p>
          <a:p>
            <a:pPr marL="357188" algn="just"/>
            <a:r>
              <a:rPr lang="cs-CZ" dirty="0"/>
              <a:t>„</a:t>
            </a:r>
            <a:r>
              <a:rPr lang="cs-CZ" i="1" dirty="0"/>
              <a:t>Zábava je v pozdním kapitalismu prodloužením práce. Hledají ji ti, kdo se chtějí odchýlit od mechanizovaného pracovního procesu, aby opět měli sílu jej snášet</a:t>
            </a:r>
            <a:r>
              <a:rPr lang="cs-CZ" dirty="0"/>
              <a:t>“ (s. 137).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Velký podvod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osoba, pózování, fotka, stojící&#10;&#10;Popis byl vytvořen automaticky">
            <a:extLst>
              <a:ext uri="{FF2B5EF4-FFF2-40B4-BE49-F238E27FC236}">
                <a16:creationId xmlns:a16="http://schemas.microsoft.com/office/drawing/2014/main" id="{953D5FFC-2B54-4D09-ACB3-2FBC67625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863" y="1035436"/>
            <a:ext cx="3865517" cy="51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7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685800"/>
            <a:ext cx="10529252" cy="5225422"/>
          </a:xfrm>
        </p:spPr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i="1" dirty="0"/>
              <a:t>Každý musí prokázat, že se ztotožňuje s mocí, od níž dostává rány. To se projevuje i v principu synkop v jazzu, který rytmické klopýtání zesměšňuje, a zároveň z něj dělá normu</a:t>
            </a:r>
            <a:r>
              <a:rPr lang="cs-CZ" dirty="0"/>
              <a:t>“ (153).</a:t>
            </a:r>
          </a:p>
          <a:p>
            <a:pPr algn="just"/>
            <a:r>
              <a:rPr lang="cs-CZ" dirty="0"/>
              <a:t>„</a:t>
            </a:r>
            <a:r>
              <a:rPr lang="cs-CZ" i="1" dirty="0"/>
              <a:t>Kačer Donald v kreslených filmech, stejně jako nešťastníci v realitě, dostává svůj výprask, aby si diváci zvykli na vlastní</a:t>
            </a:r>
            <a:r>
              <a:rPr lang="cs-CZ" dirty="0"/>
              <a:t>“ (139). </a:t>
            </a:r>
          </a:p>
          <a:p>
            <a:pPr algn="just"/>
            <a:r>
              <a:rPr lang="cs-CZ" dirty="0"/>
              <a:t>Hrdinské filmy učí respektu k neúprosnému řádu: Hlavní mužný hrdina odhodlaně čelí nepřízni osudu: „</a:t>
            </a:r>
            <a:r>
              <a:rPr lang="cs-CZ" i="1" dirty="0"/>
              <a:t>...utrpení se dívá mužně do očí a se stěží udržovaným klidem je připustí. </a:t>
            </a:r>
            <a:r>
              <a:rPr lang="cs-CZ" i="1" dirty="0" err="1"/>
              <a:t>Pathos</a:t>
            </a:r>
            <a:r>
              <a:rPr lang="cs-CZ" i="1" dirty="0"/>
              <a:t> tohoto postoje ospravedlňuje svět, který si tento postoj vynucuje. Takový je život, život je tvrdý, ale proto je také tak báječný a zdravý</a:t>
            </a:r>
            <a:r>
              <a:rPr lang="cs-CZ" dirty="0"/>
              <a:t>“ (151). </a:t>
            </a:r>
          </a:p>
          <a:p>
            <a:r>
              <a:rPr lang="cs-CZ" dirty="0"/>
              <a:t>Toto uznání údajné tvrdé reality světa je jen formou otroctví: Lidé „</a:t>
            </a:r>
            <a:r>
              <a:rPr lang="cs-CZ" i="1" dirty="0"/>
              <a:t>neomylně trvají na ideologii, kterou byli zotročeni</a:t>
            </a:r>
            <a:r>
              <a:rPr lang="cs-CZ" dirty="0"/>
              <a:t>“ (135) – žijí ve falešném vědomí, nechávají se ovládat a nebouří se.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osoba, muž, držení, nošení&#10;&#10;Popis byl vytvořen automaticky">
            <a:extLst>
              <a:ext uri="{FF2B5EF4-FFF2-40B4-BE49-F238E27FC236}">
                <a16:creationId xmlns:a16="http://schemas.microsoft.com/office/drawing/2014/main" id="{91C0E5CC-F243-46C7-9698-05A0C2DE0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791"/>
          <a:stretch/>
        </p:blipFill>
        <p:spPr>
          <a:xfrm>
            <a:off x="2700649" y="4409139"/>
            <a:ext cx="6887487" cy="24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68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812D7C-C1D8-4A6A-88F2-96A06E18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387929"/>
            <a:ext cx="10529252" cy="5208814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lphaLcParenR"/>
            </a:pPr>
            <a:r>
              <a:rPr lang="cs-CZ" dirty="0"/>
              <a:t>Nesrozumitelnost a nesystematičnost a rozporuplnost celého díla.</a:t>
            </a:r>
          </a:p>
          <a:p>
            <a:pPr>
              <a:buFont typeface="+mj-lt"/>
              <a:buAutoNum type="alphaLcParenR"/>
            </a:pPr>
            <a:r>
              <a:rPr lang="cs-CZ" dirty="0"/>
              <a:t>Koncepce mýtu je velmi zjednodušující a nepřesná a účelová, např. ztotožnění magie s vědou; </a:t>
            </a:r>
            <a:r>
              <a:rPr lang="cs-CZ" dirty="0" err="1"/>
              <a:t>Horkheimer</a:t>
            </a:r>
            <a:r>
              <a:rPr lang="cs-CZ" dirty="0"/>
              <a:t> a </a:t>
            </a:r>
            <a:r>
              <a:rPr lang="cs-CZ" dirty="0" err="1"/>
              <a:t>Adorno</a:t>
            </a:r>
            <a:r>
              <a:rPr lang="cs-CZ" dirty="0"/>
              <a:t> sami propadli mýtu o mýtu – tj. tehdejší naivní </a:t>
            </a:r>
            <a:r>
              <a:rPr lang="cs-CZ" b="1" dirty="0"/>
              <a:t>eurocentrické</a:t>
            </a:r>
            <a:r>
              <a:rPr lang="cs-CZ" dirty="0"/>
              <a:t> </a:t>
            </a:r>
            <a:r>
              <a:rPr lang="cs-CZ" b="1" dirty="0"/>
              <a:t>antropologii</a:t>
            </a:r>
            <a:r>
              <a:rPr lang="cs-CZ" dirty="0"/>
              <a:t>.</a:t>
            </a:r>
          </a:p>
          <a:p>
            <a:pPr>
              <a:buFont typeface="+mj-lt"/>
              <a:buAutoNum type="alphaLcParenR"/>
            </a:pPr>
            <a:r>
              <a:rPr lang="cs-CZ" dirty="0"/>
              <a:t>Nepřijatelná koncepce přírody.</a:t>
            </a:r>
          </a:p>
          <a:p>
            <a:pPr>
              <a:buFont typeface="+mj-lt"/>
              <a:buAutoNum type="alphaLcParenR"/>
            </a:pPr>
            <a:r>
              <a:rPr lang="cs-CZ" dirty="0"/>
              <a:t>Není jasné, jak se ovládání přírody zvrhlo v ovládání lidí: analogie s Odysseem je jen analogie (dost přitažená za vlasy), nikoli přesvědčivé kauzální a historické vysvětlení</a:t>
            </a:r>
          </a:p>
          <a:p>
            <a:pPr>
              <a:buFont typeface="+mj-lt"/>
              <a:buAutoNum type="alphaLcParenR"/>
            </a:pPr>
            <a:r>
              <a:rPr lang="cs-CZ" u="sng" dirty="0"/>
              <a:t>Chybějící intersubjektivita</a:t>
            </a:r>
            <a:r>
              <a:rPr lang="cs-CZ" dirty="0"/>
              <a:t>: celá </a:t>
            </a:r>
            <a:r>
              <a:rPr lang="cs-CZ" b="1" dirty="0"/>
              <a:t>DA</a:t>
            </a:r>
            <a:r>
              <a:rPr lang="cs-CZ" dirty="0"/>
              <a:t> je psána z hlediska určitého subjektu: a tím je očividně bílý heterosexuální </a:t>
            </a:r>
            <a:r>
              <a:rPr lang="cs-CZ"/>
              <a:t>evropský muž, který myslí a jedná izolovaně. </a:t>
            </a:r>
            <a:endParaRPr lang="cs-CZ" dirty="0"/>
          </a:p>
          <a:p>
            <a:pPr>
              <a:buFont typeface="+mj-lt"/>
              <a:buAutoNum type="alphaLcParenR"/>
            </a:pPr>
            <a:r>
              <a:rPr lang="cs-CZ" u="sng" dirty="0"/>
              <a:t>Eurocentrismus</a:t>
            </a:r>
            <a:r>
              <a:rPr lang="cs-CZ" dirty="0"/>
              <a:t>: naprostý nezájem o neevropské kultury – eurocentrická identifikace lidského druhu s evropskými bělochy. Navzdory všem řečem o osvobození a o prohlédnutí falešného </a:t>
            </a:r>
            <a:r>
              <a:rPr lang="cs-CZ"/>
              <a:t>vědomí zůstává </a:t>
            </a:r>
            <a:r>
              <a:rPr lang="cs-CZ" b="1"/>
              <a:t>DA </a:t>
            </a:r>
            <a:r>
              <a:rPr lang="cs-CZ"/>
              <a:t>uvězněna </a:t>
            </a:r>
            <a:r>
              <a:rPr lang="cs-CZ" dirty="0"/>
              <a:t>v příběhu evropské filosofie, která identifikuje až do druhé poloviny 20. století myslící subjekt s bílým heterosexuálním Evropanem, který je normou a vzorem lidství.</a:t>
            </a:r>
          </a:p>
          <a:p>
            <a:pPr>
              <a:buFont typeface="+mj-lt"/>
              <a:buAutoNum type="alphaLcParenR"/>
            </a:pPr>
            <a:r>
              <a:rPr lang="cs-CZ" dirty="0"/>
              <a:t> </a:t>
            </a:r>
            <a:r>
              <a:rPr lang="cs-CZ" b="1" dirty="0"/>
              <a:t>KT</a:t>
            </a:r>
            <a:r>
              <a:rPr lang="cs-CZ" dirty="0"/>
              <a:t> reagovala na svou dobu: tj. oni popisovali a kritizovali systémy a režimy, které už dnes v Evropě </a:t>
            </a:r>
            <a:r>
              <a:rPr lang="cs-CZ"/>
              <a:t>naštěstí (téměř) nejsou</a:t>
            </a:r>
            <a:r>
              <a:rPr lang="cs-CZ" dirty="0"/>
              <a:t>, a proto se jejich pojetí jen těžko dá vztáhnout na současnost.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266394-347B-4C4E-B697-B07C3EE7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Kritické poznámky k Dialektice osvícenství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1118CD-B6CA-4CD3-AF49-23A0B098C9DF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8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B3A48362-7B14-462F-8CB9-41E06867D9C5}"/>
              </a:ext>
            </a:extLst>
          </p:cNvPr>
          <p:cNvSpPr/>
          <p:nvPr/>
        </p:nvSpPr>
        <p:spPr>
          <a:xfrm>
            <a:off x="975359" y="2558845"/>
            <a:ext cx="6500897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pětiúhelník 4">
            <a:extLst>
              <a:ext uri="{FF2B5EF4-FFF2-40B4-BE49-F238E27FC236}">
                <a16:creationId xmlns:a16="http://schemas.microsoft.com/office/drawing/2014/main" id="{D03667C6-F045-40AB-B510-B736D1D3437D}"/>
              </a:ext>
            </a:extLst>
          </p:cNvPr>
          <p:cNvSpPr/>
          <p:nvPr/>
        </p:nvSpPr>
        <p:spPr>
          <a:xfrm>
            <a:off x="975361" y="2143432"/>
            <a:ext cx="6500897" cy="35396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DFC37DB-E526-45A6-B12F-0A55B131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Historie, periodizace a hlavní znaky Frankfurtské školy</a:t>
            </a:r>
          </a:p>
          <a:p>
            <a:pPr>
              <a:buFont typeface="+mj-lt"/>
              <a:buAutoNum type="arabicPeriod"/>
            </a:pPr>
            <a:r>
              <a:rPr lang="cs-CZ" dirty="0"/>
              <a:t>Angažovaná filosofie: kritická teorie (asi 1925-1940)</a:t>
            </a:r>
          </a:p>
          <a:p>
            <a:pPr>
              <a:buFont typeface="+mj-lt"/>
              <a:buAutoNum type="arabicPeriod"/>
            </a:pPr>
            <a:r>
              <a:rPr lang="cs-CZ" dirty="0"/>
              <a:t>Empirický výzkum: Autoritářská osobnost (1929-1946)</a:t>
            </a:r>
          </a:p>
          <a:p>
            <a:pPr>
              <a:buFont typeface="+mj-lt"/>
              <a:buAutoNum type="arabicPeriod"/>
            </a:pPr>
            <a:r>
              <a:rPr lang="cs-CZ" dirty="0"/>
              <a:t>Pesimistický obrat: Dialektika osvícenství (1944/1947)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46C93A-F97B-4F6C-A41E-8E94323B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Frankfurtská škola – kritická teorie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8FBE6C-CAD1-415E-8E47-EF63E67682CB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B7793A1-5EFA-433E-841F-6435A103ACD1}"/>
              </a:ext>
            </a:extLst>
          </p:cNvPr>
          <p:cNvSpPr txBox="1"/>
          <p:nvPr/>
        </p:nvSpPr>
        <p:spPr>
          <a:xfrm>
            <a:off x="5892616" y="5356727"/>
            <a:ext cx="595162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/>
              <a:t>Na dalších slidech v hojné míře využívám volební plakáty Komunistické strany Německa (KPD), resp. Německé sociální demokracie, z 20. a 30. let 20. století. Většinou je přebírám z </a:t>
            </a:r>
            <a:r>
              <a:rPr lang="cs-CZ" sz="1100">
                <a:hlinkClick r:id="rId2"/>
              </a:rPr>
              <a:t>http://www.wahlplakate-archiv.de/parteien/kpd/</a:t>
            </a:r>
            <a:r>
              <a:rPr lang="cs-CZ" sz="1100"/>
              <a:t> 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45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22E9AA1-E6F5-489C-9134-1EA10008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Angažovaná filosofie: kritická teorie</a:t>
            </a:r>
            <a:br>
              <a:rPr lang="cs-CZ" dirty="0"/>
            </a:br>
            <a:r>
              <a:rPr lang="cs-CZ" dirty="0"/>
              <a:t>(asi 1925-1940)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227F22E-E74E-4624-83EE-66729030C1E0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II. </a:t>
            </a:r>
            <a:r>
              <a:rPr lang="cs-CZ" sz="1800" dirty="0">
                <a:solidFill>
                  <a:schemeClr val="bg1"/>
                </a:solidFill>
                <a:ea typeface="Times New Roman" panose="02020603050405020304" pitchFamily="18" charset="0"/>
              </a:rPr>
              <a:t>Frankfurtská škola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4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0EDFB8D-A979-443F-8683-305BCD22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59" y="1289957"/>
            <a:ext cx="7893067" cy="5396593"/>
          </a:xfrm>
        </p:spPr>
        <p:txBody>
          <a:bodyPr>
            <a:noAutofit/>
          </a:bodyPr>
          <a:lstStyle/>
          <a:p>
            <a:r>
              <a:rPr lang="cs-CZ" b="1" dirty="0"/>
              <a:t>kritickou teorii (KT) </a:t>
            </a:r>
            <a:r>
              <a:rPr lang="cs-CZ" dirty="0"/>
              <a:t>nastolil direktivně </a:t>
            </a:r>
            <a:r>
              <a:rPr lang="cs-CZ" dirty="0" err="1"/>
              <a:t>Horkheimer</a:t>
            </a:r>
            <a:r>
              <a:rPr lang="cs-CZ" dirty="0"/>
              <a:t> jako teoretické paradigma celého institutu</a:t>
            </a:r>
          </a:p>
          <a:p>
            <a:r>
              <a:rPr lang="cs-CZ"/>
              <a:t>Horkheimer původně </a:t>
            </a:r>
            <a:r>
              <a:rPr lang="cs-CZ" dirty="0"/>
              <a:t>spolupracoval s Marcusem a </a:t>
            </a:r>
            <a:r>
              <a:rPr lang="cs-CZ" dirty="0" err="1"/>
              <a:t>Frommem</a:t>
            </a:r>
            <a:r>
              <a:rPr lang="cs-CZ" dirty="0"/>
              <a:t>, teprve od 40. let </a:t>
            </a:r>
            <a:r>
              <a:rPr lang="cs-CZ"/>
              <a:t>s Adornem</a:t>
            </a:r>
          </a:p>
          <a:p>
            <a:r>
              <a:rPr lang="cs-CZ"/>
              <a:t>Cílem této teorie měla být diagnóza aktuální společenské situace, která měla metodologicky vycházet z marxistické kritiky ideologie. </a:t>
            </a:r>
            <a:endParaRPr lang="cs-CZ" dirty="0"/>
          </a:p>
          <a:p>
            <a:r>
              <a:rPr lang="cs-CZ" b="1" dirty="0"/>
              <a:t>KT</a:t>
            </a:r>
            <a:r>
              <a:rPr lang="cs-CZ" dirty="0"/>
              <a:t> měla čtyři hlavní součásti: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/>
              <a:t>marxistická kritika kapitalistické politické ekonomie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/>
              <a:t>empirický sociální výzkum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/>
              <a:t>psychoanalýza</a:t>
            </a:r>
            <a:endParaRPr lang="cs-CZ" sz="1800" dirty="0"/>
          </a:p>
          <a:p>
            <a:pPr marL="800100" lvl="1" indent="-342900">
              <a:buFont typeface="+mj-lt"/>
              <a:buAutoNum type="arabicPeriod"/>
            </a:pPr>
            <a:r>
              <a:rPr lang="cs-CZ" sz="1800"/>
              <a:t>kritika kultury</a:t>
            </a:r>
            <a:endParaRPr lang="cs-CZ" sz="1800" dirty="0"/>
          </a:p>
          <a:p>
            <a:r>
              <a:rPr lang="cs-CZ" dirty="0"/>
              <a:t>programové texty: </a:t>
            </a:r>
          </a:p>
          <a:p>
            <a:pPr lvl="1"/>
            <a:r>
              <a:rPr lang="cs-CZ" sz="1800" dirty="0" err="1"/>
              <a:t>Horkheimer</a:t>
            </a:r>
            <a:r>
              <a:rPr lang="cs-CZ" sz="1800" dirty="0"/>
              <a:t>: „</a:t>
            </a:r>
            <a:r>
              <a:rPr lang="cs-CZ" sz="1800" i="1" dirty="0"/>
              <a:t>Tradiční a kritická teorie“</a:t>
            </a:r>
            <a:endParaRPr lang="cs-CZ" sz="1800" dirty="0"/>
          </a:p>
          <a:p>
            <a:pPr lvl="1"/>
            <a:r>
              <a:rPr lang="cs-CZ" sz="1800" dirty="0" err="1"/>
              <a:t>Horkheimer</a:t>
            </a:r>
            <a:r>
              <a:rPr lang="cs-CZ" sz="1800" dirty="0"/>
              <a:t> + Marcuse: „</a:t>
            </a:r>
            <a:r>
              <a:rPr lang="cs-CZ" sz="1800" i="1" dirty="0"/>
              <a:t>Filosofie a kritická teorie</a:t>
            </a:r>
            <a:r>
              <a:rPr lang="cs-CZ" sz="1800" dirty="0"/>
              <a:t>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5E5772-6440-41C2-A194-2F63F8E6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624110"/>
            <a:ext cx="10529251" cy="665847"/>
          </a:xfrm>
        </p:spPr>
        <p:txBody>
          <a:bodyPr/>
          <a:lstStyle/>
          <a:p>
            <a:r>
              <a:rPr lang="cs-CZ" dirty="0"/>
              <a:t>Kritická teorie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D121C49-9CA4-4834-A577-25C5CFBF1A29}"/>
              </a:ext>
            </a:extLst>
          </p:cNvPr>
          <p:cNvSpPr txBox="1"/>
          <p:nvPr/>
        </p:nvSpPr>
        <p:spPr>
          <a:xfrm>
            <a:off x="8868427" y="50103"/>
            <a:ext cx="332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II.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+mn-cs"/>
              </a:rPr>
              <a:t>Frankfurtská škola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51" y="1289957"/>
            <a:ext cx="3099924" cy="453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72092"/>
      </p:ext>
    </p:extLst>
  </p:cSld>
  <p:clrMapOvr>
    <a:masterClrMapping/>
  </p:clrMapOvr>
</p:sld>
</file>

<file path=ppt/theme/theme1.xml><?xml version="1.0" encoding="utf-8"?>
<a:theme xmlns:a="http://schemas.openxmlformats.org/drawingml/2006/main" name="Špelda">
  <a:themeElements>
    <a:clrScheme name="Barvy">
      <a:dk1>
        <a:sysClr val="windowText" lastClr="000000"/>
      </a:dk1>
      <a:lt1>
        <a:sysClr val="window" lastClr="FFFFFF"/>
      </a:lt1>
      <a:dk2>
        <a:srgbClr val="648543"/>
      </a:dk2>
      <a:lt2>
        <a:srgbClr val="E3EACF"/>
      </a:lt2>
      <a:accent1>
        <a:srgbClr val="A53010"/>
      </a:accent1>
      <a:accent2>
        <a:srgbClr val="70433C"/>
      </a:accent2>
      <a:accent3>
        <a:srgbClr val="648543"/>
      </a:accent3>
      <a:accent4>
        <a:srgbClr val="845848"/>
      </a:accent4>
      <a:accent5>
        <a:srgbClr val="9C4924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pelda" id="{49360845-287B-4DC5-8488-1F05B5191581}" vid="{547DE6B5-B3F9-4E63-A9A3-93072CDFDD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6332</Words>
  <Application>Microsoft Office PowerPoint</Application>
  <PresentationFormat>Širokoúhlá obrazovka</PresentationFormat>
  <Paragraphs>454</Paragraphs>
  <Slides>62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70" baseType="lpstr">
      <vt:lpstr>Arial</vt:lpstr>
      <vt:lpstr>Calibri</vt:lpstr>
      <vt:lpstr>Century Gothic</vt:lpstr>
      <vt:lpstr>Ink Free</vt:lpstr>
      <vt:lpstr>Times New Roman</vt:lpstr>
      <vt:lpstr>Wingdings</vt:lpstr>
      <vt:lpstr>Wingdings 3</vt:lpstr>
      <vt:lpstr>Špelda</vt:lpstr>
      <vt:lpstr>Moderní kontinentální filosofie: vybrané kapitoly</vt:lpstr>
      <vt:lpstr>Seznam témat a okruhů ke zkoušce</vt:lpstr>
      <vt:lpstr>II. Frankfurtská škola – kritická teorie</vt:lpstr>
      <vt:lpstr>1. Historie, periodizace a hlavní znaky Frankfurtské školy</vt:lpstr>
      <vt:lpstr>Prezentace aplikace PowerPoint</vt:lpstr>
      <vt:lpstr>Prezentace aplikace PowerPoint</vt:lpstr>
      <vt:lpstr>II. Frankfurtská škola – kritická teorie</vt:lpstr>
      <vt:lpstr>2. Angažovaná filosofie: kritická teorie (asi 1925-1940)</vt:lpstr>
      <vt:lpstr>Kritická teorie</vt:lpstr>
      <vt:lpstr>Tradiční teorie</vt:lpstr>
      <vt:lpstr>Angažovaná kritická teorie</vt:lpstr>
      <vt:lpstr>Falešné vědomí, intelektuálové a dělníci</vt:lpstr>
      <vt:lpstr>Prezentace aplikace PowerPoint</vt:lpstr>
      <vt:lpstr>Kritika ideologie</vt:lpstr>
      <vt:lpstr>Iracionální kapitalismus vs. racionální společnost budoucnosti</vt:lpstr>
      <vt:lpstr>Prezentace aplikace PowerPoint</vt:lpstr>
      <vt:lpstr>Konkrétní znaky budoucí společnosti</vt:lpstr>
      <vt:lpstr>Souhrn:  Optimistická víra v rozum</vt:lpstr>
      <vt:lpstr>II. Frankfurtská škola – kritická teorie</vt:lpstr>
      <vt:lpstr>3. Empirický výzkum: Autoritářská osobnost (1929-1946)</vt:lpstr>
      <vt:lpstr>Empirický výzkum ve Frankfurtské škole</vt:lpstr>
      <vt:lpstr>Výzkum z let 1929-31</vt:lpstr>
      <vt:lpstr>Prezentace aplikace PowerPoint</vt:lpstr>
      <vt:lpstr>Autoritářská osobnost</vt:lpstr>
      <vt:lpstr>Prezentace aplikace PowerPoint</vt:lpstr>
      <vt:lpstr>Prezentace aplikace PowerPoint</vt:lpstr>
      <vt:lpstr>Důsledky zkoumání autoritářské osobnosti</vt:lpstr>
      <vt:lpstr>II. Frankfurtská škola – kritická teorie</vt:lpstr>
      <vt:lpstr>4. Pesimistický obrat: Dialektika osvícenství (1944/1947)</vt:lpstr>
      <vt:lpstr>Všudypřítomnost fašismu – státní kapitalismus</vt:lpstr>
      <vt:lpstr>Všudypřítomnost fašismu – státní kapitalismus</vt:lpstr>
      <vt:lpstr>Důsledky státního kapitalismu podle KT</vt:lpstr>
      <vt:lpstr>Změna orientace KT</vt:lpstr>
      <vt:lpstr>Dialektika osvícenství</vt:lpstr>
      <vt:lpstr>Dialektika</vt:lpstr>
      <vt:lpstr>Osvícenství</vt:lpstr>
      <vt:lpstr>Mýtus</vt:lpstr>
      <vt:lpstr>Projevy dialektiky osvícenství</vt:lpstr>
      <vt:lpstr>Instrumentální rozum</vt:lpstr>
      <vt:lpstr>Objektivní rozum</vt:lpstr>
      <vt:lpstr>Kritika filosofického pozitivismu a scientismu</vt:lpstr>
      <vt:lpstr>1) proti idolatrii faktů </vt:lpstr>
      <vt:lpstr>Prezentace aplikace PowerPoint</vt:lpstr>
      <vt:lpstr>2) Formalizace myšlení</vt:lpstr>
      <vt:lpstr>3) Věda jako ovládání přírody</vt:lpstr>
      <vt:lpstr>Moc</vt:lpstr>
      <vt:lpstr>Prezentace aplikace PowerPoint</vt:lpstr>
      <vt:lpstr>Lstivý Odysseus</vt:lpstr>
      <vt:lpstr>Interpretace příběhu o lstivém Odysseovi</vt:lpstr>
      <vt:lpstr>Prezentace aplikace PowerPoint</vt:lpstr>
      <vt:lpstr>Kulturní průmysl</vt:lpstr>
      <vt:lpstr>Umění jako obchod</vt:lpstr>
      <vt:lpstr>Umělecká díla jako standardizované produkty</vt:lpstr>
      <vt:lpstr>Prezentace aplikace PowerPoint</vt:lpstr>
      <vt:lpstr>Kruhovost průmyslového utváření vkusu</vt:lpstr>
      <vt:lpstr>Pseudoindividualizace produktů</vt:lpstr>
      <vt:lpstr>Přeceňování důležitosti technického zpracování</vt:lpstr>
      <vt:lpstr>Redukce individuality</vt:lpstr>
      <vt:lpstr>Prezentace aplikace PowerPoint</vt:lpstr>
      <vt:lpstr>Velký podvod</vt:lpstr>
      <vt:lpstr>Prezentace aplikace PowerPoint</vt:lpstr>
      <vt:lpstr>Kritické poznámky k Dialektice osvícenství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kontinentální filosofie: vybrané kapitoly</dc:title>
  <dc:creator>Jakub Peloušek</dc:creator>
  <cp:lastModifiedBy>Daniel Špelda</cp:lastModifiedBy>
  <cp:revision>79</cp:revision>
  <dcterms:created xsi:type="dcterms:W3CDTF">2020-10-26T15:47:41Z</dcterms:created>
  <dcterms:modified xsi:type="dcterms:W3CDTF">2020-11-18T10:17:56Z</dcterms:modified>
</cp:coreProperties>
</file>