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56" r:id="rId2"/>
    <p:sldId id="268" r:id="rId3"/>
    <p:sldId id="258" r:id="rId4"/>
    <p:sldId id="278" r:id="rId5"/>
    <p:sldId id="279" r:id="rId6"/>
    <p:sldId id="280" r:id="rId7"/>
    <p:sldId id="281" r:id="rId8"/>
    <p:sldId id="282" r:id="rId9"/>
    <p:sldId id="283" r:id="rId10"/>
    <p:sldId id="284" r:id="rId11"/>
    <p:sldId id="285" r:id="rId12"/>
    <p:sldId id="286" r:id="rId13"/>
    <p:sldId id="287" r:id="rId14"/>
    <p:sldId id="288" r:id="rId15"/>
    <p:sldId id="289" r:id="rId16"/>
    <p:sldId id="305" r:id="rId17"/>
    <p:sldId id="290" r:id="rId18"/>
    <p:sldId id="291" r:id="rId19"/>
    <p:sldId id="292" r:id="rId20"/>
    <p:sldId id="293" r:id="rId21"/>
    <p:sldId id="294" r:id="rId22"/>
    <p:sldId id="295" r:id="rId23"/>
    <p:sldId id="306" r:id="rId24"/>
    <p:sldId id="296" r:id="rId25"/>
    <p:sldId id="299" r:id="rId26"/>
    <p:sldId id="297" r:id="rId27"/>
    <p:sldId id="298" r:id="rId28"/>
    <p:sldId id="300" r:id="rId29"/>
    <p:sldId id="301" r:id="rId30"/>
    <p:sldId id="302" r:id="rId31"/>
    <p:sldId id="303" r:id="rId32"/>
    <p:sldId id="307" r:id="rId33"/>
    <p:sldId id="308" r:id="rId34"/>
    <p:sldId id="309" r:id="rId35"/>
    <p:sldId id="310" r:id="rId36"/>
    <p:sldId id="311" r:id="rId37"/>
    <p:sldId id="312" r:id="rId38"/>
    <p:sldId id="313" r:id="rId39"/>
    <p:sldId id="314" r:id="rId40"/>
    <p:sldId id="315" r:id="rId41"/>
    <p:sldId id="316" r:id="rId42"/>
    <p:sldId id="317" r:id="rId43"/>
    <p:sldId id="325" r:id="rId44"/>
    <p:sldId id="318" r:id="rId45"/>
    <p:sldId id="319" r:id="rId46"/>
    <p:sldId id="320" r:id="rId47"/>
    <p:sldId id="321" r:id="rId48"/>
    <p:sldId id="323" r:id="rId49"/>
    <p:sldId id="326" r:id="rId50"/>
    <p:sldId id="327" r:id="rId51"/>
    <p:sldId id="330" r:id="rId52"/>
    <p:sldId id="328" r:id="rId53"/>
    <p:sldId id="329" r:id="rId54"/>
    <p:sldId id="331" r:id="rId55"/>
    <p:sldId id="332" r:id="rId56"/>
    <p:sldId id="335" r:id="rId57"/>
    <p:sldId id="333" r:id="rId58"/>
    <p:sldId id="334" r:id="rId59"/>
    <p:sldId id="336" r:id="rId60"/>
    <p:sldId id="337" r:id="rId61"/>
    <p:sldId id="340" r:id="rId62"/>
    <p:sldId id="338" r:id="rId63"/>
    <p:sldId id="339"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kub Peloušek" initials="JP" lastIdx="1" clrIdx="0">
    <p:extLst>
      <p:ext uri="{19B8F6BF-5375-455C-9EA6-DF929625EA0E}">
        <p15:presenceInfo xmlns:p15="http://schemas.microsoft.com/office/powerpoint/2012/main" userId="Jakub Pelouš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8" autoAdjust="0"/>
    <p:restoredTop sz="94660"/>
  </p:normalViewPr>
  <p:slideViewPr>
    <p:cSldViewPr snapToGrid="0">
      <p:cViewPr varScale="1">
        <p:scale>
          <a:sx n="52" d="100"/>
          <a:sy n="52" d="100"/>
        </p:scale>
        <p:origin x="102" y="13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837509" y="2514600"/>
            <a:ext cx="9667103" cy="2262781"/>
          </a:xfrm>
        </p:spPr>
        <p:txBody>
          <a:bodyPr anchor="b">
            <a:normAutofit/>
          </a:bodyPr>
          <a:lstStyle>
            <a:lvl1pPr>
              <a:defRPr sz="5400"/>
            </a:lvl1pPr>
          </a:lstStyle>
          <a:p>
            <a:r>
              <a:rPr lang="cs-CZ"/>
              <a:t>Kliknutím lze upravit styl.</a:t>
            </a:r>
            <a:endParaRPr lang="en-US" dirty="0"/>
          </a:p>
        </p:txBody>
      </p:sp>
      <p:sp>
        <p:nvSpPr>
          <p:cNvPr id="3" name="Subtitle 2"/>
          <p:cNvSpPr>
            <a:spLocks noGrp="1"/>
          </p:cNvSpPr>
          <p:nvPr>
            <p:ph type="subTitle" idx="1"/>
          </p:nvPr>
        </p:nvSpPr>
        <p:spPr>
          <a:xfrm>
            <a:off x="1837509" y="4777379"/>
            <a:ext cx="9667103"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9" name="Obdélník 8">
            <a:extLst>
              <a:ext uri="{FF2B5EF4-FFF2-40B4-BE49-F238E27FC236}">
                <a16:creationId xmlns:a16="http://schemas.microsoft.com/office/drawing/2014/main" id="{779AF831-1A7E-4F1A-B873-A316CC2AE30E}"/>
              </a:ext>
            </a:extLst>
          </p:cNvPr>
          <p:cNvSpPr/>
          <p:nvPr/>
        </p:nvSpPr>
        <p:spPr>
          <a:xfrm>
            <a:off x="0" y="6125511"/>
            <a:ext cx="12192000" cy="7785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39950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14" name="Šipka: pětiúhelník 13">
            <a:extLst>
              <a:ext uri="{FF2B5EF4-FFF2-40B4-BE49-F238E27FC236}">
                <a16:creationId xmlns:a16="http://schemas.microsoft.com/office/drawing/2014/main" id="{F89EFFD7-BD92-43B2-8E1D-D37D1311E1E6}"/>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4" name="Footer Placeholder 3"/>
          <p:cNvSpPr>
            <a:spLocks noGrp="1"/>
          </p:cNvSpPr>
          <p:nvPr>
            <p:ph type="ftr" sz="quarter" idx="11"/>
          </p:nvPr>
        </p:nvSpPr>
        <p:spPr/>
        <p:txBody>
          <a:bodyPr/>
          <a:lstStyle/>
          <a:p>
            <a:endParaRPr lang="en-US"/>
          </a:p>
        </p:txBody>
      </p:sp>
      <p:sp>
        <p:nvSpPr>
          <p:cNvPr id="6" name="Rectangle 6">
            <a:extLst>
              <a:ext uri="{FF2B5EF4-FFF2-40B4-BE49-F238E27FC236}">
                <a16:creationId xmlns:a16="http://schemas.microsoft.com/office/drawing/2014/main" id="{61524895-841B-404C-BED3-E1B835F3C3A5}"/>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 name="Šipka: pětiúhelník 9">
            <a:extLst>
              <a:ext uri="{FF2B5EF4-FFF2-40B4-BE49-F238E27FC236}">
                <a16:creationId xmlns:a16="http://schemas.microsoft.com/office/drawing/2014/main" id="{196D9E4F-AC58-46C4-B652-F42ECFD2B72F}"/>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Zástupný symbol pro číslo snímku 7">
            <a:extLst>
              <a:ext uri="{FF2B5EF4-FFF2-40B4-BE49-F238E27FC236}">
                <a16:creationId xmlns:a16="http://schemas.microsoft.com/office/drawing/2014/main" id="{84E0F201-10F9-4E7A-A0AA-0F7B9C164FCE}"/>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225832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Jenom nadpis">
    <p:spTree>
      <p:nvGrpSpPr>
        <p:cNvPr id="1" name=""/>
        <p:cNvGrpSpPr/>
        <p:nvPr/>
      </p:nvGrpSpPr>
      <p:grpSpPr>
        <a:xfrm>
          <a:off x="0" y="0"/>
          <a:ext cx="0" cy="0"/>
          <a:chOff x="0" y="0"/>
          <a:chExt cx="0" cy="0"/>
        </a:xfrm>
      </p:grpSpPr>
      <p:sp>
        <p:nvSpPr>
          <p:cNvPr id="14" name="Šipka: pětiúhelník 13">
            <a:extLst>
              <a:ext uri="{FF2B5EF4-FFF2-40B4-BE49-F238E27FC236}">
                <a16:creationId xmlns:a16="http://schemas.microsoft.com/office/drawing/2014/main" id="{F89EFFD7-BD92-43B2-8E1D-D37D1311E1E6}"/>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4" name="Footer Placeholder 3"/>
          <p:cNvSpPr>
            <a:spLocks noGrp="1"/>
          </p:cNvSpPr>
          <p:nvPr>
            <p:ph type="ftr" sz="quarter" idx="11"/>
          </p:nvPr>
        </p:nvSpPr>
        <p:spPr/>
        <p:txBody>
          <a:bodyPr/>
          <a:lstStyle/>
          <a:p>
            <a:endParaRPr lang="en-US"/>
          </a:p>
        </p:txBody>
      </p:sp>
      <p:sp>
        <p:nvSpPr>
          <p:cNvPr id="6" name="Rectangle 6">
            <a:extLst>
              <a:ext uri="{FF2B5EF4-FFF2-40B4-BE49-F238E27FC236}">
                <a16:creationId xmlns:a16="http://schemas.microsoft.com/office/drawing/2014/main" id="{61524895-841B-404C-BED3-E1B835F3C3A5}"/>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Zástupný symbol pro číslo snímku 7">
            <a:extLst>
              <a:ext uri="{FF2B5EF4-FFF2-40B4-BE49-F238E27FC236}">
                <a16:creationId xmlns:a16="http://schemas.microsoft.com/office/drawing/2014/main" id="{84E0F201-10F9-4E7A-A0AA-0F7B9C164FCE}"/>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1457078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13" name="Šipka: pětiúhelník 12">
            <a:extLst>
              <a:ext uri="{FF2B5EF4-FFF2-40B4-BE49-F238E27FC236}">
                <a16:creationId xmlns:a16="http://schemas.microsoft.com/office/drawing/2014/main" id="{0948C7EE-8960-4D30-B336-086412AF9B0A}"/>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Footer Placeholder 2"/>
          <p:cNvSpPr>
            <a:spLocks noGrp="1"/>
          </p:cNvSpPr>
          <p:nvPr>
            <p:ph type="ftr" sz="quarter" idx="11"/>
          </p:nvPr>
        </p:nvSpPr>
        <p:spPr/>
        <p:txBody>
          <a:bodyPr/>
          <a:lstStyle/>
          <a:p>
            <a:endParaRPr lang="en-US"/>
          </a:p>
        </p:txBody>
      </p:sp>
      <p:sp>
        <p:nvSpPr>
          <p:cNvPr id="5" name="Rectangle 6">
            <a:extLst>
              <a:ext uri="{FF2B5EF4-FFF2-40B4-BE49-F238E27FC236}">
                <a16:creationId xmlns:a16="http://schemas.microsoft.com/office/drawing/2014/main" id="{F935F90C-E60E-4324-A095-D57564BFC699}"/>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 name="Šipka: pětiúhelník 8">
            <a:extLst>
              <a:ext uri="{FF2B5EF4-FFF2-40B4-BE49-F238E27FC236}">
                <a16:creationId xmlns:a16="http://schemas.microsoft.com/office/drawing/2014/main" id="{ED150266-AA50-41A1-AA1C-63E2DB0DEC97}"/>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Zástupný symbol pro číslo snímku 7">
            <a:extLst>
              <a:ext uri="{FF2B5EF4-FFF2-40B4-BE49-F238E27FC236}">
                <a16:creationId xmlns:a16="http://schemas.microsoft.com/office/drawing/2014/main" id="{3F5F70F4-6A16-42FA-81DD-4B9FEC5AA82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1693508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Prázdný">
    <p:spTree>
      <p:nvGrpSpPr>
        <p:cNvPr id="1" name=""/>
        <p:cNvGrpSpPr/>
        <p:nvPr/>
      </p:nvGrpSpPr>
      <p:grpSpPr>
        <a:xfrm>
          <a:off x="0" y="0"/>
          <a:ext cx="0" cy="0"/>
          <a:chOff x="0" y="0"/>
          <a:chExt cx="0" cy="0"/>
        </a:xfrm>
      </p:grpSpPr>
      <p:sp>
        <p:nvSpPr>
          <p:cNvPr id="13" name="Šipka: pětiúhelník 12">
            <a:extLst>
              <a:ext uri="{FF2B5EF4-FFF2-40B4-BE49-F238E27FC236}">
                <a16:creationId xmlns:a16="http://schemas.microsoft.com/office/drawing/2014/main" id="{0948C7EE-8960-4D30-B336-086412AF9B0A}"/>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Footer Placeholder 2"/>
          <p:cNvSpPr>
            <a:spLocks noGrp="1"/>
          </p:cNvSpPr>
          <p:nvPr>
            <p:ph type="ftr" sz="quarter" idx="11"/>
          </p:nvPr>
        </p:nvSpPr>
        <p:spPr/>
        <p:txBody>
          <a:bodyPr/>
          <a:lstStyle/>
          <a:p>
            <a:endParaRPr lang="en-US"/>
          </a:p>
        </p:txBody>
      </p:sp>
      <p:sp>
        <p:nvSpPr>
          <p:cNvPr id="5" name="Rectangle 6">
            <a:extLst>
              <a:ext uri="{FF2B5EF4-FFF2-40B4-BE49-F238E27FC236}">
                <a16:creationId xmlns:a16="http://schemas.microsoft.com/office/drawing/2014/main" id="{F935F90C-E60E-4324-A095-D57564BFC699}"/>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 name="Zástupný symbol pro číslo snímku 7">
            <a:extLst>
              <a:ext uri="{FF2B5EF4-FFF2-40B4-BE49-F238E27FC236}">
                <a16:creationId xmlns:a16="http://schemas.microsoft.com/office/drawing/2014/main" id="{3F5F70F4-6A16-42FA-81DD-4B9FEC5AA82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1948039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F444B88C-14AA-4AB6-8E73-6C3B4C2222A2}"/>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1163" y="437380"/>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4598124" y="437380"/>
            <a:ext cx="6201092" cy="5414963"/>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71163" y="158990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a:p>
        </p:txBody>
      </p:sp>
      <p:sp>
        <p:nvSpPr>
          <p:cNvPr id="8" name="Rectangle 6">
            <a:extLst>
              <a:ext uri="{FF2B5EF4-FFF2-40B4-BE49-F238E27FC236}">
                <a16:creationId xmlns:a16="http://schemas.microsoft.com/office/drawing/2014/main" id="{9DCC0E6F-DD93-4657-B6BC-725B525CD273}"/>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Šipka: pětiúhelník 11">
            <a:extLst>
              <a:ext uri="{FF2B5EF4-FFF2-40B4-BE49-F238E27FC236}">
                <a16:creationId xmlns:a16="http://schemas.microsoft.com/office/drawing/2014/main" id="{47A648E5-85B8-417C-BA83-E055B168FDFE}"/>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Zástupný symbol pro číslo snímku 7">
            <a:extLst>
              <a:ext uri="{FF2B5EF4-FFF2-40B4-BE49-F238E27FC236}">
                <a16:creationId xmlns:a16="http://schemas.microsoft.com/office/drawing/2014/main" id="{5E2ACA0E-CF38-4C9B-8F3C-4B78D7E1A7B6}"/>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114508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Obsah s titulkem">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F444B88C-14AA-4AB6-8E73-6C3B4C2222A2}"/>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1163" y="691904"/>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4598124" y="437380"/>
            <a:ext cx="6201092" cy="5414963"/>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Footer Placeholder 5"/>
          <p:cNvSpPr>
            <a:spLocks noGrp="1"/>
          </p:cNvSpPr>
          <p:nvPr>
            <p:ph type="ftr" sz="quarter" idx="11"/>
          </p:nvPr>
        </p:nvSpPr>
        <p:spPr/>
        <p:txBody>
          <a:bodyPr/>
          <a:lstStyle/>
          <a:p>
            <a:endParaRPr lang="en-US"/>
          </a:p>
        </p:txBody>
      </p:sp>
      <p:sp>
        <p:nvSpPr>
          <p:cNvPr id="8" name="Rectangle 6">
            <a:extLst>
              <a:ext uri="{FF2B5EF4-FFF2-40B4-BE49-F238E27FC236}">
                <a16:creationId xmlns:a16="http://schemas.microsoft.com/office/drawing/2014/main" id="{9DCC0E6F-DD93-4657-B6BC-725B525CD273}"/>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Šipka: pětiúhelník 11">
            <a:extLst>
              <a:ext uri="{FF2B5EF4-FFF2-40B4-BE49-F238E27FC236}">
                <a16:creationId xmlns:a16="http://schemas.microsoft.com/office/drawing/2014/main" id="{47A648E5-85B8-417C-BA83-E055B168FDFE}"/>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Zástupný symbol pro číslo snímku 7">
            <a:extLst>
              <a:ext uri="{FF2B5EF4-FFF2-40B4-BE49-F238E27FC236}">
                <a16:creationId xmlns:a16="http://schemas.microsoft.com/office/drawing/2014/main" id="{5E2ACA0E-CF38-4C9B-8F3C-4B78D7E1A7B6}"/>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3422251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Obsah s titulkem">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F444B88C-14AA-4AB6-8E73-6C3B4C2222A2}"/>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1163" y="437380"/>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4598124" y="437380"/>
            <a:ext cx="6201092" cy="5414963"/>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71163" y="158990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a:p>
        </p:txBody>
      </p:sp>
      <p:sp>
        <p:nvSpPr>
          <p:cNvPr id="8" name="Rectangle 6">
            <a:extLst>
              <a:ext uri="{FF2B5EF4-FFF2-40B4-BE49-F238E27FC236}">
                <a16:creationId xmlns:a16="http://schemas.microsoft.com/office/drawing/2014/main" id="{9DCC0E6F-DD93-4657-B6BC-725B525CD273}"/>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Zástupný symbol pro číslo snímku 7">
            <a:extLst>
              <a:ext uri="{FF2B5EF4-FFF2-40B4-BE49-F238E27FC236}">
                <a16:creationId xmlns:a16="http://schemas.microsoft.com/office/drawing/2014/main" id="{5E2ACA0E-CF38-4C9B-8F3C-4B78D7E1A7B6}"/>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1015291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Obsah s titulkem">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F444B88C-14AA-4AB6-8E73-6C3B4C2222A2}"/>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idx="1"/>
          </p:nvPr>
        </p:nvSpPr>
        <p:spPr>
          <a:xfrm>
            <a:off x="4598124" y="437380"/>
            <a:ext cx="6201092" cy="5414963"/>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Footer Placeholder 5"/>
          <p:cNvSpPr>
            <a:spLocks noGrp="1"/>
          </p:cNvSpPr>
          <p:nvPr>
            <p:ph type="ftr" sz="quarter" idx="11"/>
          </p:nvPr>
        </p:nvSpPr>
        <p:spPr/>
        <p:txBody>
          <a:bodyPr/>
          <a:lstStyle/>
          <a:p>
            <a:endParaRPr lang="en-US"/>
          </a:p>
        </p:txBody>
      </p:sp>
      <p:sp>
        <p:nvSpPr>
          <p:cNvPr id="8" name="Rectangle 6">
            <a:extLst>
              <a:ext uri="{FF2B5EF4-FFF2-40B4-BE49-F238E27FC236}">
                <a16:creationId xmlns:a16="http://schemas.microsoft.com/office/drawing/2014/main" id="{9DCC0E6F-DD93-4657-B6BC-725B525CD273}"/>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Zástupný symbol pro číslo snímku 7">
            <a:extLst>
              <a:ext uri="{FF2B5EF4-FFF2-40B4-BE49-F238E27FC236}">
                <a16:creationId xmlns:a16="http://schemas.microsoft.com/office/drawing/2014/main" id="{5E2ACA0E-CF38-4C9B-8F3C-4B78D7E1A7B6}"/>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9" name="Title 1">
            <a:extLst>
              <a:ext uri="{FF2B5EF4-FFF2-40B4-BE49-F238E27FC236}">
                <a16:creationId xmlns:a16="http://schemas.microsoft.com/office/drawing/2014/main" id="{C2372436-FB22-4AEB-9EFF-01B1C6D81F78}"/>
              </a:ext>
            </a:extLst>
          </p:cNvPr>
          <p:cNvSpPr>
            <a:spLocks noGrp="1"/>
          </p:cNvSpPr>
          <p:nvPr>
            <p:ph type="title"/>
          </p:nvPr>
        </p:nvSpPr>
        <p:spPr>
          <a:xfrm>
            <a:off x="971163" y="691904"/>
            <a:ext cx="3505199" cy="976312"/>
          </a:xfrm>
        </p:spPr>
        <p:txBody>
          <a:bodyPr anchor="b"/>
          <a:lstStyle>
            <a:lvl1pPr algn="l">
              <a:defRPr sz="2000" b="0"/>
            </a:lvl1pPr>
          </a:lstStyle>
          <a:p>
            <a:r>
              <a:rPr lang="cs-CZ"/>
              <a:t>Kliknutím lze upravit styl.</a:t>
            </a:r>
            <a:endParaRPr lang="en-US" dirty="0"/>
          </a:p>
        </p:txBody>
      </p:sp>
    </p:spTree>
    <p:extLst>
      <p:ext uri="{BB962C8B-B14F-4D97-AF65-F5344CB8AC3E}">
        <p14:creationId xmlns:p14="http://schemas.microsoft.com/office/powerpoint/2010/main" val="1952682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98172" y="4800600"/>
            <a:ext cx="9806441"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698171" y="634965"/>
            <a:ext cx="980644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a:p>
        </p:txBody>
      </p:sp>
      <p:sp>
        <p:nvSpPr>
          <p:cNvPr id="4" name="Text Placeholder 3"/>
          <p:cNvSpPr>
            <a:spLocks noGrp="1"/>
          </p:cNvSpPr>
          <p:nvPr>
            <p:ph type="body" sz="half" idx="2"/>
          </p:nvPr>
        </p:nvSpPr>
        <p:spPr>
          <a:xfrm>
            <a:off x="1698172" y="5367338"/>
            <a:ext cx="980644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 name="Rectangle 6">
            <a:extLst>
              <a:ext uri="{FF2B5EF4-FFF2-40B4-BE49-F238E27FC236}">
                <a16:creationId xmlns:a16="http://schemas.microsoft.com/office/drawing/2014/main" id="{4D8F555D-37A5-469D-B6E0-3611DBFB3BBD}"/>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Šipka: pětiúhelník 11">
            <a:extLst>
              <a:ext uri="{FF2B5EF4-FFF2-40B4-BE49-F238E27FC236}">
                <a16:creationId xmlns:a16="http://schemas.microsoft.com/office/drawing/2014/main" id="{8A1A102B-2178-4A80-A768-02A8390CF6F5}"/>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Zástupný symbol pro číslo snímku 7">
            <a:extLst>
              <a:ext uri="{FF2B5EF4-FFF2-40B4-BE49-F238E27FC236}">
                <a16:creationId xmlns:a16="http://schemas.microsoft.com/office/drawing/2014/main" id="{69EFFA06-006F-422F-877D-3DDD51FFFC11}"/>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4270273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_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98172" y="4800600"/>
            <a:ext cx="9806441"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698171" y="634965"/>
            <a:ext cx="980644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a:p>
        </p:txBody>
      </p:sp>
      <p:sp>
        <p:nvSpPr>
          <p:cNvPr id="4" name="Text Placeholder 3"/>
          <p:cNvSpPr>
            <a:spLocks noGrp="1"/>
          </p:cNvSpPr>
          <p:nvPr>
            <p:ph type="body" sz="half" idx="2"/>
          </p:nvPr>
        </p:nvSpPr>
        <p:spPr>
          <a:xfrm>
            <a:off x="1698172" y="5367338"/>
            <a:ext cx="980644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 name="Rectangle 6">
            <a:extLst>
              <a:ext uri="{FF2B5EF4-FFF2-40B4-BE49-F238E27FC236}">
                <a16:creationId xmlns:a16="http://schemas.microsoft.com/office/drawing/2014/main" id="{4D8F555D-37A5-469D-B6E0-3611DBFB3BBD}"/>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Zástupný symbol pro číslo snímku 7">
            <a:extLst>
              <a:ext uri="{FF2B5EF4-FFF2-40B4-BE49-F238E27FC236}">
                <a16:creationId xmlns:a16="http://schemas.microsoft.com/office/drawing/2014/main" id="{69EFFA06-006F-422F-877D-3DDD51FFFC11}"/>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161166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1" name="Šipka: pětiúhelník 20">
            <a:extLst>
              <a:ext uri="{FF2B5EF4-FFF2-40B4-BE49-F238E27FC236}">
                <a16:creationId xmlns:a16="http://schemas.microsoft.com/office/drawing/2014/main" id="{E64E548E-ACD8-4C0D-AA74-56151A504B84}"/>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idx="1"/>
          </p:nvPr>
        </p:nvSpPr>
        <p:spPr>
          <a:xfrm>
            <a:off x="975360" y="2133600"/>
            <a:ext cx="10529252" cy="377762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374461FD-AD61-4FD2-B596-3A309CFA34C3}"/>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Zástupný symbol pro číslo snímku 7">
            <a:extLst>
              <a:ext uri="{FF2B5EF4-FFF2-40B4-BE49-F238E27FC236}">
                <a16:creationId xmlns:a16="http://schemas.microsoft.com/office/drawing/2014/main" id="{09B1D4B8-9C02-41EA-A588-F1763449111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16" name="Šipka: pětiúhelník 15">
            <a:extLst>
              <a:ext uri="{FF2B5EF4-FFF2-40B4-BE49-F238E27FC236}">
                <a16:creationId xmlns:a16="http://schemas.microsoft.com/office/drawing/2014/main" id="{1F56A891-FBBA-47F1-B76E-E2686D49BE6F}"/>
              </a:ext>
            </a:extLst>
          </p:cNvPr>
          <p:cNvSpPr/>
          <p:nvPr/>
        </p:nvSpPr>
        <p:spPr>
          <a:xfrm flipH="1">
            <a:off x="8605520" y="0"/>
            <a:ext cx="3586480"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itle 1">
            <a:extLst>
              <a:ext uri="{FF2B5EF4-FFF2-40B4-BE49-F238E27FC236}">
                <a16:creationId xmlns:a16="http://schemas.microsoft.com/office/drawing/2014/main" id="{C4FC3B41-53C6-4AF5-89D1-24EEFEB8B3E1}"/>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Tree>
    <p:extLst>
      <p:ext uri="{BB962C8B-B14F-4D97-AF65-F5344CB8AC3E}">
        <p14:creationId xmlns:p14="http://schemas.microsoft.com/office/powerpoint/2010/main" val="2390178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672046" y="609600"/>
            <a:ext cx="9832566"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1672046" y="4354046"/>
            <a:ext cx="9832566"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Rectangle 6">
            <a:extLst>
              <a:ext uri="{FF2B5EF4-FFF2-40B4-BE49-F238E27FC236}">
                <a16:creationId xmlns:a16="http://schemas.microsoft.com/office/drawing/2014/main" id="{8924BBFC-6EEA-48BB-82DE-60F997F3B330}"/>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 name="Šipka: pětiúhelník 10">
            <a:extLst>
              <a:ext uri="{FF2B5EF4-FFF2-40B4-BE49-F238E27FC236}">
                <a16:creationId xmlns:a16="http://schemas.microsoft.com/office/drawing/2014/main" id="{47DC6CD3-4E2E-4192-928A-53E635CEB27E}"/>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Zástupný symbol pro číslo snímku 7">
            <a:extLst>
              <a:ext uri="{FF2B5EF4-FFF2-40B4-BE49-F238E27FC236}">
                <a16:creationId xmlns:a16="http://schemas.microsoft.com/office/drawing/2014/main" id="{F5486E9F-B2F6-4854-8406-047FFB2FCF75}"/>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3260877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672046" y="609600"/>
            <a:ext cx="9832566"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1672046" y="4354046"/>
            <a:ext cx="9832566"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Rectangle 6">
            <a:extLst>
              <a:ext uri="{FF2B5EF4-FFF2-40B4-BE49-F238E27FC236}">
                <a16:creationId xmlns:a16="http://schemas.microsoft.com/office/drawing/2014/main" id="{8924BBFC-6EEA-48BB-82DE-60F997F3B330}"/>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Zástupný symbol pro číslo snímku 7">
            <a:extLst>
              <a:ext uri="{FF2B5EF4-FFF2-40B4-BE49-F238E27FC236}">
                <a16:creationId xmlns:a16="http://schemas.microsoft.com/office/drawing/2014/main" id="{F5486E9F-B2F6-4854-8406-047FFB2FCF75}"/>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2030102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7" name="Rectangle 6">
            <a:extLst>
              <a:ext uri="{FF2B5EF4-FFF2-40B4-BE49-F238E27FC236}">
                <a16:creationId xmlns:a16="http://schemas.microsoft.com/office/drawing/2014/main" id="{386010B4-BA21-4FC5-8731-99E4D3EBD145}"/>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 name="Šipka: pětiúhelník 7">
            <a:extLst>
              <a:ext uri="{FF2B5EF4-FFF2-40B4-BE49-F238E27FC236}">
                <a16:creationId xmlns:a16="http://schemas.microsoft.com/office/drawing/2014/main" id="{C8A213F4-E9BD-4970-A4B2-02DC080ACCC0}"/>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Zástupný symbol pro číslo snímku 7">
            <a:extLst>
              <a:ext uri="{FF2B5EF4-FFF2-40B4-BE49-F238E27FC236}">
                <a16:creationId xmlns:a16="http://schemas.microsoft.com/office/drawing/2014/main" id="{7B6E08CA-A3BF-4D5D-BF3D-0A90975EFF9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3891980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7" name="Rectangle 6">
            <a:extLst>
              <a:ext uri="{FF2B5EF4-FFF2-40B4-BE49-F238E27FC236}">
                <a16:creationId xmlns:a16="http://schemas.microsoft.com/office/drawing/2014/main" id="{386010B4-BA21-4FC5-8731-99E4D3EBD145}"/>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 name="Zástupný symbol pro číslo snímku 7">
            <a:extLst>
              <a:ext uri="{FF2B5EF4-FFF2-40B4-BE49-F238E27FC236}">
                <a16:creationId xmlns:a16="http://schemas.microsoft.com/office/drawing/2014/main" id="{7B6E08CA-A3BF-4D5D-BF3D-0A90975EFF9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2126578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Rectangle 6">
            <a:extLst>
              <a:ext uri="{FF2B5EF4-FFF2-40B4-BE49-F238E27FC236}">
                <a16:creationId xmlns:a16="http://schemas.microsoft.com/office/drawing/2014/main" id="{20A5D40D-7618-4C33-B3AA-69861B35AB71}"/>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Zástupný symbol pro číslo snímku 7">
            <a:extLst>
              <a:ext uri="{FF2B5EF4-FFF2-40B4-BE49-F238E27FC236}">
                <a16:creationId xmlns:a16="http://schemas.microsoft.com/office/drawing/2014/main" id="{9908F7CC-2015-4860-90F2-56C60564D030}"/>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5" name="Šipka: pětiúhelník 4">
            <a:extLst>
              <a:ext uri="{FF2B5EF4-FFF2-40B4-BE49-F238E27FC236}">
                <a16:creationId xmlns:a16="http://schemas.microsoft.com/office/drawing/2014/main" id="{1F14A69D-4636-4200-A33E-088B06C8A9DB}"/>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89918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 name="Rectangle 6">
            <a:extLst>
              <a:ext uri="{FF2B5EF4-FFF2-40B4-BE49-F238E27FC236}">
                <a16:creationId xmlns:a16="http://schemas.microsoft.com/office/drawing/2014/main" id="{9633BB1F-3757-43BE-8A5A-6018C0A4B45A}"/>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 name="Zástupný symbol pro číslo snímku 7">
            <a:extLst>
              <a:ext uri="{FF2B5EF4-FFF2-40B4-BE49-F238E27FC236}">
                <a16:creationId xmlns:a16="http://schemas.microsoft.com/office/drawing/2014/main" id="{7BE133C5-23F0-45E8-9BAF-18F63952373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5" name="Šipka: pětiúhelník 4">
            <a:extLst>
              <a:ext uri="{FF2B5EF4-FFF2-40B4-BE49-F238E27FC236}">
                <a16:creationId xmlns:a16="http://schemas.microsoft.com/office/drawing/2014/main" id="{2089FC9D-EE32-4538-B667-21EBE45EACF2}"/>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11240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5" name="Date Placeholder 4"/>
          <p:cNvSpPr>
            <a:spLocks noGrp="1"/>
          </p:cNvSpPr>
          <p:nvPr>
            <p:ph type="dt" sz="half" idx="10"/>
          </p:nvPr>
        </p:nvSpPr>
        <p:spPr>
          <a:xfrm>
            <a:off x="10361612" y="6130437"/>
            <a:ext cx="1146283" cy="370396"/>
          </a:xfrm>
          <a:prstGeom prst="rect">
            <a:avLst/>
          </a:prstGeom>
        </p:spPr>
        <p:txBody>
          <a:bodyPr/>
          <a:lstStyle/>
          <a:p>
            <a:fld id="{B61BEF0D-F0BB-DE4B-95CE-6DB70DBA9567}" type="datetimeFigureOut">
              <a:rPr lang="en-US" smtClean="0"/>
              <a:pPr/>
              <a:t>1/13/2021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Rectangle 6">
            <a:extLst>
              <a:ext uri="{FF2B5EF4-FFF2-40B4-BE49-F238E27FC236}">
                <a16:creationId xmlns:a16="http://schemas.microsoft.com/office/drawing/2014/main" id="{68093A7B-1DB9-4227-BDD7-4DFAF2E5A6B0}"/>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Zástupný symbol pro číslo snímku 7">
            <a:extLst>
              <a:ext uri="{FF2B5EF4-FFF2-40B4-BE49-F238E27FC236}">
                <a16:creationId xmlns:a16="http://schemas.microsoft.com/office/drawing/2014/main" id="{44A6A4E0-D30A-4D64-BA5F-14E3AF56C50C}"/>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7" name="Šipka: pětiúhelník 6">
            <a:extLst>
              <a:ext uri="{FF2B5EF4-FFF2-40B4-BE49-F238E27FC236}">
                <a16:creationId xmlns:a16="http://schemas.microsoft.com/office/drawing/2014/main" id="{67BFC316-C90D-4298-8457-A1962C94B2F1}"/>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62759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10361612" y="6130437"/>
            <a:ext cx="1146283" cy="370396"/>
          </a:xfrm>
          <a:prstGeom prst="rect">
            <a:avLst/>
          </a:prstGeom>
        </p:spPr>
        <p:txBody>
          <a:bodyPr/>
          <a:lstStyle/>
          <a:p>
            <a:fld id="{B61BEF0D-F0BB-DE4B-95CE-6DB70DBA9567}" type="datetimeFigureOut">
              <a:rPr lang="en-US" smtClean="0"/>
              <a:pPr/>
              <a:t>1/13/2021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Rectangle 6">
            <a:extLst>
              <a:ext uri="{FF2B5EF4-FFF2-40B4-BE49-F238E27FC236}">
                <a16:creationId xmlns:a16="http://schemas.microsoft.com/office/drawing/2014/main" id="{57C2B401-5373-4995-AB7B-3C912E3DE940}"/>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Zástupný symbol pro číslo snímku 7">
            <a:extLst>
              <a:ext uri="{FF2B5EF4-FFF2-40B4-BE49-F238E27FC236}">
                <a16:creationId xmlns:a16="http://schemas.microsoft.com/office/drawing/2014/main" id="{ACE89AE5-D666-4D33-B251-FB3E7EA9D84F}"/>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6" name="Šipka: pětiúhelník 5">
            <a:extLst>
              <a:ext uri="{FF2B5EF4-FFF2-40B4-BE49-F238E27FC236}">
                <a16:creationId xmlns:a16="http://schemas.microsoft.com/office/drawing/2014/main" id="{DBB05034-8AFE-40D3-9371-9B7152D7ECF9}"/>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383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1689463" y="627405"/>
            <a:ext cx="7376749" cy="528381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Rectangle 6">
            <a:extLst>
              <a:ext uri="{FF2B5EF4-FFF2-40B4-BE49-F238E27FC236}">
                <a16:creationId xmlns:a16="http://schemas.microsoft.com/office/drawing/2014/main" id="{79815DB8-1CF4-42F5-B528-E71B4CE392F2}"/>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8" name="Zástupný symbol pro číslo snímku 7">
            <a:extLst>
              <a:ext uri="{FF2B5EF4-FFF2-40B4-BE49-F238E27FC236}">
                <a16:creationId xmlns:a16="http://schemas.microsoft.com/office/drawing/2014/main" id="{2640C25B-B526-412B-8B14-22CE48DE8CBA}"/>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4" name="Šipka: pětiúhelník 3">
            <a:extLst>
              <a:ext uri="{FF2B5EF4-FFF2-40B4-BE49-F238E27FC236}">
                <a16:creationId xmlns:a16="http://schemas.microsoft.com/office/drawing/2014/main" id="{40DC8EE4-7840-489A-9345-0395A6C22594}"/>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99145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A83717-684B-4532-B014-35EA5F22B73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37B5E19-7A76-4690-A0B7-AF3D41E3231F}"/>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FCE10CB-8F7D-4AD0-957D-79DFFF56EE3C}"/>
              </a:ext>
            </a:extLst>
          </p:cNvPr>
          <p:cNvSpPr>
            <a:spLocks noGrp="1"/>
          </p:cNvSpPr>
          <p:nvPr>
            <p:ph type="dt" sz="half" idx="10"/>
          </p:nvPr>
        </p:nvSpPr>
        <p:spPr/>
        <p:txBody>
          <a:bodyPr/>
          <a:lstStyle/>
          <a:p>
            <a:fld id="{B61BEF0D-F0BB-DE4B-95CE-6DB70DBA9567}" type="datetimeFigureOut">
              <a:rPr lang="en-US" smtClean="0"/>
              <a:pPr/>
              <a:t>1/13/2021</a:t>
            </a:fld>
            <a:endParaRPr lang="en-US"/>
          </a:p>
        </p:txBody>
      </p:sp>
      <p:sp>
        <p:nvSpPr>
          <p:cNvPr id="5" name="Zástupný symbol pro zápatí 4">
            <a:extLst>
              <a:ext uri="{FF2B5EF4-FFF2-40B4-BE49-F238E27FC236}">
                <a16:creationId xmlns:a16="http://schemas.microsoft.com/office/drawing/2014/main" id="{EB50841F-99A4-409E-81F4-4883847F84E4}"/>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47348450-C746-41C1-9DDD-003306B1D0D9}"/>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96068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1" name="Šipka: pětiúhelník 20">
            <a:extLst>
              <a:ext uri="{FF2B5EF4-FFF2-40B4-BE49-F238E27FC236}">
                <a16:creationId xmlns:a16="http://schemas.microsoft.com/office/drawing/2014/main" id="{E64E548E-ACD8-4C0D-AA74-56151A504B84}"/>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idx="1"/>
          </p:nvPr>
        </p:nvSpPr>
        <p:spPr>
          <a:xfrm>
            <a:off x="975360" y="2133600"/>
            <a:ext cx="10529252" cy="377762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374461FD-AD61-4FD2-B596-3A309CFA34C3}"/>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Zástupný symbol pro číslo snímku 7">
            <a:extLst>
              <a:ext uri="{FF2B5EF4-FFF2-40B4-BE49-F238E27FC236}">
                <a16:creationId xmlns:a16="http://schemas.microsoft.com/office/drawing/2014/main" id="{09B1D4B8-9C02-41EA-A588-F1763449111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22" name="Title 1">
            <a:extLst>
              <a:ext uri="{FF2B5EF4-FFF2-40B4-BE49-F238E27FC236}">
                <a16:creationId xmlns:a16="http://schemas.microsoft.com/office/drawing/2014/main" id="{C4FC3B41-53C6-4AF5-89D1-24EEFEB8B3E1}"/>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Tree>
    <p:extLst>
      <p:ext uri="{BB962C8B-B14F-4D97-AF65-F5344CB8AC3E}">
        <p14:creationId xmlns:p14="http://schemas.microsoft.com/office/powerpoint/2010/main" val="1124409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724298" y="2058750"/>
            <a:ext cx="9780314"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724298" y="3530129"/>
            <a:ext cx="9780314"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Rectangle 6">
            <a:extLst>
              <a:ext uri="{FF2B5EF4-FFF2-40B4-BE49-F238E27FC236}">
                <a16:creationId xmlns:a16="http://schemas.microsoft.com/office/drawing/2014/main" id="{7CC7D25A-5FBA-408C-8B44-7664D4418220}"/>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 name="Zástupný symbol pro číslo snímku 7">
            <a:extLst>
              <a:ext uri="{FF2B5EF4-FFF2-40B4-BE49-F238E27FC236}">
                <a16:creationId xmlns:a16="http://schemas.microsoft.com/office/drawing/2014/main" id="{CC9B508A-1DDD-408C-9452-23EDF2245DA6}"/>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a:p>
        </p:txBody>
      </p:sp>
      <p:sp>
        <p:nvSpPr>
          <p:cNvPr id="12" name="Šipka: pětiúhelník 11">
            <a:extLst>
              <a:ext uri="{FF2B5EF4-FFF2-40B4-BE49-F238E27FC236}">
                <a16:creationId xmlns:a16="http://schemas.microsoft.com/office/drawing/2014/main" id="{E0105520-0664-4766-BA05-7BA6E2925341}"/>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622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724298" y="2058750"/>
            <a:ext cx="9780314"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724298" y="3530129"/>
            <a:ext cx="9780314"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Rectangle 6">
            <a:extLst>
              <a:ext uri="{FF2B5EF4-FFF2-40B4-BE49-F238E27FC236}">
                <a16:creationId xmlns:a16="http://schemas.microsoft.com/office/drawing/2014/main" id="{7CC7D25A-5FBA-408C-8B44-7664D4418220}"/>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 name="Zástupný symbol pro číslo snímku 7">
            <a:extLst>
              <a:ext uri="{FF2B5EF4-FFF2-40B4-BE49-F238E27FC236}">
                <a16:creationId xmlns:a16="http://schemas.microsoft.com/office/drawing/2014/main" id="{CC9B508A-1DDD-408C-9452-23EDF2245DA6}"/>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a:p>
        </p:txBody>
      </p:sp>
    </p:spTree>
    <p:extLst>
      <p:ext uri="{BB962C8B-B14F-4D97-AF65-F5344CB8AC3E}">
        <p14:creationId xmlns:p14="http://schemas.microsoft.com/office/powerpoint/2010/main" val="291784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va obsahy">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B2F918AD-183E-4159-A17A-4CC517685F15}"/>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sz="half" idx="1"/>
          </p:nvPr>
        </p:nvSpPr>
        <p:spPr>
          <a:xfrm>
            <a:off x="975360" y="2126222"/>
            <a:ext cx="5239740"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64871" y="2126222"/>
            <a:ext cx="5239740"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Footer Placeholder 5"/>
          <p:cNvSpPr>
            <a:spLocks noGrp="1"/>
          </p:cNvSpPr>
          <p:nvPr>
            <p:ph type="ftr" sz="quarter" idx="11"/>
          </p:nvPr>
        </p:nvSpPr>
        <p:spPr/>
        <p:txBody>
          <a:bodyPr/>
          <a:lstStyle/>
          <a:p>
            <a:endParaRPr lang="en-US"/>
          </a:p>
        </p:txBody>
      </p:sp>
      <p:sp>
        <p:nvSpPr>
          <p:cNvPr id="2" name="Rectangle 6">
            <a:extLst>
              <a:ext uri="{FF2B5EF4-FFF2-40B4-BE49-F238E27FC236}">
                <a16:creationId xmlns:a16="http://schemas.microsoft.com/office/drawing/2014/main" id="{234513D4-33CA-4229-893C-CBEEF862C8B8}"/>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 name="Šipka: pětiúhelník 6">
            <a:extLst>
              <a:ext uri="{FF2B5EF4-FFF2-40B4-BE49-F238E27FC236}">
                <a16:creationId xmlns:a16="http://schemas.microsoft.com/office/drawing/2014/main" id="{E0E70B63-AC1D-49EE-8209-F1C860DF9016}"/>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Zástupný symbol pro číslo snímku 7">
            <a:extLst>
              <a:ext uri="{FF2B5EF4-FFF2-40B4-BE49-F238E27FC236}">
                <a16:creationId xmlns:a16="http://schemas.microsoft.com/office/drawing/2014/main" id="{097FA14B-FAB8-4A3C-BFC7-859E94150098}"/>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17" name="Title 1">
            <a:extLst>
              <a:ext uri="{FF2B5EF4-FFF2-40B4-BE49-F238E27FC236}">
                <a16:creationId xmlns:a16="http://schemas.microsoft.com/office/drawing/2014/main" id="{D9924E09-79A9-4E64-B0BD-591BC0AAFE6D}"/>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Tree>
    <p:extLst>
      <p:ext uri="{BB962C8B-B14F-4D97-AF65-F5344CB8AC3E}">
        <p14:creationId xmlns:p14="http://schemas.microsoft.com/office/powerpoint/2010/main" val="2469068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Dva obsahy">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B2F918AD-183E-4159-A17A-4CC517685F15}"/>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sz="half" idx="1"/>
          </p:nvPr>
        </p:nvSpPr>
        <p:spPr>
          <a:xfrm>
            <a:off x="975360" y="2126222"/>
            <a:ext cx="5239740"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64871" y="2126222"/>
            <a:ext cx="5239740"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Footer Placeholder 5"/>
          <p:cNvSpPr>
            <a:spLocks noGrp="1"/>
          </p:cNvSpPr>
          <p:nvPr>
            <p:ph type="ftr" sz="quarter" idx="11"/>
          </p:nvPr>
        </p:nvSpPr>
        <p:spPr/>
        <p:txBody>
          <a:bodyPr/>
          <a:lstStyle/>
          <a:p>
            <a:endParaRPr lang="en-US"/>
          </a:p>
        </p:txBody>
      </p:sp>
      <p:sp>
        <p:nvSpPr>
          <p:cNvPr id="2" name="Rectangle 6">
            <a:extLst>
              <a:ext uri="{FF2B5EF4-FFF2-40B4-BE49-F238E27FC236}">
                <a16:creationId xmlns:a16="http://schemas.microsoft.com/office/drawing/2014/main" id="{234513D4-33CA-4229-893C-CBEEF862C8B8}"/>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Zástupný symbol pro číslo snímku 7">
            <a:extLst>
              <a:ext uri="{FF2B5EF4-FFF2-40B4-BE49-F238E27FC236}">
                <a16:creationId xmlns:a16="http://schemas.microsoft.com/office/drawing/2014/main" id="{097FA14B-FAB8-4A3C-BFC7-859E94150098}"/>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17" name="Title 1">
            <a:extLst>
              <a:ext uri="{FF2B5EF4-FFF2-40B4-BE49-F238E27FC236}">
                <a16:creationId xmlns:a16="http://schemas.microsoft.com/office/drawing/2014/main" id="{D9924E09-79A9-4E64-B0BD-591BC0AAFE6D}"/>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Tree>
    <p:extLst>
      <p:ext uri="{BB962C8B-B14F-4D97-AF65-F5344CB8AC3E}">
        <p14:creationId xmlns:p14="http://schemas.microsoft.com/office/powerpoint/2010/main" val="296192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18" name="Šipka: pětiúhelník 17">
            <a:extLst>
              <a:ext uri="{FF2B5EF4-FFF2-40B4-BE49-F238E27FC236}">
                <a16:creationId xmlns:a16="http://schemas.microsoft.com/office/drawing/2014/main" id="{91AE274A-FDF5-4E01-8E48-8F31FCAC8DC4}"/>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 Placeholder 2"/>
          <p:cNvSpPr>
            <a:spLocks noGrp="1"/>
          </p:cNvSpPr>
          <p:nvPr>
            <p:ph type="body" idx="1"/>
          </p:nvPr>
        </p:nvSpPr>
        <p:spPr>
          <a:xfrm>
            <a:off x="975360" y="1999229"/>
            <a:ext cx="501337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975361" y="2575490"/>
            <a:ext cx="5013370" cy="337214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096000" y="1999230"/>
            <a:ext cx="5407592" cy="576261"/>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095942" y="2575491"/>
            <a:ext cx="5407593" cy="3372148"/>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Footer Placeholder 7"/>
          <p:cNvSpPr>
            <a:spLocks noGrp="1"/>
          </p:cNvSpPr>
          <p:nvPr>
            <p:ph type="ftr" sz="quarter" idx="11"/>
          </p:nvPr>
        </p:nvSpPr>
        <p:spPr/>
        <p:txBody>
          <a:bodyPr/>
          <a:lstStyle/>
          <a:p>
            <a:endParaRPr lang="en-US"/>
          </a:p>
        </p:txBody>
      </p:sp>
      <p:sp>
        <p:nvSpPr>
          <p:cNvPr id="2" name="Rectangle 6">
            <a:extLst>
              <a:ext uri="{FF2B5EF4-FFF2-40B4-BE49-F238E27FC236}">
                <a16:creationId xmlns:a16="http://schemas.microsoft.com/office/drawing/2014/main" id="{83023051-993A-4F0F-B341-86052D6566FA}"/>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 name="Šipka: pětiúhelník 8">
            <a:extLst>
              <a:ext uri="{FF2B5EF4-FFF2-40B4-BE49-F238E27FC236}">
                <a16:creationId xmlns:a16="http://schemas.microsoft.com/office/drawing/2014/main" id="{8B982840-B672-427D-A22B-F91BA17101E8}"/>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Zástupný symbol pro číslo snímku 7">
            <a:extLst>
              <a:ext uri="{FF2B5EF4-FFF2-40B4-BE49-F238E27FC236}">
                <a16:creationId xmlns:a16="http://schemas.microsoft.com/office/drawing/2014/main" id="{2E4D90DC-0132-45C9-BFF7-A9D132729014}"/>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19" name="Title 1">
            <a:extLst>
              <a:ext uri="{FF2B5EF4-FFF2-40B4-BE49-F238E27FC236}">
                <a16:creationId xmlns:a16="http://schemas.microsoft.com/office/drawing/2014/main" id="{75299CBF-DFEB-430A-8893-24B7BBC97974}"/>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Tree>
    <p:extLst>
      <p:ext uri="{BB962C8B-B14F-4D97-AF65-F5344CB8AC3E}">
        <p14:creationId xmlns:p14="http://schemas.microsoft.com/office/powerpoint/2010/main" val="2627201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Porovnání">
    <p:spTree>
      <p:nvGrpSpPr>
        <p:cNvPr id="1" name=""/>
        <p:cNvGrpSpPr/>
        <p:nvPr/>
      </p:nvGrpSpPr>
      <p:grpSpPr>
        <a:xfrm>
          <a:off x="0" y="0"/>
          <a:ext cx="0" cy="0"/>
          <a:chOff x="0" y="0"/>
          <a:chExt cx="0" cy="0"/>
        </a:xfrm>
      </p:grpSpPr>
      <p:sp>
        <p:nvSpPr>
          <p:cNvPr id="18" name="Šipka: pětiúhelník 17">
            <a:extLst>
              <a:ext uri="{FF2B5EF4-FFF2-40B4-BE49-F238E27FC236}">
                <a16:creationId xmlns:a16="http://schemas.microsoft.com/office/drawing/2014/main" id="{91AE274A-FDF5-4E01-8E48-8F31FCAC8DC4}"/>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 Placeholder 2"/>
          <p:cNvSpPr>
            <a:spLocks noGrp="1"/>
          </p:cNvSpPr>
          <p:nvPr>
            <p:ph type="body" idx="1"/>
          </p:nvPr>
        </p:nvSpPr>
        <p:spPr>
          <a:xfrm>
            <a:off x="975360" y="1999229"/>
            <a:ext cx="501337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975361" y="2575490"/>
            <a:ext cx="5013370" cy="337214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096000" y="1999230"/>
            <a:ext cx="5407592" cy="576261"/>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095942" y="2575491"/>
            <a:ext cx="5407593" cy="3372148"/>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Footer Placeholder 7"/>
          <p:cNvSpPr>
            <a:spLocks noGrp="1"/>
          </p:cNvSpPr>
          <p:nvPr>
            <p:ph type="ftr" sz="quarter" idx="11"/>
          </p:nvPr>
        </p:nvSpPr>
        <p:spPr/>
        <p:txBody>
          <a:bodyPr/>
          <a:lstStyle/>
          <a:p>
            <a:endParaRPr lang="en-US"/>
          </a:p>
        </p:txBody>
      </p:sp>
      <p:sp>
        <p:nvSpPr>
          <p:cNvPr id="2" name="Rectangle 6">
            <a:extLst>
              <a:ext uri="{FF2B5EF4-FFF2-40B4-BE49-F238E27FC236}">
                <a16:creationId xmlns:a16="http://schemas.microsoft.com/office/drawing/2014/main" id="{83023051-993A-4F0F-B341-86052D6566FA}"/>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Zástupný symbol pro číslo snímku 7">
            <a:extLst>
              <a:ext uri="{FF2B5EF4-FFF2-40B4-BE49-F238E27FC236}">
                <a16:creationId xmlns:a16="http://schemas.microsoft.com/office/drawing/2014/main" id="{2E4D90DC-0132-45C9-BFF7-A9D132729014}"/>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19" name="Title 1">
            <a:extLst>
              <a:ext uri="{FF2B5EF4-FFF2-40B4-BE49-F238E27FC236}">
                <a16:creationId xmlns:a16="http://schemas.microsoft.com/office/drawing/2014/main" id="{75299CBF-DFEB-430A-8893-24B7BBC97974}"/>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Tree>
    <p:extLst>
      <p:ext uri="{BB962C8B-B14F-4D97-AF65-F5344CB8AC3E}">
        <p14:creationId xmlns:p14="http://schemas.microsoft.com/office/powerpoint/2010/main" val="275196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3336" y="624110"/>
            <a:ext cx="9841275"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659236" y="2133600"/>
            <a:ext cx="9845376" cy="3886200"/>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9" name="Rovnoramenný trojúhelník 8">
            <a:extLst>
              <a:ext uri="{FF2B5EF4-FFF2-40B4-BE49-F238E27FC236}">
                <a16:creationId xmlns:a16="http://schemas.microsoft.com/office/drawing/2014/main" id="{A05B8238-1E27-499D-A83D-D6306CB59E39}"/>
              </a:ext>
            </a:extLst>
          </p:cNvPr>
          <p:cNvSpPr/>
          <p:nvPr/>
        </p:nvSpPr>
        <p:spPr>
          <a:xfrm>
            <a:off x="11521444" y="6296296"/>
            <a:ext cx="659674" cy="561703"/>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Zástupný symbol pro číslo snímku 7">
            <a:extLst>
              <a:ext uri="{FF2B5EF4-FFF2-40B4-BE49-F238E27FC236}">
                <a16:creationId xmlns:a16="http://schemas.microsoft.com/office/drawing/2014/main" id="{00B1C248-719C-4E05-80CF-986EBC1FBB52}"/>
              </a:ext>
            </a:extLst>
          </p:cNvPr>
          <p:cNvSpPr>
            <a:spLocks noGrp="1"/>
          </p:cNvSpPr>
          <p:nvPr>
            <p:ph type="sldNum" sz="quarter" idx="4"/>
          </p:nvPr>
        </p:nvSpPr>
        <p:spPr>
          <a:xfrm>
            <a:off x="11185705" y="6488127"/>
            <a:ext cx="100629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97103941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495fbqvSoW8&amp;ab_channel=tinkabarbie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cs.wikipedia.org/wiki/Milgram%C5%AFv_experimen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H4wmzq9867Y&amp;list=PLTah53BsznSiiwewaNIwSK64FrQg2AUN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prozeny.cz/clanek/analni-sex-jako-cesta-k-dokonale-rozkosi-67703#utm_content=ribbonnews&amp;utm_term=an%C3%A1ln%C3%AD&amp;utm_medium=hint&amp;utm_source=search.seznam.cz"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kritickemysleni.cz/"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ideo" Target="https://www.youtube.com/embed/Lj800r8sq5M?feature=oembed"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dPCK7cBK7tc?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8BC093-3B55-408C-9222-94104E39E9B8}"/>
              </a:ext>
            </a:extLst>
          </p:cNvPr>
          <p:cNvSpPr>
            <a:spLocks noGrp="1"/>
          </p:cNvSpPr>
          <p:nvPr>
            <p:ph type="ctrTitle"/>
          </p:nvPr>
        </p:nvSpPr>
        <p:spPr/>
        <p:txBody>
          <a:bodyPr>
            <a:normAutofit/>
          </a:bodyPr>
          <a:lstStyle/>
          <a:p>
            <a:r>
              <a:rPr lang="cs-CZ" dirty="0"/>
              <a:t>Moderní kontinentální filosofie: vybrané kapitoly</a:t>
            </a:r>
          </a:p>
        </p:txBody>
      </p:sp>
      <p:sp>
        <p:nvSpPr>
          <p:cNvPr id="3" name="Podnadpis 2">
            <a:extLst>
              <a:ext uri="{FF2B5EF4-FFF2-40B4-BE49-F238E27FC236}">
                <a16:creationId xmlns:a16="http://schemas.microsoft.com/office/drawing/2014/main" id="{41EBBFF5-6FA7-4CA6-A44E-F10AB3EF85A3}"/>
              </a:ext>
            </a:extLst>
          </p:cNvPr>
          <p:cNvSpPr>
            <a:spLocks noGrp="1"/>
          </p:cNvSpPr>
          <p:nvPr>
            <p:ph type="subTitle" idx="1"/>
          </p:nvPr>
        </p:nvSpPr>
        <p:spPr/>
        <p:txBody>
          <a:bodyPr/>
          <a:lstStyle/>
          <a:p>
            <a:r>
              <a:rPr lang="cs-CZ"/>
              <a:t>Daniel Špelda, Katedra filosofie FF MU</a:t>
            </a:r>
          </a:p>
          <a:p>
            <a:r>
              <a:rPr lang="cs-CZ"/>
              <a:t>Podzimní semestr 2020</a:t>
            </a:r>
          </a:p>
        </p:txBody>
      </p:sp>
    </p:spTree>
    <p:extLst>
      <p:ext uri="{BB962C8B-B14F-4D97-AF65-F5344CB8AC3E}">
        <p14:creationId xmlns:p14="http://schemas.microsoft.com/office/powerpoint/2010/main" val="503332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300038" y="1540189"/>
            <a:ext cx="11601450" cy="3777622"/>
          </a:xfrm>
        </p:spPr>
        <p:txBody>
          <a:bodyPr/>
          <a:lstStyle/>
          <a:p>
            <a:pPr algn="just"/>
            <a:r>
              <a:rPr lang="cs-CZ" dirty="0"/>
              <a:t>„</a:t>
            </a:r>
            <a:r>
              <a:rPr lang="cs-CZ" i="1" dirty="0"/>
              <a:t>Vztek a zuřivost jsou jako nástroje masového vyhlazování žalostně primitivní a neúčinné. Normálně vyprchají, než je dílo dokonáno. Nelze na nich stavět velké plány.</a:t>
            </a:r>
            <a:r>
              <a:rPr lang="cs-CZ" dirty="0"/>
              <a:t>“ (140) </a:t>
            </a:r>
          </a:p>
          <a:p>
            <a:pPr algn="just"/>
            <a:r>
              <a:rPr lang="cs-CZ" dirty="0"/>
              <a:t>„</a:t>
            </a:r>
            <a:r>
              <a:rPr lang="cs-CZ" i="1" dirty="0"/>
              <a:t>Užití násilí je nejúčinnější a nákladově nejefektivnější, kdy jsou prostředky podřízeny </a:t>
            </a:r>
            <a:r>
              <a:rPr lang="cs-CZ" i="1" dirty="0" err="1"/>
              <a:t>výhraně</a:t>
            </a:r>
            <a:r>
              <a:rPr lang="cs-CZ" i="1" dirty="0"/>
              <a:t> instrumentálně racionálním kritériím, tedy odděleny od morálního hodnocení cílů.</a:t>
            </a:r>
            <a:r>
              <a:rPr lang="cs-CZ" dirty="0"/>
              <a:t>“ (150)</a:t>
            </a:r>
          </a:p>
          <a:p>
            <a:pPr marL="5829300"/>
            <a:r>
              <a:rPr lang="cs-CZ" dirty="0"/>
              <a:t>Vyhlazování Židů bylo rozsáhlou logistickou operací: práce s plány a čísly.</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Byrokratická instrumentální racionalita</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a:extLst>
              <a:ext uri="{FF2B5EF4-FFF2-40B4-BE49-F238E27FC236}">
                <a16:creationId xmlns:a16="http://schemas.microsoft.com/office/drawing/2014/main" id="{5189F1A9-B53D-47E1-9D3A-D62C9E58F7EE}"/>
              </a:ext>
            </a:extLst>
          </p:cNvPr>
          <p:cNvPicPr>
            <a:picLocks noChangeAspect="1"/>
          </p:cNvPicPr>
          <p:nvPr/>
        </p:nvPicPr>
        <p:blipFill>
          <a:blip r:embed="rId2"/>
          <a:stretch>
            <a:fillRect/>
          </a:stretch>
        </p:blipFill>
        <p:spPr>
          <a:xfrm>
            <a:off x="0" y="2968602"/>
            <a:ext cx="5787558" cy="3870467"/>
          </a:xfrm>
          <a:prstGeom prst="rect">
            <a:avLst/>
          </a:prstGeom>
        </p:spPr>
      </p:pic>
    </p:spTree>
    <p:extLst>
      <p:ext uri="{BB962C8B-B14F-4D97-AF65-F5344CB8AC3E}">
        <p14:creationId xmlns:p14="http://schemas.microsoft.com/office/powerpoint/2010/main" val="1114920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357312"/>
            <a:ext cx="10529252" cy="4553909"/>
          </a:xfrm>
        </p:spPr>
        <p:txBody>
          <a:bodyPr/>
          <a:lstStyle/>
          <a:p>
            <a:pPr algn="just"/>
            <a:r>
              <a:rPr lang="cs-CZ" dirty="0"/>
              <a:t>Byrokrati a esesáci chtěli jen dobře plnit úkoly: „</a:t>
            </a:r>
            <a:r>
              <a:rPr lang="cs-CZ" i="1" dirty="0"/>
              <a:t>Ať dělají cokoli, chtějí to dělat dobře. Jakmile byli díky komplexní funkcionální diferenciaci uvnitř byrokracie izolováni od konečných výsledků činnosti, na níž se podílejí, jejich morální zřetele se mohou plně soustředit na dobré vykonávání zadané práce. Morálka se scvrkává na příkaz být dobrým, výkonným a přičinlivým odborníkem a pracovníkem.</a:t>
            </a:r>
            <a:r>
              <a:rPr lang="cs-CZ" dirty="0"/>
              <a:t>“ (38)</a:t>
            </a:r>
          </a:p>
          <a:p>
            <a:r>
              <a:rPr lang="cs-CZ" dirty="0"/>
              <a:t>Profesní soudržnost funkcionářů postižených pracovními problémy.</a:t>
            </a:r>
          </a:p>
          <a:p>
            <a:pPr algn="just"/>
            <a:r>
              <a:rPr lang="cs-CZ"/>
              <a:t>„</a:t>
            </a:r>
            <a:r>
              <a:rPr lang="cs-CZ" i="1"/>
              <a:t>Lidé-objekty </a:t>
            </a:r>
            <a:r>
              <a:rPr lang="cs-CZ" i="1" dirty="0"/>
              <a:t>se tak stávají jen ‚rušivým faktorem‘. Jejich neukázněnost dále posiluje sebeúctu funkcionářů a kolegiální vazby, které je spojují. Funkcionáři se cítí být soudruhy v obtížném boji vyžadujícím odvahu sebeobětování a nesobeckou oddanost věci</a:t>
            </a:r>
            <a:r>
              <a:rPr lang="cs-CZ" dirty="0"/>
              <a:t>.“ (156f.)</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828083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285750" y="1285875"/>
            <a:ext cx="6815138" cy="4625347"/>
          </a:xfrm>
        </p:spPr>
        <p:txBody>
          <a:bodyPr/>
          <a:lstStyle/>
          <a:p>
            <a:pPr algn="just"/>
            <a:r>
              <a:rPr lang="cs-CZ" dirty="0"/>
              <a:t>„</a:t>
            </a:r>
            <a:r>
              <a:rPr lang="cs-CZ" i="1" dirty="0"/>
              <a:t>Byrokracie je naprogramována k hledání optimálního řešení. (…) Jediné na čem záleží, je efektivnost a snižování nákladů jejich zpracování</a:t>
            </a:r>
            <a:r>
              <a:rPr lang="cs-CZ" dirty="0"/>
              <a:t>“ (157)</a:t>
            </a:r>
          </a:p>
          <a:p>
            <a:pPr algn="just"/>
            <a:r>
              <a:rPr lang="cs-CZ" dirty="0"/>
              <a:t>Moderní civilizace se svými technologiemi, institucemi, průmyslem a zdroji doslova vždy čekala na nějaký cíl a na nějaké zaměření, které by mohla bez otázek a reptání realizovat: „</a:t>
            </a:r>
            <a:r>
              <a:rPr lang="cs-CZ" i="1" dirty="0"/>
              <a:t>doslova čekající na vizi a obratného a vynalézavého návrháře, který jí dá tvar.</a:t>
            </a:r>
            <a:r>
              <a:rPr lang="cs-CZ" dirty="0"/>
              <a:t>“ (168)</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a:extLst>
              <a:ext uri="{FF2B5EF4-FFF2-40B4-BE49-F238E27FC236}">
                <a16:creationId xmlns:a16="http://schemas.microsoft.com/office/drawing/2014/main" id="{F2C4872A-490B-42C9-87EC-45687B124F11}"/>
              </a:ext>
            </a:extLst>
          </p:cNvPr>
          <p:cNvPicPr>
            <a:picLocks noChangeAspect="1"/>
          </p:cNvPicPr>
          <p:nvPr/>
        </p:nvPicPr>
        <p:blipFill>
          <a:blip r:embed="rId2"/>
          <a:stretch>
            <a:fillRect/>
          </a:stretch>
        </p:blipFill>
        <p:spPr>
          <a:xfrm>
            <a:off x="7143752" y="1285875"/>
            <a:ext cx="5031438" cy="3406867"/>
          </a:xfrm>
          <a:prstGeom prst="rect">
            <a:avLst/>
          </a:prstGeom>
        </p:spPr>
      </p:pic>
    </p:spTree>
    <p:extLst>
      <p:ext uri="{BB962C8B-B14F-4D97-AF65-F5344CB8AC3E}">
        <p14:creationId xmlns:p14="http://schemas.microsoft.com/office/powerpoint/2010/main" val="624824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p:txBody>
          <a:bodyPr/>
          <a:lstStyle/>
          <a:p>
            <a:r>
              <a:rPr lang="cs-CZ" dirty="0"/>
              <a:t>Holocaust byl prodchnut racionalitou.</a:t>
            </a:r>
          </a:p>
          <a:p>
            <a:r>
              <a:rPr lang="cs-CZ" b="1" dirty="0"/>
              <a:t>Ovládající</a:t>
            </a:r>
            <a:r>
              <a:rPr lang="cs-CZ" dirty="0"/>
              <a:t>: instrumentální byrokratická racionalita.</a:t>
            </a:r>
          </a:p>
          <a:p>
            <a:pPr marL="714375" indent="0">
              <a:spcBef>
                <a:spcPts val="0"/>
              </a:spcBef>
              <a:buNone/>
            </a:pPr>
            <a:r>
              <a:rPr lang="cs-CZ" sz="2400" b="1" dirty="0"/>
              <a:t>×</a:t>
            </a:r>
          </a:p>
          <a:p>
            <a:pPr>
              <a:spcBef>
                <a:spcPts val="0"/>
              </a:spcBef>
            </a:pPr>
            <a:r>
              <a:rPr lang="cs-CZ" b="1" dirty="0"/>
              <a:t>Ovládaní</a:t>
            </a:r>
            <a:r>
              <a:rPr lang="cs-CZ" dirty="0"/>
              <a:t>: racionalita boje o sebezáchovu.</a:t>
            </a:r>
          </a:p>
          <a:p>
            <a:pPr algn="just"/>
            <a:r>
              <a:rPr lang="cs-CZ" dirty="0"/>
              <a:t>„</a:t>
            </a:r>
            <a:r>
              <a:rPr lang="cs-CZ" i="1" dirty="0"/>
              <a:t>Aby bylo chování obětí předvídatelné, a aby se dalo tedy dalo ovlivňovat a kontrolovat, museli je nacisté přimět jednat ‚racionálním způsobem‘. K tomu bylo potřeba, aby oběti věřily, že skutečně mají co zachránit a že existují jasná pravidla stanovující, jak při takové záchraně postupovat</a:t>
            </a:r>
            <a:r>
              <a:rPr lang="cs-CZ" dirty="0"/>
              <a:t>.“ (188)</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Racionalita ovládajících a ovládaných</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2466409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410511"/>
            <a:ext cx="10529252" cy="4500711"/>
          </a:xfrm>
        </p:spPr>
        <p:txBody>
          <a:bodyPr>
            <a:normAutofit/>
          </a:bodyPr>
          <a:lstStyle/>
          <a:p>
            <a:r>
              <a:rPr lang="cs-CZ" dirty="0"/>
              <a:t>Role židovských rad, které pomáhaly ukázňovat situaci v ghettech a řídily odchody na transporty.</a:t>
            </a:r>
          </a:p>
          <a:p>
            <a:pPr algn="just"/>
            <a:r>
              <a:rPr lang="cs-CZ" dirty="0"/>
              <a:t>„</a:t>
            </a:r>
            <a:r>
              <a:rPr lang="cs-CZ" i="1" dirty="0"/>
              <a:t>Chudí umírali jako první, a v celých houfech. S nimi i lidé nevynalézaví, pokorní, naivní, poctiví, neprůbojní.“ </a:t>
            </a:r>
            <a:r>
              <a:rPr lang="cs-CZ" dirty="0"/>
              <a:t>(205)</a:t>
            </a:r>
          </a:p>
          <a:p>
            <a:pPr algn="just"/>
            <a:r>
              <a:rPr lang="cs-CZ" dirty="0"/>
              <a:t>Němci „</a:t>
            </a:r>
            <a:r>
              <a:rPr lang="cs-CZ" i="1" dirty="0"/>
              <a:t>v ideálním případě jen nezúčastněně pozorovali</a:t>
            </a:r>
            <a:r>
              <a:rPr lang="cs-CZ" dirty="0"/>
              <a:t>.“ (199)</a:t>
            </a:r>
          </a:p>
          <a:p>
            <a:pPr algn="just"/>
            <a:r>
              <a:rPr lang="cs-CZ" dirty="0"/>
              <a:t>Možnost přežití jako racionální volba: „…</a:t>
            </a:r>
            <a:r>
              <a:rPr lang="cs-CZ" i="1" dirty="0"/>
              <a:t>racionalita znamenala spolupráci. Všechno, co Židé dělali ve svém vlastním zájmu, přivádělo nacistický cíl o něco blíže k úspěšnému naplnění</a:t>
            </a:r>
            <a:r>
              <a:rPr lang="cs-CZ" dirty="0"/>
              <a:t>.“ (194)</a:t>
            </a:r>
          </a:p>
          <a:p>
            <a:r>
              <a:rPr lang="cs-CZ" dirty="0"/>
              <a:t>Racionalita obětí byla mnohem efektivnější než vojáci a zbraně. </a:t>
            </a:r>
          </a:p>
          <a:p>
            <a:r>
              <a:rPr lang="cs-CZ" dirty="0"/>
              <a:t>Příklady L. Fuks, </a:t>
            </a:r>
            <a:r>
              <a:rPr lang="cs-CZ" i="1" dirty="0"/>
              <a:t>Pan Theodor </a:t>
            </a:r>
            <a:r>
              <a:rPr lang="cs-CZ" i="1" dirty="0" err="1"/>
              <a:t>Mundstock</a:t>
            </a:r>
            <a:r>
              <a:rPr lang="cs-CZ" i="1" dirty="0"/>
              <a:t> </a:t>
            </a:r>
            <a:r>
              <a:rPr lang="cs-CZ" dirty="0"/>
              <a:t>(1963); A. Lustig, </a:t>
            </a:r>
            <a:r>
              <a:rPr lang="cs-CZ" i="1" dirty="0">
                <a:hlinkClick r:id="rId2"/>
              </a:rPr>
              <a:t>Modlitba</a:t>
            </a:r>
            <a:r>
              <a:rPr lang="cs-CZ" i="1" dirty="0"/>
              <a:t> pro Kateřinu </a:t>
            </a:r>
            <a:r>
              <a:rPr lang="cs-CZ" i="1" dirty="0" err="1"/>
              <a:t>Horowitzovou</a:t>
            </a:r>
            <a:r>
              <a:rPr lang="cs-CZ" i="1" dirty="0"/>
              <a:t> </a:t>
            </a:r>
            <a:r>
              <a:rPr lang="cs-CZ" dirty="0"/>
              <a:t>(1964), </a:t>
            </a:r>
            <a:r>
              <a:rPr lang="cs-CZ"/>
              <a:t>film 1965.</a:t>
            </a:r>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1088430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2133600"/>
            <a:ext cx="10529252" cy="4100290"/>
          </a:xfrm>
        </p:spPr>
        <p:txBody>
          <a:bodyPr>
            <a:normAutofit/>
          </a:bodyPr>
          <a:lstStyle/>
          <a:p>
            <a:r>
              <a:rPr lang="cs-CZ" dirty="0"/>
              <a:t>B. se vymezuje proti </a:t>
            </a:r>
            <a:r>
              <a:rPr lang="cs-CZ" dirty="0" err="1"/>
              <a:t>Adornovi</a:t>
            </a:r>
            <a:r>
              <a:rPr lang="cs-CZ" dirty="0"/>
              <a:t> a jeho pojetí v </a:t>
            </a:r>
            <a:r>
              <a:rPr lang="cs-CZ" i="1" dirty="0"/>
              <a:t>Autoritářská osobnost </a:t>
            </a:r>
            <a:r>
              <a:rPr lang="cs-CZ" dirty="0"/>
              <a:t>(1951): zejm. proti myšlence autoritářské osobnosti.</a:t>
            </a:r>
          </a:p>
          <a:p>
            <a:pPr algn="just"/>
            <a:r>
              <a:rPr lang="cs-CZ" dirty="0"/>
              <a:t>„</a:t>
            </a:r>
            <a:r>
              <a:rPr lang="cs-CZ" i="1" dirty="0"/>
              <a:t>Podle </a:t>
            </a:r>
            <a:r>
              <a:rPr lang="cs-CZ" i="1" dirty="0" err="1"/>
              <a:t>Adorna</a:t>
            </a:r>
            <a:r>
              <a:rPr lang="cs-CZ" i="1" dirty="0"/>
              <a:t> a jeho kolegů byl nacismus krutý, protože krutí byli nacisté a nacisté byli krutí, protože k tomu, stát se nacisty, tíhli krutí lidé (…) V </a:t>
            </a:r>
            <a:r>
              <a:rPr lang="cs-CZ" i="1" dirty="0" err="1"/>
              <a:t>Adornově</a:t>
            </a:r>
            <a:r>
              <a:rPr lang="cs-CZ" i="1" dirty="0"/>
              <a:t> představě se svět dělí na rozené </a:t>
            </a:r>
            <a:r>
              <a:rPr lang="cs-CZ" i="1" dirty="0" err="1"/>
              <a:t>protonacisty</a:t>
            </a:r>
            <a:r>
              <a:rPr lang="cs-CZ" i="1" dirty="0"/>
              <a:t> a jejich oběti.</a:t>
            </a:r>
            <a:r>
              <a:rPr lang="cs-CZ" dirty="0"/>
              <a:t>“ (216)</a:t>
            </a:r>
          </a:p>
          <a:p>
            <a:r>
              <a:rPr lang="cs-CZ" dirty="0"/>
              <a:t>B. se odvolával na </a:t>
            </a:r>
            <a:r>
              <a:rPr lang="cs-CZ" dirty="0" err="1"/>
              <a:t>Milgramův</a:t>
            </a:r>
            <a:r>
              <a:rPr lang="cs-CZ" dirty="0"/>
              <a:t> experiment (</a:t>
            </a:r>
            <a:r>
              <a:rPr lang="cs-CZ" dirty="0" err="1"/>
              <a:t>hyp</a:t>
            </a:r>
            <a:r>
              <a:rPr lang="cs-CZ" dirty="0"/>
              <a:t>. odkaz:</a:t>
            </a:r>
          </a:p>
          <a:p>
            <a:pPr lvl="1"/>
            <a:r>
              <a:rPr lang="cs-CZ" dirty="0">
                <a:hlinkClick r:id="rId2"/>
              </a:rPr>
              <a:t>https://cs.wikipedia.org/wiki/Milgram%C5%AFv_experiment </a:t>
            </a:r>
            <a:endParaRPr lang="cs-CZ" dirty="0"/>
          </a:p>
          <a:p>
            <a:r>
              <a:rPr lang="cs-CZ" dirty="0"/>
              <a:t>„</a:t>
            </a:r>
            <a:r>
              <a:rPr lang="cs-CZ" i="1" dirty="0"/>
              <a:t>Osobní rysy nebrání lidem dopouštět se krutosti, jestliže je kontext interakce, v němž se nacházejí, ke krutosti podněcuje</a:t>
            </a:r>
            <a:r>
              <a:rPr lang="cs-CZ" dirty="0"/>
              <a:t>.“ (216)</a:t>
            </a:r>
          </a:p>
          <a:p>
            <a:r>
              <a:rPr lang="cs-CZ" dirty="0"/>
              <a:t>Každý z nás si v sobě nosí svého nacistu:</a:t>
            </a:r>
          </a:p>
          <a:p>
            <a:pPr marL="0" indent="0">
              <a:buNone/>
            </a:pPr>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Tautologie zla: lidé jsou zlí, protože jsou zlí</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2922691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2. Dvě modernity</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1084296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560438" y="1403579"/>
            <a:ext cx="11631561" cy="4507643"/>
          </a:xfrm>
        </p:spPr>
        <p:txBody>
          <a:bodyPr/>
          <a:lstStyle/>
          <a:p>
            <a:r>
              <a:rPr lang="cs-CZ" dirty="0"/>
              <a:t>Článek „</a:t>
            </a:r>
            <a:r>
              <a:rPr lang="cs-CZ" i="1" dirty="0"/>
              <a:t>Kritika: privatizovaná a odzbrojená</a:t>
            </a:r>
            <a:r>
              <a:rPr lang="cs-CZ" dirty="0"/>
              <a:t>“ (1999) (česky in </a:t>
            </a:r>
            <a:r>
              <a:rPr lang="cs-CZ" dirty="0" err="1"/>
              <a:t>Bauman</a:t>
            </a:r>
            <a:r>
              <a:rPr lang="cs-CZ" dirty="0"/>
              <a:t>, </a:t>
            </a:r>
            <a:r>
              <a:rPr lang="cs-CZ" i="1" dirty="0"/>
              <a:t>Individualizovaná společnost</a:t>
            </a:r>
            <a:r>
              <a:rPr lang="cs-CZ" dirty="0"/>
              <a:t>, 2004, s. 120nn., o rok později (2000) první část knihy </a:t>
            </a:r>
            <a:r>
              <a:rPr lang="cs-CZ" i="1" dirty="0"/>
              <a:t>Tekutá modernita</a:t>
            </a:r>
            <a:r>
              <a:rPr lang="cs-CZ" dirty="0"/>
              <a:t>).</a:t>
            </a:r>
          </a:p>
          <a:p>
            <a:pPr marL="6105525"/>
            <a:r>
              <a:rPr lang="cs-CZ" u="sng" dirty="0"/>
              <a:t>Hlavní teze</a:t>
            </a:r>
            <a:r>
              <a:rPr lang="cs-CZ" dirty="0"/>
              <a:t>: společnost, kterou kritizovala Frankfurtská škola, už neexistuje. </a:t>
            </a:r>
            <a:r>
              <a:rPr lang="cs-CZ" u="sng" dirty="0"/>
              <a:t>Nastoupil nový typ modernity</a:t>
            </a:r>
            <a:r>
              <a:rPr lang="cs-CZ" dirty="0"/>
              <a:t>.</a:t>
            </a:r>
          </a:p>
          <a:p>
            <a:pPr marL="6105525" algn="just"/>
            <a:r>
              <a:rPr lang="cs-CZ" dirty="0"/>
              <a:t>Smyslem </a:t>
            </a:r>
            <a:r>
              <a:rPr lang="cs-CZ" b="1" dirty="0"/>
              <a:t>kritické teorie</a:t>
            </a:r>
            <a:r>
              <a:rPr lang="cs-CZ" dirty="0"/>
              <a:t> bylo především „</a:t>
            </a:r>
            <a:r>
              <a:rPr lang="cs-CZ" i="1" dirty="0"/>
              <a:t>obrana lidské autonomie, svobody volby a práva na sebeurčení</a:t>
            </a:r>
            <a:r>
              <a:rPr lang="cs-CZ" dirty="0"/>
              <a:t>“ (123) před společností, „</a:t>
            </a:r>
            <a:r>
              <a:rPr lang="cs-CZ" i="1" dirty="0"/>
              <a:t>která trpí nenasytnou totalitární, homogenizační a uniformující obsesí.</a:t>
            </a:r>
            <a:r>
              <a:rPr lang="cs-CZ" dirty="0"/>
              <a:t>“ (123)</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Úvod</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osoba, země, exteriér, skupina&#10;&#10;Popis byl vytvořen automaticky">
            <a:extLst>
              <a:ext uri="{FF2B5EF4-FFF2-40B4-BE49-F238E27FC236}">
                <a16:creationId xmlns:a16="http://schemas.microsoft.com/office/drawing/2014/main" id="{F63B5A2E-AC2F-4EEF-886C-59420A38D968}"/>
              </a:ext>
            </a:extLst>
          </p:cNvPr>
          <p:cNvPicPr>
            <a:picLocks noChangeAspect="1"/>
          </p:cNvPicPr>
          <p:nvPr/>
        </p:nvPicPr>
        <p:blipFill>
          <a:blip r:embed="rId2"/>
          <a:stretch>
            <a:fillRect/>
          </a:stretch>
        </p:blipFill>
        <p:spPr>
          <a:xfrm>
            <a:off x="216308" y="2109675"/>
            <a:ext cx="6159910" cy="4507643"/>
          </a:xfrm>
          <a:prstGeom prst="rect">
            <a:avLst/>
          </a:prstGeom>
        </p:spPr>
      </p:pic>
    </p:spTree>
    <p:extLst>
      <p:ext uri="{BB962C8B-B14F-4D97-AF65-F5344CB8AC3E}">
        <p14:creationId xmlns:p14="http://schemas.microsoft.com/office/powerpoint/2010/main" val="3143134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p:txBody>
          <a:bodyPr/>
          <a:lstStyle/>
          <a:p>
            <a:r>
              <a:rPr lang="cs-CZ" dirty="0"/>
              <a:t>19. a větší část 20. století.</a:t>
            </a:r>
          </a:p>
          <a:p>
            <a:pPr algn="just"/>
            <a:r>
              <a:rPr lang="cs-CZ" b="1" dirty="0"/>
              <a:t>a) </a:t>
            </a:r>
            <a:r>
              <a:rPr lang="cs-CZ" u="sng" dirty="0"/>
              <a:t>Fordova továrna</a:t>
            </a:r>
            <a:r>
              <a:rPr lang="cs-CZ" dirty="0"/>
              <a:t>: těžká modernita která „</a:t>
            </a:r>
            <a:r>
              <a:rPr lang="cs-CZ" i="1" dirty="0"/>
              <a:t>zredukovala lidské činnosti na jednoduché, rutinní a v zásadě předvídatelné pohyby, které se měly provádět samozřejmě a mechanicky, aniž by se do celého procesu zapojovaly duševní schopnosti, čímž byla vyřazena jakákoli spontaneita a individuální iniciativa.</a:t>
            </a:r>
            <a:r>
              <a:rPr lang="cs-CZ" dirty="0"/>
              <a:t>“ (122n.)</a:t>
            </a:r>
          </a:p>
          <a:p>
            <a:r>
              <a:rPr lang="cs-CZ" b="1" dirty="0"/>
              <a:t>b) </a:t>
            </a:r>
            <a:r>
              <a:rPr lang="cs-CZ" dirty="0"/>
              <a:t>Byrokracie, </a:t>
            </a:r>
            <a:r>
              <a:rPr lang="cs-CZ" b="1" dirty="0"/>
              <a:t> c) </a:t>
            </a:r>
            <a:r>
              <a:rPr lang="cs-CZ" dirty="0" err="1"/>
              <a:t>Panoptikon</a:t>
            </a:r>
            <a:r>
              <a:rPr lang="cs-CZ" dirty="0"/>
              <a:t>,</a:t>
            </a:r>
            <a:r>
              <a:rPr lang="cs-CZ" b="1" dirty="0"/>
              <a:t> d)</a:t>
            </a:r>
            <a:r>
              <a:rPr lang="cs-CZ" dirty="0"/>
              <a:t> Velký bratr,</a:t>
            </a:r>
            <a:r>
              <a:rPr lang="cs-CZ" b="1" dirty="0"/>
              <a:t> e) </a:t>
            </a:r>
            <a:r>
              <a:rPr lang="cs-CZ" dirty="0"/>
              <a:t>koncentrační tábor (gulag).</a:t>
            </a:r>
          </a:p>
          <a:p>
            <a:pPr algn="just"/>
            <a:r>
              <a:rPr lang="cs-CZ" dirty="0"/>
              <a:t>„</a:t>
            </a:r>
            <a:r>
              <a:rPr lang="cs-CZ" i="1" dirty="0"/>
              <a:t>Tato modernita byla zapřisáhlým nepřítelem nahodilosti, různorodosti, dvojznačnosti, nevypočitatelnosti a výstřednosti, které se snažila vyhubit.</a:t>
            </a:r>
            <a:r>
              <a:rPr lang="cs-CZ" dirty="0"/>
              <a:t>“ (122)</a:t>
            </a:r>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Těžká modernita</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1184053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618309" y="1480457"/>
            <a:ext cx="5817326" cy="4430765"/>
          </a:xfrm>
        </p:spPr>
        <p:txBody>
          <a:bodyPr/>
          <a:lstStyle/>
          <a:p>
            <a:r>
              <a:rPr lang="cs-CZ" dirty="0"/>
              <a:t>Nezájem o </a:t>
            </a:r>
            <a:r>
              <a:rPr lang="cs-CZ" dirty="0" err="1"/>
              <a:t>Orwellovu</a:t>
            </a:r>
            <a:r>
              <a:rPr lang="cs-CZ" dirty="0"/>
              <a:t> knihu v roce 1984: Lidé z roku 1984 v </a:t>
            </a:r>
            <a:r>
              <a:rPr lang="cs-CZ" dirty="0" err="1"/>
              <a:t>Orwellově</a:t>
            </a:r>
            <a:r>
              <a:rPr lang="cs-CZ" dirty="0"/>
              <a:t> dystopii už „</a:t>
            </a:r>
            <a:r>
              <a:rPr lang="cs-CZ" i="1" dirty="0"/>
              <a:t>nepoznávali své vlastní starosti a agonie</a:t>
            </a:r>
            <a:r>
              <a:rPr lang="cs-CZ" dirty="0"/>
              <a:t>.“ (124)</a:t>
            </a:r>
          </a:p>
          <a:p>
            <a:r>
              <a:rPr lang="cs-CZ" dirty="0" err="1"/>
              <a:t>Bauman</a:t>
            </a:r>
            <a:r>
              <a:rPr lang="cs-CZ" dirty="0"/>
              <a:t> v 90. letech používal označení </a:t>
            </a:r>
            <a:r>
              <a:rPr lang="cs-CZ" b="1" dirty="0"/>
              <a:t>postmodernita</a:t>
            </a:r>
            <a:r>
              <a:rPr lang="cs-CZ" dirty="0"/>
              <a:t> – postmoderní společnost.</a:t>
            </a:r>
          </a:p>
          <a:p>
            <a:r>
              <a:rPr lang="cs-CZ" dirty="0"/>
              <a:t>Od konce 90. let: „</a:t>
            </a:r>
            <a:r>
              <a:rPr lang="cs-CZ" b="1" dirty="0"/>
              <a:t>tekutá modernita</a:t>
            </a:r>
            <a:r>
              <a:rPr lang="cs-CZ" dirty="0"/>
              <a:t>“ – </a:t>
            </a:r>
            <a:r>
              <a:rPr lang="cs-CZ" i="1" dirty="0" err="1"/>
              <a:t>liquid</a:t>
            </a:r>
            <a:r>
              <a:rPr lang="cs-CZ" i="1" dirty="0"/>
              <a:t> modernity</a:t>
            </a:r>
            <a:r>
              <a:rPr lang="cs-CZ" dirty="0"/>
              <a:t>.</a:t>
            </a:r>
          </a:p>
          <a:p>
            <a:r>
              <a:rPr lang="cs-CZ" dirty="0"/>
              <a:t>Přechod od </a:t>
            </a:r>
            <a:r>
              <a:rPr lang="cs-CZ" b="1" dirty="0"/>
              <a:t>těžké</a:t>
            </a:r>
            <a:r>
              <a:rPr lang="cs-CZ" dirty="0"/>
              <a:t> k </a:t>
            </a:r>
            <a:r>
              <a:rPr lang="cs-CZ" b="1" dirty="0"/>
              <a:t>tekuté modernitě </a:t>
            </a:r>
            <a:r>
              <a:rPr lang="cs-CZ" dirty="0"/>
              <a:t>se dá ukázat na dvou změnách.</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a:xfrm>
            <a:off x="821804" y="624110"/>
            <a:ext cx="10682808" cy="1280890"/>
          </a:xfrm>
        </p:spPr>
        <p:txBody>
          <a:bodyPr/>
          <a:lstStyle/>
          <a:p>
            <a:r>
              <a:rPr lang="cs-CZ"/>
              <a:t>Lehká/tekutá modernita</a:t>
            </a:r>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osoba, interiér, zeď&#10;&#10;Popis byl vytvořen automaticky">
            <a:extLst>
              <a:ext uri="{FF2B5EF4-FFF2-40B4-BE49-F238E27FC236}">
                <a16:creationId xmlns:a16="http://schemas.microsoft.com/office/drawing/2014/main" id="{506AB943-03AF-404D-B444-6F6FF4656891}"/>
              </a:ext>
            </a:extLst>
          </p:cNvPr>
          <p:cNvPicPr>
            <a:picLocks noChangeAspect="1"/>
          </p:cNvPicPr>
          <p:nvPr/>
        </p:nvPicPr>
        <p:blipFill>
          <a:blip r:embed="rId2"/>
          <a:stretch>
            <a:fillRect/>
          </a:stretch>
        </p:blipFill>
        <p:spPr>
          <a:xfrm>
            <a:off x="6435635" y="502948"/>
            <a:ext cx="5756366" cy="5738922"/>
          </a:xfrm>
          <a:prstGeom prst="rect">
            <a:avLst/>
          </a:prstGeom>
        </p:spPr>
      </p:pic>
    </p:spTree>
    <p:extLst>
      <p:ext uri="{BB962C8B-B14F-4D97-AF65-F5344CB8AC3E}">
        <p14:creationId xmlns:p14="http://schemas.microsoft.com/office/powerpoint/2010/main" val="2059848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pětiúhelník 16">
            <a:extLst>
              <a:ext uri="{FF2B5EF4-FFF2-40B4-BE49-F238E27FC236}">
                <a16:creationId xmlns:a16="http://schemas.microsoft.com/office/drawing/2014/main" id="{4D5CBA50-1583-4156-BC33-DBEDD9008C3E}"/>
              </a:ext>
            </a:extLst>
          </p:cNvPr>
          <p:cNvSpPr/>
          <p:nvPr/>
        </p:nvSpPr>
        <p:spPr>
          <a:xfrm>
            <a:off x="975358" y="4661574"/>
            <a:ext cx="1909243" cy="38258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Nadpis 2">
            <a:extLst>
              <a:ext uri="{FF2B5EF4-FFF2-40B4-BE49-F238E27FC236}">
                <a16:creationId xmlns:a16="http://schemas.microsoft.com/office/drawing/2014/main" id="{58A2AF8A-2518-4DA1-A7BD-A30CBC677794}"/>
              </a:ext>
            </a:extLst>
          </p:cNvPr>
          <p:cNvSpPr>
            <a:spLocks noGrp="1"/>
          </p:cNvSpPr>
          <p:nvPr>
            <p:ph type="title"/>
          </p:nvPr>
        </p:nvSpPr>
        <p:spPr/>
        <p:txBody>
          <a:bodyPr/>
          <a:lstStyle/>
          <a:p>
            <a:r>
              <a:rPr lang="cs-CZ" dirty="0"/>
              <a:t>Seznam témat a okruhů ke zkoušce</a:t>
            </a:r>
          </a:p>
        </p:txBody>
      </p:sp>
      <p:sp>
        <p:nvSpPr>
          <p:cNvPr id="19" name="Šipka: pětiúhelník 18">
            <a:extLst>
              <a:ext uri="{FF2B5EF4-FFF2-40B4-BE49-F238E27FC236}">
                <a16:creationId xmlns:a16="http://schemas.microsoft.com/office/drawing/2014/main" id="{A8EDB47E-655A-4FD3-B988-6A84215629AD}"/>
              </a:ext>
            </a:extLst>
          </p:cNvPr>
          <p:cNvSpPr/>
          <p:nvPr/>
        </p:nvSpPr>
        <p:spPr>
          <a:xfrm>
            <a:off x="975358" y="4226375"/>
            <a:ext cx="1909243" cy="353177"/>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pětiúhelník 10">
            <a:extLst>
              <a:ext uri="{FF2B5EF4-FFF2-40B4-BE49-F238E27FC236}">
                <a16:creationId xmlns:a16="http://schemas.microsoft.com/office/drawing/2014/main" id="{DAB9EB5E-1D51-4183-B0D9-2C83669D151E}"/>
              </a:ext>
            </a:extLst>
          </p:cNvPr>
          <p:cNvSpPr/>
          <p:nvPr/>
        </p:nvSpPr>
        <p:spPr>
          <a:xfrm>
            <a:off x="1412897" y="3376997"/>
            <a:ext cx="3621219" cy="3539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pětiúhelník 11">
            <a:extLst>
              <a:ext uri="{FF2B5EF4-FFF2-40B4-BE49-F238E27FC236}">
                <a16:creationId xmlns:a16="http://schemas.microsoft.com/office/drawing/2014/main" id="{DB789EFE-F343-432E-9482-D73C963235B1}"/>
              </a:ext>
            </a:extLst>
          </p:cNvPr>
          <p:cNvSpPr/>
          <p:nvPr/>
        </p:nvSpPr>
        <p:spPr>
          <a:xfrm>
            <a:off x="1412897" y="2976026"/>
            <a:ext cx="3621219" cy="3539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pětiúhelník 12">
            <a:extLst>
              <a:ext uri="{FF2B5EF4-FFF2-40B4-BE49-F238E27FC236}">
                <a16:creationId xmlns:a16="http://schemas.microsoft.com/office/drawing/2014/main" id="{A408F983-A406-46EF-87F4-03EB4A40013D}"/>
              </a:ext>
            </a:extLst>
          </p:cNvPr>
          <p:cNvSpPr/>
          <p:nvPr/>
        </p:nvSpPr>
        <p:spPr>
          <a:xfrm>
            <a:off x="1412897" y="2599131"/>
            <a:ext cx="4279980" cy="3539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pětiúhelník 13">
            <a:extLst>
              <a:ext uri="{FF2B5EF4-FFF2-40B4-BE49-F238E27FC236}">
                <a16:creationId xmlns:a16="http://schemas.microsoft.com/office/drawing/2014/main" id="{57DDF9A3-951A-49D2-B876-B6ECBF8C6541}"/>
              </a:ext>
            </a:extLst>
          </p:cNvPr>
          <p:cNvSpPr/>
          <p:nvPr/>
        </p:nvSpPr>
        <p:spPr>
          <a:xfrm>
            <a:off x="975361" y="2163655"/>
            <a:ext cx="1497675" cy="3539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Šipka: pětiúhelník 17">
            <a:extLst>
              <a:ext uri="{FF2B5EF4-FFF2-40B4-BE49-F238E27FC236}">
                <a16:creationId xmlns:a16="http://schemas.microsoft.com/office/drawing/2014/main" id="{F7BC86BA-54E2-49B6-A0F3-78101299B3AF}"/>
              </a:ext>
            </a:extLst>
          </p:cNvPr>
          <p:cNvSpPr/>
          <p:nvPr/>
        </p:nvSpPr>
        <p:spPr>
          <a:xfrm>
            <a:off x="975359" y="3801686"/>
            <a:ext cx="2870777" cy="3539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Zástupný obsah 3">
            <a:extLst>
              <a:ext uri="{FF2B5EF4-FFF2-40B4-BE49-F238E27FC236}">
                <a16:creationId xmlns:a16="http://schemas.microsoft.com/office/drawing/2014/main" id="{C182E4EB-6C75-4200-9B09-196D6369FE84}"/>
              </a:ext>
            </a:extLst>
          </p:cNvPr>
          <p:cNvSpPr>
            <a:spLocks noGrp="1"/>
          </p:cNvSpPr>
          <p:nvPr>
            <p:ph idx="1"/>
          </p:nvPr>
        </p:nvSpPr>
        <p:spPr>
          <a:xfrm>
            <a:off x="975360" y="2133600"/>
            <a:ext cx="10529252" cy="3777622"/>
          </a:xfrm>
        </p:spPr>
        <p:txBody>
          <a:bodyPr>
            <a:normAutofit/>
          </a:bodyPr>
          <a:lstStyle/>
          <a:p>
            <a:pPr marL="400050" indent="-400050">
              <a:buFont typeface="+mj-lt"/>
              <a:buAutoNum type="romanUcPeriod"/>
            </a:pPr>
            <a:r>
              <a:rPr lang="cs-CZ" sz="2000" dirty="0">
                <a:effectLst/>
                <a:ea typeface="Times New Roman" panose="02020603050405020304" pitchFamily="18" charset="0"/>
              </a:rPr>
              <a:t>Marx</a:t>
            </a:r>
          </a:p>
          <a:p>
            <a:pPr marL="946150" lvl="1" indent="-546100">
              <a:buFont typeface="+mj-lt"/>
              <a:buAutoNum type="arabicPeriod"/>
            </a:pPr>
            <a:r>
              <a:rPr lang="cs-CZ" sz="1800" dirty="0">
                <a:ea typeface="Times New Roman" panose="02020603050405020304" pitchFamily="18" charset="0"/>
              </a:rPr>
              <a:t>Antropologie odcizené práce</a:t>
            </a:r>
          </a:p>
          <a:p>
            <a:pPr marL="946150" lvl="1" indent="-546100">
              <a:buFont typeface="+mj-lt"/>
              <a:buAutoNum type="arabicPeriod"/>
            </a:pPr>
            <a:r>
              <a:rPr lang="cs-CZ" sz="1800" dirty="0">
                <a:ea typeface="Times New Roman" panose="02020603050405020304" pitchFamily="18" charset="0"/>
              </a:rPr>
              <a:t>Historický materialismus</a:t>
            </a:r>
          </a:p>
          <a:p>
            <a:pPr marL="946150" lvl="1" indent="-546100">
              <a:buFont typeface="+mj-lt"/>
              <a:buAutoNum type="arabicPeriod"/>
            </a:pPr>
            <a:r>
              <a:rPr lang="cs-CZ" sz="1800" dirty="0">
                <a:effectLst/>
                <a:ea typeface="Times New Roman" panose="02020603050405020304" pitchFamily="18" charset="0"/>
              </a:rPr>
              <a:t>Bytí, vědomí a ideologie</a:t>
            </a:r>
          </a:p>
          <a:p>
            <a:pPr marL="400050" indent="-400050">
              <a:buFont typeface="+mj-lt"/>
              <a:buAutoNum type="romanUcPeriod"/>
            </a:pPr>
            <a:r>
              <a:rPr lang="cs-CZ" sz="2000" dirty="0">
                <a:ea typeface="Times New Roman" panose="02020603050405020304" pitchFamily="18" charset="0"/>
              </a:rPr>
              <a:t>Frankfurtská škola</a:t>
            </a:r>
          </a:p>
          <a:p>
            <a:pPr marL="400050" indent="-400050">
              <a:buFont typeface="+mj-lt"/>
              <a:buAutoNum type="romanUcPeriod"/>
            </a:pPr>
            <a:r>
              <a:rPr lang="cs-CZ" sz="2000" dirty="0">
                <a:ea typeface="Times New Roman" panose="02020603050405020304" pitchFamily="18" charset="0"/>
              </a:rPr>
              <a:t>Foucault</a:t>
            </a:r>
          </a:p>
          <a:p>
            <a:pPr marL="400050" indent="-400050">
              <a:buFont typeface="+mj-lt"/>
              <a:buAutoNum type="romanUcPeriod"/>
            </a:pPr>
            <a:r>
              <a:rPr lang="cs-CZ" sz="2000" dirty="0" err="1">
                <a:effectLst/>
                <a:ea typeface="Times New Roman" panose="02020603050405020304" pitchFamily="18" charset="0"/>
              </a:rPr>
              <a:t>Bauman</a:t>
            </a:r>
            <a:endParaRPr lang="cs-CZ" sz="2000" dirty="0">
              <a:effectLst/>
              <a:ea typeface="Times New Roman" panose="02020603050405020304" pitchFamily="18" charset="0"/>
            </a:endParaRPr>
          </a:p>
          <a:p>
            <a:endParaRPr lang="cs-CZ" sz="2000" dirty="0"/>
          </a:p>
        </p:txBody>
      </p:sp>
      <p:sp>
        <p:nvSpPr>
          <p:cNvPr id="15" name="TextovéPole 14">
            <a:extLst>
              <a:ext uri="{FF2B5EF4-FFF2-40B4-BE49-F238E27FC236}">
                <a16:creationId xmlns:a16="http://schemas.microsoft.com/office/drawing/2014/main" id="{C097CE85-61E9-420F-92B9-9EF5D64430C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429336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4"/>
                                        </p:tgtEl>
                                        <p:attrNameLst>
                                          <p:attrName>style.opacity</p:attrName>
                                        </p:attrNameLst>
                                      </p:cBhvr>
                                      <p:to>
                                        <p:strVal val="0.5"/>
                                      </p:to>
                                    </p:set>
                                    <p:animEffect filter="image" prLst="opacity: 0.5">
                                      <p:cBhvr rctx="IE">
                                        <p:cTn id="7" dur="indefinite"/>
                                        <p:tgtEl>
                                          <p:spTgt spid="14"/>
                                        </p:tgtEl>
                                      </p:cBhvr>
                                    </p:animEffect>
                                  </p:childTnLst>
                                </p:cTn>
                              </p:par>
                              <p:par>
                                <p:cTn id="8" presetID="3" presetClass="emph" presetSubtype="2" fill="hold" nodeType="withEffect">
                                  <p:stCondLst>
                                    <p:cond delay="0"/>
                                  </p:stCondLst>
                                  <p:childTnLst>
                                    <p:animClr clrSpc="rgb" dir="cw">
                                      <p:cBhvr override="childStyle">
                                        <p:cTn id="9" dur="2000" fill="hold"/>
                                        <p:tgtEl>
                                          <p:spTgt spid="16">
                                            <p:txEl>
                                              <p:pRg st="0" end="0"/>
                                            </p:txEl>
                                          </p:spTgt>
                                        </p:tgtEl>
                                        <p:attrNameLst>
                                          <p:attrName>style.color</p:attrName>
                                        </p:attrNameLst>
                                      </p:cBhvr>
                                      <p:to>
                                        <a:schemeClr val="bg1"/>
                                      </p:to>
                                    </p:animClr>
                                  </p:childTnLst>
                                </p:cTn>
                              </p:par>
                              <p:par>
                                <p:cTn id="10" presetID="19" presetClass="emph" presetSubtype="0" fill="hold" grpId="1" nodeType="withEffect">
                                  <p:stCondLst>
                                    <p:cond delay="0"/>
                                  </p:stCondLst>
                                  <p:childTnLst>
                                    <p:animClr clrSpc="rgb" dir="cw">
                                      <p:cBhvr override="childStyle">
                                        <p:cTn id="11" dur="500" fill="hold"/>
                                        <p:tgtEl>
                                          <p:spTgt spid="14"/>
                                        </p:tgtEl>
                                        <p:attrNameLst>
                                          <p:attrName>style.color</p:attrName>
                                        </p:attrNameLst>
                                      </p:cBhvr>
                                      <p:to>
                                        <a:schemeClr val="accent2"/>
                                      </p:to>
                                    </p:animClr>
                                    <p:animClr clrSpc="rgb" dir="cw">
                                      <p:cBhvr>
                                        <p:cTn id="12" dur="500" fill="hold"/>
                                        <p:tgtEl>
                                          <p:spTgt spid="14"/>
                                        </p:tgtEl>
                                        <p:attrNameLst>
                                          <p:attrName>fillcolor</p:attrName>
                                        </p:attrNameLst>
                                      </p:cBhvr>
                                      <p:to>
                                        <a:schemeClr val="accent2"/>
                                      </p:to>
                                    </p:animClr>
                                    <p:set>
                                      <p:cBhvr>
                                        <p:cTn id="13" dur="500" fill="hold"/>
                                        <p:tgtEl>
                                          <p:spTgt spid="14"/>
                                        </p:tgtEl>
                                        <p:attrNameLst>
                                          <p:attrName>fill.type</p:attrName>
                                        </p:attrNameLst>
                                      </p:cBhvr>
                                      <p:to>
                                        <p:strVal val="solid"/>
                                      </p:to>
                                    </p:set>
                                    <p:set>
                                      <p:cBhvr>
                                        <p:cTn id="14" dur="500" fill="hold"/>
                                        <p:tgtEl>
                                          <p:spTgt spid="14"/>
                                        </p:tgtEl>
                                        <p:attrNameLst>
                                          <p:attrName>fill.on</p:attrName>
                                        </p:attrNameLst>
                                      </p:cBhvr>
                                      <p:to>
                                        <p:strVal val="true"/>
                                      </p:to>
                                    </p:set>
                                  </p:childTnLst>
                                </p:cTn>
                              </p:par>
                              <p:par>
                                <p:cTn id="15" presetID="9" presetClass="emph" presetSubtype="0" grpId="0" nodeType="withEffect">
                                  <p:stCondLst>
                                    <p:cond delay="0"/>
                                  </p:stCondLst>
                                  <p:childTnLst>
                                    <p:set>
                                      <p:cBhvr>
                                        <p:cTn id="16" dur="indefinite"/>
                                        <p:tgtEl>
                                          <p:spTgt spid="13"/>
                                        </p:tgtEl>
                                        <p:attrNameLst>
                                          <p:attrName>style.opacity</p:attrName>
                                        </p:attrNameLst>
                                      </p:cBhvr>
                                      <p:to>
                                        <p:strVal val="0.5"/>
                                      </p:to>
                                    </p:set>
                                    <p:animEffect filter="image" prLst="opacity: 0.5">
                                      <p:cBhvr rctx="IE">
                                        <p:cTn id="17" dur="indefinite"/>
                                        <p:tgtEl>
                                          <p:spTgt spid="13"/>
                                        </p:tgtEl>
                                      </p:cBhvr>
                                    </p:animEffect>
                                  </p:childTnLst>
                                </p:cTn>
                              </p:par>
                              <p:par>
                                <p:cTn id="18" presetID="3" presetClass="emph" presetSubtype="2" fill="hold" nodeType="withEffect">
                                  <p:stCondLst>
                                    <p:cond delay="0"/>
                                  </p:stCondLst>
                                  <p:childTnLst>
                                    <p:animClr clrSpc="rgb" dir="cw">
                                      <p:cBhvr override="childStyle">
                                        <p:cTn id="19" dur="2000" fill="hold"/>
                                        <p:tgtEl>
                                          <p:spTgt spid="16">
                                            <p:txEl>
                                              <p:pRg st="1" end="1"/>
                                            </p:txEl>
                                          </p:spTgt>
                                        </p:tgtEl>
                                        <p:attrNameLst>
                                          <p:attrName>style.color</p:attrName>
                                        </p:attrNameLst>
                                      </p:cBhvr>
                                      <p:to>
                                        <a:schemeClr val="bg1"/>
                                      </p:to>
                                    </p:animClr>
                                  </p:childTnLst>
                                </p:cTn>
                              </p:par>
                              <p:par>
                                <p:cTn id="20" presetID="19" presetClass="emph" presetSubtype="0" fill="hold" grpId="1" nodeType="withEffect">
                                  <p:stCondLst>
                                    <p:cond delay="0"/>
                                  </p:stCondLst>
                                  <p:childTnLst>
                                    <p:animClr clrSpc="rgb" dir="cw">
                                      <p:cBhvr override="childStyle">
                                        <p:cTn id="21" dur="500" fill="hold"/>
                                        <p:tgtEl>
                                          <p:spTgt spid="13"/>
                                        </p:tgtEl>
                                        <p:attrNameLst>
                                          <p:attrName>style.color</p:attrName>
                                        </p:attrNameLst>
                                      </p:cBhvr>
                                      <p:to>
                                        <a:schemeClr val="accent2"/>
                                      </p:to>
                                    </p:animClr>
                                    <p:animClr clrSpc="rgb" dir="cw">
                                      <p:cBhvr>
                                        <p:cTn id="22" dur="500" fill="hold"/>
                                        <p:tgtEl>
                                          <p:spTgt spid="13"/>
                                        </p:tgtEl>
                                        <p:attrNameLst>
                                          <p:attrName>fillcolor</p:attrName>
                                        </p:attrNameLst>
                                      </p:cBhvr>
                                      <p:to>
                                        <a:schemeClr val="accent2"/>
                                      </p:to>
                                    </p:animClr>
                                    <p:set>
                                      <p:cBhvr>
                                        <p:cTn id="23" dur="500" fill="hold"/>
                                        <p:tgtEl>
                                          <p:spTgt spid="13"/>
                                        </p:tgtEl>
                                        <p:attrNameLst>
                                          <p:attrName>fill.type</p:attrName>
                                        </p:attrNameLst>
                                      </p:cBhvr>
                                      <p:to>
                                        <p:strVal val="solid"/>
                                      </p:to>
                                    </p:set>
                                    <p:set>
                                      <p:cBhvr>
                                        <p:cTn id="24" dur="500" fill="hold"/>
                                        <p:tgtEl>
                                          <p:spTgt spid="13"/>
                                        </p:tgtEl>
                                        <p:attrNameLst>
                                          <p:attrName>fill.on</p:attrName>
                                        </p:attrNameLst>
                                      </p:cBhvr>
                                      <p:to>
                                        <p:strVal val="true"/>
                                      </p:to>
                                    </p:set>
                                  </p:childTnLst>
                                </p:cTn>
                              </p:par>
                              <p:par>
                                <p:cTn id="25" presetID="9" presetClass="emph" presetSubtype="0" grpId="0" nodeType="withEffect">
                                  <p:stCondLst>
                                    <p:cond delay="0"/>
                                  </p:stCondLst>
                                  <p:childTnLst>
                                    <p:set>
                                      <p:cBhvr>
                                        <p:cTn id="26" dur="indefinite"/>
                                        <p:tgtEl>
                                          <p:spTgt spid="12"/>
                                        </p:tgtEl>
                                        <p:attrNameLst>
                                          <p:attrName>style.opacity</p:attrName>
                                        </p:attrNameLst>
                                      </p:cBhvr>
                                      <p:to>
                                        <p:strVal val="0.5"/>
                                      </p:to>
                                    </p:set>
                                    <p:animEffect filter="image" prLst="opacity: 0.5">
                                      <p:cBhvr rctx="IE">
                                        <p:cTn id="27" dur="indefinite"/>
                                        <p:tgtEl>
                                          <p:spTgt spid="12"/>
                                        </p:tgtEl>
                                      </p:cBhvr>
                                    </p:animEffect>
                                  </p:childTnLst>
                                </p:cTn>
                              </p:par>
                              <p:par>
                                <p:cTn id="28" presetID="3" presetClass="emph" presetSubtype="2" fill="hold" nodeType="withEffect">
                                  <p:stCondLst>
                                    <p:cond delay="0"/>
                                  </p:stCondLst>
                                  <p:childTnLst>
                                    <p:animClr clrSpc="rgb" dir="cw">
                                      <p:cBhvr override="childStyle">
                                        <p:cTn id="29" dur="2000" fill="hold"/>
                                        <p:tgtEl>
                                          <p:spTgt spid="16">
                                            <p:txEl>
                                              <p:pRg st="2" end="2"/>
                                            </p:txEl>
                                          </p:spTgt>
                                        </p:tgtEl>
                                        <p:attrNameLst>
                                          <p:attrName>style.color</p:attrName>
                                        </p:attrNameLst>
                                      </p:cBhvr>
                                      <p:to>
                                        <a:schemeClr val="bg1"/>
                                      </p:to>
                                    </p:animClr>
                                  </p:childTnLst>
                                </p:cTn>
                              </p:par>
                              <p:par>
                                <p:cTn id="30" presetID="19" presetClass="emph" presetSubtype="0" fill="hold" grpId="1" nodeType="withEffect">
                                  <p:stCondLst>
                                    <p:cond delay="0"/>
                                  </p:stCondLst>
                                  <p:childTnLst>
                                    <p:animClr clrSpc="rgb" dir="cw">
                                      <p:cBhvr override="childStyle">
                                        <p:cTn id="31" dur="500" fill="hold"/>
                                        <p:tgtEl>
                                          <p:spTgt spid="12"/>
                                        </p:tgtEl>
                                        <p:attrNameLst>
                                          <p:attrName>style.color</p:attrName>
                                        </p:attrNameLst>
                                      </p:cBhvr>
                                      <p:to>
                                        <a:schemeClr val="accent2"/>
                                      </p:to>
                                    </p:animClr>
                                    <p:animClr clrSpc="rgb" dir="cw">
                                      <p:cBhvr>
                                        <p:cTn id="32" dur="500" fill="hold"/>
                                        <p:tgtEl>
                                          <p:spTgt spid="12"/>
                                        </p:tgtEl>
                                        <p:attrNameLst>
                                          <p:attrName>fillcolor</p:attrName>
                                        </p:attrNameLst>
                                      </p:cBhvr>
                                      <p:to>
                                        <a:schemeClr val="accent2"/>
                                      </p:to>
                                    </p:animClr>
                                    <p:set>
                                      <p:cBhvr>
                                        <p:cTn id="33" dur="500" fill="hold"/>
                                        <p:tgtEl>
                                          <p:spTgt spid="12"/>
                                        </p:tgtEl>
                                        <p:attrNameLst>
                                          <p:attrName>fill.type</p:attrName>
                                        </p:attrNameLst>
                                      </p:cBhvr>
                                      <p:to>
                                        <p:strVal val="solid"/>
                                      </p:to>
                                    </p:set>
                                    <p:set>
                                      <p:cBhvr>
                                        <p:cTn id="34" dur="500" fill="hold"/>
                                        <p:tgtEl>
                                          <p:spTgt spid="12"/>
                                        </p:tgtEl>
                                        <p:attrNameLst>
                                          <p:attrName>fill.on</p:attrName>
                                        </p:attrNameLst>
                                      </p:cBhvr>
                                      <p:to>
                                        <p:strVal val="true"/>
                                      </p:to>
                                    </p:set>
                                  </p:childTnLst>
                                </p:cTn>
                              </p:par>
                              <p:par>
                                <p:cTn id="35" presetID="9" presetClass="emph" presetSubtype="0" grpId="0" nodeType="withEffect">
                                  <p:stCondLst>
                                    <p:cond delay="0"/>
                                  </p:stCondLst>
                                  <p:childTnLst>
                                    <p:set>
                                      <p:cBhvr>
                                        <p:cTn id="36" dur="indefinite"/>
                                        <p:tgtEl>
                                          <p:spTgt spid="11"/>
                                        </p:tgtEl>
                                        <p:attrNameLst>
                                          <p:attrName>style.opacity</p:attrName>
                                        </p:attrNameLst>
                                      </p:cBhvr>
                                      <p:to>
                                        <p:strVal val="0.5"/>
                                      </p:to>
                                    </p:set>
                                    <p:animEffect filter="image" prLst="opacity: 0.5">
                                      <p:cBhvr rctx="IE">
                                        <p:cTn id="37" dur="indefinite"/>
                                        <p:tgtEl>
                                          <p:spTgt spid="11"/>
                                        </p:tgtEl>
                                      </p:cBhvr>
                                    </p:animEffect>
                                  </p:childTnLst>
                                </p:cTn>
                              </p:par>
                              <p:par>
                                <p:cTn id="38" presetID="3" presetClass="emph" presetSubtype="2" fill="hold" nodeType="withEffect">
                                  <p:stCondLst>
                                    <p:cond delay="0"/>
                                  </p:stCondLst>
                                  <p:childTnLst>
                                    <p:animClr clrSpc="rgb" dir="cw">
                                      <p:cBhvr override="childStyle">
                                        <p:cTn id="39" dur="2000" fill="hold"/>
                                        <p:tgtEl>
                                          <p:spTgt spid="16">
                                            <p:txEl>
                                              <p:pRg st="3" end="3"/>
                                            </p:txEl>
                                          </p:spTgt>
                                        </p:tgtEl>
                                        <p:attrNameLst>
                                          <p:attrName>style.color</p:attrName>
                                        </p:attrNameLst>
                                      </p:cBhvr>
                                      <p:to>
                                        <a:schemeClr val="bg1"/>
                                      </p:to>
                                    </p:animClr>
                                  </p:childTnLst>
                                </p:cTn>
                              </p:par>
                              <p:par>
                                <p:cTn id="40" presetID="19" presetClass="emph" presetSubtype="0" fill="hold" grpId="1" nodeType="withEffect">
                                  <p:stCondLst>
                                    <p:cond delay="0"/>
                                  </p:stCondLst>
                                  <p:childTnLst>
                                    <p:animClr clrSpc="rgb" dir="cw">
                                      <p:cBhvr override="childStyle">
                                        <p:cTn id="41" dur="500" fill="hold"/>
                                        <p:tgtEl>
                                          <p:spTgt spid="11"/>
                                        </p:tgtEl>
                                        <p:attrNameLst>
                                          <p:attrName>style.color</p:attrName>
                                        </p:attrNameLst>
                                      </p:cBhvr>
                                      <p:to>
                                        <a:schemeClr val="accent2"/>
                                      </p:to>
                                    </p:animClr>
                                    <p:animClr clrSpc="rgb" dir="cw">
                                      <p:cBhvr>
                                        <p:cTn id="42" dur="500" fill="hold"/>
                                        <p:tgtEl>
                                          <p:spTgt spid="11"/>
                                        </p:tgtEl>
                                        <p:attrNameLst>
                                          <p:attrName>fillcolor</p:attrName>
                                        </p:attrNameLst>
                                      </p:cBhvr>
                                      <p:to>
                                        <a:schemeClr val="accent2"/>
                                      </p:to>
                                    </p:animClr>
                                    <p:set>
                                      <p:cBhvr>
                                        <p:cTn id="43" dur="500" fill="hold"/>
                                        <p:tgtEl>
                                          <p:spTgt spid="11"/>
                                        </p:tgtEl>
                                        <p:attrNameLst>
                                          <p:attrName>fill.type</p:attrName>
                                        </p:attrNameLst>
                                      </p:cBhvr>
                                      <p:to>
                                        <p:strVal val="solid"/>
                                      </p:to>
                                    </p:set>
                                    <p:set>
                                      <p:cBhvr>
                                        <p:cTn id="44" dur="500" fill="hold"/>
                                        <p:tgtEl>
                                          <p:spTgt spid="11"/>
                                        </p:tgtEl>
                                        <p:attrNameLst>
                                          <p:attrName>fill.on</p:attrName>
                                        </p:attrNameLst>
                                      </p:cBhvr>
                                      <p:to>
                                        <p:strVal val="true"/>
                                      </p:to>
                                    </p:set>
                                  </p:childTnLst>
                                </p:cTn>
                              </p:par>
                              <p:par>
                                <p:cTn id="45" presetID="9" presetClass="emph" presetSubtype="0" grpId="0" nodeType="withEffect">
                                  <p:stCondLst>
                                    <p:cond delay="0"/>
                                  </p:stCondLst>
                                  <p:childTnLst>
                                    <p:set>
                                      <p:cBhvr>
                                        <p:cTn id="46" dur="indefinite"/>
                                        <p:tgtEl>
                                          <p:spTgt spid="18"/>
                                        </p:tgtEl>
                                        <p:attrNameLst>
                                          <p:attrName>style.opacity</p:attrName>
                                        </p:attrNameLst>
                                      </p:cBhvr>
                                      <p:to>
                                        <p:strVal val="0.5"/>
                                      </p:to>
                                    </p:set>
                                    <p:animEffect filter="image" prLst="opacity: 0.5">
                                      <p:cBhvr rctx="IE">
                                        <p:cTn id="47" dur="indefinite"/>
                                        <p:tgtEl>
                                          <p:spTgt spid="18"/>
                                        </p:tgtEl>
                                      </p:cBhvr>
                                    </p:animEffect>
                                  </p:childTnLst>
                                </p:cTn>
                              </p:par>
                              <p:par>
                                <p:cTn id="48" presetID="3" presetClass="emph" presetSubtype="2" fill="hold" nodeType="withEffect">
                                  <p:stCondLst>
                                    <p:cond delay="0"/>
                                  </p:stCondLst>
                                  <p:childTnLst>
                                    <p:animClr clrSpc="rgb" dir="cw">
                                      <p:cBhvr override="childStyle">
                                        <p:cTn id="49" dur="2000" fill="hold"/>
                                        <p:tgtEl>
                                          <p:spTgt spid="16">
                                            <p:txEl>
                                              <p:pRg st="4" end="4"/>
                                            </p:txEl>
                                          </p:spTgt>
                                        </p:tgtEl>
                                        <p:attrNameLst>
                                          <p:attrName>style.color</p:attrName>
                                        </p:attrNameLst>
                                      </p:cBhvr>
                                      <p:to>
                                        <a:schemeClr val="bg1"/>
                                      </p:to>
                                    </p:animClr>
                                  </p:childTnLst>
                                </p:cTn>
                              </p:par>
                              <p:par>
                                <p:cTn id="50" presetID="19" presetClass="emph" presetSubtype="0" fill="hold" grpId="1" nodeType="withEffect">
                                  <p:stCondLst>
                                    <p:cond delay="0"/>
                                  </p:stCondLst>
                                  <p:childTnLst>
                                    <p:animClr clrSpc="rgb" dir="cw">
                                      <p:cBhvr override="childStyle">
                                        <p:cTn id="51" dur="500" fill="hold"/>
                                        <p:tgtEl>
                                          <p:spTgt spid="18"/>
                                        </p:tgtEl>
                                        <p:attrNameLst>
                                          <p:attrName>style.color</p:attrName>
                                        </p:attrNameLst>
                                      </p:cBhvr>
                                      <p:to>
                                        <a:schemeClr val="accent2"/>
                                      </p:to>
                                    </p:animClr>
                                    <p:animClr clrSpc="rgb" dir="cw">
                                      <p:cBhvr>
                                        <p:cTn id="52" dur="500" fill="hold"/>
                                        <p:tgtEl>
                                          <p:spTgt spid="18"/>
                                        </p:tgtEl>
                                        <p:attrNameLst>
                                          <p:attrName>fillcolor</p:attrName>
                                        </p:attrNameLst>
                                      </p:cBhvr>
                                      <p:to>
                                        <a:schemeClr val="accent2"/>
                                      </p:to>
                                    </p:animClr>
                                    <p:set>
                                      <p:cBhvr>
                                        <p:cTn id="53" dur="500" fill="hold"/>
                                        <p:tgtEl>
                                          <p:spTgt spid="18"/>
                                        </p:tgtEl>
                                        <p:attrNameLst>
                                          <p:attrName>fill.type</p:attrName>
                                        </p:attrNameLst>
                                      </p:cBhvr>
                                      <p:to>
                                        <p:strVal val="solid"/>
                                      </p:to>
                                    </p:set>
                                    <p:set>
                                      <p:cBhvr>
                                        <p:cTn id="54" dur="500" fill="hold"/>
                                        <p:tgtEl>
                                          <p:spTgt spid="18"/>
                                        </p:tgtEl>
                                        <p:attrNameLst>
                                          <p:attrName>fill.on</p:attrName>
                                        </p:attrNameLst>
                                      </p:cBhvr>
                                      <p:to>
                                        <p:strVal val="true"/>
                                      </p:to>
                                    </p:set>
                                  </p:childTnLst>
                                </p:cTn>
                              </p:par>
                              <p:par>
                                <p:cTn id="55" presetID="3" presetClass="emph" presetSubtype="2" fill="hold" nodeType="withEffect">
                                  <p:stCondLst>
                                    <p:cond delay="0"/>
                                  </p:stCondLst>
                                  <p:childTnLst>
                                    <p:animClr clrSpc="rgb" dir="cw">
                                      <p:cBhvr override="childStyle">
                                        <p:cTn id="56" dur="2000" fill="hold"/>
                                        <p:tgtEl>
                                          <p:spTgt spid="16">
                                            <p:txEl>
                                              <p:pRg st="5" end="5"/>
                                            </p:txEl>
                                          </p:spTgt>
                                        </p:tgtEl>
                                        <p:attrNameLst>
                                          <p:attrName>style.color</p:attrName>
                                        </p:attrNameLst>
                                      </p:cBhvr>
                                      <p:to>
                                        <a:schemeClr val="bg1"/>
                                      </p:to>
                                    </p:animClr>
                                  </p:childTnLst>
                                </p:cTn>
                              </p:par>
                              <p:par>
                                <p:cTn id="57" presetID="9" presetClass="emph" presetSubtype="0" grpId="0" nodeType="withEffect">
                                  <p:stCondLst>
                                    <p:cond delay="0"/>
                                  </p:stCondLst>
                                  <p:childTnLst>
                                    <p:set>
                                      <p:cBhvr>
                                        <p:cTn id="58" dur="indefinite"/>
                                        <p:tgtEl>
                                          <p:spTgt spid="19"/>
                                        </p:tgtEl>
                                        <p:attrNameLst>
                                          <p:attrName>style.opacity</p:attrName>
                                        </p:attrNameLst>
                                      </p:cBhvr>
                                      <p:to>
                                        <p:strVal val="0.5"/>
                                      </p:to>
                                    </p:set>
                                    <p:animEffect filter="image" prLst="opacity: 0.5">
                                      <p:cBhvr rctx="IE">
                                        <p:cTn id="59" dur="indefinite"/>
                                        <p:tgtEl>
                                          <p:spTgt spid="19"/>
                                        </p:tgtEl>
                                      </p:cBhvr>
                                    </p:animEffect>
                                  </p:childTnLst>
                                </p:cTn>
                              </p:par>
                              <p:par>
                                <p:cTn id="60" presetID="19" presetClass="emph" presetSubtype="0" fill="hold" grpId="1" nodeType="withEffect">
                                  <p:stCondLst>
                                    <p:cond delay="0"/>
                                  </p:stCondLst>
                                  <p:childTnLst>
                                    <p:animClr clrSpc="rgb" dir="cw">
                                      <p:cBhvr override="childStyle">
                                        <p:cTn id="61" dur="500" fill="hold"/>
                                        <p:tgtEl>
                                          <p:spTgt spid="19"/>
                                        </p:tgtEl>
                                        <p:attrNameLst>
                                          <p:attrName>style.color</p:attrName>
                                        </p:attrNameLst>
                                      </p:cBhvr>
                                      <p:to>
                                        <a:schemeClr val="accent2"/>
                                      </p:to>
                                    </p:animClr>
                                    <p:animClr clrSpc="rgb" dir="cw">
                                      <p:cBhvr>
                                        <p:cTn id="62" dur="500" fill="hold"/>
                                        <p:tgtEl>
                                          <p:spTgt spid="19"/>
                                        </p:tgtEl>
                                        <p:attrNameLst>
                                          <p:attrName>fillcolor</p:attrName>
                                        </p:attrNameLst>
                                      </p:cBhvr>
                                      <p:to>
                                        <a:schemeClr val="accent2"/>
                                      </p:to>
                                    </p:animClr>
                                    <p:set>
                                      <p:cBhvr>
                                        <p:cTn id="63" dur="500" fill="hold"/>
                                        <p:tgtEl>
                                          <p:spTgt spid="19"/>
                                        </p:tgtEl>
                                        <p:attrNameLst>
                                          <p:attrName>fill.type</p:attrName>
                                        </p:attrNameLst>
                                      </p:cBhvr>
                                      <p:to>
                                        <p:strVal val="solid"/>
                                      </p:to>
                                    </p:set>
                                    <p:set>
                                      <p:cBhvr>
                                        <p:cTn id="64" dur="500" fill="hold"/>
                                        <p:tgtEl>
                                          <p:spTgt spid="19"/>
                                        </p:tgtEl>
                                        <p:attrNameLst>
                                          <p:attrName>fill.on</p:attrName>
                                        </p:attrNameLst>
                                      </p:cBhvr>
                                      <p:to>
                                        <p:strVal val="true"/>
                                      </p:to>
                                    </p:set>
                                  </p:childTnLst>
                                </p:cTn>
                              </p:par>
                            </p:childTnLst>
                          </p:cTn>
                        </p:par>
                        <p:par>
                          <p:cTn id="65" fill="hold">
                            <p:stCondLst>
                              <p:cond delay="2000"/>
                            </p:stCondLst>
                            <p:childTnLst>
                              <p:par>
                                <p:cTn id="66" presetID="22" presetClass="entr" presetSubtype="8"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par>
                                <p:cTn id="69" presetID="3" presetClass="emph" presetSubtype="2" fill="hold" nodeType="withEffect">
                                  <p:stCondLst>
                                    <p:cond delay="0"/>
                                  </p:stCondLst>
                                  <p:childTnLst>
                                    <p:animClr clrSpc="rgb" dir="cw">
                                      <p:cBhvr override="childStyle">
                                        <p:cTn id="70" dur="2000" fill="hold"/>
                                        <p:tgtEl>
                                          <p:spTgt spid="16">
                                            <p:txEl>
                                              <p:pRg st="6" end="6"/>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19" grpId="1" animBg="1"/>
      <p:bldP spid="11" grpId="0" animBg="1"/>
      <p:bldP spid="11" grpId="1" animBg="1"/>
      <p:bldP spid="12" grpId="0" animBg="1"/>
      <p:bldP spid="12" grpId="1" animBg="1"/>
      <p:bldP spid="13" grpId="0" animBg="1"/>
      <p:bldP spid="13" grpId="1" animBg="1"/>
      <p:bldP spid="14" grpId="0" animBg="1"/>
      <p:bldP spid="14" grpId="1" animBg="1"/>
      <p:bldP spid="18" grpId="0" animBg="1"/>
      <p:bldP spid="1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3553097"/>
            <a:ext cx="10529252" cy="2358124"/>
          </a:xfrm>
        </p:spPr>
        <p:txBody>
          <a:bodyPr/>
          <a:lstStyle/>
          <a:p>
            <a:pPr marL="0" indent="0">
              <a:buNone/>
            </a:pPr>
            <a:r>
              <a:rPr lang="cs-CZ" b="1" dirty="0"/>
              <a:t>1) Filosoficko-dějinná změna: </a:t>
            </a:r>
            <a:r>
              <a:rPr lang="cs-CZ" dirty="0"/>
              <a:t>Schází kolektivní cíl pokroku.</a:t>
            </a:r>
          </a:p>
          <a:p>
            <a:r>
              <a:rPr lang="cs-CZ" dirty="0"/>
              <a:t>Modernita byla založená na vizi budoucí lepší a spravedlivé společnosti.</a:t>
            </a:r>
          </a:p>
          <a:p>
            <a:r>
              <a:rPr lang="cs-CZ" dirty="0"/>
              <a:t>Vize budoucnosti, kde „</a:t>
            </a:r>
            <a:r>
              <a:rPr lang="cs-CZ" i="1" dirty="0"/>
              <a:t>panuje naprostý pořádek a vše má správné místo, kdy věci probíhají naprosto přehledně a my víme všechno </a:t>
            </a:r>
            <a:r>
              <a:rPr lang="cs-CZ" dirty="0"/>
              <a:t>(…)</a:t>
            </a:r>
            <a:r>
              <a:rPr lang="cs-CZ" i="1" dirty="0"/>
              <a:t> Vše je zbaveno nahodilosti, svárlivosti a dvojznačnosti</a:t>
            </a:r>
            <a:r>
              <a:rPr lang="cs-CZ" dirty="0"/>
              <a:t>.“ (126)</a:t>
            </a:r>
          </a:p>
          <a:p>
            <a:r>
              <a:rPr lang="cs-CZ" dirty="0"/>
              <a:t>V </a:t>
            </a:r>
            <a:r>
              <a:rPr lang="cs-CZ" b="1" dirty="0"/>
              <a:t>tekuté modernitě </a:t>
            </a:r>
            <a:r>
              <a:rPr lang="cs-CZ" dirty="0"/>
              <a:t>se budoucnost stává hrozbou – kniha </a:t>
            </a:r>
            <a:r>
              <a:rPr lang="cs-CZ" i="1" dirty="0" err="1"/>
              <a:t>Retrotopie</a:t>
            </a:r>
            <a:r>
              <a:rPr lang="cs-CZ" dirty="0"/>
              <a:t> (2017).</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text, obloha, exteriér, podepsat&#10;&#10;Popis byl vytvořen automaticky">
            <a:extLst>
              <a:ext uri="{FF2B5EF4-FFF2-40B4-BE49-F238E27FC236}">
                <a16:creationId xmlns:a16="http://schemas.microsoft.com/office/drawing/2014/main" id="{970A7A85-8DA8-407A-9B6E-FC17CB2DA290}"/>
              </a:ext>
            </a:extLst>
          </p:cNvPr>
          <p:cNvPicPr>
            <a:picLocks noChangeAspect="1"/>
          </p:cNvPicPr>
          <p:nvPr/>
        </p:nvPicPr>
        <p:blipFill>
          <a:blip r:embed="rId2"/>
          <a:stretch>
            <a:fillRect/>
          </a:stretch>
        </p:blipFill>
        <p:spPr>
          <a:xfrm>
            <a:off x="988421" y="0"/>
            <a:ext cx="6979921" cy="3489961"/>
          </a:xfrm>
          <a:prstGeom prst="rect">
            <a:avLst/>
          </a:prstGeom>
        </p:spPr>
      </p:pic>
    </p:spTree>
    <p:extLst>
      <p:ext uri="{BB962C8B-B14F-4D97-AF65-F5344CB8AC3E}">
        <p14:creationId xmlns:p14="http://schemas.microsoft.com/office/powerpoint/2010/main" val="1151864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645920"/>
            <a:ext cx="9971314" cy="4265302"/>
          </a:xfrm>
        </p:spPr>
        <p:txBody>
          <a:bodyPr/>
          <a:lstStyle/>
          <a:p>
            <a:pPr marL="0" indent="0">
              <a:buNone/>
            </a:pPr>
            <a:r>
              <a:rPr lang="cs-CZ" b="1" dirty="0"/>
              <a:t>2) Antropologicko-sociální změna </a:t>
            </a:r>
            <a:r>
              <a:rPr lang="cs-CZ" dirty="0"/>
              <a:t>– individualizace modernizačních úkolů a povinností.</a:t>
            </a:r>
          </a:p>
          <a:p>
            <a:r>
              <a:rPr lang="cs-CZ" dirty="0"/>
              <a:t>V </a:t>
            </a:r>
            <a:r>
              <a:rPr lang="cs-CZ" b="1" dirty="0"/>
              <a:t>těžké modernitě</a:t>
            </a:r>
            <a:r>
              <a:rPr lang="cs-CZ" dirty="0"/>
              <a:t>: zlepšovat a zdokonalovat se má kolektiv, národ, rasa, komunita.</a:t>
            </a:r>
          </a:p>
          <a:p>
            <a:r>
              <a:rPr lang="cs-CZ" b="1" dirty="0"/>
              <a:t>Biopolitika</a:t>
            </a:r>
            <a:r>
              <a:rPr lang="cs-CZ" dirty="0"/>
              <a:t> – pěstování zdravé společnosti.</a:t>
            </a:r>
          </a:p>
          <a:p>
            <a:r>
              <a:rPr lang="cs-CZ" dirty="0"/>
              <a:t>Tento kolektivní modernizační úkol se privatizoval a individualizoval: nyní vše záleží na jednotlivci.</a:t>
            </a:r>
          </a:p>
          <a:p>
            <a:r>
              <a:rPr lang="cs-CZ" u="sng" dirty="0"/>
              <a:t>Jednotlivec</a:t>
            </a:r>
            <a:r>
              <a:rPr lang="cs-CZ" dirty="0"/>
              <a:t> je plně odpovědný za vlastní život a nese také všechna rizika. </a:t>
            </a:r>
          </a:p>
          <a:p>
            <a:r>
              <a:rPr lang="cs-CZ" dirty="0"/>
              <a:t>Posun od ideálu „spravedlivé společnosti“ k „lidským právům“ – právo „</a:t>
            </a:r>
            <a:r>
              <a:rPr lang="cs-CZ" i="1" dirty="0"/>
              <a:t>jednotlivce lišit se od ostatních a vybírat si podle své vlastní vůle svůj osobní model štěstí a správný životní styl.</a:t>
            </a:r>
            <a:r>
              <a:rPr lang="cs-CZ" dirty="0"/>
              <a:t>“ (126)</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2465677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287971" y="1280160"/>
            <a:ext cx="7100867" cy="4631062"/>
          </a:xfrm>
        </p:spPr>
        <p:txBody>
          <a:bodyPr/>
          <a:lstStyle/>
          <a:p>
            <a:r>
              <a:rPr lang="cs-CZ" dirty="0"/>
              <a:t>Každý nese plnou odpovědnost za svůj životní model, včetně jeho selhání. </a:t>
            </a:r>
          </a:p>
          <a:p>
            <a:r>
              <a:rPr lang="cs-CZ" dirty="0"/>
              <a:t>B. navazuje na Ulricha Becka (1944-2015) – </a:t>
            </a:r>
            <a:r>
              <a:rPr lang="cs-CZ" i="1" dirty="0" err="1"/>
              <a:t>Risikogesellschaft</a:t>
            </a:r>
            <a:r>
              <a:rPr lang="cs-CZ" dirty="0"/>
              <a:t> (1986; č. </a:t>
            </a:r>
            <a:r>
              <a:rPr lang="cs-CZ" i="1" dirty="0"/>
              <a:t>jako Riziková společnost: na cestě k jiné moderně</a:t>
            </a:r>
            <a:r>
              <a:rPr lang="cs-CZ" dirty="0"/>
              <a:t>, 2004).</a:t>
            </a:r>
          </a:p>
          <a:p>
            <a:r>
              <a:rPr lang="cs-CZ" dirty="0"/>
              <a:t>V současnosti je většina lidí nucena k tomu, aby hledala „</a:t>
            </a:r>
            <a:r>
              <a:rPr lang="cs-CZ" i="1" dirty="0"/>
              <a:t>biografická řešení systémových rozporů</a:t>
            </a:r>
            <a:r>
              <a:rPr lang="cs-CZ" dirty="0"/>
              <a:t>“.</a:t>
            </a:r>
          </a:p>
          <a:p>
            <a:r>
              <a:rPr lang="cs-CZ" dirty="0"/>
              <a:t>Máme za úkol řešit problémy, které nás přesahují: nezaměstnanost (globalizace – Asie), migrace, klimatické změny atd.</a:t>
            </a:r>
          </a:p>
          <a:p>
            <a:r>
              <a:rPr lang="cs-CZ" dirty="0"/>
              <a:t>Individuální řešení jsou imaginární.</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pl-PL" dirty="0"/>
              <a:t>Za všechno si můžeme sami</a:t>
            </a:r>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obloha, tráva, exteriér, město&#10;&#10;Popis byl vytvořen automaticky">
            <a:extLst>
              <a:ext uri="{FF2B5EF4-FFF2-40B4-BE49-F238E27FC236}">
                <a16:creationId xmlns:a16="http://schemas.microsoft.com/office/drawing/2014/main" id="{C79089A2-0EFF-4357-BF47-98D20BE19430}"/>
              </a:ext>
            </a:extLst>
          </p:cNvPr>
          <p:cNvPicPr>
            <a:picLocks noChangeAspect="1"/>
          </p:cNvPicPr>
          <p:nvPr/>
        </p:nvPicPr>
        <p:blipFill>
          <a:blip r:embed="rId2"/>
          <a:stretch>
            <a:fillRect/>
          </a:stretch>
        </p:blipFill>
        <p:spPr>
          <a:xfrm>
            <a:off x="7388838" y="509180"/>
            <a:ext cx="4803162" cy="3777622"/>
          </a:xfrm>
          <a:prstGeom prst="rect">
            <a:avLst/>
          </a:prstGeom>
        </p:spPr>
      </p:pic>
    </p:spTree>
    <p:extLst>
      <p:ext uri="{BB962C8B-B14F-4D97-AF65-F5344CB8AC3E}">
        <p14:creationId xmlns:p14="http://schemas.microsoft.com/office/powerpoint/2010/main" val="3033041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3. </a:t>
            </a:r>
            <a:r>
              <a:rPr lang="cs-CZ" dirty="0" err="1"/>
              <a:t>Retrotopie</a:t>
            </a:r>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3684168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5669280" y="1226820"/>
            <a:ext cx="6278880" cy="4684402"/>
          </a:xfrm>
        </p:spPr>
        <p:txBody>
          <a:bodyPr/>
          <a:lstStyle/>
          <a:p>
            <a:r>
              <a:rPr lang="cs-CZ" dirty="0"/>
              <a:t>Poslední B. kniha 2017 </a:t>
            </a:r>
            <a:r>
              <a:rPr lang="cs-CZ" i="1" dirty="0" err="1"/>
              <a:t>Retrotopia</a:t>
            </a:r>
            <a:r>
              <a:rPr lang="cs-CZ" dirty="0"/>
              <a:t> (slov. </a:t>
            </a:r>
            <a:r>
              <a:rPr lang="cs-CZ" i="1" dirty="0" err="1"/>
              <a:t>Retrotópia</a:t>
            </a:r>
            <a:r>
              <a:rPr lang="cs-CZ" dirty="0"/>
              <a:t>, 2017),</a:t>
            </a:r>
          </a:p>
          <a:p>
            <a:r>
              <a:rPr lang="cs-CZ" b="1" dirty="0"/>
              <a:t>Tekutá modernita</a:t>
            </a:r>
            <a:r>
              <a:rPr lang="cs-CZ" dirty="0"/>
              <a:t> oživuje formy politiky, jednání a myšlení, které měla těžká modernita dávno odstranit.</a:t>
            </a:r>
          </a:p>
          <a:p>
            <a:r>
              <a:rPr lang="cs-CZ" b="1" dirty="0"/>
              <a:t>Těžká modernita </a:t>
            </a:r>
            <a:r>
              <a:rPr lang="cs-CZ" dirty="0"/>
              <a:t>– „futuristická utopie“.</a:t>
            </a:r>
          </a:p>
          <a:p>
            <a:pPr marL="0" indent="0">
              <a:spcBef>
                <a:spcPts val="0"/>
              </a:spcBef>
              <a:buNone/>
            </a:pPr>
            <a:r>
              <a:rPr lang="cs-CZ" dirty="0"/>
              <a:t>		</a:t>
            </a:r>
            <a:r>
              <a:rPr lang="cs-CZ" sz="2000" b="1" dirty="0"/>
              <a:t>× </a:t>
            </a:r>
          </a:p>
          <a:p>
            <a:pPr>
              <a:spcBef>
                <a:spcPts val="0"/>
              </a:spcBef>
            </a:pPr>
            <a:r>
              <a:rPr lang="cs-CZ" b="1" dirty="0"/>
              <a:t>Tekutá modernita</a:t>
            </a:r>
            <a:r>
              <a:rPr lang="cs-CZ" dirty="0"/>
              <a:t> – „retro-utopie“/</a:t>
            </a:r>
            <a:r>
              <a:rPr lang="cs-CZ" dirty="0" err="1"/>
              <a:t>retrotopie</a:t>
            </a:r>
            <a:r>
              <a:rPr lang="cs-CZ" dirty="0"/>
              <a:t>.</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a:extLst>
              <a:ext uri="{FF2B5EF4-FFF2-40B4-BE49-F238E27FC236}">
                <a16:creationId xmlns:a16="http://schemas.microsoft.com/office/drawing/2014/main" id="{9061E0A5-9770-402C-B488-48C1681CDC91}"/>
              </a:ext>
            </a:extLst>
          </p:cNvPr>
          <p:cNvPicPr>
            <a:picLocks noChangeAspect="1"/>
          </p:cNvPicPr>
          <p:nvPr/>
        </p:nvPicPr>
        <p:blipFill>
          <a:blip r:embed="rId2"/>
          <a:stretch>
            <a:fillRect/>
          </a:stretch>
        </p:blipFill>
        <p:spPr>
          <a:xfrm>
            <a:off x="0" y="1226820"/>
            <a:ext cx="5669280" cy="5669280"/>
          </a:xfrm>
          <a:prstGeom prst="rect">
            <a:avLst/>
          </a:prstGeom>
        </p:spPr>
      </p:pic>
    </p:spTree>
    <p:extLst>
      <p:ext uri="{BB962C8B-B14F-4D97-AF65-F5344CB8AC3E}">
        <p14:creationId xmlns:p14="http://schemas.microsoft.com/office/powerpoint/2010/main" val="4228323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3640064"/>
            <a:ext cx="10529252" cy="2271157"/>
          </a:xfrm>
        </p:spPr>
        <p:txBody>
          <a:bodyPr/>
          <a:lstStyle/>
          <a:p>
            <a:r>
              <a:rPr lang="cs-CZ" dirty="0"/>
              <a:t>20. století začalo futuristickou utopií a skončilo nostalgií: „</a:t>
            </a:r>
            <a:r>
              <a:rPr lang="cs-CZ" i="1" dirty="0"/>
              <a:t>globální epidemie nostalgie</a:t>
            </a:r>
            <a:r>
              <a:rPr lang="cs-CZ" dirty="0"/>
              <a:t>“.</a:t>
            </a:r>
          </a:p>
          <a:p>
            <a:r>
              <a:rPr lang="cs-CZ" dirty="0"/>
              <a:t>Společnost nespatřuje naději v budoucnosti, ale v tom, že se obnoví něco ze selektivního a idealizovaného obrazu minulosti.</a:t>
            </a:r>
          </a:p>
          <a:p>
            <a:r>
              <a:rPr lang="cs-CZ" dirty="0"/>
              <a:t>Naplnění touhy po kontinuitě.</a:t>
            </a:r>
          </a:p>
          <a:p>
            <a:r>
              <a:rPr lang="cs-CZ" dirty="0"/>
              <a:t>Přesvědčení, že pro současné problémy musíme nacházet řešení v minulosti.</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Nostalgie</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a:extLst>
              <a:ext uri="{FF2B5EF4-FFF2-40B4-BE49-F238E27FC236}">
                <a16:creationId xmlns:a16="http://schemas.microsoft.com/office/drawing/2014/main" id="{008FA4CA-D731-4935-9223-DCBE4EF2B71B}"/>
              </a:ext>
            </a:extLst>
          </p:cNvPr>
          <p:cNvPicPr>
            <a:picLocks noChangeAspect="1"/>
          </p:cNvPicPr>
          <p:nvPr/>
        </p:nvPicPr>
        <p:blipFill>
          <a:blip r:embed="rId2"/>
          <a:stretch>
            <a:fillRect/>
          </a:stretch>
        </p:blipFill>
        <p:spPr>
          <a:xfrm>
            <a:off x="3288396" y="56064"/>
            <a:ext cx="5246003" cy="3379326"/>
          </a:xfrm>
          <a:prstGeom prst="rect">
            <a:avLst/>
          </a:prstGeom>
        </p:spPr>
      </p:pic>
    </p:spTree>
    <p:extLst>
      <p:ext uri="{BB962C8B-B14F-4D97-AF65-F5344CB8AC3E}">
        <p14:creationId xmlns:p14="http://schemas.microsoft.com/office/powerpoint/2010/main" val="1366328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287972" y="1297577"/>
            <a:ext cx="6260874" cy="4613645"/>
          </a:xfrm>
        </p:spPr>
        <p:txBody>
          <a:bodyPr/>
          <a:lstStyle/>
          <a:p>
            <a:r>
              <a:rPr lang="cs-CZ" dirty="0"/>
              <a:t>Od 80. let se science-fiction přibližuje hororu – srov. </a:t>
            </a:r>
            <a:r>
              <a:rPr lang="cs-CZ" dirty="0" err="1">
                <a:hlinkClick r:id="rId2"/>
              </a:rPr>
              <a:t>Ikarie</a:t>
            </a:r>
            <a:r>
              <a:rPr lang="cs-CZ" dirty="0">
                <a:hlinkClick r:id="rId2"/>
              </a:rPr>
              <a:t> XB1 </a:t>
            </a:r>
            <a:r>
              <a:rPr lang="cs-CZ" dirty="0"/>
              <a:t>vs. Vetřelec.</a:t>
            </a:r>
          </a:p>
          <a:p>
            <a:r>
              <a:rPr lang="cs-CZ" dirty="0"/>
              <a:t>Mileniálové jsou první moderní evropskou generací, která očekává, že budoucnost přinese zhoršení jejich životních podmínek – že se budou mít hůř než jejich rodiče.</a:t>
            </a:r>
          </a:p>
          <a:p>
            <a:r>
              <a:rPr lang="cs-CZ" dirty="0"/>
              <a:t>Politikové nejsou schopni řešit současné problémy - velmi rádi přenášejí současné problémy do světa nacionalistické kolektivní paměti.</a:t>
            </a:r>
          </a:p>
          <a:p>
            <a:r>
              <a:rPr lang="cs-CZ" dirty="0"/>
              <a:t>Řada populistických politiků prostě převypráví současné problémy v duchu moderní nostalgie: vraťme se k tradičním národním hodnotám…</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Budoucnost jako noční můra</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a:extLst>
              <a:ext uri="{FF2B5EF4-FFF2-40B4-BE49-F238E27FC236}">
                <a16:creationId xmlns:a16="http://schemas.microsoft.com/office/drawing/2014/main" id="{19453AE8-9408-4BB6-BE31-F35BBB7999FA}"/>
              </a:ext>
            </a:extLst>
          </p:cNvPr>
          <p:cNvPicPr>
            <a:picLocks noChangeAspect="1"/>
          </p:cNvPicPr>
          <p:nvPr/>
        </p:nvPicPr>
        <p:blipFill>
          <a:blip r:embed="rId3"/>
          <a:stretch>
            <a:fillRect/>
          </a:stretch>
        </p:blipFill>
        <p:spPr>
          <a:xfrm>
            <a:off x="6519790" y="1367249"/>
            <a:ext cx="5672210" cy="3655424"/>
          </a:xfrm>
          <a:prstGeom prst="rect">
            <a:avLst/>
          </a:prstGeom>
        </p:spPr>
      </p:pic>
    </p:spTree>
    <p:extLst>
      <p:ext uri="{BB962C8B-B14F-4D97-AF65-F5344CB8AC3E}">
        <p14:creationId xmlns:p14="http://schemas.microsoft.com/office/powerpoint/2010/main" val="2800044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6052455" y="1202599"/>
            <a:ext cx="6096000" cy="4699914"/>
          </a:xfrm>
        </p:spPr>
        <p:txBody>
          <a:bodyPr/>
          <a:lstStyle/>
          <a:p>
            <a:r>
              <a:rPr lang="cs-CZ" dirty="0"/>
              <a:t>„</a:t>
            </a:r>
            <a:r>
              <a:rPr lang="cs-CZ" i="1" dirty="0"/>
              <a:t>Příměří mezi kapitálem a prací</a:t>
            </a:r>
            <a:r>
              <a:rPr lang="cs-CZ" dirty="0"/>
              <a:t>“.</a:t>
            </a:r>
          </a:p>
          <a:p>
            <a:r>
              <a:rPr lang="cs-CZ" b="1" dirty="0" err="1"/>
              <a:t>Keynesianismus</a:t>
            </a:r>
            <a:r>
              <a:rPr lang="cs-CZ" dirty="0"/>
              <a:t>: dominantní politicko-ekonomický systém v západoevropských zemích až do konce 70. let – sociální stát. </a:t>
            </a:r>
          </a:p>
          <a:p>
            <a:r>
              <a:rPr lang="cs-CZ" dirty="0"/>
              <a:t>Od 80. let neoliberalismus: oslabování států, posilování globálních korporací.</a:t>
            </a:r>
          </a:p>
          <a:p>
            <a:r>
              <a:rPr lang="cs-CZ" dirty="0"/>
              <a:t>S neoliberalismem se vrací představy, které měla moderní politika překonat.</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text, osoba, pózování, skupina&#10;&#10;Popis byl vytvořen automaticky">
            <a:extLst>
              <a:ext uri="{FF2B5EF4-FFF2-40B4-BE49-F238E27FC236}">
                <a16:creationId xmlns:a16="http://schemas.microsoft.com/office/drawing/2014/main" id="{B6E94007-46EE-4BD5-8250-560B81D65E97}"/>
              </a:ext>
            </a:extLst>
          </p:cNvPr>
          <p:cNvPicPr>
            <a:picLocks noChangeAspect="1"/>
          </p:cNvPicPr>
          <p:nvPr/>
        </p:nvPicPr>
        <p:blipFill>
          <a:blip r:embed="rId2"/>
          <a:stretch>
            <a:fillRect/>
          </a:stretch>
        </p:blipFill>
        <p:spPr>
          <a:xfrm>
            <a:off x="217714" y="1211308"/>
            <a:ext cx="5762625" cy="4248150"/>
          </a:xfrm>
          <a:prstGeom prst="rect">
            <a:avLst/>
          </a:prstGeom>
        </p:spPr>
      </p:pic>
    </p:spTree>
    <p:extLst>
      <p:ext uri="{BB962C8B-B14F-4D97-AF65-F5344CB8AC3E}">
        <p14:creationId xmlns:p14="http://schemas.microsoft.com/office/powerpoint/2010/main" val="2128909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4493623"/>
            <a:ext cx="10529252" cy="2168434"/>
          </a:xfrm>
        </p:spPr>
        <p:txBody>
          <a:bodyPr/>
          <a:lstStyle/>
          <a:p>
            <a:r>
              <a:rPr lang="cs-CZ" dirty="0"/>
              <a:t>Neoliberalismus „</a:t>
            </a:r>
            <a:r>
              <a:rPr lang="cs-CZ" i="1" dirty="0"/>
              <a:t>přinesl násilí do politiky a strach do našich životů</a:t>
            </a:r>
            <a:r>
              <a:rPr lang="cs-CZ" dirty="0"/>
              <a:t>.“ (25)</a:t>
            </a:r>
          </a:p>
          <a:p>
            <a:r>
              <a:rPr lang="cs-CZ" dirty="0"/>
              <a:t>Svět je líčen jako soutěž konkurentů – válka všech </a:t>
            </a:r>
            <a:r>
              <a:rPr lang="cs-CZ"/>
              <a:t>proti všem, gangy.</a:t>
            </a:r>
            <a:endParaRPr lang="cs-CZ" dirty="0"/>
          </a:p>
          <a:p>
            <a:r>
              <a:rPr lang="cs-CZ" dirty="0"/>
              <a:t>Sugeruje se pocit nebezpečí.</a:t>
            </a:r>
          </a:p>
          <a:p>
            <a:r>
              <a:rPr lang="cs-CZ" dirty="0"/>
              <a:t>Ochota násilí a kult osobního ozbrojování.</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Návrat </a:t>
            </a:r>
            <a:r>
              <a:rPr lang="cs-CZ" dirty="0" err="1"/>
              <a:t>hobbesovského</a:t>
            </a:r>
            <a:r>
              <a:rPr lang="cs-CZ" dirty="0"/>
              <a:t> světa </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856" y="1264555"/>
            <a:ext cx="5660571" cy="2971800"/>
          </a:xfrm>
          <a:prstGeom prst="rect">
            <a:avLst/>
          </a:prstGeom>
        </p:spPr>
      </p:pic>
    </p:spTree>
    <p:extLst>
      <p:ext uri="{BB962C8B-B14F-4D97-AF65-F5344CB8AC3E}">
        <p14:creationId xmlns:p14="http://schemas.microsoft.com/office/powerpoint/2010/main" val="2047107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905000"/>
            <a:ext cx="10529252" cy="4006222"/>
          </a:xfrm>
        </p:spPr>
        <p:txBody>
          <a:bodyPr/>
          <a:lstStyle/>
          <a:p>
            <a:r>
              <a:rPr lang="cs-CZ" b="1" dirty="0"/>
              <a:t>Těžká modernita </a:t>
            </a:r>
            <a:r>
              <a:rPr lang="cs-CZ" dirty="0"/>
              <a:t>byla </a:t>
            </a:r>
            <a:r>
              <a:rPr lang="cs-CZ" u="sng" dirty="0"/>
              <a:t>postavená na solidaritě</a:t>
            </a:r>
            <a:r>
              <a:rPr lang="cs-CZ" dirty="0"/>
              <a:t>: dělníků, vlastenců, nacistů, komunistů</a:t>
            </a:r>
          </a:p>
          <a:p>
            <a:pPr algn="just"/>
            <a:r>
              <a:rPr lang="cs-CZ" b="1" dirty="0"/>
              <a:t>Tekutá modernita</a:t>
            </a:r>
            <a:r>
              <a:rPr lang="cs-CZ" dirty="0"/>
              <a:t> je </a:t>
            </a:r>
            <a:r>
              <a:rPr lang="cs-CZ" u="sng" dirty="0"/>
              <a:t>striktně individualizovaná</a:t>
            </a:r>
            <a:r>
              <a:rPr lang="cs-CZ" dirty="0"/>
              <a:t>: současná společnost je „</a:t>
            </a:r>
            <a:r>
              <a:rPr lang="cs-CZ" i="1" dirty="0"/>
              <a:t>továrnou na vzájemné podezřívání, konflikt zájmů, soupeření a boj.</a:t>
            </a:r>
            <a:r>
              <a:rPr lang="cs-CZ" dirty="0"/>
              <a:t>“ (95)</a:t>
            </a:r>
          </a:p>
          <a:p>
            <a:pPr algn="just"/>
            <a:r>
              <a:rPr lang="cs-CZ" u="sng" dirty="0"/>
              <a:t>Solidarita</a:t>
            </a:r>
            <a:r>
              <a:rPr lang="cs-CZ" dirty="0"/>
              <a:t> je vnímána „</a:t>
            </a:r>
            <a:r>
              <a:rPr lang="cs-CZ" i="1" dirty="0"/>
              <a:t>jako zrádná nástraha pro naivní, důvěřivé, nerozumné a lehkomyslné</a:t>
            </a:r>
            <a:r>
              <a:rPr lang="cs-CZ" dirty="0"/>
              <a:t>.“ (96)</a:t>
            </a:r>
          </a:p>
          <a:p>
            <a:pPr algn="just"/>
            <a:r>
              <a:rPr lang="cs-CZ" dirty="0"/>
              <a:t>„</a:t>
            </a:r>
            <a:r>
              <a:rPr lang="cs-CZ" i="1" dirty="0"/>
              <a:t>Kdysi pracující pochopili, že svoje podmínky mohou zlepšit, když budou vystupovat společně; dnes pracující chápou, že jejich nejlepší alternativou je, když se ochrání bez cizí pomoci.</a:t>
            </a:r>
            <a:r>
              <a:rPr lang="cs-CZ" dirty="0"/>
              <a:t>“ (114)</a:t>
            </a:r>
          </a:p>
          <a:p>
            <a:pPr algn="just"/>
            <a:r>
              <a:rPr lang="cs-CZ" dirty="0"/>
              <a:t>Dnes se lidé opět mění ve zboží: „</a:t>
            </a:r>
            <a:r>
              <a:rPr lang="cs-CZ" i="1" dirty="0"/>
              <a:t>jsou nucení nebo zlákaní vnímat své bytí ve světě jako nakupení a sled kupně-prodejních transakcí a považovat obyvatelstvo tohoto světa za hromadu dalších pouličních prodavačů…“ </a:t>
            </a:r>
            <a:r>
              <a:rPr lang="cs-CZ" dirty="0"/>
              <a:t>(114)</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Rozpad komunity</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578141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246C93A-F97B-4F6C-A41E-8E94323B8DB2}"/>
              </a:ext>
            </a:extLst>
          </p:cNvPr>
          <p:cNvSpPr>
            <a:spLocks noGrp="1"/>
          </p:cNvSpPr>
          <p:nvPr>
            <p:ph type="title"/>
          </p:nvPr>
        </p:nvSpPr>
        <p:spPr/>
        <p:txBody>
          <a:bodyPr/>
          <a:lstStyle/>
          <a:p>
            <a:r>
              <a:rPr lang="cs-CZ" dirty="0" err="1"/>
              <a:t>Zygmunt</a:t>
            </a:r>
            <a:r>
              <a:rPr lang="cs-CZ" dirty="0"/>
              <a:t> </a:t>
            </a:r>
            <a:r>
              <a:rPr lang="cs-CZ" dirty="0" err="1"/>
              <a:t>Bauman</a:t>
            </a:r>
            <a:r>
              <a:rPr lang="cs-CZ" dirty="0"/>
              <a:t> (1925-2017)</a:t>
            </a:r>
          </a:p>
        </p:txBody>
      </p:sp>
      <p:sp>
        <p:nvSpPr>
          <p:cNvPr id="2" name="TextovéPole 1">
            <a:extLst>
              <a:ext uri="{FF2B5EF4-FFF2-40B4-BE49-F238E27FC236}">
                <a16:creationId xmlns:a16="http://schemas.microsoft.com/office/drawing/2014/main" id="{7C15E99E-F51F-43C2-A17B-FC1F69A83662}"/>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5" name="Obrázek 4">
            <a:extLst>
              <a:ext uri="{FF2B5EF4-FFF2-40B4-BE49-F238E27FC236}">
                <a16:creationId xmlns:a16="http://schemas.microsoft.com/office/drawing/2014/main" id="{AACA5D44-E2FE-4256-8ACE-6EC8FAA68B0A}"/>
              </a:ext>
            </a:extLst>
          </p:cNvPr>
          <p:cNvPicPr>
            <a:picLocks noChangeAspect="1"/>
          </p:cNvPicPr>
          <p:nvPr/>
        </p:nvPicPr>
        <p:blipFill>
          <a:blip r:embed="rId2"/>
          <a:stretch>
            <a:fillRect/>
          </a:stretch>
        </p:blipFill>
        <p:spPr>
          <a:xfrm>
            <a:off x="2381249" y="1489560"/>
            <a:ext cx="7429501" cy="5318337"/>
          </a:xfrm>
          <a:prstGeom prst="rect">
            <a:avLst/>
          </a:prstGeom>
        </p:spPr>
      </p:pic>
    </p:spTree>
    <p:extLst>
      <p:ext uri="{BB962C8B-B14F-4D97-AF65-F5344CB8AC3E}">
        <p14:creationId xmlns:p14="http://schemas.microsoft.com/office/powerpoint/2010/main" val="1249274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287971" y="1332411"/>
            <a:ext cx="6705012" cy="3777622"/>
          </a:xfrm>
        </p:spPr>
        <p:txBody>
          <a:bodyPr/>
          <a:lstStyle/>
          <a:p>
            <a:r>
              <a:rPr lang="cs-CZ" dirty="0"/>
              <a:t>Retroaktivní návrat k infantilitě: volání rozmazleného dítěte.</a:t>
            </a:r>
          </a:p>
          <a:p>
            <a:r>
              <a:rPr lang="cs-CZ" dirty="0"/>
              <a:t>V těžké modernitě lidé navazovali na předky a pracovali pro potomky.</a:t>
            </a:r>
          </a:p>
          <a:p>
            <a:r>
              <a:rPr lang="cs-CZ" dirty="0"/>
              <a:t>Dnes se lidé soustředí na své dětinské já.</a:t>
            </a:r>
          </a:p>
          <a:p>
            <a:r>
              <a:rPr lang="cs-CZ" dirty="0"/>
              <a:t>Heslem není „lepší budoucnost“, ale „rozmazluj se“.</a:t>
            </a:r>
          </a:p>
          <a:p>
            <a:r>
              <a:rPr lang="cs-CZ" dirty="0"/>
              <a:t>Lidé se uzavírají do sebe a do svých privátních digitálních bublin: Místo aby  nás obohacovala rozmanitost ustupujeme do bezpečného a komfortního lůna stejně smýšlejících lidí – a všichni venku: jsou cizáci, šmejdi a zrádci.</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err="1"/>
              <a:t>Narcisistní</a:t>
            </a:r>
            <a:r>
              <a:rPr lang="cs-CZ" dirty="0"/>
              <a:t> egoismus</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text&#10;&#10;Popis byl vytvořen automaticky">
            <a:extLst>
              <a:ext uri="{FF2B5EF4-FFF2-40B4-BE49-F238E27FC236}">
                <a16:creationId xmlns:a16="http://schemas.microsoft.com/office/drawing/2014/main" id="{B9F436A5-A3C2-4D6D-8055-FF88BFF64775}"/>
              </a:ext>
            </a:extLst>
          </p:cNvPr>
          <p:cNvPicPr>
            <a:picLocks noChangeAspect="1"/>
          </p:cNvPicPr>
          <p:nvPr/>
        </p:nvPicPr>
        <p:blipFill>
          <a:blip r:embed="rId2"/>
          <a:stretch>
            <a:fillRect/>
          </a:stretch>
        </p:blipFill>
        <p:spPr>
          <a:xfrm>
            <a:off x="6992983" y="1332411"/>
            <a:ext cx="5199017" cy="3707377"/>
          </a:xfrm>
          <a:prstGeom prst="rect">
            <a:avLst/>
          </a:prstGeom>
        </p:spPr>
      </p:pic>
    </p:spTree>
    <p:extLst>
      <p:ext uri="{BB962C8B-B14F-4D97-AF65-F5344CB8AC3E}">
        <p14:creationId xmlns:p14="http://schemas.microsoft.com/office/powerpoint/2010/main" val="1400050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256609" y="1292881"/>
            <a:ext cx="11248002" cy="3777622"/>
          </a:xfrm>
        </p:spPr>
        <p:txBody>
          <a:bodyPr/>
          <a:lstStyle/>
          <a:p>
            <a:r>
              <a:rPr lang="cs-CZ" dirty="0"/>
              <a:t>Tribalismus a nacionalismus především vytyčují hranice mezi my a oni.</a:t>
            </a:r>
          </a:p>
          <a:p>
            <a:r>
              <a:rPr lang="cs-CZ" dirty="0"/>
              <a:t>Vytyčování hranic vede ke konstatování rozdílů → konstatování nadřazenosti a podřazenosti → nenávist: ovládající nenávidí ovládané a naopak</a:t>
            </a:r>
          </a:p>
          <a:p>
            <a:r>
              <a:rPr lang="cs-CZ" dirty="0"/>
              <a:t>Je moudré ponechat ve společnosti nepřítele, na kterého je možné všechno svést (75). „</a:t>
            </a:r>
            <a:r>
              <a:rPr lang="cs-CZ" i="1" dirty="0"/>
              <a:t>Kdyby cizinci a jejich darebácké podrazy neexistovaly, museli bychom si je prostě vymyslet</a:t>
            </a:r>
            <a:r>
              <a:rPr lang="cs-CZ" dirty="0"/>
              <a:t>.“ (72)</a:t>
            </a:r>
          </a:p>
          <a:p>
            <a:r>
              <a:rPr lang="cs-CZ" dirty="0"/>
              <a:t>Kmeny – </a:t>
            </a:r>
            <a:r>
              <a:rPr lang="cs-CZ" dirty="0" err="1"/>
              <a:t>pseudokomunity</a:t>
            </a:r>
            <a:r>
              <a:rPr lang="cs-CZ" dirty="0"/>
              <a:t>.</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Populismus, nacionalismus a tribalismus</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osoba, země, skupina, lidé&#10;&#10;Popis byl vytvořen automaticky">
            <a:extLst>
              <a:ext uri="{FF2B5EF4-FFF2-40B4-BE49-F238E27FC236}">
                <a16:creationId xmlns:a16="http://schemas.microsoft.com/office/drawing/2014/main" id="{1DC1E308-93EE-49D0-B15B-F27E1F56FBBC}"/>
              </a:ext>
            </a:extLst>
          </p:cNvPr>
          <p:cNvPicPr>
            <a:picLocks noChangeAspect="1"/>
          </p:cNvPicPr>
          <p:nvPr/>
        </p:nvPicPr>
        <p:blipFill>
          <a:blip r:embed="rId2"/>
          <a:stretch>
            <a:fillRect/>
          </a:stretch>
        </p:blipFill>
        <p:spPr>
          <a:xfrm>
            <a:off x="5913120" y="3089556"/>
            <a:ext cx="5591491" cy="3718342"/>
          </a:xfrm>
          <a:prstGeom prst="rect">
            <a:avLst/>
          </a:prstGeom>
        </p:spPr>
      </p:pic>
    </p:spTree>
    <p:extLst>
      <p:ext uri="{BB962C8B-B14F-4D97-AF65-F5344CB8AC3E}">
        <p14:creationId xmlns:p14="http://schemas.microsoft.com/office/powerpoint/2010/main" val="269435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4. Tekutá modernita</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3637405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905000"/>
            <a:ext cx="7758540" cy="4006222"/>
          </a:xfrm>
        </p:spPr>
        <p:txBody>
          <a:bodyPr/>
          <a:lstStyle/>
          <a:p>
            <a:r>
              <a:rPr lang="cs-CZ" i="1" dirty="0" err="1"/>
              <a:t>Liquid</a:t>
            </a:r>
            <a:r>
              <a:rPr lang="cs-CZ" i="1" dirty="0"/>
              <a:t> Modernity </a:t>
            </a:r>
            <a:r>
              <a:rPr lang="cs-CZ" dirty="0"/>
              <a:t>(2000, česky jako </a:t>
            </a:r>
            <a:r>
              <a:rPr lang="cs-CZ" i="1" dirty="0"/>
              <a:t>Tekutá modernita </a:t>
            </a:r>
            <a:r>
              <a:rPr lang="cs-CZ" dirty="0"/>
              <a:t>2002 a 2020)</a:t>
            </a:r>
          </a:p>
          <a:p>
            <a:r>
              <a:rPr lang="cs-CZ" dirty="0"/>
              <a:t>Další tituly: </a:t>
            </a:r>
            <a:r>
              <a:rPr lang="cs-CZ" i="1" dirty="0" err="1"/>
              <a:t>Liquid</a:t>
            </a:r>
            <a:r>
              <a:rPr lang="cs-CZ" i="1" dirty="0"/>
              <a:t> Love </a:t>
            </a:r>
            <a:r>
              <a:rPr lang="cs-CZ" dirty="0"/>
              <a:t>(2003, česky jako </a:t>
            </a:r>
            <a:r>
              <a:rPr lang="cs-CZ" i="1" dirty="0"/>
              <a:t>Tekutá láska</a:t>
            </a:r>
            <a:r>
              <a:rPr lang="cs-CZ" dirty="0"/>
              <a:t>, 2013), </a:t>
            </a:r>
            <a:r>
              <a:rPr lang="cs-CZ" i="1" dirty="0" err="1"/>
              <a:t>Liquid</a:t>
            </a:r>
            <a:r>
              <a:rPr lang="cs-CZ" i="1" dirty="0"/>
              <a:t> </a:t>
            </a:r>
            <a:r>
              <a:rPr lang="cs-CZ" i="1" dirty="0" err="1"/>
              <a:t>Life</a:t>
            </a:r>
            <a:r>
              <a:rPr lang="cs-CZ" i="1" dirty="0"/>
              <a:t> </a:t>
            </a:r>
            <a:r>
              <a:rPr lang="cs-CZ" dirty="0"/>
              <a:t>(2005), </a:t>
            </a:r>
            <a:r>
              <a:rPr lang="cs-CZ" i="1" dirty="0" err="1"/>
              <a:t>Liquid</a:t>
            </a:r>
            <a:r>
              <a:rPr lang="cs-CZ" i="1" dirty="0"/>
              <a:t> </a:t>
            </a:r>
            <a:r>
              <a:rPr lang="cs-CZ" i="1" dirty="0" err="1"/>
              <a:t>Fear</a:t>
            </a:r>
            <a:r>
              <a:rPr lang="cs-CZ" i="1" dirty="0"/>
              <a:t> </a:t>
            </a:r>
            <a:r>
              <a:rPr lang="cs-CZ" dirty="0"/>
              <a:t>(2006) a </a:t>
            </a:r>
            <a:r>
              <a:rPr lang="cs-CZ" i="1" dirty="0" err="1"/>
              <a:t>Liquid</a:t>
            </a:r>
            <a:r>
              <a:rPr lang="cs-CZ" i="1" dirty="0"/>
              <a:t> Times </a:t>
            </a:r>
            <a:r>
              <a:rPr lang="cs-CZ" dirty="0"/>
              <a:t>(2006, česky </a:t>
            </a:r>
            <a:r>
              <a:rPr lang="cs-CZ" i="1" dirty="0"/>
              <a:t>Tekuté časy </a:t>
            </a:r>
            <a:r>
              <a:rPr lang="cs-CZ" dirty="0"/>
              <a:t>2008), </a:t>
            </a:r>
            <a:r>
              <a:rPr lang="cs-CZ" i="1" dirty="0"/>
              <a:t>44 </a:t>
            </a:r>
            <a:r>
              <a:rPr lang="cs-CZ" i="1" dirty="0" err="1"/>
              <a:t>Letters</a:t>
            </a:r>
            <a:r>
              <a:rPr lang="cs-CZ" i="1" dirty="0"/>
              <a:t> </a:t>
            </a:r>
            <a:r>
              <a:rPr lang="cs-CZ" i="1" dirty="0" err="1"/>
              <a:t>from</a:t>
            </a:r>
            <a:r>
              <a:rPr lang="cs-CZ" i="1" dirty="0"/>
              <a:t> </a:t>
            </a:r>
            <a:r>
              <a:rPr lang="cs-CZ" i="1" dirty="0" err="1"/>
              <a:t>the</a:t>
            </a:r>
            <a:r>
              <a:rPr lang="cs-CZ" i="1" dirty="0"/>
              <a:t> </a:t>
            </a:r>
            <a:r>
              <a:rPr lang="cs-CZ" i="1" dirty="0" err="1"/>
              <a:t>Liquid</a:t>
            </a:r>
            <a:r>
              <a:rPr lang="cs-CZ" i="1" dirty="0"/>
              <a:t> </a:t>
            </a:r>
            <a:r>
              <a:rPr lang="cs-CZ" i="1" dirty="0" err="1"/>
              <a:t>Modern</a:t>
            </a:r>
            <a:r>
              <a:rPr lang="cs-CZ" i="1" dirty="0"/>
              <a:t> </a:t>
            </a:r>
            <a:r>
              <a:rPr lang="cs-CZ" i="1" dirty="0" err="1"/>
              <a:t>World</a:t>
            </a:r>
            <a:r>
              <a:rPr lang="cs-CZ" i="1" dirty="0"/>
              <a:t> </a:t>
            </a:r>
            <a:r>
              <a:rPr lang="cs-CZ" dirty="0"/>
              <a:t>(2010, česky jako </a:t>
            </a:r>
            <a:r>
              <a:rPr lang="cs-CZ" i="1" dirty="0"/>
              <a:t>44 dopisů z tekutého moderního světa</a:t>
            </a:r>
            <a:r>
              <a:rPr lang="cs-CZ" dirty="0"/>
              <a:t>, 2019), </a:t>
            </a:r>
            <a:r>
              <a:rPr lang="cs-CZ" i="1" dirty="0" err="1"/>
              <a:t>Liquid</a:t>
            </a:r>
            <a:r>
              <a:rPr lang="cs-CZ" i="1" dirty="0"/>
              <a:t> </a:t>
            </a:r>
            <a:r>
              <a:rPr lang="cs-CZ" i="1" dirty="0" err="1"/>
              <a:t>Surveillance</a:t>
            </a:r>
            <a:r>
              <a:rPr lang="cs-CZ" dirty="0"/>
              <a:t> (2012, česky jako </a:t>
            </a:r>
            <a:r>
              <a:rPr lang="cs-CZ" i="1" dirty="0"/>
              <a:t>Tekutý dohled</a:t>
            </a:r>
            <a:r>
              <a:rPr lang="cs-CZ" dirty="0"/>
              <a:t>, 2013), </a:t>
            </a:r>
            <a:r>
              <a:rPr lang="cs-CZ" i="1" dirty="0" err="1"/>
              <a:t>Liquid</a:t>
            </a:r>
            <a:r>
              <a:rPr lang="cs-CZ" i="1" dirty="0"/>
              <a:t> </a:t>
            </a:r>
            <a:r>
              <a:rPr lang="cs-CZ" i="1" dirty="0" err="1"/>
              <a:t>Evil</a:t>
            </a:r>
            <a:r>
              <a:rPr lang="cs-CZ" i="1" dirty="0"/>
              <a:t> </a:t>
            </a:r>
            <a:r>
              <a:rPr lang="cs-CZ" dirty="0"/>
              <a:t>(2016, česky jako </a:t>
            </a:r>
            <a:r>
              <a:rPr lang="cs-CZ" i="1" dirty="0"/>
              <a:t>Tekuté zlo</a:t>
            </a:r>
            <a:r>
              <a:rPr lang="cs-CZ" dirty="0"/>
              <a:t>, 2018)</a:t>
            </a:r>
          </a:p>
          <a:p>
            <a:r>
              <a:rPr lang="cs-CZ" i="1" dirty="0" err="1"/>
              <a:t>Freedom</a:t>
            </a:r>
            <a:r>
              <a:rPr lang="cs-CZ" dirty="0"/>
              <a:t> (1988, č. </a:t>
            </a:r>
            <a:r>
              <a:rPr lang="cs-CZ" i="1" dirty="0"/>
              <a:t>Svoboda</a:t>
            </a:r>
            <a:r>
              <a:rPr lang="cs-CZ" dirty="0"/>
              <a:t> 2003) a soubor esejů </a:t>
            </a:r>
            <a:r>
              <a:rPr lang="cs-CZ" i="1" dirty="0"/>
              <a:t>Úvahy o postmoderní době</a:t>
            </a:r>
            <a:r>
              <a:rPr lang="cs-CZ" dirty="0"/>
              <a:t> (česky 1995)</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Relevantní tituly</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a:extLst>
              <a:ext uri="{FF2B5EF4-FFF2-40B4-BE49-F238E27FC236}">
                <a16:creationId xmlns:a16="http://schemas.microsoft.com/office/drawing/2014/main" id="{7C3DCF86-3F40-4135-AF64-6EB6DF4CE48B}"/>
              </a:ext>
            </a:extLst>
          </p:cNvPr>
          <p:cNvPicPr>
            <a:picLocks noChangeAspect="1"/>
          </p:cNvPicPr>
          <p:nvPr/>
        </p:nvPicPr>
        <p:blipFill>
          <a:blip r:embed="rId2"/>
          <a:stretch>
            <a:fillRect/>
          </a:stretch>
        </p:blipFill>
        <p:spPr>
          <a:xfrm>
            <a:off x="8733900" y="767722"/>
            <a:ext cx="3343797" cy="5143500"/>
          </a:xfrm>
          <a:prstGeom prst="rect">
            <a:avLst/>
          </a:prstGeom>
        </p:spPr>
      </p:pic>
    </p:spTree>
    <p:extLst>
      <p:ext uri="{BB962C8B-B14F-4D97-AF65-F5344CB8AC3E}">
        <p14:creationId xmlns:p14="http://schemas.microsoft.com/office/powerpoint/2010/main" val="12959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453243"/>
            <a:ext cx="10529252" cy="4457979"/>
          </a:xfrm>
        </p:spPr>
        <p:txBody>
          <a:bodyPr/>
          <a:lstStyle/>
          <a:p>
            <a:pPr>
              <a:buFont typeface="+mj-lt"/>
              <a:buAutoNum type="alphaLcParenR"/>
            </a:pPr>
            <a:r>
              <a:rPr lang="cs-CZ" b="1" dirty="0"/>
              <a:t>Víra v pokrok</a:t>
            </a:r>
            <a:r>
              <a:rPr lang="cs-CZ" dirty="0"/>
              <a:t>: směřování dopředu, uskutečňování cíle na individuální i kolektivní úrovni.  V tekuté modernitě schází víra v budoucnost: „</a:t>
            </a:r>
            <a:r>
              <a:rPr lang="cs-CZ" i="1" dirty="0"/>
              <a:t>kráčíme ‚vpřed‘ bez představy o cíli, který by nás vedl, nevzhlížíme k nějaké lepší, spravedlivé společnosti…“ </a:t>
            </a:r>
            <a:r>
              <a:rPr lang="cs-CZ" dirty="0"/>
              <a:t>(TM 215)</a:t>
            </a:r>
          </a:p>
          <a:p>
            <a:pPr>
              <a:buFont typeface="+mj-lt"/>
              <a:buAutoNum type="alphaLcParenR"/>
            </a:pPr>
            <a:r>
              <a:rPr lang="cs-CZ" b="1" dirty="0"/>
              <a:t>Nutkavá modernizace</a:t>
            </a:r>
            <a:r>
              <a:rPr lang="cs-CZ" dirty="0"/>
              <a:t>: „</a:t>
            </a:r>
            <a:r>
              <a:rPr lang="cs-CZ" i="1" dirty="0"/>
              <a:t>tvůrčí destrukce“, ustavičné ničení za účelem vylepšování. „Být moderní znamená nebýt schopen přestat, na chvíli se zastavit.</a:t>
            </a:r>
            <a:r>
              <a:rPr lang="cs-CZ" dirty="0"/>
              <a:t>“ (Ind. spol. 125)</a:t>
            </a:r>
          </a:p>
          <a:p>
            <a:pPr>
              <a:buFont typeface="+mj-lt"/>
              <a:buAutoNum type="alphaLcParenR"/>
            </a:pPr>
            <a:r>
              <a:rPr lang="cs-CZ" b="1" dirty="0"/>
              <a:t>Stát jako opora </a:t>
            </a:r>
            <a:r>
              <a:rPr lang="cs-CZ" dirty="0"/>
              <a:t>(sociální stát). </a:t>
            </a:r>
            <a:r>
              <a:rPr lang="cs-CZ" b="1" dirty="0" err="1"/>
              <a:t>Keynesianismus</a:t>
            </a:r>
            <a:r>
              <a:rPr lang="cs-CZ" dirty="0"/>
              <a:t> v západní Evropě. Od 80. let nahrazen </a:t>
            </a:r>
            <a:r>
              <a:rPr lang="cs-CZ" b="1" dirty="0"/>
              <a:t>neoliberalismem</a:t>
            </a:r>
            <a:r>
              <a:rPr lang="cs-CZ" dirty="0"/>
              <a:t>: „stát = krádež“.</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Těžká modernita</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text, interiér&#10;&#10;Popis byl vytvořen automaticky">
            <a:extLst>
              <a:ext uri="{FF2B5EF4-FFF2-40B4-BE49-F238E27FC236}">
                <a16:creationId xmlns:a16="http://schemas.microsoft.com/office/drawing/2014/main" id="{527E5D52-22A7-49FA-8601-AF0A733D6F33}"/>
              </a:ext>
            </a:extLst>
          </p:cNvPr>
          <p:cNvPicPr>
            <a:picLocks noChangeAspect="1"/>
          </p:cNvPicPr>
          <p:nvPr/>
        </p:nvPicPr>
        <p:blipFill>
          <a:blip r:embed="rId2"/>
          <a:stretch>
            <a:fillRect/>
          </a:stretch>
        </p:blipFill>
        <p:spPr>
          <a:xfrm>
            <a:off x="3370697" y="3829021"/>
            <a:ext cx="5450605" cy="3028979"/>
          </a:xfrm>
          <a:prstGeom prst="rect">
            <a:avLst/>
          </a:prstGeom>
        </p:spPr>
      </p:pic>
    </p:spTree>
    <p:extLst>
      <p:ext uri="{BB962C8B-B14F-4D97-AF65-F5344CB8AC3E}">
        <p14:creationId xmlns:p14="http://schemas.microsoft.com/office/powerpoint/2010/main" val="1193134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338943"/>
            <a:ext cx="10529252" cy="4572279"/>
          </a:xfrm>
        </p:spPr>
        <p:txBody>
          <a:bodyPr/>
          <a:lstStyle/>
          <a:p>
            <a:pPr>
              <a:buFont typeface="+mj-lt"/>
              <a:buAutoNum type="alphaLcParenR" startAt="4"/>
            </a:pPr>
            <a:r>
              <a:rPr lang="cs-CZ" b="1" dirty="0"/>
              <a:t>Stabilita</a:t>
            </a:r>
            <a:r>
              <a:rPr lang="cs-CZ" dirty="0"/>
              <a:t>: „</a:t>
            </a:r>
            <a:r>
              <a:rPr lang="cs-CZ" i="1" dirty="0"/>
              <a:t>Moderní řád bychom mohli popsat jako pokračující úsilí položit institucionální základy důvěry: nabídku stabilního rámce pro investici důvěry a </a:t>
            </a:r>
            <a:r>
              <a:rPr lang="cs-CZ" i="1" dirty="0" err="1"/>
              <a:t>zvěrohodnění</a:t>
            </a:r>
            <a:r>
              <a:rPr lang="cs-CZ" i="1" dirty="0"/>
              <a:t> víry, že dnes uznávané hodnoty budou ve vážnosti i zítra, že pravidla usilování o tyto hodnoty budou platit i nadále, že zůstanou nedotčeny a imunní vůči jeho plynutí</a:t>
            </a:r>
            <a:r>
              <a:rPr lang="cs-CZ" dirty="0"/>
              <a:t>.“ (TM 262)</a:t>
            </a:r>
          </a:p>
          <a:p>
            <a:pPr>
              <a:buFont typeface="+mj-lt"/>
              <a:buAutoNum type="alphaLcParenR" startAt="4"/>
            </a:pPr>
            <a:r>
              <a:rPr lang="cs-CZ" b="1" dirty="0"/>
              <a:t>Trvalost institucí</a:t>
            </a:r>
            <a:r>
              <a:rPr lang="cs-CZ" dirty="0"/>
              <a:t>: včetně manželství nebo práce a přátelství.</a:t>
            </a:r>
          </a:p>
          <a:p>
            <a:pPr>
              <a:buFont typeface="+mj-lt"/>
              <a:buAutoNum type="alphaLcParenR" startAt="4"/>
            </a:pPr>
            <a:r>
              <a:rPr lang="cs-CZ" b="1" dirty="0"/>
              <a:t>Kolektivní soužití </a:t>
            </a:r>
            <a:r>
              <a:rPr lang="cs-CZ" dirty="0"/>
              <a:t>(paneláky) a </a:t>
            </a:r>
            <a:r>
              <a:rPr lang="cs-CZ" b="1" dirty="0"/>
              <a:t>kolektivní práce</a:t>
            </a:r>
            <a:r>
              <a:rPr lang="cs-CZ" dirty="0"/>
              <a:t>.</a:t>
            </a:r>
          </a:p>
          <a:p>
            <a:r>
              <a:rPr lang="cs-CZ" b="1" dirty="0"/>
              <a:t>Těžká modernita </a:t>
            </a:r>
            <a:r>
              <a:rPr lang="cs-CZ" dirty="0"/>
              <a:t>končí v západní Evropě přibližně na konci 70. let 20. století. S 80. lety, s Reaganem a Thatcherovou, začala </a:t>
            </a:r>
            <a:r>
              <a:rPr lang="cs-CZ" b="1" dirty="0"/>
              <a:t>tekutá modernita</a:t>
            </a:r>
            <a:r>
              <a:rPr lang="cs-CZ" dirty="0"/>
              <a:t>.</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text, budova, exteriér, osoba&#10;&#10;Popis byl vytvořen automaticky">
            <a:extLst>
              <a:ext uri="{FF2B5EF4-FFF2-40B4-BE49-F238E27FC236}">
                <a16:creationId xmlns:a16="http://schemas.microsoft.com/office/drawing/2014/main" id="{34F13EDE-5C21-4DB7-AEB6-5F9D5ACED50D}"/>
              </a:ext>
            </a:extLst>
          </p:cNvPr>
          <p:cNvPicPr>
            <a:picLocks noChangeAspect="1"/>
          </p:cNvPicPr>
          <p:nvPr/>
        </p:nvPicPr>
        <p:blipFill>
          <a:blip r:embed="rId2"/>
          <a:stretch>
            <a:fillRect/>
          </a:stretch>
        </p:blipFill>
        <p:spPr>
          <a:xfrm>
            <a:off x="174171" y="4188279"/>
            <a:ext cx="5905500" cy="2686050"/>
          </a:xfrm>
          <a:prstGeom prst="rect">
            <a:avLst/>
          </a:prstGeom>
        </p:spPr>
      </p:pic>
    </p:spTree>
    <p:extLst>
      <p:ext uri="{BB962C8B-B14F-4D97-AF65-F5344CB8AC3E}">
        <p14:creationId xmlns:p14="http://schemas.microsoft.com/office/powerpoint/2010/main" val="3386714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375557" y="1812136"/>
            <a:ext cx="6482443" cy="4421754"/>
          </a:xfrm>
        </p:spPr>
        <p:txBody>
          <a:bodyPr>
            <a:normAutofit/>
          </a:bodyPr>
          <a:lstStyle/>
          <a:p>
            <a:r>
              <a:rPr lang="cs-CZ" dirty="0"/>
              <a:t>V </a:t>
            </a:r>
            <a:r>
              <a:rPr lang="cs-CZ" b="1" dirty="0"/>
              <a:t>těžké modernitě:</a:t>
            </a:r>
            <a:r>
              <a:rPr lang="cs-CZ" dirty="0"/>
              <a:t> trvalá identita daná socializací.</a:t>
            </a:r>
          </a:p>
          <a:p>
            <a:r>
              <a:rPr lang="cs-CZ" dirty="0"/>
              <a:t>Dnes: člověk je postaven před úkol, aby o svém životě rozhodoval sám.</a:t>
            </a:r>
          </a:p>
          <a:p>
            <a:pPr algn="just"/>
            <a:r>
              <a:rPr lang="cs-CZ" dirty="0"/>
              <a:t>„</a:t>
            </a:r>
            <a:r>
              <a:rPr lang="cs-CZ" i="1" dirty="0"/>
              <a:t>Dotěrný dozorce, přísný mistr a vševědoucí učitel se ze zorného pole vytratili. A spolu s nimi ale zmizela jak jejich donucovací moc, tak jejich oprávnění poskytovat rozhřešení. (…) Člověk je sám sobě dozorcem i učitelem.</a:t>
            </a:r>
            <a:r>
              <a:rPr lang="cs-CZ" dirty="0"/>
              <a:t>“ (UPD, 75)</a:t>
            </a:r>
          </a:p>
          <a:p>
            <a:pPr algn="just"/>
            <a:r>
              <a:rPr lang="cs-CZ" dirty="0"/>
              <a:t>„</a:t>
            </a:r>
            <a:r>
              <a:rPr lang="cs-CZ" i="1" dirty="0"/>
              <a:t>Přízrak neurčitosti a zkázy, nemaskovaný režimem vnucených nutností, se svým obětem zjevuje v celé své ničím </a:t>
            </a:r>
            <a:r>
              <a:rPr lang="cs-CZ" i="1" dirty="0" err="1"/>
              <a:t>nepřioděné</a:t>
            </a:r>
            <a:r>
              <a:rPr lang="cs-CZ" i="1" dirty="0"/>
              <a:t> strašlivosti. Nahodilost bytí se klade celou svou tíhou na bedra individua a bojovat s ní se musí vlastními, domácími prostředky</a:t>
            </a:r>
            <a:r>
              <a:rPr lang="cs-CZ" dirty="0"/>
              <a:t>.“ (UPD, 73)</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Budování identity – </a:t>
            </a:r>
            <a:r>
              <a:rPr lang="cs-CZ" dirty="0" err="1"/>
              <a:t>sebetvorba</a:t>
            </a:r>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text, budova, exteriér, ulice&#10;&#10;Popis byl vytvořen automaticky">
            <a:extLst>
              <a:ext uri="{FF2B5EF4-FFF2-40B4-BE49-F238E27FC236}">
                <a16:creationId xmlns:a16="http://schemas.microsoft.com/office/drawing/2014/main" id="{D4CCBF62-1638-46EF-AC5D-20FAA69FCF3D}"/>
              </a:ext>
            </a:extLst>
          </p:cNvPr>
          <p:cNvPicPr>
            <a:picLocks noChangeAspect="1"/>
          </p:cNvPicPr>
          <p:nvPr/>
        </p:nvPicPr>
        <p:blipFill>
          <a:blip r:embed="rId2"/>
          <a:stretch>
            <a:fillRect/>
          </a:stretch>
        </p:blipFill>
        <p:spPr>
          <a:xfrm>
            <a:off x="6858000" y="2246192"/>
            <a:ext cx="5334000" cy="3257550"/>
          </a:xfrm>
          <a:prstGeom prst="rect">
            <a:avLst/>
          </a:prstGeom>
        </p:spPr>
      </p:pic>
    </p:spTree>
    <p:extLst>
      <p:ext uri="{BB962C8B-B14F-4D97-AF65-F5344CB8AC3E}">
        <p14:creationId xmlns:p14="http://schemas.microsoft.com/office/powerpoint/2010/main" val="1298607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627017"/>
            <a:ext cx="10529252" cy="5284205"/>
          </a:xfrm>
        </p:spPr>
        <p:txBody>
          <a:bodyPr/>
          <a:lstStyle/>
          <a:p>
            <a:r>
              <a:rPr lang="cs-CZ" dirty="0"/>
              <a:t>Na každém individuu leží břemeno odpovědnosti za to, aby se něčím stal. </a:t>
            </a:r>
          </a:p>
          <a:p>
            <a:pPr algn="just"/>
            <a:r>
              <a:rPr lang="cs-CZ" dirty="0"/>
              <a:t>„</a:t>
            </a:r>
            <a:r>
              <a:rPr lang="cs-CZ" i="1" dirty="0"/>
              <a:t>Individualizace je osudem, nikoli volbou.</a:t>
            </a:r>
            <a:r>
              <a:rPr lang="cs-CZ" dirty="0"/>
              <a:t>“ (TM 58n)</a:t>
            </a:r>
          </a:p>
          <a:p>
            <a:pPr algn="just"/>
            <a:r>
              <a:rPr lang="cs-CZ" dirty="0"/>
              <a:t>„</a:t>
            </a:r>
            <a:r>
              <a:rPr lang="cs-CZ" i="1" dirty="0"/>
              <a:t>Propast, které zeje mezi právem na sebeuplatnění, a schopností ovládnout sociální rámce, v nichž je takové sebeuplatnění uskutečnitelné nebo nereálné</a:t>
            </a:r>
            <a:r>
              <a:rPr lang="cs-CZ" dirty="0"/>
              <a:t>.“  (64).</a:t>
            </a:r>
          </a:p>
          <a:p>
            <a:r>
              <a:rPr lang="cs-CZ" dirty="0"/>
              <a:t>Iluzornost biografických řešení globálních problémů.</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8" name="Obrázek 7">
            <a:extLst>
              <a:ext uri="{FF2B5EF4-FFF2-40B4-BE49-F238E27FC236}">
                <a16:creationId xmlns:a16="http://schemas.microsoft.com/office/drawing/2014/main" id="{B22CD28B-E032-4EEC-BAED-9F0F8797CA98}"/>
              </a:ext>
            </a:extLst>
          </p:cNvPr>
          <p:cNvPicPr>
            <a:picLocks noChangeAspect="1"/>
          </p:cNvPicPr>
          <p:nvPr/>
        </p:nvPicPr>
        <p:blipFill>
          <a:blip r:embed="rId2"/>
          <a:stretch>
            <a:fillRect/>
          </a:stretch>
        </p:blipFill>
        <p:spPr>
          <a:xfrm>
            <a:off x="179191" y="2918787"/>
            <a:ext cx="5916810" cy="3939213"/>
          </a:xfrm>
          <a:prstGeom prst="rect">
            <a:avLst/>
          </a:prstGeom>
        </p:spPr>
      </p:pic>
    </p:spTree>
    <p:extLst>
      <p:ext uri="{BB962C8B-B14F-4D97-AF65-F5344CB8AC3E}">
        <p14:creationId xmlns:p14="http://schemas.microsoft.com/office/powerpoint/2010/main" val="4081229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2116182"/>
            <a:ext cx="5495109" cy="3795039"/>
          </a:xfrm>
        </p:spPr>
        <p:txBody>
          <a:bodyPr/>
          <a:lstStyle/>
          <a:p>
            <a:r>
              <a:rPr lang="cs-CZ" dirty="0"/>
              <a:t>Za všechno si můžeme sami.</a:t>
            </a:r>
          </a:p>
          <a:p>
            <a:r>
              <a:rPr lang="cs-CZ" b="1" dirty="0"/>
              <a:t>Tekutá</a:t>
            </a:r>
            <a:r>
              <a:rPr lang="cs-CZ" dirty="0"/>
              <a:t> současná společnost zakrývá, že všichni se nacházíme ve složitých sociálních kontextech, které formují naše možnosti.</a:t>
            </a:r>
          </a:p>
          <a:p>
            <a:r>
              <a:rPr lang="cs-CZ" dirty="0"/>
              <a:t>Nestartujeme všichni ze stejné startovní čáry.</a:t>
            </a:r>
          </a:p>
          <a:p>
            <a:r>
              <a:rPr lang="cs-CZ" dirty="0"/>
              <a:t>Svět se nám líčí jako místo přetékající příležitostmi – a my máme tyto příležitosti využít.</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7" name="Obrázek 6">
            <a:extLst>
              <a:ext uri="{FF2B5EF4-FFF2-40B4-BE49-F238E27FC236}">
                <a16:creationId xmlns:a16="http://schemas.microsoft.com/office/drawing/2014/main" id="{2F649807-4AE2-4DB0-8967-1F2E58F0962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0469" y="594994"/>
            <a:ext cx="5626009" cy="5566646"/>
          </a:xfrm>
          <a:prstGeom prst="rect">
            <a:avLst/>
          </a:prstGeom>
          <a:noFill/>
          <a:ln>
            <a:noFill/>
          </a:ln>
        </p:spPr>
      </p:pic>
    </p:spTree>
    <p:extLst>
      <p:ext uri="{BB962C8B-B14F-4D97-AF65-F5344CB8AC3E}">
        <p14:creationId xmlns:p14="http://schemas.microsoft.com/office/powerpoint/2010/main" val="1029620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435429" y="3268232"/>
            <a:ext cx="11069183" cy="3589768"/>
          </a:xfrm>
        </p:spPr>
        <p:txBody>
          <a:bodyPr>
            <a:normAutofit/>
          </a:bodyPr>
          <a:lstStyle/>
          <a:p>
            <a:r>
              <a:rPr lang="cs-CZ" dirty="0"/>
              <a:t>Život ve světě nekonečného počtu příležitostí má sladkou příchuť „</a:t>
            </a:r>
            <a:r>
              <a:rPr lang="cs-CZ" i="1" dirty="0"/>
              <a:t>svobody stát se kýmkoli</a:t>
            </a:r>
            <a:r>
              <a:rPr lang="cs-CZ" dirty="0"/>
              <a:t>“.</a:t>
            </a:r>
          </a:p>
          <a:p>
            <a:r>
              <a:rPr lang="cs-CZ" dirty="0"/>
              <a:t>Pachutě: </a:t>
            </a:r>
          </a:p>
          <a:p>
            <a:pPr lvl="1"/>
            <a:r>
              <a:rPr lang="cs-CZ" sz="1800" dirty="0"/>
              <a:t>Neexistují definitivní vítězství, využití jedné příležitosti zavírá cestu k dalším.</a:t>
            </a:r>
          </a:p>
          <a:p>
            <a:pPr lvl="1"/>
            <a:r>
              <a:rPr lang="cs-CZ" sz="1800" dirty="0"/>
              <a:t>Žádná možnost nesmí být definitivní = ustrnutí.</a:t>
            </a:r>
          </a:p>
          <a:p>
            <a:r>
              <a:rPr lang="cs-CZ" dirty="0"/>
              <a:t>Člověk, který se definitivně něčím stane, si zavírá cestu k mnoha dalším možnostem.</a:t>
            </a:r>
          </a:p>
          <a:p>
            <a:r>
              <a:rPr lang="cs-CZ" dirty="0"/>
              <a:t>Trápení lidí v </a:t>
            </a:r>
            <a:r>
              <a:rPr lang="cs-CZ" b="1" dirty="0"/>
              <a:t>tekuté modernitě </a:t>
            </a:r>
            <a:r>
              <a:rPr lang="cs-CZ" dirty="0"/>
              <a:t>nevyplývá z nedostatku výběru, ale </a:t>
            </a:r>
            <a:r>
              <a:rPr lang="cs-CZ" u="sng" dirty="0"/>
              <a:t>z přemíry možností</a:t>
            </a:r>
            <a:r>
              <a:rPr lang="cs-CZ" dirty="0"/>
              <a:t>. (TM 102)</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Frustrace </a:t>
            </a:r>
            <a:r>
              <a:rPr lang="cs-CZ" dirty="0" err="1"/>
              <a:t>sebetvorby</a:t>
            </a:r>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a:extLst>
              <a:ext uri="{FF2B5EF4-FFF2-40B4-BE49-F238E27FC236}">
                <a16:creationId xmlns:a16="http://schemas.microsoft.com/office/drawing/2014/main" id="{AC28CFF3-701F-4FB2-8FCE-BC67FCB08080}"/>
              </a:ext>
            </a:extLst>
          </p:cNvPr>
          <p:cNvPicPr>
            <a:picLocks noChangeAspect="1"/>
          </p:cNvPicPr>
          <p:nvPr/>
        </p:nvPicPr>
        <p:blipFill>
          <a:blip r:embed="rId2"/>
          <a:stretch>
            <a:fillRect/>
          </a:stretch>
        </p:blipFill>
        <p:spPr>
          <a:xfrm>
            <a:off x="6324237" y="506932"/>
            <a:ext cx="5867763" cy="2761300"/>
          </a:xfrm>
          <a:prstGeom prst="rect">
            <a:avLst/>
          </a:prstGeom>
        </p:spPr>
      </p:pic>
    </p:spTree>
    <p:extLst>
      <p:ext uri="{BB962C8B-B14F-4D97-AF65-F5344CB8AC3E}">
        <p14:creationId xmlns:p14="http://schemas.microsoft.com/office/powerpoint/2010/main" val="3056886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sah 5">
            <a:extLst>
              <a:ext uri="{FF2B5EF4-FFF2-40B4-BE49-F238E27FC236}">
                <a16:creationId xmlns:a16="http://schemas.microsoft.com/office/drawing/2014/main" id="{A39CD67D-66DA-46F4-8B9C-B0CC2EC2508F}"/>
              </a:ext>
            </a:extLst>
          </p:cNvPr>
          <p:cNvSpPr>
            <a:spLocks noGrp="1"/>
          </p:cNvSpPr>
          <p:nvPr>
            <p:ph idx="1"/>
          </p:nvPr>
        </p:nvSpPr>
        <p:spPr>
          <a:xfrm>
            <a:off x="975360" y="1485900"/>
            <a:ext cx="10529252" cy="4747990"/>
          </a:xfrm>
        </p:spPr>
        <p:txBody>
          <a:bodyPr>
            <a:normAutofit/>
          </a:bodyPr>
          <a:lstStyle/>
          <a:p>
            <a:pPr>
              <a:lnSpc>
                <a:spcPct val="107000"/>
              </a:lnSpc>
              <a:spcAft>
                <a:spcPts val="800"/>
              </a:spcAft>
              <a:buFont typeface="+mj-lt"/>
              <a:buAutoNum type="arabicPeriod"/>
            </a:pPr>
            <a:r>
              <a:rPr lang="cs-CZ" sz="1800" dirty="0">
                <a:effectLst/>
                <a:ea typeface="Calibri" panose="020F0502020204030204" pitchFamily="34" charset="0"/>
                <a:cs typeface="Times New Roman" panose="02020603050405020304" pitchFamily="18" charset="0"/>
              </a:rPr>
              <a:t>Modernita a holocaust</a:t>
            </a:r>
          </a:p>
          <a:p>
            <a:pPr>
              <a:lnSpc>
                <a:spcPct val="107000"/>
              </a:lnSpc>
              <a:spcAft>
                <a:spcPts val="800"/>
              </a:spcAft>
              <a:buFont typeface="+mj-lt"/>
              <a:buAutoNum type="arabicPeriod"/>
            </a:pPr>
            <a:r>
              <a:rPr lang="cs-CZ" sz="1800" dirty="0">
                <a:effectLst/>
                <a:ea typeface="Calibri" panose="020F0502020204030204" pitchFamily="34" charset="0"/>
                <a:cs typeface="Times New Roman" panose="02020603050405020304" pitchFamily="18" charset="0"/>
              </a:rPr>
              <a:t>Modernity</a:t>
            </a:r>
          </a:p>
          <a:p>
            <a:pPr>
              <a:lnSpc>
                <a:spcPct val="107000"/>
              </a:lnSpc>
              <a:spcAft>
                <a:spcPts val="800"/>
              </a:spcAft>
              <a:buFont typeface="+mj-lt"/>
              <a:buAutoNum type="arabicPeriod"/>
            </a:pPr>
            <a:r>
              <a:rPr lang="cs-CZ" sz="1800" dirty="0" err="1">
                <a:effectLst/>
                <a:ea typeface="Calibri" panose="020F0502020204030204" pitchFamily="34" charset="0"/>
                <a:cs typeface="Times New Roman" panose="02020603050405020304" pitchFamily="18" charset="0"/>
              </a:rPr>
              <a:t>Retrotopie</a:t>
            </a:r>
            <a:endParaRPr lang="cs-CZ" sz="1800" dirty="0">
              <a:effectLst/>
              <a:ea typeface="Calibri" panose="020F0502020204030204" pitchFamily="34" charset="0"/>
              <a:cs typeface="Times New Roman" panose="02020603050405020304" pitchFamily="18" charset="0"/>
            </a:endParaRPr>
          </a:p>
          <a:p>
            <a:pPr>
              <a:lnSpc>
                <a:spcPct val="107000"/>
              </a:lnSpc>
              <a:spcAft>
                <a:spcPts val="800"/>
              </a:spcAft>
              <a:buFont typeface="+mj-lt"/>
              <a:buAutoNum type="arabicPeriod"/>
            </a:pPr>
            <a:r>
              <a:rPr lang="cs-CZ" sz="1800" dirty="0">
                <a:effectLst/>
                <a:ea typeface="Calibri" panose="020F0502020204030204" pitchFamily="34" charset="0"/>
                <a:cs typeface="Times New Roman" panose="02020603050405020304" pitchFamily="18" charset="0"/>
              </a:rPr>
              <a:t>Tekutá modernita</a:t>
            </a:r>
          </a:p>
          <a:p>
            <a:pPr>
              <a:lnSpc>
                <a:spcPct val="107000"/>
              </a:lnSpc>
              <a:spcAft>
                <a:spcPts val="800"/>
              </a:spcAft>
              <a:buFont typeface="+mj-lt"/>
              <a:buAutoNum type="arabicPeriod"/>
            </a:pPr>
            <a:r>
              <a:rPr lang="cs-CZ" sz="1800" dirty="0">
                <a:effectLst/>
                <a:ea typeface="Calibri" panose="020F0502020204030204" pitchFamily="34" charset="0"/>
                <a:cs typeface="Times New Roman" panose="02020603050405020304" pitchFamily="18" charset="0"/>
              </a:rPr>
              <a:t>Důsledky „tekutosti“</a:t>
            </a:r>
          </a:p>
          <a:p>
            <a:pPr>
              <a:lnSpc>
                <a:spcPct val="107000"/>
              </a:lnSpc>
              <a:spcAft>
                <a:spcPts val="800"/>
              </a:spcAft>
              <a:buFont typeface="+mj-lt"/>
              <a:buAutoNum type="arabicPeriod"/>
            </a:pPr>
            <a:r>
              <a:rPr lang="cs-CZ" sz="1800" dirty="0">
                <a:effectLst/>
                <a:ea typeface="Calibri" panose="020F0502020204030204" pitchFamily="34" charset="0"/>
                <a:cs typeface="Times New Roman" panose="02020603050405020304" pitchFamily="18" charset="0"/>
              </a:rPr>
              <a:t> Komentář</a:t>
            </a:r>
          </a:p>
          <a:p>
            <a:endParaRPr lang="cs-CZ" dirty="0"/>
          </a:p>
        </p:txBody>
      </p:sp>
      <p:sp>
        <p:nvSpPr>
          <p:cNvPr id="5" name="Nadpis 4">
            <a:extLst>
              <a:ext uri="{FF2B5EF4-FFF2-40B4-BE49-F238E27FC236}">
                <a16:creationId xmlns:a16="http://schemas.microsoft.com/office/drawing/2014/main" id="{EA3A5F40-77A2-42FD-91C7-0E6817C1A0C6}"/>
              </a:ext>
            </a:extLst>
          </p:cNvPr>
          <p:cNvSpPr>
            <a:spLocks noGrp="1"/>
          </p:cNvSpPr>
          <p:nvPr>
            <p:ph type="title"/>
          </p:nvPr>
        </p:nvSpPr>
        <p:spPr/>
        <p:txBody>
          <a:bodyPr/>
          <a:lstStyle/>
          <a:p>
            <a:r>
              <a:rPr lang="cs-CZ" dirty="0"/>
              <a:t>Obsah</a:t>
            </a:r>
          </a:p>
        </p:txBody>
      </p:sp>
      <p:sp>
        <p:nvSpPr>
          <p:cNvPr id="7" name="TextovéPole 6">
            <a:extLst>
              <a:ext uri="{FF2B5EF4-FFF2-40B4-BE49-F238E27FC236}">
                <a16:creationId xmlns:a16="http://schemas.microsoft.com/office/drawing/2014/main" id="{35DB2364-572F-47F0-8040-C468878F70D6}"/>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909322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2342606"/>
            <a:ext cx="10529252" cy="3568616"/>
          </a:xfrm>
        </p:spPr>
        <p:txBody>
          <a:bodyPr/>
          <a:lstStyle/>
          <a:p>
            <a:r>
              <a:rPr lang="cs-CZ" dirty="0"/>
              <a:t>Život jako sled nezávislých epizod, které na sebe nenavazují.</a:t>
            </a:r>
          </a:p>
          <a:p>
            <a:r>
              <a:rPr lang="cs-CZ" dirty="0"/>
              <a:t>Nic není trvalé: ani práce, ani vztahy, ani přátelství, ani nenávist.</a:t>
            </a:r>
          </a:p>
          <a:p>
            <a:r>
              <a:rPr lang="cs-CZ" dirty="0"/>
              <a:t>Současný člověk tedy na ničem nelpí, vše vidí jen jako dočasnou životní fázi.</a:t>
            </a:r>
          </a:p>
          <a:p>
            <a:r>
              <a:rPr lang="cs-CZ" dirty="0"/>
              <a:t>Člověk nerozvíjí svůj život jako dlouhodobý projekt: klade si jen skromné krátkodobé úkoly, které mají dávat bezprostředně dosažitelné výsledky.</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Epizodičnost</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exteriér, lidé, skupina, dav&#10;&#10;Popis byl vytvořen automaticky">
            <a:extLst>
              <a:ext uri="{FF2B5EF4-FFF2-40B4-BE49-F238E27FC236}">
                <a16:creationId xmlns:a16="http://schemas.microsoft.com/office/drawing/2014/main" id="{07F3E929-ECE6-4141-8B29-A2DFD594A1AB}"/>
              </a:ext>
            </a:extLst>
          </p:cNvPr>
          <p:cNvPicPr>
            <a:picLocks noChangeAspect="1"/>
          </p:cNvPicPr>
          <p:nvPr/>
        </p:nvPicPr>
        <p:blipFill>
          <a:blip r:embed="rId2"/>
          <a:stretch>
            <a:fillRect/>
          </a:stretch>
        </p:blipFill>
        <p:spPr>
          <a:xfrm>
            <a:off x="4090122" y="50103"/>
            <a:ext cx="4306332" cy="2153166"/>
          </a:xfrm>
          <a:prstGeom prst="rect">
            <a:avLst/>
          </a:prstGeom>
        </p:spPr>
      </p:pic>
    </p:spTree>
    <p:extLst>
      <p:ext uri="{BB962C8B-B14F-4D97-AF65-F5344CB8AC3E}">
        <p14:creationId xmlns:p14="http://schemas.microsoft.com/office/powerpoint/2010/main" val="3962727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687389" y="1905000"/>
            <a:ext cx="10921137" cy="4006222"/>
          </a:xfrm>
        </p:spPr>
        <p:txBody>
          <a:bodyPr>
            <a:normAutofit/>
          </a:bodyPr>
          <a:lstStyle/>
          <a:p>
            <a:r>
              <a:rPr lang="cs-CZ" dirty="0"/>
              <a:t>Ideálem těžké modernity byl cílevědomý muž, který budoval svou kariéru: zlepšování, zmoudření, bohatnutí finanční i zkušenostní.</a:t>
            </a:r>
          </a:p>
          <a:p>
            <a:pPr algn="just"/>
            <a:r>
              <a:rPr lang="cs-CZ" b="1" dirty="0"/>
              <a:t>Tekutá modernita</a:t>
            </a:r>
            <a:r>
              <a:rPr lang="cs-CZ" dirty="0"/>
              <a:t>: „…</a:t>
            </a:r>
            <a:r>
              <a:rPr lang="cs-CZ" i="1" dirty="0"/>
              <a:t>životnímu úspěchu napomáhají jiné vlastnosti než dříve: nikoliv konsekventnost v jednání, trvalé sledování jednou zvoleného cíle, fixní specializace, rozšiřování specifiky profilované specifikace, ale elasticita zájmů, rychlost jejich změny, pružná adaptace, připravenost učit se a schopnost zapomínat na to, co se již nedá použít. (…) [tekutá modernita] tedy preferuje (…) absenci přesně vymezené identity.</a:t>
            </a:r>
            <a:r>
              <a:rPr lang="cs-CZ" dirty="0"/>
              <a:t>“ (UPD, s. 35)</a:t>
            </a:r>
          </a:p>
          <a:p>
            <a:r>
              <a:rPr lang="cs-CZ" dirty="0"/>
              <a:t>Flexibilita: ochota střídat identity a cíle.</a:t>
            </a:r>
          </a:p>
          <a:p>
            <a:r>
              <a:rPr lang="cs-CZ" dirty="0"/>
              <a:t>„</a:t>
            </a:r>
            <a:r>
              <a:rPr lang="cs-CZ" i="1" dirty="0"/>
              <a:t>Úkol zůstat ve formě natolik, aby bylo možné chopit se úkolů, všech možných úkolů (…) jde totiž právě o to, abychom v žádném oblečení nebyli oblečeni příliš dlouho, abychom si na ně nezvykli, abychom neztratili krok s proměnlivostí vkusu, abychom budoucnost nezatížili hypotékou, která by omezovala náš pohyb.</a:t>
            </a:r>
            <a:r>
              <a:rPr lang="cs-CZ" dirty="0"/>
              <a:t>“ (UPD 75)</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Flexibilita</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4089673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905000"/>
            <a:ext cx="10529252" cy="4006222"/>
          </a:xfrm>
        </p:spPr>
        <p:txBody>
          <a:bodyPr/>
          <a:lstStyle/>
          <a:p>
            <a:r>
              <a:rPr lang="cs-CZ" dirty="0"/>
              <a:t>V </a:t>
            </a:r>
            <a:r>
              <a:rPr lang="cs-CZ" b="1" dirty="0"/>
              <a:t>těžké modernitě</a:t>
            </a:r>
            <a:r>
              <a:rPr lang="cs-CZ" dirty="0"/>
              <a:t> byla práce, tj. zaměstnání, hlavním příznakem </a:t>
            </a:r>
            <a:br>
              <a:rPr lang="cs-CZ" dirty="0"/>
            </a:br>
            <a:r>
              <a:rPr lang="cs-CZ" dirty="0"/>
              <a:t>identity člověka; zaměstnanecká loajalita.</a:t>
            </a:r>
          </a:p>
          <a:p>
            <a:r>
              <a:rPr lang="cs-CZ" dirty="0"/>
              <a:t>Dnes: zaměstnání jsou chápána jako dočasná a prozatímní.</a:t>
            </a:r>
          </a:p>
          <a:p>
            <a:r>
              <a:rPr lang="cs-CZ" dirty="0"/>
              <a:t>Pracovní pozice jako dočasné a zaměstnanci k nim přistupují jako k epizodám.</a:t>
            </a:r>
          </a:p>
          <a:p>
            <a:r>
              <a:rPr lang="cs-CZ" dirty="0"/>
              <a:t>Mladý Američan s přiměřeným vzděláním změní za života zaměstnání minimálně jedenáctkrát. (TM 235)</a:t>
            </a:r>
          </a:p>
          <a:p>
            <a:r>
              <a:rPr lang="cs-CZ" dirty="0"/>
              <a:t>Očekáváme, že „</a:t>
            </a:r>
            <a:r>
              <a:rPr lang="cs-CZ" i="1" dirty="0"/>
              <a:t>práce pro nás bude potěšením, že bude sama sebou radostí</a:t>
            </a:r>
            <a:r>
              <a:rPr lang="cs-CZ" dirty="0"/>
              <a:t>“.</a:t>
            </a:r>
          </a:p>
          <a:p>
            <a:r>
              <a:rPr lang="cs-CZ" dirty="0"/>
              <a:t>Práce se „</a:t>
            </a:r>
            <a:r>
              <a:rPr lang="cs-CZ" i="1" dirty="0"/>
              <a:t>poměřuje a cení podle své schopnosti bavit a uspokojovat.</a:t>
            </a:r>
            <a:r>
              <a:rPr lang="cs-CZ" dirty="0"/>
              <a:t>“ (TM 223)</a:t>
            </a:r>
          </a:p>
          <a:p>
            <a:r>
              <a:rPr lang="cs-CZ" dirty="0"/>
              <a:t>„</a:t>
            </a:r>
            <a:r>
              <a:rPr lang="cs-CZ" i="1" dirty="0"/>
              <a:t>Pracovní život je nasycen nejistotou a nezajištěním</a:t>
            </a:r>
            <a:r>
              <a:rPr lang="cs-CZ" dirty="0"/>
              <a:t>.“ (TM 235)</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Ztráta důležitosti práce</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5" name="Obrázek 4">
            <a:extLst>
              <a:ext uri="{FF2B5EF4-FFF2-40B4-BE49-F238E27FC236}">
                <a16:creationId xmlns:a16="http://schemas.microsoft.com/office/drawing/2014/main" id="{3A25D16B-0277-4248-A342-C474AEFD3FC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858250" y="507954"/>
            <a:ext cx="3333750" cy="2219325"/>
          </a:xfrm>
          <a:prstGeom prst="rect">
            <a:avLst/>
          </a:prstGeom>
          <a:noFill/>
          <a:ln>
            <a:noFill/>
          </a:ln>
        </p:spPr>
      </p:pic>
    </p:spTree>
    <p:extLst>
      <p:ext uri="{BB962C8B-B14F-4D97-AF65-F5344CB8AC3E}">
        <p14:creationId xmlns:p14="http://schemas.microsoft.com/office/powerpoint/2010/main" val="1337360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5. Důsledky tekutosti</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2799960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687390" y="1905000"/>
            <a:ext cx="8073434" cy="4006222"/>
          </a:xfrm>
        </p:spPr>
        <p:txBody>
          <a:bodyPr/>
          <a:lstStyle/>
          <a:p>
            <a:r>
              <a:rPr lang="cs-CZ" dirty="0"/>
              <a:t>Těžká modernita: lidé byli státními institucemi pěstováni ve velkém, aby bylo dost dělníků a vojáků – ti měli mít zdravé a silné tělo.</a:t>
            </a:r>
          </a:p>
          <a:p>
            <a:r>
              <a:rPr lang="cs-CZ" dirty="0"/>
              <a:t>Dnes: nepotřebujeme svalnaté dělníky a vojáky.</a:t>
            </a:r>
          </a:p>
          <a:p>
            <a:r>
              <a:rPr lang="cs-CZ" dirty="0"/>
              <a:t>Přechod „</a:t>
            </a:r>
            <a:r>
              <a:rPr lang="cs-CZ" i="1" dirty="0"/>
              <a:t>od dodavatele statků ke sběrači zážitků.</a:t>
            </a:r>
            <a:r>
              <a:rPr lang="cs-CZ" dirty="0"/>
              <a:t>“ (UPD, 71)</a:t>
            </a:r>
          </a:p>
          <a:p>
            <a:pPr algn="just"/>
            <a:r>
              <a:rPr lang="cs-CZ" dirty="0"/>
              <a:t>Tělo se stalo především „</a:t>
            </a:r>
            <a:r>
              <a:rPr lang="cs-CZ" i="1" dirty="0"/>
              <a:t>orgánem spotřeby, konzumu</a:t>
            </a:r>
            <a:r>
              <a:rPr lang="cs-CZ" dirty="0"/>
              <a:t>“ a „</a:t>
            </a:r>
            <a:r>
              <a:rPr lang="cs-CZ" i="1" dirty="0"/>
              <a:t>mírou jeho náležitého stavu je schopnost absorbovat a přijmout všechno, co konzumní společnost nabízí. Postmoderní tělo je především odběratelem prožitků. Konzumuje a stravuje zážitky. Je nástrojem rozkoše</a:t>
            </a:r>
            <a:r>
              <a:rPr lang="cs-CZ" dirty="0"/>
              <a:t>….“ (UPD, 79) </a:t>
            </a:r>
          </a:p>
          <a:p>
            <a:r>
              <a:rPr lang="cs-CZ" dirty="0"/>
              <a:t>Nemoc těla = „</a:t>
            </a:r>
            <a:r>
              <a:rPr lang="cs-CZ" i="1" dirty="0"/>
              <a:t>ochablost ve smyslu lhostejnosti k životním rozkoším</a:t>
            </a:r>
            <a:r>
              <a:rPr lang="cs-CZ" dirty="0"/>
              <a:t>“.</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Tělo</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osoba&#10;&#10;Popis byl vytvořen automaticky">
            <a:extLst>
              <a:ext uri="{FF2B5EF4-FFF2-40B4-BE49-F238E27FC236}">
                <a16:creationId xmlns:a16="http://schemas.microsoft.com/office/drawing/2014/main" id="{C22D5693-9011-4570-ACC1-F20F356F3538}"/>
              </a:ext>
            </a:extLst>
          </p:cNvPr>
          <p:cNvPicPr>
            <a:picLocks noChangeAspect="1"/>
          </p:cNvPicPr>
          <p:nvPr/>
        </p:nvPicPr>
        <p:blipFill>
          <a:blip r:embed="rId2"/>
          <a:stretch>
            <a:fillRect/>
          </a:stretch>
        </p:blipFill>
        <p:spPr>
          <a:xfrm>
            <a:off x="8868427" y="493395"/>
            <a:ext cx="3323573" cy="5018818"/>
          </a:xfrm>
          <a:prstGeom prst="rect">
            <a:avLst/>
          </a:prstGeom>
        </p:spPr>
      </p:pic>
    </p:spTree>
    <p:extLst>
      <p:ext uri="{BB962C8B-B14F-4D97-AF65-F5344CB8AC3E}">
        <p14:creationId xmlns:p14="http://schemas.microsoft.com/office/powerpoint/2010/main" val="2229145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696687" y="1905000"/>
            <a:ext cx="8055428" cy="4006222"/>
          </a:xfrm>
        </p:spPr>
        <p:txBody>
          <a:bodyPr/>
          <a:lstStyle/>
          <a:p>
            <a:r>
              <a:rPr lang="cs-CZ" dirty="0"/>
              <a:t>Tělo musí být cvičeno k absorpci zážitků.</a:t>
            </a:r>
          </a:p>
          <a:p>
            <a:pPr algn="just"/>
            <a:r>
              <a:rPr lang="cs-CZ" dirty="0"/>
              <a:t>„</a:t>
            </a:r>
            <a:r>
              <a:rPr lang="cs-CZ" i="1" dirty="0"/>
              <a:t>Je třeba </a:t>
            </a:r>
            <a:r>
              <a:rPr lang="cs-CZ" i="1" dirty="0" err="1"/>
              <a:t>drezurovat</a:t>
            </a:r>
            <a:r>
              <a:rPr lang="cs-CZ" i="1" dirty="0"/>
              <a:t> a nutit tělo k tomu, aby se uvolnilo, aby se vydalo na milost a nemilost pudům: je třeba tělo kontrolovat, aby se oprostilo od kontroly.</a:t>
            </a:r>
            <a:r>
              <a:rPr lang="cs-CZ" dirty="0"/>
              <a:t>“ (UPD, 82)</a:t>
            </a:r>
          </a:p>
          <a:p>
            <a:r>
              <a:rPr lang="cs-CZ" dirty="0"/>
              <a:t>Vzorem nejsou cílevědomí, spolehliví a pracovití jedinci, ale ti, kteří se dokážou „</a:t>
            </a:r>
            <a:r>
              <a:rPr lang="cs-CZ" i="1" dirty="0"/>
              <a:t>uvolnit</a:t>
            </a:r>
            <a:r>
              <a:rPr lang="cs-CZ" dirty="0"/>
              <a:t>“ k infantilitě a vstřebávat s nadšením banality.</a:t>
            </a:r>
          </a:p>
          <a:p>
            <a:r>
              <a:rPr lang="cs-CZ" dirty="0"/>
              <a:t>Smyslem života se stává permanentní péče o to, abychom byli připraveni na sbírání zážitků.</a:t>
            </a:r>
          </a:p>
          <a:p>
            <a:r>
              <a:rPr lang="cs-CZ" dirty="0"/>
              <a:t>Pokud nedokážeme správně sbírat zážitky – je to naše chyba.</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8" name="Obrázek 7" descr="Obsah obrázku text, osoba, exteriér&#10;&#10;Popis byl vytvořen automaticky">
            <a:extLst>
              <a:ext uri="{FF2B5EF4-FFF2-40B4-BE49-F238E27FC236}">
                <a16:creationId xmlns:a16="http://schemas.microsoft.com/office/drawing/2014/main" id="{081A1088-9B44-4902-BED8-BB1C24947196}"/>
              </a:ext>
            </a:extLst>
          </p:cNvPr>
          <p:cNvPicPr>
            <a:picLocks noChangeAspect="1"/>
          </p:cNvPicPr>
          <p:nvPr/>
        </p:nvPicPr>
        <p:blipFill rotWithShape="1">
          <a:blip r:embed="rId2"/>
          <a:srcRect b="6442"/>
          <a:stretch/>
        </p:blipFill>
        <p:spPr>
          <a:xfrm>
            <a:off x="8868426" y="673069"/>
            <a:ext cx="3323573" cy="5238153"/>
          </a:xfrm>
          <a:prstGeom prst="rect">
            <a:avLst/>
          </a:prstGeom>
        </p:spPr>
      </p:pic>
    </p:spTree>
    <p:extLst>
      <p:ext uri="{BB962C8B-B14F-4D97-AF65-F5344CB8AC3E}">
        <p14:creationId xmlns:p14="http://schemas.microsoft.com/office/powerpoint/2010/main" val="3604333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905000"/>
            <a:ext cx="10529252" cy="4006222"/>
          </a:xfrm>
        </p:spPr>
        <p:txBody>
          <a:bodyPr/>
          <a:lstStyle/>
          <a:p>
            <a:r>
              <a:rPr lang="cs-CZ" dirty="0"/>
              <a:t>Nutí se nám pocit, že si musíme nechat pomoci a poradit: terapeuti, koučové, </a:t>
            </a:r>
            <a:r>
              <a:rPr lang="cs-CZ" dirty="0" err="1"/>
              <a:t>sexperti</a:t>
            </a:r>
            <a:r>
              <a:rPr lang="cs-CZ" dirty="0"/>
              <a:t> a celebrity…</a:t>
            </a:r>
          </a:p>
          <a:p>
            <a:r>
              <a:rPr lang="cs-CZ" dirty="0"/>
              <a:t>Předáváme řízení vlastního života jiným.</a:t>
            </a:r>
          </a:p>
          <a:p>
            <a:r>
              <a:rPr lang="cs-CZ" dirty="0"/>
              <a:t>Koučové vždy říkají: „</a:t>
            </a:r>
            <a:r>
              <a:rPr lang="cs-CZ" i="1" dirty="0"/>
              <a:t>musíte začít sami u sebe</a:t>
            </a:r>
            <a:r>
              <a:rPr lang="cs-CZ" dirty="0"/>
              <a:t>!“ → </a:t>
            </a:r>
            <a:r>
              <a:rPr lang="cs-CZ" u="sng" dirty="0"/>
              <a:t>narcismus</a:t>
            </a:r>
            <a:r>
              <a:rPr lang="cs-CZ" dirty="0"/>
              <a:t>: neustále se zaobíráme sami sebou.</a:t>
            </a:r>
          </a:p>
          <a:p>
            <a:r>
              <a:rPr lang="cs-CZ" dirty="0"/>
              <a:t>Hledání řešení není kolektivní a kooperativní – druzí lidé mizí z našich životů, místo toho si čteme různé DIY návody na internetu.</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Outsourcing vlastního života</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1260599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905000"/>
            <a:ext cx="10529252" cy="4006222"/>
          </a:xfrm>
        </p:spPr>
        <p:txBody>
          <a:bodyPr/>
          <a:lstStyle/>
          <a:p>
            <a:r>
              <a:rPr lang="cs-CZ" dirty="0"/>
              <a:t>Individuální snaha o sebeprosazení byla </a:t>
            </a:r>
            <a:br>
              <a:rPr lang="cs-CZ" dirty="0"/>
            </a:br>
            <a:r>
              <a:rPr lang="cs-CZ" dirty="0"/>
              <a:t>vytlačena z materiálního světa výroby </a:t>
            </a:r>
            <a:br>
              <a:rPr lang="cs-CZ" dirty="0"/>
            </a:br>
            <a:r>
              <a:rPr lang="cs-CZ" dirty="0"/>
              <a:t>na spotřební trh (nakupování).</a:t>
            </a:r>
          </a:p>
          <a:p>
            <a:r>
              <a:rPr lang="cs-CZ" dirty="0"/>
              <a:t>Konzum: poskytuje svobodu, </a:t>
            </a:r>
            <a:br>
              <a:rPr lang="cs-CZ" dirty="0"/>
            </a:br>
            <a:r>
              <a:rPr lang="cs-CZ" dirty="0"/>
              <a:t>sebenaplnění – a to pro všechny, </a:t>
            </a:r>
            <a:br>
              <a:rPr lang="cs-CZ" dirty="0"/>
            </a:br>
            <a:r>
              <a:rPr lang="cs-CZ" dirty="0"/>
              <a:t>bez vylučování a soutěže</a:t>
            </a:r>
          </a:p>
          <a:p>
            <a:r>
              <a:rPr lang="cs-CZ" dirty="0"/>
              <a:t>Trh nabízí pohodlnou svobodu pro všechny bez rizika</a:t>
            </a:r>
          </a:p>
          <a:p>
            <a:r>
              <a:rPr lang="cs-CZ" dirty="0"/>
              <a:t>Konzumní způsob života umožňuje budování identity prostřednictvím vizuálních vodítek. </a:t>
            </a:r>
          </a:p>
          <a:p>
            <a:r>
              <a:rPr lang="cs-CZ" dirty="0"/>
              <a:t>Vizuální vodítka definující identitu „</a:t>
            </a:r>
            <a:r>
              <a:rPr lang="cs-CZ" i="1" dirty="0"/>
              <a:t>Zahrnují vzhled postavy, úpravy vizáže, typ a zařízení vašeho domova, místa, která navštěvujeme a na nichž jsme vidět (…) jídlo, které jíme.</a:t>
            </a:r>
            <a:r>
              <a:rPr lang="cs-CZ" dirty="0"/>
              <a:t>“ (Svoboda, 79)</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Konzumerismus</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text, hrníček, nápoj, jídlo&#10;&#10;Popis byl vytvořen automaticky">
            <a:extLst>
              <a:ext uri="{FF2B5EF4-FFF2-40B4-BE49-F238E27FC236}">
                <a16:creationId xmlns:a16="http://schemas.microsoft.com/office/drawing/2014/main" id="{7D4DA5DF-53C1-4DF3-9CB4-A653B6629B3B}"/>
              </a:ext>
            </a:extLst>
          </p:cNvPr>
          <p:cNvPicPr>
            <a:picLocks noChangeAspect="1"/>
          </p:cNvPicPr>
          <p:nvPr/>
        </p:nvPicPr>
        <p:blipFill>
          <a:blip r:embed="rId2"/>
          <a:stretch>
            <a:fillRect/>
          </a:stretch>
        </p:blipFill>
        <p:spPr>
          <a:xfrm>
            <a:off x="5974054" y="509439"/>
            <a:ext cx="6217946" cy="3034949"/>
          </a:xfrm>
          <a:prstGeom prst="rect">
            <a:avLst/>
          </a:prstGeom>
        </p:spPr>
      </p:pic>
    </p:spTree>
    <p:extLst>
      <p:ext uri="{BB962C8B-B14F-4D97-AF65-F5344CB8AC3E}">
        <p14:creationId xmlns:p14="http://schemas.microsoft.com/office/powerpoint/2010/main" val="3900835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792480" y="1227909"/>
            <a:ext cx="6662057" cy="4972594"/>
          </a:xfrm>
        </p:spPr>
        <p:txBody>
          <a:bodyPr/>
          <a:lstStyle/>
          <a:p>
            <a:r>
              <a:rPr lang="cs-CZ" dirty="0"/>
              <a:t>Symboly (a je nesoucí výrobky) jsou často systematicky propojené do celkového obrazu: kupujeme si celý balíček propojených výrobků, ne jednu věc – např. identitu rváče, nebo </a:t>
            </a:r>
            <a:r>
              <a:rPr lang="cs-CZ" dirty="0" err="1"/>
              <a:t>biomatky</a:t>
            </a:r>
            <a:r>
              <a:rPr lang="cs-CZ" dirty="0"/>
              <a:t>. </a:t>
            </a:r>
          </a:p>
          <a:p>
            <a:pPr algn="just"/>
            <a:r>
              <a:rPr lang="cs-CZ" dirty="0"/>
              <a:t>„</a:t>
            </a:r>
            <a:r>
              <a:rPr lang="cs-CZ" i="1" dirty="0"/>
              <a:t>Trh dodává modelové příklady identity a spotřebiteli stačí, když bude postupovat podle přiloženého návodu (…) Lze si vybírat z celé škály možností a jakmile je volba učiněna, může se vybraná identita stát skutečnou (rozuměj symbolicky skutečnou, jako vnímatelný obraz) prostřednictvím potřebných nákupů nebo podřízením se požadovaným návykům, ať už jde o nový účes, zahájení sportovní aktivity, zeštíhlovací dietu…</a:t>
            </a:r>
            <a:r>
              <a:rPr lang="cs-CZ" dirty="0"/>
              <a:t>“ (Sv. 79n.)</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8" name="Obrázek 7" descr="Obsah obrázku text, osoba&#10;&#10;Popis byl vytvořen automaticky">
            <a:extLst>
              <a:ext uri="{FF2B5EF4-FFF2-40B4-BE49-F238E27FC236}">
                <a16:creationId xmlns:a16="http://schemas.microsoft.com/office/drawing/2014/main" id="{D63DF61F-3869-4246-A2FC-2D018AA88F5B}"/>
              </a:ext>
            </a:extLst>
          </p:cNvPr>
          <p:cNvPicPr>
            <a:picLocks noChangeAspect="1"/>
          </p:cNvPicPr>
          <p:nvPr/>
        </p:nvPicPr>
        <p:blipFill>
          <a:blip r:embed="rId2"/>
          <a:stretch>
            <a:fillRect/>
          </a:stretch>
        </p:blipFill>
        <p:spPr>
          <a:xfrm>
            <a:off x="7602557" y="504145"/>
            <a:ext cx="4589443" cy="5696358"/>
          </a:xfrm>
          <a:prstGeom prst="rect">
            <a:avLst/>
          </a:prstGeom>
        </p:spPr>
      </p:pic>
    </p:spTree>
    <p:extLst>
      <p:ext uri="{BB962C8B-B14F-4D97-AF65-F5344CB8AC3E}">
        <p14:creationId xmlns:p14="http://schemas.microsoft.com/office/powerpoint/2010/main" val="4200399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5651864" y="1366018"/>
            <a:ext cx="5852748" cy="4125965"/>
          </a:xfrm>
        </p:spPr>
        <p:txBody>
          <a:bodyPr/>
          <a:lstStyle/>
          <a:p>
            <a:r>
              <a:rPr lang="cs-CZ" dirty="0"/>
              <a:t>Identita v konzumní společnosti není vzácné zboží.</a:t>
            </a:r>
          </a:p>
          <a:p>
            <a:r>
              <a:rPr lang="cs-CZ" dirty="0"/>
              <a:t>Nabídka slibuje, že můžeme být čím chceme.</a:t>
            </a:r>
          </a:p>
          <a:p>
            <a:r>
              <a:rPr lang="cs-CZ" dirty="0"/>
              <a:t>Symboly jsou vždy ukazovány v kontextu určitých situací: upevňuje se vztah mezi určitým produktem a situací (mytí vlasů – šampon atp.).</a:t>
            </a:r>
          </a:p>
          <a:p>
            <a:pPr algn="just"/>
            <a:r>
              <a:rPr lang="cs-CZ" dirty="0"/>
              <a:t>„</a:t>
            </a:r>
            <a:r>
              <a:rPr lang="cs-CZ" i="1" dirty="0"/>
              <a:t>Příslušné zboží se v podvědomí zákazníka s danou situací překrývá</a:t>
            </a:r>
            <a:r>
              <a:rPr lang="cs-CZ" dirty="0"/>
              <a:t>“ (Sv. 80).</a:t>
            </a:r>
          </a:p>
          <a:p>
            <a:r>
              <a:rPr lang="cs-CZ" dirty="0"/>
              <a:t>Životní situace jsou spotřebitelsky prefabrikovány.</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5" name="Obrázek 4">
            <a:extLst>
              <a:ext uri="{FF2B5EF4-FFF2-40B4-BE49-F238E27FC236}">
                <a16:creationId xmlns:a16="http://schemas.microsoft.com/office/drawing/2014/main" id="{6E0F9BA8-E112-43D2-9BE6-954C679F7079}"/>
              </a:ext>
            </a:extLst>
          </p:cNvPr>
          <p:cNvPicPr>
            <a:picLocks noChangeAspect="1"/>
          </p:cNvPicPr>
          <p:nvPr/>
        </p:nvPicPr>
        <p:blipFill>
          <a:blip r:embed="rId2"/>
          <a:stretch>
            <a:fillRect/>
          </a:stretch>
        </p:blipFill>
        <p:spPr>
          <a:xfrm>
            <a:off x="0" y="0"/>
            <a:ext cx="5480836" cy="6858000"/>
          </a:xfrm>
          <a:prstGeom prst="rect">
            <a:avLst/>
          </a:prstGeom>
        </p:spPr>
      </p:pic>
    </p:spTree>
    <p:extLst>
      <p:ext uri="{BB962C8B-B14F-4D97-AF65-F5344CB8AC3E}">
        <p14:creationId xmlns:p14="http://schemas.microsoft.com/office/powerpoint/2010/main" val="4215236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p:txBody>
          <a:bodyPr/>
          <a:lstStyle/>
          <a:p>
            <a:r>
              <a:rPr lang="cs-CZ" dirty="0"/>
              <a:t>Narodil se v Poznani v židovské rodině.</a:t>
            </a:r>
          </a:p>
          <a:p>
            <a:r>
              <a:rPr lang="cs-CZ" dirty="0"/>
              <a:t>Bojoval v polské armádě během 2. sv. války, po válce kapitán.</a:t>
            </a:r>
          </a:p>
          <a:p>
            <a:r>
              <a:rPr lang="cs-CZ" dirty="0"/>
              <a:t>V 50. letech vystudoval společenské vědy.</a:t>
            </a:r>
          </a:p>
          <a:p>
            <a:r>
              <a:rPr lang="cs-CZ" dirty="0"/>
              <a:t>V 60. letech významná postava středoevropské sociologie.</a:t>
            </a:r>
          </a:p>
          <a:p>
            <a:r>
              <a:rPr lang="cs-CZ" dirty="0"/>
              <a:t>1968 – přes Prahu emigrace do Izraele.</a:t>
            </a:r>
          </a:p>
          <a:p>
            <a:r>
              <a:rPr lang="cs-CZ" dirty="0"/>
              <a:t>1971 – profesor sociologie v Leedsu.</a:t>
            </a:r>
          </a:p>
          <a:p>
            <a:r>
              <a:rPr lang="cs-CZ" dirty="0"/>
              <a:t>Od konce 80. let jeden z nejpronikavějších a nejplodnějších analytiků moderní společnosti.</a:t>
            </a:r>
          </a:p>
          <a:p>
            <a:r>
              <a:rPr lang="cs-CZ" dirty="0"/>
              <a:t>Volně navazoval na Marxe, frankfurtskou školu i </a:t>
            </a:r>
            <a:r>
              <a:rPr lang="cs-CZ" dirty="0" err="1"/>
              <a:t>Foucaulta</a:t>
            </a:r>
            <a:r>
              <a:rPr lang="cs-CZ" dirty="0"/>
              <a:t> – a samozřejmě na velké sociology 2. pol. 20. stol (</a:t>
            </a:r>
            <a:r>
              <a:rPr lang="cs-CZ" dirty="0" err="1"/>
              <a:t>Giddens</a:t>
            </a:r>
            <a:r>
              <a:rPr lang="cs-CZ" dirty="0"/>
              <a:t>, Beck, </a:t>
            </a:r>
            <a:r>
              <a:rPr lang="cs-CZ" dirty="0" err="1"/>
              <a:t>Bourdieu</a:t>
            </a:r>
            <a:r>
              <a:rPr lang="cs-CZ" dirty="0"/>
              <a:t> aj.)</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err="1"/>
              <a:t>Zygmunt</a:t>
            </a:r>
            <a:r>
              <a:rPr lang="cs-CZ" dirty="0"/>
              <a:t> </a:t>
            </a:r>
            <a:r>
              <a:rPr lang="cs-CZ" dirty="0" err="1"/>
              <a:t>Bauman</a:t>
            </a:r>
            <a:r>
              <a:rPr lang="cs-CZ" dirty="0"/>
              <a:t> (1925-2017)</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42943037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539932" y="1384663"/>
            <a:ext cx="6518094" cy="4526559"/>
          </a:xfrm>
        </p:spPr>
        <p:txBody>
          <a:bodyPr/>
          <a:lstStyle/>
          <a:p>
            <a:r>
              <a:rPr lang="cs-CZ" dirty="0"/>
              <a:t>Psychologický efekt nakupování identity = kupujeme si jistotu, protože nákupem jsme provedli racionální volbu.</a:t>
            </a:r>
          </a:p>
          <a:p>
            <a:r>
              <a:rPr lang="cs-CZ" dirty="0"/>
              <a:t>Spotřebitelský trh nabízí současně dvě těžko slučitelné věci: svobodu a jistotu.</a:t>
            </a:r>
          </a:p>
          <a:p>
            <a:r>
              <a:rPr lang="cs-CZ" dirty="0"/>
              <a:t>Nákupy poskytují východisko „</a:t>
            </a:r>
            <a:r>
              <a:rPr lang="cs-CZ" i="1" dirty="0"/>
              <a:t>z  agonie nazvané nejistota. Alespoň pro jednou chtějí být osvobozeni od strachu, že se dopustí chyby, opominutí nebo nedbalosti. Alespoň jednou si přejí být jistí, sebevědomí a důvěřivý. A je třeba říci, že úžasnou vlastností předmětů, které nacházejí, když chodí po nákupech, (…) je příslib jistoty.</a:t>
            </a:r>
            <a:r>
              <a:rPr lang="cs-CZ" dirty="0"/>
              <a:t>“ (TM 130)</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5" name="Obrázek 4" descr="Obsah obrázku text, interiér, zeď, postel&#10;&#10;Popis byl vytvořen automaticky">
            <a:extLst>
              <a:ext uri="{FF2B5EF4-FFF2-40B4-BE49-F238E27FC236}">
                <a16:creationId xmlns:a16="http://schemas.microsoft.com/office/drawing/2014/main" id="{8694FE87-271D-4AE2-B27E-E851ECF8924F}"/>
              </a:ext>
            </a:extLst>
          </p:cNvPr>
          <p:cNvPicPr>
            <a:picLocks noChangeAspect="1"/>
          </p:cNvPicPr>
          <p:nvPr/>
        </p:nvPicPr>
        <p:blipFill>
          <a:blip r:embed="rId2"/>
          <a:stretch>
            <a:fillRect/>
          </a:stretch>
        </p:blipFill>
        <p:spPr>
          <a:xfrm>
            <a:off x="7058025" y="946778"/>
            <a:ext cx="5133975" cy="5038725"/>
          </a:xfrm>
          <a:prstGeom prst="rect">
            <a:avLst/>
          </a:prstGeom>
        </p:spPr>
      </p:pic>
    </p:spTree>
    <p:extLst>
      <p:ext uri="{BB962C8B-B14F-4D97-AF65-F5344CB8AC3E}">
        <p14:creationId xmlns:p14="http://schemas.microsoft.com/office/powerpoint/2010/main" val="3888256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853440" y="1905000"/>
            <a:ext cx="10651172" cy="4006222"/>
          </a:xfrm>
        </p:spPr>
        <p:txBody>
          <a:bodyPr/>
          <a:lstStyle/>
          <a:p>
            <a:r>
              <a:rPr lang="cs-CZ" dirty="0"/>
              <a:t>Pevný vztah je past. Omezuje totiž naši svobodu </a:t>
            </a:r>
            <a:br>
              <a:rPr lang="cs-CZ" dirty="0"/>
            </a:br>
            <a:r>
              <a:rPr lang="cs-CZ" dirty="0"/>
              <a:t>vstoupit do jiných vztahů, které mohou být lepší. </a:t>
            </a:r>
          </a:p>
          <a:p>
            <a:r>
              <a:rPr lang="cs-CZ" dirty="0"/>
              <a:t>Vztahová flexibilita: možnost rychle vztah navázat</a:t>
            </a:r>
            <a:br>
              <a:rPr lang="cs-CZ" dirty="0"/>
            </a:br>
            <a:r>
              <a:rPr lang="cs-CZ" dirty="0"/>
              <a:t>a také ho rychle ukončit.</a:t>
            </a:r>
          </a:p>
          <a:p>
            <a:r>
              <a:rPr lang="cs-CZ" dirty="0"/>
              <a:t>„</a:t>
            </a:r>
            <a:r>
              <a:rPr lang="cs-CZ" i="1" dirty="0"/>
              <a:t>Láska má podobu pronikavých, krátkých a </a:t>
            </a:r>
            <a:br>
              <a:rPr lang="cs-CZ" i="1" dirty="0"/>
            </a:br>
            <a:r>
              <a:rPr lang="cs-CZ" i="1" dirty="0"/>
              <a:t>šokujících epizod, u nichž se a priori počítá s </a:t>
            </a:r>
            <a:br>
              <a:rPr lang="cs-CZ" i="1" dirty="0"/>
            </a:br>
            <a:r>
              <a:rPr lang="cs-CZ" i="1" dirty="0"/>
              <a:t>křehkostí a krátkověkostí.</a:t>
            </a:r>
            <a:r>
              <a:rPr lang="cs-CZ" dirty="0"/>
              <a:t>“ (TL, 19)</a:t>
            </a:r>
          </a:p>
          <a:p>
            <a:pPr algn="just"/>
            <a:r>
              <a:rPr lang="cs-CZ" dirty="0"/>
              <a:t>„</a:t>
            </a:r>
            <a:r>
              <a:rPr lang="cs-CZ" i="1" dirty="0"/>
              <a:t>Podstatou konzumerismu není hromadění zboží (…), ale jeho použití a následné vyhození, aby udělalo místo pro další zboží…“ </a:t>
            </a:r>
            <a:r>
              <a:rPr lang="cs-CZ" dirty="0"/>
              <a:t>(TL, 58). To se samozřejmě týká i lidí.</a:t>
            </a:r>
          </a:p>
          <a:p>
            <a:r>
              <a:rPr lang="cs-CZ" u="sng" dirty="0"/>
              <a:t>Láska</a:t>
            </a:r>
            <a:r>
              <a:rPr lang="cs-CZ" dirty="0"/>
              <a:t> musí být rychlá, tj. musí okamžitě poskytovat extatické zážitky; odložit uspokojení = nejtěžší oběť.</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Tekutá láska</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osoba, exteriér, dav&#10;&#10;Popis byl vytvořen automaticky">
            <a:extLst>
              <a:ext uri="{FF2B5EF4-FFF2-40B4-BE49-F238E27FC236}">
                <a16:creationId xmlns:a16="http://schemas.microsoft.com/office/drawing/2014/main" id="{151758A2-DF2A-4A27-8C7F-1A79EF306F8B}"/>
              </a:ext>
            </a:extLst>
          </p:cNvPr>
          <p:cNvPicPr>
            <a:picLocks noChangeAspect="1"/>
          </p:cNvPicPr>
          <p:nvPr/>
        </p:nvPicPr>
        <p:blipFill>
          <a:blip r:embed="rId2"/>
          <a:stretch>
            <a:fillRect/>
          </a:stretch>
        </p:blipFill>
        <p:spPr>
          <a:xfrm>
            <a:off x="6967362" y="501080"/>
            <a:ext cx="5224637" cy="3483091"/>
          </a:xfrm>
          <a:prstGeom prst="rect">
            <a:avLst/>
          </a:prstGeom>
        </p:spPr>
      </p:pic>
    </p:spTree>
    <p:extLst>
      <p:ext uri="{BB962C8B-B14F-4D97-AF65-F5344CB8AC3E}">
        <p14:creationId xmlns:p14="http://schemas.microsoft.com/office/powerpoint/2010/main" val="26133288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262744"/>
            <a:ext cx="10529252" cy="4648478"/>
          </a:xfrm>
        </p:spPr>
        <p:txBody>
          <a:bodyPr/>
          <a:lstStyle/>
          <a:p>
            <a:r>
              <a:rPr lang="cs-CZ" u="sng" dirty="0"/>
              <a:t>Partnerství je jako nakupování</a:t>
            </a:r>
            <a:r>
              <a:rPr lang="cs-CZ" dirty="0"/>
              <a:t>: „</a:t>
            </a:r>
            <a:r>
              <a:rPr lang="cs-CZ" i="1" dirty="0"/>
              <a:t>Je-li zboží vadné nebo když nefunguje ‚k plné spokojenosti‘ zákazníka, lez je vyměnit za jiné, pokud možno uspokojivější komodity (…) Ale i když zboží svůj příslib naplní, nečeká se od něj, že se bude používat dlouho.</a:t>
            </a:r>
            <a:r>
              <a:rPr lang="cs-CZ" dirty="0"/>
              <a:t>“ (TL 26)</a:t>
            </a:r>
          </a:p>
          <a:p>
            <a:r>
              <a:rPr lang="cs-CZ" u="sng" dirty="0"/>
              <a:t>Partnerství je jako investice</a:t>
            </a:r>
            <a:r>
              <a:rPr lang="cs-CZ" dirty="0"/>
              <a:t>: ziskem má být jistota – ale vztah sám produkuje nejistotu (díváme se oba na svou „</a:t>
            </a:r>
            <a:r>
              <a:rPr lang="cs-CZ" i="1" dirty="0"/>
              <a:t>investici</a:t>
            </a:r>
            <a:r>
              <a:rPr lang="cs-CZ" dirty="0"/>
              <a:t>“ stejně?, nejsou jinde lepší „</a:t>
            </a:r>
            <a:r>
              <a:rPr lang="cs-CZ" i="1" dirty="0"/>
              <a:t>investice</a:t>
            </a:r>
            <a:r>
              <a:rPr lang="cs-CZ" dirty="0"/>
              <a:t>“?).</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5" name="Obrázek 4">
            <a:extLst>
              <a:ext uri="{FF2B5EF4-FFF2-40B4-BE49-F238E27FC236}">
                <a16:creationId xmlns:a16="http://schemas.microsoft.com/office/drawing/2014/main" id="{10BA1AA5-2305-4617-84F5-C4F52F71A52D}"/>
              </a:ext>
            </a:extLst>
          </p:cNvPr>
          <p:cNvPicPr>
            <a:picLocks noChangeAspect="1"/>
          </p:cNvPicPr>
          <p:nvPr/>
        </p:nvPicPr>
        <p:blipFill>
          <a:blip r:embed="rId2"/>
          <a:stretch>
            <a:fillRect/>
          </a:stretch>
        </p:blipFill>
        <p:spPr>
          <a:xfrm>
            <a:off x="5895703" y="3151308"/>
            <a:ext cx="5608909" cy="3706692"/>
          </a:xfrm>
          <a:prstGeom prst="rect">
            <a:avLst/>
          </a:prstGeom>
        </p:spPr>
      </p:pic>
    </p:spTree>
    <p:extLst>
      <p:ext uri="{BB962C8B-B14F-4D97-AF65-F5344CB8AC3E}">
        <p14:creationId xmlns:p14="http://schemas.microsoft.com/office/powerpoint/2010/main" val="3183191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219200"/>
            <a:ext cx="10529252" cy="4692022"/>
          </a:xfrm>
        </p:spPr>
        <p:txBody>
          <a:bodyPr/>
          <a:lstStyle/>
          <a:p>
            <a:r>
              <a:rPr lang="cs-CZ" dirty="0"/>
              <a:t>Preferuje se soužití „</a:t>
            </a:r>
            <a:r>
              <a:rPr lang="cs-CZ" i="1" dirty="0"/>
              <a:t>na hromádce</a:t>
            </a:r>
            <a:r>
              <a:rPr lang="cs-CZ" dirty="0"/>
              <a:t>“, nikoli manželství – můžeme kdykoli utéct</a:t>
            </a:r>
          </a:p>
          <a:p>
            <a:r>
              <a:rPr lang="cs-CZ" dirty="0"/>
              <a:t>Manželství = pokrevní spřízněnost: rodiny a jejich kapitál. </a:t>
            </a:r>
          </a:p>
          <a:p>
            <a:r>
              <a:rPr lang="cs-CZ" dirty="0"/>
              <a:t>Žádná forma rodinného kapitálu neobstojí dnes před trvalou možností útěku a hledáním něčeho lepšího.</a:t>
            </a:r>
          </a:p>
          <a:p>
            <a:r>
              <a:rPr lang="cs-CZ" dirty="0"/>
              <a:t>Ani rodičovství není lákavé: děti jsou terčem spotřeby a také jsou drahou a rizikovou investicí .</a:t>
            </a:r>
          </a:p>
          <a:p>
            <a:pPr marL="5468938"/>
            <a:r>
              <a:rPr lang="cs-CZ" dirty="0"/>
              <a:t>Mít děti je dlouhodobý závazek, ze kterého se nedá utéct – je to „</a:t>
            </a:r>
            <a:r>
              <a:rPr lang="cs-CZ" i="1" dirty="0"/>
              <a:t>odpovědnost, která se neslučuje s politikou tekutého moderního života</a:t>
            </a:r>
            <a:r>
              <a:rPr lang="cs-CZ" dirty="0"/>
              <a:t>“. (53)</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5" name="Obrázek 4" descr="Obsah obrázku osoba, chlapec, ložnice&#10;&#10;Popis byl vytvořen automaticky">
            <a:extLst>
              <a:ext uri="{FF2B5EF4-FFF2-40B4-BE49-F238E27FC236}">
                <a16:creationId xmlns:a16="http://schemas.microsoft.com/office/drawing/2014/main" id="{20B46A65-2DCB-4DED-81E0-8AEC0CBA94DD}"/>
              </a:ext>
            </a:extLst>
          </p:cNvPr>
          <p:cNvPicPr>
            <a:picLocks noChangeAspect="1"/>
          </p:cNvPicPr>
          <p:nvPr/>
        </p:nvPicPr>
        <p:blipFill>
          <a:blip r:embed="rId2"/>
          <a:stretch>
            <a:fillRect/>
          </a:stretch>
        </p:blipFill>
        <p:spPr>
          <a:xfrm>
            <a:off x="0" y="3429000"/>
            <a:ext cx="6096000" cy="3429000"/>
          </a:xfrm>
          <a:prstGeom prst="rect">
            <a:avLst/>
          </a:prstGeom>
        </p:spPr>
      </p:pic>
    </p:spTree>
    <p:extLst>
      <p:ext uri="{BB962C8B-B14F-4D97-AF65-F5344CB8AC3E}">
        <p14:creationId xmlns:p14="http://schemas.microsoft.com/office/powerpoint/2010/main" val="1116659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297577"/>
            <a:ext cx="10529252" cy="4613645"/>
          </a:xfrm>
        </p:spPr>
        <p:txBody>
          <a:bodyPr/>
          <a:lstStyle/>
          <a:p>
            <a:r>
              <a:rPr lang="cs-CZ" dirty="0"/>
              <a:t>Od sexuality se očekává nesmírně mnoho = nejziskovější část vztahu – intenzivní zážitky.</a:t>
            </a:r>
          </a:p>
          <a:p>
            <a:pPr algn="just"/>
            <a:r>
              <a:rPr lang="cs-CZ" dirty="0"/>
              <a:t>„</a:t>
            </a:r>
            <a:r>
              <a:rPr lang="cs-CZ" i="1" dirty="0"/>
              <a:t>Intimní spojení sexu s láskou, pocitem bezpečí, trvalostí, nesmrtelností skrze pokračování rodu</a:t>
            </a:r>
            <a:r>
              <a:rPr lang="cs-CZ" dirty="0"/>
              <a:t>“ (TL 56) se ztratilo.</a:t>
            </a:r>
          </a:p>
          <a:p>
            <a:r>
              <a:rPr lang="cs-CZ" dirty="0"/>
              <a:t>Pozornost se soustředí na techniku a výkon:</a:t>
            </a:r>
          </a:p>
          <a:p>
            <a:pPr lvl="1"/>
            <a:r>
              <a:rPr lang="cs-CZ" sz="1800" dirty="0"/>
              <a:t>Jsme nuceni zkoušet různé procedury, </a:t>
            </a:r>
            <a:r>
              <a:rPr lang="cs-CZ" sz="1800" dirty="0" err="1"/>
              <a:t>vydrezúrovat</a:t>
            </a:r>
            <a:r>
              <a:rPr lang="cs-CZ" sz="1800" dirty="0"/>
              <a:t> se ke spontánnosti a </a:t>
            </a:r>
            <a:r>
              <a:rPr lang="cs-CZ" sz="1800" dirty="0">
                <a:hlinkClick r:id="rId2"/>
              </a:rPr>
              <a:t>uvolněnosti</a:t>
            </a:r>
            <a:r>
              <a:rPr lang="cs-CZ" sz="1800" dirty="0"/>
              <a:t>.</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1955905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635726"/>
            <a:ext cx="10529252" cy="5275496"/>
          </a:xfrm>
        </p:spPr>
        <p:txBody>
          <a:bodyPr/>
          <a:lstStyle/>
          <a:p>
            <a:r>
              <a:rPr lang="cs-CZ" dirty="0"/>
              <a:t>Také </a:t>
            </a:r>
            <a:r>
              <a:rPr lang="cs-CZ" u="sng" dirty="0"/>
              <a:t>sexualita je dnes flexibilní</a:t>
            </a:r>
            <a:r>
              <a:rPr lang="cs-CZ" dirty="0"/>
              <a:t> – díky lékařským zákrokům a díky tomu, že se prezentuje jako sociální konstrukt.</a:t>
            </a:r>
          </a:p>
          <a:p>
            <a:r>
              <a:rPr lang="cs-CZ" dirty="0"/>
              <a:t>Sexualita se tak stala předmětem volby.</a:t>
            </a:r>
          </a:p>
          <a:p>
            <a:r>
              <a:rPr lang="cs-CZ" dirty="0"/>
              <a:t>Sexualita je jen další flexibilní část flexibilní identity: chirurgické zásahy nebo „</a:t>
            </a:r>
            <a:r>
              <a:rPr lang="cs-CZ" i="1" dirty="0"/>
              <a:t>sebeobjevování</a:t>
            </a:r>
            <a:r>
              <a:rPr lang="cs-CZ" dirty="0"/>
              <a:t>“ a „</a:t>
            </a:r>
            <a:r>
              <a:rPr lang="cs-CZ" i="1" dirty="0"/>
              <a:t>experimentování</a:t>
            </a:r>
            <a:r>
              <a:rPr lang="cs-CZ" dirty="0"/>
              <a:t>“.</a:t>
            </a:r>
          </a:p>
          <a:p>
            <a:r>
              <a:rPr lang="cs-CZ" dirty="0"/>
              <a:t>„...</a:t>
            </a:r>
            <a:r>
              <a:rPr lang="cs-CZ" i="1" dirty="0"/>
              <a:t>tento typ sexuality mi nepřinesl onen maximální zážitek, který mi byl slibován (...) V podstatě jde stále o ‚změnitelnost‘, pomíjivost, nedefinitivnost každé z přisvojených sexuálních identit.</a:t>
            </a:r>
            <a:r>
              <a:rPr lang="cs-CZ" dirty="0"/>
              <a:t>“  (TL, 63)</a:t>
            </a:r>
          </a:p>
          <a:p>
            <a:r>
              <a:rPr lang="cs-CZ" dirty="0"/>
              <a:t>Volba sexuální identity se z </a:t>
            </a:r>
            <a:r>
              <a:rPr lang="cs-CZ" dirty="0" err="1"/>
              <a:t>Baumanovy</a:t>
            </a:r>
            <a:r>
              <a:rPr lang="cs-CZ" dirty="0"/>
              <a:t> perspektivy jeví jen jako nakupování epizodické ostentativní identity.</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5" name="Obrázek 4" descr="Obsah obrázku text, psací potřeby, papírnictví, vektorová grafika&#10;&#10;Popis byl vytvořen automaticky">
            <a:extLst>
              <a:ext uri="{FF2B5EF4-FFF2-40B4-BE49-F238E27FC236}">
                <a16:creationId xmlns:a16="http://schemas.microsoft.com/office/drawing/2014/main" id="{4981F48A-A720-41A7-9606-536C9B8045AF}"/>
              </a:ext>
            </a:extLst>
          </p:cNvPr>
          <p:cNvPicPr>
            <a:picLocks noChangeAspect="1"/>
          </p:cNvPicPr>
          <p:nvPr/>
        </p:nvPicPr>
        <p:blipFill>
          <a:blip r:embed="rId2"/>
          <a:stretch>
            <a:fillRect/>
          </a:stretch>
        </p:blipFill>
        <p:spPr>
          <a:xfrm>
            <a:off x="4179496" y="3770810"/>
            <a:ext cx="4774004" cy="3087189"/>
          </a:xfrm>
          <a:prstGeom prst="rect">
            <a:avLst/>
          </a:prstGeom>
        </p:spPr>
      </p:pic>
    </p:spTree>
    <p:extLst>
      <p:ext uri="{BB962C8B-B14F-4D97-AF65-F5344CB8AC3E}">
        <p14:creationId xmlns:p14="http://schemas.microsoft.com/office/powerpoint/2010/main" val="37902829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905000"/>
            <a:ext cx="10529252" cy="4006222"/>
          </a:xfrm>
        </p:spPr>
        <p:txBody>
          <a:bodyPr/>
          <a:lstStyle/>
          <a:p>
            <a:r>
              <a:rPr lang="cs-CZ" dirty="0" err="1"/>
              <a:t>Foucaultova</a:t>
            </a:r>
            <a:r>
              <a:rPr lang="cs-CZ" dirty="0"/>
              <a:t> disciplinární moc a biopolitika byly nahrazeny novějšími formami ovládání</a:t>
            </a:r>
          </a:p>
          <a:p>
            <a:r>
              <a:rPr lang="cs-CZ" dirty="0"/>
              <a:t>Panoptikální drezúra a </a:t>
            </a:r>
            <a:r>
              <a:rPr lang="cs-CZ" dirty="0" err="1"/>
              <a:t>biopolika</a:t>
            </a:r>
            <a:r>
              <a:rPr lang="cs-CZ" dirty="0"/>
              <a:t> se uplatňuje na nižší „</a:t>
            </a:r>
            <a:r>
              <a:rPr lang="cs-CZ" i="1" dirty="0"/>
              <a:t>nepřizpůsobivé</a:t>
            </a:r>
            <a:r>
              <a:rPr lang="cs-CZ" dirty="0"/>
              <a:t>“ a chudé; tento útlak ukazuje, jakým je spotřební svoboda požehnáním.</a:t>
            </a:r>
          </a:p>
          <a:p>
            <a:pPr algn="just"/>
            <a:r>
              <a:rPr lang="cs-CZ" dirty="0"/>
              <a:t>„</a:t>
            </a:r>
            <a:r>
              <a:rPr lang="cs-CZ" i="1" dirty="0"/>
              <a:t>Univerzálně preferovanou volbou a tudíž i vysoce efektivním prostředkem sociální kontroly se stala [spotřební svoboda] právě díky svému charakteru privilegia, odlišení a úniku před odpudivou a nechutnou alternativou.</a:t>
            </a:r>
            <a:r>
              <a:rPr lang="cs-CZ" dirty="0"/>
              <a:t>“ (Svoboda, 87)</a:t>
            </a:r>
          </a:p>
          <a:p>
            <a:r>
              <a:rPr lang="cs-CZ" dirty="0"/>
              <a:t>Moc je </a:t>
            </a:r>
            <a:r>
              <a:rPr lang="cs-CZ" dirty="0" err="1"/>
              <a:t>synoptikální</a:t>
            </a:r>
            <a:r>
              <a:rPr lang="cs-CZ" dirty="0"/>
              <a:t>: hlídáme se navzájem jako spotřebitelé.</a:t>
            </a:r>
          </a:p>
          <a:p>
            <a:r>
              <a:rPr lang="cs-CZ" dirty="0"/>
              <a:t>Panoptikální metody kontroly byly v tekuté modernitě nahrazeny sváděním, vábením a lapáním spotřebitelů.</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Moc</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25947580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635726"/>
            <a:ext cx="10529252" cy="5275496"/>
          </a:xfrm>
        </p:spPr>
        <p:txBody>
          <a:bodyPr/>
          <a:lstStyle/>
          <a:p>
            <a:r>
              <a:rPr lang="cs-CZ" dirty="0"/>
              <a:t>Jako spotřebitelé jsme vytvářeni firmami, jejichž výrobky si kupujeme: „</a:t>
            </a:r>
            <a:r>
              <a:rPr lang="cs-CZ" i="1" dirty="0"/>
              <a:t>produkce spotřebitelů samých pohlcuje značnou část z celkové ceny výrobku.</a:t>
            </a:r>
            <a:r>
              <a:rPr lang="cs-CZ" dirty="0"/>
              <a:t>“ (TM 120)</a:t>
            </a:r>
          </a:p>
          <a:p>
            <a:r>
              <a:rPr lang="cs-CZ" dirty="0"/>
              <a:t>„</a:t>
            </a:r>
            <a:r>
              <a:rPr lang="cs-CZ" i="1" dirty="0"/>
              <a:t>Moderní společnost své příslušníky zaměstnává více jejich schopností konzumovat než vyrábět.</a:t>
            </a:r>
            <a:r>
              <a:rPr lang="cs-CZ" dirty="0"/>
              <a:t>“ (TM 122)</a:t>
            </a:r>
          </a:p>
          <a:p>
            <a:r>
              <a:rPr lang="cs-CZ" dirty="0"/>
              <a:t>Práce = oblast nesvobody a podřízenosti x konzumentský život působí jako zcela svobodný.</a:t>
            </a:r>
          </a:p>
          <a:p>
            <a:r>
              <a:rPr lang="cs-CZ" dirty="0"/>
              <a:t>Identitu nám poskytují masově produkované výrobky: „</a:t>
            </a:r>
            <a:r>
              <a:rPr lang="cs-CZ" i="1" dirty="0"/>
              <a:t>Všechny unikátní a individuální ženy kupují XY</a:t>
            </a:r>
            <a:r>
              <a:rPr lang="cs-CZ" dirty="0"/>
              <a:t>“ (TM 134). „</a:t>
            </a:r>
            <a:r>
              <a:rPr lang="cs-CZ" i="1" dirty="0" err="1"/>
              <a:t>You’re</a:t>
            </a:r>
            <a:r>
              <a:rPr lang="cs-CZ" i="1" dirty="0"/>
              <a:t> so </a:t>
            </a:r>
            <a:r>
              <a:rPr lang="cs-CZ" i="1" dirty="0" err="1"/>
              <a:t>special</a:t>
            </a:r>
            <a:r>
              <a:rPr lang="cs-CZ" dirty="0"/>
              <a:t>!“</a:t>
            </a:r>
          </a:p>
          <a:p>
            <a:r>
              <a:rPr lang="cs-CZ" dirty="0"/>
              <a:t>Nakupování = vytváření sociální konformity, </a:t>
            </a:r>
            <a:br>
              <a:rPr lang="cs-CZ" dirty="0"/>
            </a:br>
            <a:r>
              <a:rPr lang="cs-CZ" dirty="0"/>
              <a:t>protože se v nás vyvolává pocit, že </a:t>
            </a:r>
            <a:br>
              <a:rPr lang="cs-CZ" dirty="0"/>
            </a:br>
            <a:r>
              <a:rPr lang="cs-CZ" dirty="0"/>
              <a:t>nakupováním si opatříme i lepší život</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5" name="Obrázek 4">
            <a:extLst>
              <a:ext uri="{FF2B5EF4-FFF2-40B4-BE49-F238E27FC236}">
                <a16:creationId xmlns:a16="http://schemas.microsoft.com/office/drawing/2014/main" id="{A2CB3A03-6556-4998-A703-848502875E29}"/>
              </a:ext>
            </a:extLst>
          </p:cNvPr>
          <p:cNvPicPr>
            <a:picLocks noChangeAspect="1"/>
          </p:cNvPicPr>
          <p:nvPr/>
        </p:nvPicPr>
        <p:blipFill>
          <a:blip r:embed="rId2"/>
          <a:stretch>
            <a:fillRect/>
          </a:stretch>
        </p:blipFill>
        <p:spPr>
          <a:xfrm>
            <a:off x="6357257" y="3433694"/>
            <a:ext cx="5147355" cy="3429251"/>
          </a:xfrm>
          <a:prstGeom prst="rect">
            <a:avLst/>
          </a:prstGeom>
        </p:spPr>
      </p:pic>
    </p:spTree>
    <p:extLst>
      <p:ext uri="{BB962C8B-B14F-4D97-AF65-F5344CB8AC3E}">
        <p14:creationId xmlns:p14="http://schemas.microsoft.com/office/powerpoint/2010/main" val="4206537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879566" y="2002971"/>
            <a:ext cx="10625046" cy="4804926"/>
          </a:xfrm>
        </p:spPr>
        <p:txBody>
          <a:bodyPr>
            <a:normAutofit/>
          </a:bodyPr>
          <a:lstStyle/>
          <a:p>
            <a:r>
              <a:rPr lang="cs-CZ" dirty="0"/>
              <a:t>Konzum znamená podřízení se prefabrikovaným </a:t>
            </a:r>
            <a:br>
              <a:rPr lang="cs-CZ" dirty="0"/>
            </a:br>
            <a:r>
              <a:rPr lang="cs-CZ" dirty="0"/>
              <a:t>vzorům a standardům v chování a myšlení </a:t>
            </a:r>
            <a:br>
              <a:rPr lang="cs-CZ" dirty="0"/>
            </a:br>
            <a:r>
              <a:rPr lang="cs-CZ" dirty="0"/>
              <a:t>(ale můžete si koupit </a:t>
            </a:r>
            <a:r>
              <a:rPr lang="cs-CZ" dirty="0">
                <a:hlinkClick r:id="rId2"/>
              </a:rPr>
              <a:t>kurs</a:t>
            </a:r>
            <a:r>
              <a:rPr lang="cs-CZ" dirty="0"/>
              <a:t> kritického myšlení!!).</a:t>
            </a:r>
          </a:p>
          <a:p>
            <a:r>
              <a:rPr lang="cs-CZ" dirty="0"/>
              <a:t>Koupí produktu utváříme sebe sama: není třeba </a:t>
            </a:r>
            <a:br>
              <a:rPr lang="cs-CZ" dirty="0"/>
            </a:br>
            <a:r>
              <a:rPr lang="cs-CZ" dirty="0"/>
              <a:t>stavět vězení a panoptika.</a:t>
            </a:r>
          </a:p>
          <a:p>
            <a:r>
              <a:rPr lang="cs-CZ" dirty="0"/>
              <a:t>„</a:t>
            </a:r>
            <a:r>
              <a:rPr lang="cs-CZ" i="1" dirty="0"/>
              <a:t>Podřízení standardům se dnes dosahuje spíše prostřednictvím lákání a svádění nežli nákladem a nucením – a spíše než aby se projevovalo jako nějaká vnější síla, bere na sebe převlek svobodné vůle.</a:t>
            </a:r>
            <a:r>
              <a:rPr lang="cs-CZ" dirty="0"/>
              <a:t>“ (137)</a:t>
            </a:r>
          </a:p>
          <a:p>
            <a:r>
              <a:rPr lang="cs-CZ" dirty="0"/>
              <a:t>Nesmírně efektivní forma ovládání: vězeň Panoptika ví o svém neštěstí, „</a:t>
            </a:r>
            <a:r>
              <a:rPr lang="cs-CZ" i="1" dirty="0"/>
              <a:t>narkomani nákupů</a:t>
            </a:r>
            <a:r>
              <a:rPr lang="cs-CZ" dirty="0"/>
              <a:t>“ jsou relativně spokojení.</a:t>
            </a:r>
          </a:p>
          <a:p>
            <a:pPr algn="just"/>
            <a:r>
              <a:rPr lang="cs-CZ" dirty="0"/>
              <a:t>Souhrnně: Moderní společnost je „</a:t>
            </a:r>
            <a:r>
              <a:rPr lang="cs-CZ" i="1" dirty="0"/>
              <a:t>příběh o lidech, kterým namluvili, aby utráceli peníze, které nemají, za věci, které nepotřebují, a dělali dojem, který dlouho nevydrží, na lidi, na kterých jim nezáleží.</a:t>
            </a:r>
            <a:r>
              <a:rPr lang="cs-CZ" dirty="0"/>
              <a:t>“ (</a:t>
            </a:r>
            <a:r>
              <a:rPr lang="cs-CZ" dirty="0" err="1"/>
              <a:t>Retrotopia</a:t>
            </a:r>
            <a:r>
              <a:rPr lang="cs-CZ" dirty="0"/>
              <a:t>, s. 116)</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5" name="Obrázek 4" descr="Obsah obrázku osoba, pózování&#10;&#10;Popis byl vytvořen automaticky">
            <a:extLst>
              <a:ext uri="{FF2B5EF4-FFF2-40B4-BE49-F238E27FC236}">
                <a16:creationId xmlns:a16="http://schemas.microsoft.com/office/drawing/2014/main" id="{3A3FC801-E927-4839-8534-3F1DFD60A820}"/>
              </a:ext>
            </a:extLst>
          </p:cNvPr>
          <p:cNvPicPr>
            <a:picLocks noChangeAspect="1"/>
          </p:cNvPicPr>
          <p:nvPr/>
        </p:nvPicPr>
        <p:blipFill>
          <a:blip r:embed="rId3"/>
          <a:stretch>
            <a:fillRect/>
          </a:stretch>
        </p:blipFill>
        <p:spPr>
          <a:xfrm>
            <a:off x="6827520" y="501424"/>
            <a:ext cx="5364480" cy="3014327"/>
          </a:xfrm>
          <a:prstGeom prst="rect">
            <a:avLst/>
          </a:prstGeom>
        </p:spPr>
      </p:pic>
    </p:spTree>
    <p:extLst>
      <p:ext uri="{BB962C8B-B14F-4D97-AF65-F5344CB8AC3E}">
        <p14:creationId xmlns:p14="http://schemas.microsoft.com/office/powerpoint/2010/main" val="464580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1175656" y="1905000"/>
            <a:ext cx="5370381" cy="4006222"/>
          </a:xfrm>
        </p:spPr>
        <p:txBody>
          <a:bodyPr/>
          <a:lstStyle/>
          <a:p>
            <a:r>
              <a:rPr lang="cs-CZ" dirty="0"/>
              <a:t>V </a:t>
            </a:r>
            <a:r>
              <a:rPr lang="cs-CZ" b="1" dirty="0"/>
              <a:t>tekuté modernitě</a:t>
            </a:r>
            <a:r>
              <a:rPr lang="cs-CZ" dirty="0"/>
              <a:t> se scvrkává moc státu: na dodržování standardů, tj. konformitu, dohlíží trh pomocí svádění a lákání. </a:t>
            </a:r>
          </a:p>
          <a:p>
            <a:r>
              <a:rPr lang="cs-CZ" dirty="0"/>
              <a:t>Zásahy státu se už týkají jen chudých a vyloučených, spotřebitelé se ukázní sami.</a:t>
            </a:r>
          </a:p>
          <a:p>
            <a:r>
              <a:rPr lang="cs-CZ" dirty="0"/>
              <a:t>Mizí politická/veřejná diskuse – nahrazují je soukromé strasti celebrit.</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Stát je krádež</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osoba, interiér, jídelní stůl&#10;&#10;Popis byl vytvořen automaticky">
            <a:extLst>
              <a:ext uri="{FF2B5EF4-FFF2-40B4-BE49-F238E27FC236}">
                <a16:creationId xmlns:a16="http://schemas.microsoft.com/office/drawing/2014/main" id="{BA6D1612-F57B-41F3-AA83-B219F3F192A4}"/>
              </a:ext>
            </a:extLst>
          </p:cNvPr>
          <p:cNvPicPr>
            <a:picLocks noChangeAspect="1"/>
          </p:cNvPicPr>
          <p:nvPr/>
        </p:nvPicPr>
        <p:blipFill>
          <a:blip r:embed="rId2"/>
          <a:stretch>
            <a:fillRect/>
          </a:stretch>
        </p:blipFill>
        <p:spPr>
          <a:xfrm>
            <a:off x="6621322" y="1905000"/>
            <a:ext cx="5570678" cy="3911854"/>
          </a:xfrm>
          <a:prstGeom prst="rect">
            <a:avLst/>
          </a:prstGeom>
        </p:spPr>
      </p:pic>
    </p:spTree>
    <p:extLst>
      <p:ext uri="{BB962C8B-B14F-4D97-AF65-F5344CB8AC3E}">
        <p14:creationId xmlns:p14="http://schemas.microsoft.com/office/powerpoint/2010/main" val="1662111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1. Modernita a holocaust</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3656977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367246"/>
            <a:ext cx="10529252" cy="4543976"/>
          </a:xfrm>
        </p:spPr>
        <p:txBody>
          <a:bodyPr/>
          <a:lstStyle/>
          <a:p>
            <a:r>
              <a:rPr lang="cs-CZ" dirty="0"/>
              <a:t>Spotřebitelský trh vede lidi od politiky a vede je k narcistickému ustavičnému sebezpytování.</a:t>
            </a:r>
          </a:p>
          <a:p>
            <a:r>
              <a:rPr lang="cs-CZ" dirty="0"/>
              <a:t>Údajné rebelantské individuality vydávající svou soukromou zkušenost za </a:t>
            </a:r>
            <a:r>
              <a:rPr lang="cs-CZ"/>
              <a:t>univerzální pravdy o společnosti.</a:t>
            </a:r>
            <a:endParaRPr lang="cs-CZ" dirty="0"/>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Vizualita identity a narcismus</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5" name="Online médium 4" title="Yzomandias, Nik Tendo a Decky Beats z MILION+: Radio Wave Studio Session">
            <a:hlinkClick r:id="" action="ppaction://media"/>
            <a:extLst>
              <a:ext uri="{FF2B5EF4-FFF2-40B4-BE49-F238E27FC236}">
                <a16:creationId xmlns:a16="http://schemas.microsoft.com/office/drawing/2014/main" id="{D495730E-2897-4F1C-9C7F-4A54A79B02BC}"/>
              </a:ext>
            </a:extLst>
          </p:cNvPr>
          <p:cNvPicPr>
            <a:picLocks noRot="1" noChangeAspect="1"/>
          </p:cNvPicPr>
          <p:nvPr>
            <a:videoFile r:link="rId1"/>
          </p:nvPr>
        </p:nvPicPr>
        <p:blipFill>
          <a:blip r:embed="rId3"/>
          <a:stretch>
            <a:fillRect/>
          </a:stretch>
        </p:blipFill>
        <p:spPr>
          <a:xfrm>
            <a:off x="2447698" y="2735418"/>
            <a:ext cx="7296604" cy="4122582"/>
          </a:xfrm>
          <a:prstGeom prst="rect">
            <a:avLst/>
          </a:prstGeom>
        </p:spPr>
      </p:pic>
    </p:spTree>
    <p:extLst>
      <p:ext uri="{BB962C8B-B14F-4D97-AF65-F5344CB8AC3E}">
        <p14:creationId xmlns:p14="http://schemas.microsoft.com/office/powerpoint/2010/main" val="47802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Poznámky na závěr</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17580329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905000"/>
            <a:ext cx="10529252" cy="4006222"/>
          </a:xfrm>
        </p:spPr>
        <p:txBody>
          <a:bodyPr/>
          <a:lstStyle/>
          <a:p>
            <a:r>
              <a:rPr lang="cs-CZ" dirty="0"/>
              <a:t>„</a:t>
            </a:r>
            <a:r>
              <a:rPr lang="cs-CZ" i="1" dirty="0"/>
              <a:t>Nestabilita je nesnesitelná.</a:t>
            </a:r>
            <a:r>
              <a:rPr lang="cs-CZ" dirty="0"/>
              <a:t>“ (TL 55)</a:t>
            </a:r>
          </a:p>
          <a:p>
            <a:r>
              <a:rPr lang="cs-CZ" dirty="0"/>
              <a:t>Můj dojem: </a:t>
            </a:r>
            <a:r>
              <a:rPr lang="cs-CZ" dirty="0" err="1"/>
              <a:t>Bauman</a:t>
            </a:r>
            <a:r>
              <a:rPr lang="cs-CZ" dirty="0"/>
              <a:t> promítá na moderní společnost svoje vlastní sociálně-psychologické preference, tj. ideál, tvrdě pracujícího a věrného muže, který dlouhodobě realizuje své ambice ve stabilním prostředí nějaké instituce.</a:t>
            </a:r>
          </a:p>
          <a:p>
            <a:r>
              <a:rPr lang="cs-CZ" dirty="0"/>
              <a:t>Takoví zkrátka nejsou všichni lidé: Rektor MU Bareš: „</a:t>
            </a:r>
            <a:r>
              <a:rPr lang="cs-CZ" i="1" dirty="0"/>
              <a:t>Mám rád výzvy. Nabíjí mě energií, když musím řešit situaci, kterou neznám a nezná ji ani nikdo jiný. Lidé se mě občas ptají, jak to dělám, že mám pořád dost sil, ale já energii opravdu čerpám z hledání řešení a z toho, že chci být nejlepší</a:t>
            </a:r>
            <a:r>
              <a:rPr lang="cs-CZ" dirty="0"/>
              <a:t>.“ (em.muni.cz)</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Netematizované sociálně-psychologické předpoklady</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3159518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975360" y="1905000"/>
            <a:ext cx="10529252" cy="4006222"/>
          </a:xfrm>
        </p:spPr>
        <p:txBody>
          <a:bodyPr/>
          <a:lstStyle/>
          <a:p>
            <a:r>
              <a:rPr lang="cs-CZ" dirty="0" err="1"/>
              <a:t>Bauman</a:t>
            </a:r>
            <a:r>
              <a:rPr lang="cs-CZ" dirty="0"/>
              <a:t> poněkud idealizuje těžkou modernitu, resp. její </a:t>
            </a:r>
            <a:r>
              <a:rPr lang="cs-CZ" dirty="0" err="1"/>
              <a:t>sociálněpsychologické</a:t>
            </a:r>
            <a:r>
              <a:rPr lang="cs-CZ" dirty="0"/>
              <a:t> rysy. </a:t>
            </a:r>
          </a:p>
          <a:p>
            <a:r>
              <a:rPr lang="cs-CZ" dirty="0"/>
              <a:t>Opomíjí nesporné výdobytky tekuté modernity: reálná politická svoboda, občansko-právní mobilita, emancipace žen, úbytek </a:t>
            </a:r>
            <a:r>
              <a:rPr lang="cs-CZ" dirty="0" err="1"/>
              <a:t>disciplinačních</a:t>
            </a:r>
            <a:r>
              <a:rPr lang="cs-CZ" dirty="0"/>
              <a:t> technik…</a:t>
            </a:r>
          </a:p>
          <a:p>
            <a:r>
              <a:rPr lang="cs-CZ" dirty="0" err="1"/>
              <a:t>Baumanovým</a:t>
            </a:r>
            <a:r>
              <a:rPr lang="cs-CZ" dirty="0"/>
              <a:t> řešením je většinou láska k bližnímu: lidé se mají mít rádi.</a:t>
            </a:r>
          </a:p>
          <a:p>
            <a:r>
              <a:rPr lang="cs-CZ" dirty="0" err="1"/>
              <a:t>Bauman</a:t>
            </a:r>
            <a:r>
              <a:rPr lang="cs-CZ" dirty="0"/>
              <a:t> zcela opomíjí biologicko-genetický základ lidských bytostí: </a:t>
            </a:r>
          </a:p>
          <a:p>
            <a:pPr lvl="1"/>
            <a:r>
              <a:rPr lang="cs-CZ" sz="1800" dirty="0"/>
              <a:t>Lásku chápe především platónsky a romanticky, podle sexuologů a biologů je to chemická reakce v mozku.</a:t>
            </a:r>
          </a:p>
          <a:p>
            <a:endParaRPr lang="cs-CZ" dirty="0"/>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792685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p:txBody>
          <a:bodyPr/>
          <a:lstStyle/>
          <a:p>
            <a:r>
              <a:rPr lang="cs-CZ" i="1" dirty="0"/>
              <a:t>Modernity and holocaust </a:t>
            </a:r>
            <a:r>
              <a:rPr lang="cs-CZ" dirty="0"/>
              <a:t>(1989, česky jako </a:t>
            </a:r>
            <a:r>
              <a:rPr lang="cs-CZ" i="1" dirty="0"/>
              <a:t>Modernita a holocaust</a:t>
            </a:r>
            <a:r>
              <a:rPr lang="cs-CZ" dirty="0"/>
              <a:t>, 2003).</a:t>
            </a:r>
          </a:p>
          <a:p>
            <a:r>
              <a:rPr lang="cs-CZ" dirty="0"/>
              <a:t>Moderna/modernita – označení pro evropskou kulturu 19. a větší části 20. století.</a:t>
            </a:r>
          </a:p>
          <a:p>
            <a:r>
              <a:rPr lang="cs-CZ" dirty="0"/>
              <a:t>Holocaust bývá vykládán jako selhání moderní civilizace.</a:t>
            </a:r>
          </a:p>
          <a:p>
            <a:pPr algn="just"/>
            <a:r>
              <a:rPr lang="cs-CZ" dirty="0"/>
              <a:t>Podle B. modernita holocaust umožnila: Holocaust „</a:t>
            </a:r>
            <a:r>
              <a:rPr lang="cs-CZ" i="1" dirty="0"/>
              <a:t>umožnil až racionální svět moderní civilizace</a:t>
            </a:r>
            <a:r>
              <a:rPr lang="cs-CZ" dirty="0"/>
              <a:t>“ (46), která se řídila instrumentální racionalitou.</a:t>
            </a:r>
          </a:p>
          <a:p>
            <a:r>
              <a:rPr lang="cs-CZ" dirty="0"/>
              <a:t>B. se snaží prozkoumat, proč byl holocaust tak efektivní.</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Úvod</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spTree>
    <p:extLst>
      <p:ext uri="{BB962C8B-B14F-4D97-AF65-F5344CB8AC3E}">
        <p14:creationId xmlns:p14="http://schemas.microsoft.com/office/powerpoint/2010/main" val="1157868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285750" y="1271588"/>
            <a:ext cx="11758613" cy="5443537"/>
          </a:xfrm>
        </p:spPr>
        <p:txBody>
          <a:bodyPr>
            <a:normAutofit/>
          </a:bodyPr>
          <a:lstStyle/>
          <a:p>
            <a:r>
              <a:rPr lang="cs-CZ" dirty="0"/>
              <a:t>Hitler představil Němcům svou romantickou vizi lepší a spravedlivější společnosti. </a:t>
            </a:r>
          </a:p>
          <a:p>
            <a:pPr algn="just"/>
            <a:r>
              <a:rPr lang="cs-CZ" dirty="0"/>
              <a:t>„</a:t>
            </a:r>
            <a:r>
              <a:rPr lang="cs-CZ" i="1" dirty="0"/>
              <a:t>Führer vyjádřil romantickou vizi světa očištěného od smrtelně nemocné rasy. Ostatní bylo záležitostí zcela neromantického, chladně racionálního byrokratického procesu.</a:t>
            </a:r>
            <a:r>
              <a:rPr lang="cs-CZ" dirty="0"/>
              <a:t>“ (124)</a:t>
            </a:r>
          </a:p>
          <a:p>
            <a:pPr algn="just"/>
            <a:r>
              <a:rPr lang="cs-CZ" dirty="0"/>
              <a:t>Konečné řešení židovské otázky – schváleno v lednu 1942: „</a:t>
            </a:r>
            <a:r>
              <a:rPr lang="cs-CZ" i="1" dirty="0"/>
              <a:t>Ostatní bylo věcí spolupráce mezi různými odděleními státní byrokracie, pečlivého plánování, vyvíjení náležité technologie a technického vybavení, přípravy rozpočtu, kalkulace a mobilizace nezbytných prostředků – vlastně bylo věcí tupé byrokratické rutiny.</a:t>
            </a:r>
            <a:r>
              <a:rPr lang="cs-CZ" dirty="0"/>
              <a:t>“ (50)</a:t>
            </a:r>
          </a:p>
          <a:p>
            <a:pPr marL="5829300"/>
            <a:r>
              <a:rPr lang="cs-CZ" dirty="0"/>
              <a:t>Likvidace židů na východní frontě – </a:t>
            </a:r>
            <a:r>
              <a:rPr lang="cs-CZ" dirty="0" err="1"/>
              <a:t>Einsatzgruppen</a:t>
            </a:r>
            <a:r>
              <a:rPr lang="cs-CZ" dirty="0"/>
              <a:t>.</a:t>
            </a:r>
          </a:p>
          <a:p>
            <a:pPr marL="5829300"/>
            <a:r>
              <a:rPr lang="pt-BR" dirty="0"/>
              <a:t>SS nepodporovala sadismus, ani horlivost, </a:t>
            </a:r>
            <a:r>
              <a:rPr lang="pt-BR"/>
              <a:t>ale rutinu </a:t>
            </a:r>
            <a:r>
              <a:rPr lang="pt-BR" dirty="0"/>
              <a:t>a disciplínu. </a:t>
            </a:r>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Vize lepší budoucnosti</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5" name="Online médium 4" title="Einsatzgruppen 1 CZ Nacistická smrtící komanda">
            <a:hlinkClick r:id="" action="ppaction://media"/>
            <a:extLst>
              <a:ext uri="{FF2B5EF4-FFF2-40B4-BE49-F238E27FC236}">
                <a16:creationId xmlns:a16="http://schemas.microsoft.com/office/drawing/2014/main" id="{43A18D98-7398-46B0-AC7F-145BA2142DBA}"/>
              </a:ext>
            </a:extLst>
          </p:cNvPr>
          <p:cNvPicPr>
            <a:picLocks noRot="1" noChangeAspect="1"/>
          </p:cNvPicPr>
          <p:nvPr>
            <a:videoFile r:link="rId1"/>
          </p:nvPr>
        </p:nvPicPr>
        <p:blipFill>
          <a:blip r:embed="rId3"/>
          <a:stretch>
            <a:fillRect/>
          </a:stretch>
        </p:blipFill>
        <p:spPr>
          <a:xfrm>
            <a:off x="0" y="3615531"/>
            <a:ext cx="5738883" cy="3242469"/>
          </a:xfrm>
          <a:prstGeom prst="rect">
            <a:avLst/>
          </a:prstGeom>
        </p:spPr>
      </p:pic>
    </p:spTree>
    <p:extLst>
      <p:ext uri="{BB962C8B-B14F-4D97-AF65-F5344CB8AC3E}">
        <p14:creationId xmlns:p14="http://schemas.microsoft.com/office/powerpoint/2010/main" val="307502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F52E679F-4EF9-4698-BEE0-3F7007D2DD1F}"/>
              </a:ext>
            </a:extLst>
          </p:cNvPr>
          <p:cNvSpPr>
            <a:spLocks noGrp="1"/>
          </p:cNvSpPr>
          <p:nvPr>
            <p:ph idx="1"/>
          </p:nvPr>
        </p:nvSpPr>
        <p:spPr>
          <a:xfrm>
            <a:off x="314326" y="1343025"/>
            <a:ext cx="6915150" cy="4636996"/>
          </a:xfrm>
        </p:spPr>
        <p:txBody>
          <a:bodyPr/>
          <a:lstStyle/>
          <a:p>
            <a:r>
              <a:rPr lang="cs-CZ" dirty="0"/>
              <a:t>Tři prostředky imunizace</a:t>
            </a:r>
          </a:p>
          <a:p>
            <a:pPr>
              <a:buFont typeface="+mj-lt"/>
              <a:buAutoNum type="arabicParenR"/>
            </a:pPr>
            <a:r>
              <a:rPr lang="cs-CZ" dirty="0"/>
              <a:t>Násilí je schváleno autoritou: svědomité plnění povinností nařízených shora; instrumentální racionalita – „</a:t>
            </a:r>
            <a:r>
              <a:rPr lang="cs-CZ" i="1" dirty="0"/>
              <a:t>pouze jsem poslouchal rozkazy</a:t>
            </a:r>
            <a:r>
              <a:rPr lang="cs-CZ" dirty="0"/>
              <a:t>“.</a:t>
            </a:r>
          </a:p>
          <a:p>
            <a:pPr algn="just">
              <a:buFont typeface="+mj-lt"/>
              <a:buAutoNum type="arabicParenR"/>
            </a:pPr>
            <a:r>
              <a:rPr lang="cs-CZ" dirty="0"/>
              <a:t>Jednání se </a:t>
            </a:r>
            <a:r>
              <a:rPr lang="cs-CZ" dirty="0" err="1"/>
              <a:t>proměí</a:t>
            </a:r>
            <a:r>
              <a:rPr lang="cs-CZ" dirty="0"/>
              <a:t> v rutinu: „</a:t>
            </a:r>
            <a:r>
              <a:rPr lang="cs-CZ" i="1" dirty="0"/>
              <a:t>Plynové komory </a:t>
            </a:r>
            <a:r>
              <a:rPr lang="cs-CZ" dirty="0"/>
              <a:t>(…)</a:t>
            </a:r>
            <a:r>
              <a:rPr lang="cs-CZ" i="1" dirty="0"/>
              <a:t> redukovaly roli zabijáka na roli ‚sanitárního důstojníka‘, který měl otvorem ve střeše vyprázdnit do budovy pytel ‚dezinfekčních chemikálií‘, ale chodit dovnitř už nemusel.</a:t>
            </a:r>
            <a:r>
              <a:rPr lang="cs-CZ" dirty="0"/>
              <a:t>“ (62)</a:t>
            </a:r>
          </a:p>
          <a:p>
            <a:pPr>
              <a:buFont typeface="+mj-lt"/>
              <a:buAutoNum type="arabicParenR"/>
            </a:pPr>
            <a:r>
              <a:rPr lang="cs-CZ" dirty="0"/>
              <a:t>Oběti jsou dehumanizováni: Židé jako „havěť“, „hmyz“ – a proto: „očista“, „hygiena“.</a:t>
            </a:r>
          </a:p>
          <a:p>
            <a:endParaRPr lang="cs-CZ" dirty="0"/>
          </a:p>
        </p:txBody>
      </p:sp>
      <p:sp>
        <p:nvSpPr>
          <p:cNvPr id="3" name="Nadpis 2">
            <a:extLst>
              <a:ext uri="{FF2B5EF4-FFF2-40B4-BE49-F238E27FC236}">
                <a16:creationId xmlns:a16="http://schemas.microsoft.com/office/drawing/2014/main" id="{07B88F6E-478A-4AB0-A32E-7E942F732BE7}"/>
              </a:ext>
            </a:extLst>
          </p:cNvPr>
          <p:cNvSpPr>
            <a:spLocks noGrp="1"/>
          </p:cNvSpPr>
          <p:nvPr>
            <p:ph type="title"/>
          </p:nvPr>
        </p:nvSpPr>
        <p:spPr/>
        <p:txBody>
          <a:bodyPr/>
          <a:lstStyle/>
          <a:p>
            <a:r>
              <a:rPr lang="cs-CZ" dirty="0"/>
              <a:t>Morální imunizace</a:t>
            </a:r>
          </a:p>
        </p:txBody>
      </p:sp>
      <p:sp>
        <p:nvSpPr>
          <p:cNvPr id="4" name="TextovéPole 3">
            <a:extLst>
              <a:ext uri="{FF2B5EF4-FFF2-40B4-BE49-F238E27FC236}">
                <a16:creationId xmlns:a16="http://schemas.microsoft.com/office/drawing/2014/main" id="{EF750280-C48D-43D5-83F5-11AD5B63686D}"/>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IV. </a:t>
            </a:r>
            <a:r>
              <a:rPr lang="cs-CZ" dirty="0" err="1">
                <a:solidFill>
                  <a:schemeClr val="bg1"/>
                </a:solidFill>
              </a:rPr>
              <a:t>Bauman</a:t>
            </a:r>
            <a:endParaRPr lang="cs-CZ" dirty="0">
              <a:solidFill>
                <a:schemeClr val="bg1"/>
              </a:solidFill>
            </a:endParaRPr>
          </a:p>
        </p:txBody>
      </p:sp>
      <p:pic>
        <p:nvPicPr>
          <p:cNvPr id="6" name="Obrázek 5" descr="Obsah obrázku země, staré, kámen, špinavé&#10;&#10;Popis byl vytvořen automaticky">
            <a:extLst>
              <a:ext uri="{FF2B5EF4-FFF2-40B4-BE49-F238E27FC236}">
                <a16:creationId xmlns:a16="http://schemas.microsoft.com/office/drawing/2014/main" id="{6824C3CB-334C-43C6-9604-261ACA08C8CA}"/>
              </a:ext>
            </a:extLst>
          </p:cNvPr>
          <p:cNvPicPr>
            <a:picLocks noChangeAspect="1"/>
          </p:cNvPicPr>
          <p:nvPr/>
        </p:nvPicPr>
        <p:blipFill>
          <a:blip r:embed="rId2"/>
          <a:stretch>
            <a:fillRect/>
          </a:stretch>
        </p:blipFill>
        <p:spPr>
          <a:xfrm>
            <a:off x="7229475" y="505159"/>
            <a:ext cx="4962525" cy="3467100"/>
          </a:xfrm>
          <a:prstGeom prst="rect">
            <a:avLst/>
          </a:prstGeom>
        </p:spPr>
      </p:pic>
    </p:spTree>
    <p:extLst>
      <p:ext uri="{BB962C8B-B14F-4D97-AF65-F5344CB8AC3E}">
        <p14:creationId xmlns:p14="http://schemas.microsoft.com/office/powerpoint/2010/main" val="2700128280"/>
      </p:ext>
    </p:extLst>
  </p:cSld>
  <p:clrMapOvr>
    <a:masterClrMapping/>
  </p:clrMapOvr>
</p:sld>
</file>

<file path=ppt/theme/theme1.xml><?xml version="1.0" encoding="utf-8"?>
<a:theme xmlns:a="http://schemas.openxmlformats.org/drawingml/2006/main" name="Špelda">
  <a:themeElements>
    <a:clrScheme name="Barvy">
      <a:dk1>
        <a:sysClr val="windowText" lastClr="000000"/>
      </a:dk1>
      <a:lt1>
        <a:sysClr val="window" lastClr="FFFFFF"/>
      </a:lt1>
      <a:dk2>
        <a:srgbClr val="648543"/>
      </a:dk2>
      <a:lt2>
        <a:srgbClr val="E3EACF"/>
      </a:lt2>
      <a:accent1>
        <a:srgbClr val="A53010"/>
      </a:accent1>
      <a:accent2>
        <a:srgbClr val="70433C"/>
      </a:accent2>
      <a:accent3>
        <a:srgbClr val="648543"/>
      </a:accent3>
      <a:accent4>
        <a:srgbClr val="845848"/>
      </a:accent4>
      <a:accent5>
        <a:srgbClr val="9C4924"/>
      </a:accent5>
      <a:accent6>
        <a:srgbClr val="6AAC91"/>
      </a:accent6>
      <a:hlink>
        <a:srgbClr val="FB4A18"/>
      </a:hlink>
      <a:folHlink>
        <a:srgbClr val="FB9318"/>
      </a:folHlink>
    </a:clrScheme>
    <a:fontScheme name="Stébla">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tébla">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Špelda" id="{49360845-287B-4DC5-8488-1F05B5191581}" vid="{547DE6B5-B3F9-4E63-A9A3-93072CDFDD5B}"/>
    </a:ext>
  </a:extLst>
</a:theme>
</file>

<file path=docProps/app.xml><?xml version="1.0" encoding="utf-8"?>
<Properties xmlns="http://schemas.openxmlformats.org/officeDocument/2006/extended-properties" xmlns:vt="http://schemas.openxmlformats.org/officeDocument/2006/docPropsVTypes">
  <Template>Špelda</Template>
  <TotalTime>0</TotalTime>
  <Words>5024</Words>
  <Application>Microsoft Office PowerPoint</Application>
  <PresentationFormat>Širokoúhlá obrazovka</PresentationFormat>
  <Paragraphs>348</Paragraphs>
  <Slides>63</Slides>
  <Notes>0</Notes>
  <HiddenSlides>0</HiddenSlides>
  <MMClips>2</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63</vt:i4>
      </vt:variant>
    </vt:vector>
  </HeadingPairs>
  <TitlesOfParts>
    <vt:vector size="69" baseType="lpstr">
      <vt:lpstr>Arial</vt:lpstr>
      <vt:lpstr>Calibri</vt:lpstr>
      <vt:lpstr>Century Gothic</vt:lpstr>
      <vt:lpstr>Times New Roman</vt:lpstr>
      <vt:lpstr>Wingdings 3</vt:lpstr>
      <vt:lpstr>Špelda</vt:lpstr>
      <vt:lpstr>Moderní kontinentální filosofie: vybrané kapitoly</vt:lpstr>
      <vt:lpstr>Seznam témat a okruhů ke zkoušce</vt:lpstr>
      <vt:lpstr>Zygmunt Bauman (1925-2017)</vt:lpstr>
      <vt:lpstr>Obsah</vt:lpstr>
      <vt:lpstr>Zygmunt Bauman (1925-2017)</vt:lpstr>
      <vt:lpstr>1. Modernita a holocaust</vt:lpstr>
      <vt:lpstr>Úvod</vt:lpstr>
      <vt:lpstr>Vize lepší budoucnosti</vt:lpstr>
      <vt:lpstr>Morální imunizace</vt:lpstr>
      <vt:lpstr>Byrokratická instrumentální racionalita</vt:lpstr>
      <vt:lpstr>Prezentace aplikace PowerPoint</vt:lpstr>
      <vt:lpstr>Prezentace aplikace PowerPoint</vt:lpstr>
      <vt:lpstr>Racionalita ovládajících a ovládaných</vt:lpstr>
      <vt:lpstr>Prezentace aplikace PowerPoint</vt:lpstr>
      <vt:lpstr>Tautologie zla: lidé jsou zlí, protože jsou zlí</vt:lpstr>
      <vt:lpstr>2. Dvě modernity</vt:lpstr>
      <vt:lpstr>Úvod</vt:lpstr>
      <vt:lpstr>Těžká modernita</vt:lpstr>
      <vt:lpstr>Lehká/tekutá modernita</vt:lpstr>
      <vt:lpstr>Prezentace aplikace PowerPoint</vt:lpstr>
      <vt:lpstr>Prezentace aplikace PowerPoint</vt:lpstr>
      <vt:lpstr>Za všechno si můžeme sami</vt:lpstr>
      <vt:lpstr>3. Retrotopie</vt:lpstr>
      <vt:lpstr>Prezentace aplikace PowerPoint</vt:lpstr>
      <vt:lpstr>Nostalgie</vt:lpstr>
      <vt:lpstr>Budoucnost jako noční můra</vt:lpstr>
      <vt:lpstr>Prezentace aplikace PowerPoint</vt:lpstr>
      <vt:lpstr>Návrat hobbesovského světa </vt:lpstr>
      <vt:lpstr>Rozpad komunity</vt:lpstr>
      <vt:lpstr>Narcisistní egoismus</vt:lpstr>
      <vt:lpstr>Populismus, nacionalismus a tribalismus</vt:lpstr>
      <vt:lpstr>4. Tekutá modernita</vt:lpstr>
      <vt:lpstr>Relevantní tituly</vt:lpstr>
      <vt:lpstr>Těžká modernita</vt:lpstr>
      <vt:lpstr>Prezentace aplikace PowerPoint</vt:lpstr>
      <vt:lpstr>Budování identity – sebetvorba</vt:lpstr>
      <vt:lpstr>Prezentace aplikace PowerPoint</vt:lpstr>
      <vt:lpstr>Prezentace aplikace PowerPoint</vt:lpstr>
      <vt:lpstr>Frustrace sebetvorby</vt:lpstr>
      <vt:lpstr>Epizodičnost</vt:lpstr>
      <vt:lpstr>Flexibilita</vt:lpstr>
      <vt:lpstr>Ztráta důležitosti práce</vt:lpstr>
      <vt:lpstr>5. Důsledky tekutosti</vt:lpstr>
      <vt:lpstr>Tělo</vt:lpstr>
      <vt:lpstr>Prezentace aplikace PowerPoint</vt:lpstr>
      <vt:lpstr>Outsourcing vlastního života</vt:lpstr>
      <vt:lpstr>Konzumerismus</vt:lpstr>
      <vt:lpstr>Prezentace aplikace PowerPoint</vt:lpstr>
      <vt:lpstr>Prezentace aplikace PowerPoint</vt:lpstr>
      <vt:lpstr>Prezentace aplikace PowerPoint</vt:lpstr>
      <vt:lpstr>Tekutá láska</vt:lpstr>
      <vt:lpstr>Prezentace aplikace PowerPoint</vt:lpstr>
      <vt:lpstr>Prezentace aplikace PowerPoint</vt:lpstr>
      <vt:lpstr>Prezentace aplikace PowerPoint</vt:lpstr>
      <vt:lpstr>Prezentace aplikace PowerPoint</vt:lpstr>
      <vt:lpstr>Moc</vt:lpstr>
      <vt:lpstr>Prezentace aplikace PowerPoint</vt:lpstr>
      <vt:lpstr>Prezentace aplikace PowerPoint</vt:lpstr>
      <vt:lpstr>Stát je krádež</vt:lpstr>
      <vt:lpstr>Vizualita identity a narcismus</vt:lpstr>
      <vt:lpstr>Poznámky na závěr</vt:lpstr>
      <vt:lpstr>Netematizované sociálně-psychologické předpoklady</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Moderní kontinentální filosofie: vybrané kapitoly</dc:title>
  <dc:creator>Daniel Špelda</dc:creator>
  <cp:lastModifiedBy>Daniel Špelda</cp:lastModifiedBy>
  <cp:revision>98</cp:revision>
  <dcterms:created xsi:type="dcterms:W3CDTF">2020-10-08T14:53:43Z</dcterms:created>
  <dcterms:modified xsi:type="dcterms:W3CDTF">2021-01-13T08:36:32Z</dcterms:modified>
</cp:coreProperties>
</file>