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69" r:id="rId4"/>
    <p:sldId id="270" r:id="rId5"/>
    <p:sldId id="450" r:id="rId6"/>
    <p:sldId id="452" r:id="rId7"/>
    <p:sldId id="283" r:id="rId8"/>
    <p:sldId id="276" r:id="rId9"/>
    <p:sldId id="275" r:id="rId10"/>
    <p:sldId id="451" r:id="rId11"/>
    <p:sldId id="454" r:id="rId12"/>
    <p:sldId id="453" r:id="rId13"/>
    <p:sldId id="455" r:id="rId14"/>
    <p:sldId id="456" r:id="rId15"/>
    <p:sldId id="457" r:id="rId16"/>
    <p:sldId id="458" r:id="rId17"/>
    <p:sldId id="460" r:id="rId18"/>
    <p:sldId id="459" r:id="rId19"/>
    <p:sldId id="461" r:id="rId20"/>
    <p:sldId id="463" r:id="rId21"/>
    <p:sldId id="4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9C4924"/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I. Starý svět a nový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</a:t>
          </a:r>
          <a:r>
            <a:rPr lang="cs-CZ" sz="1800" dirty="0">
              <a:solidFill>
                <a:srgbClr val="A53010"/>
              </a:solidFill>
              <a:latin typeface="+mn-lt"/>
            </a:rPr>
            <a:t>renesanční přírodopis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17E4F57F-9C60-47C1-9227-A61867EC323F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III. Svět nových vědeckých metod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empirismus x racionalismus; matematizace x </a:t>
          </a:r>
          <a:r>
            <a:rPr lang="cs-CZ" sz="18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experimentalismus</a:t>
          </a: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; věda x náboženství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E53B6FA3-47C2-4F43-90A7-ECAB12E7647C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IV. </a:t>
          </a:r>
          <a:r>
            <a:rPr lang="cs-CZ" sz="2000" dirty="0" err="1">
              <a:solidFill>
                <a:srgbClr val="A53010"/>
              </a:solidFill>
              <a:latin typeface="+mn-lt"/>
            </a:rPr>
            <a:t>Supralunární</a:t>
          </a:r>
          <a:r>
            <a:rPr lang="cs-CZ" sz="20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astronomie, kosmologie: geocentrismus, heliocentrismus, </a:t>
          </a:r>
          <a:r>
            <a:rPr lang="cs-CZ" sz="18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geoheliocentrismus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5BDDEA5E-E44A-4192-892F-610B969C60D1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V. </a:t>
          </a:r>
          <a:r>
            <a:rPr lang="cs-CZ" sz="2000" dirty="0" err="1">
              <a:solidFill>
                <a:srgbClr val="A53010"/>
              </a:solidFill>
              <a:latin typeface="+mn-lt"/>
            </a:rPr>
            <a:t>Sublunární</a:t>
          </a:r>
          <a:r>
            <a:rPr lang="cs-CZ" sz="20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fyzika těles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9D466D9F-C002-4C77-89A4-E16F1E20B595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VI. Mikrokosmos a živý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medicína, vědy o živé přírodě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AD7BB579-AEF0-4522-85CD-D774E2244860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VII. Svět, který dospěl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raná geologie (teorie Země) a počátky evolučního myšlení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684CE699-DD44-46C9-B6E8-EC17726CD0D7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II. Propojený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okultní obory: sympatie, antipatie; astrologie, magie, alchymie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 sz="1800">
            <a:solidFill>
              <a:srgbClr val="A53010"/>
            </a:solidFill>
            <a:latin typeface="+mn-lt"/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 sz="1800">
            <a:solidFill>
              <a:srgbClr val="A53010"/>
            </a:solidFill>
            <a:latin typeface="+mn-lt"/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</dgm:pt>
    <dgm:pt modelId="{F58D3508-DDB8-4FAB-95AD-15B361FA22D5}" type="pres">
      <dgm:prSet presAssocID="{6D56F2EF-2DED-4BA6-BE6E-F7474D4F63C5}" presName="thickLine" presStyleLbl="alignNode1" presStyleIdx="0" presStyleCnt="7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7"/>
      <dgm:spPr/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7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7"/>
      <dgm:spPr/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7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7"/>
      <dgm:spPr/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7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7"/>
      <dgm:spPr/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7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7"/>
      <dgm:spPr/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7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7"/>
      <dgm:spPr/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7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7"/>
      <dgm:spPr/>
    </dgm:pt>
    <dgm:pt modelId="{9A099ABF-6733-47A5-9E63-6F34753B4E0E}" type="pres">
      <dgm:prSet presAssocID="{AD7BB579-AEF0-4522-85CD-D774E2244860}" presName="vert1" presStyleCnt="0"/>
      <dgm:spPr/>
    </dgm:pt>
  </dgm:ptLst>
  <dgm:cxnLst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D35A1C48-E8EF-446F-8E57-21BD1DA3F915}" type="presOf" srcId="{684CE699-DD44-46C9-B6E8-EC17726CD0D7}" destId="{FE681786-A2CD-4BA4-ACE9-E770334FBE75}" srcOrd="0" destOrd="0" presId="urn:microsoft.com/office/officeart/2008/layout/LinedList"/>
    <dgm:cxn modelId="{FC41F14C-056E-4A72-B166-1D0F794A6B7B}" type="presOf" srcId="{17E4F57F-9C60-47C1-9227-A61867EC323F}" destId="{BBCF976E-51C5-4941-A4DB-B441F39C6767}" srcOrd="0" destOrd="0" presId="urn:microsoft.com/office/officeart/2008/layout/LinedList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10EC6D79-6000-4102-9F6E-20829FE1C24D}" type="presOf" srcId="{6D56F2EF-2DED-4BA6-BE6E-F7474D4F63C5}" destId="{34328E02-1035-4F35-B554-C73EDE1CBFBE}" srcOrd="0" destOrd="0" presId="urn:microsoft.com/office/officeart/2008/layout/LinedList"/>
    <dgm:cxn modelId="{12AC5FAC-1BA5-4E90-9D82-1E28CD50924D}" type="presOf" srcId="{AD7BB579-AEF0-4522-85CD-D774E2244860}" destId="{A83238B1-D33F-4188-A9B4-D97B9C762788}" srcOrd="0" destOrd="0" presId="urn:microsoft.com/office/officeart/2008/layout/LinedList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4DFC5CF0-9B7F-42AD-AA2F-31C2B2EEA215}" type="presOf" srcId="{5BDDEA5E-E44A-4192-892F-610B969C60D1}" destId="{2413C4AB-DDBC-4CC5-8647-63BC71B679DA}" srcOrd="0" destOrd="0" presId="urn:microsoft.com/office/officeart/2008/layout/LinedList"/>
    <dgm:cxn modelId="{72D758F6-8502-4D50-90C7-0B3BD3F23A10}" type="presOf" srcId="{9D466D9F-C002-4C77-89A4-E16F1E20B595}" destId="{AFBE1CC9-1FBC-48FB-8182-B2B8F138D02E}" srcOrd="0" destOrd="0" presId="urn:microsoft.com/office/officeart/2008/layout/LinedList"/>
    <dgm:cxn modelId="{926C03FE-D60E-445D-9743-5400076EE568}" type="presOf" srcId="{E53B6FA3-47C2-4F43-90A7-ECAB12E7647C}" destId="{52616139-CC9B-46AA-ADD7-C21004A630D5}" srcOrd="0" destOrd="0" presId="urn:microsoft.com/office/officeart/2008/layout/LinedList"/>
    <dgm:cxn modelId="{CDCB40A8-798A-4225-A235-6F88DEF66C66}" type="presParOf" srcId="{F67472F4-BCAE-44CA-9B82-934595138164}" destId="{F58D3508-DDB8-4FAB-95AD-15B361FA22D5}" srcOrd="0" destOrd="0" presId="urn:microsoft.com/office/officeart/2008/layout/LinedList"/>
    <dgm:cxn modelId="{C9F6E362-5E73-475D-8A57-2BF38AFE4DB8}" type="presParOf" srcId="{F67472F4-BCAE-44CA-9B82-934595138164}" destId="{5CDF97A2-EBD1-4909-9EE1-A6DBAF5D612E}" srcOrd="1" destOrd="0" presId="urn:microsoft.com/office/officeart/2008/layout/LinedList"/>
    <dgm:cxn modelId="{A6C13FA2-83EA-44F5-A284-E5977F1754B7}" type="presParOf" srcId="{5CDF97A2-EBD1-4909-9EE1-A6DBAF5D612E}" destId="{34328E02-1035-4F35-B554-C73EDE1CBFBE}" srcOrd="0" destOrd="0" presId="urn:microsoft.com/office/officeart/2008/layout/LinedList"/>
    <dgm:cxn modelId="{6A0452B5-34CF-4BCF-AAAD-684E91BE5DDB}" type="presParOf" srcId="{5CDF97A2-EBD1-4909-9EE1-A6DBAF5D612E}" destId="{ECFFB555-C5D2-4F22-84A9-840853B51800}" srcOrd="1" destOrd="0" presId="urn:microsoft.com/office/officeart/2008/layout/LinedList"/>
    <dgm:cxn modelId="{F2BDD977-9DFF-446E-862C-46CFEA4D7377}" type="presParOf" srcId="{F67472F4-BCAE-44CA-9B82-934595138164}" destId="{27CFA96F-DA83-4048-BB45-E604E6CB9D8D}" srcOrd="2" destOrd="0" presId="urn:microsoft.com/office/officeart/2008/layout/LinedList"/>
    <dgm:cxn modelId="{976D62B9-037E-4242-880B-5125CEA62D93}" type="presParOf" srcId="{F67472F4-BCAE-44CA-9B82-934595138164}" destId="{8351C64A-8D58-4845-BD72-B267205BB461}" srcOrd="3" destOrd="0" presId="urn:microsoft.com/office/officeart/2008/layout/LinedList"/>
    <dgm:cxn modelId="{35D7E8F5-E033-446B-8383-C605A806265C}" type="presParOf" srcId="{8351C64A-8D58-4845-BD72-B267205BB461}" destId="{FE681786-A2CD-4BA4-ACE9-E770334FBE75}" srcOrd="0" destOrd="0" presId="urn:microsoft.com/office/officeart/2008/layout/LinedList"/>
    <dgm:cxn modelId="{028A1C35-4713-46F3-955F-0243255AF90B}" type="presParOf" srcId="{8351C64A-8D58-4845-BD72-B267205BB461}" destId="{E270C71C-387C-4A27-B774-370B96A83ABA}" srcOrd="1" destOrd="0" presId="urn:microsoft.com/office/officeart/2008/layout/LinedList"/>
    <dgm:cxn modelId="{A1DD7047-8C47-427D-AFB0-02AD07F90E29}" type="presParOf" srcId="{F67472F4-BCAE-44CA-9B82-934595138164}" destId="{94A29245-0EDA-4C39-857B-8ABD7EED675D}" srcOrd="4" destOrd="0" presId="urn:microsoft.com/office/officeart/2008/layout/LinedList"/>
    <dgm:cxn modelId="{1FF08279-EB24-4703-8878-EC842CA4DF82}" type="presParOf" srcId="{F67472F4-BCAE-44CA-9B82-934595138164}" destId="{53CA8DA5-05EE-483C-8543-E360E6C03E36}" srcOrd="5" destOrd="0" presId="urn:microsoft.com/office/officeart/2008/layout/LinedList"/>
    <dgm:cxn modelId="{7DD2D505-4FB4-43AC-8722-59F027805375}" type="presParOf" srcId="{53CA8DA5-05EE-483C-8543-E360E6C03E36}" destId="{BBCF976E-51C5-4941-A4DB-B441F39C6767}" srcOrd="0" destOrd="0" presId="urn:microsoft.com/office/officeart/2008/layout/LinedList"/>
    <dgm:cxn modelId="{3F7828EC-D2C2-45CE-8FBE-9E13D7561BDC}" type="presParOf" srcId="{53CA8DA5-05EE-483C-8543-E360E6C03E36}" destId="{D5F496FB-A391-4178-99CE-2EF43872DABF}" srcOrd="1" destOrd="0" presId="urn:microsoft.com/office/officeart/2008/layout/LinedList"/>
    <dgm:cxn modelId="{6BB70CC3-9DC9-4556-A71D-ECE044973EB9}" type="presParOf" srcId="{F67472F4-BCAE-44CA-9B82-934595138164}" destId="{37191717-E65F-4FB2-9D7F-2DC420287A75}" srcOrd="6" destOrd="0" presId="urn:microsoft.com/office/officeart/2008/layout/LinedList"/>
    <dgm:cxn modelId="{AE716C4C-AD72-45B9-8C04-6BF8EACA6C15}" type="presParOf" srcId="{F67472F4-BCAE-44CA-9B82-934595138164}" destId="{F9FF76A1-902D-43AF-9CA7-EC566249B802}" srcOrd="7" destOrd="0" presId="urn:microsoft.com/office/officeart/2008/layout/LinedList"/>
    <dgm:cxn modelId="{D2480D31-92A2-4CB0-8E01-0A8D3ED6228C}" type="presParOf" srcId="{F9FF76A1-902D-43AF-9CA7-EC566249B802}" destId="{52616139-CC9B-46AA-ADD7-C21004A630D5}" srcOrd="0" destOrd="0" presId="urn:microsoft.com/office/officeart/2008/layout/LinedList"/>
    <dgm:cxn modelId="{D5EA8B28-17D9-451B-9A73-DC4B376BA958}" type="presParOf" srcId="{F9FF76A1-902D-43AF-9CA7-EC566249B802}" destId="{587B1647-B4F5-4A77-99AE-79870A5B97E8}" srcOrd="1" destOrd="0" presId="urn:microsoft.com/office/officeart/2008/layout/LinedList"/>
    <dgm:cxn modelId="{56F8B0DF-BAEF-44F3-A6C6-DC1EA74481DA}" type="presParOf" srcId="{F67472F4-BCAE-44CA-9B82-934595138164}" destId="{B6E2EFE6-4D50-4EC4-A22D-F65035FB678B}" srcOrd="8" destOrd="0" presId="urn:microsoft.com/office/officeart/2008/layout/LinedList"/>
    <dgm:cxn modelId="{4FA83D04-1ED9-42B3-A636-816E3D056C8E}" type="presParOf" srcId="{F67472F4-BCAE-44CA-9B82-934595138164}" destId="{E06507E2-08BE-473D-9F5D-0DE74A0287A8}" srcOrd="9" destOrd="0" presId="urn:microsoft.com/office/officeart/2008/layout/LinedList"/>
    <dgm:cxn modelId="{1664D5CE-8A02-4152-A3AE-EC38EC8A5721}" type="presParOf" srcId="{E06507E2-08BE-473D-9F5D-0DE74A0287A8}" destId="{2413C4AB-DDBC-4CC5-8647-63BC71B679DA}" srcOrd="0" destOrd="0" presId="urn:microsoft.com/office/officeart/2008/layout/LinedList"/>
    <dgm:cxn modelId="{C2516E10-DB48-44E0-BD03-21214E334922}" type="presParOf" srcId="{E06507E2-08BE-473D-9F5D-0DE74A0287A8}" destId="{CE3B5ECD-E14E-4CB0-9B43-B4B804E20001}" srcOrd="1" destOrd="0" presId="urn:microsoft.com/office/officeart/2008/layout/LinedList"/>
    <dgm:cxn modelId="{021ED4F8-FC00-4185-88BC-C188049E7EBE}" type="presParOf" srcId="{F67472F4-BCAE-44CA-9B82-934595138164}" destId="{E21A8270-42A0-4499-BCD6-B9B5C54F1B7F}" srcOrd="10" destOrd="0" presId="urn:microsoft.com/office/officeart/2008/layout/LinedList"/>
    <dgm:cxn modelId="{E4D4CBCE-B56D-4169-90D8-4265FBFFE9C1}" type="presParOf" srcId="{F67472F4-BCAE-44CA-9B82-934595138164}" destId="{32B12B0C-74DB-4FAA-9E81-3AC95151027B}" srcOrd="11" destOrd="0" presId="urn:microsoft.com/office/officeart/2008/layout/LinedList"/>
    <dgm:cxn modelId="{8CAC8A36-B267-4F60-A62C-CA70C7052A42}" type="presParOf" srcId="{32B12B0C-74DB-4FAA-9E81-3AC95151027B}" destId="{AFBE1CC9-1FBC-48FB-8182-B2B8F138D02E}" srcOrd="0" destOrd="0" presId="urn:microsoft.com/office/officeart/2008/layout/LinedList"/>
    <dgm:cxn modelId="{BB4DED33-D10C-4A19-ACE3-8A7B3D141608}" type="presParOf" srcId="{32B12B0C-74DB-4FAA-9E81-3AC95151027B}" destId="{74CF3D1F-CEF5-41E0-80B6-A5FFCF3C309D}" srcOrd="1" destOrd="0" presId="urn:microsoft.com/office/officeart/2008/layout/LinedList"/>
    <dgm:cxn modelId="{086A2137-F871-4244-975A-6FDEF7848630}" type="presParOf" srcId="{F67472F4-BCAE-44CA-9B82-934595138164}" destId="{E09E2875-1802-40A8-92D6-5F64F30EBEDD}" srcOrd="12" destOrd="0" presId="urn:microsoft.com/office/officeart/2008/layout/LinedList"/>
    <dgm:cxn modelId="{E5FB2483-53F5-418C-A42B-560F60FE28C5}" type="presParOf" srcId="{F67472F4-BCAE-44CA-9B82-934595138164}" destId="{64D78441-B8A5-4C15-83A5-0A3FB0599EE5}" srcOrd="13" destOrd="0" presId="urn:microsoft.com/office/officeart/2008/layout/LinedList"/>
    <dgm:cxn modelId="{3B5207E6-C9C1-47AD-97F7-FC64F55D2D2E}" type="presParOf" srcId="{64D78441-B8A5-4C15-83A5-0A3FB0599EE5}" destId="{A83238B1-D33F-4188-A9B4-D97B9C762788}" srcOrd="0" destOrd="0" presId="urn:microsoft.com/office/officeart/2008/layout/LinedList"/>
    <dgm:cxn modelId="{CB79CAFF-F0E7-415B-9EA9-F513A6FDF0D0}" type="presParOf" srcId="{64D78441-B8A5-4C15-83A5-0A3FB0599EE5}" destId="{9A099ABF-6733-47A5-9E63-6F34753B4E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 custT="1"/>
      <dgm:spPr/>
      <dgm:t>
        <a:bodyPr/>
        <a:lstStyle/>
        <a:p>
          <a:r>
            <a:rPr lang="cs-CZ" sz="2000" b="1" dirty="0">
              <a:solidFill>
                <a:schemeClr val="tx2"/>
              </a:solidFill>
              <a:latin typeface="+mn-lt"/>
            </a:rPr>
            <a:t>I. Starý svět a nový svět</a:t>
          </a:r>
          <a:br>
            <a:rPr lang="cs-CZ" sz="1800" b="1" dirty="0">
              <a:solidFill>
                <a:schemeClr val="tx2"/>
              </a:solidFill>
              <a:latin typeface="+mn-lt"/>
            </a:rPr>
          </a:br>
          <a:r>
            <a:rPr lang="cs-CZ" sz="1800" b="1" dirty="0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 </a:t>
          </a:r>
          <a:r>
            <a:rPr lang="cs-CZ" sz="1800" b="1" dirty="0">
              <a:solidFill>
                <a:schemeClr val="tx2"/>
              </a:solidFill>
              <a:latin typeface="+mn-lt"/>
            </a:rPr>
            <a:t>renesanční přírodopis</a:t>
          </a:r>
          <a:endParaRPr lang="en-US" sz="1800" b="1" dirty="0">
            <a:solidFill>
              <a:schemeClr val="tx2"/>
            </a:solidFill>
            <a:latin typeface="+mn-lt"/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17E4F57F-9C60-47C1-9227-A61867EC323F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III. Svět nových vědeckých metod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empirismus x racionalismus; matematizace x </a:t>
          </a:r>
          <a:r>
            <a:rPr lang="cs-CZ" sz="18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experimentalismus</a:t>
          </a: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; věda x náboženství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E53B6FA3-47C2-4F43-90A7-ECAB12E7647C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IV. </a:t>
          </a:r>
          <a:r>
            <a:rPr lang="cs-CZ" sz="2000" dirty="0" err="1">
              <a:solidFill>
                <a:srgbClr val="A53010"/>
              </a:solidFill>
              <a:latin typeface="+mn-lt"/>
            </a:rPr>
            <a:t>Supralunární</a:t>
          </a:r>
          <a:r>
            <a:rPr lang="cs-CZ" sz="20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astronomie, kosmologie: geocentrismus, heliocentrismus, </a:t>
          </a:r>
          <a:r>
            <a:rPr lang="cs-CZ" sz="18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geoheliocentrismus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5BDDEA5E-E44A-4192-892F-610B969C60D1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V. </a:t>
          </a:r>
          <a:r>
            <a:rPr lang="cs-CZ" sz="2000" dirty="0" err="1">
              <a:solidFill>
                <a:srgbClr val="A53010"/>
              </a:solidFill>
              <a:latin typeface="+mn-lt"/>
            </a:rPr>
            <a:t>Sublunární</a:t>
          </a:r>
          <a:r>
            <a:rPr lang="cs-CZ" sz="20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fyzika těles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9D466D9F-C002-4C77-89A4-E16F1E20B595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VI. Mikrokosmos a živý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medicína, vědy o živé přírodě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AD7BB579-AEF0-4522-85CD-D774E2244860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VII. Svět, který dospěl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raná geologie (teorie Země) a počátky evolučního myšlení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684CE699-DD44-46C9-B6E8-EC17726CD0D7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II. Propojený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okultní obory: sympatie, antipatie; astrologie, magie, alchymie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 sz="1800">
            <a:solidFill>
              <a:srgbClr val="A53010"/>
            </a:solidFill>
            <a:latin typeface="+mn-lt"/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 sz="1800">
            <a:solidFill>
              <a:srgbClr val="A53010"/>
            </a:solidFill>
            <a:latin typeface="+mn-lt"/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</dgm:pt>
    <dgm:pt modelId="{F58D3508-DDB8-4FAB-95AD-15B361FA22D5}" type="pres">
      <dgm:prSet presAssocID="{6D56F2EF-2DED-4BA6-BE6E-F7474D4F63C5}" presName="thickLine" presStyleLbl="alignNode1" presStyleIdx="0" presStyleCnt="7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7"/>
      <dgm:spPr/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7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7"/>
      <dgm:spPr/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7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7"/>
      <dgm:spPr/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7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7"/>
      <dgm:spPr/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7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7"/>
      <dgm:spPr/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7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7"/>
      <dgm:spPr/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7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7"/>
      <dgm:spPr/>
    </dgm:pt>
    <dgm:pt modelId="{9A099ABF-6733-47A5-9E63-6F34753B4E0E}" type="pres">
      <dgm:prSet presAssocID="{AD7BB579-AEF0-4522-85CD-D774E2244860}" presName="vert1" presStyleCnt="0"/>
      <dgm:spPr/>
    </dgm:pt>
  </dgm:ptLst>
  <dgm:cxnLst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D35A1C48-E8EF-446F-8E57-21BD1DA3F915}" type="presOf" srcId="{684CE699-DD44-46C9-B6E8-EC17726CD0D7}" destId="{FE681786-A2CD-4BA4-ACE9-E770334FBE75}" srcOrd="0" destOrd="0" presId="urn:microsoft.com/office/officeart/2008/layout/LinedList"/>
    <dgm:cxn modelId="{FC41F14C-056E-4A72-B166-1D0F794A6B7B}" type="presOf" srcId="{17E4F57F-9C60-47C1-9227-A61867EC323F}" destId="{BBCF976E-51C5-4941-A4DB-B441F39C6767}" srcOrd="0" destOrd="0" presId="urn:microsoft.com/office/officeart/2008/layout/LinedList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10EC6D79-6000-4102-9F6E-20829FE1C24D}" type="presOf" srcId="{6D56F2EF-2DED-4BA6-BE6E-F7474D4F63C5}" destId="{34328E02-1035-4F35-B554-C73EDE1CBFBE}" srcOrd="0" destOrd="0" presId="urn:microsoft.com/office/officeart/2008/layout/LinedList"/>
    <dgm:cxn modelId="{12AC5FAC-1BA5-4E90-9D82-1E28CD50924D}" type="presOf" srcId="{AD7BB579-AEF0-4522-85CD-D774E2244860}" destId="{A83238B1-D33F-4188-A9B4-D97B9C762788}" srcOrd="0" destOrd="0" presId="urn:microsoft.com/office/officeart/2008/layout/LinedList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4DFC5CF0-9B7F-42AD-AA2F-31C2B2EEA215}" type="presOf" srcId="{5BDDEA5E-E44A-4192-892F-610B969C60D1}" destId="{2413C4AB-DDBC-4CC5-8647-63BC71B679DA}" srcOrd="0" destOrd="0" presId="urn:microsoft.com/office/officeart/2008/layout/LinedList"/>
    <dgm:cxn modelId="{72D758F6-8502-4D50-90C7-0B3BD3F23A10}" type="presOf" srcId="{9D466D9F-C002-4C77-89A4-E16F1E20B595}" destId="{AFBE1CC9-1FBC-48FB-8182-B2B8F138D02E}" srcOrd="0" destOrd="0" presId="urn:microsoft.com/office/officeart/2008/layout/LinedList"/>
    <dgm:cxn modelId="{926C03FE-D60E-445D-9743-5400076EE568}" type="presOf" srcId="{E53B6FA3-47C2-4F43-90A7-ECAB12E7647C}" destId="{52616139-CC9B-46AA-ADD7-C21004A630D5}" srcOrd="0" destOrd="0" presId="urn:microsoft.com/office/officeart/2008/layout/LinedList"/>
    <dgm:cxn modelId="{CDCB40A8-798A-4225-A235-6F88DEF66C66}" type="presParOf" srcId="{F67472F4-BCAE-44CA-9B82-934595138164}" destId="{F58D3508-DDB8-4FAB-95AD-15B361FA22D5}" srcOrd="0" destOrd="0" presId="urn:microsoft.com/office/officeart/2008/layout/LinedList"/>
    <dgm:cxn modelId="{C9F6E362-5E73-475D-8A57-2BF38AFE4DB8}" type="presParOf" srcId="{F67472F4-BCAE-44CA-9B82-934595138164}" destId="{5CDF97A2-EBD1-4909-9EE1-A6DBAF5D612E}" srcOrd="1" destOrd="0" presId="urn:microsoft.com/office/officeart/2008/layout/LinedList"/>
    <dgm:cxn modelId="{A6C13FA2-83EA-44F5-A284-E5977F1754B7}" type="presParOf" srcId="{5CDF97A2-EBD1-4909-9EE1-A6DBAF5D612E}" destId="{34328E02-1035-4F35-B554-C73EDE1CBFBE}" srcOrd="0" destOrd="0" presId="urn:microsoft.com/office/officeart/2008/layout/LinedList"/>
    <dgm:cxn modelId="{6A0452B5-34CF-4BCF-AAAD-684E91BE5DDB}" type="presParOf" srcId="{5CDF97A2-EBD1-4909-9EE1-A6DBAF5D612E}" destId="{ECFFB555-C5D2-4F22-84A9-840853B51800}" srcOrd="1" destOrd="0" presId="urn:microsoft.com/office/officeart/2008/layout/LinedList"/>
    <dgm:cxn modelId="{F2BDD977-9DFF-446E-862C-46CFEA4D7377}" type="presParOf" srcId="{F67472F4-BCAE-44CA-9B82-934595138164}" destId="{27CFA96F-DA83-4048-BB45-E604E6CB9D8D}" srcOrd="2" destOrd="0" presId="urn:microsoft.com/office/officeart/2008/layout/LinedList"/>
    <dgm:cxn modelId="{976D62B9-037E-4242-880B-5125CEA62D93}" type="presParOf" srcId="{F67472F4-BCAE-44CA-9B82-934595138164}" destId="{8351C64A-8D58-4845-BD72-B267205BB461}" srcOrd="3" destOrd="0" presId="urn:microsoft.com/office/officeart/2008/layout/LinedList"/>
    <dgm:cxn modelId="{35D7E8F5-E033-446B-8383-C605A806265C}" type="presParOf" srcId="{8351C64A-8D58-4845-BD72-B267205BB461}" destId="{FE681786-A2CD-4BA4-ACE9-E770334FBE75}" srcOrd="0" destOrd="0" presId="urn:microsoft.com/office/officeart/2008/layout/LinedList"/>
    <dgm:cxn modelId="{028A1C35-4713-46F3-955F-0243255AF90B}" type="presParOf" srcId="{8351C64A-8D58-4845-BD72-B267205BB461}" destId="{E270C71C-387C-4A27-B774-370B96A83ABA}" srcOrd="1" destOrd="0" presId="urn:microsoft.com/office/officeart/2008/layout/LinedList"/>
    <dgm:cxn modelId="{A1DD7047-8C47-427D-AFB0-02AD07F90E29}" type="presParOf" srcId="{F67472F4-BCAE-44CA-9B82-934595138164}" destId="{94A29245-0EDA-4C39-857B-8ABD7EED675D}" srcOrd="4" destOrd="0" presId="urn:microsoft.com/office/officeart/2008/layout/LinedList"/>
    <dgm:cxn modelId="{1FF08279-EB24-4703-8878-EC842CA4DF82}" type="presParOf" srcId="{F67472F4-BCAE-44CA-9B82-934595138164}" destId="{53CA8DA5-05EE-483C-8543-E360E6C03E36}" srcOrd="5" destOrd="0" presId="urn:microsoft.com/office/officeart/2008/layout/LinedList"/>
    <dgm:cxn modelId="{7DD2D505-4FB4-43AC-8722-59F027805375}" type="presParOf" srcId="{53CA8DA5-05EE-483C-8543-E360E6C03E36}" destId="{BBCF976E-51C5-4941-A4DB-B441F39C6767}" srcOrd="0" destOrd="0" presId="urn:microsoft.com/office/officeart/2008/layout/LinedList"/>
    <dgm:cxn modelId="{3F7828EC-D2C2-45CE-8FBE-9E13D7561BDC}" type="presParOf" srcId="{53CA8DA5-05EE-483C-8543-E360E6C03E36}" destId="{D5F496FB-A391-4178-99CE-2EF43872DABF}" srcOrd="1" destOrd="0" presId="urn:microsoft.com/office/officeart/2008/layout/LinedList"/>
    <dgm:cxn modelId="{6BB70CC3-9DC9-4556-A71D-ECE044973EB9}" type="presParOf" srcId="{F67472F4-BCAE-44CA-9B82-934595138164}" destId="{37191717-E65F-4FB2-9D7F-2DC420287A75}" srcOrd="6" destOrd="0" presId="urn:microsoft.com/office/officeart/2008/layout/LinedList"/>
    <dgm:cxn modelId="{AE716C4C-AD72-45B9-8C04-6BF8EACA6C15}" type="presParOf" srcId="{F67472F4-BCAE-44CA-9B82-934595138164}" destId="{F9FF76A1-902D-43AF-9CA7-EC566249B802}" srcOrd="7" destOrd="0" presId="urn:microsoft.com/office/officeart/2008/layout/LinedList"/>
    <dgm:cxn modelId="{D2480D31-92A2-4CB0-8E01-0A8D3ED6228C}" type="presParOf" srcId="{F9FF76A1-902D-43AF-9CA7-EC566249B802}" destId="{52616139-CC9B-46AA-ADD7-C21004A630D5}" srcOrd="0" destOrd="0" presId="urn:microsoft.com/office/officeart/2008/layout/LinedList"/>
    <dgm:cxn modelId="{D5EA8B28-17D9-451B-9A73-DC4B376BA958}" type="presParOf" srcId="{F9FF76A1-902D-43AF-9CA7-EC566249B802}" destId="{587B1647-B4F5-4A77-99AE-79870A5B97E8}" srcOrd="1" destOrd="0" presId="urn:microsoft.com/office/officeart/2008/layout/LinedList"/>
    <dgm:cxn modelId="{56F8B0DF-BAEF-44F3-A6C6-DC1EA74481DA}" type="presParOf" srcId="{F67472F4-BCAE-44CA-9B82-934595138164}" destId="{B6E2EFE6-4D50-4EC4-A22D-F65035FB678B}" srcOrd="8" destOrd="0" presId="urn:microsoft.com/office/officeart/2008/layout/LinedList"/>
    <dgm:cxn modelId="{4FA83D04-1ED9-42B3-A636-816E3D056C8E}" type="presParOf" srcId="{F67472F4-BCAE-44CA-9B82-934595138164}" destId="{E06507E2-08BE-473D-9F5D-0DE74A0287A8}" srcOrd="9" destOrd="0" presId="urn:microsoft.com/office/officeart/2008/layout/LinedList"/>
    <dgm:cxn modelId="{1664D5CE-8A02-4152-A3AE-EC38EC8A5721}" type="presParOf" srcId="{E06507E2-08BE-473D-9F5D-0DE74A0287A8}" destId="{2413C4AB-DDBC-4CC5-8647-63BC71B679DA}" srcOrd="0" destOrd="0" presId="urn:microsoft.com/office/officeart/2008/layout/LinedList"/>
    <dgm:cxn modelId="{C2516E10-DB48-44E0-BD03-21214E334922}" type="presParOf" srcId="{E06507E2-08BE-473D-9F5D-0DE74A0287A8}" destId="{CE3B5ECD-E14E-4CB0-9B43-B4B804E20001}" srcOrd="1" destOrd="0" presId="urn:microsoft.com/office/officeart/2008/layout/LinedList"/>
    <dgm:cxn modelId="{021ED4F8-FC00-4185-88BC-C188049E7EBE}" type="presParOf" srcId="{F67472F4-BCAE-44CA-9B82-934595138164}" destId="{E21A8270-42A0-4499-BCD6-B9B5C54F1B7F}" srcOrd="10" destOrd="0" presId="urn:microsoft.com/office/officeart/2008/layout/LinedList"/>
    <dgm:cxn modelId="{E4D4CBCE-B56D-4169-90D8-4265FBFFE9C1}" type="presParOf" srcId="{F67472F4-BCAE-44CA-9B82-934595138164}" destId="{32B12B0C-74DB-4FAA-9E81-3AC95151027B}" srcOrd="11" destOrd="0" presId="urn:microsoft.com/office/officeart/2008/layout/LinedList"/>
    <dgm:cxn modelId="{8CAC8A36-B267-4F60-A62C-CA70C7052A42}" type="presParOf" srcId="{32B12B0C-74DB-4FAA-9E81-3AC95151027B}" destId="{AFBE1CC9-1FBC-48FB-8182-B2B8F138D02E}" srcOrd="0" destOrd="0" presId="urn:microsoft.com/office/officeart/2008/layout/LinedList"/>
    <dgm:cxn modelId="{BB4DED33-D10C-4A19-ACE3-8A7B3D141608}" type="presParOf" srcId="{32B12B0C-74DB-4FAA-9E81-3AC95151027B}" destId="{74CF3D1F-CEF5-41E0-80B6-A5FFCF3C309D}" srcOrd="1" destOrd="0" presId="urn:microsoft.com/office/officeart/2008/layout/LinedList"/>
    <dgm:cxn modelId="{086A2137-F871-4244-975A-6FDEF7848630}" type="presParOf" srcId="{F67472F4-BCAE-44CA-9B82-934595138164}" destId="{E09E2875-1802-40A8-92D6-5F64F30EBEDD}" srcOrd="12" destOrd="0" presId="urn:microsoft.com/office/officeart/2008/layout/LinedList"/>
    <dgm:cxn modelId="{E5FB2483-53F5-418C-A42B-560F60FE28C5}" type="presParOf" srcId="{F67472F4-BCAE-44CA-9B82-934595138164}" destId="{64D78441-B8A5-4C15-83A5-0A3FB0599EE5}" srcOrd="13" destOrd="0" presId="urn:microsoft.com/office/officeart/2008/layout/LinedList"/>
    <dgm:cxn modelId="{3B5207E6-C9C1-47AD-97F7-FC64F55D2D2E}" type="presParOf" srcId="{64D78441-B8A5-4C15-83A5-0A3FB0599EE5}" destId="{A83238B1-D33F-4188-A9B4-D97B9C762788}" srcOrd="0" destOrd="0" presId="urn:microsoft.com/office/officeart/2008/layout/LinedList"/>
    <dgm:cxn modelId="{CB79CAFF-F0E7-415B-9EA9-F513A6FDF0D0}" type="presParOf" srcId="{64D78441-B8A5-4C15-83A5-0A3FB0599EE5}" destId="{9A099ABF-6733-47A5-9E63-6F34753B4E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63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636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I. Starý svět a nový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</a:t>
          </a:r>
          <a:r>
            <a:rPr lang="cs-CZ" sz="1800" kern="1200" dirty="0">
              <a:solidFill>
                <a:srgbClr val="A53010"/>
              </a:solidFill>
              <a:latin typeface="+mn-lt"/>
            </a:rPr>
            <a:t>renesanční přírodopis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636"/>
        <a:ext cx="10529887" cy="744401"/>
      </dsp:txXfrm>
    </dsp:sp>
    <dsp:sp modelId="{27CFA96F-DA83-4048-BB45-E604E6CB9D8D}">
      <dsp:nvSpPr>
        <dsp:cNvPr id="0" name=""/>
        <dsp:cNvSpPr/>
      </dsp:nvSpPr>
      <dsp:spPr>
        <a:xfrm>
          <a:off x="0" y="74503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745037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II. Propojený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okultní obory: sympatie, antipatie; astrologie, magie, alchymie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745037"/>
        <a:ext cx="10529887" cy="744401"/>
      </dsp:txXfrm>
    </dsp:sp>
    <dsp:sp modelId="{94A29245-0EDA-4C39-857B-8ABD7EED675D}">
      <dsp:nvSpPr>
        <dsp:cNvPr id="0" name=""/>
        <dsp:cNvSpPr/>
      </dsp:nvSpPr>
      <dsp:spPr>
        <a:xfrm>
          <a:off x="0" y="148943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1489438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III. Svět nových vědeckých metod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empirismus x racionalismus; matematizace x </a:t>
          </a:r>
          <a:r>
            <a:rPr lang="cs-CZ" sz="1800" kern="12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experimentalismus</a:t>
          </a: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; věda x náboženství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1489438"/>
        <a:ext cx="10529887" cy="744401"/>
      </dsp:txXfrm>
    </dsp:sp>
    <dsp:sp modelId="{37191717-E65F-4FB2-9D7F-2DC420287A75}">
      <dsp:nvSpPr>
        <dsp:cNvPr id="0" name=""/>
        <dsp:cNvSpPr/>
      </dsp:nvSpPr>
      <dsp:spPr>
        <a:xfrm>
          <a:off x="0" y="2233839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2233839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IV. </a:t>
          </a:r>
          <a:r>
            <a:rPr lang="cs-CZ" sz="2000" kern="1200" dirty="0" err="1">
              <a:solidFill>
                <a:srgbClr val="A53010"/>
              </a:solidFill>
              <a:latin typeface="+mn-lt"/>
            </a:rPr>
            <a:t>Supralunární</a:t>
          </a:r>
          <a:r>
            <a:rPr lang="cs-CZ" sz="2000" kern="12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astronomie, kosmologie: geocentrismus, heliocentrismus, </a:t>
          </a:r>
          <a:r>
            <a:rPr lang="cs-CZ" sz="1800" kern="12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geoheliocentrismus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2233839"/>
        <a:ext cx="10529887" cy="744401"/>
      </dsp:txXfrm>
    </dsp:sp>
    <dsp:sp modelId="{B6E2EFE6-4D50-4EC4-A22D-F65035FB678B}">
      <dsp:nvSpPr>
        <dsp:cNvPr id="0" name=""/>
        <dsp:cNvSpPr/>
      </dsp:nvSpPr>
      <dsp:spPr>
        <a:xfrm>
          <a:off x="0" y="297824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2978240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V. </a:t>
          </a:r>
          <a:r>
            <a:rPr lang="cs-CZ" sz="2000" kern="1200" dirty="0" err="1">
              <a:solidFill>
                <a:srgbClr val="A53010"/>
              </a:solidFill>
              <a:latin typeface="+mn-lt"/>
            </a:rPr>
            <a:t>Sublunární</a:t>
          </a:r>
          <a:r>
            <a:rPr lang="cs-CZ" sz="2000" kern="12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fyzika těles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2978240"/>
        <a:ext cx="10529887" cy="744401"/>
      </dsp:txXfrm>
    </dsp:sp>
    <dsp:sp modelId="{E21A8270-42A0-4499-BCD6-B9B5C54F1B7F}">
      <dsp:nvSpPr>
        <dsp:cNvPr id="0" name=""/>
        <dsp:cNvSpPr/>
      </dsp:nvSpPr>
      <dsp:spPr>
        <a:xfrm>
          <a:off x="0" y="372264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3722641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VI. Mikrokosmos a živý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medicína, vědy o živé přírodě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3722641"/>
        <a:ext cx="10529887" cy="744401"/>
      </dsp:txXfrm>
    </dsp:sp>
    <dsp:sp modelId="{E09E2875-1802-40A8-92D6-5F64F30EBEDD}">
      <dsp:nvSpPr>
        <dsp:cNvPr id="0" name=""/>
        <dsp:cNvSpPr/>
      </dsp:nvSpPr>
      <dsp:spPr>
        <a:xfrm>
          <a:off x="0" y="446704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4467042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VII. Svět, který dospěl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raná geologie (teorie Země) a počátky evolučního myšlení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4467042"/>
        <a:ext cx="10529887" cy="744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63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636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2"/>
              </a:solidFill>
              <a:latin typeface="+mn-lt"/>
            </a:rPr>
            <a:t>I. Starý svět a nový svět</a:t>
          </a:r>
          <a:br>
            <a:rPr lang="cs-CZ" sz="1800" b="1" kern="1200" dirty="0">
              <a:solidFill>
                <a:schemeClr val="tx2"/>
              </a:solidFill>
              <a:latin typeface="+mn-lt"/>
            </a:rPr>
          </a:br>
          <a:r>
            <a:rPr lang="cs-CZ" sz="1800" b="1" kern="1200" dirty="0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 </a:t>
          </a:r>
          <a:r>
            <a:rPr lang="cs-CZ" sz="1800" b="1" kern="1200" dirty="0">
              <a:solidFill>
                <a:schemeClr val="tx2"/>
              </a:solidFill>
              <a:latin typeface="+mn-lt"/>
            </a:rPr>
            <a:t>renesanční přírodopis</a:t>
          </a:r>
          <a:endParaRPr lang="en-US" sz="1800" b="1" kern="1200" dirty="0">
            <a:solidFill>
              <a:schemeClr val="tx2"/>
            </a:solidFill>
            <a:latin typeface="+mn-lt"/>
          </a:endParaRPr>
        </a:p>
      </dsp:txBody>
      <dsp:txXfrm>
        <a:off x="0" y="636"/>
        <a:ext cx="10529887" cy="744401"/>
      </dsp:txXfrm>
    </dsp:sp>
    <dsp:sp modelId="{27CFA96F-DA83-4048-BB45-E604E6CB9D8D}">
      <dsp:nvSpPr>
        <dsp:cNvPr id="0" name=""/>
        <dsp:cNvSpPr/>
      </dsp:nvSpPr>
      <dsp:spPr>
        <a:xfrm>
          <a:off x="0" y="74503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745037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II. Propojený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okultní obory: sympatie, antipatie; astrologie, magie, alchymie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745037"/>
        <a:ext cx="10529887" cy="744401"/>
      </dsp:txXfrm>
    </dsp:sp>
    <dsp:sp modelId="{94A29245-0EDA-4C39-857B-8ABD7EED675D}">
      <dsp:nvSpPr>
        <dsp:cNvPr id="0" name=""/>
        <dsp:cNvSpPr/>
      </dsp:nvSpPr>
      <dsp:spPr>
        <a:xfrm>
          <a:off x="0" y="148943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1489438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III. Svět nových vědeckých metod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empirismus x racionalismus; matematizace x </a:t>
          </a:r>
          <a:r>
            <a:rPr lang="cs-CZ" sz="1800" kern="12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experimentalismus</a:t>
          </a: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; věda x náboženství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1489438"/>
        <a:ext cx="10529887" cy="744401"/>
      </dsp:txXfrm>
    </dsp:sp>
    <dsp:sp modelId="{37191717-E65F-4FB2-9D7F-2DC420287A75}">
      <dsp:nvSpPr>
        <dsp:cNvPr id="0" name=""/>
        <dsp:cNvSpPr/>
      </dsp:nvSpPr>
      <dsp:spPr>
        <a:xfrm>
          <a:off x="0" y="2233839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2233839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IV. </a:t>
          </a:r>
          <a:r>
            <a:rPr lang="cs-CZ" sz="2000" kern="1200" dirty="0" err="1">
              <a:solidFill>
                <a:srgbClr val="A53010"/>
              </a:solidFill>
              <a:latin typeface="+mn-lt"/>
            </a:rPr>
            <a:t>Supralunární</a:t>
          </a:r>
          <a:r>
            <a:rPr lang="cs-CZ" sz="2000" kern="12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astronomie, kosmologie: geocentrismus, heliocentrismus, </a:t>
          </a:r>
          <a:r>
            <a:rPr lang="cs-CZ" sz="1800" kern="1200" dirty="0" err="1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geoheliocentrismus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2233839"/>
        <a:ext cx="10529887" cy="744401"/>
      </dsp:txXfrm>
    </dsp:sp>
    <dsp:sp modelId="{B6E2EFE6-4D50-4EC4-A22D-F65035FB678B}">
      <dsp:nvSpPr>
        <dsp:cNvPr id="0" name=""/>
        <dsp:cNvSpPr/>
      </dsp:nvSpPr>
      <dsp:spPr>
        <a:xfrm>
          <a:off x="0" y="297824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2978240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V. </a:t>
          </a:r>
          <a:r>
            <a:rPr lang="cs-CZ" sz="2000" kern="1200" dirty="0" err="1">
              <a:solidFill>
                <a:srgbClr val="A53010"/>
              </a:solidFill>
              <a:latin typeface="+mn-lt"/>
            </a:rPr>
            <a:t>Sublunární</a:t>
          </a:r>
          <a:r>
            <a:rPr lang="cs-CZ" sz="2000" kern="12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fyzika těles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2978240"/>
        <a:ext cx="10529887" cy="744401"/>
      </dsp:txXfrm>
    </dsp:sp>
    <dsp:sp modelId="{E21A8270-42A0-4499-BCD6-B9B5C54F1B7F}">
      <dsp:nvSpPr>
        <dsp:cNvPr id="0" name=""/>
        <dsp:cNvSpPr/>
      </dsp:nvSpPr>
      <dsp:spPr>
        <a:xfrm>
          <a:off x="0" y="372264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3722641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VI. Mikrokosmos a živý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medicína, vědy o živé přírodě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3722641"/>
        <a:ext cx="10529887" cy="744401"/>
      </dsp:txXfrm>
    </dsp:sp>
    <dsp:sp modelId="{E09E2875-1802-40A8-92D6-5F64F30EBEDD}">
      <dsp:nvSpPr>
        <dsp:cNvPr id="0" name=""/>
        <dsp:cNvSpPr/>
      </dsp:nvSpPr>
      <dsp:spPr>
        <a:xfrm>
          <a:off x="0" y="446704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4467042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VII. Svět, který dospěl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raná geologie (teorie Země) a počátky evolučního myšlení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4467042"/>
        <a:ext cx="10529887" cy="74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7D4EE297-4BC5-4C1C-839A-EA2631DAFED3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16AFA6C7-41F7-4B6B-879C-91F6CE9F54DC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3179F25-D260-4F61-B54B-2E68517F732B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80EB6DF7-4627-46B8-A117-3D68063AAE06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FEDD840B-6E7F-44D2-9AF8-AC3B6AEF1A4C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2187530B-EB7C-4EC1-A20E-B742B9A07CAB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62CF138F-7830-4B72-A48A-EB93678A5EB4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50868EB8-D960-4B73-A071-B0EB8E107E10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6E2035FF-18AA-4CC7-BB87-8306960BA89C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8D63F19E-D113-4CFD-BAE0-DACB7E9A5D01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B590461E-3436-4AD0-9D5B-653F51348834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4226ABB-F7E8-43C3-8097-10A162ABA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5D9C3"/>
              </a:clrFrom>
              <a:clrTo>
                <a:srgbClr val="E5D9C3">
                  <a:alpha val="0"/>
                </a:srgbClr>
              </a:clrTo>
            </a:clrChang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398" t="18744" r="6739" b="-2320"/>
          <a:stretch/>
        </p:blipFill>
        <p:spPr>
          <a:xfrm>
            <a:off x="3901439" y="-1"/>
            <a:ext cx="8290561" cy="685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37" y="5002839"/>
            <a:ext cx="7245532" cy="1296949"/>
          </a:xfr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1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426CE98A-36AD-4815-B7B5-4C74E5D2475D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35070762-1BBA-448F-AAD2-3784ACA3241E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E3E3E82C-A2DE-4373-897F-5D34FBFFD167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BFB9183-5056-44E4-BAF7-3BBEE024A4F7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641072C7-9F86-47A5-86FA-8BE737A202BD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B58E9117-499E-409A-8100-02BA3752B246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977A1B62-0ECD-4C1C-8CFD-961370196BF1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9605149C-EAAC-45A7-91B4-4BD26CEE06BD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CD8E54C2-7092-452A-8C79-4B2FE5F987A2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694C6D42-FFAE-4AB5-80BC-52F469A96882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559EFF3-1A7B-482D-B7F0-51C1AD921D71}"/>
              </a:ext>
            </a:extLst>
          </p:cNvPr>
          <p:cNvSpPr txBox="1">
            <a:spLocks/>
          </p:cNvSpPr>
          <p:nvPr userDrawn="1"/>
        </p:nvSpPr>
        <p:spPr>
          <a:xfrm>
            <a:off x="687388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B9D1A16C-6328-4232-A598-E72EC4939C43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6DEA0F37-4E1C-41F9-BB8C-528930BCE7A9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BE19A70A-9B72-4529-B47B-E2C65EB3D782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pětiúhelník 14">
            <a:extLst>
              <a:ext uri="{FF2B5EF4-FFF2-40B4-BE49-F238E27FC236}">
                <a16:creationId xmlns:a16="http://schemas.microsoft.com/office/drawing/2014/main" id="{E1907510-7AD4-4286-B224-D8F78C26CDC5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76" r:id="rId20"/>
    <p:sldLayoutId id="2147483661" r:id="rId21"/>
    <p:sldLayoutId id="2147483674" r:id="rId22"/>
    <p:sldLayoutId id="2147483662" r:id="rId23"/>
    <p:sldLayoutId id="2147483663" r:id="rId24"/>
    <p:sldLayoutId id="2147483664" r:id="rId2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Novověká věda:</a:t>
            </a:r>
            <a:br>
              <a:rPr lang="cs-CZ" dirty="0"/>
            </a:br>
            <a:r>
              <a:rPr lang="cs-CZ" dirty="0"/>
              <a:t>Vybrané kapitoly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  <p:pic>
        <p:nvPicPr>
          <p:cNvPr id="8" name="Obrázek 7" descr="Obsah obrázku text, interiér&#10;&#10;Popis byl vytvořen automaticky">
            <a:extLst>
              <a:ext uri="{FF2B5EF4-FFF2-40B4-BE49-F238E27FC236}">
                <a16:creationId xmlns:a16="http://schemas.microsoft.com/office/drawing/2014/main" id="{5A289400-D7B7-4979-ABC1-B6FF7587E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948" y="0"/>
            <a:ext cx="4100052" cy="60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314449"/>
            <a:ext cx="10529252" cy="5478725"/>
          </a:xfrm>
        </p:spPr>
        <p:txBody>
          <a:bodyPr>
            <a:noAutofit/>
          </a:bodyPr>
          <a:lstStyle/>
          <a:p>
            <a:pPr>
              <a:buFont typeface="+mj-lt"/>
              <a:buAutoNum type="arabicParenR" startAt="3"/>
            </a:pPr>
            <a:r>
              <a:rPr lang="cs-CZ" dirty="0"/>
              <a:t>Objevitelské cesty.</a:t>
            </a:r>
          </a:p>
          <a:p>
            <a:r>
              <a:rPr lang="cs-CZ" dirty="0"/>
              <a:t>1497/98 </a:t>
            </a:r>
            <a:r>
              <a:rPr lang="cs-CZ" dirty="0" err="1"/>
              <a:t>Vasco</a:t>
            </a:r>
            <a:r>
              <a:rPr lang="cs-CZ" dirty="0"/>
              <a:t> de Gama doplul do Indie a vrátil se (!)</a:t>
            </a:r>
          </a:p>
          <a:p>
            <a:r>
              <a:rPr lang="cs-CZ" dirty="0"/>
              <a:t>„</a:t>
            </a:r>
            <a:r>
              <a:rPr lang="cs-CZ" i="1" dirty="0" err="1"/>
              <a:t>Information</a:t>
            </a:r>
            <a:r>
              <a:rPr lang="cs-CZ" i="1" dirty="0"/>
              <a:t> </a:t>
            </a:r>
            <a:r>
              <a:rPr lang="cs-CZ" i="1" dirty="0" err="1"/>
              <a:t>overload</a:t>
            </a:r>
            <a:r>
              <a:rPr lang="cs-CZ" dirty="0"/>
              <a:t>“: nové rostliny, nová zvířátka, nové minerály, nové léky a také nové jazyky, nové národy, nové myšlenky a náboženství, nová pozorování zcela nových jevů.</a:t>
            </a:r>
          </a:p>
          <a:p>
            <a:r>
              <a:rPr lang="cs-CZ" dirty="0"/>
              <a:t>Evropské znalosti té doby se týkaly středomořské přírody.</a:t>
            </a:r>
          </a:p>
          <a:p>
            <a:pPr>
              <a:buFont typeface="+mj-lt"/>
              <a:buAutoNum type="arabicParenR" startAt="4"/>
            </a:pPr>
            <a:r>
              <a:rPr lang="cs-CZ" dirty="0"/>
              <a:t>Křesťanská reformace.</a:t>
            </a:r>
          </a:p>
          <a:p>
            <a:r>
              <a:rPr lang="cs-CZ" dirty="0"/>
              <a:t>Luther 1517.</a:t>
            </a:r>
          </a:p>
          <a:p>
            <a:r>
              <a:rPr lang="cs-CZ" dirty="0"/>
              <a:t>Rozštěpení křesťanství: katolíci, </a:t>
            </a:r>
            <a:r>
              <a:rPr lang="cs-CZ" dirty="0" err="1"/>
              <a:t>lutheráni</a:t>
            </a:r>
            <a:r>
              <a:rPr lang="cs-CZ" dirty="0"/>
              <a:t>, kalvinisté-hugenoti a zwingliáni a spousta dalších menších sekt (presbyteriáni, puritáni aj.). Dva příklady důležitosti náboženských rozdílů:</a:t>
            </a:r>
          </a:p>
          <a:p>
            <a:pPr lvl="1">
              <a:buFont typeface="+mj-lt"/>
              <a:buAutoNum type="alphaLcParenR"/>
            </a:pPr>
            <a:r>
              <a:rPr lang="cs-CZ" sz="1800" dirty="0"/>
              <a:t>Protestanti byli velmi kritičtí ke scholastice, tedy k Aristotelovi – tedy otevřenější přístup k novým myšlenkám.</a:t>
            </a:r>
          </a:p>
          <a:p>
            <a:pPr lvl="1">
              <a:buFont typeface="+mj-lt"/>
              <a:buAutoNum type="alphaLcParenR"/>
            </a:pPr>
            <a:r>
              <a:rPr lang="cs-CZ" sz="1800" dirty="0"/>
              <a:t>Podle scholastiky pohybují planetárními sférami andělé – protestanti na anděly nevěřili – co tedy hýbe planetami? </a:t>
            </a:r>
          </a:p>
          <a:p>
            <a:endParaRPr lang="cs-CZ" dirty="0"/>
          </a:p>
        </p:txBody>
      </p:sp>
      <p:sp>
        <p:nvSpPr>
          <p:cNvPr id="11" name="Nadpis 2">
            <a:extLst>
              <a:ext uri="{FF2B5EF4-FFF2-40B4-BE49-F238E27FC236}">
                <a16:creationId xmlns:a16="http://schemas.microsoft.com/office/drawing/2014/main" id="{C5A1A01A-0B9D-437D-A3EF-546F4251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Čtyři události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0396DD-1FB4-4044-8803-6A11BCF0A266}"/>
              </a:ext>
            </a:extLst>
          </p:cNvPr>
          <p:cNvSpPr txBox="1"/>
          <p:nvPr/>
        </p:nvSpPr>
        <p:spPr>
          <a:xfrm>
            <a:off x="10006149" y="64825"/>
            <a:ext cx="212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Čtyři události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0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Renesanční přírodopis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10006149" y="64825"/>
            <a:ext cx="212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Čtyři události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3A3D181-3B15-4B1C-B4CD-9E5396E48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-1" r="22587" b="20946"/>
          <a:stretch/>
        </p:blipFill>
        <p:spPr>
          <a:xfrm>
            <a:off x="7562850" y="519413"/>
            <a:ext cx="4629151" cy="63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3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6" y="1214438"/>
            <a:ext cx="7615238" cy="5578737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cs-CZ" i="1" u="sng" dirty="0" err="1"/>
              <a:t>Philosophia</a:t>
            </a:r>
            <a:r>
              <a:rPr lang="cs-CZ" i="1" u="sng" dirty="0"/>
              <a:t> </a:t>
            </a:r>
            <a:r>
              <a:rPr lang="cs-CZ" i="1" u="sng" dirty="0" err="1"/>
              <a:t>naturalis</a:t>
            </a:r>
            <a:r>
              <a:rPr lang="cs-CZ" i="1" u="sng" dirty="0"/>
              <a:t> </a:t>
            </a:r>
            <a:r>
              <a:rPr lang="cs-CZ" dirty="0"/>
              <a:t>– Aristotelova fyzika – stanovuje příčiny </a:t>
            </a:r>
          </a:p>
          <a:p>
            <a:pPr>
              <a:buFont typeface="+mj-lt"/>
              <a:buAutoNum type="arabicParenR"/>
            </a:pPr>
            <a:r>
              <a:rPr lang="cs-CZ" i="1" u="sng" dirty="0" err="1"/>
              <a:t>Historia</a:t>
            </a:r>
            <a:r>
              <a:rPr lang="cs-CZ" i="1" u="sng" dirty="0"/>
              <a:t> </a:t>
            </a:r>
            <a:r>
              <a:rPr lang="cs-CZ" i="1" u="sng" dirty="0" err="1"/>
              <a:t>naturalis</a:t>
            </a:r>
            <a:r>
              <a:rPr lang="cs-CZ" dirty="0"/>
              <a:t> (přírodopis) – evidoval a popisoval různé přírodní druhy (nekauzální vědění)</a:t>
            </a:r>
          </a:p>
          <a:p>
            <a:r>
              <a:rPr lang="cs-CZ" dirty="0"/>
              <a:t>V antice: </a:t>
            </a:r>
            <a:r>
              <a:rPr lang="cs-CZ" dirty="0" err="1"/>
              <a:t>Theofrastos</a:t>
            </a:r>
            <a:r>
              <a:rPr lang="cs-CZ" dirty="0"/>
              <a:t>, Plinius (</a:t>
            </a:r>
            <a:r>
              <a:rPr lang="cs-CZ" i="1" dirty="0" err="1"/>
              <a:t>Naturalis</a:t>
            </a:r>
            <a:r>
              <a:rPr lang="cs-CZ" i="1" dirty="0"/>
              <a:t> </a:t>
            </a:r>
            <a:r>
              <a:rPr lang="cs-CZ" i="1" dirty="0" err="1"/>
              <a:t>historia</a:t>
            </a:r>
            <a:r>
              <a:rPr lang="cs-CZ" dirty="0"/>
              <a:t>, 72-74 n. l., česky </a:t>
            </a:r>
            <a:r>
              <a:rPr lang="cs-CZ" i="1" dirty="0"/>
              <a:t>Kapitoly o přírodě</a:t>
            </a:r>
            <a:r>
              <a:rPr lang="cs-CZ" dirty="0"/>
              <a:t>)</a:t>
            </a:r>
          </a:p>
          <a:p>
            <a:r>
              <a:rPr lang="cs-CZ" dirty="0"/>
              <a:t>Renesance: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animalium</a:t>
            </a:r>
            <a:r>
              <a:rPr lang="cs-CZ" dirty="0"/>
              <a:t>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plantarum</a:t>
            </a:r>
            <a:r>
              <a:rPr lang="cs-CZ" i="1" dirty="0"/>
              <a:t> </a:t>
            </a:r>
            <a:r>
              <a:rPr lang="cs-CZ" dirty="0"/>
              <a:t>nebo </a:t>
            </a:r>
            <a:r>
              <a:rPr lang="cs-CZ" i="1" dirty="0" err="1"/>
              <a:t>quadrupedium</a:t>
            </a:r>
            <a:r>
              <a:rPr lang="cs-CZ" dirty="0"/>
              <a:t> (čtyřnožců)</a:t>
            </a:r>
          </a:p>
          <a:p>
            <a:r>
              <a:rPr lang="cs-CZ" dirty="0" err="1"/>
              <a:t>Conrad</a:t>
            </a:r>
            <a:r>
              <a:rPr lang="cs-CZ" dirty="0"/>
              <a:t> </a:t>
            </a:r>
            <a:r>
              <a:rPr lang="cs-CZ" dirty="0" err="1"/>
              <a:t>Gesner</a:t>
            </a:r>
            <a:r>
              <a:rPr lang="cs-CZ" dirty="0"/>
              <a:t> (1516-1565),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animalium</a:t>
            </a:r>
            <a:r>
              <a:rPr lang="cs-CZ" i="1" dirty="0"/>
              <a:t> </a:t>
            </a:r>
            <a:r>
              <a:rPr lang="cs-CZ" dirty="0"/>
              <a:t>– 5 sv., 4500 str.</a:t>
            </a:r>
          </a:p>
          <a:p>
            <a:r>
              <a:rPr lang="cs-CZ" dirty="0" err="1"/>
              <a:t>Rondelet</a:t>
            </a:r>
            <a:r>
              <a:rPr lang="cs-CZ" dirty="0"/>
              <a:t> – </a:t>
            </a:r>
            <a:r>
              <a:rPr lang="cs-CZ" i="1" dirty="0" err="1"/>
              <a:t>L’Histoire</a:t>
            </a:r>
            <a:r>
              <a:rPr lang="cs-CZ" i="1" dirty="0"/>
              <a:t> </a:t>
            </a:r>
            <a:r>
              <a:rPr lang="cs-CZ" i="1" dirty="0" err="1"/>
              <a:t>entiere</a:t>
            </a:r>
            <a:r>
              <a:rPr lang="cs-CZ" i="1" dirty="0"/>
              <a:t> des </a:t>
            </a:r>
            <a:r>
              <a:rPr lang="cs-CZ" i="1" dirty="0" err="1"/>
              <a:t>poissons</a:t>
            </a:r>
            <a:r>
              <a:rPr lang="cs-CZ" i="1" dirty="0"/>
              <a:t> </a:t>
            </a:r>
            <a:r>
              <a:rPr lang="cs-CZ" dirty="0"/>
              <a:t>(ryby, 1554); Pierre </a:t>
            </a:r>
            <a:r>
              <a:rPr lang="cs-CZ" dirty="0" err="1"/>
              <a:t>Belon</a:t>
            </a:r>
            <a:r>
              <a:rPr lang="cs-CZ" dirty="0"/>
              <a:t> – </a:t>
            </a:r>
            <a:r>
              <a:rPr lang="cs-CZ" i="1" dirty="0" err="1"/>
              <a:t>L'histoire</a:t>
            </a:r>
            <a:r>
              <a:rPr lang="cs-CZ" i="1" dirty="0"/>
              <a:t> </a:t>
            </a:r>
            <a:r>
              <a:rPr lang="cs-CZ" i="1" dirty="0" err="1"/>
              <a:t>naturelle</a:t>
            </a:r>
            <a:r>
              <a:rPr lang="cs-CZ" i="1" dirty="0"/>
              <a:t> des </a:t>
            </a:r>
            <a:r>
              <a:rPr lang="cs-CZ" i="1" dirty="0" err="1"/>
              <a:t>estranges</a:t>
            </a:r>
            <a:r>
              <a:rPr lang="cs-CZ" i="1" dirty="0"/>
              <a:t> </a:t>
            </a:r>
            <a:r>
              <a:rPr lang="cs-CZ" i="1" dirty="0" err="1"/>
              <a:t>poissons</a:t>
            </a:r>
            <a:r>
              <a:rPr lang="cs-CZ" i="1" dirty="0"/>
              <a:t> </a:t>
            </a:r>
            <a:r>
              <a:rPr lang="cs-CZ" i="1" dirty="0" err="1"/>
              <a:t>marins</a:t>
            </a:r>
            <a:r>
              <a:rPr lang="cs-CZ" i="1" dirty="0"/>
              <a:t> </a:t>
            </a:r>
            <a:r>
              <a:rPr lang="cs-CZ" dirty="0"/>
              <a:t>(ryby, 1551) a </a:t>
            </a:r>
            <a:r>
              <a:rPr lang="cs-CZ" i="1" dirty="0" err="1"/>
              <a:t>Histoire</a:t>
            </a:r>
            <a:r>
              <a:rPr lang="cs-CZ" i="1" dirty="0"/>
              <a:t> de la </a:t>
            </a:r>
            <a:r>
              <a:rPr lang="cs-CZ" i="1" dirty="0" err="1"/>
              <a:t>nature</a:t>
            </a:r>
            <a:r>
              <a:rPr lang="cs-CZ" i="1" dirty="0"/>
              <a:t> des </a:t>
            </a:r>
            <a:r>
              <a:rPr lang="cs-CZ" i="1" dirty="0" err="1"/>
              <a:t>oyseaux</a:t>
            </a:r>
            <a:r>
              <a:rPr lang="cs-CZ" dirty="0"/>
              <a:t> (ptáci, 1555); </a:t>
            </a:r>
            <a:r>
              <a:rPr lang="cs-CZ" dirty="0" err="1"/>
              <a:t>Thévet</a:t>
            </a:r>
            <a:r>
              <a:rPr lang="cs-CZ" dirty="0"/>
              <a:t> – </a:t>
            </a:r>
            <a:r>
              <a:rPr lang="cs-CZ" i="1" dirty="0"/>
              <a:t> Les </a:t>
            </a:r>
            <a:r>
              <a:rPr lang="cs-CZ" i="1" dirty="0" err="1"/>
              <a:t>singularitez</a:t>
            </a:r>
            <a:r>
              <a:rPr lang="cs-CZ" i="1" dirty="0"/>
              <a:t> de la France </a:t>
            </a:r>
            <a:r>
              <a:rPr lang="cs-CZ" i="1" dirty="0" err="1"/>
              <a:t>antarctique</a:t>
            </a:r>
            <a:r>
              <a:rPr lang="cs-CZ" i="1" dirty="0"/>
              <a:t>, </a:t>
            </a:r>
            <a:r>
              <a:rPr lang="cs-CZ" i="1" dirty="0" err="1"/>
              <a:t>autrement</a:t>
            </a:r>
            <a:r>
              <a:rPr lang="cs-CZ" i="1" dirty="0"/>
              <a:t> </a:t>
            </a:r>
            <a:r>
              <a:rPr lang="cs-CZ" i="1" dirty="0" err="1"/>
              <a:t>nommee</a:t>
            </a:r>
            <a:r>
              <a:rPr lang="cs-CZ" i="1" dirty="0"/>
              <a:t> </a:t>
            </a:r>
            <a:r>
              <a:rPr lang="cs-CZ" i="1" dirty="0" err="1"/>
              <a:t>Amerique</a:t>
            </a:r>
            <a:r>
              <a:rPr lang="cs-CZ" i="1" dirty="0"/>
              <a:t> </a:t>
            </a:r>
            <a:r>
              <a:rPr lang="cs-CZ" dirty="0"/>
              <a:t>(1557, brazilská příroda). </a:t>
            </a:r>
          </a:p>
          <a:p>
            <a:r>
              <a:rPr lang="cs-CZ" dirty="0"/>
              <a:t>Poslední velká postava </a:t>
            </a:r>
            <a:r>
              <a:rPr lang="cs-CZ" dirty="0" err="1"/>
              <a:t>Ulisse</a:t>
            </a:r>
            <a:r>
              <a:rPr lang="cs-CZ" dirty="0"/>
              <a:t> </a:t>
            </a:r>
            <a:r>
              <a:rPr lang="cs-CZ" dirty="0" err="1"/>
              <a:t>Aldrovandi</a:t>
            </a:r>
            <a:r>
              <a:rPr lang="cs-CZ" dirty="0"/>
              <a:t> (z. 1605): přírodopisná pojednání o čtvernožcích, rybách, ptácích, hmyzu, hadech, nebo zrůdách.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 a jeho představitelé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0396DD-1FB4-4044-8803-6A11BCF0A266}"/>
              </a:ext>
            </a:extLst>
          </p:cNvPr>
          <p:cNvSpPr txBox="1"/>
          <p:nvPr/>
        </p:nvSpPr>
        <p:spPr>
          <a:xfrm>
            <a:off x="7968343" y="64825"/>
            <a:ext cx="4160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Renesanční přírodopis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EEEAA4-9A47-4A55-BB0C-8E83B5984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66"/>
          <a:stretch/>
        </p:blipFill>
        <p:spPr>
          <a:xfrm>
            <a:off x="8443913" y="839552"/>
            <a:ext cx="3685044" cy="57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599"/>
            <a:ext cx="10529252" cy="4252913"/>
          </a:xfrm>
        </p:spPr>
        <p:txBody>
          <a:bodyPr>
            <a:normAutofit/>
          </a:bodyPr>
          <a:lstStyle/>
          <a:p>
            <a:r>
              <a:rPr lang="cs-CZ" dirty="0"/>
              <a:t>Člověk jako vyvolená bytost může úplně přehlédnout svět.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dirty="0" err="1"/>
              <a:t>Gesner</a:t>
            </a:r>
            <a:r>
              <a:rPr lang="cs-CZ" dirty="0"/>
              <a:t>: „…</a:t>
            </a:r>
            <a:r>
              <a:rPr lang="cs-CZ" i="1" dirty="0"/>
              <a:t>když Bůh na počátku světa hodlal stvořit člověka, který by v tomto světě vše pozoroval jako na divadle a všeho užíval, stvořil před člověkem všechny druhy zvířat, aby uvedl člověka do příbytku vyzdobeného a vybaveného.</a:t>
            </a:r>
            <a:r>
              <a:rPr lang="cs-CZ" dirty="0"/>
              <a:t>“ (</a:t>
            </a:r>
            <a:r>
              <a:rPr lang="cs-CZ" i="1" dirty="0" err="1"/>
              <a:t>Hist</a:t>
            </a:r>
            <a:r>
              <a:rPr lang="cs-CZ" i="1" dirty="0"/>
              <a:t>. anim. sv. I, </a:t>
            </a:r>
            <a:r>
              <a:rPr lang="cs-CZ" i="1" dirty="0" err="1"/>
              <a:t>fol</a:t>
            </a:r>
            <a:r>
              <a:rPr lang="cs-CZ" dirty="0"/>
              <a:t>. </a:t>
            </a:r>
            <a:r>
              <a:rPr lang="el-GR" dirty="0"/>
              <a:t>α4</a:t>
            </a:r>
            <a:r>
              <a:rPr lang="cs-CZ" dirty="0"/>
              <a:t>v. 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dirty="0" err="1"/>
              <a:t>Rondelet</a:t>
            </a:r>
            <a:r>
              <a:rPr lang="cs-CZ" dirty="0"/>
              <a:t>: „</a:t>
            </a:r>
            <a:r>
              <a:rPr lang="cs-CZ" i="1" dirty="0"/>
              <a:t>Neexistuje člověk se zdravým rozumem, který by nepřiznal, že svět byl stvořen pro člověka a člověk pro slávu boží. Člověk byl umístěn do tak krásného příbytku, nebo spíše do nádherného divadla, aby pozoroval nebe: hvězdy, vzduch, vodu, zemi, zvířata, rostliny a vše z tohoto úžasného díla, které bylo vyzdobeno tak znamenitou krásou, sestaveno a složeno tak harmonicky, obdařeno tak velkou působivostí, a tak dobře </a:t>
            </a:r>
            <a:r>
              <a:rPr lang="cs-CZ" i="1" dirty="0" err="1"/>
              <a:t>uspořádÁno</a:t>
            </a:r>
            <a:r>
              <a:rPr lang="cs-CZ" i="1" dirty="0"/>
              <a:t>, že to lépe není možné</a:t>
            </a:r>
            <a:r>
              <a:rPr lang="cs-CZ" dirty="0"/>
              <a:t>.“ (</a:t>
            </a:r>
            <a:r>
              <a:rPr lang="cs-CZ" i="1" dirty="0" err="1"/>
              <a:t>L’histoire</a:t>
            </a:r>
            <a:r>
              <a:rPr lang="cs-CZ" i="1" dirty="0"/>
              <a:t>, </a:t>
            </a:r>
            <a:r>
              <a:rPr lang="cs-CZ" i="1" dirty="0" err="1"/>
              <a:t>fol</a:t>
            </a:r>
            <a:r>
              <a:rPr lang="cs-CZ" dirty="0"/>
              <a:t>. a3)</a:t>
            </a:r>
          </a:p>
          <a:p>
            <a:r>
              <a:rPr lang="cs-CZ" dirty="0"/>
              <a:t>Vše je viditelné, přístupné lidskému pohledu a poznání – epistemologický optimismus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rys: Antropocentrismus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0396DD-1FB4-4044-8803-6A11BCF0A266}"/>
              </a:ext>
            </a:extLst>
          </p:cNvPr>
          <p:cNvSpPr txBox="1"/>
          <p:nvPr/>
        </p:nvSpPr>
        <p:spPr>
          <a:xfrm>
            <a:off x="7968343" y="64825"/>
            <a:ext cx="4160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Renesanční přírodopis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E6FD220-C0A7-45C1-8494-B50F7AB95B9D}"/>
              </a:ext>
            </a:extLst>
          </p:cNvPr>
          <p:cNvSpPr/>
          <p:nvPr/>
        </p:nvSpPr>
        <p:spPr>
          <a:xfrm>
            <a:off x="903920" y="2486029"/>
            <a:ext cx="10654665" cy="10572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25D3C30-76D6-43C4-91EB-11210ABB225B}"/>
              </a:ext>
            </a:extLst>
          </p:cNvPr>
          <p:cNvSpPr/>
          <p:nvPr/>
        </p:nvSpPr>
        <p:spPr>
          <a:xfrm>
            <a:off x="921387" y="3643312"/>
            <a:ext cx="10654665" cy="182327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23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57338"/>
            <a:ext cx="10529252" cy="5086350"/>
          </a:xfrm>
        </p:spPr>
        <p:txBody>
          <a:bodyPr>
            <a:normAutofit/>
          </a:bodyPr>
          <a:lstStyle/>
          <a:p>
            <a:r>
              <a:rPr lang="cs-CZ" dirty="0"/>
              <a:t>Lidé již dávno spatřili všechno, co se dalo ve světě </a:t>
            </a:r>
            <a:br>
              <a:rPr lang="cs-CZ" dirty="0"/>
            </a:br>
            <a:r>
              <a:rPr lang="cs-CZ" dirty="0"/>
              <a:t>spatřit; vše bylo popsáno v antice.</a:t>
            </a:r>
          </a:p>
          <a:p>
            <a:r>
              <a:rPr lang="cs-CZ" dirty="0"/>
              <a:t>Vyplňování se týkalo hlavně americké přírody.</a:t>
            </a:r>
          </a:p>
          <a:p>
            <a:r>
              <a:rPr lang="cs-CZ" dirty="0"/>
              <a:t>Absence americké přírody v antických spisech.</a:t>
            </a:r>
          </a:p>
          <a:p>
            <a:pPr>
              <a:buFont typeface="+mj-lt"/>
              <a:buAutoNum type="alphaLcParenR"/>
            </a:pPr>
            <a:r>
              <a:rPr lang="cs-CZ" dirty="0"/>
              <a:t>Nedochovaly se antické spisy v úplnosti.</a:t>
            </a:r>
          </a:p>
          <a:p>
            <a:pPr>
              <a:buFont typeface="+mj-lt"/>
              <a:buAutoNum type="alphaLcParenR"/>
            </a:pPr>
            <a:r>
              <a:rPr lang="cs-CZ" dirty="0"/>
              <a:t>Snižování významu zámořských objevů – minimalizace novosti Nového světa, americkou přírodu je nutné najít v antických spisech ; je třeba najít americkou přírodu v Aristotelovi a Pliniovi. </a:t>
            </a:r>
          </a:p>
          <a:p>
            <a:pPr>
              <a:buFont typeface="+mj-lt"/>
              <a:buAutoNum type="alphaLcParenR"/>
            </a:pPr>
            <a:r>
              <a:rPr lang="cs-CZ" dirty="0"/>
              <a:t>Doplňování obecného Aristotelova paradigmatu: vkládání nových faktů do již hotové a uzavřené teoretické struktury.</a:t>
            </a:r>
          </a:p>
          <a:p>
            <a:r>
              <a:rPr lang="cs-CZ" dirty="0"/>
              <a:t>V renesanci ještě patrná snaha zachránit autoritu antických autorů.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rys: Vyplňování mezer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0396DD-1FB4-4044-8803-6A11BCF0A266}"/>
              </a:ext>
            </a:extLst>
          </p:cNvPr>
          <p:cNvSpPr txBox="1"/>
          <p:nvPr/>
        </p:nvSpPr>
        <p:spPr>
          <a:xfrm>
            <a:off x="7968343" y="64825"/>
            <a:ext cx="4160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Renesanční přírodopis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7950F681-A15B-42C9-ACF2-665704902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34" b="3681"/>
          <a:stretch/>
        </p:blipFill>
        <p:spPr>
          <a:xfrm rot="5400000">
            <a:off x="8235600" y="-570264"/>
            <a:ext cx="2878838" cy="50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3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00175"/>
            <a:ext cx="10529252" cy="5186363"/>
          </a:xfrm>
        </p:spPr>
        <p:txBody>
          <a:bodyPr>
            <a:normAutofit/>
          </a:bodyPr>
          <a:lstStyle/>
          <a:p>
            <a:r>
              <a:rPr lang="cs-CZ" dirty="0"/>
              <a:t>Zmatek ve jménech rostlin, které používali </a:t>
            </a:r>
            <a:r>
              <a:rPr lang="cs-CZ" dirty="0" err="1"/>
              <a:t>Galénos</a:t>
            </a:r>
            <a:r>
              <a:rPr lang="cs-CZ" dirty="0"/>
              <a:t> nebo </a:t>
            </a:r>
            <a:r>
              <a:rPr lang="cs-CZ" dirty="0" err="1"/>
              <a:t>Dioskúridés</a:t>
            </a:r>
            <a:r>
              <a:rPr lang="cs-CZ" dirty="0"/>
              <a:t>.</a:t>
            </a:r>
          </a:p>
          <a:p>
            <a:r>
              <a:rPr lang="cs-CZ" dirty="0"/>
              <a:t>Robert </a:t>
            </a:r>
            <a:r>
              <a:rPr lang="cs-CZ" dirty="0" err="1"/>
              <a:t>Dodoens</a:t>
            </a:r>
            <a:r>
              <a:rPr lang="cs-CZ" dirty="0"/>
              <a:t> </a:t>
            </a:r>
            <a:r>
              <a:rPr lang="cs-CZ" i="1" dirty="0" err="1"/>
              <a:t>Histoire</a:t>
            </a:r>
            <a:r>
              <a:rPr lang="cs-CZ" i="1" dirty="0"/>
              <a:t> des </a:t>
            </a:r>
            <a:r>
              <a:rPr lang="cs-CZ" i="1" dirty="0" err="1"/>
              <a:t>plantes</a:t>
            </a:r>
            <a:r>
              <a:rPr lang="cs-CZ" i="1" dirty="0"/>
              <a:t> </a:t>
            </a:r>
            <a:r>
              <a:rPr lang="cs-CZ" dirty="0"/>
              <a:t>(1577): Dochovaná díla jsou porušená, zkrácená, zkomolená, plná pověr a nesmyslů a schází v nich spojení mezi názvy a popisy rostlin: dochovaly se buď popisy, ale ne jména, nebo naopak – tedy jména bez popisů (</a:t>
            </a:r>
            <a:r>
              <a:rPr lang="cs-CZ" i="1" dirty="0" err="1"/>
              <a:t>fol</a:t>
            </a:r>
            <a:r>
              <a:rPr lang="cs-CZ" i="1" dirty="0"/>
              <a:t>. *</a:t>
            </a:r>
            <a:r>
              <a:rPr lang="cs-CZ" i="1" dirty="0" err="1"/>
              <a:t>iir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rys: Obnovení vztahu mezi slovy a věcmi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0396DD-1FB4-4044-8803-6A11BCF0A266}"/>
              </a:ext>
            </a:extLst>
          </p:cNvPr>
          <p:cNvSpPr txBox="1"/>
          <p:nvPr/>
        </p:nvSpPr>
        <p:spPr>
          <a:xfrm>
            <a:off x="7968343" y="64825"/>
            <a:ext cx="4160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Renesanční přírodopis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987F120-6144-4658-9C18-10D36F3EF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12" r="22042" b="12860"/>
          <a:stretch/>
        </p:blipFill>
        <p:spPr>
          <a:xfrm>
            <a:off x="7115175" y="2702783"/>
            <a:ext cx="5076825" cy="4155217"/>
          </a:xfrm>
          <a:prstGeom prst="rect">
            <a:avLst/>
          </a:prstGeom>
        </p:spPr>
      </p:pic>
      <p:sp>
        <p:nvSpPr>
          <p:cNvPr id="9" name="Zástupný obsah 1">
            <a:extLst>
              <a:ext uri="{FF2B5EF4-FFF2-40B4-BE49-F238E27FC236}">
                <a16:creationId xmlns:a16="http://schemas.microsoft.com/office/drawing/2014/main" id="{3FFC1F38-11E6-469A-BDCC-68B28BFF7A84}"/>
              </a:ext>
            </a:extLst>
          </p:cNvPr>
          <p:cNvSpPr txBox="1">
            <a:spLocks/>
          </p:cNvSpPr>
          <p:nvPr/>
        </p:nvSpPr>
        <p:spPr>
          <a:xfrm>
            <a:off x="975359" y="2681066"/>
            <a:ext cx="6139816" cy="391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Hledaly se věcné ekvivalenty ke jménům a popisům dochovaným v antických textech – a naopak: hledala se jména pro nově objevené rostliny v Americe nebo v Evropě. </a:t>
            </a:r>
          </a:p>
          <a:p>
            <a:r>
              <a:rPr lang="cs-CZ" u="sng" dirty="0"/>
              <a:t>Taxonomický platonismus</a:t>
            </a:r>
            <a:r>
              <a:rPr lang="cs-CZ" dirty="0"/>
              <a:t>: tj. víra, že antičtí autoři našli dokázali najít pravé jméno věcí, vyjadřujících jejich povahu – tj. že našli pojmenování platónské ideje každého rodu a druhu. Nedokázali si představit arbitrární nominalistickou taxonomii. </a:t>
            </a:r>
          </a:p>
          <a:p>
            <a:r>
              <a:rPr lang="cs-CZ" dirty="0"/>
              <a:t>Chtěli najít spojení mezi jazykem a věcí/rostlinou.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87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90" y="1714500"/>
            <a:ext cx="7856536" cy="4872038"/>
          </a:xfrm>
        </p:spPr>
        <p:txBody>
          <a:bodyPr>
            <a:normAutofit/>
          </a:bodyPr>
          <a:lstStyle/>
          <a:p>
            <a:r>
              <a:rPr lang="cs-CZ" dirty="0"/>
              <a:t>Ještě před objevením Ameriky obavy z rostoucího počtu druhů – severní Evropa.</a:t>
            </a:r>
          </a:p>
          <a:p>
            <a:r>
              <a:rPr lang="cs-CZ" dirty="0" err="1"/>
              <a:t>Gesnerova</a:t>
            </a:r>
            <a:r>
              <a:rPr lang="cs-CZ" dirty="0"/>
              <a:t> beznaděj: Přírodopis jakožto poznání jednotlivin (</a:t>
            </a:r>
            <a:r>
              <a:rPr lang="cs-CZ" i="1" dirty="0" err="1"/>
              <a:t>cognitio</a:t>
            </a:r>
            <a:r>
              <a:rPr lang="cs-CZ" i="1" dirty="0"/>
              <a:t> </a:t>
            </a:r>
            <a:r>
              <a:rPr lang="cs-CZ" i="1" dirty="0" err="1"/>
              <a:t>singularium</a:t>
            </a:r>
            <a:r>
              <a:rPr lang="cs-CZ" dirty="0"/>
              <a:t>) zápasí s tím, aby se vyrovnal s nekonečným množstvím a různorodostí jednotlivin (</a:t>
            </a:r>
            <a:r>
              <a:rPr lang="cs-CZ" i="1" dirty="0"/>
              <a:t>in </a:t>
            </a:r>
            <a:r>
              <a:rPr lang="cs-CZ" i="1" dirty="0" err="1"/>
              <a:t>hac</a:t>
            </a:r>
            <a:r>
              <a:rPr lang="cs-CZ" i="1" dirty="0"/>
              <a:t> </a:t>
            </a:r>
            <a:r>
              <a:rPr lang="cs-CZ" i="1" dirty="0" err="1"/>
              <a:t>rerum</a:t>
            </a:r>
            <a:r>
              <a:rPr lang="cs-CZ" i="1" dirty="0"/>
              <a:t> </a:t>
            </a:r>
            <a:r>
              <a:rPr lang="cs-CZ" i="1" dirty="0" err="1"/>
              <a:t>singularium</a:t>
            </a:r>
            <a:r>
              <a:rPr lang="cs-CZ" i="1" dirty="0"/>
              <a:t> infinita </a:t>
            </a:r>
            <a:r>
              <a:rPr lang="cs-CZ" i="1" dirty="0" err="1"/>
              <a:t>ferme</a:t>
            </a:r>
            <a:r>
              <a:rPr lang="cs-CZ" i="1" dirty="0"/>
              <a:t> </a:t>
            </a:r>
            <a:r>
              <a:rPr lang="cs-CZ" i="1" dirty="0" err="1"/>
              <a:t>copia</a:t>
            </a:r>
            <a:r>
              <a:rPr lang="cs-CZ" i="1" dirty="0"/>
              <a:t> </a:t>
            </a:r>
            <a:r>
              <a:rPr lang="cs-CZ" i="1" dirty="0" err="1"/>
              <a:t>ac</a:t>
            </a:r>
            <a:r>
              <a:rPr lang="cs-CZ" i="1" dirty="0"/>
              <a:t> </a:t>
            </a:r>
            <a:r>
              <a:rPr lang="cs-CZ" i="1" dirty="0" err="1"/>
              <a:t>varietate</a:t>
            </a:r>
            <a:r>
              <a:rPr lang="cs-CZ" dirty="0"/>
              <a:t>) (</a:t>
            </a:r>
            <a:r>
              <a:rPr lang="cs-CZ" i="1" dirty="0" err="1"/>
              <a:t>Hist</a:t>
            </a:r>
            <a:r>
              <a:rPr lang="cs-CZ" i="1" dirty="0"/>
              <a:t>. anim. III, </a:t>
            </a:r>
            <a:r>
              <a:rPr lang="cs-CZ" i="1" dirty="0" err="1"/>
              <a:t>fol</a:t>
            </a:r>
            <a:r>
              <a:rPr lang="cs-CZ" dirty="0"/>
              <a:t>. a3v)</a:t>
            </a:r>
          </a:p>
          <a:p>
            <a:r>
              <a:rPr lang="cs-CZ" dirty="0"/>
              <a:t>Úkol pro individuum, které musí napnout všechny síly – schází idea kolektivní spolupráce: vědění je omezeno hranicemi a možnostmi jednotlivého života: </a:t>
            </a:r>
            <a:r>
              <a:rPr lang="cs-CZ" i="1" dirty="0"/>
              <a:t>vita brevis </a:t>
            </a:r>
            <a:r>
              <a:rPr lang="cs-CZ" i="1" dirty="0" err="1"/>
              <a:t>arte</a:t>
            </a:r>
            <a:r>
              <a:rPr lang="cs-CZ" i="1" dirty="0"/>
              <a:t> longa</a:t>
            </a:r>
            <a:r>
              <a:rPr lang="cs-CZ" dirty="0"/>
              <a:t>.</a:t>
            </a:r>
          </a:p>
          <a:p>
            <a:r>
              <a:rPr lang="cs-CZ" dirty="0"/>
              <a:t>Ostatní badatele nechápe </a:t>
            </a:r>
            <a:r>
              <a:rPr lang="cs-CZ" dirty="0" err="1"/>
              <a:t>Gesner</a:t>
            </a:r>
            <a:r>
              <a:rPr lang="cs-CZ" dirty="0"/>
              <a:t> jako kolegy, ale jako (najaté) spolupracovníky.</a:t>
            </a:r>
          </a:p>
          <a:p>
            <a:r>
              <a:rPr lang="cs-CZ" dirty="0"/>
              <a:t>Od budoucnosti nic nečekal: ambicí bylo znemožnit budoucí objevy. </a:t>
            </a:r>
            <a:r>
              <a:rPr lang="cs-CZ" dirty="0" err="1"/>
              <a:t>Gesner</a:t>
            </a:r>
            <a:r>
              <a:rPr lang="cs-CZ" dirty="0"/>
              <a:t> chce zapsat vše, co je známo a co je možné znát.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rys: Mnohost bez pokroku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0396DD-1FB4-4044-8803-6A11BCF0A266}"/>
              </a:ext>
            </a:extLst>
          </p:cNvPr>
          <p:cNvSpPr txBox="1"/>
          <p:nvPr/>
        </p:nvSpPr>
        <p:spPr>
          <a:xfrm>
            <a:off x="7968343" y="64825"/>
            <a:ext cx="4160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Renesanční přírodopis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4B1CDAA7-B361-4BC7-9C38-0D55FC00C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21"/>
          <a:stretch/>
        </p:blipFill>
        <p:spPr>
          <a:xfrm>
            <a:off x="8543925" y="526631"/>
            <a:ext cx="3645992" cy="62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2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Knižní charakter renesančního přírodopisu: </a:t>
            </a:r>
            <a:r>
              <a:rPr lang="cs-CZ" dirty="0" err="1"/>
              <a:t>Gesnerova</a:t>
            </a:r>
            <a:r>
              <a:rPr lang="cs-CZ" dirty="0"/>
              <a:t> liška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Knižní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char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…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Gesnerova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liška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12" y="1905000"/>
            <a:ext cx="7523287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4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Gesnerův</a:t>
            </a:r>
            <a:r>
              <a:rPr lang="cs-CZ" dirty="0"/>
              <a:t> výklad o lišce v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animalium</a:t>
            </a:r>
            <a:r>
              <a:rPr lang="cs-CZ" i="1" dirty="0"/>
              <a:t> sv. I, s</a:t>
            </a:r>
            <a:r>
              <a:rPr lang="cs-CZ" dirty="0"/>
              <a:t>. 1081-1096.</a:t>
            </a:r>
          </a:p>
          <a:p>
            <a:r>
              <a:rPr lang="cs-CZ" dirty="0"/>
              <a:t>Výklad rozdělen od oddílů A až H.</a:t>
            </a:r>
          </a:p>
          <a:p>
            <a:r>
              <a:rPr lang="cs-CZ" dirty="0"/>
              <a:t>Sekce A – „liška“ v různých jazycích, sekce B – regionální odlišnosti lišek.</a:t>
            </a:r>
          </a:p>
          <a:p>
            <a:r>
              <a:rPr lang="cs-CZ" dirty="0"/>
              <a:t>Falší sekce: zvyky, vztahy k jiným zvířatům, zda se hodí k jídlu nebo k léčbě nemocí.</a:t>
            </a:r>
          </a:p>
          <a:p>
            <a:r>
              <a:rPr lang="cs-CZ" u="sng" dirty="0" err="1"/>
              <a:t>Gesnerova</a:t>
            </a:r>
            <a:r>
              <a:rPr lang="cs-CZ" u="sng" dirty="0"/>
              <a:t> metoda </a:t>
            </a:r>
            <a:r>
              <a:rPr lang="cs-CZ" dirty="0"/>
              <a:t>– četl obrovské množství knih a z nich vybral vše o lišce.</a:t>
            </a:r>
          </a:p>
          <a:p>
            <a:r>
              <a:rPr lang="cs-CZ" dirty="0"/>
              <a:t>„</a:t>
            </a:r>
            <a:r>
              <a:rPr lang="cs-CZ" i="1" dirty="0"/>
              <a:t>Lišky zemřou, když sežerou hořké mandle </a:t>
            </a:r>
            <a:r>
              <a:rPr lang="cs-CZ" dirty="0"/>
              <a:t>(</a:t>
            </a:r>
            <a:r>
              <a:rPr lang="cs-CZ" dirty="0" err="1"/>
              <a:t>Dioskúridés</a:t>
            </a:r>
            <a:r>
              <a:rPr lang="cs-CZ" dirty="0"/>
              <a:t>)“, „</a:t>
            </a:r>
            <a:r>
              <a:rPr lang="cs-CZ" i="1" dirty="0"/>
              <a:t>na Sardinii jsou lišky velmi hladové</a:t>
            </a:r>
            <a:r>
              <a:rPr lang="cs-CZ" dirty="0"/>
              <a:t> (</a:t>
            </a:r>
            <a:r>
              <a:rPr lang="cs-CZ" dirty="0" err="1"/>
              <a:t>Aelianus</a:t>
            </a:r>
            <a:r>
              <a:rPr lang="cs-CZ" dirty="0"/>
              <a:t>)“.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Gesnerova liška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46FE0F-B34B-4332-AD73-923ECF11D09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Knižní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char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…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Gesnerova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liška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7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1257299"/>
            <a:ext cx="6268403" cy="5300663"/>
          </a:xfrm>
        </p:spPr>
        <p:txBody>
          <a:bodyPr>
            <a:normAutofit/>
          </a:bodyPr>
          <a:lstStyle/>
          <a:p>
            <a:r>
              <a:rPr lang="cs-CZ" dirty="0"/>
              <a:t>Přírodopis disciplína, která se pěstuje v knihovně – humanistická disciplína, která hledá poznání ve starých knihách, ne v samotné přírodě.</a:t>
            </a:r>
          </a:p>
          <a:p>
            <a:r>
              <a:rPr lang="cs-CZ" dirty="0"/>
              <a:t>Bajky, historky a mýty o liškách.</a:t>
            </a:r>
          </a:p>
          <a:p>
            <a:r>
              <a:rPr lang="cs-CZ" dirty="0" err="1"/>
              <a:t>Gesner</a:t>
            </a:r>
            <a:r>
              <a:rPr lang="cs-CZ" dirty="0"/>
              <a:t> nebyl vědec v dnešním smyslu – měl očividně jinou představu o poznávání přírody: jemu šlo o to vystihnout, jak lidé začleňují lišku do své kultury. </a:t>
            </a:r>
          </a:p>
          <a:p>
            <a:r>
              <a:rPr lang="cs-CZ" b="1" dirty="0"/>
              <a:t>Humanistický antropocentrismu</a:t>
            </a:r>
            <a:r>
              <a:rPr lang="cs-CZ" dirty="0"/>
              <a:t>: humanisté nikdy nechtěli poznat podstatu světa - je vždycky zajímalo, jak se svět vztahuje k člověku a co ve světě člověk může využít.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46FE0F-B34B-4332-AD73-923ECF11D09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Knižní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char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…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Gesnerova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liška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8935486-3A13-4242-A257-4AA2F5BB4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89" y="534964"/>
            <a:ext cx="4748212" cy="63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65328"/>
              </p:ext>
            </p:extLst>
          </p:nvPr>
        </p:nvGraphicFramePr>
        <p:xfrm>
          <a:off x="974725" y="1397726"/>
          <a:ext cx="10529888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429336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7450183" cy="4006222"/>
          </a:xfrm>
        </p:spPr>
        <p:txBody>
          <a:bodyPr>
            <a:normAutofit/>
          </a:bodyPr>
          <a:lstStyle/>
          <a:p>
            <a:r>
              <a:rPr lang="cs-CZ" dirty="0"/>
              <a:t>Objevuje se u každého zvířete: „asociace“, „vazby“, „spojení“.</a:t>
            </a:r>
          </a:p>
          <a:p>
            <a:r>
              <a:rPr lang="cs-CZ" dirty="0"/>
              <a:t>Různé způsoby, jakým se popisované zvíře a jeho atributy objevují v našem jazyce, v literatuře a v umění – např. „prohnaná liška“, citáty z ant. Literatury.</a:t>
            </a:r>
          </a:p>
          <a:p>
            <a:r>
              <a:rPr lang="cs-CZ" dirty="0"/>
              <a:t>Metafory s liškou, přísloví – „</a:t>
            </a:r>
            <a:r>
              <a:rPr lang="cs-CZ" i="1" dirty="0"/>
              <a:t>lišky vždycky platí své dluhy</a:t>
            </a:r>
            <a:r>
              <a:rPr lang="cs-CZ" dirty="0"/>
              <a:t>“.</a:t>
            </a:r>
          </a:p>
          <a:p>
            <a:r>
              <a:rPr lang="cs-CZ" dirty="0"/>
              <a:t>Cvičení ve filologii, hermeneutice literárních textů.</a:t>
            </a:r>
          </a:p>
          <a:p>
            <a:r>
              <a:rPr lang="cs-CZ" dirty="0"/>
              <a:t>Nejde o to znát samotnou lišku, ale cílem přírodopisce je podat přehled o zvířátku jako kulturním symbolu.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Sekce H 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46FE0F-B34B-4332-AD73-923ECF11D09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Knižní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char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…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Gesnerova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liška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F0066F2-E1C8-482E-B36A-BE5E461E1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/>
          <a:stretch/>
        </p:blipFill>
        <p:spPr>
          <a:xfrm>
            <a:off x="8425543" y="593411"/>
            <a:ext cx="3766456" cy="60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7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Humanistu nezajímá samotná příroda, ale to, jak se projevuje   v lidském světě: zvířata jako nositelé symbolů </a:t>
            </a:r>
            <a:r>
              <a:rPr lang="cs-CZ"/>
              <a:t>a významů.</a:t>
            </a:r>
            <a:endParaRPr lang="cs-CZ" dirty="0"/>
          </a:p>
          <a:p>
            <a:r>
              <a:rPr lang="cs-CZ" dirty="0"/>
              <a:t>Symbolické vidění světa.</a:t>
            </a:r>
          </a:p>
          <a:p>
            <a:r>
              <a:rPr lang="cs-CZ" dirty="0"/>
              <a:t>Americká příroda neměla sekci H: např. vačice (oposum) chybí v antické literatuře.</a:t>
            </a:r>
          </a:p>
          <a:p>
            <a:r>
              <a:rPr lang="cs-CZ" dirty="0"/>
              <a:t>Přírodopisné knihy tedy jen obsahovaly čtenářskou zkušenost, nikoli vlastní zkušenost.</a:t>
            </a:r>
          </a:p>
          <a:p>
            <a:r>
              <a:rPr lang="cs-CZ" dirty="0"/>
              <a:t>Od 17. století: zbavení přírody symbolů – „nahá“ příroda.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Souhrn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46FE0F-B34B-4332-AD73-923ECF11D09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Knižní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char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…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Gesnerova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liška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3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0521CF8-DDE8-40AD-9498-E6551875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722" y="1729047"/>
            <a:ext cx="10199717" cy="4595051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1. Renesanční přírodopis</a:t>
            </a:r>
          </a:p>
          <a:p>
            <a:pPr marL="0" indent="0">
              <a:buNone/>
            </a:pPr>
            <a:r>
              <a:rPr lang="cs-CZ" sz="2400" dirty="0"/>
              <a:t>2. Magie, astrologie</a:t>
            </a:r>
          </a:p>
          <a:p>
            <a:pPr marL="0" indent="0">
              <a:buNone/>
            </a:pPr>
            <a:r>
              <a:rPr lang="cs-CZ" sz="2400" dirty="0"/>
              <a:t>3. Alchymie</a:t>
            </a:r>
          </a:p>
          <a:p>
            <a:pPr marL="0" indent="0">
              <a:buNone/>
            </a:pPr>
            <a:r>
              <a:rPr lang="cs-CZ" sz="2400" dirty="0"/>
              <a:t>4. Matematizace přírody</a:t>
            </a:r>
          </a:p>
          <a:p>
            <a:pPr marL="0" indent="0">
              <a:buNone/>
            </a:pPr>
            <a:r>
              <a:rPr lang="cs-CZ" sz="2400" dirty="0"/>
              <a:t>5. Experimentální přírodní filosofie</a:t>
            </a:r>
          </a:p>
          <a:p>
            <a:pPr marL="0" indent="0">
              <a:buNone/>
            </a:pPr>
            <a:r>
              <a:rPr lang="cs-CZ" sz="2400" dirty="0"/>
              <a:t>6. Renesanční astronomie (Koperník, Bruno, Brahe)</a:t>
            </a:r>
          </a:p>
          <a:p>
            <a:pPr marL="0" indent="0">
              <a:buNone/>
            </a:pPr>
            <a:r>
              <a:rPr lang="cs-CZ" sz="2400" dirty="0"/>
              <a:t>7. Novověká astronomie (Kepler, Galilei)</a:t>
            </a:r>
          </a:p>
          <a:p>
            <a:pPr marL="0" indent="0">
              <a:buNone/>
            </a:pPr>
            <a:r>
              <a:rPr lang="cs-CZ" sz="2400" dirty="0"/>
              <a:t>8. Aristotelská fyzika</a:t>
            </a:r>
          </a:p>
          <a:p>
            <a:pPr marL="0" indent="0">
              <a:buNone/>
            </a:pPr>
            <a:br>
              <a:rPr lang="cs-CZ" sz="2400" dirty="0"/>
            </a:br>
            <a:r>
              <a:rPr lang="cs-CZ" sz="2400" dirty="0"/>
              <a:t>9. Galileova fyzika</a:t>
            </a:r>
          </a:p>
          <a:p>
            <a:pPr marL="0" indent="0">
              <a:buNone/>
            </a:pPr>
            <a:r>
              <a:rPr lang="cs-CZ" sz="2400" dirty="0"/>
              <a:t>10. Descartova fyzika</a:t>
            </a:r>
          </a:p>
          <a:p>
            <a:pPr marL="0" indent="0">
              <a:buNone/>
            </a:pPr>
            <a:r>
              <a:rPr lang="cs-CZ" sz="2400" dirty="0"/>
              <a:t>11. Newtonova fyzika</a:t>
            </a:r>
          </a:p>
          <a:p>
            <a:pPr marL="0" indent="0">
              <a:buNone/>
            </a:pPr>
            <a:r>
              <a:rPr lang="cs-CZ" sz="2400" dirty="0"/>
              <a:t>12. Renesanční anatomie a objev krevního oběhu</a:t>
            </a:r>
          </a:p>
          <a:p>
            <a:pPr marL="0" indent="0">
              <a:buNone/>
            </a:pPr>
            <a:r>
              <a:rPr lang="cs-CZ" sz="2400" dirty="0"/>
              <a:t>13. Zkoumání mikrosvěta</a:t>
            </a:r>
          </a:p>
          <a:p>
            <a:pPr marL="0" indent="0">
              <a:buNone/>
            </a:pPr>
            <a:r>
              <a:rPr lang="cs-CZ" sz="2400" dirty="0"/>
              <a:t>14. Teorie plození a rozmnožování</a:t>
            </a:r>
          </a:p>
          <a:p>
            <a:pPr marL="0" indent="0">
              <a:buNone/>
            </a:pPr>
            <a:r>
              <a:rPr lang="cs-CZ" sz="2400" dirty="0"/>
              <a:t>15. Teorie Země</a:t>
            </a:r>
          </a:p>
          <a:p>
            <a:pPr marL="0" indent="0">
              <a:buNone/>
            </a:pPr>
            <a:r>
              <a:rPr lang="cs-CZ" sz="2400" dirty="0"/>
              <a:t>16. Počátky evolučního myšlení a </a:t>
            </a:r>
            <a:r>
              <a:rPr lang="cs-CZ" sz="2400" dirty="0" err="1"/>
              <a:t>taxonomizace</a:t>
            </a:r>
            <a:r>
              <a:rPr lang="cs-CZ" sz="2400" dirty="0"/>
              <a:t> přírody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C0A054-32B2-4D42-AAC0-0B7959EF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533902"/>
            <a:ext cx="4531137" cy="752514"/>
          </a:xfrm>
          <a:custGeom>
            <a:avLst/>
            <a:gdLst>
              <a:gd name="connsiteX0" fmla="*/ 0 w 4531137"/>
              <a:gd name="connsiteY0" fmla="*/ 0 h 752514"/>
              <a:gd name="connsiteX1" fmla="*/ 601994 w 4531137"/>
              <a:gd name="connsiteY1" fmla="*/ 0 h 752514"/>
              <a:gd name="connsiteX2" fmla="*/ 1113365 w 4531137"/>
              <a:gd name="connsiteY2" fmla="*/ 0 h 752514"/>
              <a:gd name="connsiteX3" fmla="*/ 1851293 w 4531137"/>
              <a:gd name="connsiteY3" fmla="*/ 0 h 752514"/>
              <a:gd name="connsiteX4" fmla="*/ 2453287 w 4531137"/>
              <a:gd name="connsiteY4" fmla="*/ 0 h 752514"/>
              <a:gd name="connsiteX5" fmla="*/ 3055281 w 4531137"/>
              <a:gd name="connsiteY5" fmla="*/ 0 h 752514"/>
              <a:gd name="connsiteX6" fmla="*/ 3793209 w 4531137"/>
              <a:gd name="connsiteY6" fmla="*/ 0 h 752514"/>
              <a:gd name="connsiteX7" fmla="*/ 4531137 w 4531137"/>
              <a:gd name="connsiteY7" fmla="*/ 0 h 752514"/>
              <a:gd name="connsiteX8" fmla="*/ 4531137 w 4531137"/>
              <a:gd name="connsiteY8" fmla="*/ 391307 h 752514"/>
              <a:gd name="connsiteX9" fmla="*/ 4531137 w 4531137"/>
              <a:gd name="connsiteY9" fmla="*/ 752514 h 752514"/>
              <a:gd name="connsiteX10" fmla="*/ 3974454 w 4531137"/>
              <a:gd name="connsiteY10" fmla="*/ 752514 h 752514"/>
              <a:gd name="connsiteX11" fmla="*/ 3327149 w 4531137"/>
              <a:gd name="connsiteY11" fmla="*/ 752514 h 752514"/>
              <a:gd name="connsiteX12" fmla="*/ 2725155 w 4531137"/>
              <a:gd name="connsiteY12" fmla="*/ 752514 h 752514"/>
              <a:gd name="connsiteX13" fmla="*/ 1987227 w 4531137"/>
              <a:gd name="connsiteY13" fmla="*/ 752514 h 752514"/>
              <a:gd name="connsiteX14" fmla="*/ 1249299 w 4531137"/>
              <a:gd name="connsiteY14" fmla="*/ 752514 h 752514"/>
              <a:gd name="connsiteX15" fmla="*/ 692617 w 4531137"/>
              <a:gd name="connsiteY15" fmla="*/ 752514 h 752514"/>
              <a:gd name="connsiteX16" fmla="*/ 0 w 4531137"/>
              <a:gd name="connsiteY16" fmla="*/ 752514 h 752514"/>
              <a:gd name="connsiteX17" fmla="*/ 0 w 4531137"/>
              <a:gd name="connsiteY17" fmla="*/ 361207 h 752514"/>
              <a:gd name="connsiteX18" fmla="*/ 0 w 4531137"/>
              <a:gd name="connsiteY18" fmla="*/ 0 h 7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31137" h="752514" extrusionOk="0">
                <a:moveTo>
                  <a:pt x="0" y="0"/>
                </a:moveTo>
                <a:cubicBezTo>
                  <a:pt x="289770" y="-19373"/>
                  <a:pt x="478177" y="9987"/>
                  <a:pt x="601994" y="0"/>
                </a:cubicBezTo>
                <a:cubicBezTo>
                  <a:pt x="725811" y="-9987"/>
                  <a:pt x="926995" y="20362"/>
                  <a:pt x="1113365" y="0"/>
                </a:cubicBezTo>
                <a:cubicBezTo>
                  <a:pt x="1299735" y="-20362"/>
                  <a:pt x="1580557" y="11968"/>
                  <a:pt x="1851293" y="0"/>
                </a:cubicBezTo>
                <a:cubicBezTo>
                  <a:pt x="2122029" y="-11968"/>
                  <a:pt x="2252250" y="4419"/>
                  <a:pt x="2453287" y="0"/>
                </a:cubicBezTo>
                <a:cubicBezTo>
                  <a:pt x="2654324" y="-4419"/>
                  <a:pt x="2843328" y="28707"/>
                  <a:pt x="3055281" y="0"/>
                </a:cubicBezTo>
                <a:cubicBezTo>
                  <a:pt x="3267234" y="-28707"/>
                  <a:pt x="3535406" y="10333"/>
                  <a:pt x="3793209" y="0"/>
                </a:cubicBezTo>
                <a:cubicBezTo>
                  <a:pt x="4051012" y="-10333"/>
                  <a:pt x="4343201" y="19787"/>
                  <a:pt x="4531137" y="0"/>
                </a:cubicBezTo>
                <a:cubicBezTo>
                  <a:pt x="4524898" y="114824"/>
                  <a:pt x="4540161" y="285592"/>
                  <a:pt x="4531137" y="391307"/>
                </a:cubicBezTo>
                <a:cubicBezTo>
                  <a:pt x="4522113" y="497022"/>
                  <a:pt x="4549115" y="609321"/>
                  <a:pt x="4531137" y="752514"/>
                </a:cubicBezTo>
                <a:cubicBezTo>
                  <a:pt x="4314774" y="725234"/>
                  <a:pt x="4093621" y="766665"/>
                  <a:pt x="3974454" y="752514"/>
                </a:cubicBezTo>
                <a:cubicBezTo>
                  <a:pt x="3855287" y="738363"/>
                  <a:pt x="3516483" y="770979"/>
                  <a:pt x="3327149" y="752514"/>
                </a:cubicBezTo>
                <a:cubicBezTo>
                  <a:pt x="3137816" y="734049"/>
                  <a:pt x="2985615" y="767014"/>
                  <a:pt x="2725155" y="752514"/>
                </a:cubicBezTo>
                <a:cubicBezTo>
                  <a:pt x="2464695" y="738014"/>
                  <a:pt x="2326671" y="734567"/>
                  <a:pt x="1987227" y="752514"/>
                </a:cubicBezTo>
                <a:cubicBezTo>
                  <a:pt x="1647783" y="770461"/>
                  <a:pt x="1613959" y="721526"/>
                  <a:pt x="1249299" y="752514"/>
                </a:cubicBezTo>
                <a:cubicBezTo>
                  <a:pt x="884639" y="783502"/>
                  <a:pt x="890071" y="765790"/>
                  <a:pt x="692617" y="752514"/>
                </a:cubicBezTo>
                <a:cubicBezTo>
                  <a:pt x="495163" y="739238"/>
                  <a:pt x="172312" y="733303"/>
                  <a:pt x="0" y="752514"/>
                </a:cubicBezTo>
                <a:cubicBezTo>
                  <a:pt x="6937" y="594852"/>
                  <a:pt x="1693" y="542976"/>
                  <a:pt x="0" y="361207"/>
                </a:cubicBezTo>
                <a:cubicBezTo>
                  <a:pt x="-1693" y="179438"/>
                  <a:pt x="-10714" y="107279"/>
                  <a:pt x="0" y="0"/>
                </a:cubicBezTo>
                <a:close/>
              </a:path>
            </a:pathLst>
          </a:cu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r>
              <a:rPr lang="cs-CZ" dirty="0"/>
              <a:t>Otázky ke zkoušce:</a:t>
            </a:r>
          </a:p>
        </p:txBody>
      </p:sp>
      <p:sp>
        <p:nvSpPr>
          <p:cNvPr id="9" name="Nadpis 5">
            <a:extLst>
              <a:ext uri="{FF2B5EF4-FFF2-40B4-BE49-F238E27FC236}">
                <a16:creationId xmlns:a16="http://schemas.microsoft.com/office/drawing/2014/main" id="{7837A310-A1B0-433C-9301-E1D5629EAA26}"/>
              </a:ext>
            </a:extLst>
          </p:cNvPr>
          <p:cNvSpPr txBox="1">
            <a:spLocks/>
          </p:cNvSpPr>
          <p:nvPr/>
        </p:nvSpPr>
        <p:spPr>
          <a:xfrm>
            <a:off x="5734593" y="533902"/>
            <a:ext cx="6165669" cy="752514"/>
          </a:xfrm>
          <a:custGeom>
            <a:avLst/>
            <a:gdLst>
              <a:gd name="connsiteX0" fmla="*/ 0 w 6165669"/>
              <a:gd name="connsiteY0" fmla="*/ 0 h 752514"/>
              <a:gd name="connsiteX1" fmla="*/ 808388 w 6165669"/>
              <a:gd name="connsiteY1" fmla="*/ 0 h 752514"/>
              <a:gd name="connsiteX2" fmla="*/ 1555119 w 6165669"/>
              <a:gd name="connsiteY2" fmla="*/ 0 h 752514"/>
              <a:gd name="connsiteX3" fmla="*/ 2240193 w 6165669"/>
              <a:gd name="connsiteY3" fmla="*/ 0 h 752514"/>
              <a:gd name="connsiteX4" fmla="*/ 2925267 w 6165669"/>
              <a:gd name="connsiteY4" fmla="*/ 0 h 752514"/>
              <a:gd name="connsiteX5" fmla="*/ 3733655 w 6165669"/>
              <a:gd name="connsiteY5" fmla="*/ 0 h 752514"/>
              <a:gd name="connsiteX6" fmla="*/ 4480386 w 6165669"/>
              <a:gd name="connsiteY6" fmla="*/ 0 h 752514"/>
              <a:gd name="connsiteX7" fmla="*/ 4980490 w 6165669"/>
              <a:gd name="connsiteY7" fmla="*/ 0 h 752514"/>
              <a:gd name="connsiteX8" fmla="*/ 6165669 w 6165669"/>
              <a:gd name="connsiteY8" fmla="*/ 0 h 752514"/>
              <a:gd name="connsiteX9" fmla="*/ 6165669 w 6165669"/>
              <a:gd name="connsiteY9" fmla="*/ 391307 h 752514"/>
              <a:gd name="connsiteX10" fmla="*/ 6165669 w 6165669"/>
              <a:gd name="connsiteY10" fmla="*/ 752514 h 752514"/>
              <a:gd name="connsiteX11" fmla="*/ 5603908 w 6165669"/>
              <a:gd name="connsiteY11" fmla="*/ 752514 h 752514"/>
              <a:gd name="connsiteX12" fmla="*/ 4795520 w 6165669"/>
              <a:gd name="connsiteY12" fmla="*/ 752514 h 752514"/>
              <a:gd name="connsiteX13" fmla="*/ 4172103 w 6165669"/>
              <a:gd name="connsiteY13" fmla="*/ 752514 h 752514"/>
              <a:gd name="connsiteX14" fmla="*/ 3363715 w 6165669"/>
              <a:gd name="connsiteY14" fmla="*/ 752514 h 752514"/>
              <a:gd name="connsiteX15" fmla="*/ 2801954 w 6165669"/>
              <a:gd name="connsiteY15" fmla="*/ 752514 h 752514"/>
              <a:gd name="connsiteX16" fmla="*/ 2301850 w 6165669"/>
              <a:gd name="connsiteY16" fmla="*/ 752514 h 752514"/>
              <a:gd name="connsiteX17" fmla="*/ 1801745 w 6165669"/>
              <a:gd name="connsiteY17" fmla="*/ 752514 h 752514"/>
              <a:gd name="connsiteX18" fmla="*/ 1055014 w 6165669"/>
              <a:gd name="connsiteY18" fmla="*/ 752514 h 752514"/>
              <a:gd name="connsiteX19" fmla="*/ 0 w 6165669"/>
              <a:gd name="connsiteY19" fmla="*/ 752514 h 752514"/>
              <a:gd name="connsiteX20" fmla="*/ 0 w 6165669"/>
              <a:gd name="connsiteY20" fmla="*/ 376257 h 752514"/>
              <a:gd name="connsiteX21" fmla="*/ 0 w 6165669"/>
              <a:gd name="connsiteY21" fmla="*/ 0 h 7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65669" h="752514" fill="none" extrusionOk="0">
                <a:moveTo>
                  <a:pt x="0" y="0"/>
                </a:moveTo>
                <a:cubicBezTo>
                  <a:pt x="393261" y="-10049"/>
                  <a:pt x="610757" y="34445"/>
                  <a:pt x="808388" y="0"/>
                </a:cubicBezTo>
                <a:cubicBezTo>
                  <a:pt x="1006019" y="-34445"/>
                  <a:pt x="1228660" y="-25196"/>
                  <a:pt x="1555119" y="0"/>
                </a:cubicBezTo>
                <a:cubicBezTo>
                  <a:pt x="1881578" y="25196"/>
                  <a:pt x="1993555" y="-17000"/>
                  <a:pt x="2240193" y="0"/>
                </a:cubicBezTo>
                <a:cubicBezTo>
                  <a:pt x="2486831" y="17000"/>
                  <a:pt x="2584839" y="11758"/>
                  <a:pt x="2925267" y="0"/>
                </a:cubicBezTo>
                <a:cubicBezTo>
                  <a:pt x="3265695" y="-11758"/>
                  <a:pt x="3380706" y="-31232"/>
                  <a:pt x="3733655" y="0"/>
                </a:cubicBezTo>
                <a:cubicBezTo>
                  <a:pt x="4086604" y="31232"/>
                  <a:pt x="4109745" y="-32582"/>
                  <a:pt x="4480386" y="0"/>
                </a:cubicBezTo>
                <a:cubicBezTo>
                  <a:pt x="4851027" y="32582"/>
                  <a:pt x="4838181" y="-19495"/>
                  <a:pt x="4980490" y="0"/>
                </a:cubicBezTo>
                <a:cubicBezTo>
                  <a:pt x="5122799" y="19495"/>
                  <a:pt x="5805222" y="59099"/>
                  <a:pt x="6165669" y="0"/>
                </a:cubicBezTo>
                <a:cubicBezTo>
                  <a:pt x="6185182" y="84699"/>
                  <a:pt x="6166408" y="275476"/>
                  <a:pt x="6165669" y="391307"/>
                </a:cubicBezTo>
                <a:cubicBezTo>
                  <a:pt x="6164930" y="507138"/>
                  <a:pt x="6168068" y="644408"/>
                  <a:pt x="6165669" y="752514"/>
                </a:cubicBezTo>
                <a:cubicBezTo>
                  <a:pt x="6047176" y="729297"/>
                  <a:pt x="5813701" y="760172"/>
                  <a:pt x="5603908" y="752514"/>
                </a:cubicBezTo>
                <a:cubicBezTo>
                  <a:pt x="5394115" y="744856"/>
                  <a:pt x="5128194" y="774462"/>
                  <a:pt x="4795520" y="752514"/>
                </a:cubicBezTo>
                <a:cubicBezTo>
                  <a:pt x="4462846" y="730566"/>
                  <a:pt x="4327944" y="731084"/>
                  <a:pt x="4172103" y="752514"/>
                </a:cubicBezTo>
                <a:cubicBezTo>
                  <a:pt x="4016262" y="773944"/>
                  <a:pt x="3695266" y="774942"/>
                  <a:pt x="3363715" y="752514"/>
                </a:cubicBezTo>
                <a:cubicBezTo>
                  <a:pt x="3032164" y="730086"/>
                  <a:pt x="3079818" y="769730"/>
                  <a:pt x="2801954" y="752514"/>
                </a:cubicBezTo>
                <a:cubicBezTo>
                  <a:pt x="2524090" y="735298"/>
                  <a:pt x="2533593" y="764782"/>
                  <a:pt x="2301850" y="752514"/>
                </a:cubicBezTo>
                <a:cubicBezTo>
                  <a:pt x="2070107" y="740246"/>
                  <a:pt x="1988848" y="769745"/>
                  <a:pt x="1801745" y="752514"/>
                </a:cubicBezTo>
                <a:cubicBezTo>
                  <a:pt x="1614642" y="735283"/>
                  <a:pt x="1360551" y="744535"/>
                  <a:pt x="1055014" y="752514"/>
                </a:cubicBezTo>
                <a:cubicBezTo>
                  <a:pt x="749477" y="760493"/>
                  <a:pt x="264784" y="762643"/>
                  <a:pt x="0" y="752514"/>
                </a:cubicBezTo>
                <a:cubicBezTo>
                  <a:pt x="-12192" y="631156"/>
                  <a:pt x="16392" y="485049"/>
                  <a:pt x="0" y="376257"/>
                </a:cubicBezTo>
                <a:cubicBezTo>
                  <a:pt x="-16392" y="267465"/>
                  <a:pt x="10610" y="119109"/>
                  <a:pt x="0" y="0"/>
                </a:cubicBezTo>
                <a:close/>
              </a:path>
              <a:path w="6165669" h="752514" stroke="0" extrusionOk="0">
                <a:moveTo>
                  <a:pt x="0" y="0"/>
                </a:moveTo>
                <a:cubicBezTo>
                  <a:pt x="220214" y="28178"/>
                  <a:pt x="318282" y="-15184"/>
                  <a:pt x="623418" y="0"/>
                </a:cubicBezTo>
                <a:cubicBezTo>
                  <a:pt x="928554" y="15184"/>
                  <a:pt x="950058" y="-14290"/>
                  <a:pt x="1123522" y="0"/>
                </a:cubicBezTo>
                <a:cubicBezTo>
                  <a:pt x="1296986" y="14290"/>
                  <a:pt x="1715805" y="13757"/>
                  <a:pt x="1931910" y="0"/>
                </a:cubicBezTo>
                <a:cubicBezTo>
                  <a:pt x="2148015" y="-13757"/>
                  <a:pt x="2314276" y="-1789"/>
                  <a:pt x="2555327" y="0"/>
                </a:cubicBezTo>
                <a:cubicBezTo>
                  <a:pt x="2796378" y="1789"/>
                  <a:pt x="2893386" y="-26438"/>
                  <a:pt x="3178745" y="0"/>
                </a:cubicBezTo>
                <a:cubicBezTo>
                  <a:pt x="3464104" y="26438"/>
                  <a:pt x="3818000" y="18468"/>
                  <a:pt x="3987133" y="0"/>
                </a:cubicBezTo>
                <a:cubicBezTo>
                  <a:pt x="4156266" y="-18468"/>
                  <a:pt x="4279076" y="21998"/>
                  <a:pt x="4548894" y="0"/>
                </a:cubicBezTo>
                <a:cubicBezTo>
                  <a:pt x="4818712" y="-21998"/>
                  <a:pt x="5031309" y="-28829"/>
                  <a:pt x="5357281" y="0"/>
                </a:cubicBezTo>
                <a:cubicBezTo>
                  <a:pt x="5683253" y="28829"/>
                  <a:pt x="5892642" y="15454"/>
                  <a:pt x="6165669" y="0"/>
                </a:cubicBezTo>
                <a:cubicBezTo>
                  <a:pt x="6165817" y="172463"/>
                  <a:pt x="6146961" y="253000"/>
                  <a:pt x="6165669" y="376257"/>
                </a:cubicBezTo>
                <a:cubicBezTo>
                  <a:pt x="6184377" y="499514"/>
                  <a:pt x="6149165" y="582832"/>
                  <a:pt x="6165669" y="752514"/>
                </a:cubicBezTo>
                <a:cubicBezTo>
                  <a:pt x="5943255" y="743885"/>
                  <a:pt x="5685122" y="771791"/>
                  <a:pt x="5418938" y="752514"/>
                </a:cubicBezTo>
                <a:cubicBezTo>
                  <a:pt x="5152754" y="733237"/>
                  <a:pt x="4990169" y="747563"/>
                  <a:pt x="4610550" y="752514"/>
                </a:cubicBezTo>
                <a:cubicBezTo>
                  <a:pt x="4230931" y="757465"/>
                  <a:pt x="4064889" y="783969"/>
                  <a:pt x="3802163" y="752514"/>
                </a:cubicBezTo>
                <a:cubicBezTo>
                  <a:pt x="3539437" y="721059"/>
                  <a:pt x="3456348" y="762335"/>
                  <a:pt x="3240402" y="752514"/>
                </a:cubicBezTo>
                <a:cubicBezTo>
                  <a:pt x="3024456" y="742693"/>
                  <a:pt x="2869839" y="725877"/>
                  <a:pt x="2555327" y="752514"/>
                </a:cubicBezTo>
                <a:cubicBezTo>
                  <a:pt x="2240815" y="779151"/>
                  <a:pt x="2047191" y="734721"/>
                  <a:pt x="1746940" y="752514"/>
                </a:cubicBezTo>
                <a:cubicBezTo>
                  <a:pt x="1446689" y="770307"/>
                  <a:pt x="1376682" y="738210"/>
                  <a:pt x="1061865" y="752514"/>
                </a:cubicBezTo>
                <a:cubicBezTo>
                  <a:pt x="747048" y="766818"/>
                  <a:pt x="232790" y="789807"/>
                  <a:pt x="0" y="752514"/>
                </a:cubicBezTo>
                <a:cubicBezTo>
                  <a:pt x="-4778" y="643181"/>
                  <a:pt x="6644" y="494396"/>
                  <a:pt x="0" y="391307"/>
                </a:cubicBezTo>
                <a:cubicBezTo>
                  <a:pt x="-6644" y="288218"/>
                  <a:pt x="-7507" y="142485"/>
                  <a:pt x="0" y="0"/>
                </a:cubicBezTo>
                <a:close/>
              </a:path>
            </a:pathLst>
          </a:custGeom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Test v IS: </a:t>
            </a:r>
            <a:r>
              <a:rPr lang="en-US" u="sng" dirty="0">
                <a:solidFill>
                  <a:schemeClr val="tx2"/>
                </a:solidFill>
              </a:rPr>
              <a:t>3 </a:t>
            </a:r>
            <a:r>
              <a:rPr lang="en-US" u="sng" dirty="0" err="1">
                <a:solidFill>
                  <a:schemeClr val="tx2"/>
                </a:solidFill>
              </a:rPr>
              <a:t>otevřené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otázky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72D8A2A-B0AB-4EAD-B363-483A20A6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1564256"/>
            <a:ext cx="5120641" cy="2828925"/>
          </a:xfrm>
        </p:spPr>
        <p:txBody>
          <a:bodyPr>
            <a:normAutofit/>
          </a:bodyPr>
          <a:lstStyle/>
          <a:p>
            <a:r>
              <a:rPr lang="cs-CZ" dirty="0"/>
              <a:t>Pojem věda (science) se začal užívat pro zkoumání přírodního světa až v 19. století.</a:t>
            </a:r>
          </a:p>
          <a:p>
            <a:r>
              <a:rPr lang="cs-CZ" dirty="0"/>
              <a:t>Přírodní filosofie (</a:t>
            </a:r>
            <a:r>
              <a:rPr lang="cs-CZ" i="1" dirty="0" err="1"/>
              <a:t>philosophia</a:t>
            </a:r>
            <a:r>
              <a:rPr lang="cs-CZ" i="1" dirty="0"/>
              <a:t> </a:t>
            </a:r>
            <a:r>
              <a:rPr lang="cs-CZ" i="1" dirty="0" err="1"/>
              <a:t>naturalis</a:t>
            </a:r>
            <a:r>
              <a:rPr lang="cs-CZ" dirty="0"/>
              <a:t>), přírodopis (</a:t>
            </a:r>
            <a:r>
              <a:rPr lang="cs-CZ" i="1" dirty="0" err="1"/>
              <a:t>naturalis</a:t>
            </a:r>
            <a:r>
              <a:rPr lang="cs-CZ" i="1" dirty="0"/>
              <a:t> </a:t>
            </a:r>
            <a:r>
              <a:rPr lang="cs-CZ" i="1" dirty="0" err="1"/>
              <a:t>historia</a:t>
            </a:r>
            <a:r>
              <a:rPr lang="cs-CZ" dirty="0"/>
              <a:t>), </a:t>
            </a:r>
            <a:r>
              <a:rPr lang="cs-CZ" i="1" dirty="0" err="1"/>
              <a:t>experimental</a:t>
            </a:r>
            <a:r>
              <a:rPr lang="cs-CZ" i="1" dirty="0"/>
              <a:t> </a:t>
            </a:r>
            <a:r>
              <a:rPr lang="cs-CZ" i="1" dirty="0" err="1"/>
              <a:t>philosophy</a:t>
            </a:r>
            <a:r>
              <a:rPr lang="cs-CZ" i="1" dirty="0"/>
              <a:t> </a:t>
            </a:r>
            <a:r>
              <a:rPr lang="cs-CZ" dirty="0"/>
              <a:t>aj. </a:t>
            </a:r>
          </a:p>
          <a:p>
            <a:r>
              <a:rPr lang="cs-CZ" i="1" dirty="0" err="1"/>
              <a:t>Scientist</a:t>
            </a:r>
            <a:r>
              <a:rPr lang="cs-CZ" dirty="0"/>
              <a:t> až kolem poloviny 19. století – před tím: </a:t>
            </a:r>
            <a:r>
              <a:rPr lang="cs-CZ" i="1" dirty="0" err="1"/>
              <a:t>men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scien</a:t>
            </a:r>
            <a:r>
              <a:rPr lang="cs-CZ" dirty="0"/>
              <a:t>ce, </a:t>
            </a:r>
            <a:r>
              <a:rPr lang="cs-CZ" i="1" dirty="0" err="1"/>
              <a:t>naturalists</a:t>
            </a:r>
            <a:r>
              <a:rPr lang="cs-CZ" dirty="0"/>
              <a:t> anebo </a:t>
            </a:r>
            <a:r>
              <a:rPr lang="cs-CZ" i="1" dirty="0" err="1"/>
              <a:t>experimental</a:t>
            </a:r>
            <a:r>
              <a:rPr lang="cs-CZ" dirty="0"/>
              <a:t> </a:t>
            </a:r>
            <a:r>
              <a:rPr lang="cs-CZ" i="1" dirty="0" err="1"/>
              <a:t>philosophers</a:t>
            </a:r>
            <a:r>
              <a:rPr lang="cs-CZ" dirty="0"/>
              <a:t> či </a:t>
            </a:r>
            <a:r>
              <a:rPr lang="cs-CZ" i="1" dirty="0"/>
              <a:t>natural </a:t>
            </a:r>
            <a:r>
              <a:rPr lang="cs-CZ" i="1" dirty="0" err="1"/>
              <a:t>philosophers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56534A1-71AB-42F1-88FB-910F9E8E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pic>
        <p:nvPicPr>
          <p:cNvPr id="6" name="Obrázek 5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7463A187-A4BA-4A3D-9D83-621F8258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"/>
            <a:ext cx="6096001" cy="4457551"/>
          </a:xfrm>
          <a:prstGeom prst="rect">
            <a:avLst/>
          </a:prstGeom>
        </p:spPr>
      </p:pic>
      <p:sp>
        <p:nvSpPr>
          <p:cNvPr id="7" name="Zástupný obsah 1">
            <a:extLst>
              <a:ext uri="{FF2B5EF4-FFF2-40B4-BE49-F238E27FC236}">
                <a16:creationId xmlns:a16="http://schemas.microsoft.com/office/drawing/2014/main" id="{1725C4F1-277B-4B92-AA10-70A7EBD43B90}"/>
              </a:ext>
            </a:extLst>
          </p:cNvPr>
          <p:cNvSpPr txBox="1">
            <a:spLocks/>
          </p:cNvSpPr>
          <p:nvPr/>
        </p:nvSpPr>
        <p:spPr>
          <a:xfrm>
            <a:off x="975358" y="4393181"/>
            <a:ext cx="11216642" cy="268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Preferovaný pojem: </a:t>
            </a:r>
            <a:r>
              <a:rPr lang="cs-CZ" u="sng" dirty="0"/>
              <a:t>přírodní filosofie</a:t>
            </a:r>
            <a:r>
              <a:rPr lang="cs-CZ" dirty="0"/>
              <a:t>.</a:t>
            </a:r>
          </a:p>
          <a:p>
            <a:r>
              <a:rPr lang="cs-CZ" dirty="0"/>
              <a:t>Po větší část dějin filosofie se filosofie a věda překrývaly (až do 18. století); u některých postav se nedá říci, zdali byly spíše filosofy nebo vědci (Descartes, Leibniz).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2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72D8A2A-B0AB-4EAD-B363-483A20A6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542925"/>
            <a:ext cx="10529252" cy="61007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/>
              <a:t>V 19. a 20. století </a:t>
            </a:r>
            <a:r>
              <a:rPr lang="cs-CZ"/>
              <a:t>se oddělily </a:t>
            </a:r>
            <a:r>
              <a:rPr lang="cs-CZ" dirty="0"/>
              <a:t>dějiny filosofie od dějin vědy → zcela odlišný pohled na novověk.</a:t>
            </a:r>
          </a:p>
          <a:p>
            <a:pPr>
              <a:spcAft>
                <a:spcPts val="1200"/>
              </a:spcAft>
              <a:buFont typeface="+mj-lt"/>
              <a:buAutoNum type="alphaLcParenR"/>
            </a:pPr>
            <a:r>
              <a:rPr lang="cs-CZ" b="1" dirty="0"/>
              <a:t>Historie vědy </a:t>
            </a:r>
            <a:r>
              <a:rPr lang="cs-CZ" dirty="0"/>
              <a:t>věří v dlouhou a kolektivní tzv. vědeckou revoluci (1543-1687).</a:t>
            </a:r>
            <a:br>
              <a:rPr lang="cs-CZ" dirty="0"/>
            </a:br>
            <a:r>
              <a:rPr lang="cs-CZ" dirty="0"/>
              <a:t>						</a:t>
            </a:r>
            <a:r>
              <a:rPr lang="cs-CZ" sz="2400" b="1" dirty="0"/>
              <a:t>X</a:t>
            </a:r>
            <a:r>
              <a:rPr lang="cs-CZ" sz="2400" dirty="0"/>
              <a:t> </a:t>
            </a:r>
            <a:br>
              <a:rPr lang="cs-CZ" dirty="0"/>
            </a:br>
            <a:r>
              <a:rPr lang="cs-CZ" b="1" dirty="0"/>
              <a:t>Historie filosofie </a:t>
            </a:r>
            <a:r>
              <a:rPr lang="cs-CZ" dirty="0"/>
              <a:t>– Descartes : okamžitý a epochální zlom („</a:t>
            </a:r>
            <a:r>
              <a:rPr lang="cs-CZ" i="1" dirty="0" err="1"/>
              <a:t>one</a:t>
            </a:r>
            <a:r>
              <a:rPr lang="cs-CZ" i="1" dirty="0"/>
              <a:t> man </a:t>
            </a:r>
            <a:r>
              <a:rPr lang="cs-CZ" i="1" dirty="0" err="1"/>
              <a:t>revolution</a:t>
            </a:r>
            <a:r>
              <a:rPr lang="cs-CZ" dirty="0"/>
              <a:t>“).</a:t>
            </a:r>
          </a:p>
          <a:p>
            <a:pPr>
              <a:spcAft>
                <a:spcPts val="1200"/>
              </a:spcAft>
              <a:buFont typeface="+mj-lt"/>
              <a:buAutoNum type="alphaLcParenR"/>
            </a:pPr>
            <a:r>
              <a:rPr lang="cs-CZ" b="1" dirty="0"/>
              <a:t>HF</a:t>
            </a:r>
            <a:r>
              <a:rPr lang="cs-CZ" dirty="0"/>
              <a:t>: Descartes se prezentuje jako historická </a:t>
            </a:r>
            <a:r>
              <a:rPr lang="cs-CZ" i="1" dirty="0"/>
              <a:t>tabula rasa </a:t>
            </a:r>
            <a:r>
              <a:rPr lang="cs-CZ" dirty="0"/>
              <a:t>– nikomu za nic nevděčí a začíná znovu jen díky </a:t>
            </a:r>
            <a:r>
              <a:rPr lang="cs-CZ" i="1" dirty="0"/>
              <a:t>la </a:t>
            </a:r>
            <a:r>
              <a:rPr lang="cs-CZ" i="1" dirty="0" err="1"/>
              <a:t>lumière</a:t>
            </a:r>
            <a:r>
              <a:rPr lang="cs-CZ" i="1" dirty="0"/>
              <a:t> </a:t>
            </a:r>
            <a:r>
              <a:rPr lang="cs-CZ" i="1" dirty="0" err="1"/>
              <a:t>naturelle</a:t>
            </a:r>
            <a:r>
              <a:rPr lang="cs-CZ" i="1" dirty="0"/>
              <a:t>.</a:t>
            </a:r>
            <a:br>
              <a:rPr lang="cs-CZ" i="1" dirty="0"/>
            </a:br>
            <a:r>
              <a:rPr lang="cs-CZ" i="1" dirty="0"/>
              <a:t>						</a:t>
            </a:r>
            <a:r>
              <a:rPr lang="cs-CZ" sz="2400" b="1" dirty="0"/>
              <a:t>X</a:t>
            </a:r>
            <a:br>
              <a:rPr lang="cs-CZ" dirty="0"/>
            </a:br>
            <a:r>
              <a:rPr lang="cs-CZ" b="1" dirty="0"/>
              <a:t>HV:</a:t>
            </a:r>
            <a:r>
              <a:rPr lang="cs-CZ" dirty="0"/>
              <a:t> Dlouhá změna v myšlení mezi Koperníkem a </a:t>
            </a:r>
            <a:r>
              <a:rPr lang="cs-CZ" dirty="0" err="1"/>
              <a:t>Vesaliem</a:t>
            </a:r>
            <a:r>
              <a:rPr lang="cs-CZ" dirty="0"/>
              <a:t> (1543) a Newtonem (1687), žádný náhlý zášleh geniality.</a:t>
            </a:r>
          </a:p>
          <a:p>
            <a:pPr>
              <a:spcAft>
                <a:spcPts val="1200"/>
              </a:spcAft>
              <a:buFont typeface="+mj-lt"/>
              <a:buAutoNum type="alphaLcParenR"/>
            </a:pPr>
            <a:r>
              <a:rPr lang="cs-CZ" b="1" dirty="0"/>
              <a:t>HF</a:t>
            </a:r>
            <a:r>
              <a:rPr lang="cs-CZ" dirty="0"/>
              <a:t>: zcela se vytratila školská (scholastická) filosofie, která kvantitativně a pedagogicky dominovala → z dějin filosofie se vytratily jihoevropské a východoevropské Země, filosofický kosmos mezi Londýnem – Amsterdamem – Paříží a Hannoverem.</a:t>
            </a:r>
            <a:br>
              <a:rPr lang="cs-CZ" dirty="0"/>
            </a:br>
            <a:r>
              <a:rPr lang="cs-CZ" dirty="0"/>
              <a:t>						</a:t>
            </a:r>
            <a:r>
              <a:rPr lang="cs-CZ" sz="2400" b="1" dirty="0"/>
              <a:t>X </a:t>
            </a:r>
            <a:br>
              <a:rPr lang="cs-CZ" dirty="0"/>
            </a:br>
            <a:r>
              <a:rPr lang="cs-CZ" b="1" dirty="0"/>
              <a:t>HV</a:t>
            </a:r>
            <a:r>
              <a:rPr lang="cs-CZ" dirty="0"/>
              <a:t>: pluralita postav z celé Evropy.</a:t>
            </a:r>
          </a:p>
          <a:p>
            <a:r>
              <a:rPr lang="cs-CZ" dirty="0"/>
              <a:t>Je vhodné spojovat dějiny filosofie a dějiny vědy (zvláště pro období raného novověku).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AF1359-C491-4FF1-B1C8-89AE4F3109BB}"/>
              </a:ext>
            </a:extLst>
          </p:cNvPr>
          <p:cNvSpPr/>
          <p:nvPr/>
        </p:nvSpPr>
        <p:spPr>
          <a:xfrm>
            <a:off x="975360" y="1400176"/>
            <a:ext cx="10529252" cy="10001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4321EEF-D5B1-483C-B11E-EF90BB54B559}"/>
              </a:ext>
            </a:extLst>
          </p:cNvPr>
          <p:cNvSpPr/>
          <p:nvPr/>
        </p:nvSpPr>
        <p:spPr>
          <a:xfrm>
            <a:off x="975360" y="2536030"/>
            <a:ext cx="10529252" cy="16073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37C228D-043A-4C42-9C0F-DEE23018FA2A}"/>
              </a:ext>
            </a:extLst>
          </p:cNvPr>
          <p:cNvSpPr/>
          <p:nvPr/>
        </p:nvSpPr>
        <p:spPr>
          <a:xfrm>
            <a:off x="975360" y="4279102"/>
            <a:ext cx="10529252" cy="1607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42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168823"/>
              </p:ext>
            </p:extLst>
          </p:nvPr>
        </p:nvGraphicFramePr>
        <p:xfrm>
          <a:off x="974725" y="1397726"/>
          <a:ext cx="10529888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265311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chemeClr val="accent1"/>
                </a:solidFill>
              </a:rPr>
              <a:t>I. Starý svět a nový svět: přírodopis</a:t>
            </a:r>
          </a:p>
        </p:txBody>
      </p:sp>
    </p:spTree>
    <p:extLst>
      <p:ext uri="{BB962C8B-B14F-4D97-AF65-F5344CB8AC3E}">
        <p14:creationId xmlns:p14="http://schemas.microsoft.com/office/powerpoint/2010/main" val="219961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Čtyři události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10006149" y="64825"/>
            <a:ext cx="212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Čtyři události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1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323338"/>
            <a:ext cx="7097078" cy="5363212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cs-CZ" dirty="0"/>
              <a:t>Humanismus.</a:t>
            </a:r>
          </a:p>
          <a:p>
            <a:pPr lvl="1">
              <a:buFont typeface="+mj-lt"/>
              <a:buAutoNum type="alphaLcParenR"/>
            </a:pPr>
            <a:r>
              <a:rPr lang="cs-CZ" sz="1800" dirty="0"/>
              <a:t>Programový návrat k antice – </a:t>
            </a:r>
            <a:r>
              <a:rPr lang="cs-CZ" sz="1800" i="1" dirty="0"/>
              <a:t>ad </a:t>
            </a:r>
            <a:r>
              <a:rPr lang="cs-CZ" sz="1800" i="1" dirty="0" err="1"/>
              <a:t>fontes</a:t>
            </a:r>
            <a:r>
              <a:rPr lang="cs-CZ" sz="1800" i="1" dirty="0"/>
              <a:t>.</a:t>
            </a:r>
          </a:p>
          <a:p>
            <a:pPr lvl="1">
              <a:buFont typeface="+mj-lt"/>
              <a:buAutoNum type="alphaLcParenR"/>
            </a:pPr>
            <a:r>
              <a:rPr lang="cs-CZ" sz="1800" dirty="0"/>
              <a:t>Napodobování antických vzorů – </a:t>
            </a:r>
            <a:r>
              <a:rPr lang="cs-CZ" sz="1800" i="1" u="sng" dirty="0" err="1"/>
              <a:t>nihil</a:t>
            </a:r>
            <a:r>
              <a:rPr lang="cs-CZ" sz="1800" i="1" u="sng" dirty="0"/>
              <a:t> novum </a:t>
            </a:r>
            <a:r>
              <a:rPr lang="cs-CZ" sz="1800" i="1" u="sng" dirty="0" err="1"/>
              <a:t>dicere</a:t>
            </a:r>
            <a:r>
              <a:rPr lang="cs-CZ" sz="1800" dirty="0"/>
              <a:t>.</a:t>
            </a:r>
          </a:p>
          <a:p>
            <a:r>
              <a:rPr lang="cs-CZ" dirty="0"/>
              <a:t>Objevy starých knih: Cicero, </a:t>
            </a:r>
            <a:r>
              <a:rPr lang="cs-CZ" dirty="0" err="1"/>
              <a:t>Lucretius</a:t>
            </a:r>
            <a:r>
              <a:rPr lang="cs-CZ" dirty="0"/>
              <a:t>, </a:t>
            </a:r>
            <a:r>
              <a:rPr lang="cs-CZ" dirty="0" err="1"/>
              <a:t>Vitruvius</a:t>
            </a:r>
            <a:r>
              <a:rPr lang="cs-CZ" dirty="0"/>
              <a:t>, Ptolemaios, </a:t>
            </a:r>
            <a:r>
              <a:rPr lang="cs-CZ" dirty="0" err="1"/>
              <a:t>Strabón</a:t>
            </a:r>
            <a:r>
              <a:rPr lang="cs-CZ" dirty="0"/>
              <a:t>, řecká matematika aj.</a:t>
            </a:r>
          </a:p>
          <a:p>
            <a:pPr>
              <a:buFont typeface="+mj-lt"/>
              <a:buAutoNum type="arabicParenR" startAt="2"/>
            </a:pPr>
            <a:r>
              <a:rPr lang="cs-CZ" dirty="0"/>
              <a:t>Knihtisk: </a:t>
            </a:r>
            <a:r>
              <a:rPr lang="cs-CZ" dirty="0" err="1"/>
              <a:t>Gutenberg</a:t>
            </a:r>
            <a:r>
              <a:rPr lang="cs-CZ" dirty="0"/>
              <a:t> (1400-1468), první kniha – bible z r. 1455.</a:t>
            </a:r>
          </a:p>
          <a:p>
            <a:r>
              <a:rPr lang="cs-CZ" dirty="0"/>
              <a:t>Do roku 1500 vydáno asi 30 000 titulů všech literárních žánrů, z toho jen o Aristotelově filosofii jich bylo asi 700.</a:t>
            </a:r>
          </a:p>
          <a:p>
            <a:r>
              <a:rPr lang="cs-CZ" dirty="0"/>
              <a:t>Levné a rychlé zpřístupňování antického dědictví.</a:t>
            </a:r>
          </a:p>
          <a:p>
            <a:r>
              <a:rPr lang="cs-CZ" dirty="0"/>
              <a:t>Kolem roku bylo vydáno a přeloženo všechno, co se dochovalo z antiky.</a:t>
            </a:r>
          </a:p>
          <a:p>
            <a:r>
              <a:rPr lang="cs-CZ" dirty="0"/>
              <a:t>Umožňoval reprodukci diagramů a obrázků (anatomie, astronomie, botanika, zoologie).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Změny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376756-8E53-4101-8687-C72E9A7A1383}"/>
              </a:ext>
            </a:extLst>
          </p:cNvPr>
          <p:cNvSpPr txBox="1"/>
          <p:nvPr/>
        </p:nvSpPr>
        <p:spPr>
          <a:xfrm>
            <a:off x="63043" y="64825"/>
            <a:ext cx="294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I. Starý svět a nový svět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0396DD-1FB4-4044-8803-6A11BCF0A266}"/>
              </a:ext>
            </a:extLst>
          </p:cNvPr>
          <p:cNvSpPr txBox="1"/>
          <p:nvPr/>
        </p:nvSpPr>
        <p:spPr>
          <a:xfrm>
            <a:off x="10006149" y="64825"/>
            <a:ext cx="212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Čtyři události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B62549D-D2C1-4370-A494-7278B6D4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747" y="871538"/>
            <a:ext cx="4165253" cy="5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6622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2115</Words>
  <Application>Microsoft Office PowerPoint</Application>
  <PresentationFormat>Širokoúhlá obrazovka</PresentationFormat>
  <Paragraphs>156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Stébla</vt:lpstr>
      <vt:lpstr>Novověká věda: Vybrané kapitoly</vt:lpstr>
      <vt:lpstr>Seznam témat</vt:lpstr>
      <vt:lpstr>Otázky ke zkoušce:</vt:lpstr>
      <vt:lpstr>Úvod</vt:lpstr>
      <vt:lpstr>Prezentace aplikace PowerPoint</vt:lpstr>
      <vt:lpstr>Seznam témat</vt:lpstr>
      <vt:lpstr>I. Starý svět a nový svět: přírodopis</vt:lpstr>
      <vt:lpstr>1. Čtyři události</vt:lpstr>
      <vt:lpstr>Změny</vt:lpstr>
      <vt:lpstr>Čtyři události</vt:lpstr>
      <vt:lpstr>2. Renesanční přírodopis</vt:lpstr>
      <vt:lpstr>Obor a jeho představitelé</vt:lpstr>
      <vt:lpstr>1. rys: Antropocentrismus</vt:lpstr>
      <vt:lpstr>2. rys: Vyplňování mezer</vt:lpstr>
      <vt:lpstr>3. rys: Obnovení vztahu mezi slovy a věcmi</vt:lpstr>
      <vt:lpstr>4. rys: Mnohost bez pokroku</vt:lpstr>
      <vt:lpstr>3. Knižní charakter renesančního přírodopisu: Gesnerova liška</vt:lpstr>
      <vt:lpstr>Gesnerova liška</vt:lpstr>
      <vt:lpstr>Prezentace aplikace PowerPoint</vt:lpstr>
      <vt:lpstr>Sekce H </vt:lpstr>
      <vt:lpstr>Souhrn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105</cp:revision>
  <dcterms:created xsi:type="dcterms:W3CDTF">2021-01-26T13:50:20Z</dcterms:created>
  <dcterms:modified xsi:type="dcterms:W3CDTF">2022-09-14T16:03:42Z</dcterms:modified>
</cp:coreProperties>
</file>