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464" r:id="rId3"/>
    <p:sldId id="465" r:id="rId4"/>
    <p:sldId id="466" r:id="rId5"/>
    <p:sldId id="467" r:id="rId6"/>
    <p:sldId id="468" r:id="rId7"/>
    <p:sldId id="469" r:id="rId8"/>
    <p:sldId id="470" r:id="rId9"/>
    <p:sldId id="477" r:id="rId10"/>
    <p:sldId id="471" r:id="rId11"/>
    <p:sldId id="472" r:id="rId12"/>
    <p:sldId id="473" r:id="rId13"/>
    <p:sldId id="474" r:id="rId14"/>
    <p:sldId id="481" r:id="rId15"/>
    <p:sldId id="482" r:id="rId16"/>
    <p:sldId id="483" r:id="rId17"/>
    <p:sldId id="484" r:id="rId18"/>
    <p:sldId id="488" r:id="rId19"/>
    <p:sldId id="485" r:id="rId20"/>
    <p:sldId id="486" r:id="rId21"/>
    <p:sldId id="487" r:id="rId22"/>
    <p:sldId id="489" r:id="rId23"/>
    <p:sldId id="490" r:id="rId24"/>
    <p:sldId id="4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766F54"/>
    <a:srgbClr val="845848"/>
    <a:srgbClr val="FFFFFF"/>
    <a:srgbClr val="70433C"/>
    <a:srgbClr val="A55235"/>
    <a:srgbClr val="847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49" d="100"/>
          <a:sy n="49" d="100"/>
        </p:scale>
        <p:origin x="6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66E01-9754-439B-9284-27B538BBDD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56F2EF-2DED-4BA6-BE6E-F7474D4F63C5}">
      <dgm:prSet custT="1"/>
      <dgm:spPr/>
      <dgm:t>
        <a:bodyPr/>
        <a:lstStyle/>
        <a:p>
          <a:r>
            <a:rPr lang="cs-CZ" sz="2000" dirty="0">
              <a:solidFill>
                <a:schemeClr val="accent1"/>
              </a:solidFill>
              <a:latin typeface="+mn-lt"/>
            </a:rPr>
            <a:t>I. Starý svět a nový svět</a:t>
          </a:r>
          <a:r>
            <a:rPr lang="cs-CZ" sz="1800" dirty="0">
              <a:solidFill>
                <a:schemeClr val="accent1"/>
              </a:solidFill>
              <a:latin typeface="+mn-lt"/>
            </a:rPr>
            <a:t/>
          </a:r>
          <a:br>
            <a:rPr lang="cs-CZ" sz="1800" dirty="0">
              <a:solidFill>
                <a:schemeClr val="accent1"/>
              </a:solidFill>
              <a:latin typeface="+mn-lt"/>
            </a:rPr>
          </a:br>
          <a:r>
            <a:rPr lang="cs-CZ" sz="1800" dirty="0">
              <a:solidFill>
                <a:schemeClr val="accent1"/>
              </a:solidFill>
              <a:latin typeface="+mn-lt"/>
              <a:sym typeface="Wingdings 3" panose="05040102010807070707" pitchFamily="18" charset="2"/>
            </a:rPr>
            <a:t> </a:t>
          </a:r>
          <a:r>
            <a:rPr lang="cs-CZ" sz="1800" dirty="0">
              <a:solidFill>
                <a:schemeClr val="accent1"/>
              </a:solidFill>
              <a:latin typeface="+mn-lt"/>
            </a:rPr>
            <a:t>renesanční přírodopis</a:t>
          </a:r>
          <a:endParaRPr lang="en-US" sz="1800" dirty="0">
            <a:solidFill>
              <a:schemeClr val="accent1"/>
            </a:solidFill>
            <a:latin typeface="+mn-lt"/>
          </a:endParaRPr>
        </a:p>
      </dgm:t>
    </dgm:pt>
    <dgm:pt modelId="{B9B8064F-96E9-42EE-9DB0-FD73674FBCF3}" type="parTrans" cxnId="{E1A361C3-C8E0-4C6B-8AFC-D4A257527E5E}">
      <dgm:prSet/>
      <dgm:spPr/>
      <dgm:t>
        <a:bodyPr/>
        <a:lstStyle/>
        <a:p>
          <a:endParaRPr lang="en-US" sz="1800">
            <a:solidFill>
              <a:srgbClr val="A53010"/>
            </a:solidFill>
            <a:latin typeface="+mn-lt"/>
          </a:endParaRPr>
        </a:p>
      </dgm:t>
    </dgm:pt>
    <dgm:pt modelId="{D2EFA323-3F9C-4D03-B2F0-E01174B66980}" type="sibTrans" cxnId="{E1A361C3-C8E0-4C6B-8AFC-D4A257527E5E}">
      <dgm:prSet/>
      <dgm:spPr/>
      <dgm:t>
        <a:bodyPr/>
        <a:lstStyle/>
        <a:p>
          <a:endParaRPr lang="en-US" sz="1800">
            <a:solidFill>
              <a:srgbClr val="A53010"/>
            </a:solidFill>
            <a:latin typeface="+mn-lt"/>
          </a:endParaRPr>
        </a:p>
      </dgm:t>
    </dgm:pt>
    <dgm:pt modelId="{17E4F57F-9C60-47C1-9227-A61867EC323F}">
      <dgm:prSet custT="1"/>
      <dgm:spPr/>
      <dgm:t>
        <a:bodyPr/>
        <a:lstStyle/>
        <a:p>
          <a:r>
            <a:rPr lang="cs-CZ" sz="2000" dirty="0">
              <a:solidFill>
                <a:srgbClr val="A53010"/>
              </a:solidFill>
              <a:latin typeface="+mn-lt"/>
            </a:rPr>
            <a:t>III. Svět nových vědeckých metod</a:t>
          </a:r>
          <a:r>
            <a:rPr lang="cs-CZ" sz="1800" dirty="0">
              <a:solidFill>
                <a:srgbClr val="A53010"/>
              </a:solidFill>
              <a:latin typeface="+mn-lt"/>
            </a:rPr>
            <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empirismus x racionalismus; matematizace x </a:t>
          </a:r>
          <a:r>
            <a:rPr lang="cs-CZ" sz="1800" dirty="0" err="1">
              <a:solidFill>
                <a:srgbClr val="A53010"/>
              </a:solidFill>
              <a:latin typeface="+mn-lt"/>
              <a:sym typeface="Wingdings 3" panose="05040102010807070707" pitchFamily="18" charset="2"/>
            </a:rPr>
            <a:t>experimentalismus</a:t>
          </a:r>
          <a:r>
            <a:rPr lang="cs-CZ" sz="1800" dirty="0">
              <a:solidFill>
                <a:srgbClr val="A53010"/>
              </a:solidFill>
              <a:latin typeface="+mn-lt"/>
              <a:sym typeface="Wingdings 3" panose="05040102010807070707" pitchFamily="18" charset="2"/>
            </a:rPr>
            <a:t>; věda x náboženství</a:t>
          </a:r>
          <a:endParaRPr lang="en-US" sz="1800" dirty="0">
            <a:solidFill>
              <a:srgbClr val="A53010"/>
            </a:solidFill>
            <a:latin typeface="+mn-lt"/>
          </a:endParaRPr>
        </a:p>
      </dgm:t>
    </dgm:pt>
    <dgm:pt modelId="{BDEC676E-107D-435A-A9A0-6DA416568C87}" type="parTrans" cxnId="{1A081927-CDAC-442C-B7CF-57B147237DFE}">
      <dgm:prSet/>
      <dgm:spPr/>
      <dgm:t>
        <a:bodyPr/>
        <a:lstStyle/>
        <a:p>
          <a:endParaRPr lang="en-US" sz="1800">
            <a:solidFill>
              <a:srgbClr val="A53010"/>
            </a:solidFill>
            <a:latin typeface="+mn-lt"/>
          </a:endParaRPr>
        </a:p>
      </dgm:t>
    </dgm:pt>
    <dgm:pt modelId="{9C6F44EA-0354-48D4-B49B-2786EB439938}" type="sibTrans" cxnId="{1A081927-CDAC-442C-B7CF-57B147237DFE}">
      <dgm:prSet/>
      <dgm:spPr/>
      <dgm:t>
        <a:bodyPr/>
        <a:lstStyle/>
        <a:p>
          <a:endParaRPr lang="en-US" sz="1800">
            <a:solidFill>
              <a:srgbClr val="A53010"/>
            </a:solidFill>
            <a:latin typeface="+mn-lt"/>
          </a:endParaRPr>
        </a:p>
      </dgm:t>
    </dgm:pt>
    <dgm:pt modelId="{E53B6FA3-47C2-4F43-90A7-ECAB12E7647C}">
      <dgm:prSet custT="1"/>
      <dgm:spPr/>
      <dgm:t>
        <a:bodyPr/>
        <a:lstStyle/>
        <a:p>
          <a:r>
            <a:rPr lang="cs-CZ" sz="2000" dirty="0">
              <a:solidFill>
                <a:srgbClr val="A53010"/>
              </a:solidFill>
              <a:latin typeface="+mn-lt"/>
            </a:rPr>
            <a:t>IV. </a:t>
          </a:r>
          <a:r>
            <a:rPr lang="cs-CZ" sz="2000" dirty="0" err="1">
              <a:solidFill>
                <a:srgbClr val="A53010"/>
              </a:solidFill>
              <a:latin typeface="+mn-lt"/>
            </a:rPr>
            <a:t>Supralunární</a:t>
          </a:r>
          <a:r>
            <a:rPr lang="cs-CZ" sz="2000" dirty="0">
              <a:solidFill>
                <a:srgbClr val="A53010"/>
              </a:solidFill>
              <a:latin typeface="+mn-lt"/>
            </a:rPr>
            <a:t> svět</a:t>
          </a:r>
          <a:r>
            <a:rPr lang="cs-CZ" sz="1800" dirty="0">
              <a:solidFill>
                <a:srgbClr val="A53010"/>
              </a:solidFill>
              <a:latin typeface="+mn-lt"/>
            </a:rPr>
            <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astronomie, kosmologie: geocentrismus, heliocentrismus, </a:t>
          </a:r>
          <a:r>
            <a:rPr lang="cs-CZ" sz="1800" dirty="0" err="1">
              <a:solidFill>
                <a:srgbClr val="A53010"/>
              </a:solidFill>
              <a:latin typeface="+mn-lt"/>
              <a:sym typeface="Wingdings 3" panose="05040102010807070707" pitchFamily="18" charset="2"/>
            </a:rPr>
            <a:t>geoheliocentrismus</a:t>
          </a:r>
          <a:endParaRPr lang="en-US" sz="1800" dirty="0">
            <a:solidFill>
              <a:srgbClr val="A53010"/>
            </a:solidFill>
            <a:latin typeface="+mn-lt"/>
          </a:endParaRPr>
        </a:p>
      </dgm:t>
    </dgm:pt>
    <dgm:pt modelId="{F7BFC3DE-BFC1-4D2C-8007-F36401FA8A61}" type="parTrans" cxnId="{5F433812-A134-45C4-9DB1-5E1207B9E452}">
      <dgm:prSet/>
      <dgm:spPr/>
      <dgm:t>
        <a:bodyPr/>
        <a:lstStyle/>
        <a:p>
          <a:endParaRPr lang="en-US" sz="1800">
            <a:solidFill>
              <a:srgbClr val="A53010"/>
            </a:solidFill>
            <a:latin typeface="+mn-lt"/>
          </a:endParaRPr>
        </a:p>
      </dgm:t>
    </dgm:pt>
    <dgm:pt modelId="{E1DA431B-4F6B-4681-A4AA-3D896DC27D0C}" type="sibTrans" cxnId="{5F433812-A134-45C4-9DB1-5E1207B9E452}">
      <dgm:prSet/>
      <dgm:spPr/>
      <dgm:t>
        <a:bodyPr/>
        <a:lstStyle/>
        <a:p>
          <a:endParaRPr lang="en-US" sz="1800">
            <a:solidFill>
              <a:srgbClr val="A53010"/>
            </a:solidFill>
            <a:latin typeface="+mn-lt"/>
          </a:endParaRPr>
        </a:p>
      </dgm:t>
    </dgm:pt>
    <dgm:pt modelId="{5BDDEA5E-E44A-4192-892F-610B969C60D1}">
      <dgm:prSet custT="1"/>
      <dgm:spPr/>
      <dgm:t>
        <a:bodyPr/>
        <a:lstStyle/>
        <a:p>
          <a:r>
            <a:rPr lang="cs-CZ" sz="2000" dirty="0">
              <a:solidFill>
                <a:srgbClr val="A53010"/>
              </a:solidFill>
              <a:latin typeface="+mn-lt"/>
            </a:rPr>
            <a:t>V. </a:t>
          </a:r>
          <a:r>
            <a:rPr lang="cs-CZ" sz="2000" dirty="0" err="1">
              <a:solidFill>
                <a:srgbClr val="A53010"/>
              </a:solidFill>
              <a:latin typeface="+mn-lt"/>
            </a:rPr>
            <a:t>Sublunární</a:t>
          </a:r>
          <a:r>
            <a:rPr lang="cs-CZ" sz="2000" dirty="0">
              <a:solidFill>
                <a:srgbClr val="A53010"/>
              </a:solidFill>
              <a:latin typeface="+mn-lt"/>
            </a:rPr>
            <a:t> svět</a:t>
          </a:r>
          <a:r>
            <a:rPr lang="cs-CZ" sz="1800" dirty="0">
              <a:solidFill>
                <a:srgbClr val="A53010"/>
              </a:solidFill>
              <a:latin typeface="+mn-lt"/>
            </a:rPr>
            <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fyzika těles</a:t>
          </a:r>
          <a:endParaRPr lang="en-US" sz="1800" dirty="0">
            <a:solidFill>
              <a:srgbClr val="A53010"/>
            </a:solidFill>
            <a:latin typeface="+mn-lt"/>
          </a:endParaRPr>
        </a:p>
      </dgm:t>
    </dgm:pt>
    <dgm:pt modelId="{33296735-BB51-4496-A05A-9B6904A1D593}" type="parTrans" cxnId="{097625EE-779C-4B22-A48C-F9E893AF2DB3}">
      <dgm:prSet/>
      <dgm:spPr/>
      <dgm:t>
        <a:bodyPr/>
        <a:lstStyle/>
        <a:p>
          <a:endParaRPr lang="en-US" sz="1800">
            <a:solidFill>
              <a:srgbClr val="A53010"/>
            </a:solidFill>
            <a:latin typeface="+mn-lt"/>
          </a:endParaRPr>
        </a:p>
      </dgm:t>
    </dgm:pt>
    <dgm:pt modelId="{68BD5FB9-15BC-4D80-8137-EA758DA1B396}" type="sibTrans" cxnId="{097625EE-779C-4B22-A48C-F9E893AF2DB3}">
      <dgm:prSet/>
      <dgm:spPr/>
      <dgm:t>
        <a:bodyPr/>
        <a:lstStyle/>
        <a:p>
          <a:endParaRPr lang="en-US" sz="1800">
            <a:solidFill>
              <a:srgbClr val="A53010"/>
            </a:solidFill>
            <a:latin typeface="+mn-lt"/>
          </a:endParaRPr>
        </a:p>
      </dgm:t>
    </dgm:pt>
    <dgm:pt modelId="{9D466D9F-C002-4C77-89A4-E16F1E20B595}">
      <dgm:prSet custT="1"/>
      <dgm:spPr/>
      <dgm:t>
        <a:bodyPr/>
        <a:lstStyle/>
        <a:p>
          <a:r>
            <a:rPr lang="cs-CZ" sz="2000" dirty="0">
              <a:solidFill>
                <a:srgbClr val="A53010"/>
              </a:solidFill>
              <a:latin typeface="+mn-lt"/>
            </a:rPr>
            <a:t>VI. Mikrokosmos a živý svět</a:t>
          </a:r>
          <a:r>
            <a:rPr lang="cs-CZ" sz="1800" dirty="0">
              <a:solidFill>
                <a:srgbClr val="A53010"/>
              </a:solidFill>
              <a:latin typeface="+mn-lt"/>
            </a:rPr>
            <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medicína, vědy o živé přírodě</a:t>
          </a:r>
          <a:endParaRPr lang="en-US" sz="1800" dirty="0">
            <a:solidFill>
              <a:srgbClr val="A53010"/>
            </a:solidFill>
            <a:latin typeface="+mn-lt"/>
          </a:endParaRPr>
        </a:p>
      </dgm:t>
    </dgm:pt>
    <dgm:pt modelId="{A9171382-9895-43FC-AC56-31EF0E4F6BD4}" type="parTrans" cxnId="{BBF9771B-8DF9-4232-99B3-D67AF03F9E90}">
      <dgm:prSet/>
      <dgm:spPr/>
      <dgm:t>
        <a:bodyPr/>
        <a:lstStyle/>
        <a:p>
          <a:endParaRPr lang="en-US" sz="1800">
            <a:solidFill>
              <a:srgbClr val="A53010"/>
            </a:solidFill>
            <a:latin typeface="+mn-lt"/>
          </a:endParaRPr>
        </a:p>
      </dgm:t>
    </dgm:pt>
    <dgm:pt modelId="{07EC06F5-4006-4DA7-B512-3A938CA7B354}" type="sibTrans" cxnId="{BBF9771B-8DF9-4232-99B3-D67AF03F9E90}">
      <dgm:prSet/>
      <dgm:spPr/>
      <dgm:t>
        <a:bodyPr/>
        <a:lstStyle/>
        <a:p>
          <a:endParaRPr lang="en-US" sz="1800">
            <a:solidFill>
              <a:srgbClr val="A53010"/>
            </a:solidFill>
            <a:latin typeface="+mn-lt"/>
          </a:endParaRPr>
        </a:p>
      </dgm:t>
    </dgm:pt>
    <dgm:pt modelId="{AD7BB579-AEF0-4522-85CD-D774E2244860}">
      <dgm:prSet custT="1"/>
      <dgm:spPr/>
      <dgm:t>
        <a:bodyPr/>
        <a:lstStyle/>
        <a:p>
          <a:r>
            <a:rPr lang="cs-CZ" sz="2000" dirty="0">
              <a:solidFill>
                <a:srgbClr val="A53010"/>
              </a:solidFill>
              <a:latin typeface="+mn-lt"/>
            </a:rPr>
            <a:t>VII. Svět, který dospěl</a:t>
          </a:r>
          <a:r>
            <a:rPr lang="cs-CZ" sz="1800" dirty="0">
              <a:solidFill>
                <a:srgbClr val="A53010"/>
              </a:solidFill>
              <a:latin typeface="+mn-lt"/>
            </a:rPr>
            <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raná geologie (teorie Země) a počátky evolučního myšlení</a:t>
          </a:r>
          <a:endParaRPr lang="en-US" sz="1800" dirty="0">
            <a:solidFill>
              <a:srgbClr val="A53010"/>
            </a:solidFill>
            <a:latin typeface="+mn-lt"/>
          </a:endParaRPr>
        </a:p>
      </dgm:t>
    </dgm:pt>
    <dgm:pt modelId="{FBF971E1-9D89-494F-A5C0-53BBAA9558D9}" type="parTrans" cxnId="{83F68174-6625-4D12-A968-6639E45688F3}">
      <dgm:prSet/>
      <dgm:spPr/>
      <dgm:t>
        <a:bodyPr/>
        <a:lstStyle/>
        <a:p>
          <a:endParaRPr lang="en-US" sz="1800">
            <a:solidFill>
              <a:srgbClr val="A53010"/>
            </a:solidFill>
            <a:latin typeface="+mn-lt"/>
          </a:endParaRPr>
        </a:p>
      </dgm:t>
    </dgm:pt>
    <dgm:pt modelId="{AEA6C879-178F-48BD-A480-EB786BF9E0CE}" type="sibTrans" cxnId="{83F68174-6625-4D12-A968-6639E45688F3}">
      <dgm:prSet/>
      <dgm:spPr/>
      <dgm:t>
        <a:bodyPr/>
        <a:lstStyle/>
        <a:p>
          <a:endParaRPr lang="en-US" sz="1800">
            <a:solidFill>
              <a:srgbClr val="A53010"/>
            </a:solidFill>
            <a:latin typeface="+mn-lt"/>
          </a:endParaRPr>
        </a:p>
      </dgm:t>
    </dgm:pt>
    <dgm:pt modelId="{684CE699-DD44-46C9-B6E8-EC17726CD0D7}">
      <dgm:prSet custT="1"/>
      <dgm:spPr/>
      <dgm:t>
        <a:bodyPr/>
        <a:lstStyle/>
        <a:p>
          <a:r>
            <a:rPr lang="cs-CZ" sz="2000" b="1" dirty="0">
              <a:solidFill>
                <a:schemeClr val="tx2"/>
              </a:solidFill>
              <a:latin typeface="+mn-lt"/>
            </a:rPr>
            <a:t>II. Propojený svět</a:t>
          </a:r>
          <a:r>
            <a:rPr lang="cs-CZ" sz="1800" b="1" dirty="0">
              <a:solidFill>
                <a:schemeClr val="tx2"/>
              </a:solidFill>
              <a:latin typeface="+mn-lt"/>
            </a:rPr>
            <a:t/>
          </a:r>
          <a:br>
            <a:rPr lang="cs-CZ" sz="1800" b="1" dirty="0">
              <a:solidFill>
                <a:schemeClr val="tx2"/>
              </a:solidFill>
              <a:latin typeface="+mn-lt"/>
            </a:rPr>
          </a:br>
          <a:r>
            <a:rPr lang="cs-CZ" sz="1800" b="1" dirty="0">
              <a:solidFill>
                <a:schemeClr val="tx2"/>
              </a:solidFill>
              <a:latin typeface="+mn-lt"/>
              <a:sym typeface="Wingdings 3" panose="05040102010807070707" pitchFamily="18" charset="2"/>
            </a:rPr>
            <a:t> okultní obory: sympatie, antipatie; astrologie, magie, alchymie</a:t>
          </a:r>
          <a:endParaRPr lang="en-US" sz="1800" b="1" dirty="0">
            <a:solidFill>
              <a:schemeClr val="tx2"/>
            </a:solidFill>
            <a:latin typeface="+mn-lt"/>
          </a:endParaRPr>
        </a:p>
      </dgm:t>
    </dgm:pt>
    <dgm:pt modelId="{62F62C83-12B9-4A72-A19D-6190AFC154D2}" type="parTrans" cxnId="{CA062132-A0D2-4880-A738-8F98780F1588}">
      <dgm:prSet/>
      <dgm:spPr/>
      <dgm:t>
        <a:bodyPr/>
        <a:lstStyle/>
        <a:p>
          <a:endParaRPr lang="cs-CZ" sz="1800">
            <a:solidFill>
              <a:srgbClr val="A53010"/>
            </a:solidFill>
            <a:latin typeface="+mn-lt"/>
          </a:endParaRPr>
        </a:p>
      </dgm:t>
    </dgm:pt>
    <dgm:pt modelId="{D550B979-F964-4A15-BE70-3C835D912C63}" type="sibTrans" cxnId="{CA062132-A0D2-4880-A738-8F98780F1588}">
      <dgm:prSet/>
      <dgm:spPr/>
      <dgm:t>
        <a:bodyPr/>
        <a:lstStyle/>
        <a:p>
          <a:endParaRPr lang="cs-CZ" sz="1800">
            <a:solidFill>
              <a:srgbClr val="A53010"/>
            </a:solidFill>
            <a:latin typeface="+mn-lt"/>
          </a:endParaRPr>
        </a:p>
      </dgm:t>
    </dgm:pt>
    <dgm:pt modelId="{F67472F4-BCAE-44CA-9B82-934595138164}" type="pres">
      <dgm:prSet presAssocID="{74A66E01-9754-439B-9284-27B538BBDD5D}" presName="vert0" presStyleCnt="0">
        <dgm:presLayoutVars>
          <dgm:dir/>
          <dgm:animOne val="branch"/>
          <dgm:animLvl val="lvl"/>
        </dgm:presLayoutVars>
      </dgm:prSet>
      <dgm:spPr/>
      <dgm:t>
        <a:bodyPr/>
        <a:lstStyle/>
        <a:p>
          <a:endParaRPr lang="cs-CZ"/>
        </a:p>
      </dgm:t>
    </dgm:pt>
    <dgm:pt modelId="{F58D3508-DDB8-4FAB-95AD-15B361FA22D5}" type="pres">
      <dgm:prSet presAssocID="{6D56F2EF-2DED-4BA6-BE6E-F7474D4F63C5}" presName="thickLine" presStyleLbl="alignNode1" presStyleIdx="0" presStyleCnt="7"/>
      <dgm:spPr/>
    </dgm:pt>
    <dgm:pt modelId="{5CDF97A2-EBD1-4909-9EE1-A6DBAF5D612E}" type="pres">
      <dgm:prSet presAssocID="{6D56F2EF-2DED-4BA6-BE6E-F7474D4F63C5}" presName="horz1" presStyleCnt="0"/>
      <dgm:spPr/>
    </dgm:pt>
    <dgm:pt modelId="{34328E02-1035-4F35-B554-C73EDE1CBFBE}" type="pres">
      <dgm:prSet presAssocID="{6D56F2EF-2DED-4BA6-BE6E-F7474D4F63C5}" presName="tx1" presStyleLbl="revTx" presStyleIdx="0" presStyleCnt="7"/>
      <dgm:spPr/>
      <dgm:t>
        <a:bodyPr/>
        <a:lstStyle/>
        <a:p>
          <a:endParaRPr lang="cs-CZ"/>
        </a:p>
      </dgm:t>
    </dgm:pt>
    <dgm:pt modelId="{ECFFB555-C5D2-4F22-84A9-840853B51800}" type="pres">
      <dgm:prSet presAssocID="{6D56F2EF-2DED-4BA6-BE6E-F7474D4F63C5}" presName="vert1" presStyleCnt="0"/>
      <dgm:spPr/>
    </dgm:pt>
    <dgm:pt modelId="{27CFA96F-DA83-4048-BB45-E604E6CB9D8D}" type="pres">
      <dgm:prSet presAssocID="{684CE699-DD44-46C9-B6E8-EC17726CD0D7}" presName="thickLine" presStyleLbl="alignNode1" presStyleIdx="1" presStyleCnt="7"/>
      <dgm:spPr/>
    </dgm:pt>
    <dgm:pt modelId="{8351C64A-8D58-4845-BD72-B267205BB461}" type="pres">
      <dgm:prSet presAssocID="{684CE699-DD44-46C9-B6E8-EC17726CD0D7}" presName="horz1" presStyleCnt="0"/>
      <dgm:spPr/>
    </dgm:pt>
    <dgm:pt modelId="{FE681786-A2CD-4BA4-ACE9-E770334FBE75}" type="pres">
      <dgm:prSet presAssocID="{684CE699-DD44-46C9-B6E8-EC17726CD0D7}" presName="tx1" presStyleLbl="revTx" presStyleIdx="1" presStyleCnt="7"/>
      <dgm:spPr/>
      <dgm:t>
        <a:bodyPr/>
        <a:lstStyle/>
        <a:p>
          <a:endParaRPr lang="cs-CZ"/>
        </a:p>
      </dgm:t>
    </dgm:pt>
    <dgm:pt modelId="{E270C71C-387C-4A27-B774-370B96A83ABA}" type="pres">
      <dgm:prSet presAssocID="{684CE699-DD44-46C9-B6E8-EC17726CD0D7}" presName="vert1" presStyleCnt="0"/>
      <dgm:spPr/>
    </dgm:pt>
    <dgm:pt modelId="{94A29245-0EDA-4C39-857B-8ABD7EED675D}" type="pres">
      <dgm:prSet presAssocID="{17E4F57F-9C60-47C1-9227-A61867EC323F}" presName="thickLine" presStyleLbl="alignNode1" presStyleIdx="2" presStyleCnt="7"/>
      <dgm:spPr/>
    </dgm:pt>
    <dgm:pt modelId="{53CA8DA5-05EE-483C-8543-E360E6C03E36}" type="pres">
      <dgm:prSet presAssocID="{17E4F57F-9C60-47C1-9227-A61867EC323F}" presName="horz1" presStyleCnt="0"/>
      <dgm:spPr/>
    </dgm:pt>
    <dgm:pt modelId="{BBCF976E-51C5-4941-A4DB-B441F39C6767}" type="pres">
      <dgm:prSet presAssocID="{17E4F57F-9C60-47C1-9227-A61867EC323F}" presName="tx1" presStyleLbl="revTx" presStyleIdx="2" presStyleCnt="7"/>
      <dgm:spPr/>
      <dgm:t>
        <a:bodyPr/>
        <a:lstStyle/>
        <a:p>
          <a:endParaRPr lang="cs-CZ"/>
        </a:p>
      </dgm:t>
    </dgm:pt>
    <dgm:pt modelId="{D5F496FB-A391-4178-99CE-2EF43872DABF}" type="pres">
      <dgm:prSet presAssocID="{17E4F57F-9C60-47C1-9227-A61867EC323F}" presName="vert1" presStyleCnt="0"/>
      <dgm:spPr/>
    </dgm:pt>
    <dgm:pt modelId="{37191717-E65F-4FB2-9D7F-2DC420287A75}" type="pres">
      <dgm:prSet presAssocID="{E53B6FA3-47C2-4F43-90A7-ECAB12E7647C}" presName="thickLine" presStyleLbl="alignNode1" presStyleIdx="3" presStyleCnt="7"/>
      <dgm:spPr/>
    </dgm:pt>
    <dgm:pt modelId="{F9FF76A1-902D-43AF-9CA7-EC566249B802}" type="pres">
      <dgm:prSet presAssocID="{E53B6FA3-47C2-4F43-90A7-ECAB12E7647C}" presName="horz1" presStyleCnt="0"/>
      <dgm:spPr/>
    </dgm:pt>
    <dgm:pt modelId="{52616139-CC9B-46AA-ADD7-C21004A630D5}" type="pres">
      <dgm:prSet presAssocID="{E53B6FA3-47C2-4F43-90A7-ECAB12E7647C}" presName="tx1" presStyleLbl="revTx" presStyleIdx="3" presStyleCnt="7"/>
      <dgm:spPr/>
      <dgm:t>
        <a:bodyPr/>
        <a:lstStyle/>
        <a:p>
          <a:endParaRPr lang="cs-CZ"/>
        </a:p>
      </dgm:t>
    </dgm:pt>
    <dgm:pt modelId="{587B1647-B4F5-4A77-99AE-79870A5B97E8}" type="pres">
      <dgm:prSet presAssocID="{E53B6FA3-47C2-4F43-90A7-ECAB12E7647C}" presName="vert1" presStyleCnt="0"/>
      <dgm:spPr/>
    </dgm:pt>
    <dgm:pt modelId="{B6E2EFE6-4D50-4EC4-A22D-F65035FB678B}" type="pres">
      <dgm:prSet presAssocID="{5BDDEA5E-E44A-4192-892F-610B969C60D1}" presName="thickLine" presStyleLbl="alignNode1" presStyleIdx="4" presStyleCnt="7"/>
      <dgm:spPr/>
    </dgm:pt>
    <dgm:pt modelId="{E06507E2-08BE-473D-9F5D-0DE74A0287A8}" type="pres">
      <dgm:prSet presAssocID="{5BDDEA5E-E44A-4192-892F-610B969C60D1}" presName="horz1" presStyleCnt="0"/>
      <dgm:spPr/>
    </dgm:pt>
    <dgm:pt modelId="{2413C4AB-DDBC-4CC5-8647-63BC71B679DA}" type="pres">
      <dgm:prSet presAssocID="{5BDDEA5E-E44A-4192-892F-610B969C60D1}" presName="tx1" presStyleLbl="revTx" presStyleIdx="4" presStyleCnt="7"/>
      <dgm:spPr/>
      <dgm:t>
        <a:bodyPr/>
        <a:lstStyle/>
        <a:p>
          <a:endParaRPr lang="cs-CZ"/>
        </a:p>
      </dgm:t>
    </dgm:pt>
    <dgm:pt modelId="{CE3B5ECD-E14E-4CB0-9B43-B4B804E20001}" type="pres">
      <dgm:prSet presAssocID="{5BDDEA5E-E44A-4192-892F-610B969C60D1}" presName="vert1" presStyleCnt="0"/>
      <dgm:spPr/>
    </dgm:pt>
    <dgm:pt modelId="{E21A8270-42A0-4499-BCD6-B9B5C54F1B7F}" type="pres">
      <dgm:prSet presAssocID="{9D466D9F-C002-4C77-89A4-E16F1E20B595}" presName="thickLine" presStyleLbl="alignNode1" presStyleIdx="5" presStyleCnt="7"/>
      <dgm:spPr/>
    </dgm:pt>
    <dgm:pt modelId="{32B12B0C-74DB-4FAA-9E81-3AC95151027B}" type="pres">
      <dgm:prSet presAssocID="{9D466D9F-C002-4C77-89A4-E16F1E20B595}" presName="horz1" presStyleCnt="0"/>
      <dgm:spPr/>
    </dgm:pt>
    <dgm:pt modelId="{AFBE1CC9-1FBC-48FB-8182-B2B8F138D02E}" type="pres">
      <dgm:prSet presAssocID="{9D466D9F-C002-4C77-89A4-E16F1E20B595}" presName="tx1" presStyleLbl="revTx" presStyleIdx="5" presStyleCnt="7"/>
      <dgm:spPr/>
      <dgm:t>
        <a:bodyPr/>
        <a:lstStyle/>
        <a:p>
          <a:endParaRPr lang="cs-CZ"/>
        </a:p>
      </dgm:t>
    </dgm:pt>
    <dgm:pt modelId="{74CF3D1F-CEF5-41E0-80B6-A5FFCF3C309D}" type="pres">
      <dgm:prSet presAssocID="{9D466D9F-C002-4C77-89A4-E16F1E20B595}" presName="vert1" presStyleCnt="0"/>
      <dgm:spPr/>
    </dgm:pt>
    <dgm:pt modelId="{E09E2875-1802-40A8-92D6-5F64F30EBEDD}" type="pres">
      <dgm:prSet presAssocID="{AD7BB579-AEF0-4522-85CD-D774E2244860}" presName="thickLine" presStyleLbl="alignNode1" presStyleIdx="6" presStyleCnt="7"/>
      <dgm:spPr/>
    </dgm:pt>
    <dgm:pt modelId="{64D78441-B8A5-4C15-83A5-0A3FB0599EE5}" type="pres">
      <dgm:prSet presAssocID="{AD7BB579-AEF0-4522-85CD-D774E2244860}" presName="horz1" presStyleCnt="0"/>
      <dgm:spPr/>
    </dgm:pt>
    <dgm:pt modelId="{A83238B1-D33F-4188-A9B4-D97B9C762788}" type="pres">
      <dgm:prSet presAssocID="{AD7BB579-AEF0-4522-85CD-D774E2244860}" presName="tx1" presStyleLbl="revTx" presStyleIdx="6" presStyleCnt="7"/>
      <dgm:spPr/>
      <dgm:t>
        <a:bodyPr/>
        <a:lstStyle/>
        <a:p>
          <a:endParaRPr lang="cs-CZ"/>
        </a:p>
      </dgm:t>
    </dgm:pt>
    <dgm:pt modelId="{9A099ABF-6733-47A5-9E63-6F34753B4E0E}" type="pres">
      <dgm:prSet presAssocID="{AD7BB579-AEF0-4522-85CD-D774E2244860}" presName="vert1" presStyleCnt="0"/>
      <dgm:spPr/>
    </dgm:pt>
  </dgm:ptLst>
  <dgm:cxnLst>
    <dgm:cxn modelId="{5F433812-A134-45C4-9DB1-5E1207B9E452}" srcId="{74A66E01-9754-439B-9284-27B538BBDD5D}" destId="{E53B6FA3-47C2-4F43-90A7-ECAB12E7647C}" srcOrd="3" destOrd="0" parTransId="{F7BFC3DE-BFC1-4D2C-8007-F36401FA8A61}" sibTransId="{E1DA431B-4F6B-4681-A4AA-3D896DC27D0C}"/>
    <dgm:cxn modelId="{4DFC5CF0-9B7F-42AD-AA2F-31C2B2EEA215}" type="presOf" srcId="{5BDDEA5E-E44A-4192-892F-610B969C60D1}" destId="{2413C4AB-DDBC-4CC5-8647-63BC71B679DA}" srcOrd="0" destOrd="0" presId="urn:microsoft.com/office/officeart/2008/layout/LinedList"/>
    <dgm:cxn modelId="{CA062132-A0D2-4880-A738-8F98780F1588}" srcId="{74A66E01-9754-439B-9284-27B538BBDD5D}" destId="{684CE699-DD44-46C9-B6E8-EC17726CD0D7}" srcOrd="1" destOrd="0" parTransId="{62F62C83-12B9-4A72-A19D-6190AFC154D2}" sibTransId="{D550B979-F964-4A15-BE70-3C835D912C63}"/>
    <dgm:cxn modelId="{FC41F14C-056E-4A72-B166-1D0F794A6B7B}" type="presOf" srcId="{17E4F57F-9C60-47C1-9227-A61867EC323F}" destId="{BBCF976E-51C5-4941-A4DB-B441F39C6767}" srcOrd="0" destOrd="0" presId="urn:microsoft.com/office/officeart/2008/layout/LinedList"/>
    <dgm:cxn modelId="{10EC6D79-6000-4102-9F6E-20829FE1C24D}" type="presOf" srcId="{6D56F2EF-2DED-4BA6-BE6E-F7474D4F63C5}" destId="{34328E02-1035-4F35-B554-C73EDE1CBFBE}" srcOrd="0" destOrd="0" presId="urn:microsoft.com/office/officeart/2008/layout/LinedList"/>
    <dgm:cxn modelId="{83F68174-6625-4D12-A968-6639E45688F3}" srcId="{74A66E01-9754-439B-9284-27B538BBDD5D}" destId="{AD7BB579-AEF0-4522-85CD-D774E2244860}" srcOrd="6" destOrd="0" parTransId="{FBF971E1-9D89-494F-A5C0-53BBAA9558D9}" sibTransId="{AEA6C879-178F-48BD-A480-EB786BF9E0CE}"/>
    <dgm:cxn modelId="{1A081927-CDAC-442C-B7CF-57B147237DFE}" srcId="{74A66E01-9754-439B-9284-27B538BBDD5D}" destId="{17E4F57F-9C60-47C1-9227-A61867EC323F}" srcOrd="2" destOrd="0" parTransId="{BDEC676E-107D-435A-A9A0-6DA416568C87}" sibTransId="{9C6F44EA-0354-48D4-B49B-2786EB439938}"/>
    <dgm:cxn modelId="{D35A1C48-E8EF-446F-8E57-21BD1DA3F915}" type="presOf" srcId="{684CE699-DD44-46C9-B6E8-EC17726CD0D7}" destId="{FE681786-A2CD-4BA4-ACE9-E770334FBE75}" srcOrd="0" destOrd="0" presId="urn:microsoft.com/office/officeart/2008/layout/LinedList"/>
    <dgm:cxn modelId="{097625EE-779C-4B22-A48C-F9E893AF2DB3}" srcId="{74A66E01-9754-439B-9284-27B538BBDD5D}" destId="{5BDDEA5E-E44A-4192-892F-610B969C60D1}" srcOrd="4" destOrd="0" parTransId="{33296735-BB51-4496-A05A-9B6904A1D593}" sibTransId="{68BD5FB9-15BC-4D80-8137-EA758DA1B396}"/>
    <dgm:cxn modelId="{72D758F6-8502-4D50-90C7-0B3BD3F23A10}" type="presOf" srcId="{9D466D9F-C002-4C77-89A4-E16F1E20B595}" destId="{AFBE1CC9-1FBC-48FB-8182-B2B8F138D02E}" srcOrd="0" destOrd="0" presId="urn:microsoft.com/office/officeart/2008/layout/LinedList"/>
    <dgm:cxn modelId="{926C03FE-D60E-445D-9743-5400076EE568}" type="presOf" srcId="{E53B6FA3-47C2-4F43-90A7-ECAB12E7647C}" destId="{52616139-CC9B-46AA-ADD7-C21004A630D5}" srcOrd="0" destOrd="0" presId="urn:microsoft.com/office/officeart/2008/layout/LinedList"/>
    <dgm:cxn modelId="{1FE92213-9EBB-4F68-A9AE-0F948D2CD0DC}" type="presOf" srcId="{74A66E01-9754-439B-9284-27B538BBDD5D}" destId="{F67472F4-BCAE-44CA-9B82-934595138164}" srcOrd="0" destOrd="0" presId="urn:microsoft.com/office/officeart/2008/layout/LinedList"/>
    <dgm:cxn modelId="{BBF9771B-8DF9-4232-99B3-D67AF03F9E90}" srcId="{74A66E01-9754-439B-9284-27B538BBDD5D}" destId="{9D466D9F-C002-4C77-89A4-E16F1E20B595}" srcOrd="5" destOrd="0" parTransId="{A9171382-9895-43FC-AC56-31EF0E4F6BD4}" sibTransId="{07EC06F5-4006-4DA7-B512-3A938CA7B354}"/>
    <dgm:cxn modelId="{E1A361C3-C8E0-4C6B-8AFC-D4A257527E5E}" srcId="{74A66E01-9754-439B-9284-27B538BBDD5D}" destId="{6D56F2EF-2DED-4BA6-BE6E-F7474D4F63C5}" srcOrd="0" destOrd="0" parTransId="{B9B8064F-96E9-42EE-9DB0-FD73674FBCF3}" sibTransId="{D2EFA323-3F9C-4D03-B2F0-E01174B66980}"/>
    <dgm:cxn modelId="{12AC5FAC-1BA5-4E90-9D82-1E28CD50924D}" type="presOf" srcId="{AD7BB579-AEF0-4522-85CD-D774E2244860}" destId="{A83238B1-D33F-4188-A9B4-D97B9C762788}" srcOrd="0" destOrd="0" presId="urn:microsoft.com/office/officeart/2008/layout/LinedList"/>
    <dgm:cxn modelId="{CDCB40A8-798A-4225-A235-6F88DEF66C66}" type="presParOf" srcId="{F67472F4-BCAE-44CA-9B82-934595138164}" destId="{F58D3508-DDB8-4FAB-95AD-15B361FA22D5}" srcOrd="0" destOrd="0" presId="urn:microsoft.com/office/officeart/2008/layout/LinedList"/>
    <dgm:cxn modelId="{C9F6E362-5E73-475D-8A57-2BF38AFE4DB8}" type="presParOf" srcId="{F67472F4-BCAE-44CA-9B82-934595138164}" destId="{5CDF97A2-EBD1-4909-9EE1-A6DBAF5D612E}" srcOrd="1" destOrd="0" presId="urn:microsoft.com/office/officeart/2008/layout/LinedList"/>
    <dgm:cxn modelId="{A6C13FA2-83EA-44F5-A284-E5977F1754B7}" type="presParOf" srcId="{5CDF97A2-EBD1-4909-9EE1-A6DBAF5D612E}" destId="{34328E02-1035-4F35-B554-C73EDE1CBFBE}" srcOrd="0" destOrd="0" presId="urn:microsoft.com/office/officeart/2008/layout/LinedList"/>
    <dgm:cxn modelId="{6A0452B5-34CF-4BCF-AAAD-684E91BE5DDB}" type="presParOf" srcId="{5CDF97A2-EBD1-4909-9EE1-A6DBAF5D612E}" destId="{ECFFB555-C5D2-4F22-84A9-840853B51800}" srcOrd="1" destOrd="0" presId="urn:microsoft.com/office/officeart/2008/layout/LinedList"/>
    <dgm:cxn modelId="{F2BDD977-9DFF-446E-862C-46CFEA4D7377}" type="presParOf" srcId="{F67472F4-BCAE-44CA-9B82-934595138164}" destId="{27CFA96F-DA83-4048-BB45-E604E6CB9D8D}" srcOrd="2" destOrd="0" presId="urn:microsoft.com/office/officeart/2008/layout/LinedList"/>
    <dgm:cxn modelId="{976D62B9-037E-4242-880B-5125CEA62D93}" type="presParOf" srcId="{F67472F4-BCAE-44CA-9B82-934595138164}" destId="{8351C64A-8D58-4845-BD72-B267205BB461}" srcOrd="3" destOrd="0" presId="urn:microsoft.com/office/officeart/2008/layout/LinedList"/>
    <dgm:cxn modelId="{35D7E8F5-E033-446B-8383-C605A806265C}" type="presParOf" srcId="{8351C64A-8D58-4845-BD72-B267205BB461}" destId="{FE681786-A2CD-4BA4-ACE9-E770334FBE75}" srcOrd="0" destOrd="0" presId="urn:microsoft.com/office/officeart/2008/layout/LinedList"/>
    <dgm:cxn modelId="{028A1C35-4713-46F3-955F-0243255AF90B}" type="presParOf" srcId="{8351C64A-8D58-4845-BD72-B267205BB461}" destId="{E270C71C-387C-4A27-B774-370B96A83ABA}" srcOrd="1" destOrd="0" presId="urn:microsoft.com/office/officeart/2008/layout/LinedList"/>
    <dgm:cxn modelId="{A1DD7047-8C47-427D-AFB0-02AD07F90E29}" type="presParOf" srcId="{F67472F4-BCAE-44CA-9B82-934595138164}" destId="{94A29245-0EDA-4C39-857B-8ABD7EED675D}" srcOrd="4" destOrd="0" presId="urn:microsoft.com/office/officeart/2008/layout/LinedList"/>
    <dgm:cxn modelId="{1FF08279-EB24-4703-8878-EC842CA4DF82}" type="presParOf" srcId="{F67472F4-BCAE-44CA-9B82-934595138164}" destId="{53CA8DA5-05EE-483C-8543-E360E6C03E36}" srcOrd="5" destOrd="0" presId="urn:microsoft.com/office/officeart/2008/layout/LinedList"/>
    <dgm:cxn modelId="{7DD2D505-4FB4-43AC-8722-59F027805375}" type="presParOf" srcId="{53CA8DA5-05EE-483C-8543-E360E6C03E36}" destId="{BBCF976E-51C5-4941-A4DB-B441F39C6767}" srcOrd="0" destOrd="0" presId="urn:microsoft.com/office/officeart/2008/layout/LinedList"/>
    <dgm:cxn modelId="{3F7828EC-D2C2-45CE-8FBE-9E13D7561BDC}" type="presParOf" srcId="{53CA8DA5-05EE-483C-8543-E360E6C03E36}" destId="{D5F496FB-A391-4178-99CE-2EF43872DABF}" srcOrd="1" destOrd="0" presId="urn:microsoft.com/office/officeart/2008/layout/LinedList"/>
    <dgm:cxn modelId="{6BB70CC3-9DC9-4556-A71D-ECE044973EB9}" type="presParOf" srcId="{F67472F4-BCAE-44CA-9B82-934595138164}" destId="{37191717-E65F-4FB2-9D7F-2DC420287A75}" srcOrd="6" destOrd="0" presId="urn:microsoft.com/office/officeart/2008/layout/LinedList"/>
    <dgm:cxn modelId="{AE716C4C-AD72-45B9-8C04-6BF8EACA6C15}" type="presParOf" srcId="{F67472F4-BCAE-44CA-9B82-934595138164}" destId="{F9FF76A1-902D-43AF-9CA7-EC566249B802}" srcOrd="7" destOrd="0" presId="urn:microsoft.com/office/officeart/2008/layout/LinedList"/>
    <dgm:cxn modelId="{D2480D31-92A2-4CB0-8E01-0A8D3ED6228C}" type="presParOf" srcId="{F9FF76A1-902D-43AF-9CA7-EC566249B802}" destId="{52616139-CC9B-46AA-ADD7-C21004A630D5}" srcOrd="0" destOrd="0" presId="urn:microsoft.com/office/officeart/2008/layout/LinedList"/>
    <dgm:cxn modelId="{D5EA8B28-17D9-451B-9A73-DC4B376BA958}" type="presParOf" srcId="{F9FF76A1-902D-43AF-9CA7-EC566249B802}" destId="{587B1647-B4F5-4A77-99AE-79870A5B97E8}" srcOrd="1" destOrd="0" presId="urn:microsoft.com/office/officeart/2008/layout/LinedList"/>
    <dgm:cxn modelId="{56F8B0DF-BAEF-44F3-A6C6-DC1EA74481DA}" type="presParOf" srcId="{F67472F4-BCAE-44CA-9B82-934595138164}" destId="{B6E2EFE6-4D50-4EC4-A22D-F65035FB678B}" srcOrd="8" destOrd="0" presId="urn:microsoft.com/office/officeart/2008/layout/LinedList"/>
    <dgm:cxn modelId="{4FA83D04-1ED9-42B3-A636-816E3D056C8E}" type="presParOf" srcId="{F67472F4-BCAE-44CA-9B82-934595138164}" destId="{E06507E2-08BE-473D-9F5D-0DE74A0287A8}" srcOrd="9" destOrd="0" presId="urn:microsoft.com/office/officeart/2008/layout/LinedList"/>
    <dgm:cxn modelId="{1664D5CE-8A02-4152-A3AE-EC38EC8A5721}" type="presParOf" srcId="{E06507E2-08BE-473D-9F5D-0DE74A0287A8}" destId="{2413C4AB-DDBC-4CC5-8647-63BC71B679DA}" srcOrd="0" destOrd="0" presId="urn:microsoft.com/office/officeart/2008/layout/LinedList"/>
    <dgm:cxn modelId="{C2516E10-DB48-44E0-BD03-21214E334922}" type="presParOf" srcId="{E06507E2-08BE-473D-9F5D-0DE74A0287A8}" destId="{CE3B5ECD-E14E-4CB0-9B43-B4B804E20001}" srcOrd="1" destOrd="0" presId="urn:microsoft.com/office/officeart/2008/layout/LinedList"/>
    <dgm:cxn modelId="{021ED4F8-FC00-4185-88BC-C188049E7EBE}" type="presParOf" srcId="{F67472F4-BCAE-44CA-9B82-934595138164}" destId="{E21A8270-42A0-4499-BCD6-B9B5C54F1B7F}" srcOrd="10" destOrd="0" presId="urn:microsoft.com/office/officeart/2008/layout/LinedList"/>
    <dgm:cxn modelId="{E4D4CBCE-B56D-4169-90D8-4265FBFFE9C1}" type="presParOf" srcId="{F67472F4-BCAE-44CA-9B82-934595138164}" destId="{32B12B0C-74DB-4FAA-9E81-3AC95151027B}" srcOrd="11" destOrd="0" presId="urn:microsoft.com/office/officeart/2008/layout/LinedList"/>
    <dgm:cxn modelId="{8CAC8A36-B267-4F60-A62C-CA70C7052A42}" type="presParOf" srcId="{32B12B0C-74DB-4FAA-9E81-3AC95151027B}" destId="{AFBE1CC9-1FBC-48FB-8182-B2B8F138D02E}" srcOrd="0" destOrd="0" presId="urn:microsoft.com/office/officeart/2008/layout/LinedList"/>
    <dgm:cxn modelId="{BB4DED33-D10C-4A19-ACE3-8A7B3D141608}" type="presParOf" srcId="{32B12B0C-74DB-4FAA-9E81-3AC95151027B}" destId="{74CF3D1F-CEF5-41E0-80B6-A5FFCF3C309D}" srcOrd="1" destOrd="0" presId="urn:microsoft.com/office/officeart/2008/layout/LinedList"/>
    <dgm:cxn modelId="{086A2137-F871-4244-975A-6FDEF7848630}" type="presParOf" srcId="{F67472F4-BCAE-44CA-9B82-934595138164}" destId="{E09E2875-1802-40A8-92D6-5F64F30EBEDD}" srcOrd="12" destOrd="0" presId="urn:microsoft.com/office/officeart/2008/layout/LinedList"/>
    <dgm:cxn modelId="{E5FB2483-53F5-418C-A42B-560F60FE28C5}" type="presParOf" srcId="{F67472F4-BCAE-44CA-9B82-934595138164}" destId="{64D78441-B8A5-4C15-83A5-0A3FB0599EE5}" srcOrd="13" destOrd="0" presId="urn:microsoft.com/office/officeart/2008/layout/LinedList"/>
    <dgm:cxn modelId="{3B5207E6-C9C1-47AD-97F7-FC64F55D2D2E}" type="presParOf" srcId="{64D78441-B8A5-4C15-83A5-0A3FB0599EE5}" destId="{A83238B1-D33F-4188-A9B4-D97B9C762788}" srcOrd="0" destOrd="0" presId="urn:microsoft.com/office/officeart/2008/layout/LinedList"/>
    <dgm:cxn modelId="{CB79CAFF-F0E7-415B-9EA9-F513A6FDF0D0}" type="presParOf" srcId="{64D78441-B8A5-4C15-83A5-0A3FB0599EE5}" destId="{9A099ABF-6733-47A5-9E63-6F34753B4E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3508-DDB8-4FAB-95AD-15B361FA22D5}">
      <dsp:nvSpPr>
        <dsp:cNvPr id="0" name=""/>
        <dsp:cNvSpPr/>
      </dsp:nvSpPr>
      <dsp:spPr>
        <a:xfrm>
          <a:off x="0" y="636"/>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28E02-1035-4F35-B554-C73EDE1CBFBE}">
      <dsp:nvSpPr>
        <dsp:cNvPr id="0" name=""/>
        <dsp:cNvSpPr/>
      </dsp:nvSpPr>
      <dsp:spPr>
        <a:xfrm>
          <a:off x="0" y="636"/>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chemeClr val="accent1"/>
              </a:solidFill>
              <a:latin typeface="+mn-lt"/>
            </a:rPr>
            <a:t>I. Starý svět a nový svět</a:t>
          </a:r>
          <a:r>
            <a:rPr lang="cs-CZ" sz="1800" kern="1200" dirty="0">
              <a:solidFill>
                <a:schemeClr val="accent1"/>
              </a:solidFill>
              <a:latin typeface="+mn-lt"/>
            </a:rPr>
            <a:t/>
          </a:r>
          <a:br>
            <a:rPr lang="cs-CZ" sz="1800" kern="1200" dirty="0">
              <a:solidFill>
                <a:schemeClr val="accent1"/>
              </a:solidFill>
              <a:latin typeface="+mn-lt"/>
            </a:rPr>
          </a:br>
          <a:r>
            <a:rPr lang="cs-CZ" sz="1800" kern="1200" dirty="0">
              <a:solidFill>
                <a:schemeClr val="accent1"/>
              </a:solidFill>
              <a:latin typeface="+mn-lt"/>
              <a:sym typeface="Wingdings 3" panose="05040102010807070707" pitchFamily="18" charset="2"/>
            </a:rPr>
            <a:t> </a:t>
          </a:r>
          <a:r>
            <a:rPr lang="cs-CZ" sz="1800" kern="1200" dirty="0">
              <a:solidFill>
                <a:schemeClr val="accent1"/>
              </a:solidFill>
              <a:latin typeface="+mn-lt"/>
            </a:rPr>
            <a:t>renesanční přírodopis</a:t>
          </a:r>
          <a:endParaRPr lang="en-US" sz="1800" kern="1200" dirty="0">
            <a:solidFill>
              <a:schemeClr val="accent1"/>
            </a:solidFill>
            <a:latin typeface="+mn-lt"/>
          </a:endParaRPr>
        </a:p>
      </dsp:txBody>
      <dsp:txXfrm>
        <a:off x="0" y="636"/>
        <a:ext cx="10529887" cy="744401"/>
      </dsp:txXfrm>
    </dsp:sp>
    <dsp:sp modelId="{27CFA96F-DA83-4048-BB45-E604E6CB9D8D}">
      <dsp:nvSpPr>
        <dsp:cNvPr id="0" name=""/>
        <dsp:cNvSpPr/>
      </dsp:nvSpPr>
      <dsp:spPr>
        <a:xfrm>
          <a:off x="0" y="745037"/>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81786-A2CD-4BA4-ACE9-E770334FBE75}">
      <dsp:nvSpPr>
        <dsp:cNvPr id="0" name=""/>
        <dsp:cNvSpPr/>
      </dsp:nvSpPr>
      <dsp:spPr>
        <a:xfrm>
          <a:off x="0" y="745037"/>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dirty="0">
              <a:solidFill>
                <a:schemeClr val="tx2"/>
              </a:solidFill>
              <a:latin typeface="+mn-lt"/>
            </a:rPr>
            <a:t>II. Propojený svět</a:t>
          </a:r>
          <a:r>
            <a:rPr lang="cs-CZ" sz="1800" b="1" kern="1200" dirty="0">
              <a:solidFill>
                <a:schemeClr val="tx2"/>
              </a:solidFill>
              <a:latin typeface="+mn-lt"/>
            </a:rPr>
            <a:t/>
          </a:r>
          <a:br>
            <a:rPr lang="cs-CZ" sz="1800" b="1" kern="1200" dirty="0">
              <a:solidFill>
                <a:schemeClr val="tx2"/>
              </a:solidFill>
              <a:latin typeface="+mn-lt"/>
            </a:rPr>
          </a:br>
          <a:r>
            <a:rPr lang="cs-CZ" sz="1800" b="1" kern="1200" dirty="0">
              <a:solidFill>
                <a:schemeClr val="tx2"/>
              </a:solidFill>
              <a:latin typeface="+mn-lt"/>
              <a:sym typeface="Wingdings 3" panose="05040102010807070707" pitchFamily="18" charset="2"/>
            </a:rPr>
            <a:t> okultní obory: sympatie, antipatie; astrologie, magie, alchymie</a:t>
          </a:r>
          <a:endParaRPr lang="en-US" sz="1800" b="1" kern="1200" dirty="0">
            <a:solidFill>
              <a:schemeClr val="tx2"/>
            </a:solidFill>
            <a:latin typeface="+mn-lt"/>
          </a:endParaRPr>
        </a:p>
      </dsp:txBody>
      <dsp:txXfrm>
        <a:off x="0" y="745037"/>
        <a:ext cx="10529887" cy="744401"/>
      </dsp:txXfrm>
    </dsp:sp>
    <dsp:sp modelId="{94A29245-0EDA-4C39-857B-8ABD7EED675D}">
      <dsp:nvSpPr>
        <dsp:cNvPr id="0" name=""/>
        <dsp:cNvSpPr/>
      </dsp:nvSpPr>
      <dsp:spPr>
        <a:xfrm>
          <a:off x="0" y="1489438"/>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F976E-51C5-4941-A4DB-B441F39C6767}">
      <dsp:nvSpPr>
        <dsp:cNvPr id="0" name=""/>
        <dsp:cNvSpPr/>
      </dsp:nvSpPr>
      <dsp:spPr>
        <a:xfrm>
          <a:off x="0" y="1489438"/>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rgbClr val="A53010"/>
              </a:solidFill>
              <a:latin typeface="+mn-lt"/>
            </a:rPr>
            <a:t>III. Svět nových vědeckých metod</a:t>
          </a:r>
          <a:r>
            <a:rPr lang="cs-CZ" sz="1800" kern="1200" dirty="0">
              <a:solidFill>
                <a:srgbClr val="A53010"/>
              </a:solidFill>
              <a:latin typeface="+mn-lt"/>
            </a:rPr>
            <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empirismus x racionalismus; matematizace x </a:t>
          </a:r>
          <a:r>
            <a:rPr lang="cs-CZ" sz="1800" kern="1200" dirty="0" err="1">
              <a:solidFill>
                <a:srgbClr val="A53010"/>
              </a:solidFill>
              <a:latin typeface="+mn-lt"/>
              <a:sym typeface="Wingdings 3" panose="05040102010807070707" pitchFamily="18" charset="2"/>
            </a:rPr>
            <a:t>experimentalismus</a:t>
          </a:r>
          <a:r>
            <a:rPr lang="cs-CZ" sz="1800" kern="1200" dirty="0">
              <a:solidFill>
                <a:srgbClr val="A53010"/>
              </a:solidFill>
              <a:latin typeface="+mn-lt"/>
              <a:sym typeface="Wingdings 3" panose="05040102010807070707" pitchFamily="18" charset="2"/>
            </a:rPr>
            <a:t>; věda x náboženství</a:t>
          </a:r>
          <a:endParaRPr lang="en-US" sz="1800" kern="1200" dirty="0">
            <a:solidFill>
              <a:srgbClr val="A53010"/>
            </a:solidFill>
            <a:latin typeface="+mn-lt"/>
          </a:endParaRPr>
        </a:p>
      </dsp:txBody>
      <dsp:txXfrm>
        <a:off x="0" y="1489438"/>
        <a:ext cx="10529887" cy="744401"/>
      </dsp:txXfrm>
    </dsp:sp>
    <dsp:sp modelId="{37191717-E65F-4FB2-9D7F-2DC420287A75}">
      <dsp:nvSpPr>
        <dsp:cNvPr id="0" name=""/>
        <dsp:cNvSpPr/>
      </dsp:nvSpPr>
      <dsp:spPr>
        <a:xfrm>
          <a:off x="0" y="2233839"/>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16139-CC9B-46AA-ADD7-C21004A630D5}">
      <dsp:nvSpPr>
        <dsp:cNvPr id="0" name=""/>
        <dsp:cNvSpPr/>
      </dsp:nvSpPr>
      <dsp:spPr>
        <a:xfrm>
          <a:off x="0" y="2233839"/>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rgbClr val="A53010"/>
              </a:solidFill>
              <a:latin typeface="+mn-lt"/>
            </a:rPr>
            <a:t>IV. </a:t>
          </a:r>
          <a:r>
            <a:rPr lang="cs-CZ" sz="2000" kern="1200" dirty="0" err="1">
              <a:solidFill>
                <a:srgbClr val="A53010"/>
              </a:solidFill>
              <a:latin typeface="+mn-lt"/>
            </a:rPr>
            <a:t>Supralunární</a:t>
          </a:r>
          <a:r>
            <a:rPr lang="cs-CZ" sz="2000" kern="1200" dirty="0">
              <a:solidFill>
                <a:srgbClr val="A53010"/>
              </a:solidFill>
              <a:latin typeface="+mn-lt"/>
            </a:rPr>
            <a:t> svět</a:t>
          </a:r>
          <a:r>
            <a:rPr lang="cs-CZ" sz="1800" kern="1200" dirty="0">
              <a:solidFill>
                <a:srgbClr val="A53010"/>
              </a:solidFill>
              <a:latin typeface="+mn-lt"/>
            </a:rPr>
            <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astronomie, kosmologie: geocentrismus, heliocentrismus, </a:t>
          </a:r>
          <a:r>
            <a:rPr lang="cs-CZ" sz="1800" kern="1200" dirty="0" err="1">
              <a:solidFill>
                <a:srgbClr val="A53010"/>
              </a:solidFill>
              <a:latin typeface="+mn-lt"/>
              <a:sym typeface="Wingdings 3" panose="05040102010807070707" pitchFamily="18" charset="2"/>
            </a:rPr>
            <a:t>geoheliocentrismus</a:t>
          </a:r>
          <a:endParaRPr lang="en-US" sz="1800" kern="1200" dirty="0">
            <a:solidFill>
              <a:srgbClr val="A53010"/>
            </a:solidFill>
            <a:latin typeface="+mn-lt"/>
          </a:endParaRPr>
        </a:p>
      </dsp:txBody>
      <dsp:txXfrm>
        <a:off x="0" y="2233839"/>
        <a:ext cx="10529887" cy="744401"/>
      </dsp:txXfrm>
    </dsp:sp>
    <dsp:sp modelId="{B6E2EFE6-4D50-4EC4-A22D-F65035FB678B}">
      <dsp:nvSpPr>
        <dsp:cNvPr id="0" name=""/>
        <dsp:cNvSpPr/>
      </dsp:nvSpPr>
      <dsp:spPr>
        <a:xfrm>
          <a:off x="0" y="2978240"/>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3C4AB-DDBC-4CC5-8647-63BC71B679DA}">
      <dsp:nvSpPr>
        <dsp:cNvPr id="0" name=""/>
        <dsp:cNvSpPr/>
      </dsp:nvSpPr>
      <dsp:spPr>
        <a:xfrm>
          <a:off x="0" y="2978240"/>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rgbClr val="A53010"/>
              </a:solidFill>
              <a:latin typeface="+mn-lt"/>
            </a:rPr>
            <a:t>V. </a:t>
          </a:r>
          <a:r>
            <a:rPr lang="cs-CZ" sz="2000" kern="1200" dirty="0" err="1">
              <a:solidFill>
                <a:srgbClr val="A53010"/>
              </a:solidFill>
              <a:latin typeface="+mn-lt"/>
            </a:rPr>
            <a:t>Sublunární</a:t>
          </a:r>
          <a:r>
            <a:rPr lang="cs-CZ" sz="2000" kern="1200" dirty="0">
              <a:solidFill>
                <a:srgbClr val="A53010"/>
              </a:solidFill>
              <a:latin typeface="+mn-lt"/>
            </a:rPr>
            <a:t> svět</a:t>
          </a:r>
          <a:r>
            <a:rPr lang="cs-CZ" sz="1800" kern="1200" dirty="0">
              <a:solidFill>
                <a:srgbClr val="A53010"/>
              </a:solidFill>
              <a:latin typeface="+mn-lt"/>
            </a:rPr>
            <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fyzika těles</a:t>
          </a:r>
          <a:endParaRPr lang="en-US" sz="1800" kern="1200" dirty="0">
            <a:solidFill>
              <a:srgbClr val="A53010"/>
            </a:solidFill>
            <a:latin typeface="+mn-lt"/>
          </a:endParaRPr>
        </a:p>
      </dsp:txBody>
      <dsp:txXfrm>
        <a:off x="0" y="2978240"/>
        <a:ext cx="10529887" cy="744401"/>
      </dsp:txXfrm>
    </dsp:sp>
    <dsp:sp modelId="{E21A8270-42A0-4499-BCD6-B9B5C54F1B7F}">
      <dsp:nvSpPr>
        <dsp:cNvPr id="0" name=""/>
        <dsp:cNvSpPr/>
      </dsp:nvSpPr>
      <dsp:spPr>
        <a:xfrm>
          <a:off x="0" y="3722641"/>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E1CC9-1FBC-48FB-8182-B2B8F138D02E}">
      <dsp:nvSpPr>
        <dsp:cNvPr id="0" name=""/>
        <dsp:cNvSpPr/>
      </dsp:nvSpPr>
      <dsp:spPr>
        <a:xfrm>
          <a:off x="0" y="3722641"/>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rgbClr val="A53010"/>
              </a:solidFill>
              <a:latin typeface="+mn-lt"/>
            </a:rPr>
            <a:t>VI. Mikrokosmos a živý svět</a:t>
          </a:r>
          <a:r>
            <a:rPr lang="cs-CZ" sz="1800" kern="1200" dirty="0">
              <a:solidFill>
                <a:srgbClr val="A53010"/>
              </a:solidFill>
              <a:latin typeface="+mn-lt"/>
            </a:rPr>
            <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medicína, vědy o živé přírodě</a:t>
          </a:r>
          <a:endParaRPr lang="en-US" sz="1800" kern="1200" dirty="0">
            <a:solidFill>
              <a:srgbClr val="A53010"/>
            </a:solidFill>
            <a:latin typeface="+mn-lt"/>
          </a:endParaRPr>
        </a:p>
      </dsp:txBody>
      <dsp:txXfrm>
        <a:off x="0" y="3722641"/>
        <a:ext cx="10529887" cy="744401"/>
      </dsp:txXfrm>
    </dsp:sp>
    <dsp:sp modelId="{E09E2875-1802-40A8-92D6-5F64F30EBEDD}">
      <dsp:nvSpPr>
        <dsp:cNvPr id="0" name=""/>
        <dsp:cNvSpPr/>
      </dsp:nvSpPr>
      <dsp:spPr>
        <a:xfrm>
          <a:off x="0" y="4467042"/>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238B1-D33F-4188-A9B4-D97B9C762788}">
      <dsp:nvSpPr>
        <dsp:cNvPr id="0" name=""/>
        <dsp:cNvSpPr/>
      </dsp:nvSpPr>
      <dsp:spPr>
        <a:xfrm>
          <a:off x="0" y="4467042"/>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rgbClr val="A53010"/>
              </a:solidFill>
              <a:latin typeface="+mn-lt"/>
            </a:rPr>
            <a:t>VII. Svět, který dospěl</a:t>
          </a:r>
          <a:r>
            <a:rPr lang="cs-CZ" sz="1800" kern="1200" dirty="0">
              <a:solidFill>
                <a:srgbClr val="A53010"/>
              </a:solidFill>
              <a:latin typeface="+mn-lt"/>
            </a:rPr>
            <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raná geologie (teorie Země) a počátky evolučního myšlení</a:t>
          </a:r>
          <a:endParaRPr lang="en-US" sz="1800" kern="1200" dirty="0">
            <a:solidFill>
              <a:srgbClr val="A53010"/>
            </a:solidFill>
            <a:latin typeface="+mn-lt"/>
          </a:endParaRPr>
        </a:p>
      </dsp:txBody>
      <dsp:txXfrm>
        <a:off x="0" y="4467042"/>
        <a:ext cx="10529887" cy="744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5592-38E2-4892-B447-50C32F4F76AB}" type="datetimeFigureOut">
              <a:rPr lang="cs-CZ" smtClean="0"/>
              <a:t>24.03.2021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2B4E4-6D0B-4E75-9405-AE5DA239218B}" type="slidenum">
              <a:rPr lang="cs-CZ" smtClean="0"/>
              <a:t>‹#›</a:t>
            </a:fld>
            <a:endParaRPr lang="cs-CZ"/>
          </a:p>
        </p:txBody>
      </p:sp>
    </p:spTree>
    <p:extLst>
      <p:ext uri="{BB962C8B-B14F-4D97-AF65-F5344CB8AC3E}">
        <p14:creationId xmlns:p14="http://schemas.microsoft.com/office/powerpoint/2010/main" val="56593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37509" y="2514600"/>
            <a:ext cx="9667103" cy="2262781"/>
          </a:xfrm>
        </p:spPr>
        <p:txBody>
          <a:bodyPr anchor="b">
            <a:normAutofit/>
          </a:bodyPr>
          <a:lstStyle>
            <a:lvl1pPr>
              <a:defRPr sz="5400"/>
            </a:lvl1pPr>
          </a:lstStyle>
          <a:p>
            <a:r>
              <a:rPr lang="cs-CZ" dirty="0"/>
              <a:t>Kliknutím lze upravit styl.</a:t>
            </a:r>
            <a:endParaRPr lang="en-US" dirty="0"/>
          </a:p>
        </p:txBody>
      </p:sp>
      <p:sp>
        <p:nvSpPr>
          <p:cNvPr id="3" name="Subtitle 2"/>
          <p:cNvSpPr>
            <a:spLocks noGrp="1"/>
          </p:cNvSpPr>
          <p:nvPr>
            <p:ph type="subTitle" idx="1"/>
          </p:nvPr>
        </p:nvSpPr>
        <p:spPr>
          <a:xfrm>
            <a:off x="1837509" y="4777379"/>
            <a:ext cx="9667103"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Obdélník 8">
            <a:extLst>
              <a:ext uri="{FF2B5EF4-FFF2-40B4-BE49-F238E27FC236}">
                <a16:creationId xmlns:a16="http://schemas.microsoft.com/office/drawing/2014/main" id="{779AF831-1A7E-4F1A-B873-A316CC2AE30E}"/>
              </a:ext>
            </a:extLst>
          </p:cNvPr>
          <p:cNvSpPr/>
          <p:nvPr userDrawn="1"/>
        </p:nvSpPr>
        <p:spPr>
          <a:xfrm>
            <a:off x="0" y="6125511"/>
            <a:ext cx="12192000" cy="7785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9" name="Zástupný symbol pro číslo snímku 7">
            <a:extLst>
              <a:ext uri="{FF2B5EF4-FFF2-40B4-BE49-F238E27FC236}">
                <a16:creationId xmlns:a16="http://schemas.microsoft.com/office/drawing/2014/main" id="{57D18A03-3A13-4DFF-9BB6-5E392782C140}"/>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0" name="Šipka: pětiúhelník 9">
            <a:extLst>
              <a:ext uri="{FF2B5EF4-FFF2-40B4-BE49-F238E27FC236}">
                <a16:creationId xmlns:a16="http://schemas.microsoft.com/office/drawing/2014/main" id="{7D4EE297-4BC5-4C1C-839A-EA2631DAFED3}"/>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pětiúhelník 10">
            <a:extLst>
              <a:ext uri="{FF2B5EF4-FFF2-40B4-BE49-F238E27FC236}">
                <a16:creationId xmlns:a16="http://schemas.microsoft.com/office/drawing/2014/main" id="{16AFA6C7-41F7-4B6B-879C-91F6CE9F54DC}"/>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6" name="Zástupný symbol pro číslo snímku 7">
            <a:extLst>
              <a:ext uri="{FF2B5EF4-FFF2-40B4-BE49-F238E27FC236}">
                <a16:creationId xmlns:a16="http://schemas.microsoft.com/office/drawing/2014/main" id="{404E1B18-983F-424D-AD1D-DE7F89B2385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75672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4C6F69CF-F7DE-41C2-8443-47A12FC44F7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9" name="Šipka: pětiúhelník 8">
            <a:extLst>
              <a:ext uri="{FF2B5EF4-FFF2-40B4-BE49-F238E27FC236}">
                <a16:creationId xmlns:a16="http://schemas.microsoft.com/office/drawing/2014/main" id="{83179F25-D260-4F61-B54B-2E68517F732B}"/>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80EB6DF7-4627-46B8-A117-3D68063AAE06}"/>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5" name="Zástupný symbol pro číslo snímku 7">
            <a:extLst>
              <a:ext uri="{FF2B5EF4-FFF2-40B4-BE49-F238E27FC236}">
                <a16:creationId xmlns:a16="http://schemas.microsoft.com/office/drawing/2014/main" id="{F79BB166-F5B9-481D-8E15-0487C8229401}"/>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7592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Zástupný symbol pro číslo snímku 7">
            <a:extLst>
              <a:ext uri="{FF2B5EF4-FFF2-40B4-BE49-F238E27FC236}">
                <a16:creationId xmlns:a16="http://schemas.microsoft.com/office/drawing/2014/main" id="{EA640224-BA24-4A51-9C50-369FD9FDE4E8}"/>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FEDD840B-6E7F-44D2-9AF8-AC3B6AEF1A4C}"/>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2187530B-EB7C-4EC1-A20E-B742B9A07CAB}"/>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127C24D5-9F0A-427F-A117-1A1585BBC1D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9707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Zástupný symbol pro číslo snímku 7">
            <a:extLst>
              <a:ext uri="{FF2B5EF4-FFF2-40B4-BE49-F238E27FC236}">
                <a16:creationId xmlns:a16="http://schemas.microsoft.com/office/drawing/2014/main" id="{D50DC9D0-69B1-4CF1-82F1-85DAAE16EA8E}"/>
              </a:ext>
            </a:extLst>
          </p:cNvPr>
          <p:cNvSpPr txBox="1">
            <a:spLocks/>
          </p:cNvSpPr>
          <p:nvPr userDrawn="1"/>
        </p:nvSpPr>
        <p:spPr>
          <a:xfrm>
            <a:off x="687387"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3" name="Šipka: pětiúhelník 12">
            <a:extLst>
              <a:ext uri="{FF2B5EF4-FFF2-40B4-BE49-F238E27FC236}">
                <a16:creationId xmlns:a16="http://schemas.microsoft.com/office/drawing/2014/main" id="{62CF138F-7830-4B72-A48A-EB93678A5EB4}"/>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50868EB8-D960-4B73-A071-B0EB8E107E10}"/>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9098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ý symbol pro číslo snímku 7">
            <a:extLst>
              <a:ext uri="{FF2B5EF4-FFF2-40B4-BE49-F238E27FC236}">
                <a16:creationId xmlns:a16="http://schemas.microsoft.com/office/drawing/2014/main" id="{5FB282AB-0428-4D98-B66E-F8127DC74798}"/>
              </a:ext>
            </a:extLst>
          </p:cNvPr>
          <p:cNvSpPr txBox="1">
            <a:spLocks/>
          </p:cNvSpPr>
          <p:nvPr userDrawn="1"/>
        </p:nvSpPr>
        <p:spPr>
          <a:xfrm>
            <a:off x="614625"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6E2035FF-18AA-4CC7-BB87-8306960BA89C}"/>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8D63F19E-D113-4CFD-BAE0-DACB7E9A5D01}"/>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5486E9F-B2F6-4854-8406-047FFB2FCF75}"/>
              </a:ext>
            </a:extLst>
          </p:cNvPr>
          <p:cNvSpPr txBox="1">
            <a:spLocks/>
          </p:cNvSpPr>
          <p:nvPr userDrawn="1"/>
        </p:nvSpPr>
        <p:spPr>
          <a:xfrm>
            <a:off x="11185705" y="6488127"/>
            <a:ext cx="100629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004286-5DE4-4387-BCBA-1BF75FFF5936}" type="slidenum">
              <a:rPr lang="cs-CZ" smtClean="0"/>
              <a:pPr/>
              <a:t>‹#›</a:t>
            </a:fld>
            <a:endParaRPr lang="cs-CZ" dirty="0"/>
          </a:p>
        </p:txBody>
      </p:sp>
    </p:spTree>
    <p:extLst>
      <p:ext uri="{BB962C8B-B14F-4D97-AF65-F5344CB8AC3E}">
        <p14:creationId xmlns:p14="http://schemas.microsoft.com/office/powerpoint/2010/main" val="249494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16" name="Šipka: pětiúhelník 15">
            <a:extLst>
              <a:ext uri="{FF2B5EF4-FFF2-40B4-BE49-F238E27FC236}">
                <a16:creationId xmlns:a16="http://schemas.microsoft.com/office/drawing/2014/main" id="{1F56A891-FBBA-47F1-B76E-E2686D49BE6F}"/>
              </a:ext>
            </a:extLst>
          </p:cNvPr>
          <p:cNvSpPr/>
          <p:nvPr/>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9" name="Šipka: pětiúhelník 8">
            <a:extLst>
              <a:ext uri="{FF2B5EF4-FFF2-40B4-BE49-F238E27FC236}">
                <a16:creationId xmlns:a16="http://schemas.microsoft.com/office/drawing/2014/main" id="{8578901E-A085-4C1B-8784-E62B0D5DA83B}"/>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číslo snímku 7">
            <a:extLst>
              <a:ext uri="{FF2B5EF4-FFF2-40B4-BE49-F238E27FC236}">
                <a16:creationId xmlns:a16="http://schemas.microsoft.com/office/drawing/2014/main" id="{09B1D4B8-9C02-41EA-A588-F17634491112}"/>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7" name="Zástupný symbol pro číslo snímku 7">
            <a:extLst>
              <a:ext uri="{FF2B5EF4-FFF2-40B4-BE49-F238E27FC236}">
                <a16:creationId xmlns:a16="http://schemas.microsoft.com/office/drawing/2014/main" id="{AA746BCC-03D5-402C-AA6D-F19C6E5DD996}"/>
              </a:ext>
            </a:extLst>
          </p:cNvPr>
          <p:cNvSpPr txBox="1">
            <a:spLocks/>
          </p:cNvSpPr>
          <p:nvPr userDrawn="1"/>
        </p:nvSpPr>
        <p:spPr>
          <a:xfrm>
            <a:off x="612509"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8" name="Šipka: pětiúhelník 17">
            <a:extLst>
              <a:ext uri="{FF2B5EF4-FFF2-40B4-BE49-F238E27FC236}">
                <a16:creationId xmlns:a16="http://schemas.microsoft.com/office/drawing/2014/main" id="{426CE98A-36AD-4815-B7B5-4C74E5D2475D}"/>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pětiúhelník 18">
            <a:extLst>
              <a:ext uri="{FF2B5EF4-FFF2-40B4-BE49-F238E27FC236}">
                <a16:creationId xmlns:a16="http://schemas.microsoft.com/office/drawing/2014/main" id="{35070762-1BBA-448F-AAD2-3784ACA3241E}"/>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7" name="Rectangle 6">
            <a:extLst>
              <a:ext uri="{FF2B5EF4-FFF2-40B4-BE49-F238E27FC236}">
                <a16:creationId xmlns:a16="http://schemas.microsoft.com/office/drawing/2014/main" id="{386010B4-BA21-4FC5-8731-99E4D3EBD145}"/>
              </a:ext>
            </a:extLst>
          </p:cNvPr>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299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ý symbol pro číslo snímku 7">
            <a:extLst>
              <a:ext uri="{FF2B5EF4-FFF2-40B4-BE49-F238E27FC236}">
                <a16:creationId xmlns:a16="http://schemas.microsoft.com/office/drawing/2014/main" id="{966C03B0-E72C-4D23-BEB4-095DBEB3CC8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E3E3E82C-A2DE-4373-897F-5D34FBFFD167}"/>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0BFB9183-5056-44E4-BAF7-3BBEE024A4F7}"/>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Zástupný symbol pro číslo snímku 7">
            <a:extLst>
              <a:ext uri="{FF2B5EF4-FFF2-40B4-BE49-F238E27FC236}">
                <a16:creationId xmlns:a16="http://schemas.microsoft.com/office/drawing/2014/main" id="{2979BB0F-9BA6-49E3-8C5D-FFFF78C013F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6" name="Šipka: pětiúhelník 15">
            <a:extLst>
              <a:ext uri="{FF2B5EF4-FFF2-40B4-BE49-F238E27FC236}">
                <a16:creationId xmlns:a16="http://schemas.microsoft.com/office/drawing/2014/main" id="{641072C7-9F86-47A5-86FA-8BE737A202BD}"/>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pětiúhelník 18">
            <a:extLst>
              <a:ext uri="{FF2B5EF4-FFF2-40B4-BE49-F238E27FC236}">
                <a16:creationId xmlns:a16="http://schemas.microsoft.com/office/drawing/2014/main" id="{B58E9117-499E-409A-8100-02BA3752B246}"/>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112A7DE-65A1-4640-8306-983464DCA2AE}"/>
              </a:ext>
            </a:extLst>
          </p:cNvPr>
          <p:cNvSpPr txBox="1">
            <a:spLocks/>
          </p:cNvSpPr>
          <p:nvPr userDrawn="1"/>
        </p:nvSpPr>
        <p:spPr>
          <a:xfrm>
            <a:off x="513805"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977A1B62-0ECD-4C1C-8CFD-961370196BF1}"/>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9605149C-EAAC-45A7-91B4-4BD26CEE06BD}"/>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7" name="Zástupný symbol pro číslo snímku 7">
            <a:extLst>
              <a:ext uri="{FF2B5EF4-FFF2-40B4-BE49-F238E27FC236}">
                <a16:creationId xmlns:a16="http://schemas.microsoft.com/office/drawing/2014/main" id="{23BA37AE-6F17-42D1-9775-D9D6DEEB306A}"/>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67478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Šipka: pětiúhelník 12">
            <a:extLst>
              <a:ext uri="{FF2B5EF4-FFF2-40B4-BE49-F238E27FC236}">
                <a16:creationId xmlns:a16="http://schemas.microsoft.com/office/drawing/2014/main" id="{CD8E54C2-7092-452A-8C79-4B2FE5F987A2}"/>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694C6D42-FFAE-4AB5-80BC-52F469A96882}"/>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43441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1" name="Zástupný symbol pro číslo snímku 7">
            <a:extLst>
              <a:ext uri="{FF2B5EF4-FFF2-40B4-BE49-F238E27FC236}">
                <a16:creationId xmlns:a16="http://schemas.microsoft.com/office/drawing/2014/main" id="{44B6A21E-6825-4CA4-A9F1-B069CD7812E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B9D1A16C-6328-4232-A598-E72EC4939C43}"/>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6DEA0F37-4E1C-41F9-BB8C-528930BCE7A9}"/>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8" name="Zástupný symbol pro číslo snímku 7">
            <a:extLst>
              <a:ext uri="{FF2B5EF4-FFF2-40B4-BE49-F238E27FC236}">
                <a16:creationId xmlns:a16="http://schemas.microsoft.com/office/drawing/2014/main" id="{CF940D3C-2724-46A5-9284-5C99F1E422D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314110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3" name="Zástupný symbol pro číslo snímku 7">
            <a:extLst>
              <a:ext uri="{FF2B5EF4-FFF2-40B4-BE49-F238E27FC236}">
                <a16:creationId xmlns:a16="http://schemas.microsoft.com/office/drawing/2014/main" id="{5F6C254A-05AA-49CE-B3EC-FA42D55E41DB}"/>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4" name="Šipka: pětiúhelník 13">
            <a:extLst>
              <a:ext uri="{FF2B5EF4-FFF2-40B4-BE49-F238E27FC236}">
                <a16:creationId xmlns:a16="http://schemas.microsoft.com/office/drawing/2014/main" id="{BE19A70A-9B72-4529-B47B-E2C65EB3D782}"/>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pětiúhelník 14">
            <a:extLst>
              <a:ext uri="{FF2B5EF4-FFF2-40B4-BE49-F238E27FC236}">
                <a16:creationId xmlns:a16="http://schemas.microsoft.com/office/drawing/2014/main" id="{E1907510-7AD4-4286-B224-D8F78C26CDC5}"/>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0" name="Zástupný symbol pro číslo snímku 7">
            <a:extLst>
              <a:ext uri="{FF2B5EF4-FFF2-40B4-BE49-F238E27FC236}">
                <a16:creationId xmlns:a16="http://schemas.microsoft.com/office/drawing/2014/main" id="{3CA3BDA9-7D7E-4CF5-AD0C-FE23489087D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132511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extLst>
              <a:ext uri="{BEBA8EAE-BF5A-486C-A8C5-ECC9F3942E4B}">
                <a14:imgProps xmlns:a14="http://schemas.microsoft.com/office/drawing/2010/main">
                  <a14:imgLayer r:embed="rId27">
                    <a14:imgEffect>
                      <a14:saturation sat="80000"/>
                    </a14:imgEffect>
                  </a14:imgLayer>
                </a14:imgProps>
              </a:ext>
            </a:extLst>
          </a:blip>
          <a:srcRect/>
          <a:stretch>
            <a:fillRect l="-2000" t="-6000" r="-70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337" y="449319"/>
            <a:ext cx="9841275"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659236" y="1846217"/>
            <a:ext cx="9845376" cy="417358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69" r:id="rId5"/>
    <p:sldLayoutId id="2147483652" r:id="rId6"/>
    <p:sldLayoutId id="2147483670" r:id="rId7"/>
    <p:sldLayoutId id="2147483653" r:id="rId8"/>
    <p:sldLayoutId id="2147483671" r:id="rId9"/>
    <p:sldLayoutId id="2147483654" r:id="rId10"/>
    <p:sldLayoutId id="2147483668" r:id="rId11"/>
    <p:sldLayoutId id="2147483655" r:id="rId12"/>
    <p:sldLayoutId id="2147483667" r:id="rId13"/>
    <p:sldLayoutId id="2147483656" r:id="rId14"/>
    <p:sldLayoutId id="2147483665" r:id="rId15"/>
    <p:sldLayoutId id="2147483657" r:id="rId16"/>
    <p:sldLayoutId id="2147483672" r:id="rId17"/>
    <p:sldLayoutId id="2147483660" r:id="rId18"/>
    <p:sldLayoutId id="2147483675" r:id="rId19"/>
    <p:sldLayoutId id="2147483661" r:id="rId20"/>
    <p:sldLayoutId id="2147483674" r:id="rId21"/>
    <p:sldLayoutId id="2147483662" r:id="rId22"/>
    <p:sldLayoutId id="2147483663" r:id="rId23"/>
    <p:sldLayoutId id="2147483664" r:id="rId24"/>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BC093-3B55-408C-9222-94104E39E9B8}"/>
              </a:ext>
            </a:extLst>
          </p:cNvPr>
          <p:cNvSpPr>
            <a:spLocks noGrp="1"/>
          </p:cNvSpPr>
          <p:nvPr>
            <p:ph type="ctrTitle"/>
          </p:nvPr>
        </p:nvSpPr>
        <p:spPr/>
        <p:txBody>
          <a:bodyPr>
            <a:normAutofit/>
          </a:bodyPr>
          <a:lstStyle/>
          <a:p>
            <a:r>
              <a:rPr lang="cs-CZ" dirty="0"/>
              <a:t>Novověká věda:</a:t>
            </a:r>
            <a:br>
              <a:rPr lang="cs-CZ" dirty="0"/>
            </a:br>
            <a:r>
              <a:rPr lang="cs-CZ" dirty="0"/>
              <a:t>Vybrané kapitoly</a:t>
            </a:r>
          </a:p>
        </p:txBody>
      </p:sp>
      <p:sp>
        <p:nvSpPr>
          <p:cNvPr id="3" name="Podnadpis 2">
            <a:extLst>
              <a:ext uri="{FF2B5EF4-FFF2-40B4-BE49-F238E27FC236}">
                <a16:creationId xmlns:a16="http://schemas.microsoft.com/office/drawing/2014/main" id="{41EBBFF5-6FA7-4CA6-A44E-F10AB3EF85A3}"/>
              </a:ext>
            </a:extLst>
          </p:cNvPr>
          <p:cNvSpPr>
            <a:spLocks noGrp="1"/>
          </p:cNvSpPr>
          <p:nvPr>
            <p:ph type="subTitle" idx="1"/>
          </p:nvPr>
        </p:nvSpPr>
        <p:spPr/>
        <p:txBody>
          <a:bodyPr/>
          <a:lstStyle/>
          <a:p>
            <a:r>
              <a:rPr lang="cs-CZ" dirty="0"/>
              <a:t>Daniel </a:t>
            </a:r>
            <a:r>
              <a:rPr lang="cs-CZ" dirty="0" err="1"/>
              <a:t>Špelda</a:t>
            </a:r>
            <a:r>
              <a:rPr lang="cs-CZ" dirty="0"/>
              <a:t>, Katedra filosofie FF MU</a:t>
            </a:r>
          </a:p>
          <a:p>
            <a:r>
              <a:rPr lang="cs-CZ" dirty="0"/>
              <a:t>Jarní semestr 2021</a:t>
            </a:r>
          </a:p>
        </p:txBody>
      </p:sp>
      <p:pic>
        <p:nvPicPr>
          <p:cNvPr id="8" name="Obrázek 7" descr="Obsah obrázku text, interiér&#10;&#10;Popis byl vytvořen automaticky">
            <a:extLst>
              <a:ext uri="{FF2B5EF4-FFF2-40B4-BE49-F238E27FC236}">
                <a16:creationId xmlns:a16="http://schemas.microsoft.com/office/drawing/2014/main" id="{5A289400-D7B7-4979-ABC1-B6FF7587E08C}"/>
              </a:ext>
            </a:extLst>
          </p:cNvPr>
          <p:cNvPicPr>
            <a:picLocks noChangeAspect="1"/>
          </p:cNvPicPr>
          <p:nvPr/>
        </p:nvPicPr>
        <p:blipFill>
          <a:blip r:embed="rId2"/>
          <a:stretch>
            <a:fillRect/>
          </a:stretch>
        </p:blipFill>
        <p:spPr>
          <a:xfrm>
            <a:off x="8091948" y="0"/>
            <a:ext cx="4100052" cy="6084477"/>
          </a:xfrm>
          <a:prstGeom prst="rect">
            <a:avLst/>
          </a:prstGeom>
        </p:spPr>
      </p:pic>
    </p:spTree>
    <p:extLst>
      <p:ext uri="{BB962C8B-B14F-4D97-AF65-F5344CB8AC3E}">
        <p14:creationId xmlns:p14="http://schemas.microsoft.com/office/powerpoint/2010/main" val="5033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b="1" dirty="0"/>
              <a:t>Věci jsou spojené a odpovídají si</a:t>
            </a:r>
            <a:r>
              <a:rPr lang="cs-CZ" dirty="0"/>
              <a:t>.</a:t>
            </a:r>
          </a:p>
          <a:p>
            <a:r>
              <a:rPr lang="cs-CZ" dirty="0"/>
              <a:t>Jde jen o to rozpoznat správnou </a:t>
            </a:r>
            <a:r>
              <a:rPr lang="cs-CZ" b="1" dirty="0"/>
              <a:t>signaturu</a:t>
            </a:r>
            <a:r>
              <a:rPr lang="cs-CZ" dirty="0"/>
              <a:t>: svět je přeplněn </a:t>
            </a:r>
            <a:r>
              <a:rPr lang="cs-CZ" b="1" dirty="0"/>
              <a:t>znaky</a:t>
            </a:r>
            <a:r>
              <a:rPr lang="cs-CZ" dirty="0"/>
              <a:t>.</a:t>
            </a:r>
          </a:p>
          <a:p>
            <a:r>
              <a:rPr lang="cs-CZ" dirty="0"/>
              <a:t>Např. linie Slunce – srdce – žlutá – zlato – lev – statečnost (viz obr. výše).</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c) Řetězce analogií</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Obrázek 9" descr="Obsah obrázku text&#10;&#10;Popis byl vytvořen automaticky">
            <a:extLst>
              <a:ext uri="{FF2B5EF4-FFF2-40B4-BE49-F238E27FC236}">
                <a16:creationId xmlns:a16="http://schemas.microsoft.com/office/drawing/2014/main" id="{53B012C3-741B-4E1E-B1B8-03D174B98478}"/>
              </a:ext>
            </a:extLst>
          </p:cNvPr>
          <p:cNvPicPr>
            <a:picLocks noChangeAspect="1"/>
          </p:cNvPicPr>
          <p:nvPr/>
        </p:nvPicPr>
        <p:blipFill>
          <a:blip r:embed="rId2"/>
          <a:stretch>
            <a:fillRect/>
          </a:stretch>
        </p:blipFill>
        <p:spPr>
          <a:xfrm>
            <a:off x="8015288" y="501358"/>
            <a:ext cx="4176712" cy="6334680"/>
          </a:xfrm>
          <a:prstGeom prst="rect">
            <a:avLst/>
          </a:prstGeom>
        </p:spPr>
      </p:pic>
    </p:spTree>
    <p:extLst>
      <p:ext uri="{BB962C8B-B14F-4D97-AF65-F5344CB8AC3E}">
        <p14:creationId xmlns:p14="http://schemas.microsoft.com/office/powerpoint/2010/main" val="341621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811161" y="2133600"/>
            <a:ext cx="5515898" cy="3777622"/>
          </a:xfrm>
        </p:spPr>
        <p:txBody>
          <a:bodyPr>
            <a:normAutofit/>
          </a:bodyPr>
          <a:lstStyle/>
          <a:p>
            <a:r>
              <a:rPr lang="cs-CZ" dirty="0"/>
              <a:t>Schopnosti příbuzných nebo znepřátelených věcí působit na sebe i na velkou vzdálenost.</a:t>
            </a:r>
          </a:p>
          <a:p>
            <a:r>
              <a:rPr lang="cs-CZ" dirty="0"/>
              <a:t>Porta, </a:t>
            </a:r>
            <a:r>
              <a:rPr lang="cs-CZ" i="1" dirty="0" err="1"/>
              <a:t>Magia</a:t>
            </a:r>
            <a:r>
              <a:rPr lang="cs-CZ" i="1" dirty="0"/>
              <a:t> </a:t>
            </a:r>
            <a:r>
              <a:rPr lang="cs-CZ" i="1" dirty="0" err="1"/>
              <a:t>naturalis</a:t>
            </a:r>
            <a:r>
              <a:rPr lang="cs-CZ" i="1" dirty="0"/>
              <a:t> </a:t>
            </a:r>
            <a:r>
              <a:rPr lang="cs-CZ" dirty="0"/>
              <a:t>aj. </a:t>
            </a:r>
          </a:p>
          <a:p>
            <a:r>
              <a:rPr lang="cs-CZ" dirty="0" err="1"/>
              <a:t>Cardano</a:t>
            </a:r>
            <a:r>
              <a:rPr lang="cs-CZ" dirty="0"/>
              <a:t>. vinná réva nenávidí kapustu atd. </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d) Sympatie a antipatie</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Obrázek 9">
            <a:extLst>
              <a:ext uri="{FF2B5EF4-FFF2-40B4-BE49-F238E27FC236}">
                <a16:creationId xmlns:a16="http://schemas.microsoft.com/office/drawing/2014/main" id="{1ED3B456-2967-4422-B620-490AC57D9308}"/>
              </a:ext>
            </a:extLst>
          </p:cNvPr>
          <p:cNvPicPr>
            <a:picLocks noChangeAspect="1"/>
          </p:cNvPicPr>
          <p:nvPr/>
        </p:nvPicPr>
        <p:blipFill>
          <a:blip r:embed="rId2"/>
          <a:stretch>
            <a:fillRect/>
          </a:stretch>
        </p:blipFill>
        <p:spPr>
          <a:xfrm>
            <a:off x="6327059" y="1261869"/>
            <a:ext cx="5864942" cy="5596131"/>
          </a:xfrm>
          <a:prstGeom prst="rect">
            <a:avLst/>
          </a:prstGeom>
        </p:spPr>
      </p:pic>
    </p:spTree>
    <p:extLst>
      <p:ext uri="{BB962C8B-B14F-4D97-AF65-F5344CB8AC3E}">
        <p14:creationId xmlns:p14="http://schemas.microsoft.com/office/powerpoint/2010/main" val="195643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525679"/>
            <a:ext cx="11216640" cy="3777622"/>
          </a:xfrm>
        </p:spPr>
        <p:txBody>
          <a:bodyPr>
            <a:normAutofit/>
          </a:bodyPr>
          <a:lstStyle/>
          <a:p>
            <a:r>
              <a:rPr lang="cs-CZ" dirty="0"/>
              <a:t>M. </a:t>
            </a:r>
            <a:r>
              <a:rPr lang="cs-CZ" dirty="0" err="1"/>
              <a:t>Ficino</a:t>
            </a:r>
            <a:r>
              <a:rPr lang="cs-CZ" dirty="0"/>
              <a:t> – </a:t>
            </a:r>
            <a:r>
              <a:rPr lang="cs-CZ" i="1" dirty="0"/>
              <a:t>De vita </a:t>
            </a:r>
            <a:r>
              <a:rPr lang="cs-CZ" i="1" dirty="0" err="1"/>
              <a:t>libri</a:t>
            </a:r>
            <a:r>
              <a:rPr lang="cs-CZ" i="1" dirty="0"/>
              <a:t> tres</a:t>
            </a:r>
            <a:r>
              <a:rPr lang="cs-CZ" dirty="0"/>
              <a:t> (</a:t>
            </a:r>
            <a:r>
              <a:rPr lang="cs-CZ" i="1" dirty="0"/>
              <a:t>O životě tři knihy</a:t>
            </a:r>
            <a:r>
              <a:rPr lang="cs-CZ" dirty="0"/>
              <a:t>, 1489, č. 2020): návod pro mudrce k dosažení zdraví a dlouhého věku (včetně magických postupů).</a:t>
            </a:r>
          </a:p>
          <a:p>
            <a:r>
              <a:rPr lang="cs-CZ" i="1" dirty="0"/>
              <a:t>Spiritus </a:t>
            </a:r>
            <a:r>
              <a:rPr lang="cs-CZ" i="1" dirty="0" err="1"/>
              <a:t>mundi</a:t>
            </a:r>
            <a:r>
              <a:rPr lang="cs-CZ" dirty="0"/>
              <a:t> (duch světa) – jemná hmotná substance, která přenáší vliv z nebes na zemi.</a:t>
            </a:r>
          </a:p>
          <a:p>
            <a:r>
              <a:rPr lang="cs-CZ" dirty="0"/>
              <a:t>Mudrc/mág může přivolávat a lákat nebeské síly ke svému prospěchu: </a:t>
            </a:r>
          </a:p>
          <a:p>
            <a:r>
              <a:rPr lang="cs-CZ" u="sng" dirty="0"/>
              <a:t>Sedm hierarchicky seřazených prvků</a:t>
            </a:r>
            <a:r>
              <a:rPr lang="cs-CZ" dirty="0"/>
              <a:t>, jejichž prostřednictvím lze přitahovat nebeské vlivy k pozemskému světu: kameny a kovy, organické věci (rostliny, zvířecí údy), výpary a vůně, ale také hudba a zpěv, nebo zaříkávadla a slova vtělená do amuletů či talismanů.</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e) Filosofická podoba přírodní magie</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22A1ED5D-81AA-4862-A524-9B71024C9D03}"/>
              </a:ext>
            </a:extLst>
          </p:cNvPr>
          <p:cNvPicPr>
            <a:picLocks noChangeAspect="1"/>
          </p:cNvPicPr>
          <p:nvPr/>
        </p:nvPicPr>
        <p:blipFill>
          <a:blip r:embed="rId2"/>
          <a:stretch>
            <a:fillRect/>
          </a:stretch>
        </p:blipFill>
        <p:spPr>
          <a:xfrm>
            <a:off x="3814731" y="3991470"/>
            <a:ext cx="4850507" cy="2866530"/>
          </a:xfrm>
          <a:prstGeom prst="rect">
            <a:avLst/>
          </a:prstGeom>
        </p:spPr>
      </p:pic>
    </p:spTree>
    <p:extLst>
      <p:ext uri="{BB962C8B-B14F-4D97-AF65-F5344CB8AC3E}">
        <p14:creationId xmlns:p14="http://schemas.microsoft.com/office/powerpoint/2010/main" val="275564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dirty="0"/>
              <a:t>Giovanni </a:t>
            </a:r>
            <a:r>
              <a:rPr lang="cs-CZ" dirty="0" err="1"/>
              <a:t>Battista</a:t>
            </a:r>
            <a:r>
              <a:rPr lang="cs-CZ" dirty="0"/>
              <a:t> </a:t>
            </a:r>
            <a:r>
              <a:rPr lang="cs-CZ" dirty="0" err="1"/>
              <a:t>della</a:t>
            </a:r>
            <a:r>
              <a:rPr lang="cs-CZ" dirty="0"/>
              <a:t> Porta (1538-1615), který v roce 1558 vydal slavnou </a:t>
            </a:r>
            <a:r>
              <a:rPr lang="cs-CZ" i="1" dirty="0" err="1"/>
              <a:t>Magia</a:t>
            </a:r>
            <a:r>
              <a:rPr lang="cs-CZ" i="1" dirty="0"/>
              <a:t> </a:t>
            </a:r>
            <a:r>
              <a:rPr lang="cs-CZ" i="1" dirty="0" err="1"/>
              <a:t>naturalis</a:t>
            </a:r>
            <a:r>
              <a:rPr lang="cs-CZ" dirty="0"/>
              <a:t> (1558).</a:t>
            </a:r>
          </a:p>
          <a:p>
            <a:r>
              <a:rPr lang="cs-CZ" dirty="0"/>
              <a:t>Návody na vytváření různých </a:t>
            </a:r>
            <a:r>
              <a:rPr lang="cs-CZ" i="1" dirty="0" err="1"/>
              <a:t>mirabilií</a:t>
            </a:r>
            <a:r>
              <a:rPr lang="cs-CZ" dirty="0"/>
              <a:t> – lékařství, optika, uchování díla, mýdlo, pouťové kukátko atp. </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g) Praktická podoba přírodní magie</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635" y="1231414"/>
            <a:ext cx="3821365" cy="5581994"/>
          </a:xfrm>
          <a:prstGeom prst="rect">
            <a:avLst/>
          </a:prstGeom>
        </p:spPr>
      </p:pic>
    </p:spTree>
    <p:extLst>
      <p:ext uri="{BB962C8B-B14F-4D97-AF65-F5344CB8AC3E}">
        <p14:creationId xmlns:p14="http://schemas.microsoft.com/office/powerpoint/2010/main" val="303550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3. Astrologie</a:t>
            </a:r>
          </a:p>
        </p:txBody>
      </p:sp>
      <p:sp>
        <p:nvSpPr>
          <p:cNvPr id="4" name="TextovéPole 3">
            <a:extLst>
              <a:ext uri="{FF2B5EF4-FFF2-40B4-BE49-F238E27FC236}">
                <a16:creationId xmlns:a16="http://schemas.microsoft.com/office/drawing/2014/main" id="{36D99917-AD20-4D74-8CC9-ED433496A20D}"/>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D9D2BDEB-6D11-4DEA-AB0F-C4C8EE78B9EE}"/>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Astrologie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17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1028033" y="1780920"/>
            <a:ext cx="6927669" cy="4659575"/>
          </a:xfrm>
        </p:spPr>
        <p:txBody>
          <a:bodyPr>
            <a:normAutofit lnSpcReduction="10000"/>
          </a:bodyPr>
          <a:lstStyle/>
          <a:p>
            <a:r>
              <a:rPr lang="cs-CZ" dirty="0"/>
              <a:t>Tři předpoklady okultních věd (magie, astrologie, alchymie): </a:t>
            </a:r>
          </a:p>
          <a:p>
            <a:pPr lvl="1">
              <a:buFont typeface="+mj-lt"/>
              <a:buAutoNum type="alphaLcParenR"/>
            </a:pPr>
            <a:r>
              <a:rPr lang="cs-CZ" sz="1800" dirty="0"/>
              <a:t>Ex. neviditelných vztahů (</a:t>
            </a:r>
            <a:r>
              <a:rPr lang="cs-CZ" sz="1800" b="1" dirty="0"/>
              <a:t>sympatií</a:t>
            </a:r>
            <a:r>
              <a:rPr lang="cs-CZ" sz="1800" dirty="0"/>
              <a:t> </a:t>
            </a:r>
            <a:r>
              <a:rPr lang="cs-CZ" sz="1800" dirty="0" err="1"/>
              <a:t>etc</a:t>
            </a:r>
            <a:r>
              <a:rPr lang="cs-CZ" sz="1800" dirty="0"/>
              <a:t>.) a jejich viditelných znaků (</a:t>
            </a:r>
            <a:r>
              <a:rPr lang="cs-CZ" sz="1800" b="1" dirty="0"/>
              <a:t>signatury</a:t>
            </a:r>
            <a:r>
              <a:rPr lang="cs-CZ" sz="1800" dirty="0"/>
              <a:t>).</a:t>
            </a:r>
          </a:p>
          <a:p>
            <a:pPr lvl="1">
              <a:buFont typeface="+mj-lt"/>
              <a:buAutoNum type="alphaLcParenR"/>
            </a:pPr>
            <a:r>
              <a:rPr lang="cs-CZ" sz="1800" dirty="0"/>
              <a:t>Vycházejí z tradice: dávné texty, hermetické traktáty.</a:t>
            </a:r>
          </a:p>
          <a:p>
            <a:pPr lvl="1">
              <a:buFont typeface="+mj-lt"/>
              <a:buAutoNum type="alphaLcParenR"/>
            </a:pPr>
            <a:r>
              <a:rPr lang="cs-CZ" sz="1800" dirty="0"/>
              <a:t>Závisejí na osobnosti mága či astrologa: očista, zbožnost, pokora.</a:t>
            </a:r>
          </a:p>
          <a:p>
            <a:r>
              <a:rPr lang="cs-CZ" dirty="0"/>
              <a:t>Astrologie = víra v korespondence mezi nebem a zemí – </a:t>
            </a:r>
          </a:p>
          <a:p>
            <a:r>
              <a:rPr lang="cs-CZ" dirty="0"/>
              <a:t>„</a:t>
            </a:r>
            <a:r>
              <a:rPr lang="cs-CZ" i="1" dirty="0"/>
              <a:t>Astrologický postulát</a:t>
            </a:r>
            <a:r>
              <a:rPr lang="cs-CZ" dirty="0"/>
              <a:t>“ = dění na nebi ovlivňuje dění na zemi; v 16. století naprosto samozřejmá myšlenka (doložená empiricky: slapové jevy, menstruační cyklus atp.)</a:t>
            </a:r>
          </a:p>
          <a:p>
            <a:r>
              <a:rPr lang="cs-CZ" dirty="0"/>
              <a:t>Spory se netýkaly astrologického postulátu, ale rozsahu a síly nebeských jevů.</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Východiska</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Astrologie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Obrázek 9" descr="Související obrázek">
            <a:extLst>
              <a:ext uri="{FF2B5EF4-FFF2-40B4-BE49-F238E27FC236}">
                <a16:creationId xmlns:a16="http://schemas.microsoft.com/office/drawing/2014/main" id="{5B6154B8-BD6B-403C-830C-748000A308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8374" y="1780920"/>
            <a:ext cx="4183626" cy="4374311"/>
          </a:xfrm>
          <a:prstGeom prst="rect">
            <a:avLst/>
          </a:prstGeom>
          <a:noFill/>
          <a:ln>
            <a:noFill/>
          </a:ln>
        </p:spPr>
      </p:pic>
    </p:spTree>
    <p:extLst>
      <p:ext uri="{BB962C8B-B14F-4D97-AF65-F5344CB8AC3E}">
        <p14:creationId xmlns:p14="http://schemas.microsoft.com/office/powerpoint/2010/main" val="83714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796414" y="2133600"/>
            <a:ext cx="5810863" cy="3777622"/>
          </a:xfrm>
        </p:spPr>
        <p:txBody>
          <a:bodyPr>
            <a:normAutofit/>
          </a:bodyPr>
          <a:lstStyle/>
          <a:p>
            <a:r>
              <a:rPr lang="cs-CZ" dirty="0"/>
              <a:t>Není to samotná předpověď, ale vypočítané schéma postavení nebeských těles pro určitý okamžik.</a:t>
            </a:r>
          </a:p>
          <a:p>
            <a:r>
              <a:rPr lang="cs-CZ" dirty="0"/>
              <a:t>Rento diagram se interpretuje prostřednictvím tradičních kategorií, pojmů a koncepcí.</a:t>
            </a:r>
          </a:p>
          <a:p>
            <a:r>
              <a:rPr lang="cs-CZ" dirty="0"/>
              <a:t>Např. Mars přináší zlo; kdy je v konjunkci s jinou planetou (je jí blízko) účinek se může zesílit; v jakém postavení na ekliptice (v jakém znamení zvěrokruhu) se planeta nachází.</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Astrologický diagram (horoskop)</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Astrologie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Související obrázek">
            <a:extLst>
              <a:ext uri="{FF2B5EF4-FFF2-40B4-BE49-F238E27FC236}">
                <a16:creationId xmlns:a16="http://schemas.microsoft.com/office/drawing/2014/main" id="{5EEF0D47-AAC2-4CB3-87FC-CB923215E2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67716" y="1264118"/>
            <a:ext cx="5024284" cy="5593882"/>
          </a:xfrm>
          <a:prstGeom prst="rect">
            <a:avLst/>
          </a:prstGeom>
          <a:noFill/>
          <a:ln>
            <a:noFill/>
          </a:ln>
        </p:spPr>
      </p:pic>
    </p:spTree>
    <p:extLst>
      <p:ext uri="{BB962C8B-B14F-4D97-AF65-F5344CB8AC3E}">
        <p14:creationId xmlns:p14="http://schemas.microsoft.com/office/powerpoint/2010/main" val="116042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normAutofit/>
          </a:bodyPr>
          <a:lstStyle/>
          <a:p>
            <a:pPr>
              <a:buFont typeface="+mj-lt"/>
              <a:buAutoNum type="alphaLcParenR"/>
            </a:pPr>
            <a:r>
              <a:rPr lang="cs-CZ" u="sng" dirty="0" err="1"/>
              <a:t>Mundánní</a:t>
            </a:r>
            <a:r>
              <a:rPr lang="cs-CZ" u="sng" dirty="0"/>
              <a:t> astrologie </a:t>
            </a:r>
            <a:r>
              <a:rPr lang="cs-CZ" dirty="0"/>
              <a:t>se zaměřuje na obecné předpovědi velkých událostí (války, povstání atp.) </a:t>
            </a:r>
          </a:p>
          <a:p>
            <a:pPr>
              <a:buFont typeface="+mj-lt"/>
              <a:buAutoNum type="alphaLcParenR"/>
            </a:pPr>
            <a:r>
              <a:rPr lang="cs-CZ" u="sng" dirty="0" err="1"/>
              <a:t>Astrometeorologie</a:t>
            </a:r>
            <a:r>
              <a:rPr lang="cs-CZ" dirty="0"/>
              <a:t> předpovídala z poloh hvězd počasí. </a:t>
            </a:r>
          </a:p>
          <a:p>
            <a:pPr>
              <a:buFont typeface="+mj-lt"/>
              <a:buAutoNum type="alphaLcParenR"/>
            </a:pPr>
            <a:r>
              <a:rPr lang="cs-CZ" u="sng" dirty="0" err="1"/>
              <a:t>Elekční</a:t>
            </a:r>
            <a:r>
              <a:rPr lang="cs-CZ" u="sng" dirty="0"/>
              <a:t> astrologie</a:t>
            </a:r>
            <a:r>
              <a:rPr lang="cs-CZ" dirty="0"/>
              <a:t>: vyhledává nejvhodnější moment pro zahájení nějaké činnosti – cesta, svatba, založení města.</a:t>
            </a:r>
          </a:p>
          <a:p>
            <a:pPr>
              <a:buFont typeface="+mj-lt"/>
              <a:buAutoNum type="alphaLcParenR"/>
            </a:pPr>
            <a:r>
              <a:rPr lang="cs-CZ" u="sng" dirty="0"/>
              <a:t>Natální astrologie</a:t>
            </a:r>
            <a:r>
              <a:rPr lang="cs-CZ" dirty="0"/>
              <a:t> (</a:t>
            </a:r>
            <a:r>
              <a:rPr lang="cs-CZ" i="1" dirty="0" err="1"/>
              <a:t>genethlialogie</a:t>
            </a:r>
            <a:r>
              <a:rPr lang="cs-CZ" dirty="0"/>
              <a:t>): využívá diagram postavení nebeských těles při narození (při prvním nádechu) člověka pro usuzování na jeho osud, povahu, vlastnosti, úmrtí atp. Vyhrocená forma této astrologie (tzv. judiciální astrologie) předpovídala životní osudy člověka (úspěchy, zdraví atp.). Problém determinismu: </a:t>
            </a:r>
            <a:r>
              <a:rPr lang="cs-CZ" i="1" dirty="0"/>
              <a:t>vir sapiens </a:t>
            </a:r>
            <a:r>
              <a:rPr lang="cs-CZ" i="1" dirty="0" err="1"/>
              <a:t>dominabitur</a:t>
            </a:r>
            <a:r>
              <a:rPr lang="cs-CZ" i="1" dirty="0"/>
              <a:t> </a:t>
            </a:r>
            <a:r>
              <a:rPr lang="cs-CZ" i="1" dirty="0" err="1"/>
              <a:t>astris</a:t>
            </a:r>
            <a:r>
              <a:rPr lang="cs-CZ" dirty="0"/>
              <a:t> – moudrý muž opanuje hvězdy; </a:t>
            </a:r>
            <a:r>
              <a:rPr lang="cs-CZ" i="1" dirty="0"/>
              <a:t>astra </a:t>
            </a:r>
            <a:r>
              <a:rPr lang="cs-CZ" i="1" dirty="0" err="1"/>
              <a:t>inclinant</a:t>
            </a:r>
            <a:r>
              <a:rPr lang="cs-CZ" i="1" dirty="0"/>
              <a:t> non </a:t>
            </a:r>
            <a:r>
              <a:rPr lang="cs-CZ" i="1" dirty="0" err="1"/>
              <a:t>necessitant</a:t>
            </a:r>
            <a:r>
              <a:rPr lang="cs-CZ" dirty="0"/>
              <a:t>.</a:t>
            </a:r>
          </a:p>
          <a:p>
            <a:pPr>
              <a:buFont typeface="+mj-lt"/>
              <a:buAutoNum type="alphaLcParenR"/>
            </a:pPr>
            <a:r>
              <a:rPr lang="cs-CZ" u="sng" dirty="0"/>
              <a:t>Medicínská astrologie</a:t>
            </a:r>
            <a:r>
              <a:rPr lang="cs-CZ" dirty="0"/>
              <a:t>: léky se připravují a nasazují podle postavení hvězd a planet.</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Druhy astrologie</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Astrologie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17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4. Alchymie</a:t>
            </a:r>
          </a:p>
        </p:txBody>
      </p:sp>
      <p:sp>
        <p:nvSpPr>
          <p:cNvPr id="4" name="TextovéPole 3">
            <a:extLst>
              <a:ext uri="{FF2B5EF4-FFF2-40B4-BE49-F238E27FC236}">
                <a16:creationId xmlns:a16="http://schemas.microsoft.com/office/drawing/2014/main" id="{36D99917-AD20-4D74-8CC9-ED433496A20D}"/>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D9D2BDEB-6D11-4DEA-AB0F-C4C8EE78B9EE}"/>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5" name="Obrázek 4" descr="Obsah obrázku text, interiér, zdobené, galerie&#10;&#10;Popis byl vytvořen automaticky">
            <a:extLst>
              <a:ext uri="{FF2B5EF4-FFF2-40B4-BE49-F238E27FC236}">
                <a16:creationId xmlns:a16="http://schemas.microsoft.com/office/drawing/2014/main" id="{AC6183A2-7DE4-4D4E-88CD-BE83B3C583F8}"/>
              </a:ext>
            </a:extLst>
          </p:cNvPr>
          <p:cNvPicPr>
            <a:picLocks noChangeAspect="1"/>
          </p:cNvPicPr>
          <p:nvPr/>
        </p:nvPicPr>
        <p:blipFill rotWithShape="1">
          <a:blip r:embed="rId2"/>
          <a:srcRect t="3773" r="13105" b="4869"/>
          <a:stretch/>
        </p:blipFill>
        <p:spPr>
          <a:xfrm>
            <a:off x="7492182" y="490503"/>
            <a:ext cx="4699818" cy="6367497"/>
          </a:xfrm>
          <a:prstGeom prst="rect">
            <a:avLst/>
          </a:prstGeom>
        </p:spPr>
      </p:pic>
    </p:spTree>
    <p:extLst>
      <p:ext uri="{BB962C8B-B14F-4D97-AF65-F5344CB8AC3E}">
        <p14:creationId xmlns:p14="http://schemas.microsoft.com/office/powerpoint/2010/main" val="204545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dirty="0"/>
              <a:t>Alchymie pochází ze starého Egypta.</a:t>
            </a:r>
          </a:p>
          <a:p>
            <a:r>
              <a:rPr lang="cs-CZ" dirty="0"/>
              <a:t>Dvě roviny alchymie:</a:t>
            </a:r>
          </a:p>
          <a:p>
            <a:pPr lvl="1">
              <a:buFont typeface="+mj-lt"/>
              <a:buAutoNum type="alphaLcParenR"/>
            </a:pPr>
            <a:r>
              <a:rPr lang="cs-CZ" sz="1800" b="1" dirty="0"/>
              <a:t>Chemicko-technická</a:t>
            </a:r>
            <a:r>
              <a:rPr lang="cs-CZ" sz="1800" dirty="0"/>
              <a:t>: praktickým cílem bylo zušlechťování neušlechtilých kovů, tedy jejich přeměna, tzn. transmutace.</a:t>
            </a:r>
          </a:p>
          <a:p>
            <a:pPr lvl="1">
              <a:buFont typeface="+mj-lt"/>
              <a:buAutoNum type="alphaLcParenR"/>
            </a:pPr>
            <a:r>
              <a:rPr lang="cs-CZ" sz="1800" b="1" dirty="0"/>
              <a:t>Spirituální</a:t>
            </a:r>
            <a:r>
              <a:rPr lang="cs-CZ" sz="1800" dirty="0"/>
              <a:t>: spirituálním cílem bylo očištění hmoty a zdokonalování alchymistovy duše.</a:t>
            </a:r>
          </a:p>
          <a:p>
            <a:r>
              <a:rPr lang="cs-CZ" dirty="0"/>
              <a:t>Pluralita alchymistické tradice.</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Východiska</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5" name="Obrázek 4" descr="Obsah obrázku text, interiér, zdobené, malování&#10;&#10;Popis byl vytvořen automaticky">
            <a:extLst>
              <a:ext uri="{FF2B5EF4-FFF2-40B4-BE49-F238E27FC236}">
                <a16:creationId xmlns:a16="http://schemas.microsoft.com/office/drawing/2014/main" id="{9C8C5DD3-57E7-4384-8F50-0D79DFD8ADBB}"/>
              </a:ext>
            </a:extLst>
          </p:cNvPr>
          <p:cNvPicPr>
            <a:picLocks noChangeAspect="1"/>
          </p:cNvPicPr>
          <p:nvPr/>
        </p:nvPicPr>
        <p:blipFill rotWithShape="1">
          <a:blip r:embed="rId2"/>
          <a:srcRect l="7552" t="4592" r="12974" b="4498"/>
          <a:stretch/>
        </p:blipFill>
        <p:spPr>
          <a:xfrm>
            <a:off x="7795577" y="492140"/>
            <a:ext cx="4396423" cy="6365860"/>
          </a:xfrm>
          <a:prstGeom prst="rect">
            <a:avLst/>
          </a:prstGeom>
        </p:spPr>
      </p:pic>
    </p:spTree>
    <p:extLst>
      <p:ext uri="{BB962C8B-B14F-4D97-AF65-F5344CB8AC3E}">
        <p14:creationId xmlns:p14="http://schemas.microsoft.com/office/powerpoint/2010/main" val="12744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obsah 3">
            <a:extLst>
              <a:ext uri="{FF2B5EF4-FFF2-40B4-BE49-F238E27FC236}">
                <a16:creationId xmlns:a16="http://schemas.microsoft.com/office/drawing/2014/main" id="{2ED253C9-BEAA-4E72-A1AF-97F2415B1186}"/>
              </a:ext>
            </a:extLst>
          </p:cNvPr>
          <p:cNvGraphicFramePr>
            <a:graphicFrameLocks noGrp="1"/>
          </p:cNvGraphicFramePr>
          <p:nvPr>
            <p:ph idx="1"/>
            <p:extLst>
              <p:ext uri="{D42A27DB-BD31-4B8C-83A1-F6EECF244321}">
                <p14:modId xmlns:p14="http://schemas.microsoft.com/office/powerpoint/2010/main" val="3779304950"/>
              </p:ext>
            </p:extLst>
          </p:nvPr>
        </p:nvGraphicFramePr>
        <p:xfrm>
          <a:off x="974725" y="1397726"/>
          <a:ext cx="10529888"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58A2AF8A-2518-4DA1-A7BD-A30CBC677794}"/>
              </a:ext>
            </a:extLst>
          </p:cNvPr>
          <p:cNvSpPr>
            <a:spLocks noGrp="1"/>
          </p:cNvSpPr>
          <p:nvPr>
            <p:ph type="title"/>
          </p:nvPr>
        </p:nvSpPr>
        <p:spPr/>
        <p:txBody>
          <a:bodyPr/>
          <a:lstStyle/>
          <a:p>
            <a:r>
              <a:rPr lang="cs-CZ" dirty="0"/>
              <a:t>Seznam témat</a:t>
            </a:r>
          </a:p>
        </p:txBody>
      </p:sp>
    </p:spTree>
    <p:extLst>
      <p:ext uri="{BB962C8B-B14F-4D97-AF65-F5344CB8AC3E}">
        <p14:creationId xmlns:p14="http://schemas.microsoft.com/office/powerpoint/2010/main" val="27350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dirty="0"/>
              <a:t>Aristotelovy živly = neviditelné základní materiály, které nelze dále rozložit.</a:t>
            </a:r>
          </a:p>
          <a:p>
            <a:r>
              <a:rPr lang="cs-CZ" dirty="0"/>
              <a:t>Sestávají vždy z </a:t>
            </a:r>
            <a:r>
              <a:rPr lang="cs-CZ" u="sng" dirty="0"/>
              <a:t>první látky </a:t>
            </a:r>
            <a:r>
              <a:rPr lang="cs-CZ" dirty="0"/>
              <a:t>(</a:t>
            </a:r>
            <a:r>
              <a:rPr lang="cs-CZ" i="1" dirty="0" err="1"/>
              <a:t>materia</a:t>
            </a:r>
            <a:r>
              <a:rPr lang="cs-CZ" i="1" dirty="0"/>
              <a:t> prima</a:t>
            </a:r>
            <a:r>
              <a:rPr lang="cs-CZ" dirty="0"/>
              <a:t>) bez vlastností a dvou kvalit: oheň je teplý a suchý atd. </a:t>
            </a:r>
          </a:p>
          <a:p>
            <a:r>
              <a:rPr lang="cs-CZ" dirty="0"/>
              <a:t>Z živlů vznikají </a:t>
            </a:r>
            <a:r>
              <a:rPr lang="cs-CZ" u="sng" dirty="0"/>
              <a:t>empiricky vnímatelné látky </a:t>
            </a:r>
            <a:r>
              <a:rPr lang="cs-CZ" dirty="0"/>
              <a:t>(dřevo, kovy).</a:t>
            </a:r>
          </a:p>
          <a:p>
            <a:r>
              <a:rPr lang="cs-CZ" dirty="0"/>
              <a:t>Živly se mohou přeměňovat tak, že se změní jedna ze dvou kvalit: voda se může změnit v zemi, protože oba živly sdílejí kvalitu vody. Změna obou kvalit je obtížná.</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Teorie živlů</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Zástupný symbol pro obsah 3">
            <a:extLst>
              <a:ext uri="{FF2B5EF4-FFF2-40B4-BE49-F238E27FC236}">
                <a16:creationId xmlns:a16="http://schemas.microsoft.com/office/drawing/2014/main" id="{75610100-6820-4908-A712-854A8D7C1FE7}"/>
              </a:ext>
            </a:extLst>
          </p:cNvPr>
          <p:cNvPicPr/>
          <p:nvPr/>
        </p:nvPicPr>
        <p:blipFill>
          <a:blip r:embed="rId2">
            <a:extLst>
              <a:ext uri="{28A0092B-C50C-407E-A947-70E740481C1C}">
                <a14:useLocalDpi xmlns:a14="http://schemas.microsoft.com/office/drawing/2010/main" val="0"/>
              </a:ext>
            </a:extLst>
          </a:blip>
          <a:stretch>
            <a:fillRect/>
          </a:stretch>
        </p:blipFill>
        <p:spPr>
          <a:xfrm>
            <a:off x="8396605" y="507897"/>
            <a:ext cx="3795395" cy="3803650"/>
          </a:xfrm>
          <a:prstGeom prst="rect">
            <a:avLst/>
          </a:prstGeom>
        </p:spPr>
      </p:pic>
    </p:spTree>
    <p:extLst>
      <p:ext uri="{BB962C8B-B14F-4D97-AF65-F5344CB8AC3E}">
        <p14:creationId xmlns:p14="http://schemas.microsoft.com/office/powerpoint/2010/main" val="394660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fontScale="92500" lnSpcReduction="20000"/>
          </a:bodyPr>
          <a:lstStyle/>
          <a:p>
            <a:r>
              <a:rPr lang="cs-CZ" dirty="0"/>
              <a:t>Kovy = složené ze čtyř živlů v určitých poměrech.</a:t>
            </a:r>
          </a:p>
          <a:p>
            <a:r>
              <a:rPr lang="cs-CZ" dirty="0"/>
              <a:t>Nejušlechtilejší kov = zlato, protože jsou v něm optimálně smíchány živly, tj. </a:t>
            </a:r>
            <a:r>
              <a:rPr lang="cs-CZ" u="sng" dirty="0"/>
              <a:t>základní principy</a:t>
            </a:r>
            <a:r>
              <a:rPr lang="cs-CZ" dirty="0"/>
              <a:t>.</a:t>
            </a:r>
          </a:p>
          <a:p>
            <a:r>
              <a:rPr lang="cs-CZ" dirty="0"/>
              <a:t>Kovy vznikají v nitru (děloze) Země pomalým procesem zrání podobně jako rostliny. Po vytěžení znovu po čase dorůstají.</a:t>
            </a:r>
          </a:p>
          <a:p>
            <a:r>
              <a:rPr lang="cs-CZ" dirty="0"/>
              <a:t>Zlato = nejzralejší kov. </a:t>
            </a:r>
          </a:p>
          <a:p>
            <a:r>
              <a:rPr lang="cs-CZ" dirty="0"/>
              <a:t>Smysl alchymie = napodobit proces zrání kovů v zemi a zkrátit jeho trvání během procesu známého jako Velké dílo.</a:t>
            </a:r>
          </a:p>
          <a:p>
            <a:r>
              <a:rPr lang="cs-CZ" u="sng" dirty="0"/>
              <a:t>První látka</a:t>
            </a:r>
            <a:r>
              <a:rPr lang="cs-CZ" dirty="0"/>
              <a:t>: hmota bez vlastností, která je potencionálně vším a usiluje o aktualizaci svých potencí: vše je ve všem (</a:t>
            </a:r>
            <a:r>
              <a:rPr lang="cs-CZ" i="1" dirty="0"/>
              <a:t>hen to pan </a:t>
            </a:r>
            <a:r>
              <a:rPr lang="cs-CZ" dirty="0"/>
              <a:t>– </a:t>
            </a:r>
            <a:r>
              <a:rPr lang="cs-CZ" i="1" dirty="0"/>
              <a:t>ex </a:t>
            </a:r>
            <a:r>
              <a:rPr lang="cs-CZ" i="1" dirty="0" err="1"/>
              <a:t>uno</a:t>
            </a:r>
            <a:r>
              <a:rPr lang="cs-CZ" i="1" dirty="0"/>
              <a:t> omnia</a:t>
            </a:r>
            <a:r>
              <a:rPr lang="cs-CZ" dirty="0"/>
              <a:t>). Je černá. </a:t>
            </a:r>
          </a:p>
          <a:p>
            <a:r>
              <a:rPr lang="cs-CZ" dirty="0"/>
              <a:t>Alchymisté se vždy snažili výchozí látku (rostu, hlínu, lejna…) v laboratoři převést na černou první látku.</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Transmutace kovů a první látka</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Související obrázek">
            <a:extLst>
              <a:ext uri="{FF2B5EF4-FFF2-40B4-BE49-F238E27FC236}">
                <a16:creationId xmlns:a16="http://schemas.microsoft.com/office/drawing/2014/main" id="{57B42962-A6F6-4DC7-9DF1-23E9DD879E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2619" y="1016301"/>
            <a:ext cx="4139381" cy="5841699"/>
          </a:xfrm>
          <a:prstGeom prst="rect">
            <a:avLst/>
          </a:prstGeom>
          <a:noFill/>
          <a:ln>
            <a:noFill/>
          </a:ln>
        </p:spPr>
      </p:pic>
    </p:spTree>
    <p:extLst>
      <p:ext uri="{BB962C8B-B14F-4D97-AF65-F5344CB8AC3E}">
        <p14:creationId xmlns:p14="http://schemas.microsoft.com/office/powerpoint/2010/main" val="402264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dirty="0"/>
              <a:t>Několik kroků (4 až 18), během nich změna barvy: černání, bělání, žloutnutí a rudnutí.</a:t>
            </a:r>
          </a:p>
          <a:p>
            <a:pPr>
              <a:buFont typeface="+mj-lt"/>
              <a:buAutoNum type="arabicParenR"/>
            </a:pPr>
            <a:r>
              <a:rPr lang="cs-CZ" dirty="0"/>
              <a:t>Zčernání: spalování, míchání výchozí látky – přeměna na černou první látku.</a:t>
            </a:r>
          </a:p>
          <a:p>
            <a:pPr>
              <a:buFont typeface="+mj-lt"/>
              <a:buAutoNum type="arabicParenR"/>
            </a:pPr>
            <a:r>
              <a:rPr lang="cs-CZ" dirty="0"/>
              <a:t>„Paví chvost“ (</a:t>
            </a:r>
            <a:r>
              <a:rPr lang="cs-CZ" i="1" dirty="0" err="1"/>
              <a:t>Cauda</a:t>
            </a:r>
            <a:r>
              <a:rPr lang="cs-CZ" i="1" dirty="0"/>
              <a:t> </a:t>
            </a:r>
            <a:r>
              <a:rPr lang="cs-CZ" i="1" dirty="0" err="1"/>
              <a:t>pavonis</a:t>
            </a:r>
            <a:r>
              <a:rPr lang="cs-CZ" dirty="0"/>
              <a:t>): další laboratorní operace, změny barev, dokud se neobjevila rudá. Synchronizace s postavením hvězd a planet. </a:t>
            </a:r>
          </a:p>
          <a:p>
            <a:pPr>
              <a:buFont typeface="+mj-lt"/>
              <a:buAutoNum type="arabicParenR"/>
            </a:pPr>
            <a:r>
              <a:rPr lang="cs-CZ" dirty="0"/>
              <a:t>Kámen mudrců (</a:t>
            </a:r>
            <a:r>
              <a:rPr lang="cs-CZ" i="1" dirty="0" err="1"/>
              <a:t>lapis</a:t>
            </a:r>
            <a:r>
              <a:rPr lang="cs-CZ" i="1" dirty="0"/>
              <a:t> </a:t>
            </a:r>
            <a:r>
              <a:rPr lang="cs-CZ" i="1" dirty="0" err="1"/>
              <a:t>philosophorum</a:t>
            </a:r>
            <a:r>
              <a:rPr lang="cs-CZ" dirty="0"/>
              <a:t>): těžký, tmavě červený, jiskřivý prášek, který se nedá odpařit a je ohnivzdorný. Funkce: mění kovy na zlato. Varianty: jako kvasnice těsto, nebo „</a:t>
            </a:r>
            <a:r>
              <a:rPr lang="cs-CZ" i="1" dirty="0"/>
              <a:t>uzdravuje</a:t>
            </a:r>
            <a:r>
              <a:rPr lang="cs-CZ" dirty="0"/>
              <a:t>“ kovy ke zralosti zlata; „</a:t>
            </a:r>
            <a:r>
              <a:rPr lang="cs-CZ" i="1" dirty="0"/>
              <a:t>přirozený katalyzátor</a:t>
            </a:r>
            <a:r>
              <a:rPr lang="cs-CZ" dirty="0"/>
              <a:t>“ – urychluje procesy v lůně Země.</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Velké dílo – Opus magnum</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Výsledek obrázku pro alchemy cauda pavonis">
            <a:extLst>
              <a:ext uri="{FF2B5EF4-FFF2-40B4-BE49-F238E27FC236}">
                <a16:creationId xmlns:a16="http://schemas.microsoft.com/office/drawing/2014/main" id="{523F5B74-C9AE-4D1A-8A61-A1948360C2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8748" y="521583"/>
            <a:ext cx="3033252" cy="6336418"/>
          </a:xfrm>
          <a:prstGeom prst="rect">
            <a:avLst/>
          </a:prstGeom>
          <a:noFill/>
          <a:ln>
            <a:noFill/>
          </a:ln>
        </p:spPr>
      </p:pic>
    </p:spTree>
    <p:extLst>
      <p:ext uri="{BB962C8B-B14F-4D97-AF65-F5344CB8AC3E}">
        <p14:creationId xmlns:p14="http://schemas.microsoft.com/office/powerpoint/2010/main" val="117922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135626"/>
            <a:ext cx="6927669" cy="4775596"/>
          </a:xfrm>
        </p:spPr>
        <p:txBody>
          <a:bodyPr>
            <a:normAutofit/>
          </a:bodyPr>
          <a:lstStyle/>
          <a:p>
            <a:pPr>
              <a:buFont typeface="+mj-lt"/>
              <a:buAutoNum type="arabicParenR" startAt="4"/>
            </a:pPr>
            <a:r>
              <a:rPr lang="cs-CZ" dirty="0"/>
              <a:t>Příprava k </a:t>
            </a:r>
            <a:r>
              <a:rPr lang="cs-CZ" u="sng" dirty="0"/>
              <a:t>transmutaci</a:t>
            </a:r>
            <a:r>
              <a:rPr lang="cs-CZ" dirty="0"/>
              <a:t>: praktické úpravy kamene mudrců, změna skupenství.</a:t>
            </a:r>
          </a:p>
          <a:p>
            <a:pPr>
              <a:buFont typeface="+mj-lt"/>
              <a:buAutoNum type="arabicParenR" startAt="4"/>
            </a:pPr>
            <a:r>
              <a:rPr lang="cs-CZ" dirty="0"/>
              <a:t>„Vhození“ (</a:t>
            </a:r>
            <a:r>
              <a:rPr lang="cs-CZ" i="1" dirty="0" err="1"/>
              <a:t>proiectio</a:t>
            </a:r>
            <a:r>
              <a:rPr lang="cs-CZ" dirty="0"/>
              <a:t>): vhození KM do nádoby s kovem, po otevření : ZLATO!!!</a:t>
            </a:r>
          </a:p>
          <a:p>
            <a:pPr>
              <a:buFont typeface="+mj-lt"/>
              <a:buAutoNum type="arabicParenR" startAt="4"/>
            </a:pPr>
            <a:r>
              <a:rPr lang="cs-CZ" dirty="0"/>
              <a:t>Očištění: tělesná a mravní čistota alchymisty (askeze, hygiena, píle, zbožnost, skromnost atd.)</a:t>
            </a:r>
          </a:p>
          <a:p>
            <a:r>
              <a:rPr lang="cs-CZ" dirty="0"/>
              <a:t>Mág napodoboval přírodu: </a:t>
            </a:r>
            <a:r>
              <a:rPr lang="cs-CZ" i="1" dirty="0" err="1"/>
              <a:t>ars</a:t>
            </a:r>
            <a:r>
              <a:rPr lang="cs-CZ" i="1" dirty="0"/>
              <a:t> </a:t>
            </a:r>
            <a:r>
              <a:rPr lang="cs-CZ" i="1" dirty="0" err="1"/>
              <a:t>imitatur</a:t>
            </a:r>
            <a:r>
              <a:rPr lang="cs-CZ" i="1" dirty="0"/>
              <a:t> </a:t>
            </a:r>
            <a:r>
              <a:rPr lang="cs-CZ" i="1" dirty="0" err="1"/>
              <a:t>naturam</a:t>
            </a:r>
            <a:r>
              <a:rPr lang="cs-CZ" dirty="0"/>
              <a:t>.</a:t>
            </a:r>
            <a:endParaRPr lang="cs-CZ" i="1" dirty="0"/>
          </a:p>
          <a:p>
            <a:r>
              <a:rPr lang="cs-CZ" dirty="0"/>
              <a:t>Novověká věda je vůči přírodě agresivní a postupuje proti ní (vivisekce, experimenty atd.)</a:t>
            </a:r>
          </a:p>
          <a:p>
            <a:r>
              <a:rPr lang="cs-CZ" dirty="0"/>
              <a:t>Duchovní stránka alchymie však znamenala, že alchymistům nešlo o panství nad přírodou.</a:t>
            </a:r>
          </a:p>
          <a:p>
            <a:r>
              <a:rPr lang="cs-CZ" dirty="0"/>
              <a:t>Iatrochemie – </a:t>
            </a:r>
            <a:r>
              <a:rPr lang="cs-CZ" dirty="0" err="1"/>
              <a:t>Paracelsus</a:t>
            </a:r>
            <a:r>
              <a:rPr lang="cs-CZ" dirty="0"/>
              <a:t> (1493-1541): </a:t>
            </a:r>
            <a:r>
              <a:rPr lang="cs-CZ" u="sng" dirty="0"/>
              <a:t>léčebná alchymie</a:t>
            </a:r>
            <a:r>
              <a:rPr lang="cs-CZ" dirty="0"/>
              <a:t>: získání </a:t>
            </a:r>
            <a:r>
              <a:rPr lang="cs-CZ" i="1" dirty="0" err="1"/>
              <a:t>panacea</a:t>
            </a:r>
            <a:r>
              <a:rPr lang="cs-CZ" dirty="0"/>
              <a:t> – všeléku; jako první léčil pomocí chemických látek (ne jen bylinkami a amulety).</a:t>
            </a:r>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Obsah obrázku text&#10;&#10;Popis byl vytvořen automaticky">
            <a:extLst>
              <a:ext uri="{FF2B5EF4-FFF2-40B4-BE49-F238E27FC236}">
                <a16:creationId xmlns:a16="http://schemas.microsoft.com/office/drawing/2014/main" id="{380063CB-8510-4EB0-8F15-AAF763877A78}"/>
              </a:ext>
            </a:extLst>
          </p:cNvPr>
          <p:cNvPicPr>
            <a:picLocks noChangeAspect="1"/>
          </p:cNvPicPr>
          <p:nvPr/>
        </p:nvPicPr>
        <p:blipFill>
          <a:blip r:embed="rId2"/>
          <a:stretch>
            <a:fillRect/>
          </a:stretch>
        </p:blipFill>
        <p:spPr>
          <a:xfrm>
            <a:off x="8465575" y="498905"/>
            <a:ext cx="3726426" cy="6359095"/>
          </a:xfrm>
          <a:prstGeom prst="rect">
            <a:avLst/>
          </a:prstGeom>
        </p:spPr>
      </p:pic>
    </p:spTree>
    <p:extLst>
      <p:ext uri="{BB962C8B-B14F-4D97-AF65-F5344CB8AC3E}">
        <p14:creationId xmlns:p14="http://schemas.microsoft.com/office/powerpoint/2010/main" val="179076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pPr>
              <a:buFont typeface="+mj-lt"/>
              <a:buAutoNum type="alphaLcParenR"/>
            </a:pPr>
            <a:r>
              <a:rPr lang="cs-CZ" dirty="0"/>
              <a:t>Tajnůstkářství a nesrozumitelnost: metafory, symboly, piktogramy, anagramy atp. Předstírání hluboké pravdy i snaha zachovat výrobní tajemství. Při interkulturním přenosu (Východ  - Západ) docházelo k exegetickému zmatku. </a:t>
            </a:r>
          </a:p>
          <a:p>
            <a:pPr>
              <a:buFont typeface="+mj-lt"/>
              <a:buAutoNum type="alphaLcParenR"/>
            </a:pPr>
            <a:r>
              <a:rPr lang="cs-CZ" dirty="0"/>
              <a:t>Mystický aspekt astronomie: alchymie byla také spirituální cestou vnitřního zdokonalení, což byl prvek moderní vědě cizí.</a:t>
            </a:r>
          </a:p>
          <a:p>
            <a:pPr>
              <a:buFont typeface="+mj-lt"/>
              <a:buAutoNum type="alphaLcParenR"/>
            </a:pPr>
            <a:r>
              <a:rPr lang="cs-CZ" dirty="0"/>
              <a:t>Zlatodějství: zdánlivá výroba ušlechtilých kovů podvodnými manipulacemi; falšování zlata.</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Špatná pověst alchymie</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742ED58B-62CD-437A-8EBC-171F95416AF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Alchymie</a:t>
            </a:r>
          </a:p>
        </p:txBody>
      </p:sp>
      <p:pic>
        <p:nvPicPr>
          <p:cNvPr id="5" name="Obrázek 4" descr="Obsah obrázku text, tkanina, kobereček, rámeček obrázku&#10;&#10;Popis byl vytvořen automaticky">
            <a:extLst>
              <a:ext uri="{FF2B5EF4-FFF2-40B4-BE49-F238E27FC236}">
                <a16:creationId xmlns:a16="http://schemas.microsoft.com/office/drawing/2014/main" id="{79BF1662-EC5D-4A0E-BFE1-5B8592E51B12}"/>
              </a:ext>
            </a:extLst>
          </p:cNvPr>
          <p:cNvPicPr>
            <a:picLocks noChangeAspect="1"/>
          </p:cNvPicPr>
          <p:nvPr/>
        </p:nvPicPr>
        <p:blipFill>
          <a:blip r:embed="rId2"/>
          <a:stretch>
            <a:fillRect/>
          </a:stretch>
        </p:blipFill>
        <p:spPr>
          <a:xfrm>
            <a:off x="8008374" y="519173"/>
            <a:ext cx="4183626" cy="6338827"/>
          </a:xfrm>
          <a:prstGeom prst="rect">
            <a:avLst/>
          </a:prstGeom>
        </p:spPr>
      </p:pic>
    </p:spTree>
    <p:extLst>
      <p:ext uri="{BB962C8B-B14F-4D97-AF65-F5344CB8AC3E}">
        <p14:creationId xmlns:p14="http://schemas.microsoft.com/office/powerpoint/2010/main" val="414515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E2937-B38E-44ED-A5A8-65C2EA0FD882}"/>
              </a:ext>
            </a:extLst>
          </p:cNvPr>
          <p:cNvSpPr>
            <a:spLocks noGrp="1"/>
          </p:cNvSpPr>
          <p:nvPr>
            <p:ph type="title"/>
          </p:nvPr>
        </p:nvSpPr>
        <p:spPr>
          <a:xfrm>
            <a:off x="1615441" y="2694600"/>
            <a:ext cx="9780314" cy="1468800"/>
          </a:xfrm>
        </p:spPr>
        <p:txBody>
          <a:bodyPr/>
          <a:lstStyle/>
          <a:p>
            <a:r>
              <a:rPr lang="cs-CZ" u="sng" dirty="0">
                <a:solidFill>
                  <a:schemeClr val="accent1"/>
                </a:solidFill>
              </a:rPr>
              <a:t>II. Propojený svět:</a:t>
            </a:r>
            <a:br>
              <a:rPr lang="cs-CZ" u="sng" dirty="0">
                <a:solidFill>
                  <a:schemeClr val="accent1"/>
                </a:solidFill>
              </a:rPr>
            </a:br>
            <a:r>
              <a:rPr lang="cs-CZ" u="sng" dirty="0">
                <a:solidFill>
                  <a:schemeClr val="accent1"/>
                </a:solidFill>
              </a:rPr>
              <a:t>Okultní vědy</a:t>
            </a:r>
          </a:p>
        </p:txBody>
      </p:sp>
      <p:pic>
        <p:nvPicPr>
          <p:cNvPr id="4" name="Obrázek 3" descr="Obsah obrázku text, interiér, staré, přeplněné&#10;&#10;Popis byl vytvořen automaticky">
            <a:extLst>
              <a:ext uri="{FF2B5EF4-FFF2-40B4-BE49-F238E27FC236}">
                <a16:creationId xmlns:a16="http://schemas.microsoft.com/office/drawing/2014/main" id="{A2707610-D546-4389-BFDB-869B5AC2D9C4}"/>
              </a:ext>
            </a:extLst>
          </p:cNvPr>
          <p:cNvPicPr>
            <a:picLocks noChangeAspect="1"/>
          </p:cNvPicPr>
          <p:nvPr/>
        </p:nvPicPr>
        <p:blipFill rotWithShape="1">
          <a:blip r:embed="rId2"/>
          <a:srcRect l="20846" r="4834"/>
          <a:stretch/>
        </p:blipFill>
        <p:spPr>
          <a:xfrm>
            <a:off x="6096000" y="440272"/>
            <a:ext cx="6096000" cy="5977455"/>
          </a:xfrm>
          <a:prstGeom prst="rect">
            <a:avLst/>
          </a:prstGeom>
        </p:spPr>
      </p:pic>
    </p:spTree>
    <p:extLst>
      <p:ext uri="{BB962C8B-B14F-4D97-AF65-F5344CB8AC3E}">
        <p14:creationId xmlns:p14="http://schemas.microsoft.com/office/powerpoint/2010/main" val="1642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1. Jednota světa a vědění </a:t>
            </a:r>
          </a:p>
        </p:txBody>
      </p:sp>
      <p:sp>
        <p:nvSpPr>
          <p:cNvPr id="4" name="TextovéPole 3">
            <a:extLst>
              <a:ext uri="{FF2B5EF4-FFF2-40B4-BE49-F238E27FC236}">
                <a16:creationId xmlns:a16="http://schemas.microsoft.com/office/drawing/2014/main" id="{36D99917-AD20-4D74-8CC9-ED433496A20D}"/>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D9D2BDEB-6D11-4DEA-AB0F-C4C8EE78B9EE}"/>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Jednota světa a vědění </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descr="Image result for athanasius kircher">
            <a:extLst>
              <a:ext uri="{FF2B5EF4-FFF2-40B4-BE49-F238E27FC236}">
                <a16:creationId xmlns:a16="http://schemas.microsoft.com/office/drawing/2014/main" id="{8308654D-8E57-4167-81D1-D7632DE509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9525" y="524667"/>
            <a:ext cx="4562475" cy="6333333"/>
          </a:xfrm>
          <a:prstGeom prst="rect">
            <a:avLst/>
          </a:prstGeom>
          <a:noFill/>
          <a:ln>
            <a:noFill/>
          </a:ln>
        </p:spPr>
      </p:pic>
    </p:spTree>
    <p:extLst>
      <p:ext uri="{BB962C8B-B14F-4D97-AF65-F5344CB8AC3E}">
        <p14:creationId xmlns:p14="http://schemas.microsoft.com/office/powerpoint/2010/main" val="228360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4999"/>
            <a:ext cx="5335928" cy="4709809"/>
          </a:xfrm>
        </p:spPr>
        <p:txBody>
          <a:bodyPr>
            <a:normAutofit/>
          </a:bodyPr>
          <a:lstStyle/>
          <a:p>
            <a:r>
              <a:rPr lang="cs-CZ" dirty="0"/>
              <a:t>Části světa jsou propojené různými vztahy</a:t>
            </a:r>
          </a:p>
          <a:p>
            <a:r>
              <a:rPr lang="cs-CZ" dirty="0"/>
              <a:t>Základní pojmy:</a:t>
            </a:r>
          </a:p>
          <a:p>
            <a:pPr>
              <a:buFont typeface="+mj-lt"/>
              <a:buAutoNum type="alphaLcParenR"/>
            </a:pPr>
            <a:r>
              <a:rPr lang="cs-CZ" i="1" dirty="0" err="1"/>
              <a:t>Scala</a:t>
            </a:r>
            <a:r>
              <a:rPr lang="cs-CZ" i="1" dirty="0"/>
              <a:t> </a:t>
            </a:r>
            <a:r>
              <a:rPr lang="cs-CZ" i="1" dirty="0" err="1"/>
              <a:t>naturae</a:t>
            </a:r>
            <a:r>
              <a:rPr lang="cs-CZ" dirty="0"/>
              <a:t> – řetězec nebo žebřík přírody od nejvyšších věcí k nejnižším.</a:t>
            </a:r>
          </a:p>
          <a:p>
            <a:pPr>
              <a:buFont typeface="+mj-lt"/>
              <a:buAutoNum type="alphaLcParenR"/>
            </a:pPr>
            <a:r>
              <a:rPr lang="cs-CZ" u="sng" dirty="0"/>
              <a:t>Mikrokosmos</a:t>
            </a:r>
            <a:r>
              <a:rPr lang="cs-CZ" dirty="0"/>
              <a:t> a </a:t>
            </a:r>
            <a:r>
              <a:rPr lang="cs-CZ" u="sng" dirty="0"/>
              <a:t>makrokosmos</a:t>
            </a:r>
            <a:r>
              <a:rPr lang="cs-CZ" dirty="0"/>
              <a:t>: mezi nimi panuje analogie – to, co se odehrává nahoře (v nebi) má svůj ekvivalent dole (na zemi). Planety např. ovlivňují jednotlivé orgány.</a:t>
            </a:r>
          </a:p>
          <a:p>
            <a:pPr>
              <a:buFont typeface="+mj-lt"/>
              <a:buAutoNum type="alphaLcParenR"/>
            </a:pPr>
            <a:r>
              <a:rPr lang="cs-CZ" dirty="0"/>
              <a:t>Jednota vědění - A. </a:t>
            </a:r>
            <a:r>
              <a:rPr lang="cs-CZ" dirty="0" err="1"/>
              <a:t>Kircher</a:t>
            </a:r>
            <a:r>
              <a:rPr lang="cs-CZ" dirty="0"/>
              <a:t> (1601-1681), „</a:t>
            </a:r>
            <a:r>
              <a:rPr lang="cs-CZ" i="1" dirty="0"/>
              <a:t>poslední člověk, který věděl všechno</a:t>
            </a:r>
            <a:r>
              <a:rPr lang="cs-CZ" dirty="0"/>
              <a:t>“, </a:t>
            </a:r>
            <a:r>
              <a:rPr lang="cs-CZ" i="1" dirty="0"/>
              <a:t>De </a:t>
            </a:r>
            <a:r>
              <a:rPr lang="cs-CZ" i="1" dirty="0" err="1"/>
              <a:t>arte</a:t>
            </a:r>
            <a:r>
              <a:rPr lang="cs-CZ" i="1" dirty="0"/>
              <a:t> </a:t>
            </a:r>
            <a:r>
              <a:rPr lang="cs-CZ" i="1" dirty="0" err="1"/>
              <a:t>magnetica</a:t>
            </a:r>
            <a:r>
              <a:rPr lang="cs-CZ" i="1" dirty="0"/>
              <a:t> </a:t>
            </a:r>
            <a:r>
              <a:rPr lang="cs-CZ" dirty="0"/>
              <a:t>(1641).</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Vztahy v kosmu</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5C4F176C-413F-4A95-9055-98BD7B02111C}"/>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Jednota světa a vědění </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a:extLst>
              <a:ext uri="{FF2B5EF4-FFF2-40B4-BE49-F238E27FC236}">
                <a16:creationId xmlns:a16="http://schemas.microsoft.com/office/drawing/2014/main" id="{6A2D4495-F7A3-42EF-8F7F-5213D0D39C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677" y="434157"/>
            <a:ext cx="5193323" cy="6433145"/>
          </a:xfrm>
          <a:prstGeom prst="rect">
            <a:avLst/>
          </a:prstGeom>
          <a:noFill/>
          <a:ln>
            <a:noFill/>
          </a:ln>
        </p:spPr>
      </p:pic>
    </p:spTree>
    <p:extLst>
      <p:ext uri="{BB962C8B-B14F-4D97-AF65-F5344CB8AC3E}">
        <p14:creationId xmlns:p14="http://schemas.microsoft.com/office/powerpoint/2010/main" val="40251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2. Přirozená magie</a:t>
            </a:r>
          </a:p>
        </p:txBody>
      </p:sp>
      <p:sp>
        <p:nvSpPr>
          <p:cNvPr id="4" name="TextovéPole 3">
            <a:extLst>
              <a:ext uri="{FF2B5EF4-FFF2-40B4-BE49-F238E27FC236}">
                <a16:creationId xmlns:a16="http://schemas.microsoft.com/office/drawing/2014/main" id="{36D99917-AD20-4D74-8CC9-ED433496A20D}"/>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D9D2BDEB-6D11-4DEA-AB0F-C4C8EE78B9EE}"/>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5" name="Obrázek 4" descr="Obsah obrázku text, staré, černá, pózování&#10;&#10;Popis byl vytvořen automaticky">
            <a:extLst>
              <a:ext uri="{FF2B5EF4-FFF2-40B4-BE49-F238E27FC236}">
                <a16:creationId xmlns:a16="http://schemas.microsoft.com/office/drawing/2014/main" id="{39F2345F-D09A-48CF-A7CD-A1340AF4C27E}"/>
              </a:ext>
            </a:extLst>
          </p:cNvPr>
          <p:cNvPicPr>
            <a:picLocks noChangeAspect="1"/>
          </p:cNvPicPr>
          <p:nvPr/>
        </p:nvPicPr>
        <p:blipFill>
          <a:blip r:embed="rId2"/>
          <a:stretch>
            <a:fillRect/>
          </a:stretch>
        </p:blipFill>
        <p:spPr>
          <a:xfrm>
            <a:off x="8872538" y="510959"/>
            <a:ext cx="3319462" cy="6366091"/>
          </a:xfrm>
          <a:prstGeom prst="rect">
            <a:avLst/>
          </a:prstGeom>
        </p:spPr>
      </p:pic>
    </p:spTree>
    <p:extLst>
      <p:ext uri="{BB962C8B-B14F-4D97-AF65-F5344CB8AC3E}">
        <p14:creationId xmlns:p14="http://schemas.microsoft.com/office/powerpoint/2010/main" val="422329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271588"/>
            <a:ext cx="10931295" cy="5521587"/>
          </a:xfrm>
        </p:spPr>
        <p:txBody>
          <a:bodyPr>
            <a:normAutofit/>
          </a:bodyPr>
          <a:lstStyle/>
          <a:p>
            <a:r>
              <a:rPr lang="cs-CZ" dirty="0"/>
              <a:t>Magie - užívání přírodních a </a:t>
            </a:r>
            <a:r>
              <a:rPr lang="cs-CZ" dirty="0" err="1"/>
              <a:t>mimopřírodních</a:t>
            </a:r>
            <a:r>
              <a:rPr lang="cs-CZ" dirty="0"/>
              <a:t> sil k ovládání přírody a manipulaci s přírodními objekty.</a:t>
            </a:r>
          </a:p>
          <a:p>
            <a:pPr>
              <a:buFont typeface="+mj-lt"/>
              <a:buAutoNum type="alphaLcParenR"/>
            </a:pPr>
            <a:r>
              <a:rPr lang="cs-CZ" u="sng" dirty="0"/>
              <a:t>Věštebná magie</a:t>
            </a:r>
            <a:r>
              <a:rPr lang="cs-CZ" dirty="0"/>
              <a:t>: </a:t>
            </a:r>
            <a:r>
              <a:rPr lang="cs-CZ" i="1" dirty="0" err="1"/>
              <a:t>chiromancie</a:t>
            </a:r>
            <a:r>
              <a:rPr lang="cs-CZ" dirty="0"/>
              <a:t> (věštění z dlaně); </a:t>
            </a:r>
            <a:r>
              <a:rPr lang="cs-CZ" i="1" dirty="0" err="1"/>
              <a:t>oneiromancie</a:t>
            </a:r>
            <a:r>
              <a:rPr lang="cs-CZ" dirty="0"/>
              <a:t> (věští z obsahu snů), </a:t>
            </a:r>
            <a:r>
              <a:rPr lang="cs-CZ" i="1" dirty="0" err="1"/>
              <a:t>geomancie</a:t>
            </a:r>
            <a:r>
              <a:rPr lang="cs-CZ" dirty="0"/>
              <a:t> (věštění z kamenů a minerálů). </a:t>
            </a:r>
          </a:p>
          <a:p>
            <a:pPr>
              <a:buFont typeface="+mj-lt"/>
              <a:buAutoNum type="alphaLcParenR"/>
            </a:pPr>
            <a:r>
              <a:rPr lang="cs-CZ" u="sng" dirty="0"/>
              <a:t>Praktická magie</a:t>
            </a:r>
            <a:r>
              <a:rPr lang="cs-CZ" dirty="0"/>
              <a:t> - tzv. </a:t>
            </a:r>
            <a:r>
              <a:rPr lang="cs-CZ" i="1" dirty="0" err="1"/>
              <a:t>libri</a:t>
            </a:r>
            <a:r>
              <a:rPr lang="cs-CZ" i="1" dirty="0"/>
              <a:t> </a:t>
            </a:r>
            <a:r>
              <a:rPr lang="cs-CZ" i="1" dirty="0" err="1"/>
              <a:t>secretorum</a:t>
            </a:r>
            <a:r>
              <a:rPr lang="cs-CZ" dirty="0"/>
              <a:t>: </a:t>
            </a:r>
            <a:r>
              <a:rPr lang="cs-CZ" i="1" dirty="0" err="1"/>
              <a:t>mirabilia</a:t>
            </a:r>
            <a:r>
              <a:rPr lang="cs-CZ" i="1" dirty="0"/>
              <a:t> a </a:t>
            </a:r>
            <a:r>
              <a:rPr lang="cs-CZ" i="1" dirty="0" err="1"/>
              <a:t>secreta</a:t>
            </a:r>
            <a:r>
              <a:rPr lang="cs-CZ" i="1" dirty="0"/>
              <a:t>.</a:t>
            </a:r>
            <a:r>
              <a:rPr lang="cs-CZ" dirty="0"/>
              <a:t> </a:t>
            </a:r>
          </a:p>
          <a:p>
            <a:pPr>
              <a:buFont typeface="+mj-lt"/>
              <a:buAutoNum type="alphaLcParenR"/>
            </a:pPr>
            <a:r>
              <a:rPr lang="cs-CZ" u="sng" dirty="0"/>
              <a:t>Kouzla</a:t>
            </a:r>
            <a:r>
              <a:rPr lang="cs-CZ" dirty="0"/>
              <a:t>: obvykle se jedná o krátké texty, modlitby, nebo i gesta.</a:t>
            </a:r>
          </a:p>
          <a:p>
            <a:pPr>
              <a:buFont typeface="+mj-lt"/>
              <a:buAutoNum type="alphaLcParenR"/>
            </a:pPr>
            <a:r>
              <a:rPr lang="cs-CZ" u="sng" dirty="0"/>
              <a:t>Astrální magie </a:t>
            </a:r>
            <a:r>
              <a:rPr lang="cs-CZ" dirty="0"/>
              <a:t>předpokládala, že lidé na zemi mohou pomocí amuletů a talismanů přivolávat moc a sílu hvězd do jejich světa.</a:t>
            </a:r>
          </a:p>
          <a:p>
            <a:pPr>
              <a:buFont typeface="+mj-lt"/>
              <a:buAutoNum type="alphaLcParenR"/>
            </a:pPr>
            <a:r>
              <a:rPr lang="cs-CZ" u="sng" dirty="0"/>
              <a:t>Rituální</a:t>
            </a:r>
            <a:r>
              <a:rPr lang="cs-CZ" dirty="0"/>
              <a:t> (= démonická = černá) </a:t>
            </a:r>
            <a:r>
              <a:rPr lang="cs-CZ" u="sng" dirty="0"/>
              <a:t>magie</a:t>
            </a:r>
            <a:r>
              <a:rPr lang="cs-CZ" dirty="0"/>
              <a:t>: provádění různých obřadů za pomoci zaříkávadel, bylin, talismanů atp., které usilovalo o přivolání duchovních bytostí – dobrých a špatných. Hlavní představitel </a:t>
            </a:r>
            <a:r>
              <a:rPr lang="cs-CZ" dirty="0" err="1"/>
              <a:t>Agrippa</a:t>
            </a:r>
            <a:r>
              <a:rPr lang="cs-CZ" dirty="0"/>
              <a:t> z </a:t>
            </a:r>
            <a:r>
              <a:rPr lang="cs-CZ" dirty="0" err="1"/>
              <a:t>Nettesheimu</a:t>
            </a:r>
            <a:r>
              <a:rPr lang="cs-CZ" dirty="0"/>
              <a:t> (1486-1535), který napsal dílo </a:t>
            </a:r>
            <a:r>
              <a:rPr lang="cs-CZ" i="1" dirty="0"/>
              <a:t>De </a:t>
            </a:r>
            <a:r>
              <a:rPr lang="cs-CZ" i="1" dirty="0" err="1"/>
              <a:t>occulta</a:t>
            </a:r>
            <a:r>
              <a:rPr lang="cs-CZ" i="1" dirty="0"/>
              <a:t> </a:t>
            </a:r>
            <a:r>
              <a:rPr lang="cs-CZ" i="1" dirty="0" err="1"/>
              <a:t>philosophia</a:t>
            </a:r>
            <a:r>
              <a:rPr lang="cs-CZ" i="1" dirty="0"/>
              <a:t> </a:t>
            </a:r>
            <a:r>
              <a:rPr lang="cs-CZ" dirty="0"/>
              <a:t>(existuje i v českém překladu).</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Definice a typy</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51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dirty="0"/>
              <a:t>Přirozená magie se výrazně oddělovala od démonické; snaha ovládnout vztahy mezi částmi světa tak, aby je člověk mohl využít ke svému prospěchu.</a:t>
            </a:r>
          </a:p>
          <a:p>
            <a:pPr>
              <a:buFont typeface="+mj-lt"/>
              <a:buAutoNum type="alphaLcParenR"/>
            </a:pPr>
            <a:r>
              <a:rPr lang="cs-CZ" u="sng" dirty="0"/>
              <a:t>Okultní kvality</a:t>
            </a:r>
            <a:r>
              <a:rPr lang="cs-CZ" dirty="0"/>
              <a:t>: </a:t>
            </a:r>
            <a:r>
              <a:rPr lang="cs-CZ" u="sng" dirty="0"/>
              <a:t>aristotelské vnímatelné kvality </a:t>
            </a:r>
            <a:r>
              <a:rPr lang="cs-CZ" dirty="0"/>
              <a:t>(suchý, horký, vlhký, chladný, hořký aj.) </a:t>
            </a:r>
            <a:br>
              <a:rPr lang="cs-CZ" dirty="0"/>
            </a:br>
            <a:r>
              <a:rPr lang="cs-CZ" dirty="0"/>
              <a:t>			</a:t>
            </a:r>
            <a:r>
              <a:rPr lang="cs-CZ" sz="2400" b="1" dirty="0"/>
              <a:t>x </a:t>
            </a:r>
            <a:br>
              <a:rPr lang="cs-CZ" sz="2400" b="1" dirty="0"/>
            </a:br>
            <a:r>
              <a:rPr lang="cs-CZ" i="1" u="sng" dirty="0" err="1"/>
              <a:t>Qualitates</a:t>
            </a:r>
            <a:r>
              <a:rPr lang="cs-CZ" i="1" u="sng" dirty="0"/>
              <a:t> </a:t>
            </a:r>
            <a:r>
              <a:rPr lang="cs-CZ" i="1" u="sng" dirty="0" err="1"/>
              <a:t>occultae</a:t>
            </a:r>
            <a:r>
              <a:rPr lang="cs-CZ" i="1" u="sng" dirty="0"/>
              <a:t> </a:t>
            </a:r>
            <a:r>
              <a:rPr lang="cs-CZ" dirty="0"/>
              <a:t>– slunečnice, schopnost magnetu, uspávací účinky opia </a:t>
            </a:r>
            <a:r>
              <a:rPr lang="cs-CZ" dirty="0" err="1"/>
              <a:t>atpd</a:t>
            </a:r>
            <a:r>
              <a:rPr lang="cs-CZ" dirty="0"/>
              <a:t>. </a:t>
            </a:r>
          </a:p>
          <a:p>
            <a:r>
              <a:rPr lang="cs-CZ" dirty="0"/>
              <a:t>Poznáváme je z knih.</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Přirozená magie</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5" name="Obrázek 4" descr="Obsah obrázku tkanina&#10;&#10;Popis byl vytvořen automaticky">
            <a:extLst>
              <a:ext uri="{FF2B5EF4-FFF2-40B4-BE49-F238E27FC236}">
                <a16:creationId xmlns:a16="http://schemas.microsoft.com/office/drawing/2014/main" id="{1CF3FA2B-891D-427B-BD9A-7776209671D7}"/>
              </a:ext>
            </a:extLst>
          </p:cNvPr>
          <p:cNvPicPr>
            <a:picLocks noChangeAspect="1"/>
          </p:cNvPicPr>
          <p:nvPr/>
        </p:nvPicPr>
        <p:blipFill>
          <a:blip r:embed="rId2"/>
          <a:stretch>
            <a:fillRect/>
          </a:stretch>
        </p:blipFill>
        <p:spPr>
          <a:xfrm>
            <a:off x="7903029" y="509806"/>
            <a:ext cx="4288971" cy="4677895"/>
          </a:xfrm>
          <a:prstGeom prst="rect">
            <a:avLst/>
          </a:prstGeom>
        </p:spPr>
      </p:pic>
    </p:spTree>
    <p:extLst>
      <p:ext uri="{BB962C8B-B14F-4D97-AF65-F5344CB8AC3E}">
        <p14:creationId xmlns:p14="http://schemas.microsoft.com/office/powerpoint/2010/main" val="292639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927669" cy="3777622"/>
          </a:xfrm>
        </p:spPr>
        <p:txBody>
          <a:bodyPr>
            <a:normAutofit/>
          </a:bodyPr>
          <a:lstStyle/>
          <a:p>
            <a:r>
              <a:rPr lang="cs-CZ" dirty="0"/>
              <a:t>Skryté vlastnosti věcí jsou patrné v jejich vzezření – Bůh obdařil věci vnímatelnými </a:t>
            </a:r>
            <a:r>
              <a:rPr lang="cs-CZ" b="1" dirty="0"/>
              <a:t>signaturami</a:t>
            </a:r>
            <a:r>
              <a:rPr lang="cs-CZ" dirty="0"/>
              <a:t>, které umožňují pochopit jejich skryté vlastnosti.</a:t>
            </a:r>
          </a:p>
          <a:p>
            <a:r>
              <a:rPr lang="cs-CZ" dirty="0"/>
              <a:t>Vnějšek je znakem vnitřku: </a:t>
            </a:r>
          </a:p>
          <a:p>
            <a:r>
              <a:rPr lang="cs-CZ" dirty="0"/>
              <a:t>Oswald </a:t>
            </a:r>
            <a:r>
              <a:rPr lang="cs-CZ" dirty="0" err="1"/>
              <a:t>Croll</a:t>
            </a:r>
            <a:r>
              <a:rPr lang="cs-CZ" dirty="0"/>
              <a:t> ve své </a:t>
            </a:r>
            <a:r>
              <a:rPr lang="cs-CZ" i="1" dirty="0"/>
              <a:t>De signatura </a:t>
            </a:r>
            <a:r>
              <a:rPr lang="cs-CZ" i="1" dirty="0" err="1"/>
              <a:t>rerum</a:t>
            </a:r>
            <a:r>
              <a:rPr lang="cs-CZ" i="1" dirty="0"/>
              <a:t> </a:t>
            </a:r>
            <a:r>
              <a:rPr lang="cs-CZ" dirty="0"/>
              <a:t>(1609) přímo hovoří o tom, že příroda k nám mluví (</a:t>
            </a:r>
            <a:r>
              <a:rPr lang="cs-CZ" i="1" dirty="0" err="1"/>
              <a:t>nobis</a:t>
            </a:r>
            <a:r>
              <a:rPr lang="cs-CZ" i="1" dirty="0"/>
              <a:t> </a:t>
            </a:r>
            <a:r>
              <a:rPr lang="cs-CZ" i="1" dirty="0" err="1"/>
              <a:t>loquitur</a:t>
            </a:r>
            <a:r>
              <a:rPr lang="cs-CZ" i="1" dirty="0"/>
              <a:t> Natura</a:t>
            </a:r>
            <a:r>
              <a:rPr lang="cs-CZ" dirty="0"/>
              <a:t>) pomocí vnějších znaků.</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l-PL" dirty="0"/>
              <a:t> b) Teorie signatur</a:t>
            </a:r>
            <a:endParaRPr lang="cs-CZ" dirty="0"/>
          </a:p>
        </p:txBody>
      </p:sp>
      <p:sp>
        <p:nvSpPr>
          <p:cNvPr id="8" name="TextovéPole 7">
            <a:extLst>
              <a:ext uri="{FF2B5EF4-FFF2-40B4-BE49-F238E27FC236}">
                <a16:creationId xmlns:a16="http://schemas.microsoft.com/office/drawing/2014/main" id="{2874CB65-1D5C-4AB7-BE2E-A21D1E5D6312}"/>
              </a:ext>
            </a:extLst>
          </p:cNvPr>
          <p:cNvSpPr txBox="1"/>
          <p:nvPr/>
        </p:nvSpPr>
        <p:spPr>
          <a:xfrm>
            <a:off x="63042" y="64825"/>
            <a:ext cx="3837445"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II. Propojený svět – Okultní vědy</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12BDEC17-C63E-44D9-9C09-F03679D4BF2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Přirozená magie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5" name="Obrázek 4" descr="Obsah obrázku text, tkanina&#10;&#10;Popis byl vytvořen automaticky">
            <a:extLst>
              <a:ext uri="{FF2B5EF4-FFF2-40B4-BE49-F238E27FC236}">
                <a16:creationId xmlns:a16="http://schemas.microsoft.com/office/drawing/2014/main" id="{1234C91D-2CB3-46BB-80AB-A932A3CC5553}"/>
              </a:ext>
            </a:extLst>
          </p:cNvPr>
          <p:cNvPicPr>
            <a:picLocks noChangeAspect="1"/>
          </p:cNvPicPr>
          <p:nvPr/>
        </p:nvPicPr>
        <p:blipFill>
          <a:blip r:embed="rId2"/>
          <a:stretch>
            <a:fillRect/>
          </a:stretch>
        </p:blipFill>
        <p:spPr>
          <a:xfrm>
            <a:off x="8037871" y="502183"/>
            <a:ext cx="4154129" cy="6355817"/>
          </a:xfrm>
          <a:prstGeom prst="rect">
            <a:avLst/>
          </a:prstGeom>
        </p:spPr>
      </p:pic>
    </p:spTree>
    <p:extLst>
      <p:ext uri="{BB962C8B-B14F-4D97-AF65-F5344CB8AC3E}">
        <p14:creationId xmlns:p14="http://schemas.microsoft.com/office/powerpoint/2010/main" val="3697406618"/>
      </p:ext>
    </p:extLst>
  </p:cSld>
  <p:clrMapOvr>
    <a:masterClrMapping/>
  </p:clrMapOvr>
</p:sld>
</file>

<file path=ppt/theme/theme1.xml><?xml version="1.0" encoding="utf-8"?>
<a:theme xmlns:a="http://schemas.openxmlformats.org/drawingml/2006/main" name="Stébla">
  <a:themeElements>
    <a:clrScheme name="Barvy">
      <a:dk1>
        <a:sysClr val="windowText" lastClr="000000"/>
      </a:dk1>
      <a:lt1>
        <a:sysClr val="window" lastClr="FFFFFF"/>
      </a:lt1>
      <a:dk2>
        <a:srgbClr val="648543"/>
      </a:dk2>
      <a:lt2>
        <a:srgbClr val="E3EACF"/>
      </a:lt2>
      <a:accent1>
        <a:srgbClr val="A53010"/>
      </a:accent1>
      <a:accent2>
        <a:srgbClr val="70433C"/>
      </a:accent2>
      <a:accent3>
        <a:srgbClr val="648543"/>
      </a:accent3>
      <a:accent4>
        <a:srgbClr val="845848"/>
      </a:accent4>
      <a:accent5>
        <a:srgbClr val="9C4924"/>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Širokoúhlá obrazovka</PresentationFormat>
  <Paragraphs>148</Paragraphs>
  <Slides>24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Century Gothic</vt:lpstr>
      <vt:lpstr>Times New Roman</vt:lpstr>
      <vt:lpstr>Wingdings 3</vt:lpstr>
      <vt:lpstr>Stébla</vt:lpstr>
      <vt:lpstr>Novověká věda: Vybrané kapitoly</vt:lpstr>
      <vt:lpstr>Seznam témat</vt:lpstr>
      <vt:lpstr>II. Propojený svět: Okultní vědy</vt:lpstr>
      <vt:lpstr>1. Jednota světa a vědění </vt:lpstr>
      <vt:lpstr>Vztahy v kosmu</vt:lpstr>
      <vt:lpstr>2. Přirozená magie</vt:lpstr>
      <vt:lpstr>Definice a typy</vt:lpstr>
      <vt:lpstr>Přirozená magie</vt:lpstr>
      <vt:lpstr> b) Teorie signatur</vt:lpstr>
      <vt:lpstr>c) Řetězce analogií</vt:lpstr>
      <vt:lpstr>d) Sympatie a antipatie</vt:lpstr>
      <vt:lpstr>e) Filosofická podoba přírodní magie</vt:lpstr>
      <vt:lpstr>g) Praktická podoba přírodní magie</vt:lpstr>
      <vt:lpstr>3. Astrologie</vt:lpstr>
      <vt:lpstr>Východiska</vt:lpstr>
      <vt:lpstr>Astrologický diagram (horoskop)</vt:lpstr>
      <vt:lpstr>Druhy astrologie</vt:lpstr>
      <vt:lpstr>4. Alchymie</vt:lpstr>
      <vt:lpstr>Východiska</vt:lpstr>
      <vt:lpstr>Teorie živlů</vt:lpstr>
      <vt:lpstr>Transmutace kovů a první látka</vt:lpstr>
      <vt:lpstr>Velké dílo – Opus magnum</vt:lpstr>
      <vt:lpstr>Prezentace aplikace PowerPoint</vt:lpstr>
      <vt:lpstr>Špatná pověst alchymie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filosofie IV: Novověká filosofie</dc:title>
  <dc:creator>Jakub Peloušek</dc:creator>
  <cp:lastModifiedBy>Daniel Špelda</cp:lastModifiedBy>
  <cp:revision>117</cp:revision>
  <dcterms:created xsi:type="dcterms:W3CDTF">2021-01-26T13:50:20Z</dcterms:created>
  <dcterms:modified xsi:type="dcterms:W3CDTF">2021-03-24T06:24:33Z</dcterms:modified>
</cp:coreProperties>
</file>