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478" r:id="rId3"/>
    <p:sldId id="479" r:id="rId4"/>
    <p:sldId id="480" r:id="rId5"/>
    <p:sldId id="492" r:id="rId6"/>
    <p:sldId id="493" r:id="rId7"/>
    <p:sldId id="494" r:id="rId8"/>
    <p:sldId id="499" r:id="rId9"/>
    <p:sldId id="495" r:id="rId10"/>
    <p:sldId id="496" r:id="rId11"/>
    <p:sldId id="497" r:id="rId12"/>
    <p:sldId id="498" r:id="rId13"/>
    <p:sldId id="500" r:id="rId14"/>
    <p:sldId id="501" r:id="rId15"/>
    <p:sldId id="506" r:id="rId16"/>
    <p:sldId id="502" r:id="rId17"/>
    <p:sldId id="507" r:id="rId18"/>
    <p:sldId id="512" r:id="rId19"/>
    <p:sldId id="508" r:id="rId20"/>
    <p:sldId id="509" r:id="rId21"/>
    <p:sldId id="51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 custT="1"/>
      <dgm:spPr/>
      <dgm:t>
        <a:bodyPr/>
        <a:lstStyle/>
        <a:p>
          <a:r>
            <a:rPr lang="cs-CZ" sz="2000" dirty="0">
              <a:solidFill>
                <a:schemeClr val="accent1"/>
              </a:solidFill>
              <a:latin typeface="+mn-lt"/>
            </a:rPr>
            <a:t>I. Starý svět a nový svět</a:t>
          </a:r>
          <a:br>
            <a:rPr lang="cs-CZ" sz="1800" dirty="0">
              <a:solidFill>
                <a:schemeClr val="accent1"/>
              </a:solidFill>
              <a:latin typeface="+mn-lt"/>
            </a:rPr>
          </a:br>
          <a:r>
            <a:rPr lang="cs-CZ" sz="18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dirty="0">
              <a:solidFill>
                <a:schemeClr val="accent1"/>
              </a:solidFill>
              <a:latin typeface="+mn-lt"/>
            </a:rPr>
            <a:t>renesanční přírodopis</a:t>
          </a:r>
          <a:endParaRPr lang="en-US" sz="1800" dirty="0">
            <a:solidFill>
              <a:schemeClr val="accent1"/>
            </a:solidFill>
            <a:latin typeface="+mn-lt"/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17E4F57F-9C60-47C1-9227-A61867EC323F}">
      <dgm:prSet custT="1"/>
      <dgm:spPr/>
      <dgm:t>
        <a:bodyPr/>
        <a:lstStyle/>
        <a:p>
          <a:r>
            <a:rPr lang="cs-CZ" sz="2000" b="1" dirty="0">
              <a:solidFill>
                <a:schemeClr val="tx2"/>
              </a:solidFill>
              <a:latin typeface="+mn-lt"/>
            </a:rPr>
            <a:t>III. Svět nových vědeckých metod</a:t>
          </a:r>
          <a:br>
            <a:rPr lang="cs-CZ" sz="1800" b="1" dirty="0">
              <a:solidFill>
                <a:schemeClr val="tx2"/>
              </a:solidFill>
              <a:latin typeface="+mn-lt"/>
            </a:rPr>
          </a:br>
          <a:r>
            <a:rPr lang="cs-CZ" sz="1800" b="1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b="1" dirty="0" err="1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b="1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b="1" dirty="0">
            <a:solidFill>
              <a:schemeClr val="tx2"/>
            </a:solidFill>
            <a:latin typeface="+mn-lt"/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53B6FA3-47C2-4F43-90A7-ECAB12E7647C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Supralunární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5BDDEA5E-E44A-4192-892F-610B969C60D1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D466D9F-C002-4C77-89A4-E16F1E20B595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D7BB579-AEF0-4522-85CD-D774E2244860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4CE699-DD44-46C9-B6E8-EC17726CD0D7}">
      <dgm:prSet custT="1"/>
      <dgm:spPr/>
      <dgm:t>
        <a:bodyPr/>
        <a:lstStyle/>
        <a:p>
          <a:r>
            <a:rPr lang="cs-CZ" sz="2000" b="0" dirty="0">
              <a:solidFill>
                <a:schemeClr val="accent1"/>
              </a:solidFill>
              <a:latin typeface="+mn-lt"/>
            </a:rPr>
            <a:t>II. Propojený svět</a:t>
          </a:r>
          <a:br>
            <a:rPr lang="cs-CZ" sz="1800" b="0" dirty="0">
              <a:solidFill>
                <a:schemeClr val="accent1"/>
              </a:solidFill>
              <a:latin typeface="+mn-lt"/>
            </a:rPr>
          </a:br>
          <a:r>
            <a:rPr lang="cs-CZ" sz="1800" b="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b="0" dirty="0">
            <a:solidFill>
              <a:schemeClr val="accent1"/>
            </a:solidFill>
            <a:latin typeface="+mn-lt"/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</dgm:pt>
    <dgm:pt modelId="{F58D3508-DDB8-4FAB-95AD-15B361FA22D5}" type="pres">
      <dgm:prSet presAssocID="{6D56F2EF-2DED-4BA6-BE6E-F7474D4F63C5}" presName="thickLine" presStyleLbl="alignNode1" presStyleIdx="0" presStyleCnt="7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7"/>
      <dgm:spPr/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7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7"/>
      <dgm:spPr/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7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7"/>
      <dgm:spPr/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7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7"/>
      <dgm:spPr/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7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7"/>
      <dgm:spPr/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7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7"/>
      <dgm:spPr/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7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7"/>
      <dgm:spPr/>
    </dgm:pt>
    <dgm:pt modelId="{9A099ABF-6733-47A5-9E63-6F34753B4E0E}" type="pres">
      <dgm:prSet presAssocID="{AD7BB579-AEF0-4522-85CD-D774E2244860}" presName="vert1" presStyleCnt="0"/>
      <dgm:spPr/>
    </dgm:pt>
  </dgm:ptLst>
  <dgm:cxnLst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D35A1C48-E8EF-446F-8E57-21BD1DA3F915}" type="presOf" srcId="{684CE699-DD44-46C9-B6E8-EC17726CD0D7}" destId="{FE681786-A2CD-4BA4-ACE9-E770334FBE75}" srcOrd="0" destOrd="0" presId="urn:microsoft.com/office/officeart/2008/layout/LinedList"/>
    <dgm:cxn modelId="{FC41F14C-056E-4A72-B166-1D0F794A6B7B}" type="presOf" srcId="{17E4F57F-9C60-47C1-9227-A61867EC323F}" destId="{BBCF976E-51C5-4941-A4DB-B441F39C6767}" srcOrd="0" destOrd="0" presId="urn:microsoft.com/office/officeart/2008/layout/LinedList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10EC6D79-6000-4102-9F6E-20829FE1C24D}" type="presOf" srcId="{6D56F2EF-2DED-4BA6-BE6E-F7474D4F63C5}" destId="{34328E02-1035-4F35-B554-C73EDE1CBFBE}" srcOrd="0" destOrd="0" presId="urn:microsoft.com/office/officeart/2008/layout/LinedList"/>
    <dgm:cxn modelId="{12AC5FAC-1BA5-4E90-9D82-1E28CD50924D}" type="presOf" srcId="{AD7BB579-AEF0-4522-85CD-D774E2244860}" destId="{A83238B1-D33F-4188-A9B4-D97B9C762788}" srcOrd="0" destOrd="0" presId="urn:microsoft.com/office/officeart/2008/layout/LinedList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4DFC5CF0-9B7F-42AD-AA2F-31C2B2EEA215}" type="presOf" srcId="{5BDDEA5E-E44A-4192-892F-610B969C60D1}" destId="{2413C4AB-DDBC-4CC5-8647-63BC71B679DA}" srcOrd="0" destOrd="0" presId="urn:microsoft.com/office/officeart/2008/layout/LinedList"/>
    <dgm:cxn modelId="{72D758F6-8502-4D50-90C7-0B3BD3F23A10}" type="presOf" srcId="{9D466D9F-C002-4C77-89A4-E16F1E20B595}" destId="{AFBE1CC9-1FBC-48FB-8182-B2B8F138D02E}" srcOrd="0" destOrd="0" presId="urn:microsoft.com/office/officeart/2008/layout/LinedList"/>
    <dgm:cxn modelId="{926C03FE-D60E-445D-9743-5400076EE568}" type="presOf" srcId="{E53B6FA3-47C2-4F43-90A7-ECAB12E7647C}" destId="{52616139-CC9B-46AA-ADD7-C21004A630D5}" srcOrd="0" destOrd="0" presId="urn:microsoft.com/office/officeart/2008/layout/LinedList"/>
    <dgm:cxn modelId="{CDCB40A8-798A-4225-A235-6F88DEF66C66}" type="presParOf" srcId="{F67472F4-BCAE-44CA-9B82-934595138164}" destId="{F58D3508-DDB8-4FAB-95AD-15B361FA22D5}" srcOrd="0" destOrd="0" presId="urn:microsoft.com/office/officeart/2008/layout/LinedList"/>
    <dgm:cxn modelId="{C9F6E362-5E73-475D-8A57-2BF38AFE4DB8}" type="presParOf" srcId="{F67472F4-BCAE-44CA-9B82-934595138164}" destId="{5CDF97A2-EBD1-4909-9EE1-A6DBAF5D612E}" srcOrd="1" destOrd="0" presId="urn:microsoft.com/office/officeart/2008/layout/LinedList"/>
    <dgm:cxn modelId="{A6C13FA2-83EA-44F5-A284-E5977F1754B7}" type="presParOf" srcId="{5CDF97A2-EBD1-4909-9EE1-A6DBAF5D612E}" destId="{34328E02-1035-4F35-B554-C73EDE1CBFBE}" srcOrd="0" destOrd="0" presId="urn:microsoft.com/office/officeart/2008/layout/LinedList"/>
    <dgm:cxn modelId="{6A0452B5-34CF-4BCF-AAAD-684E91BE5DDB}" type="presParOf" srcId="{5CDF97A2-EBD1-4909-9EE1-A6DBAF5D612E}" destId="{ECFFB555-C5D2-4F22-84A9-840853B51800}" srcOrd="1" destOrd="0" presId="urn:microsoft.com/office/officeart/2008/layout/LinedList"/>
    <dgm:cxn modelId="{F2BDD977-9DFF-446E-862C-46CFEA4D7377}" type="presParOf" srcId="{F67472F4-BCAE-44CA-9B82-934595138164}" destId="{27CFA96F-DA83-4048-BB45-E604E6CB9D8D}" srcOrd="2" destOrd="0" presId="urn:microsoft.com/office/officeart/2008/layout/LinedList"/>
    <dgm:cxn modelId="{976D62B9-037E-4242-880B-5125CEA62D93}" type="presParOf" srcId="{F67472F4-BCAE-44CA-9B82-934595138164}" destId="{8351C64A-8D58-4845-BD72-B267205BB461}" srcOrd="3" destOrd="0" presId="urn:microsoft.com/office/officeart/2008/layout/LinedList"/>
    <dgm:cxn modelId="{35D7E8F5-E033-446B-8383-C605A806265C}" type="presParOf" srcId="{8351C64A-8D58-4845-BD72-B267205BB461}" destId="{FE681786-A2CD-4BA4-ACE9-E770334FBE75}" srcOrd="0" destOrd="0" presId="urn:microsoft.com/office/officeart/2008/layout/LinedList"/>
    <dgm:cxn modelId="{028A1C35-4713-46F3-955F-0243255AF90B}" type="presParOf" srcId="{8351C64A-8D58-4845-BD72-B267205BB461}" destId="{E270C71C-387C-4A27-B774-370B96A83ABA}" srcOrd="1" destOrd="0" presId="urn:microsoft.com/office/officeart/2008/layout/LinedList"/>
    <dgm:cxn modelId="{A1DD7047-8C47-427D-AFB0-02AD07F90E29}" type="presParOf" srcId="{F67472F4-BCAE-44CA-9B82-934595138164}" destId="{94A29245-0EDA-4C39-857B-8ABD7EED675D}" srcOrd="4" destOrd="0" presId="urn:microsoft.com/office/officeart/2008/layout/LinedList"/>
    <dgm:cxn modelId="{1FF08279-EB24-4703-8878-EC842CA4DF82}" type="presParOf" srcId="{F67472F4-BCAE-44CA-9B82-934595138164}" destId="{53CA8DA5-05EE-483C-8543-E360E6C03E36}" srcOrd="5" destOrd="0" presId="urn:microsoft.com/office/officeart/2008/layout/LinedList"/>
    <dgm:cxn modelId="{7DD2D505-4FB4-43AC-8722-59F027805375}" type="presParOf" srcId="{53CA8DA5-05EE-483C-8543-E360E6C03E36}" destId="{BBCF976E-51C5-4941-A4DB-B441F39C6767}" srcOrd="0" destOrd="0" presId="urn:microsoft.com/office/officeart/2008/layout/LinedList"/>
    <dgm:cxn modelId="{3F7828EC-D2C2-45CE-8FBE-9E13D7561BDC}" type="presParOf" srcId="{53CA8DA5-05EE-483C-8543-E360E6C03E36}" destId="{D5F496FB-A391-4178-99CE-2EF43872DABF}" srcOrd="1" destOrd="0" presId="urn:microsoft.com/office/officeart/2008/layout/LinedList"/>
    <dgm:cxn modelId="{6BB70CC3-9DC9-4556-A71D-ECE044973EB9}" type="presParOf" srcId="{F67472F4-BCAE-44CA-9B82-934595138164}" destId="{37191717-E65F-4FB2-9D7F-2DC420287A75}" srcOrd="6" destOrd="0" presId="urn:microsoft.com/office/officeart/2008/layout/LinedList"/>
    <dgm:cxn modelId="{AE716C4C-AD72-45B9-8C04-6BF8EACA6C15}" type="presParOf" srcId="{F67472F4-BCAE-44CA-9B82-934595138164}" destId="{F9FF76A1-902D-43AF-9CA7-EC566249B802}" srcOrd="7" destOrd="0" presId="urn:microsoft.com/office/officeart/2008/layout/LinedList"/>
    <dgm:cxn modelId="{D2480D31-92A2-4CB0-8E01-0A8D3ED6228C}" type="presParOf" srcId="{F9FF76A1-902D-43AF-9CA7-EC566249B802}" destId="{52616139-CC9B-46AA-ADD7-C21004A630D5}" srcOrd="0" destOrd="0" presId="urn:microsoft.com/office/officeart/2008/layout/LinedList"/>
    <dgm:cxn modelId="{D5EA8B28-17D9-451B-9A73-DC4B376BA958}" type="presParOf" srcId="{F9FF76A1-902D-43AF-9CA7-EC566249B802}" destId="{587B1647-B4F5-4A77-99AE-79870A5B97E8}" srcOrd="1" destOrd="0" presId="urn:microsoft.com/office/officeart/2008/layout/LinedList"/>
    <dgm:cxn modelId="{56F8B0DF-BAEF-44F3-A6C6-DC1EA74481DA}" type="presParOf" srcId="{F67472F4-BCAE-44CA-9B82-934595138164}" destId="{B6E2EFE6-4D50-4EC4-A22D-F65035FB678B}" srcOrd="8" destOrd="0" presId="urn:microsoft.com/office/officeart/2008/layout/LinedList"/>
    <dgm:cxn modelId="{4FA83D04-1ED9-42B3-A636-816E3D056C8E}" type="presParOf" srcId="{F67472F4-BCAE-44CA-9B82-934595138164}" destId="{E06507E2-08BE-473D-9F5D-0DE74A0287A8}" srcOrd="9" destOrd="0" presId="urn:microsoft.com/office/officeart/2008/layout/LinedList"/>
    <dgm:cxn modelId="{1664D5CE-8A02-4152-A3AE-EC38EC8A5721}" type="presParOf" srcId="{E06507E2-08BE-473D-9F5D-0DE74A0287A8}" destId="{2413C4AB-DDBC-4CC5-8647-63BC71B679DA}" srcOrd="0" destOrd="0" presId="urn:microsoft.com/office/officeart/2008/layout/LinedList"/>
    <dgm:cxn modelId="{C2516E10-DB48-44E0-BD03-21214E334922}" type="presParOf" srcId="{E06507E2-08BE-473D-9F5D-0DE74A0287A8}" destId="{CE3B5ECD-E14E-4CB0-9B43-B4B804E20001}" srcOrd="1" destOrd="0" presId="urn:microsoft.com/office/officeart/2008/layout/LinedList"/>
    <dgm:cxn modelId="{021ED4F8-FC00-4185-88BC-C188049E7EBE}" type="presParOf" srcId="{F67472F4-BCAE-44CA-9B82-934595138164}" destId="{E21A8270-42A0-4499-BCD6-B9B5C54F1B7F}" srcOrd="10" destOrd="0" presId="urn:microsoft.com/office/officeart/2008/layout/LinedList"/>
    <dgm:cxn modelId="{E4D4CBCE-B56D-4169-90D8-4265FBFFE9C1}" type="presParOf" srcId="{F67472F4-BCAE-44CA-9B82-934595138164}" destId="{32B12B0C-74DB-4FAA-9E81-3AC95151027B}" srcOrd="11" destOrd="0" presId="urn:microsoft.com/office/officeart/2008/layout/LinedList"/>
    <dgm:cxn modelId="{8CAC8A36-B267-4F60-A62C-CA70C7052A42}" type="presParOf" srcId="{32B12B0C-74DB-4FAA-9E81-3AC95151027B}" destId="{AFBE1CC9-1FBC-48FB-8182-B2B8F138D02E}" srcOrd="0" destOrd="0" presId="urn:microsoft.com/office/officeart/2008/layout/LinedList"/>
    <dgm:cxn modelId="{BB4DED33-D10C-4A19-ACE3-8A7B3D141608}" type="presParOf" srcId="{32B12B0C-74DB-4FAA-9E81-3AC95151027B}" destId="{74CF3D1F-CEF5-41E0-80B6-A5FFCF3C309D}" srcOrd="1" destOrd="0" presId="urn:microsoft.com/office/officeart/2008/layout/LinedList"/>
    <dgm:cxn modelId="{086A2137-F871-4244-975A-6FDEF7848630}" type="presParOf" srcId="{F67472F4-BCAE-44CA-9B82-934595138164}" destId="{E09E2875-1802-40A8-92D6-5F64F30EBEDD}" srcOrd="12" destOrd="0" presId="urn:microsoft.com/office/officeart/2008/layout/LinedList"/>
    <dgm:cxn modelId="{E5FB2483-53F5-418C-A42B-560F60FE28C5}" type="presParOf" srcId="{F67472F4-BCAE-44CA-9B82-934595138164}" destId="{64D78441-B8A5-4C15-83A5-0A3FB0599EE5}" srcOrd="13" destOrd="0" presId="urn:microsoft.com/office/officeart/2008/layout/LinedList"/>
    <dgm:cxn modelId="{3B5207E6-C9C1-47AD-97F7-FC64F55D2D2E}" type="presParOf" srcId="{64D78441-B8A5-4C15-83A5-0A3FB0599EE5}" destId="{A83238B1-D33F-4188-A9B4-D97B9C762788}" srcOrd="0" destOrd="0" presId="urn:microsoft.com/office/officeart/2008/layout/LinedList"/>
    <dgm:cxn modelId="{CB79CAFF-F0E7-415B-9EA9-F513A6FDF0D0}" type="presParOf" srcId="{64D78441-B8A5-4C15-83A5-0A3FB0599EE5}" destId="{9A099ABF-6733-47A5-9E63-6F34753B4E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63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636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accent1"/>
              </a:solidFill>
              <a:latin typeface="+mn-lt"/>
            </a:rPr>
            <a:t>I. Starý svět a nový svět</a:t>
          </a:r>
          <a:br>
            <a:rPr lang="cs-CZ" sz="1800" kern="1200" dirty="0">
              <a:solidFill>
                <a:schemeClr val="accent1"/>
              </a:solidFill>
              <a:latin typeface="+mn-lt"/>
            </a:rPr>
          </a:br>
          <a:r>
            <a:rPr lang="cs-CZ" sz="1800" kern="12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kern="1200" dirty="0">
              <a:solidFill>
                <a:schemeClr val="accent1"/>
              </a:solidFill>
              <a:latin typeface="+mn-lt"/>
            </a:rPr>
            <a:t>renesanční přírodopis</a:t>
          </a:r>
          <a:endParaRPr lang="en-US" sz="1800" kern="1200" dirty="0">
            <a:solidFill>
              <a:schemeClr val="accent1"/>
            </a:solidFill>
            <a:latin typeface="+mn-lt"/>
          </a:endParaRPr>
        </a:p>
      </dsp:txBody>
      <dsp:txXfrm>
        <a:off x="0" y="636"/>
        <a:ext cx="10529887" cy="744401"/>
      </dsp:txXfrm>
    </dsp:sp>
    <dsp:sp modelId="{27CFA96F-DA83-4048-BB45-E604E6CB9D8D}">
      <dsp:nvSpPr>
        <dsp:cNvPr id="0" name=""/>
        <dsp:cNvSpPr/>
      </dsp:nvSpPr>
      <dsp:spPr>
        <a:xfrm>
          <a:off x="0" y="74503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745037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accent1"/>
              </a:solidFill>
              <a:latin typeface="+mn-lt"/>
            </a:rPr>
            <a:t>II. Propojený svět</a:t>
          </a:r>
          <a:br>
            <a:rPr lang="cs-CZ" sz="1800" b="0" kern="1200" dirty="0">
              <a:solidFill>
                <a:schemeClr val="accent1"/>
              </a:solidFill>
              <a:latin typeface="+mn-lt"/>
            </a:rPr>
          </a:br>
          <a:r>
            <a:rPr lang="cs-CZ" sz="1800" b="0" kern="12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b="0" kern="1200" dirty="0">
            <a:solidFill>
              <a:schemeClr val="accent1"/>
            </a:solidFill>
            <a:latin typeface="+mn-lt"/>
          </a:endParaRPr>
        </a:p>
      </dsp:txBody>
      <dsp:txXfrm>
        <a:off x="0" y="745037"/>
        <a:ext cx="10529887" cy="744401"/>
      </dsp:txXfrm>
    </dsp:sp>
    <dsp:sp modelId="{94A29245-0EDA-4C39-857B-8ABD7EED675D}">
      <dsp:nvSpPr>
        <dsp:cNvPr id="0" name=""/>
        <dsp:cNvSpPr/>
      </dsp:nvSpPr>
      <dsp:spPr>
        <a:xfrm>
          <a:off x="0" y="148943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1489438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2"/>
              </a:solidFill>
              <a:latin typeface="+mn-lt"/>
            </a:rPr>
            <a:t>III. Svět nových vědeckých metod</a:t>
          </a:r>
          <a:br>
            <a:rPr lang="cs-CZ" sz="1800" b="1" kern="1200" dirty="0">
              <a:solidFill>
                <a:schemeClr val="tx2"/>
              </a:solidFill>
              <a:latin typeface="+mn-lt"/>
            </a:rPr>
          </a:br>
          <a:r>
            <a:rPr lang="cs-CZ" sz="1800" b="1" kern="1200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b="1" kern="1200" dirty="0" err="1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b="1" kern="1200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b="1" kern="1200" dirty="0">
            <a:solidFill>
              <a:schemeClr val="tx2"/>
            </a:solidFill>
            <a:latin typeface="+mn-lt"/>
          </a:endParaRPr>
        </a:p>
      </dsp:txBody>
      <dsp:txXfrm>
        <a:off x="0" y="1489438"/>
        <a:ext cx="10529887" cy="744401"/>
      </dsp:txXfrm>
    </dsp:sp>
    <dsp:sp modelId="{37191717-E65F-4FB2-9D7F-2DC420287A75}">
      <dsp:nvSpPr>
        <dsp:cNvPr id="0" name=""/>
        <dsp:cNvSpPr/>
      </dsp:nvSpPr>
      <dsp:spPr>
        <a:xfrm>
          <a:off x="0" y="2233839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2233839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Supralunární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kern="12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233839"/>
        <a:ext cx="10529887" cy="744401"/>
      </dsp:txXfrm>
    </dsp:sp>
    <dsp:sp modelId="{B6E2EFE6-4D50-4EC4-A22D-F65035FB678B}">
      <dsp:nvSpPr>
        <dsp:cNvPr id="0" name=""/>
        <dsp:cNvSpPr/>
      </dsp:nvSpPr>
      <dsp:spPr>
        <a:xfrm>
          <a:off x="0" y="297824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2978240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978240"/>
        <a:ext cx="10529887" cy="744401"/>
      </dsp:txXfrm>
    </dsp:sp>
    <dsp:sp modelId="{E21A8270-42A0-4499-BCD6-B9B5C54F1B7F}">
      <dsp:nvSpPr>
        <dsp:cNvPr id="0" name=""/>
        <dsp:cNvSpPr/>
      </dsp:nvSpPr>
      <dsp:spPr>
        <a:xfrm>
          <a:off x="0" y="372264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3722641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3722641"/>
        <a:ext cx="10529887" cy="744401"/>
      </dsp:txXfrm>
    </dsp:sp>
    <dsp:sp modelId="{E09E2875-1802-40A8-92D6-5F64F30EBEDD}">
      <dsp:nvSpPr>
        <dsp:cNvPr id="0" name=""/>
        <dsp:cNvSpPr/>
      </dsp:nvSpPr>
      <dsp:spPr>
        <a:xfrm>
          <a:off x="0" y="446704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4467042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4467042"/>
        <a:ext cx="10529887" cy="74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7D4EE297-4BC5-4C1C-839A-EA2631DAFED3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16AFA6C7-41F7-4B6B-879C-91F6CE9F54DC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3179F25-D260-4F61-B54B-2E68517F732B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80EB6DF7-4627-46B8-A117-3D68063AAE06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FEDD840B-6E7F-44D2-9AF8-AC3B6AEF1A4C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2187530B-EB7C-4EC1-A20E-B742B9A07CAB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62CF138F-7830-4B72-A48A-EB93678A5EB4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50868EB8-D960-4B73-A071-B0EB8E107E10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6E2035FF-18AA-4CC7-BB87-8306960BA89C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8D63F19E-D113-4CFD-BAE0-DACB7E9A5D01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426CE98A-36AD-4815-B7B5-4C74E5D2475D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35070762-1BBA-448F-AAD2-3784ACA3241E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E3E3E82C-A2DE-4373-897F-5D34FBFFD167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BFB9183-5056-44E4-BAF7-3BBEE024A4F7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641072C7-9F86-47A5-86FA-8BE737A202BD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B58E9117-499E-409A-8100-02BA3752B246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977A1B62-0ECD-4C1C-8CFD-961370196BF1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9605149C-EAAC-45A7-91B4-4BD26CEE06BD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CD8E54C2-7092-452A-8C79-4B2FE5F987A2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694C6D42-FFAE-4AB5-80BC-52F469A96882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B9D1A16C-6328-4232-A598-E72EC4939C43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6DEA0F37-4E1C-41F9-BB8C-528930BCE7A9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BE19A70A-9B72-4529-B47B-E2C65EB3D782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pětiúhelník 14">
            <a:extLst>
              <a:ext uri="{FF2B5EF4-FFF2-40B4-BE49-F238E27FC236}">
                <a16:creationId xmlns:a16="http://schemas.microsoft.com/office/drawing/2014/main" id="{E1907510-7AD4-4286-B224-D8F78C26CDC5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nvmm-math-fallingbodies/galileos-falling-bodies/" TargetMode="External"/><Relationship Id="rId2" Type="http://schemas.openxmlformats.org/officeDocument/2006/relationships/hyperlink" Target="https://www.pbslearningmedia.org/resource/phy03.sci.phys.mfw.galileoplane/galileos-inclined-pla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oManjfm8_K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Novověká věda:</a:t>
            </a:r>
            <a:br>
              <a:rPr lang="cs-CZ" dirty="0"/>
            </a:br>
            <a:r>
              <a:rPr lang="cs-CZ" dirty="0"/>
              <a:t>Vybrané kapitoly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  <p:pic>
        <p:nvPicPr>
          <p:cNvPr id="8" name="Obrázek 7" descr="Obsah obrázku text, interiér&#10;&#10;Popis byl vytvořen automaticky">
            <a:extLst>
              <a:ext uri="{FF2B5EF4-FFF2-40B4-BE49-F238E27FC236}">
                <a16:creationId xmlns:a16="http://schemas.microsoft.com/office/drawing/2014/main" id="{5A289400-D7B7-4979-ABC1-B6FF7587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48" y="0"/>
            <a:ext cx="4100052" cy="60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57339"/>
            <a:ext cx="8182928" cy="5300662"/>
          </a:xfrm>
        </p:spPr>
        <p:txBody>
          <a:bodyPr>
            <a:normAutofit/>
          </a:bodyPr>
          <a:lstStyle/>
          <a:p>
            <a:r>
              <a:rPr lang="cs-CZ" dirty="0"/>
              <a:t>Volný pád se nedá prozkoumat pouštěním těles z výšky (příliš rychlé).</a:t>
            </a:r>
          </a:p>
          <a:p>
            <a:r>
              <a:rPr lang="cs-CZ" dirty="0"/>
              <a:t>Galileo volný pád zpomalil prostřednictvím nakloněných rovin (kalibrovaných prken se žlábky).</a:t>
            </a: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 video </a:t>
            </a:r>
            <a:r>
              <a:rPr lang="cs-CZ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zde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zde</a:t>
            </a:r>
            <a:r>
              <a:rPr lang="cs-CZ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/>
          </a:p>
          <a:p>
            <a:r>
              <a:rPr lang="cs-CZ" dirty="0"/>
              <a:t>Pád se jevil jako geometricky znázornitelný proces: diagram znázorňuje zrychlení pohybu s druhou mocninou času: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CD je vzdálenost.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AB je čas, horizontální čáry </a:t>
            </a:r>
            <a:r>
              <a:rPr lang="cs-CZ" sz="1800"/>
              <a:t>= „okamžitá rychlost“</a:t>
            </a:r>
            <a:endParaRPr lang="cs-CZ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/>
              <a:t>Trojúhelník ABC </a:t>
            </a:r>
            <a:r>
              <a:rPr lang="cs-CZ" sz="1800" dirty="0"/>
              <a:t>= rostoucí rychlost.</a:t>
            </a:r>
          </a:p>
          <a:p>
            <a:r>
              <a:rPr lang="cs-CZ" dirty="0"/>
              <a:t>Galileovské experimenty jsou založené na pochopení souvislosti, která umožní vytvořit umělou situaci, během níž se uskuteční ideální matematická podstata a je odhalen empirický zákon: </a:t>
            </a:r>
          </a:p>
          <a:p>
            <a:pPr marL="457200" lvl="1" indent="0">
              <a:buNone/>
            </a:pPr>
            <a:r>
              <a:rPr lang="cs-CZ" sz="1800" b="1" dirty="0"/>
              <a:t>s = </a:t>
            </a:r>
            <a:r>
              <a:rPr lang="cs-CZ" sz="1800" b="1"/>
              <a:t>½ gt</a:t>
            </a:r>
            <a:r>
              <a:rPr lang="cs-CZ" sz="1800" b="1" baseline="30000"/>
              <a:t>2</a:t>
            </a: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vytváření umělých situací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CDAA72-ECAD-4ED6-992D-5570AAD56EFC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E826F8E-A582-4252-BFA3-DF497C0F4C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1206721"/>
            <a:ext cx="3033712" cy="565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87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70260"/>
            <a:ext cx="11216640" cy="1280890"/>
          </a:xfrm>
        </p:spPr>
        <p:txBody>
          <a:bodyPr>
            <a:normAutofit/>
          </a:bodyPr>
          <a:lstStyle/>
          <a:p>
            <a:r>
              <a:rPr lang="cs-CZ" dirty="0"/>
              <a:t>Během umělých situací Galileo měřil, vážil a počítal – tj. </a:t>
            </a:r>
            <a:r>
              <a:rPr lang="cs-CZ" u="sng" dirty="0"/>
              <a:t>přeměňoval smyslové vjemy na čísla.</a:t>
            </a:r>
            <a:r>
              <a:rPr lang="cs-CZ" dirty="0"/>
              <a:t> </a:t>
            </a:r>
          </a:p>
          <a:p>
            <a:r>
              <a:rPr lang="cs-CZ" u="sng" dirty="0"/>
              <a:t>Neurčité smyslové jevy jsou nahrazeny ideálními matematickými objekty</a:t>
            </a:r>
            <a:r>
              <a:rPr lang="cs-CZ" dirty="0"/>
              <a:t>: geometrickými útvary s numerickými parametry.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Popření kvalitativního různorodosti světa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55F4B8-729E-4152-9475-0B40C7C1EEDA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Image result for matrix neo's view of the world">
            <a:extLst>
              <a:ext uri="{FF2B5EF4-FFF2-40B4-BE49-F238E27FC236}">
                <a16:creationId xmlns:a16="http://schemas.microsoft.com/office/drawing/2014/main" id="{0A53D920-9865-40E4-840B-49B933232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18" y="3025367"/>
            <a:ext cx="5058181" cy="383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ástupný obsah 1">
            <a:extLst>
              <a:ext uri="{FF2B5EF4-FFF2-40B4-BE49-F238E27FC236}">
                <a16:creationId xmlns:a16="http://schemas.microsoft.com/office/drawing/2014/main" id="{B183274E-DED5-43B7-9B59-5275D4C521C2}"/>
              </a:ext>
            </a:extLst>
          </p:cNvPr>
          <p:cNvSpPr txBox="1">
            <a:spLocks/>
          </p:cNvSpPr>
          <p:nvPr/>
        </p:nvSpPr>
        <p:spPr>
          <a:xfrm>
            <a:off x="975360" y="3211112"/>
            <a:ext cx="6168390" cy="358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Měření = převádění kvalit na čísla: měřidlo převádí kvalitativní smyslové jevy na numerické parametry.</a:t>
            </a:r>
          </a:p>
          <a:p>
            <a:r>
              <a:rPr lang="cs-CZ" dirty="0"/>
              <a:t>Galileo nematematizoval kvality aristotelské filosofie (chuť, barvu, teplo atd.) – matematizoval obraz světa, který získal měřením.</a:t>
            </a:r>
          </a:p>
        </p:txBody>
      </p:sp>
    </p:spTree>
    <p:extLst>
      <p:ext uri="{BB962C8B-B14F-4D97-AF65-F5344CB8AC3E}">
        <p14:creationId xmlns:p14="http://schemas.microsoft.com/office/powerpoint/2010/main" val="140181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10529252" cy="4006222"/>
          </a:xfrm>
        </p:spPr>
        <p:txBody>
          <a:bodyPr>
            <a:normAutofit/>
          </a:bodyPr>
          <a:lstStyle/>
          <a:p>
            <a:r>
              <a:rPr lang="cs-CZ" dirty="0"/>
              <a:t>Později tyto pojmy zavedl Locke.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Myslím, že chutě, vůně, barvy a tak dál jsou jen pouhými jmény, pokud jde o objekty, do kterých je umisťujeme, a že sídlí jen v našem vědomí. To znamená, že pokud by byly odstraněny živé bytosti, všechny tyto kvality by byly odstraněny a zničeny</a:t>
            </a:r>
            <a:r>
              <a:rPr lang="cs-CZ" dirty="0"/>
              <a:t>“ (Prubíř, 1632).</a:t>
            </a:r>
          </a:p>
          <a:p>
            <a:r>
              <a:rPr lang="cs-CZ" dirty="0"/>
              <a:t>Barvy, teplo, chutě – atd. nic z toho ve skutečnosti neexistuje, jsou to jen naše vjemy, které vznikají ve smyslových orgánech.</a:t>
            </a:r>
          </a:p>
          <a:p>
            <a:r>
              <a:rPr lang="cs-CZ" dirty="0"/>
              <a:t>Matematika se stala ontologickou normou – </a:t>
            </a:r>
            <a:r>
              <a:rPr lang="cs-CZ" u="sng" dirty="0"/>
              <a:t>to, co nelze matematizovat, neexistuje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Newton, </a:t>
            </a:r>
            <a:r>
              <a:rPr lang="cs-CZ" i="1" dirty="0"/>
              <a:t>Matematické principy přírodní filozofie </a:t>
            </a:r>
            <a:r>
              <a:rPr lang="cs-CZ" dirty="0"/>
              <a:t>(1687, 2. vyd. 1713): „</a:t>
            </a:r>
            <a:r>
              <a:rPr lang="cs-CZ" i="1" dirty="0"/>
              <a:t>vidíme pouze tvary těles a jejich barvy, slyšíme pouze zvuky, dotýkáme se pouze vnějších povrchů, cítíme jenom vůně a ochutnáváme toliko chutě; nejvlastnější substance však nepoznáváme žádným smyslem a žádným reflexivním aktem, a už vůbec nemáme žádnou představu o substanci Boha</a:t>
            </a:r>
            <a:r>
              <a:rPr lang="cs-CZ" dirty="0"/>
              <a:t>“ (</a:t>
            </a:r>
            <a:r>
              <a:rPr lang="cs-CZ" i="1" dirty="0"/>
              <a:t>Scholium </a:t>
            </a:r>
            <a:r>
              <a:rPr lang="cs-CZ" i="1" dirty="0" err="1"/>
              <a:t>Generale</a:t>
            </a:r>
            <a:r>
              <a:rPr lang="cs-CZ" dirty="0"/>
              <a:t>).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Rozlišení primárních a sekundárních kvalit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A2023D-F02D-43E1-BB6C-E74C9F9FBC3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7D8046F3-5947-4003-B8B4-7EA7D2591897}"/>
              </a:ext>
            </a:extLst>
          </p:cNvPr>
          <p:cNvSpPr/>
          <p:nvPr/>
        </p:nvSpPr>
        <p:spPr>
          <a:xfrm>
            <a:off x="900115" y="2314577"/>
            <a:ext cx="10661648" cy="9144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B95D810-0037-4944-AF6F-8FF4F26E84CE}"/>
              </a:ext>
            </a:extLst>
          </p:cNvPr>
          <p:cNvSpPr/>
          <p:nvPr/>
        </p:nvSpPr>
        <p:spPr>
          <a:xfrm>
            <a:off x="900115" y="4324350"/>
            <a:ext cx="10661648" cy="15440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3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343025"/>
            <a:ext cx="5505450" cy="5214937"/>
          </a:xfrm>
        </p:spPr>
        <p:txBody>
          <a:bodyPr>
            <a:normAutofit/>
          </a:bodyPr>
          <a:lstStyle/>
          <a:p>
            <a:r>
              <a:rPr lang="cs-CZ" dirty="0"/>
              <a:t>G. hledal geometrickou konstrukci, která vystihuje pozorovaný jev, ale neptal se po příčinách/silách. </a:t>
            </a:r>
          </a:p>
          <a:p>
            <a:r>
              <a:rPr lang="cs-CZ" dirty="0"/>
              <a:t>G. vytvářel kinematické modely – vždy izoloval objekt od kontextu: pád, kyvadlo, projektil.</a:t>
            </a:r>
          </a:p>
          <a:p>
            <a:r>
              <a:rPr lang="cs-CZ" dirty="0"/>
              <a:t>Svět se mu rozpadá na partikulární a izolované modely různých jevů; </a:t>
            </a:r>
            <a:br>
              <a:rPr lang="cs-CZ" dirty="0"/>
            </a:br>
            <a:r>
              <a:rPr lang="cs-CZ" u="sng" dirty="0"/>
              <a:t>galileovská fyzika není univerzalistická</a:t>
            </a:r>
            <a:r>
              <a:rPr lang="cs-CZ" dirty="0"/>
              <a:t>.</a:t>
            </a:r>
          </a:p>
          <a:p>
            <a:r>
              <a:rPr lang="cs-CZ" b="1" dirty="0"/>
              <a:t>Izolované zákony</a:t>
            </a:r>
            <a:r>
              <a:rPr lang="cs-CZ" dirty="0"/>
              <a:t>: zákon volného pádu, parabolický zákon šikmého vrchu, zákon pohybu kyvadla, zákon setrvačnosti.</a:t>
            </a:r>
          </a:p>
          <a:p>
            <a:r>
              <a:rPr lang="cs-CZ" b="1" dirty="0"/>
              <a:t>Šťastný pozitivista</a:t>
            </a:r>
            <a:r>
              <a:rPr lang="cs-CZ" dirty="0"/>
              <a:t> – popisoval co děje: neptal se na příčiny, tzn. neměl pojem gravitace – zrychlení není důsledek působení síly, ale vlastnost pohybu.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Fyzika bez sil a bez příčin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A2023D-F02D-43E1-BB6C-E74C9F9FBC3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Image result for galileo's experiments">
            <a:extLst>
              <a:ext uri="{FF2B5EF4-FFF2-40B4-BE49-F238E27FC236}">
                <a16:creationId xmlns:a16="http://schemas.microsoft.com/office/drawing/2014/main" id="{6EADED2F-E297-45A6-A93E-987CC95F0C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02337"/>
            <a:ext cx="5505450" cy="635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64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757363"/>
            <a:ext cx="6927669" cy="4800599"/>
          </a:xfrm>
        </p:spPr>
        <p:txBody>
          <a:bodyPr>
            <a:normAutofit/>
          </a:bodyPr>
          <a:lstStyle/>
          <a:p>
            <a:r>
              <a:rPr lang="cs-CZ" dirty="0"/>
              <a:t>Aristotelská </a:t>
            </a:r>
            <a:r>
              <a:rPr lang="cs-CZ" i="1" dirty="0" err="1"/>
              <a:t>scientia</a:t>
            </a:r>
            <a:r>
              <a:rPr lang="cs-CZ" dirty="0"/>
              <a:t> = odvozování závěrů ze sylogismů.</a:t>
            </a:r>
          </a:p>
          <a:p>
            <a:r>
              <a:rPr lang="cs-CZ"/>
              <a:t>Novověká věda = </a:t>
            </a:r>
            <a:r>
              <a:rPr lang="cs-CZ" dirty="0"/>
              <a:t>jistota poznání by neměla spočívat na sylogismech, ale v matematických důkazech: dedukce z axiomů</a:t>
            </a:r>
          </a:p>
          <a:p>
            <a:r>
              <a:rPr lang="cs-CZ"/>
              <a:t>Galileo – žádný systém</a:t>
            </a:r>
          </a:p>
          <a:p>
            <a:r>
              <a:rPr lang="cs-CZ"/>
              <a:t>Descartes = systematická přírodní filosofie (</a:t>
            </a:r>
            <a:r>
              <a:rPr lang="cs-CZ" i="1" dirty="0"/>
              <a:t>Principy filosofie</a:t>
            </a:r>
            <a:r>
              <a:rPr lang="cs-CZ" dirty="0"/>
              <a:t>, 1644): ideál systému, který vychází ze obecných metafyzických principů, pokračuje ke speciálnějším principům až se dostane k výkladu konkrétních jevů. </a:t>
            </a:r>
          </a:p>
          <a:p>
            <a:r>
              <a:rPr lang="cs-CZ" dirty="0"/>
              <a:t>Newtonův úspěch: stanovení </a:t>
            </a:r>
            <a:r>
              <a:rPr lang="cs-CZ" b="1" dirty="0"/>
              <a:t>axiomat</a:t>
            </a:r>
            <a:r>
              <a:rPr lang="cs-CZ" dirty="0"/>
              <a:t>, z nich se pak deduktivně vyvozují závěry – ty jsou ale konfrontovány s empirickými a </a:t>
            </a:r>
            <a:r>
              <a:rPr lang="cs-CZ"/>
              <a:t>experimentálními zjištěními</a:t>
            </a:r>
          </a:p>
          <a:p>
            <a:r>
              <a:rPr lang="cs-CZ"/>
              <a:t>Matematika nahradila logiku jako zdroj jistoty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Nahrazení sylogistické jistoty matematikou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A2023D-F02D-43E1-BB6C-E74C9F9FBC3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Image result for newton axiomata sive leges motus">
            <a:extLst>
              <a:ext uri="{FF2B5EF4-FFF2-40B4-BE49-F238E27FC236}">
                <a16:creationId xmlns:a16="http://schemas.microsoft.com/office/drawing/2014/main" id="{81F50E80-86E2-455D-B90A-C0D9215ED8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26" y="1264554"/>
            <a:ext cx="3597574" cy="5593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66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Experimentální přírodní filosofie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Aristotelská zkušenost: generalizovaná pozorování ztotožněná s obecnými principy.</a:t>
            </a:r>
          </a:p>
          <a:p>
            <a:pPr>
              <a:buFont typeface="+mj-lt"/>
              <a:buAutoNum type="alphaLcParenR"/>
            </a:pPr>
            <a:r>
              <a:rPr lang="cs-CZ" dirty="0"/>
              <a:t>Nová </a:t>
            </a:r>
            <a:r>
              <a:rPr lang="cs-CZ" dirty="0" err="1"/>
              <a:t>exp</a:t>
            </a:r>
            <a:r>
              <a:rPr lang="cs-CZ" dirty="0"/>
              <a:t>. věda – </a:t>
            </a:r>
            <a:r>
              <a:rPr lang="cs-CZ" u="sng" dirty="0"/>
              <a:t>experimenty</a:t>
            </a:r>
            <a:r>
              <a:rPr lang="cs-CZ" dirty="0"/>
              <a:t>, které ukazovaly co se nedá vidět (vakuum, atmosférický tlak, krevní oběh). Příroda musí být mučena – představa invazivních zásahů byla zcela cizí aristotelskému myšlení.</a:t>
            </a:r>
          </a:p>
          <a:p>
            <a:pPr>
              <a:buFont typeface="+mj-lt"/>
              <a:buAutoNum type="alphaLcParenR"/>
            </a:pPr>
            <a:r>
              <a:rPr lang="cs-CZ" dirty="0"/>
              <a:t>Aristotelská přírodní filosofie z důvěrně známého udělala </a:t>
            </a:r>
            <a:r>
              <a:rPr lang="cs-CZ" u="sng" dirty="0"/>
              <a:t>princip</a:t>
            </a:r>
            <a:r>
              <a:rPr lang="cs-CZ" dirty="0"/>
              <a:t>; novověká přírodní filosofie: singulární zkušenosti; vytváření protipříkladů, porušování přirozeného chodu přírody.</a:t>
            </a:r>
          </a:p>
          <a:p>
            <a:r>
              <a:rPr lang="cs-CZ" dirty="0"/>
              <a:t>Experimentální postupy se rodily pomalu a postupně.</a:t>
            </a:r>
          </a:p>
          <a:p>
            <a:r>
              <a:rPr lang="cs-CZ" dirty="0"/>
              <a:t>Různé názory na jejich funkci – a) matematičtí experimentátoři; b) </a:t>
            </a:r>
            <a:r>
              <a:rPr lang="cs-CZ" dirty="0" err="1"/>
              <a:t>baconovští</a:t>
            </a:r>
            <a:r>
              <a:rPr lang="cs-CZ" dirty="0"/>
              <a:t> experimentátoři.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Aristotelská zkušenost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E97D9-FD8F-460E-80D9-46B37B4644B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5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343025"/>
            <a:ext cx="10954702" cy="5214937"/>
          </a:xfrm>
        </p:spPr>
        <p:txBody>
          <a:bodyPr>
            <a:normAutofit/>
          </a:bodyPr>
          <a:lstStyle/>
          <a:p>
            <a:r>
              <a:rPr lang="cs-CZ" dirty="0"/>
              <a:t>V matematických smíšených vědách: sbírání numerických údajů (astronomie).</a:t>
            </a:r>
          </a:p>
          <a:p>
            <a:r>
              <a:rPr lang="cs-CZ" u="sng" dirty="0"/>
              <a:t>Matematická interpretace experimentů</a:t>
            </a:r>
            <a:r>
              <a:rPr lang="cs-CZ" dirty="0"/>
              <a:t>: měřitelné projevy </a:t>
            </a:r>
            <a:r>
              <a:rPr lang="cs-CZ" dirty="0" err="1"/>
              <a:t>matematizovatelných</a:t>
            </a:r>
            <a:r>
              <a:rPr lang="cs-CZ" dirty="0"/>
              <a:t> zákonitostí.</a:t>
            </a:r>
          </a:p>
          <a:p>
            <a:r>
              <a:rPr lang="cs-CZ" dirty="0" err="1"/>
              <a:t>Galieo</a:t>
            </a:r>
            <a:r>
              <a:rPr lang="cs-CZ" dirty="0"/>
              <a:t>: volný pád – zpomalení pádu pomocí nakloněné roviny: hovoří obecně o pouštění kuliček a závěrech z experimentu – ale jak přesvědčit ostatní o tom, co nebylo běžně vidět? </a:t>
            </a:r>
          </a:p>
          <a:p>
            <a:r>
              <a:rPr lang="cs-CZ" dirty="0"/>
              <a:t>Například literární prostředky: „</a:t>
            </a:r>
            <a:r>
              <a:rPr lang="cs-CZ" i="1" dirty="0"/>
              <a:t>opakoval jsem experiment tisíckrát/bezpočtukrát</a:t>
            </a:r>
            <a:r>
              <a:rPr lang="cs-CZ" dirty="0"/>
              <a:t>….“ – </a:t>
            </a:r>
            <a:r>
              <a:rPr lang="cs-CZ" u="sng" dirty="0"/>
              <a:t>přesvědčit čtenáře</a:t>
            </a:r>
            <a:r>
              <a:rPr lang="cs-CZ" dirty="0"/>
              <a:t>, že jeho </a:t>
            </a:r>
            <a:r>
              <a:rPr lang="cs-CZ" u="sng" dirty="0"/>
              <a:t>singulární zkušenosti jsou univerzální.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Matematičtí experimentátoři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E97D9-FD8F-460E-80D9-46B37B4644B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galileo's experiment">
            <a:extLst>
              <a:ext uri="{FF2B5EF4-FFF2-40B4-BE49-F238E27FC236}">
                <a16:creationId xmlns:a16="http://schemas.microsoft.com/office/drawing/2014/main" id="{19980A4A-8E09-4C64-A517-BF496C7201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20" y="3429000"/>
            <a:ext cx="504458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86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599"/>
            <a:ext cx="7097079" cy="4424363"/>
          </a:xfrm>
        </p:spPr>
        <p:txBody>
          <a:bodyPr>
            <a:normAutofit/>
          </a:bodyPr>
          <a:lstStyle/>
          <a:p>
            <a:r>
              <a:rPr lang="cs-CZ" dirty="0"/>
              <a:t>Další strategie přesvědčivosti experimentálních závěrů = </a:t>
            </a:r>
            <a:r>
              <a:rPr lang="cs-CZ" b="1" dirty="0"/>
              <a:t>opakování</a:t>
            </a:r>
            <a:r>
              <a:rPr lang="cs-CZ" dirty="0"/>
              <a:t>.</a:t>
            </a:r>
          </a:p>
          <a:p>
            <a:r>
              <a:rPr lang="cs-CZ" dirty="0"/>
              <a:t>Experimenty s barometrem – Evangelista </a:t>
            </a:r>
            <a:r>
              <a:rPr lang="cs-CZ" dirty="0" err="1"/>
              <a:t>Torricelli</a:t>
            </a:r>
            <a:r>
              <a:rPr lang="cs-CZ" dirty="0"/>
              <a:t> (1608-1647).</a:t>
            </a:r>
          </a:p>
          <a:p>
            <a:r>
              <a:rPr lang="cs-CZ" dirty="0"/>
              <a:t>Vakuum vzniklé ve sloupci nad rtutí – matematické teorie o změně výšky sloupce rtuti v závislosti na tlaku.</a:t>
            </a:r>
          </a:p>
          <a:p>
            <a:r>
              <a:rPr lang="cs-CZ" dirty="0"/>
              <a:t>Jeho pokusy začala opakovat celá Evropa.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E97D9-FD8F-460E-80D9-46B37B4644B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Výsledek obrázku pro torricelli experiment vacuum">
            <a:extLst>
              <a:ext uri="{FF2B5EF4-FFF2-40B4-BE49-F238E27FC236}">
                <a16:creationId xmlns:a16="http://schemas.microsoft.com/office/drawing/2014/main" id="{656CFFC2-E4FD-47E5-9D67-7354F2F938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9" y="514123"/>
            <a:ext cx="4119562" cy="6343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257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4504375"/>
            <a:ext cx="11216640" cy="1871662"/>
          </a:xfrm>
        </p:spPr>
        <p:txBody>
          <a:bodyPr>
            <a:normAutofit/>
          </a:bodyPr>
          <a:lstStyle/>
          <a:p>
            <a:r>
              <a:rPr lang="cs-CZ" dirty="0"/>
              <a:t>Pascal vydal a okomentoval zprávu o pokusu: jeho závěr chtěl </a:t>
            </a:r>
            <a:r>
              <a:rPr lang="cs-CZ" u="sng" dirty="0" err="1"/>
              <a:t>univerzalizovat</a:t>
            </a:r>
            <a:r>
              <a:rPr lang="cs-CZ" dirty="0"/>
              <a:t>: kvantitativní korelace mezi nadmořskou výškou a sloupcem – uplatněné na pařížské věže: jeho pokusy bylo možné napodobit i v Paříži a ověřit si existenci vakua i tlaku.</a:t>
            </a:r>
          </a:p>
          <a:p>
            <a:r>
              <a:rPr lang="cs-CZ" dirty="0"/>
              <a:t>Scholastičtí profesoři často napadali právě univerzalitu experimentálních závěrů.</a:t>
            </a:r>
          </a:p>
          <a:p>
            <a:r>
              <a:rPr lang="cs-CZ" dirty="0"/>
              <a:t>Další strategie: </a:t>
            </a:r>
            <a:r>
              <a:rPr lang="cs-CZ" u="sng" dirty="0"/>
              <a:t>potvrzení experimentu</a:t>
            </a:r>
            <a:r>
              <a:rPr lang="cs-CZ" dirty="0"/>
              <a:t> na základě sociální prestiže – šlechtici a kněží jako svědci.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E97D9-FD8F-460E-80D9-46B37B4644B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Výsledek obrázku pro pascal experiment puy de dome">
            <a:extLst>
              <a:ext uri="{FF2B5EF4-FFF2-40B4-BE49-F238E27FC236}">
                <a16:creationId xmlns:a16="http://schemas.microsoft.com/office/drawing/2014/main" id="{8BAAB1E8-04AE-4448-8F08-511435C0EF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85" y="505777"/>
            <a:ext cx="5814915" cy="3837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obsah 1">
            <a:extLst>
              <a:ext uri="{FF2B5EF4-FFF2-40B4-BE49-F238E27FC236}">
                <a16:creationId xmlns:a16="http://schemas.microsoft.com/office/drawing/2014/main" id="{F44D64F0-4C45-4E8D-A6F3-F5B9572A8C5E}"/>
              </a:ext>
            </a:extLst>
          </p:cNvPr>
          <p:cNvSpPr txBox="1">
            <a:spLocks/>
          </p:cNvSpPr>
          <p:nvPr/>
        </p:nvSpPr>
        <p:spPr>
          <a:xfrm>
            <a:off x="975360" y="2524604"/>
            <a:ext cx="5468303" cy="207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Blaise</a:t>
            </a:r>
            <a:r>
              <a:rPr lang="cs-CZ" dirty="0"/>
              <a:t> Pascal (1623-1662)</a:t>
            </a:r>
          </a:p>
          <a:p>
            <a:r>
              <a:rPr lang="cs-CZ" dirty="0"/>
              <a:t>Další pokusy prokazující existenci prázdna a existenci atmosférického tlaku.</a:t>
            </a:r>
          </a:p>
          <a:p>
            <a:r>
              <a:rPr lang="cs-CZ" dirty="0"/>
              <a:t>19. září 1648: Pascalův švagr vylezl na horu </a:t>
            </a:r>
            <a:r>
              <a:rPr lang="cs-CZ" dirty="0" err="1"/>
              <a:t>Puy</a:t>
            </a:r>
            <a:r>
              <a:rPr lang="cs-CZ" dirty="0"/>
              <a:t> de </a:t>
            </a:r>
            <a:r>
              <a:rPr lang="cs-CZ" dirty="0" err="1"/>
              <a:t>Dôme</a:t>
            </a:r>
            <a:r>
              <a:rPr lang="cs-CZ" dirty="0"/>
              <a:t>: na vrcholu byl sloupce rtuti asi o 8cm níže.</a:t>
            </a:r>
          </a:p>
        </p:txBody>
      </p:sp>
    </p:spTree>
    <p:extLst>
      <p:ext uri="{BB962C8B-B14F-4D97-AF65-F5344CB8AC3E}">
        <p14:creationId xmlns:p14="http://schemas.microsoft.com/office/powerpoint/2010/main" val="29863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124695"/>
              </p:ext>
            </p:extLst>
          </p:nvPr>
        </p:nvGraphicFramePr>
        <p:xfrm>
          <a:off x="974725" y="1397726"/>
          <a:ext cx="10529888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319374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457326"/>
            <a:ext cx="6927668" cy="5100638"/>
          </a:xfrm>
        </p:spPr>
        <p:txBody>
          <a:bodyPr>
            <a:normAutofit/>
          </a:bodyPr>
          <a:lstStyle/>
          <a:p>
            <a:r>
              <a:rPr lang="cs-CZ" dirty="0"/>
              <a:t>Zejména v Anglii; od r. 1666 – </a:t>
            </a:r>
            <a:r>
              <a:rPr lang="cs-CZ" b="1" dirty="0" err="1"/>
              <a:t>Royal</a:t>
            </a:r>
            <a:r>
              <a:rPr lang="cs-CZ" b="1" dirty="0"/>
              <a:t> Society</a:t>
            </a:r>
            <a:r>
              <a:rPr lang="cs-CZ" dirty="0"/>
              <a:t>, hlásili se k Baconovi.</a:t>
            </a:r>
          </a:p>
          <a:p>
            <a:r>
              <a:rPr lang="cs-CZ" dirty="0"/>
              <a:t>R. </a:t>
            </a:r>
            <a:r>
              <a:rPr lang="cs-CZ" dirty="0" err="1"/>
              <a:t>Boyle</a:t>
            </a:r>
            <a:r>
              <a:rPr lang="cs-CZ" dirty="0"/>
              <a:t>, R. </a:t>
            </a:r>
            <a:r>
              <a:rPr lang="cs-CZ" dirty="0" err="1"/>
              <a:t>Hooke</a:t>
            </a:r>
            <a:r>
              <a:rPr lang="cs-CZ" dirty="0"/>
              <a:t>, E. Halley, I. Newton aj.</a:t>
            </a:r>
          </a:p>
          <a:p>
            <a:r>
              <a:rPr lang="cs-CZ" dirty="0"/>
              <a:t>Podrobné líčení experimentu – sofistikovaný literární příběh s </a:t>
            </a:r>
            <a:br>
              <a:rPr lang="cs-CZ" dirty="0"/>
            </a:br>
            <a:r>
              <a:rPr lang="cs-CZ" dirty="0"/>
              <a:t>kontextem a svědky: vtáhnout čtenáře do experimentu.</a:t>
            </a:r>
          </a:p>
          <a:p>
            <a:r>
              <a:rPr lang="cs-CZ" dirty="0"/>
              <a:t>Nepřistupovali od singulární zkušenosti (experimentu) k zobecňování.</a:t>
            </a:r>
          </a:p>
          <a:p>
            <a:r>
              <a:rPr lang="cs-CZ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Boyle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experimenty s </a:t>
            </a:r>
            <a:r>
              <a:rPr lang="cs-CZ" sz="18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vakuem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 err="1"/>
              <a:t>Boyle</a:t>
            </a:r>
            <a:r>
              <a:rPr lang="cs-CZ" dirty="0"/>
              <a:t> a spol. se vyhýbali zobecňování, protože ho považovali za spekulaci – nechtěli tvořit systém – vyhýbali se dogmatismu, a tedy i sporům – a to kvůli zkušenostem z občanské války.</a:t>
            </a:r>
          </a:p>
          <a:p>
            <a:r>
              <a:rPr lang="cs-CZ" dirty="0"/>
              <a:t>Člověk je omezená a zkažená bytost, nemůže toho moc znát – a svými poznatky nesmí ohrožovat všemoc Boha.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Baconovští</a:t>
            </a:r>
            <a:r>
              <a:rPr lang="cs-CZ" dirty="0"/>
              <a:t> experimentátoři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E97D9-FD8F-460E-80D9-46B37B4644B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robert boyle">
            <a:extLst>
              <a:ext uri="{FF2B5EF4-FFF2-40B4-BE49-F238E27FC236}">
                <a16:creationId xmlns:a16="http://schemas.microsoft.com/office/drawing/2014/main" id="{0E7EFAA3-562C-4F8B-B346-86C1C3FB8F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9" y="1457326"/>
            <a:ext cx="3912961" cy="4819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31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543049"/>
            <a:ext cx="11129964" cy="5250125"/>
          </a:xfrm>
        </p:spPr>
        <p:txBody>
          <a:bodyPr>
            <a:normAutofit/>
          </a:bodyPr>
          <a:lstStyle/>
          <a:p>
            <a:r>
              <a:rPr lang="cs-CZ" b="1" dirty="0" err="1"/>
              <a:t>Royal</a:t>
            </a:r>
            <a:r>
              <a:rPr lang="cs-CZ" b="1" dirty="0"/>
              <a:t> Society </a:t>
            </a:r>
            <a:r>
              <a:rPr lang="cs-CZ" dirty="0"/>
              <a:t>= sbírání faktů bez sjednocující teorie.</a:t>
            </a:r>
          </a:p>
          <a:p>
            <a:r>
              <a:rPr lang="cs-CZ" dirty="0"/>
              <a:t>Filosofie 20. století přišla s tzv. </a:t>
            </a:r>
            <a:r>
              <a:rPr lang="cs-CZ" u="sng" dirty="0"/>
              <a:t>tezí o zatíženosti pozorování teorií </a:t>
            </a:r>
            <a:r>
              <a:rPr lang="cs-CZ" dirty="0"/>
              <a:t>(</a:t>
            </a:r>
            <a:r>
              <a:rPr lang="cs-CZ" i="1" dirty="0" err="1"/>
              <a:t>theory-ladenness</a:t>
            </a:r>
            <a:r>
              <a:rPr lang="cs-CZ" dirty="0"/>
              <a:t>, </a:t>
            </a:r>
            <a:r>
              <a:rPr lang="cs-CZ" i="1" dirty="0" err="1"/>
              <a:t>theory</a:t>
            </a:r>
            <a:r>
              <a:rPr lang="cs-CZ" i="1" dirty="0"/>
              <a:t> </a:t>
            </a:r>
            <a:r>
              <a:rPr lang="cs-CZ" i="1" dirty="0" err="1"/>
              <a:t>contamination</a:t>
            </a:r>
            <a:r>
              <a:rPr lang="cs-CZ" dirty="0"/>
              <a:t>): </a:t>
            </a:r>
            <a:r>
              <a:rPr lang="cs-CZ" u="sng" dirty="0"/>
              <a:t>pozorovací výroky</a:t>
            </a:r>
            <a:r>
              <a:rPr lang="cs-CZ" dirty="0"/>
              <a:t> vždy v kontextu teoretických předpokladů a za pomoci měřících metod a nástrojů, jejichž funkčnost zaručuje rovněž nějaká teorie – neexistuje „čisté“ pozorování – </a:t>
            </a:r>
            <a:r>
              <a:rPr lang="cs-CZ" u="sng" dirty="0"/>
              <a:t>jsou vždy „kontaminována“ teorií</a:t>
            </a:r>
            <a:r>
              <a:rPr lang="cs-CZ" dirty="0"/>
              <a:t> (Kuhn: teorie vznikají spolu s fakty, s nimiž jsou v souladu) – paradigma určuje pozorování.</a:t>
            </a:r>
            <a:endParaRPr lang="cs-CZ" u="sng" dirty="0"/>
          </a:p>
          <a:p>
            <a:r>
              <a:rPr lang="cs-CZ" b="1" dirty="0" err="1"/>
              <a:t>Royal</a:t>
            </a:r>
            <a:r>
              <a:rPr lang="cs-CZ" b="1" dirty="0"/>
              <a:t> Society</a:t>
            </a:r>
            <a:r>
              <a:rPr lang="cs-CZ" dirty="0"/>
              <a:t> věřila v </a:t>
            </a:r>
            <a:r>
              <a:rPr lang="cs-CZ" u="sng" dirty="0"/>
              <a:t>akumulaci objektivních dat</a:t>
            </a:r>
            <a:r>
              <a:rPr lang="cs-CZ" dirty="0"/>
              <a:t>; </a:t>
            </a:r>
            <a:br>
              <a:rPr lang="cs-CZ" dirty="0"/>
            </a:br>
            <a:r>
              <a:rPr lang="cs-CZ" dirty="0"/>
              <a:t>považovala se za úschovnu faktů, z níž bude těžit </a:t>
            </a:r>
            <a:br>
              <a:rPr lang="cs-CZ" dirty="0"/>
            </a:br>
            <a:r>
              <a:rPr lang="cs-CZ" dirty="0"/>
              <a:t>budoucnost, což se stalo</a:t>
            </a:r>
            <a:r>
              <a:rPr lang="cs-CZ"/>
              <a:t>: pokusy </a:t>
            </a:r>
            <a:r>
              <a:rPr lang="cs-CZ" dirty="0"/>
              <a:t>s vývěvou </a:t>
            </a:r>
            <a:r>
              <a:rPr lang="cs-CZ"/>
              <a:t>vedly </a:t>
            </a:r>
            <a:br>
              <a:rPr lang="cs-CZ"/>
            </a:br>
            <a:r>
              <a:rPr lang="cs-CZ"/>
              <a:t>nakonec přes Denise </a:t>
            </a:r>
            <a:r>
              <a:rPr lang="cs-CZ" dirty="0"/>
              <a:t>Papina (1647-1713) </a:t>
            </a:r>
            <a:r>
              <a:rPr lang="cs-CZ"/>
              <a:t>k ideji</a:t>
            </a:r>
            <a:br>
              <a:rPr lang="cs-CZ" dirty="0"/>
            </a:br>
            <a:r>
              <a:rPr lang="cs-CZ" dirty="0"/>
              <a:t>u parního stroje: Thomas </a:t>
            </a:r>
            <a:r>
              <a:rPr lang="cs-CZ" dirty="0" err="1"/>
              <a:t>Newcomen</a:t>
            </a:r>
            <a:r>
              <a:rPr lang="cs-CZ" dirty="0"/>
              <a:t> (1664-1729) </a:t>
            </a:r>
            <a:br>
              <a:rPr lang="cs-CZ" dirty="0"/>
            </a:br>
            <a:r>
              <a:rPr lang="cs-CZ" dirty="0"/>
              <a:t>v roce 1712. Na konci století ho výrazně zdokonalil </a:t>
            </a:r>
            <a:br>
              <a:rPr lang="cs-CZ" dirty="0"/>
            </a:br>
            <a:r>
              <a:rPr lang="cs-CZ" dirty="0"/>
              <a:t>James Watt (1736 -1819) – moderní industrializace.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E97D9-FD8F-460E-80D9-46B37B4644B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Experimentální přírodní filosofie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royal society of london for improving natural knowledge">
            <a:extLst>
              <a:ext uri="{FF2B5EF4-FFF2-40B4-BE49-F238E27FC236}">
                <a16:creationId xmlns:a16="http://schemas.microsoft.com/office/drawing/2014/main" id="{C25A2357-78DF-44BC-828A-66CDE1B672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67" y="3248797"/>
            <a:ext cx="5268333" cy="3609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07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1" y="2761100"/>
            <a:ext cx="9780314" cy="1378636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chemeClr val="accent1"/>
                </a:solidFill>
              </a:rPr>
              <a:t>III. Svět nových </a:t>
            </a:r>
            <a:br>
              <a:rPr lang="cs-CZ" u="sng" dirty="0">
                <a:solidFill>
                  <a:schemeClr val="accent1"/>
                </a:solidFill>
              </a:rPr>
            </a:br>
            <a:r>
              <a:rPr lang="cs-CZ" u="sng" dirty="0">
                <a:solidFill>
                  <a:schemeClr val="accent1"/>
                </a:solidFill>
              </a:rPr>
              <a:t>vědeckých metod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F00940-DF4F-4EC8-8E0C-9034B4A1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67" y="1"/>
            <a:ext cx="5648333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Hierarchická klasifikace oborů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Hierarchická klasifikace oborů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881188"/>
            <a:ext cx="7562426" cy="4888174"/>
          </a:xfrm>
        </p:spPr>
        <p:txBody>
          <a:bodyPr>
            <a:normAutofit/>
          </a:bodyPr>
          <a:lstStyle/>
          <a:p>
            <a:r>
              <a:rPr lang="cs-CZ" dirty="0"/>
              <a:t>Přírodou a jejími zákony a příčinou se zabývala až do 18. století: </a:t>
            </a:r>
            <a:r>
              <a:rPr lang="cs-CZ" i="1" dirty="0" err="1"/>
              <a:t>philosophia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, </a:t>
            </a:r>
            <a:r>
              <a:rPr lang="cs-CZ" i="1" dirty="0" err="1"/>
              <a:t>scientia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 nebo jako </a:t>
            </a:r>
            <a:r>
              <a:rPr lang="cs-CZ" i="1" dirty="0" err="1"/>
              <a:t>physica</a:t>
            </a:r>
            <a:r>
              <a:rPr lang="cs-CZ" dirty="0"/>
              <a:t>.</a:t>
            </a:r>
          </a:p>
          <a:p>
            <a:r>
              <a:rPr lang="cs-CZ" dirty="0"/>
              <a:t>Newton: </a:t>
            </a:r>
            <a:r>
              <a:rPr lang="cs-CZ" i="1" dirty="0" err="1"/>
              <a:t>Principia</a:t>
            </a:r>
            <a:r>
              <a:rPr lang="cs-CZ" i="1" dirty="0"/>
              <a:t> </a:t>
            </a:r>
            <a:r>
              <a:rPr lang="cs-CZ" i="1" dirty="0" err="1"/>
              <a:t>mathematica</a:t>
            </a:r>
            <a:r>
              <a:rPr lang="cs-CZ" i="1" dirty="0"/>
              <a:t> </a:t>
            </a:r>
            <a:r>
              <a:rPr lang="cs-CZ" i="1" dirty="0" err="1"/>
              <a:t>philosophiae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 (1687) – metodologická pravidla: </a:t>
            </a:r>
            <a:r>
              <a:rPr lang="cs-CZ" i="1" dirty="0" err="1"/>
              <a:t>regulae</a:t>
            </a:r>
            <a:r>
              <a:rPr lang="cs-CZ" i="1" dirty="0"/>
              <a:t> </a:t>
            </a:r>
            <a:r>
              <a:rPr lang="cs-CZ" i="1" dirty="0" err="1"/>
              <a:t>philosophandi</a:t>
            </a:r>
            <a:r>
              <a:rPr lang="cs-CZ" i="1" dirty="0"/>
              <a:t>.</a:t>
            </a:r>
          </a:p>
          <a:p>
            <a:r>
              <a:rPr lang="cs-CZ" u="sng" dirty="0"/>
              <a:t>Aristotelská klasifikace vědění</a:t>
            </a:r>
            <a:r>
              <a:rPr lang="cs-CZ" dirty="0"/>
              <a:t>: teoretické, praktické, </a:t>
            </a:r>
            <a:r>
              <a:rPr lang="cs-CZ" dirty="0" err="1"/>
              <a:t>poietické</a:t>
            </a:r>
            <a:r>
              <a:rPr lang="cs-CZ" dirty="0"/>
              <a:t> → teoretické: fyzika, matematika, metafyzika (</a:t>
            </a:r>
            <a:r>
              <a:rPr lang="cs-CZ" u="sng" dirty="0"/>
              <a:t>první filosofie</a:t>
            </a:r>
            <a:r>
              <a:rPr lang="cs-CZ" dirty="0"/>
              <a:t>, teologie). Kritérium dělení: proměnlivost a vazba na hmotu.</a:t>
            </a:r>
          </a:p>
          <a:p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i="1" dirty="0"/>
              <a:t> </a:t>
            </a:r>
            <a:r>
              <a:rPr lang="cs-CZ" dirty="0"/>
              <a:t>(přírodopis) nebyla považována za vědění (</a:t>
            </a:r>
            <a:r>
              <a:rPr lang="cs-CZ" i="1" dirty="0"/>
              <a:t>epistémé</a:t>
            </a:r>
            <a:r>
              <a:rPr lang="cs-CZ" dirty="0"/>
              <a:t>), protože neuváděla příčiny.</a:t>
            </a:r>
          </a:p>
          <a:p>
            <a:r>
              <a:rPr lang="cs-CZ" i="1" dirty="0" err="1"/>
              <a:t>Scientiae</a:t>
            </a:r>
            <a:r>
              <a:rPr lang="cs-CZ" i="1" dirty="0"/>
              <a:t> </a:t>
            </a:r>
            <a:r>
              <a:rPr lang="cs-CZ" i="1" dirty="0" err="1"/>
              <a:t>mediae</a:t>
            </a:r>
            <a:r>
              <a:rPr lang="cs-CZ" dirty="0"/>
              <a:t>/</a:t>
            </a:r>
            <a:r>
              <a:rPr lang="cs-CZ" i="1" dirty="0" err="1"/>
              <a:t>mixtae</a:t>
            </a:r>
            <a:r>
              <a:rPr lang="cs-CZ" dirty="0"/>
              <a:t>: smíšené vědy: užívaly matematiku k výkladu přírodních jevů, tj. směšovaly čistou matematiku a fyziku : astronomie, optika, mechanika → </a:t>
            </a:r>
            <a:r>
              <a:rPr lang="cs-CZ" dirty="0" err="1"/>
              <a:t>fyzikomatematika</a:t>
            </a:r>
            <a:r>
              <a:rPr lang="cs-CZ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2058BB-B862-4898-94B5-A4F82C884B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Hierarchická klasifikace oborů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Image result for newton philosophiae naturalis principia mathematica">
            <a:extLst>
              <a:ext uri="{FF2B5EF4-FFF2-40B4-BE49-F238E27FC236}">
                <a16:creationId xmlns:a16="http://schemas.microsoft.com/office/drawing/2014/main" id="{9CE01772-1F6A-4603-8F36-A1F494E87B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15" y="1881188"/>
            <a:ext cx="3568385" cy="496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dpis 4">
            <a:extLst>
              <a:ext uri="{FF2B5EF4-FFF2-40B4-BE49-F238E27FC236}">
                <a16:creationId xmlns:a16="http://schemas.microsoft.com/office/drawing/2014/main" id="{B98F0F06-29DB-4D74-AE72-5F2B7F94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 dirty="0"/>
              <a:t>1. Hierarchická klasifikace oborů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44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3550471"/>
            <a:ext cx="11216640" cy="2959101"/>
          </a:xfrm>
        </p:spPr>
        <p:txBody>
          <a:bodyPr>
            <a:normAutofit/>
          </a:bodyPr>
          <a:lstStyle/>
          <a:p>
            <a:r>
              <a:rPr lang="cs-CZ" b="1" dirty="0" err="1"/>
              <a:t>Arist</a:t>
            </a:r>
            <a:r>
              <a:rPr lang="cs-CZ" b="1" dirty="0"/>
              <a:t>. přírodní filosofie</a:t>
            </a:r>
            <a:r>
              <a:rPr lang="cs-CZ" dirty="0"/>
              <a:t> = kauzální vysvětlování známého světa – nezájem o singulární data.</a:t>
            </a:r>
          </a:p>
          <a:p>
            <a:r>
              <a:rPr lang="cs-CZ" u="sng" dirty="0"/>
              <a:t>Aristotelská zkušenost </a:t>
            </a:r>
            <a:r>
              <a:rPr lang="cs-CZ" dirty="0"/>
              <a:t>= obecné tvrzení, které pochází z opakovaného vnímání stejného procesu buď jedním člověkem nebo lidským rodem (není to zkušenost jednoho člověka s jedinečnou událostí)</a:t>
            </a:r>
          </a:p>
          <a:p>
            <a:r>
              <a:rPr lang="cs-CZ" b="1" dirty="0"/>
              <a:t>Přírodní filosofie</a:t>
            </a:r>
            <a:r>
              <a:rPr lang="cs-CZ" dirty="0"/>
              <a:t> – stanovení příčiny bylo vždy deduktivní – sylogismy – věda/</a:t>
            </a:r>
            <a:r>
              <a:rPr lang="cs-CZ" dirty="0" err="1"/>
              <a:t>scientia</a:t>
            </a:r>
            <a:r>
              <a:rPr lang="cs-CZ" dirty="0"/>
              <a:t>/epistémé = odvození z obecných premis považovaných za jisté („</a:t>
            </a:r>
            <a:r>
              <a:rPr lang="cs-CZ" i="1" dirty="0"/>
              <a:t>lidé jsou smrtelní</a:t>
            </a:r>
            <a:r>
              <a:rPr lang="cs-CZ" dirty="0"/>
              <a:t>“).</a:t>
            </a:r>
          </a:p>
          <a:p>
            <a:r>
              <a:rPr lang="cs-CZ" u="sng" dirty="0"/>
              <a:t>Čtyři druhy příčin</a:t>
            </a:r>
            <a:r>
              <a:rPr lang="cs-CZ" dirty="0"/>
              <a:t>: </a:t>
            </a:r>
            <a:r>
              <a:rPr lang="cs-CZ" i="1" dirty="0"/>
              <a:t>finální</a:t>
            </a:r>
            <a:r>
              <a:rPr lang="cs-CZ" dirty="0"/>
              <a:t> (účelové), </a:t>
            </a:r>
            <a:r>
              <a:rPr lang="cs-CZ" i="1" dirty="0"/>
              <a:t>materiální</a:t>
            </a:r>
            <a:r>
              <a:rPr lang="cs-CZ" dirty="0"/>
              <a:t> (látkové), </a:t>
            </a:r>
            <a:r>
              <a:rPr lang="cs-CZ" i="1" dirty="0" err="1"/>
              <a:t>eficientní</a:t>
            </a:r>
            <a:r>
              <a:rPr lang="cs-CZ" dirty="0"/>
              <a:t> (působící) a </a:t>
            </a:r>
            <a:r>
              <a:rPr lang="cs-CZ" i="1" dirty="0"/>
              <a:t>formální</a:t>
            </a:r>
            <a:r>
              <a:rPr lang="cs-CZ" dirty="0"/>
              <a:t> – příčinou je forma entity (Sokrates je smrtelný, protože má formu člověka).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2058BB-B862-4898-94B5-A4F82C884B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Hierarchická klasifikace oborů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Aristotelská přírodní filosofie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 descr="Image result for aristotelian four causes">
            <a:extLst>
              <a:ext uri="{FF2B5EF4-FFF2-40B4-BE49-F238E27FC236}">
                <a16:creationId xmlns:a16="http://schemas.microsoft.com/office/drawing/2014/main" id="{3C072540-A2D3-4A98-86BF-ED68E8A095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5" y="512764"/>
            <a:ext cx="4192270" cy="29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77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10529251" cy="3777622"/>
          </a:xfrm>
        </p:spPr>
        <p:txBody>
          <a:bodyPr>
            <a:normAutofit/>
          </a:bodyPr>
          <a:lstStyle/>
          <a:p>
            <a:r>
              <a:rPr lang="cs-CZ" dirty="0"/>
              <a:t>Z aristotelského hlediska smíšené vědy poskytovaly matematický popis, ne příčiny (a nebyly sylogistické), proto nebyly považovány za opravdovou vědu.</a:t>
            </a:r>
          </a:p>
          <a:p>
            <a:r>
              <a:rPr lang="cs-CZ" dirty="0"/>
              <a:t>Přírodní filosofie často určovala obecné kosmologické rysy světa: střed, periferie, obsazení středu atp.</a:t>
            </a:r>
          </a:p>
          <a:p>
            <a:r>
              <a:rPr lang="cs-CZ" dirty="0"/>
              <a:t>Astronomie: </a:t>
            </a:r>
            <a:r>
              <a:rPr lang="cs-CZ" u="sng" dirty="0"/>
              <a:t>kvantitativní charakteristiky nebeských těles </a:t>
            </a:r>
            <a:r>
              <a:rPr lang="cs-CZ" dirty="0"/>
              <a:t>(velikost, vzdálenost, poloha a rychlost), neposkytuje příčinné vědění.</a:t>
            </a:r>
          </a:p>
          <a:p>
            <a:r>
              <a:rPr lang="cs-CZ" dirty="0"/>
              <a:t>Scholastika považovala přírodní filosofii za vznešenější obor (příčiny) – astronomie a další smíšené vědy jsou horší, hypotetické a nedostatečné vědění.</a:t>
            </a:r>
          </a:p>
          <a:p>
            <a:r>
              <a:rPr lang="cs-CZ" dirty="0"/>
              <a:t>Zásadní změna </a:t>
            </a:r>
            <a:r>
              <a:rPr lang="cs-CZ"/>
              <a:t>v 17. </a:t>
            </a:r>
            <a:r>
              <a:rPr lang="cs-CZ" dirty="0"/>
              <a:t>století: smíšené matematické vědy byly povýšeny na opravdové vědy → vzniká z aristotelského hlediska monstrum: matematická fyzika.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2058BB-B862-4898-94B5-A4F82C884B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Hierarchická klasifikace oborů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Vztah přírodní filosofie a </a:t>
            </a:r>
            <a:r>
              <a:rPr lang="cs-CZ" dirty="0" err="1"/>
              <a:t>scientiae</a:t>
            </a:r>
            <a:r>
              <a:rPr lang="cs-CZ" dirty="0"/>
              <a:t> </a:t>
            </a:r>
            <a:r>
              <a:rPr lang="cs-CZ" dirty="0" err="1"/>
              <a:t>mixtae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27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Matematizace přírody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31843"/>
            <a:ext cx="7771075" cy="5188227"/>
          </a:xfrm>
        </p:spPr>
        <p:txBody>
          <a:bodyPr>
            <a:normAutofit/>
          </a:bodyPr>
          <a:lstStyle/>
          <a:p>
            <a:r>
              <a:rPr lang="cs-CZ" dirty="0"/>
              <a:t>Galileo začal matematizovat procesy, které dosud spadaly do přírodní filosofie – především pohyb; dva způsoby:</a:t>
            </a:r>
          </a:p>
          <a:p>
            <a:r>
              <a:rPr lang="cs-CZ" dirty="0"/>
              <a:t>Hledání </a:t>
            </a:r>
            <a:r>
              <a:rPr lang="cs-CZ" u="sng" dirty="0"/>
              <a:t>geometrického vyjádření jevů. </a:t>
            </a:r>
          </a:p>
          <a:p>
            <a:r>
              <a:rPr lang="cs-CZ" dirty="0"/>
              <a:t>G. věřil, že za empirickými procesy se skrývá matematická struktura.</a:t>
            </a:r>
          </a:p>
          <a:p>
            <a:r>
              <a:rPr lang="cs-CZ" dirty="0"/>
              <a:t>V přírodě se neskrývají významy ani symboly (viz alchymie).</a:t>
            </a:r>
          </a:p>
          <a:p>
            <a:pPr marL="0" indent="0" algn="just">
              <a:buNone/>
            </a:pPr>
            <a:r>
              <a:rPr lang="cs-CZ" u="sng" dirty="0"/>
              <a:t>Příroda je psána matematickým jazykem</a:t>
            </a:r>
            <a:r>
              <a:rPr lang="cs-CZ" dirty="0"/>
              <a:t>: „</a:t>
            </a:r>
            <a:r>
              <a:rPr lang="cs-CZ" i="1" dirty="0"/>
              <a:t>Filosofie je napsána v této velké knize vesmíru, která je ustavičně otevřena našemu pohledu. Ale člověk nemůže této knize porozumět, pokud se nejprve nenaučí chápat její jazyk a číst písmena, jimiž je napsána. Je napsána jazykem matematiky a jejími písmeny jsou trojúhelníky, kružnice a další geometrické útvary, bez nichž je lidsky nemožné porozumět jejímu jedinému slovu.</a:t>
            </a:r>
            <a:r>
              <a:rPr lang="cs-CZ" dirty="0"/>
              <a:t>“ (Prubíř / </a:t>
            </a:r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Saggiatore</a:t>
            </a:r>
            <a:r>
              <a:rPr lang="cs-CZ" dirty="0"/>
              <a:t>, 1623)</a:t>
            </a:r>
          </a:p>
          <a:p>
            <a:r>
              <a:rPr lang="cs-CZ" dirty="0"/>
              <a:t>Jak objevit matematické struktury? Vytvořit zjednodušené situace, ve který se odhalí jeho matematicky ideální podstata.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Galileova matematizace přírody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AED6E-E4B3-42CA-9BFE-9212BA4C2CDA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III. Svět nových vědeckých metod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508142-DD84-4EA9-AEEF-70CC510AFFE6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Matematizace přírody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49751D0-A124-4562-8B56-ECC6575B677E}"/>
              </a:ext>
            </a:extLst>
          </p:cNvPr>
          <p:cNvSpPr/>
          <p:nvPr/>
        </p:nvSpPr>
        <p:spPr>
          <a:xfrm>
            <a:off x="975360" y="3429000"/>
            <a:ext cx="7771076" cy="209715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Galileo and Huygens on free fall: Mathematical and methodological  differences">
            <a:extLst>
              <a:ext uri="{FF2B5EF4-FFF2-40B4-BE49-F238E27FC236}">
                <a16:creationId xmlns:a16="http://schemas.microsoft.com/office/drawing/2014/main" id="{9B2302F5-F4D3-4D5F-8084-CC38DBCF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815" y="1489361"/>
            <a:ext cx="2358142" cy="39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5735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1999</Words>
  <Application>Microsoft Office PowerPoint</Application>
  <PresentationFormat>Širokoúhlá obrazovka</PresentationFormat>
  <Paragraphs>141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Wingdings 3</vt:lpstr>
      <vt:lpstr>Stébla</vt:lpstr>
      <vt:lpstr>Novověká věda: Vybrané kapitoly</vt:lpstr>
      <vt:lpstr>Seznam témat</vt:lpstr>
      <vt:lpstr>III. Svět nových  vědeckých metod</vt:lpstr>
      <vt:lpstr>1. Hierarchická klasifikace oborů</vt:lpstr>
      <vt:lpstr>1. Hierarchická klasifikace oborů </vt:lpstr>
      <vt:lpstr>2. Aristotelská přírodní filosofie </vt:lpstr>
      <vt:lpstr>3. Vztah přírodní filosofie a scientiae mixtae</vt:lpstr>
      <vt:lpstr>2. Matematizace přírody</vt:lpstr>
      <vt:lpstr>Galileova matematizace přírody</vt:lpstr>
      <vt:lpstr>Experimentální vytváření umělých situací</vt:lpstr>
      <vt:lpstr>Popření kvalitativního různorodosti světa</vt:lpstr>
      <vt:lpstr>Rozlišení primárních a sekundárních kvalit </vt:lpstr>
      <vt:lpstr>Fyzika bez sil a bez příčin</vt:lpstr>
      <vt:lpstr>Nahrazení sylogistické jistoty matematikou</vt:lpstr>
      <vt:lpstr>3. Experimentální přírodní filosofie</vt:lpstr>
      <vt:lpstr>Aristotelská zkušenost</vt:lpstr>
      <vt:lpstr>Matematičtí experimentátoři</vt:lpstr>
      <vt:lpstr>Prezentace aplikace PowerPoint</vt:lpstr>
      <vt:lpstr>Prezentace aplikace PowerPoint</vt:lpstr>
      <vt:lpstr>Baconovští experimentátoři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146</cp:revision>
  <dcterms:created xsi:type="dcterms:W3CDTF">2021-01-26T13:50:20Z</dcterms:created>
  <dcterms:modified xsi:type="dcterms:W3CDTF">2021-03-30T18:30:54Z</dcterms:modified>
</cp:coreProperties>
</file>