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2"/>
  </p:notesMasterIdLst>
  <p:sldIdLst>
    <p:sldId id="256" r:id="rId2"/>
    <p:sldId id="514" r:id="rId3"/>
    <p:sldId id="515" r:id="rId4"/>
    <p:sldId id="516" r:id="rId5"/>
    <p:sldId id="511" r:id="rId6"/>
    <p:sldId id="517" r:id="rId7"/>
    <p:sldId id="518" r:id="rId8"/>
    <p:sldId id="519" r:id="rId9"/>
    <p:sldId id="520" r:id="rId10"/>
    <p:sldId id="521" r:id="rId11"/>
    <p:sldId id="524" r:id="rId12"/>
    <p:sldId id="525" r:id="rId13"/>
    <p:sldId id="526" r:id="rId14"/>
    <p:sldId id="527" r:id="rId15"/>
    <p:sldId id="513" r:id="rId16"/>
    <p:sldId id="529" r:id="rId17"/>
    <p:sldId id="530" r:id="rId18"/>
    <p:sldId id="531" r:id="rId19"/>
    <p:sldId id="532" r:id="rId20"/>
    <p:sldId id="533" r:id="rId21"/>
    <p:sldId id="535" r:id="rId22"/>
    <p:sldId id="536" r:id="rId23"/>
    <p:sldId id="537" r:id="rId24"/>
    <p:sldId id="538" r:id="rId25"/>
    <p:sldId id="539" r:id="rId26"/>
    <p:sldId id="540" r:id="rId27"/>
    <p:sldId id="541" r:id="rId28"/>
    <p:sldId id="544" r:id="rId29"/>
    <p:sldId id="542" r:id="rId30"/>
    <p:sldId id="543" r:id="rId31"/>
    <p:sldId id="545" r:id="rId32"/>
    <p:sldId id="546" r:id="rId33"/>
    <p:sldId id="547" r:id="rId34"/>
    <p:sldId id="548" r:id="rId35"/>
    <p:sldId id="549" r:id="rId36"/>
    <p:sldId id="550" r:id="rId37"/>
    <p:sldId id="551" r:id="rId38"/>
    <p:sldId id="552" r:id="rId39"/>
    <p:sldId id="553" r:id="rId40"/>
    <p:sldId id="554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010"/>
    <a:srgbClr val="766F54"/>
    <a:srgbClr val="845848"/>
    <a:srgbClr val="FFFFFF"/>
    <a:srgbClr val="70433C"/>
    <a:srgbClr val="A55235"/>
    <a:srgbClr val="847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1" d="100"/>
          <a:sy n="51" d="100"/>
        </p:scale>
        <p:origin x="96" y="1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A66E01-9754-439B-9284-27B538BBDD5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56F2EF-2DED-4BA6-BE6E-F7474D4F63C5}">
      <dgm:prSet custT="1"/>
      <dgm:spPr/>
      <dgm:t>
        <a:bodyPr/>
        <a:lstStyle/>
        <a:p>
          <a:r>
            <a:rPr lang="cs-CZ" sz="2000" dirty="0">
              <a:solidFill>
                <a:schemeClr val="accent1"/>
              </a:solidFill>
              <a:latin typeface="+mn-lt"/>
            </a:rPr>
            <a:t>I. Starý svět a nový svět</a:t>
          </a:r>
          <a:br>
            <a:rPr lang="cs-CZ" sz="1800" dirty="0">
              <a:solidFill>
                <a:schemeClr val="accent1"/>
              </a:solidFill>
              <a:latin typeface="+mn-lt"/>
            </a:rPr>
          </a:br>
          <a:r>
            <a:rPr lang="cs-CZ" sz="1800" dirty="0">
              <a:solidFill>
                <a:schemeClr val="accent1"/>
              </a:solidFill>
              <a:latin typeface="+mn-lt"/>
              <a:sym typeface="Wingdings 3" panose="05040102010807070707" pitchFamily="18" charset="2"/>
            </a:rPr>
            <a:t> </a:t>
          </a:r>
          <a:r>
            <a:rPr lang="cs-CZ" sz="1800" dirty="0">
              <a:solidFill>
                <a:schemeClr val="accent1"/>
              </a:solidFill>
              <a:latin typeface="+mn-lt"/>
            </a:rPr>
            <a:t>renesanční přírodopis</a:t>
          </a:r>
          <a:endParaRPr lang="en-US" sz="1800" dirty="0">
            <a:solidFill>
              <a:schemeClr val="accent1"/>
            </a:solidFill>
            <a:latin typeface="+mn-lt"/>
          </a:endParaRPr>
        </a:p>
      </dgm:t>
    </dgm:pt>
    <dgm:pt modelId="{B9B8064F-96E9-42EE-9DB0-FD73674FBCF3}" type="parTrans" cxnId="{E1A361C3-C8E0-4C6B-8AFC-D4A257527E5E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D2EFA323-3F9C-4D03-B2F0-E01174B66980}" type="sibTrans" cxnId="{E1A361C3-C8E0-4C6B-8AFC-D4A257527E5E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17E4F57F-9C60-47C1-9227-A61867EC323F}">
      <dgm:prSet custT="1"/>
      <dgm:spPr/>
      <dgm:t>
        <a:bodyPr/>
        <a:lstStyle/>
        <a:p>
          <a:r>
            <a:rPr lang="cs-CZ" sz="2000" b="0" dirty="0">
              <a:solidFill>
                <a:schemeClr val="accent1"/>
              </a:solidFill>
              <a:latin typeface="+mn-lt"/>
            </a:rPr>
            <a:t>III. Svět nových vědeckých metod</a:t>
          </a:r>
          <a:br>
            <a:rPr lang="cs-CZ" sz="1800" b="0" dirty="0">
              <a:solidFill>
                <a:schemeClr val="accent1"/>
              </a:solidFill>
              <a:latin typeface="+mn-lt"/>
            </a:rPr>
          </a:br>
          <a:r>
            <a:rPr lang="cs-CZ" sz="1800" b="0" dirty="0">
              <a:solidFill>
                <a:schemeClr val="accent1"/>
              </a:solidFill>
              <a:latin typeface="+mn-lt"/>
              <a:sym typeface="Wingdings 3" panose="05040102010807070707" pitchFamily="18" charset="2"/>
            </a:rPr>
            <a:t> empirismus x racionalismus; matematizace x </a:t>
          </a:r>
          <a:r>
            <a:rPr lang="cs-CZ" sz="1800" b="0" dirty="0" err="1">
              <a:solidFill>
                <a:schemeClr val="accent1"/>
              </a:solidFill>
              <a:latin typeface="+mn-lt"/>
              <a:sym typeface="Wingdings 3" panose="05040102010807070707" pitchFamily="18" charset="2"/>
            </a:rPr>
            <a:t>experimentalismus</a:t>
          </a:r>
          <a:r>
            <a:rPr lang="cs-CZ" sz="1800" b="0" dirty="0">
              <a:solidFill>
                <a:schemeClr val="accent1"/>
              </a:solidFill>
              <a:latin typeface="+mn-lt"/>
              <a:sym typeface="Wingdings 3" panose="05040102010807070707" pitchFamily="18" charset="2"/>
            </a:rPr>
            <a:t>; věda x náboženství</a:t>
          </a:r>
          <a:endParaRPr lang="en-US" sz="1800" b="0" dirty="0">
            <a:solidFill>
              <a:schemeClr val="accent1"/>
            </a:solidFill>
            <a:latin typeface="+mn-lt"/>
          </a:endParaRPr>
        </a:p>
      </dgm:t>
    </dgm:pt>
    <dgm:pt modelId="{BDEC676E-107D-435A-A9A0-6DA416568C87}" type="parTrans" cxnId="{1A081927-CDAC-442C-B7CF-57B147237DFE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9C6F44EA-0354-48D4-B49B-2786EB439938}" type="sibTrans" cxnId="{1A081927-CDAC-442C-B7CF-57B147237DFE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E53B6FA3-47C2-4F43-90A7-ECAB12E7647C}">
      <dgm:prSet custT="1"/>
      <dgm:spPr/>
      <dgm:t>
        <a:bodyPr/>
        <a:lstStyle/>
        <a:p>
          <a:r>
            <a:rPr lang="cs-CZ" sz="2000" b="1" dirty="0">
              <a:solidFill>
                <a:schemeClr val="tx2"/>
              </a:solidFill>
              <a:latin typeface="+mn-lt"/>
            </a:rPr>
            <a:t>IV. </a:t>
          </a:r>
          <a:r>
            <a:rPr lang="cs-CZ" sz="2000" b="1" dirty="0" err="1">
              <a:solidFill>
                <a:schemeClr val="tx2"/>
              </a:solidFill>
              <a:latin typeface="+mn-lt"/>
            </a:rPr>
            <a:t>Supralunární</a:t>
          </a:r>
          <a:r>
            <a:rPr lang="cs-CZ" sz="2000" b="1" dirty="0">
              <a:solidFill>
                <a:schemeClr val="tx2"/>
              </a:solidFill>
              <a:latin typeface="+mn-lt"/>
            </a:rPr>
            <a:t> svět</a:t>
          </a:r>
          <a:br>
            <a:rPr lang="cs-CZ" sz="1800" b="1" dirty="0">
              <a:solidFill>
                <a:schemeClr val="tx2"/>
              </a:solidFill>
              <a:latin typeface="+mn-lt"/>
            </a:rPr>
          </a:br>
          <a:r>
            <a:rPr lang="cs-CZ" sz="1800" b="1" dirty="0">
              <a:solidFill>
                <a:schemeClr val="tx2"/>
              </a:solidFill>
              <a:latin typeface="+mn-lt"/>
              <a:sym typeface="Wingdings 3" panose="05040102010807070707" pitchFamily="18" charset="2"/>
            </a:rPr>
            <a:t> astronomie, kosmologie: geocentrismus, heliocentrismus, </a:t>
          </a:r>
          <a:r>
            <a:rPr lang="cs-CZ" sz="1800" b="1" dirty="0" err="1">
              <a:solidFill>
                <a:schemeClr val="tx2"/>
              </a:solidFill>
              <a:latin typeface="+mn-lt"/>
              <a:sym typeface="Wingdings 3" panose="05040102010807070707" pitchFamily="18" charset="2"/>
            </a:rPr>
            <a:t>geoheliocentrismus</a:t>
          </a:r>
          <a:endParaRPr lang="en-US" sz="1800" b="1" dirty="0">
            <a:solidFill>
              <a:schemeClr val="tx2"/>
            </a:solidFill>
            <a:latin typeface="+mn-lt"/>
          </a:endParaRPr>
        </a:p>
      </dgm:t>
    </dgm:pt>
    <dgm:pt modelId="{F7BFC3DE-BFC1-4D2C-8007-F36401FA8A61}" type="parTrans" cxnId="{5F433812-A134-45C4-9DB1-5E1207B9E452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E1DA431B-4F6B-4681-A4AA-3D896DC27D0C}" type="sibTrans" cxnId="{5F433812-A134-45C4-9DB1-5E1207B9E452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5BDDEA5E-E44A-4192-892F-610B969C60D1}">
      <dgm:prSet custT="1"/>
      <dgm:spPr/>
      <dgm:t>
        <a:bodyPr/>
        <a:lstStyle/>
        <a:p>
          <a:r>
            <a:rPr lang="cs-CZ" sz="2000" dirty="0">
              <a:solidFill>
                <a:srgbClr val="A53010"/>
              </a:solidFill>
              <a:latin typeface="+mn-lt"/>
            </a:rPr>
            <a:t>V. </a:t>
          </a:r>
          <a:r>
            <a:rPr lang="cs-CZ" sz="2000" dirty="0" err="1">
              <a:solidFill>
                <a:srgbClr val="A53010"/>
              </a:solidFill>
              <a:latin typeface="+mn-lt"/>
            </a:rPr>
            <a:t>Sublunární</a:t>
          </a:r>
          <a:r>
            <a:rPr lang="cs-CZ" sz="2000" dirty="0">
              <a:solidFill>
                <a:srgbClr val="A53010"/>
              </a:solidFill>
              <a:latin typeface="+mn-lt"/>
            </a:rPr>
            <a:t> svět</a:t>
          </a:r>
          <a:br>
            <a:rPr lang="cs-CZ" sz="1800" dirty="0">
              <a:solidFill>
                <a:srgbClr val="A53010"/>
              </a:solidFill>
              <a:latin typeface="+mn-lt"/>
            </a:rPr>
          </a:br>
          <a:r>
            <a:rPr lang="cs-CZ" sz="18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 fyzika těles</a:t>
          </a:r>
          <a:endParaRPr lang="en-US" sz="1800" dirty="0">
            <a:solidFill>
              <a:srgbClr val="A53010"/>
            </a:solidFill>
            <a:latin typeface="+mn-lt"/>
          </a:endParaRPr>
        </a:p>
      </dgm:t>
    </dgm:pt>
    <dgm:pt modelId="{33296735-BB51-4496-A05A-9B6904A1D593}" type="parTrans" cxnId="{097625EE-779C-4B22-A48C-F9E893AF2DB3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68BD5FB9-15BC-4D80-8137-EA758DA1B396}" type="sibTrans" cxnId="{097625EE-779C-4B22-A48C-F9E893AF2DB3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9D466D9F-C002-4C77-89A4-E16F1E20B595}">
      <dgm:prSet custT="1"/>
      <dgm:spPr/>
      <dgm:t>
        <a:bodyPr/>
        <a:lstStyle/>
        <a:p>
          <a:r>
            <a:rPr lang="cs-CZ" sz="2000" dirty="0">
              <a:solidFill>
                <a:srgbClr val="A53010"/>
              </a:solidFill>
              <a:latin typeface="+mn-lt"/>
            </a:rPr>
            <a:t>VI. Mikrokosmos a živý svět</a:t>
          </a:r>
          <a:br>
            <a:rPr lang="cs-CZ" sz="1800" dirty="0">
              <a:solidFill>
                <a:srgbClr val="A53010"/>
              </a:solidFill>
              <a:latin typeface="+mn-lt"/>
            </a:rPr>
          </a:br>
          <a:r>
            <a:rPr lang="cs-CZ" sz="18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 medicína, vědy o živé přírodě</a:t>
          </a:r>
          <a:endParaRPr lang="en-US" sz="1800" dirty="0">
            <a:solidFill>
              <a:srgbClr val="A53010"/>
            </a:solidFill>
            <a:latin typeface="+mn-lt"/>
          </a:endParaRPr>
        </a:p>
      </dgm:t>
    </dgm:pt>
    <dgm:pt modelId="{A9171382-9895-43FC-AC56-31EF0E4F6BD4}" type="parTrans" cxnId="{BBF9771B-8DF9-4232-99B3-D67AF03F9E90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07EC06F5-4006-4DA7-B512-3A938CA7B354}" type="sibTrans" cxnId="{BBF9771B-8DF9-4232-99B3-D67AF03F9E90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AD7BB579-AEF0-4522-85CD-D774E2244860}">
      <dgm:prSet custT="1"/>
      <dgm:spPr/>
      <dgm:t>
        <a:bodyPr/>
        <a:lstStyle/>
        <a:p>
          <a:r>
            <a:rPr lang="cs-CZ" sz="2000" dirty="0">
              <a:solidFill>
                <a:srgbClr val="A53010"/>
              </a:solidFill>
              <a:latin typeface="+mn-lt"/>
            </a:rPr>
            <a:t>VII. Svět, který dospěl</a:t>
          </a:r>
          <a:br>
            <a:rPr lang="cs-CZ" sz="1800" dirty="0">
              <a:solidFill>
                <a:srgbClr val="A53010"/>
              </a:solidFill>
              <a:latin typeface="+mn-lt"/>
            </a:rPr>
          </a:br>
          <a:r>
            <a:rPr lang="cs-CZ" sz="18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 raná geologie (teorie Země) a počátky evolučního myšlení</a:t>
          </a:r>
          <a:endParaRPr lang="en-US" sz="1800" dirty="0">
            <a:solidFill>
              <a:srgbClr val="A53010"/>
            </a:solidFill>
            <a:latin typeface="+mn-lt"/>
          </a:endParaRPr>
        </a:p>
      </dgm:t>
    </dgm:pt>
    <dgm:pt modelId="{FBF971E1-9D89-494F-A5C0-53BBAA9558D9}" type="parTrans" cxnId="{83F68174-6625-4D12-A968-6639E45688F3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AEA6C879-178F-48BD-A480-EB786BF9E0CE}" type="sibTrans" cxnId="{83F68174-6625-4D12-A968-6639E45688F3}">
      <dgm:prSet/>
      <dgm:spPr/>
      <dgm:t>
        <a:bodyPr/>
        <a:lstStyle/>
        <a:p>
          <a:endParaRPr lang="en-US" sz="1800">
            <a:solidFill>
              <a:srgbClr val="A53010"/>
            </a:solidFill>
            <a:latin typeface="+mn-lt"/>
          </a:endParaRPr>
        </a:p>
      </dgm:t>
    </dgm:pt>
    <dgm:pt modelId="{684CE699-DD44-46C9-B6E8-EC17726CD0D7}">
      <dgm:prSet custT="1"/>
      <dgm:spPr/>
      <dgm:t>
        <a:bodyPr/>
        <a:lstStyle/>
        <a:p>
          <a:r>
            <a:rPr lang="cs-CZ" sz="2000" b="0" dirty="0">
              <a:solidFill>
                <a:schemeClr val="accent1"/>
              </a:solidFill>
              <a:latin typeface="+mn-lt"/>
            </a:rPr>
            <a:t>II. Propojený svět</a:t>
          </a:r>
          <a:br>
            <a:rPr lang="cs-CZ" sz="1800" b="0" dirty="0">
              <a:solidFill>
                <a:schemeClr val="accent1"/>
              </a:solidFill>
              <a:latin typeface="+mn-lt"/>
            </a:rPr>
          </a:br>
          <a:r>
            <a:rPr lang="cs-CZ" sz="1800" b="0" dirty="0">
              <a:solidFill>
                <a:schemeClr val="accent1"/>
              </a:solidFill>
              <a:latin typeface="+mn-lt"/>
              <a:sym typeface="Wingdings 3" panose="05040102010807070707" pitchFamily="18" charset="2"/>
            </a:rPr>
            <a:t> okultní obory: sympatie, antipatie; astrologie, magie, alchymie</a:t>
          </a:r>
          <a:endParaRPr lang="en-US" sz="1800" b="0" dirty="0">
            <a:solidFill>
              <a:schemeClr val="accent1"/>
            </a:solidFill>
            <a:latin typeface="+mn-lt"/>
          </a:endParaRPr>
        </a:p>
      </dgm:t>
    </dgm:pt>
    <dgm:pt modelId="{62F62C83-12B9-4A72-A19D-6190AFC154D2}" type="parTrans" cxnId="{CA062132-A0D2-4880-A738-8F98780F1588}">
      <dgm:prSet/>
      <dgm:spPr/>
      <dgm:t>
        <a:bodyPr/>
        <a:lstStyle/>
        <a:p>
          <a:endParaRPr lang="cs-CZ" sz="1800">
            <a:solidFill>
              <a:srgbClr val="A53010"/>
            </a:solidFill>
            <a:latin typeface="+mn-lt"/>
          </a:endParaRPr>
        </a:p>
      </dgm:t>
    </dgm:pt>
    <dgm:pt modelId="{D550B979-F964-4A15-BE70-3C835D912C63}" type="sibTrans" cxnId="{CA062132-A0D2-4880-A738-8F98780F1588}">
      <dgm:prSet/>
      <dgm:spPr/>
      <dgm:t>
        <a:bodyPr/>
        <a:lstStyle/>
        <a:p>
          <a:endParaRPr lang="cs-CZ" sz="1800">
            <a:solidFill>
              <a:srgbClr val="A53010"/>
            </a:solidFill>
            <a:latin typeface="+mn-lt"/>
          </a:endParaRPr>
        </a:p>
      </dgm:t>
    </dgm:pt>
    <dgm:pt modelId="{F67472F4-BCAE-44CA-9B82-934595138164}" type="pres">
      <dgm:prSet presAssocID="{74A66E01-9754-439B-9284-27B538BBDD5D}" presName="vert0" presStyleCnt="0">
        <dgm:presLayoutVars>
          <dgm:dir/>
          <dgm:animOne val="branch"/>
          <dgm:animLvl val="lvl"/>
        </dgm:presLayoutVars>
      </dgm:prSet>
      <dgm:spPr/>
    </dgm:pt>
    <dgm:pt modelId="{F58D3508-DDB8-4FAB-95AD-15B361FA22D5}" type="pres">
      <dgm:prSet presAssocID="{6D56F2EF-2DED-4BA6-BE6E-F7474D4F63C5}" presName="thickLine" presStyleLbl="alignNode1" presStyleIdx="0" presStyleCnt="7"/>
      <dgm:spPr/>
    </dgm:pt>
    <dgm:pt modelId="{5CDF97A2-EBD1-4909-9EE1-A6DBAF5D612E}" type="pres">
      <dgm:prSet presAssocID="{6D56F2EF-2DED-4BA6-BE6E-F7474D4F63C5}" presName="horz1" presStyleCnt="0"/>
      <dgm:spPr/>
    </dgm:pt>
    <dgm:pt modelId="{34328E02-1035-4F35-B554-C73EDE1CBFBE}" type="pres">
      <dgm:prSet presAssocID="{6D56F2EF-2DED-4BA6-BE6E-F7474D4F63C5}" presName="tx1" presStyleLbl="revTx" presStyleIdx="0" presStyleCnt="7"/>
      <dgm:spPr/>
    </dgm:pt>
    <dgm:pt modelId="{ECFFB555-C5D2-4F22-84A9-840853B51800}" type="pres">
      <dgm:prSet presAssocID="{6D56F2EF-2DED-4BA6-BE6E-F7474D4F63C5}" presName="vert1" presStyleCnt="0"/>
      <dgm:spPr/>
    </dgm:pt>
    <dgm:pt modelId="{27CFA96F-DA83-4048-BB45-E604E6CB9D8D}" type="pres">
      <dgm:prSet presAssocID="{684CE699-DD44-46C9-B6E8-EC17726CD0D7}" presName="thickLine" presStyleLbl="alignNode1" presStyleIdx="1" presStyleCnt="7"/>
      <dgm:spPr/>
    </dgm:pt>
    <dgm:pt modelId="{8351C64A-8D58-4845-BD72-B267205BB461}" type="pres">
      <dgm:prSet presAssocID="{684CE699-DD44-46C9-B6E8-EC17726CD0D7}" presName="horz1" presStyleCnt="0"/>
      <dgm:spPr/>
    </dgm:pt>
    <dgm:pt modelId="{FE681786-A2CD-4BA4-ACE9-E770334FBE75}" type="pres">
      <dgm:prSet presAssocID="{684CE699-DD44-46C9-B6E8-EC17726CD0D7}" presName="tx1" presStyleLbl="revTx" presStyleIdx="1" presStyleCnt="7"/>
      <dgm:spPr/>
    </dgm:pt>
    <dgm:pt modelId="{E270C71C-387C-4A27-B774-370B96A83ABA}" type="pres">
      <dgm:prSet presAssocID="{684CE699-DD44-46C9-B6E8-EC17726CD0D7}" presName="vert1" presStyleCnt="0"/>
      <dgm:spPr/>
    </dgm:pt>
    <dgm:pt modelId="{94A29245-0EDA-4C39-857B-8ABD7EED675D}" type="pres">
      <dgm:prSet presAssocID="{17E4F57F-9C60-47C1-9227-A61867EC323F}" presName="thickLine" presStyleLbl="alignNode1" presStyleIdx="2" presStyleCnt="7"/>
      <dgm:spPr/>
    </dgm:pt>
    <dgm:pt modelId="{53CA8DA5-05EE-483C-8543-E360E6C03E36}" type="pres">
      <dgm:prSet presAssocID="{17E4F57F-9C60-47C1-9227-A61867EC323F}" presName="horz1" presStyleCnt="0"/>
      <dgm:spPr/>
    </dgm:pt>
    <dgm:pt modelId="{BBCF976E-51C5-4941-A4DB-B441F39C6767}" type="pres">
      <dgm:prSet presAssocID="{17E4F57F-9C60-47C1-9227-A61867EC323F}" presName="tx1" presStyleLbl="revTx" presStyleIdx="2" presStyleCnt="7"/>
      <dgm:spPr/>
    </dgm:pt>
    <dgm:pt modelId="{D5F496FB-A391-4178-99CE-2EF43872DABF}" type="pres">
      <dgm:prSet presAssocID="{17E4F57F-9C60-47C1-9227-A61867EC323F}" presName="vert1" presStyleCnt="0"/>
      <dgm:spPr/>
    </dgm:pt>
    <dgm:pt modelId="{37191717-E65F-4FB2-9D7F-2DC420287A75}" type="pres">
      <dgm:prSet presAssocID="{E53B6FA3-47C2-4F43-90A7-ECAB12E7647C}" presName="thickLine" presStyleLbl="alignNode1" presStyleIdx="3" presStyleCnt="7"/>
      <dgm:spPr/>
    </dgm:pt>
    <dgm:pt modelId="{F9FF76A1-902D-43AF-9CA7-EC566249B802}" type="pres">
      <dgm:prSet presAssocID="{E53B6FA3-47C2-4F43-90A7-ECAB12E7647C}" presName="horz1" presStyleCnt="0"/>
      <dgm:spPr/>
    </dgm:pt>
    <dgm:pt modelId="{52616139-CC9B-46AA-ADD7-C21004A630D5}" type="pres">
      <dgm:prSet presAssocID="{E53B6FA3-47C2-4F43-90A7-ECAB12E7647C}" presName="tx1" presStyleLbl="revTx" presStyleIdx="3" presStyleCnt="7"/>
      <dgm:spPr/>
    </dgm:pt>
    <dgm:pt modelId="{587B1647-B4F5-4A77-99AE-79870A5B97E8}" type="pres">
      <dgm:prSet presAssocID="{E53B6FA3-47C2-4F43-90A7-ECAB12E7647C}" presName="vert1" presStyleCnt="0"/>
      <dgm:spPr/>
    </dgm:pt>
    <dgm:pt modelId="{B6E2EFE6-4D50-4EC4-A22D-F65035FB678B}" type="pres">
      <dgm:prSet presAssocID="{5BDDEA5E-E44A-4192-892F-610B969C60D1}" presName="thickLine" presStyleLbl="alignNode1" presStyleIdx="4" presStyleCnt="7"/>
      <dgm:spPr/>
    </dgm:pt>
    <dgm:pt modelId="{E06507E2-08BE-473D-9F5D-0DE74A0287A8}" type="pres">
      <dgm:prSet presAssocID="{5BDDEA5E-E44A-4192-892F-610B969C60D1}" presName="horz1" presStyleCnt="0"/>
      <dgm:spPr/>
    </dgm:pt>
    <dgm:pt modelId="{2413C4AB-DDBC-4CC5-8647-63BC71B679DA}" type="pres">
      <dgm:prSet presAssocID="{5BDDEA5E-E44A-4192-892F-610B969C60D1}" presName="tx1" presStyleLbl="revTx" presStyleIdx="4" presStyleCnt="7"/>
      <dgm:spPr/>
    </dgm:pt>
    <dgm:pt modelId="{CE3B5ECD-E14E-4CB0-9B43-B4B804E20001}" type="pres">
      <dgm:prSet presAssocID="{5BDDEA5E-E44A-4192-892F-610B969C60D1}" presName="vert1" presStyleCnt="0"/>
      <dgm:spPr/>
    </dgm:pt>
    <dgm:pt modelId="{E21A8270-42A0-4499-BCD6-B9B5C54F1B7F}" type="pres">
      <dgm:prSet presAssocID="{9D466D9F-C002-4C77-89A4-E16F1E20B595}" presName="thickLine" presStyleLbl="alignNode1" presStyleIdx="5" presStyleCnt="7"/>
      <dgm:spPr/>
    </dgm:pt>
    <dgm:pt modelId="{32B12B0C-74DB-4FAA-9E81-3AC95151027B}" type="pres">
      <dgm:prSet presAssocID="{9D466D9F-C002-4C77-89A4-E16F1E20B595}" presName="horz1" presStyleCnt="0"/>
      <dgm:spPr/>
    </dgm:pt>
    <dgm:pt modelId="{AFBE1CC9-1FBC-48FB-8182-B2B8F138D02E}" type="pres">
      <dgm:prSet presAssocID="{9D466D9F-C002-4C77-89A4-E16F1E20B595}" presName="tx1" presStyleLbl="revTx" presStyleIdx="5" presStyleCnt="7"/>
      <dgm:spPr/>
    </dgm:pt>
    <dgm:pt modelId="{74CF3D1F-CEF5-41E0-80B6-A5FFCF3C309D}" type="pres">
      <dgm:prSet presAssocID="{9D466D9F-C002-4C77-89A4-E16F1E20B595}" presName="vert1" presStyleCnt="0"/>
      <dgm:spPr/>
    </dgm:pt>
    <dgm:pt modelId="{E09E2875-1802-40A8-92D6-5F64F30EBEDD}" type="pres">
      <dgm:prSet presAssocID="{AD7BB579-AEF0-4522-85CD-D774E2244860}" presName="thickLine" presStyleLbl="alignNode1" presStyleIdx="6" presStyleCnt="7"/>
      <dgm:spPr/>
    </dgm:pt>
    <dgm:pt modelId="{64D78441-B8A5-4C15-83A5-0A3FB0599EE5}" type="pres">
      <dgm:prSet presAssocID="{AD7BB579-AEF0-4522-85CD-D774E2244860}" presName="horz1" presStyleCnt="0"/>
      <dgm:spPr/>
    </dgm:pt>
    <dgm:pt modelId="{A83238B1-D33F-4188-A9B4-D97B9C762788}" type="pres">
      <dgm:prSet presAssocID="{AD7BB579-AEF0-4522-85CD-D774E2244860}" presName="tx1" presStyleLbl="revTx" presStyleIdx="6" presStyleCnt="7"/>
      <dgm:spPr/>
    </dgm:pt>
    <dgm:pt modelId="{9A099ABF-6733-47A5-9E63-6F34753B4E0E}" type="pres">
      <dgm:prSet presAssocID="{AD7BB579-AEF0-4522-85CD-D774E2244860}" presName="vert1" presStyleCnt="0"/>
      <dgm:spPr/>
    </dgm:pt>
  </dgm:ptLst>
  <dgm:cxnLst>
    <dgm:cxn modelId="{5F433812-A134-45C4-9DB1-5E1207B9E452}" srcId="{74A66E01-9754-439B-9284-27B538BBDD5D}" destId="{E53B6FA3-47C2-4F43-90A7-ECAB12E7647C}" srcOrd="3" destOrd="0" parTransId="{F7BFC3DE-BFC1-4D2C-8007-F36401FA8A61}" sibTransId="{E1DA431B-4F6B-4681-A4AA-3D896DC27D0C}"/>
    <dgm:cxn modelId="{1FE92213-9EBB-4F68-A9AE-0F948D2CD0DC}" type="presOf" srcId="{74A66E01-9754-439B-9284-27B538BBDD5D}" destId="{F67472F4-BCAE-44CA-9B82-934595138164}" srcOrd="0" destOrd="0" presId="urn:microsoft.com/office/officeart/2008/layout/LinedList"/>
    <dgm:cxn modelId="{BBF9771B-8DF9-4232-99B3-D67AF03F9E90}" srcId="{74A66E01-9754-439B-9284-27B538BBDD5D}" destId="{9D466D9F-C002-4C77-89A4-E16F1E20B595}" srcOrd="5" destOrd="0" parTransId="{A9171382-9895-43FC-AC56-31EF0E4F6BD4}" sibTransId="{07EC06F5-4006-4DA7-B512-3A938CA7B354}"/>
    <dgm:cxn modelId="{1A081927-CDAC-442C-B7CF-57B147237DFE}" srcId="{74A66E01-9754-439B-9284-27B538BBDD5D}" destId="{17E4F57F-9C60-47C1-9227-A61867EC323F}" srcOrd="2" destOrd="0" parTransId="{BDEC676E-107D-435A-A9A0-6DA416568C87}" sibTransId="{9C6F44EA-0354-48D4-B49B-2786EB439938}"/>
    <dgm:cxn modelId="{CA062132-A0D2-4880-A738-8F98780F1588}" srcId="{74A66E01-9754-439B-9284-27B538BBDD5D}" destId="{684CE699-DD44-46C9-B6E8-EC17726CD0D7}" srcOrd="1" destOrd="0" parTransId="{62F62C83-12B9-4A72-A19D-6190AFC154D2}" sibTransId="{D550B979-F964-4A15-BE70-3C835D912C63}"/>
    <dgm:cxn modelId="{D35A1C48-E8EF-446F-8E57-21BD1DA3F915}" type="presOf" srcId="{684CE699-DD44-46C9-B6E8-EC17726CD0D7}" destId="{FE681786-A2CD-4BA4-ACE9-E770334FBE75}" srcOrd="0" destOrd="0" presId="urn:microsoft.com/office/officeart/2008/layout/LinedList"/>
    <dgm:cxn modelId="{FC41F14C-056E-4A72-B166-1D0F794A6B7B}" type="presOf" srcId="{17E4F57F-9C60-47C1-9227-A61867EC323F}" destId="{BBCF976E-51C5-4941-A4DB-B441F39C6767}" srcOrd="0" destOrd="0" presId="urn:microsoft.com/office/officeart/2008/layout/LinedList"/>
    <dgm:cxn modelId="{83F68174-6625-4D12-A968-6639E45688F3}" srcId="{74A66E01-9754-439B-9284-27B538BBDD5D}" destId="{AD7BB579-AEF0-4522-85CD-D774E2244860}" srcOrd="6" destOrd="0" parTransId="{FBF971E1-9D89-494F-A5C0-53BBAA9558D9}" sibTransId="{AEA6C879-178F-48BD-A480-EB786BF9E0CE}"/>
    <dgm:cxn modelId="{10EC6D79-6000-4102-9F6E-20829FE1C24D}" type="presOf" srcId="{6D56F2EF-2DED-4BA6-BE6E-F7474D4F63C5}" destId="{34328E02-1035-4F35-B554-C73EDE1CBFBE}" srcOrd="0" destOrd="0" presId="urn:microsoft.com/office/officeart/2008/layout/LinedList"/>
    <dgm:cxn modelId="{12AC5FAC-1BA5-4E90-9D82-1E28CD50924D}" type="presOf" srcId="{AD7BB579-AEF0-4522-85CD-D774E2244860}" destId="{A83238B1-D33F-4188-A9B4-D97B9C762788}" srcOrd="0" destOrd="0" presId="urn:microsoft.com/office/officeart/2008/layout/LinedList"/>
    <dgm:cxn modelId="{E1A361C3-C8E0-4C6B-8AFC-D4A257527E5E}" srcId="{74A66E01-9754-439B-9284-27B538BBDD5D}" destId="{6D56F2EF-2DED-4BA6-BE6E-F7474D4F63C5}" srcOrd="0" destOrd="0" parTransId="{B9B8064F-96E9-42EE-9DB0-FD73674FBCF3}" sibTransId="{D2EFA323-3F9C-4D03-B2F0-E01174B66980}"/>
    <dgm:cxn modelId="{097625EE-779C-4B22-A48C-F9E893AF2DB3}" srcId="{74A66E01-9754-439B-9284-27B538BBDD5D}" destId="{5BDDEA5E-E44A-4192-892F-610B969C60D1}" srcOrd="4" destOrd="0" parTransId="{33296735-BB51-4496-A05A-9B6904A1D593}" sibTransId="{68BD5FB9-15BC-4D80-8137-EA758DA1B396}"/>
    <dgm:cxn modelId="{4DFC5CF0-9B7F-42AD-AA2F-31C2B2EEA215}" type="presOf" srcId="{5BDDEA5E-E44A-4192-892F-610B969C60D1}" destId="{2413C4AB-DDBC-4CC5-8647-63BC71B679DA}" srcOrd="0" destOrd="0" presId="urn:microsoft.com/office/officeart/2008/layout/LinedList"/>
    <dgm:cxn modelId="{72D758F6-8502-4D50-90C7-0B3BD3F23A10}" type="presOf" srcId="{9D466D9F-C002-4C77-89A4-E16F1E20B595}" destId="{AFBE1CC9-1FBC-48FB-8182-B2B8F138D02E}" srcOrd="0" destOrd="0" presId="urn:microsoft.com/office/officeart/2008/layout/LinedList"/>
    <dgm:cxn modelId="{926C03FE-D60E-445D-9743-5400076EE568}" type="presOf" srcId="{E53B6FA3-47C2-4F43-90A7-ECAB12E7647C}" destId="{52616139-CC9B-46AA-ADD7-C21004A630D5}" srcOrd="0" destOrd="0" presId="urn:microsoft.com/office/officeart/2008/layout/LinedList"/>
    <dgm:cxn modelId="{CDCB40A8-798A-4225-A235-6F88DEF66C66}" type="presParOf" srcId="{F67472F4-BCAE-44CA-9B82-934595138164}" destId="{F58D3508-DDB8-4FAB-95AD-15B361FA22D5}" srcOrd="0" destOrd="0" presId="urn:microsoft.com/office/officeart/2008/layout/LinedList"/>
    <dgm:cxn modelId="{C9F6E362-5E73-475D-8A57-2BF38AFE4DB8}" type="presParOf" srcId="{F67472F4-BCAE-44CA-9B82-934595138164}" destId="{5CDF97A2-EBD1-4909-9EE1-A6DBAF5D612E}" srcOrd="1" destOrd="0" presId="urn:microsoft.com/office/officeart/2008/layout/LinedList"/>
    <dgm:cxn modelId="{A6C13FA2-83EA-44F5-A284-E5977F1754B7}" type="presParOf" srcId="{5CDF97A2-EBD1-4909-9EE1-A6DBAF5D612E}" destId="{34328E02-1035-4F35-B554-C73EDE1CBFBE}" srcOrd="0" destOrd="0" presId="urn:microsoft.com/office/officeart/2008/layout/LinedList"/>
    <dgm:cxn modelId="{6A0452B5-34CF-4BCF-AAAD-684E91BE5DDB}" type="presParOf" srcId="{5CDF97A2-EBD1-4909-9EE1-A6DBAF5D612E}" destId="{ECFFB555-C5D2-4F22-84A9-840853B51800}" srcOrd="1" destOrd="0" presId="urn:microsoft.com/office/officeart/2008/layout/LinedList"/>
    <dgm:cxn modelId="{F2BDD977-9DFF-446E-862C-46CFEA4D7377}" type="presParOf" srcId="{F67472F4-BCAE-44CA-9B82-934595138164}" destId="{27CFA96F-DA83-4048-BB45-E604E6CB9D8D}" srcOrd="2" destOrd="0" presId="urn:microsoft.com/office/officeart/2008/layout/LinedList"/>
    <dgm:cxn modelId="{976D62B9-037E-4242-880B-5125CEA62D93}" type="presParOf" srcId="{F67472F4-BCAE-44CA-9B82-934595138164}" destId="{8351C64A-8D58-4845-BD72-B267205BB461}" srcOrd="3" destOrd="0" presId="urn:microsoft.com/office/officeart/2008/layout/LinedList"/>
    <dgm:cxn modelId="{35D7E8F5-E033-446B-8383-C605A806265C}" type="presParOf" srcId="{8351C64A-8D58-4845-BD72-B267205BB461}" destId="{FE681786-A2CD-4BA4-ACE9-E770334FBE75}" srcOrd="0" destOrd="0" presId="urn:microsoft.com/office/officeart/2008/layout/LinedList"/>
    <dgm:cxn modelId="{028A1C35-4713-46F3-955F-0243255AF90B}" type="presParOf" srcId="{8351C64A-8D58-4845-BD72-B267205BB461}" destId="{E270C71C-387C-4A27-B774-370B96A83ABA}" srcOrd="1" destOrd="0" presId="urn:microsoft.com/office/officeart/2008/layout/LinedList"/>
    <dgm:cxn modelId="{A1DD7047-8C47-427D-AFB0-02AD07F90E29}" type="presParOf" srcId="{F67472F4-BCAE-44CA-9B82-934595138164}" destId="{94A29245-0EDA-4C39-857B-8ABD7EED675D}" srcOrd="4" destOrd="0" presId="urn:microsoft.com/office/officeart/2008/layout/LinedList"/>
    <dgm:cxn modelId="{1FF08279-EB24-4703-8878-EC842CA4DF82}" type="presParOf" srcId="{F67472F4-BCAE-44CA-9B82-934595138164}" destId="{53CA8DA5-05EE-483C-8543-E360E6C03E36}" srcOrd="5" destOrd="0" presId="urn:microsoft.com/office/officeart/2008/layout/LinedList"/>
    <dgm:cxn modelId="{7DD2D505-4FB4-43AC-8722-59F027805375}" type="presParOf" srcId="{53CA8DA5-05EE-483C-8543-E360E6C03E36}" destId="{BBCF976E-51C5-4941-A4DB-B441F39C6767}" srcOrd="0" destOrd="0" presId="urn:microsoft.com/office/officeart/2008/layout/LinedList"/>
    <dgm:cxn modelId="{3F7828EC-D2C2-45CE-8FBE-9E13D7561BDC}" type="presParOf" srcId="{53CA8DA5-05EE-483C-8543-E360E6C03E36}" destId="{D5F496FB-A391-4178-99CE-2EF43872DABF}" srcOrd="1" destOrd="0" presId="urn:microsoft.com/office/officeart/2008/layout/LinedList"/>
    <dgm:cxn modelId="{6BB70CC3-9DC9-4556-A71D-ECE044973EB9}" type="presParOf" srcId="{F67472F4-BCAE-44CA-9B82-934595138164}" destId="{37191717-E65F-4FB2-9D7F-2DC420287A75}" srcOrd="6" destOrd="0" presId="urn:microsoft.com/office/officeart/2008/layout/LinedList"/>
    <dgm:cxn modelId="{AE716C4C-AD72-45B9-8C04-6BF8EACA6C15}" type="presParOf" srcId="{F67472F4-BCAE-44CA-9B82-934595138164}" destId="{F9FF76A1-902D-43AF-9CA7-EC566249B802}" srcOrd="7" destOrd="0" presId="urn:microsoft.com/office/officeart/2008/layout/LinedList"/>
    <dgm:cxn modelId="{D2480D31-92A2-4CB0-8E01-0A8D3ED6228C}" type="presParOf" srcId="{F9FF76A1-902D-43AF-9CA7-EC566249B802}" destId="{52616139-CC9B-46AA-ADD7-C21004A630D5}" srcOrd="0" destOrd="0" presId="urn:microsoft.com/office/officeart/2008/layout/LinedList"/>
    <dgm:cxn modelId="{D5EA8B28-17D9-451B-9A73-DC4B376BA958}" type="presParOf" srcId="{F9FF76A1-902D-43AF-9CA7-EC566249B802}" destId="{587B1647-B4F5-4A77-99AE-79870A5B97E8}" srcOrd="1" destOrd="0" presId="urn:microsoft.com/office/officeart/2008/layout/LinedList"/>
    <dgm:cxn modelId="{56F8B0DF-BAEF-44F3-A6C6-DC1EA74481DA}" type="presParOf" srcId="{F67472F4-BCAE-44CA-9B82-934595138164}" destId="{B6E2EFE6-4D50-4EC4-A22D-F65035FB678B}" srcOrd="8" destOrd="0" presId="urn:microsoft.com/office/officeart/2008/layout/LinedList"/>
    <dgm:cxn modelId="{4FA83D04-1ED9-42B3-A636-816E3D056C8E}" type="presParOf" srcId="{F67472F4-BCAE-44CA-9B82-934595138164}" destId="{E06507E2-08BE-473D-9F5D-0DE74A0287A8}" srcOrd="9" destOrd="0" presId="urn:microsoft.com/office/officeart/2008/layout/LinedList"/>
    <dgm:cxn modelId="{1664D5CE-8A02-4152-A3AE-EC38EC8A5721}" type="presParOf" srcId="{E06507E2-08BE-473D-9F5D-0DE74A0287A8}" destId="{2413C4AB-DDBC-4CC5-8647-63BC71B679DA}" srcOrd="0" destOrd="0" presId="urn:microsoft.com/office/officeart/2008/layout/LinedList"/>
    <dgm:cxn modelId="{C2516E10-DB48-44E0-BD03-21214E334922}" type="presParOf" srcId="{E06507E2-08BE-473D-9F5D-0DE74A0287A8}" destId="{CE3B5ECD-E14E-4CB0-9B43-B4B804E20001}" srcOrd="1" destOrd="0" presId="urn:microsoft.com/office/officeart/2008/layout/LinedList"/>
    <dgm:cxn modelId="{021ED4F8-FC00-4185-88BC-C188049E7EBE}" type="presParOf" srcId="{F67472F4-BCAE-44CA-9B82-934595138164}" destId="{E21A8270-42A0-4499-BCD6-B9B5C54F1B7F}" srcOrd="10" destOrd="0" presId="urn:microsoft.com/office/officeart/2008/layout/LinedList"/>
    <dgm:cxn modelId="{E4D4CBCE-B56D-4169-90D8-4265FBFFE9C1}" type="presParOf" srcId="{F67472F4-BCAE-44CA-9B82-934595138164}" destId="{32B12B0C-74DB-4FAA-9E81-3AC95151027B}" srcOrd="11" destOrd="0" presId="urn:microsoft.com/office/officeart/2008/layout/LinedList"/>
    <dgm:cxn modelId="{8CAC8A36-B267-4F60-A62C-CA70C7052A42}" type="presParOf" srcId="{32B12B0C-74DB-4FAA-9E81-3AC95151027B}" destId="{AFBE1CC9-1FBC-48FB-8182-B2B8F138D02E}" srcOrd="0" destOrd="0" presId="urn:microsoft.com/office/officeart/2008/layout/LinedList"/>
    <dgm:cxn modelId="{BB4DED33-D10C-4A19-ACE3-8A7B3D141608}" type="presParOf" srcId="{32B12B0C-74DB-4FAA-9E81-3AC95151027B}" destId="{74CF3D1F-CEF5-41E0-80B6-A5FFCF3C309D}" srcOrd="1" destOrd="0" presId="urn:microsoft.com/office/officeart/2008/layout/LinedList"/>
    <dgm:cxn modelId="{086A2137-F871-4244-975A-6FDEF7848630}" type="presParOf" srcId="{F67472F4-BCAE-44CA-9B82-934595138164}" destId="{E09E2875-1802-40A8-92D6-5F64F30EBEDD}" srcOrd="12" destOrd="0" presId="urn:microsoft.com/office/officeart/2008/layout/LinedList"/>
    <dgm:cxn modelId="{E5FB2483-53F5-418C-A42B-560F60FE28C5}" type="presParOf" srcId="{F67472F4-BCAE-44CA-9B82-934595138164}" destId="{64D78441-B8A5-4C15-83A5-0A3FB0599EE5}" srcOrd="13" destOrd="0" presId="urn:microsoft.com/office/officeart/2008/layout/LinedList"/>
    <dgm:cxn modelId="{3B5207E6-C9C1-47AD-97F7-FC64F55D2D2E}" type="presParOf" srcId="{64D78441-B8A5-4C15-83A5-0A3FB0599EE5}" destId="{A83238B1-D33F-4188-A9B4-D97B9C762788}" srcOrd="0" destOrd="0" presId="urn:microsoft.com/office/officeart/2008/layout/LinedList"/>
    <dgm:cxn modelId="{CB79CAFF-F0E7-415B-9EA9-F513A6FDF0D0}" type="presParOf" srcId="{64D78441-B8A5-4C15-83A5-0A3FB0599EE5}" destId="{9A099ABF-6733-47A5-9E63-6F34753B4E0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D3508-DDB8-4FAB-95AD-15B361FA22D5}">
      <dsp:nvSpPr>
        <dsp:cNvPr id="0" name=""/>
        <dsp:cNvSpPr/>
      </dsp:nvSpPr>
      <dsp:spPr>
        <a:xfrm>
          <a:off x="0" y="636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28E02-1035-4F35-B554-C73EDE1CBFBE}">
      <dsp:nvSpPr>
        <dsp:cNvPr id="0" name=""/>
        <dsp:cNvSpPr/>
      </dsp:nvSpPr>
      <dsp:spPr>
        <a:xfrm>
          <a:off x="0" y="636"/>
          <a:ext cx="10529887" cy="744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accent1"/>
              </a:solidFill>
              <a:latin typeface="+mn-lt"/>
            </a:rPr>
            <a:t>I. Starý svět a nový svět</a:t>
          </a:r>
          <a:br>
            <a:rPr lang="cs-CZ" sz="1800" kern="1200" dirty="0">
              <a:solidFill>
                <a:schemeClr val="accent1"/>
              </a:solidFill>
              <a:latin typeface="+mn-lt"/>
            </a:rPr>
          </a:br>
          <a:r>
            <a:rPr lang="cs-CZ" sz="1800" kern="1200" dirty="0">
              <a:solidFill>
                <a:schemeClr val="accent1"/>
              </a:solidFill>
              <a:latin typeface="+mn-lt"/>
              <a:sym typeface="Wingdings 3" panose="05040102010807070707" pitchFamily="18" charset="2"/>
            </a:rPr>
            <a:t> </a:t>
          </a:r>
          <a:r>
            <a:rPr lang="cs-CZ" sz="1800" kern="1200" dirty="0">
              <a:solidFill>
                <a:schemeClr val="accent1"/>
              </a:solidFill>
              <a:latin typeface="+mn-lt"/>
            </a:rPr>
            <a:t>renesanční přírodopis</a:t>
          </a:r>
          <a:endParaRPr lang="en-US" sz="1800" kern="1200" dirty="0">
            <a:solidFill>
              <a:schemeClr val="accent1"/>
            </a:solidFill>
            <a:latin typeface="+mn-lt"/>
          </a:endParaRPr>
        </a:p>
      </dsp:txBody>
      <dsp:txXfrm>
        <a:off x="0" y="636"/>
        <a:ext cx="10529887" cy="744401"/>
      </dsp:txXfrm>
    </dsp:sp>
    <dsp:sp modelId="{27CFA96F-DA83-4048-BB45-E604E6CB9D8D}">
      <dsp:nvSpPr>
        <dsp:cNvPr id="0" name=""/>
        <dsp:cNvSpPr/>
      </dsp:nvSpPr>
      <dsp:spPr>
        <a:xfrm>
          <a:off x="0" y="745037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81786-A2CD-4BA4-ACE9-E770334FBE75}">
      <dsp:nvSpPr>
        <dsp:cNvPr id="0" name=""/>
        <dsp:cNvSpPr/>
      </dsp:nvSpPr>
      <dsp:spPr>
        <a:xfrm>
          <a:off x="0" y="745037"/>
          <a:ext cx="10529887" cy="744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>
              <a:solidFill>
                <a:schemeClr val="accent1"/>
              </a:solidFill>
              <a:latin typeface="+mn-lt"/>
            </a:rPr>
            <a:t>II. Propojený svět</a:t>
          </a:r>
          <a:br>
            <a:rPr lang="cs-CZ" sz="1800" b="0" kern="1200" dirty="0">
              <a:solidFill>
                <a:schemeClr val="accent1"/>
              </a:solidFill>
              <a:latin typeface="+mn-lt"/>
            </a:rPr>
          </a:br>
          <a:r>
            <a:rPr lang="cs-CZ" sz="1800" b="0" kern="1200" dirty="0">
              <a:solidFill>
                <a:schemeClr val="accent1"/>
              </a:solidFill>
              <a:latin typeface="+mn-lt"/>
              <a:sym typeface="Wingdings 3" panose="05040102010807070707" pitchFamily="18" charset="2"/>
            </a:rPr>
            <a:t> okultní obory: sympatie, antipatie; astrologie, magie, alchymie</a:t>
          </a:r>
          <a:endParaRPr lang="en-US" sz="1800" b="0" kern="1200" dirty="0">
            <a:solidFill>
              <a:schemeClr val="accent1"/>
            </a:solidFill>
            <a:latin typeface="+mn-lt"/>
          </a:endParaRPr>
        </a:p>
      </dsp:txBody>
      <dsp:txXfrm>
        <a:off x="0" y="745037"/>
        <a:ext cx="10529887" cy="744401"/>
      </dsp:txXfrm>
    </dsp:sp>
    <dsp:sp modelId="{94A29245-0EDA-4C39-857B-8ABD7EED675D}">
      <dsp:nvSpPr>
        <dsp:cNvPr id="0" name=""/>
        <dsp:cNvSpPr/>
      </dsp:nvSpPr>
      <dsp:spPr>
        <a:xfrm>
          <a:off x="0" y="1489438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F976E-51C5-4941-A4DB-B441F39C6767}">
      <dsp:nvSpPr>
        <dsp:cNvPr id="0" name=""/>
        <dsp:cNvSpPr/>
      </dsp:nvSpPr>
      <dsp:spPr>
        <a:xfrm>
          <a:off x="0" y="1489438"/>
          <a:ext cx="10529887" cy="744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>
              <a:solidFill>
                <a:schemeClr val="accent1"/>
              </a:solidFill>
              <a:latin typeface="+mn-lt"/>
            </a:rPr>
            <a:t>III. Svět nových vědeckých metod</a:t>
          </a:r>
          <a:br>
            <a:rPr lang="cs-CZ" sz="1800" b="0" kern="1200" dirty="0">
              <a:solidFill>
                <a:schemeClr val="accent1"/>
              </a:solidFill>
              <a:latin typeface="+mn-lt"/>
            </a:rPr>
          </a:br>
          <a:r>
            <a:rPr lang="cs-CZ" sz="1800" b="0" kern="1200" dirty="0">
              <a:solidFill>
                <a:schemeClr val="accent1"/>
              </a:solidFill>
              <a:latin typeface="+mn-lt"/>
              <a:sym typeface="Wingdings 3" panose="05040102010807070707" pitchFamily="18" charset="2"/>
            </a:rPr>
            <a:t> empirismus x racionalismus; matematizace x </a:t>
          </a:r>
          <a:r>
            <a:rPr lang="cs-CZ" sz="1800" b="0" kern="1200" dirty="0" err="1">
              <a:solidFill>
                <a:schemeClr val="accent1"/>
              </a:solidFill>
              <a:latin typeface="+mn-lt"/>
              <a:sym typeface="Wingdings 3" panose="05040102010807070707" pitchFamily="18" charset="2"/>
            </a:rPr>
            <a:t>experimentalismus</a:t>
          </a:r>
          <a:r>
            <a:rPr lang="cs-CZ" sz="1800" b="0" kern="1200" dirty="0">
              <a:solidFill>
                <a:schemeClr val="accent1"/>
              </a:solidFill>
              <a:latin typeface="+mn-lt"/>
              <a:sym typeface="Wingdings 3" panose="05040102010807070707" pitchFamily="18" charset="2"/>
            </a:rPr>
            <a:t>; věda x náboženství</a:t>
          </a:r>
          <a:endParaRPr lang="en-US" sz="1800" b="0" kern="1200" dirty="0">
            <a:solidFill>
              <a:schemeClr val="accent1"/>
            </a:solidFill>
            <a:latin typeface="+mn-lt"/>
          </a:endParaRPr>
        </a:p>
      </dsp:txBody>
      <dsp:txXfrm>
        <a:off x="0" y="1489438"/>
        <a:ext cx="10529887" cy="744401"/>
      </dsp:txXfrm>
    </dsp:sp>
    <dsp:sp modelId="{37191717-E65F-4FB2-9D7F-2DC420287A75}">
      <dsp:nvSpPr>
        <dsp:cNvPr id="0" name=""/>
        <dsp:cNvSpPr/>
      </dsp:nvSpPr>
      <dsp:spPr>
        <a:xfrm>
          <a:off x="0" y="2233839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16139-CC9B-46AA-ADD7-C21004A630D5}">
      <dsp:nvSpPr>
        <dsp:cNvPr id="0" name=""/>
        <dsp:cNvSpPr/>
      </dsp:nvSpPr>
      <dsp:spPr>
        <a:xfrm>
          <a:off x="0" y="2233839"/>
          <a:ext cx="10529887" cy="744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tx2"/>
              </a:solidFill>
              <a:latin typeface="+mn-lt"/>
            </a:rPr>
            <a:t>IV. </a:t>
          </a:r>
          <a:r>
            <a:rPr lang="cs-CZ" sz="2000" b="1" kern="1200" dirty="0" err="1">
              <a:solidFill>
                <a:schemeClr val="tx2"/>
              </a:solidFill>
              <a:latin typeface="+mn-lt"/>
            </a:rPr>
            <a:t>Supralunární</a:t>
          </a:r>
          <a:r>
            <a:rPr lang="cs-CZ" sz="2000" b="1" kern="1200" dirty="0">
              <a:solidFill>
                <a:schemeClr val="tx2"/>
              </a:solidFill>
              <a:latin typeface="+mn-lt"/>
            </a:rPr>
            <a:t> svět</a:t>
          </a:r>
          <a:br>
            <a:rPr lang="cs-CZ" sz="1800" b="1" kern="1200" dirty="0">
              <a:solidFill>
                <a:schemeClr val="tx2"/>
              </a:solidFill>
              <a:latin typeface="+mn-lt"/>
            </a:rPr>
          </a:br>
          <a:r>
            <a:rPr lang="cs-CZ" sz="1800" b="1" kern="1200" dirty="0">
              <a:solidFill>
                <a:schemeClr val="tx2"/>
              </a:solidFill>
              <a:latin typeface="+mn-lt"/>
              <a:sym typeface="Wingdings 3" panose="05040102010807070707" pitchFamily="18" charset="2"/>
            </a:rPr>
            <a:t> astronomie, kosmologie: geocentrismus, heliocentrismus, </a:t>
          </a:r>
          <a:r>
            <a:rPr lang="cs-CZ" sz="1800" b="1" kern="1200" dirty="0" err="1">
              <a:solidFill>
                <a:schemeClr val="tx2"/>
              </a:solidFill>
              <a:latin typeface="+mn-lt"/>
              <a:sym typeface="Wingdings 3" panose="05040102010807070707" pitchFamily="18" charset="2"/>
            </a:rPr>
            <a:t>geoheliocentrismus</a:t>
          </a:r>
          <a:endParaRPr lang="en-US" sz="1800" b="1" kern="1200" dirty="0">
            <a:solidFill>
              <a:schemeClr val="tx2"/>
            </a:solidFill>
            <a:latin typeface="+mn-lt"/>
          </a:endParaRPr>
        </a:p>
      </dsp:txBody>
      <dsp:txXfrm>
        <a:off x="0" y="2233839"/>
        <a:ext cx="10529887" cy="744401"/>
      </dsp:txXfrm>
    </dsp:sp>
    <dsp:sp modelId="{B6E2EFE6-4D50-4EC4-A22D-F65035FB678B}">
      <dsp:nvSpPr>
        <dsp:cNvPr id="0" name=""/>
        <dsp:cNvSpPr/>
      </dsp:nvSpPr>
      <dsp:spPr>
        <a:xfrm>
          <a:off x="0" y="2978240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3C4AB-DDBC-4CC5-8647-63BC71B679DA}">
      <dsp:nvSpPr>
        <dsp:cNvPr id="0" name=""/>
        <dsp:cNvSpPr/>
      </dsp:nvSpPr>
      <dsp:spPr>
        <a:xfrm>
          <a:off x="0" y="2978240"/>
          <a:ext cx="10529887" cy="744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rgbClr val="A53010"/>
              </a:solidFill>
              <a:latin typeface="+mn-lt"/>
            </a:rPr>
            <a:t>V. </a:t>
          </a:r>
          <a:r>
            <a:rPr lang="cs-CZ" sz="2000" kern="1200" dirty="0" err="1">
              <a:solidFill>
                <a:srgbClr val="A53010"/>
              </a:solidFill>
              <a:latin typeface="+mn-lt"/>
            </a:rPr>
            <a:t>Sublunární</a:t>
          </a:r>
          <a:r>
            <a:rPr lang="cs-CZ" sz="2000" kern="1200" dirty="0">
              <a:solidFill>
                <a:srgbClr val="A53010"/>
              </a:solidFill>
              <a:latin typeface="+mn-lt"/>
            </a:rPr>
            <a:t> svět</a:t>
          </a:r>
          <a:br>
            <a:rPr lang="cs-CZ" sz="1800" kern="1200" dirty="0">
              <a:solidFill>
                <a:srgbClr val="A53010"/>
              </a:solidFill>
              <a:latin typeface="+mn-lt"/>
            </a:rPr>
          </a:br>
          <a:r>
            <a:rPr lang="cs-CZ" sz="1800" kern="12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 fyzika těles</a:t>
          </a:r>
          <a:endParaRPr lang="en-US" sz="1800" kern="1200" dirty="0">
            <a:solidFill>
              <a:srgbClr val="A53010"/>
            </a:solidFill>
            <a:latin typeface="+mn-lt"/>
          </a:endParaRPr>
        </a:p>
      </dsp:txBody>
      <dsp:txXfrm>
        <a:off x="0" y="2978240"/>
        <a:ext cx="10529887" cy="744401"/>
      </dsp:txXfrm>
    </dsp:sp>
    <dsp:sp modelId="{E21A8270-42A0-4499-BCD6-B9B5C54F1B7F}">
      <dsp:nvSpPr>
        <dsp:cNvPr id="0" name=""/>
        <dsp:cNvSpPr/>
      </dsp:nvSpPr>
      <dsp:spPr>
        <a:xfrm>
          <a:off x="0" y="3722641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E1CC9-1FBC-48FB-8182-B2B8F138D02E}">
      <dsp:nvSpPr>
        <dsp:cNvPr id="0" name=""/>
        <dsp:cNvSpPr/>
      </dsp:nvSpPr>
      <dsp:spPr>
        <a:xfrm>
          <a:off x="0" y="3722641"/>
          <a:ext cx="10529887" cy="744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rgbClr val="A53010"/>
              </a:solidFill>
              <a:latin typeface="+mn-lt"/>
            </a:rPr>
            <a:t>VI. Mikrokosmos a živý svět</a:t>
          </a:r>
          <a:br>
            <a:rPr lang="cs-CZ" sz="1800" kern="1200" dirty="0">
              <a:solidFill>
                <a:srgbClr val="A53010"/>
              </a:solidFill>
              <a:latin typeface="+mn-lt"/>
            </a:rPr>
          </a:br>
          <a:r>
            <a:rPr lang="cs-CZ" sz="1800" kern="12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 medicína, vědy o živé přírodě</a:t>
          </a:r>
          <a:endParaRPr lang="en-US" sz="1800" kern="1200" dirty="0">
            <a:solidFill>
              <a:srgbClr val="A53010"/>
            </a:solidFill>
            <a:latin typeface="+mn-lt"/>
          </a:endParaRPr>
        </a:p>
      </dsp:txBody>
      <dsp:txXfrm>
        <a:off x="0" y="3722641"/>
        <a:ext cx="10529887" cy="744401"/>
      </dsp:txXfrm>
    </dsp:sp>
    <dsp:sp modelId="{E09E2875-1802-40A8-92D6-5F64F30EBEDD}">
      <dsp:nvSpPr>
        <dsp:cNvPr id="0" name=""/>
        <dsp:cNvSpPr/>
      </dsp:nvSpPr>
      <dsp:spPr>
        <a:xfrm>
          <a:off x="0" y="4467042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238B1-D33F-4188-A9B4-D97B9C762788}">
      <dsp:nvSpPr>
        <dsp:cNvPr id="0" name=""/>
        <dsp:cNvSpPr/>
      </dsp:nvSpPr>
      <dsp:spPr>
        <a:xfrm>
          <a:off x="0" y="4467042"/>
          <a:ext cx="10529887" cy="744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rgbClr val="A53010"/>
              </a:solidFill>
              <a:latin typeface="+mn-lt"/>
            </a:rPr>
            <a:t>VII. Svět, který dospěl</a:t>
          </a:r>
          <a:br>
            <a:rPr lang="cs-CZ" sz="1800" kern="1200" dirty="0">
              <a:solidFill>
                <a:srgbClr val="A53010"/>
              </a:solidFill>
              <a:latin typeface="+mn-lt"/>
            </a:rPr>
          </a:br>
          <a:r>
            <a:rPr lang="cs-CZ" sz="1800" kern="1200" dirty="0">
              <a:solidFill>
                <a:srgbClr val="A53010"/>
              </a:solidFill>
              <a:latin typeface="+mn-lt"/>
              <a:sym typeface="Wingdings 3" panose="05040102010807070707" pitchFamily="18" charset="2"/>
            </a:rPr>
            <a:t> raná geologie (teorie Země) a počátky evolučního myšlení</a:t>
          </a:r>
          <a:endParaRPr lang="en-US" sz="1800" kern="1200" dirty="0">
            <a:solidFill>
              <a:srgbClr val="A53010"/>
            </a:solidFill>
            <a:latin typeface="+mn-lt"/>
          </a:endParaRPr>
        </a:p>
      </dsp:txBody>
      <dsp:txXfrm>
        <a:off x="0" y="4467042"/>
        <a:ext cx="10529887" cy="744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15592-38E2-4892-B447-50C32F4F76AB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2B4E4-6D0B-4E75-9405-AE5DA23921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938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7509" y="2514600"/>
            <a:ext cx="9667103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7509" y="4777379"/>
            <a:ext cx="9667103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79AF831-1A7E-4F1A-B873-A316CC2AE30E}"/>
              </a:ext>
            </a:extLst>
          </p:cNvPr>
          <p:cNvSpPr/>
          <p:nvPr userDrawn="1"/>
        </p:nvSpPr>
        <p:spPr>
          <a:xfrm>
            <a:off x="0" y="6125511"/>
            <a:ext cx="12192000" cy="7785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Šipka: pětiúhelník 13">
            <a:extLst>
              <a:ext uri="{FF2B5EF4-FFF2-40B4-BE49-F238E27FC236}">
                <a16:creationId xmlns:a16="http://schemas.microsoft.com/office/drawing/2014/main" id="{F89EFFD7-BD92-43B2-8E1D-D37D1311E1E6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7">
            <a:extLst>
              <a:ext uri="{FF2B5EF4-FFF2-40B4-BE49-F238E27FC236}">
                <a16:creationId xmlns:a16="http://schemas.microsoft.com/office/drawing/2014/main" id="{57D18A03-3A13-4DFF-9BB6-5E392782C140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7D4EE297-4BC5-4C1C-839A-EA2631DAFED3}"/>
              </a:ext>
            </a:extLst>
          </p:cNvPr>
          <p:cNvSpPr/>
          <p:nvPr userDrawn="1"/>
        </p:nvSpPr>
        <p:spPr>
          <a:xfrm flipH="1">
            <a:off x="7698377" y="0"/>
            <a:ext cx="4493623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pětiúhelník 10">
            <a:extLst>
              <a:ext uri="{FF2B5EF4-FFF2-40B4-BE49-F238E27FC236}">
                <a16:creationId xmlns:a16="http://schemas.microsoft.com/office/drawing/2014/main" id="{16AFA6C7-41F7-4B6B-879C-91F6CE9F54DC}"/>
              </a:ext>
            </a:extLst>
          </p:cNvPr>
          <p:cNvSpPr/>
          <p:nvPr userDrawn="1"/>
        </p:nvSpPr>
        <p:spPr>
          <a:xfrm>
            <a:off x="0" y="2514"/>
            <a:ext cx="4493623" cy="50296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Šipka: pětiúhelník 13">
            <a:extLst>
              <a:ext uri="{FF2B5EF4-FFF2-40B4-BE49-F238E27FC236}">
                <a16:creationId xmlns:a16="http://schemas.microsoft.com/office/drawing/2014/main" id="{F89EFFD7-BD92-43B2-8E1D-D37D1311E1E6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7">
            <a:extLst>
              <a:ext uri="{FF2B5EF4-FFF2-40B4-BE49-F238E27FC236}">
                <a16:creationId xmlns:a16="http://schemas.microsoft.com/office/drawing/2014/main" id="{404E1B18-983F-424D-AD1D-DE7F89B23857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29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0948C7EE-8960-4D30-B336-086412AF9B0A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4C6F69CF-F7DE-41C2-8443-47A12FC44F75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Šipka: pětiúhelník 8">
            <a:extLst>
              <a:ext uri="{FF2B5EF4-FFF2-40B4-BE49-F238E27FC236}">
                <a16:creationId xmlns:a16="http://schemas.microsoft.com/office/drawing/2014/main" id="{83179F25-D260-4F61-B54B-2E68517F732B}"/>
              </a:ext>
            </a:extLst>
          </p:cNvPr>
          <p:cNvSpPr/>
          <p:nvPr userDrawn="1"/>
        </p:nvSpPr>
        <p:spPr>
          <a:xfrm flipH="1">
            <a:off x="7698377" y="0"/>
            <a:ext cx="4493623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80EB6DF7-4627-46B8-A117-3D68063AAE06}"/>
              </a:ext>
            </a:extLst>
          </p:cNvPr>
          <p:cNvSpPr/>
          <p:nvPr userDrawn="1"/>
        </p:nvSpPr>
        <p:spPr>
          <a:xfrm>
            <a:off x="0" y="2514"/>
            <a:ext cx="4493623" cy="50296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0948C7EE-8960-4D30-B336-086412AF9B0A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7">
            <a:extLst>
              <a:ext uri="{FF2B5EF4-FFF2-40B4-BE49-F238E27FC236}">
                <a16:creationId xmlns:a16="http://schemas.microsoft.com/office/drawing/2014/main" id="{F79BB166-F5B9-481D-8E15-0487C8229401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266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F444B88C-14AA-4AB6-8E73-6C3B4C2222A2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163" y="437380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8124" y="437380"/>
            <a:ext cx="6201092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163" y="1589905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EA640224-BA24-4A51-9C50-369FD9FDE4E8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Šipka: pětiúhelník 11">
            <a:extLst>
              <a:ext uri="{FF2B5EF4-FFF2-40B4-BE49-F238E27FC236}">
                <a16:creationId xmlns:a16="http://schemas.microsoft.com/office/drawing/2014/main" id="{FEDD840B-6E7F-44D2-9AF8-AC3B6AEF1A4C}"/>
              </a:ext>
            </a:extLst>
          </p:cNvPr>
          <p:cNvSpPr/>
          <p:nvPr userDrawn="1"/>
        </p:nvSpPr>
        <p:spPr>
          <a:xfrm flipH="1">
            <a:off x="7698377" y="0"/>
            <a:ext cx="4493623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2187530B-EB7C-4EC1-A20E-B742B9A07CAB}"/>
              </a:ext>
            </a:extLst>
          </p:cNvPr>
          <p:cNvSpPr/>
          <p:nvPr userDrawn="1"/>
        </p:nvSpPr>
        <p:spPr>
          <a:xfrm>
            <a:off x="0" y="2514"/>
            <a:ext cx="4493623" cy="50296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F444B88C-14AA-4AB6-8E73-6C3B4C2222A2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163" y="437380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8124" y="437380"/>
            <a:ext cx="6201092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163" y="1589905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127C24D5-9F0A-427F-A117-1A1585BBC1D3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15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2" y="4800600"/>
            <a:ext cx="980644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98171" y="634965"/>
            <a:ext cx="980644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8172" y="5367338"/>
            <a:ext cx="980644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Zástupný symbol pro číslo snímku 7">
            <a:extLst>
              <a:ext uri="{FF2B5EF4-FFF2-40B4-BE49-F238E27FC236}">
                <a16:creationId xmlns:a16="http://schemas.microsoft.com/office/drawing/2014/main" id="{D50DC9D0-69B1-4CF1-82F1-85DAAE16EA8E}"/>
              </a:ext>
            </a:extLst>
          </p:cNvPr>
          <p:cNvSpPr txBox="1">
            <a:spLocks/>
          </p:cNvSpPr>
          <p:nvPr userDrawn="1"/>
        </p:nvSpPr>
        <p:spPr>
          <a:xfrm>
            <a:off x="687387" y="4982810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62CF138F-7830-4B72-A48A-EB93678A5EB4}"/>
              </a:ext>
            </a:extLst>
          </p:cNvPr>
          <p:cNvSpPr/>
          <p:nvPr userDrawn="1"/>
        </p:nvSpPr>
        <p:spPr>
          <a:xfrm flipH="1">
            <a:off x="7698377" y="0"/>
            <a:ext cx="4493623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: pětiúhelník 13">
            <a:extLst>
              <a:ext uri="{FF2B5EF4-FFF2-40B4-BE49-F238E27FC236}">
                <a16:creationId xmlns:a16="http://schemas.microsoft.com/office/drawing/2014/main" id="{50868EB8-D960-4B73-A071-B0EB8E107E10}"/>
              </a:ext>
            </a:extLst>
          </p:cNvPr>
          <p:cNvSpPr/>
          <p:nvPr userDrawn="1"/>
        </p:nvSpPr>
        <p:spPr>
          <a:xfrm>
            <a:off x="0" y="2514"/>
            <a:ext cx="4493623" cy="50296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2" y="4800600"/>
            <a:ext cx="980644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98171" y="634965"/>
            <a:ext cx="980644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8172" y="5367338"/>
            <a:ext cx="980644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90986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046" y="609600"/>
            <a:ext cx="9832566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046" y="4354046"/>
            <a:ext cx="9832566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5FB282AB-0428-4D98-B66E-F8127DC74798}"/>
              </a:ext>
            </a:extLst>
          </p:cNvPr>
          <p:cNvSpPr txBox="1">
            <a:spLocks/>
          </p:cNvSpPr>
          <p:nvPr userDrawn="1"/>
        </p:nvSpPr>
        <p:spPr>
          <a:xfrm>
            <a:off x="614625" y="3246437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Šipka: pětiúhelník 11">
            <a:extLst>
              <a:ext uri="{FF2B5EF4-FFF2-40B4-BE49-F238E27FC236}">
                <a16:creationId xmlns:a16="http://schemas.microsoft.com/office/drawing/2014/main" id="{6E2035FF-18AA-4CC7-BB87-8306960BA89C}"/>
              </a:ext>
            </a:extLst>
          </p:cNvPr>
          <p:cNvSpPr/>
          <p:nvPr userDrawn="1"/>
        </p:nvSpPr>
        <p:spPr>
          <a:xfrm flipH="1">
            <a:off x="7698377" y="0"/>
            <a:ext cx="4493623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8D63F19E-D113-4CFD-BAE0-DACB7E9A5D01}"/>
              </a:ext>
            </a:extLst>
          </p:cNvPr>
          <p:cNvSpPr/>
          <p:nvPr userDrawn="1"/>
        </p:nvSpPr>
        <p:spPr>
          <a:xfrm>
            <a:off x="0" y="2514"/>
            <a:ext cx="4493623" cy="50296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046" y="609600"/>
            <a:ext cx="9832566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046" y="4354046"/>
            <a:ext cx="9832566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F5486E9F-B2F6-4854-8406-047FFB2FCF75}"/>
              </a:ext>
            </a:extLst>
          </p:cNvPr>
          <p:cNvSpPr txBox="1">
            <a:spLocks/>
          </p:cNvSpPr>
          <p:nvPr userDrawn="1"/>
        </p:nvSpPr>
        <p:spPr>
          <a:xfrm>
            <a:off x="11185705" y="6488127"/>
            <a:ext cx="1006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004286-5DE4-4387-BCBA-1BF75FFF593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494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Šipka: pětiúhelník 20">
            <a:extLst>
              <a:ext uri="{FF2B5EF4-FFF2-40B4-BE49-F238E27FC236}">
                <a16:creationId xmlns:a16="http://schemas.microsoft.com/office/drawing/2014/main" id="{E64E548E-ACD8-4C0D-AA74-56151A504B84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133600"/>
            <a:ext cx="10529252" cy="3777622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1F56A891-FBBA-47F1-B76E-E2686D49BE6F}"/>
              </a:ext>
            </a:extLst>
          </p:cNvPr>
          <p:cNvSpPr/>
          <p:nvPr/>
        </p:nvSpPr>
        <p:spPr>
          <a:xfrm flipH="1">
            <a:off x="7698377" y="0"/>
            <a:ext cx="4493623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4FC3B41-53C6-4AF5-89D1-24EEFEB8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Šipka: pětiúhelník 8">
            <a:extLst>
              <a:ext uri="{FF2B5EF4-FFF2-40B4-BE49-F238E27FC236}">
                <a16:creationId xmlns:a16="http://schemas.microsoft.com/office/drawing/2014/main" id="{8578901E-A085-4C1B-8784-E62B0D5DA83B}"/>
              </a:ext>
            </a:extLst>
          </p:cNvPr>
          <p:cNvSpPr/>
          <p:nvPr userDrawn="1"/>
        </p:nvSpPr>
        <p:spPr>
          <a:xfrm>
            <a:off x="0" y="2514"/>
            <a:ext cx="4493623" cy="50296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číslo snímku 7">
            <a:extLst>
              <a:ext uri="{FF2B5EF4-FFF2-40B4-BE49-F238E27FC236}">
                <a16:creationId xmlns:a16="http://schemas.microsoft.com/office/drawing/2014/main" id="{09B1D4B8-9C02-41EA-A588-F17634491112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7" name="Zástupný symbol pro číslo snímku 7">
            <a:extLst>
              <a:ext uri="{FF2B5EF4-FFF2-40B4-BE49-F238E27FC236}">
                <a16:creationId xmlns:a16="http://schemas.microsoft.com/office/drawing/2014/main" id="{AA746BCC-03D5-402C-AA6D-F19C6E5DD996}"/>
              </a:ext>
            </a:extLst>
          </p:cNvPr>
          <p:cNvSpPr txBox="1">
            <a:spLocks/>
          </p:cNvSpPr>
          <p:nvPr userDrawn="1"/>
        </p:nvSpPr>
        <p:spPr>
          <a:xfrm>
            <a:off x="612509" y="3246437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8" name="Šipka: pětiúhelník 17">
            <a:extLst>
              <a:ext uri="{FF2B5EF4-FFF2-40B4-BE49-F238E27FC236}">
                <a16:creationId xmlns:a16="http://schemas.microsoft.com/office/drawing/2014/main" id="{426CE98A-36AD-4815-B7B5-4C74E5D2475D}"/>
              </a:ext>
            </a:extLst>
          </p:cNvPr>
          <p:cNvSpPr/>
          <p:nvPr userDrawn="1"/>
        </p:nvSpPr>
        <p:spPr>
          <a:xfrm flipH="1">
            <a:off x="7698377" y="0"/>
            <a:ext cx="4493623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: pětiúhelník 18">
            <a:extLst>
              <a:ext uri="{FF2B5EF4-FFF2-40B4-BE49-F238E27FC236}">
                <a16:creationId xmlns:a16="http://schemas.microsoft.com/office/drawing/2014/main" id="{35070762-1BBA-448F-AAD2-3784ACA3241E}"/>
              </a:ext>
            </a:extLst>
          </p:cNvPr>
          <p:cNvSpPr/>
          <p:nvPr userDrawn="1"/>
        </p:nvSpPr>
        <p:spPr>
          <a:xfrm>
            <a:off x="0" y="2514"/>
            <a:ext cx="4493623" cy="50296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6010B4-BA21-4FC5-8731-99E4D3EBD145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2991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966C03B0-E72C-4D23-BEB4-095DBEB3CC8A}"/>
              </a:ext>
            </a:extLst>
          </p:cNvPr>
          <p:cNvSpPr txBox="1">
            <a:spLocks/>
          </p:cNvSpPr>
          <p:nvPr userDrawn="1"/>
        </p:nvSpPr>
        <p:spPr>
          <a:xfrm>
            <a:off x="513805" y="4999037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Šipka: pětiúhelník 11">
            <a:extLst>
              <a:ext uri="{FF2B5EF4-FFF2-40B4-BE49-F238E27FC236}">
                <a16:creationId xmlns:a16="http://schemas.microsoft.com/office/drawing/2014/main" id="{E3E3E82C-A2DE-4373-897F-5D34FBFFD167}"/>
              </a:ext>
            </a:extLst>
          </p:cNvPr>
          <p:cNvSpPr/>
          <p:nvPr userDrawn="1"/>
        </p:nvSpPr>
        <p:spPr>
          <a:xfrm flipH="1">
            <a:off x="7698377" y="0"/>
            <a:ext cx="4493623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0BFB9183-5056-44E4-BAF7-3BBEE024A4F7}"/>
              </a:ext>
            </a:extLst>
          </p:cNvPr>
          <p:cNvSpPr/>
          <p:nvPr userDrawn="1"/>
        </p:nvSpPr>
        <p:spPr>
          <a:xfrm>
            <a:off x="0" y="2514"/>
            <a:ext cx="4493623" cy="50296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5" name="Zástupný symbol pro číslo snímku 7">
            <a:extLst>
              <a:ext uri="{FF2B5EF4-FFF2-40B4-BE49-F238E27FC236}">
                <a16:creationId xmlns:a16="http://schemas.microsoft.com/office/drawing/2014/main" id="{2979BB0F-9BA6-49E3-8C5D-FFFF78C013FA}"/>
              </a:ext>
            </a:extLst>
          </p:cNvPr>
          <p:cNvSpPr txBox="1">
            <a:spLocks/>
          </p:cNvSpPr>
          <p:nvPr userDrawn="1"/>
        </p:nvSpPr>
        <p:spPr>
          <a:xfrm>
            <a:off x="513805" y="4999037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641072C7-9F86-47A5-86FA-8BE737A202BD}"/>
              </a:ext>
            </a:extLst>
          </p:cNvPr>
          <p:cNvSpPr/>
          <p:nvPr userDrawn="1"/>
        </p:nvSpPr>
        <p:spPr>
          <a:xfrm flipH="1">
            <a:off x="7698377" y="0"/>
            <a:ext cx="4493623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: pětiúhelník 18">
            <a:extLst>
              <a:ext uri="{FF2B5EF4-FFF2-40B4-BE49-F238E27FC236}">
                <a16:creationId xmlns:a16="http://schemas.microsoft.com/office/drawing/2014/main" id="{B58E9117-499E-409A-8100-02BA3752B246}"/>
              </a:ext>
            </a:extLst>
          </p:cNvPr>
          <p:cNvSpPr/>
          <p:nvPr userDrawn="1"/>
        </p:nvSpPr>
        <p:spPr>
          <a:xfrm>
            <a:off x="0" y="2514"/>
            <a:ext cx="4493623" cy="50296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F112A7DE-65A1-4640-8306-983464DCA2AE}"/>
              </a:ext>
            </a:extLst>
          </p:cNvPr>
          <p:cNvSpPr txBox="1">
            <a:spLocks/>
          </p:cNvSpPr>
          <p:nvPr userDrawn="1"/>
        </p:nvSpPr>
        <p:spPr>
          <a:xfrm>
            <a:off x="513805" y="4982810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Šipka: pětiúhelník 11">
            <a:extLst>
              <a:ext uri="{FF2B5EF4-FFF2-40B4-BE49-F238E27FC236}">
                <a16:creationId xmlns:a16="http://schemas.microsoft.com/office/drawing/2014/main" id="{977A1B62-0ECD-4C1C-8CFD-961370196BF1}"/>
              </a:ext>
            </a:extLst>
          </p:cNvPr>
          <p:cNvSpPr/>
          <p:nvPr userDrawn="1"/>
        </p:nvSpPr>
        <p:spPr>
          <a:xfrm flipH="1">
            <a:off x="7698377" y="0"/>
            <a:ext cx="4493623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: pětiúhelník 13">
            <a:extLst>
              <a:ext uri="{FF2B5EF4-FFF2-40B4-BE49-F238E27FC236}">
                <a16:creationId xmlns:a16="http://schemas.microsoft.com/office/drawing/2014/main" id="{9605149C-EAAC-45A7-91B4-4BD26CEE06BD}"/>
              </a:ext>
            </a:extLst>
          </p:cNvPr>
          <p:cNvSpPr/>
          <p:nvPr userDrawn="1"/>
        </p:nvSpPr>
        <p:spPr>
          <a:xfrm>
            <a:off x="0" y="2514"/>
            <a:ext cx="4493623" cy="50296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Šipka: pětiúhelník 20">
            <a:extLst>
              <a:ext uri="{FF2B5EF4-FFF2-40B4-BE49-F238E27FC236}">
                <a16:creationId xmlns:a16="http://schemas.microsoft.com/office/drawing/2014/main" id="{E64E548E-ACD8-4C0D-AA74-56151A504B84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133600"/>
            <a:ext cx="10529252" cy="3777622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4FC3B41-53C6-4AF5-89D1-24EEFEB8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Zástupný symbol pro číslo snímku 7">
            <a:extLst>
              <a:ext uri="{FF2B5EF4-FFF2-40B4-BE49-F238E27FC236}">
                <a16:creationId xmlns:a16="http://schemas.microsoft.com/office/drawing/2014/main" id="{23BA37AE-6F17-42D1-9775-D9D6DEEB306A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8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298" y="2058750"/>
            <a:ext cx="9780314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4298" y="3530129"/>
            <a:ext cx="9780314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CD8E54C2-7092-452A-8C79-4B2FE5F987A2}"/>
              </a:ext>
            </a:extLst>
          </p:cNvPr>
          <p:cNvSpPr/>
          <p:nvPr userDrawn="1"/>
        </p:nvSpPr>
        <p:spPr>
          <a:xfrm flipH="1">
            <a:off x="7698377" y="0"/>
            <a:ext cx="4493623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: pětiúhelník 13">
            <a:extLst>
              <a:ext uri="{FF2B5EF4-FFF2-40B4-BE49-F238E27FC236}">
                <a16:creationId xmlns:a16="http://schemas.microsoft.com/office/drawing/2014/main" id="{694C6D42-FFAE-4AB5-80BC-52F469A96882}"/>
              </a:ext>
            </a:extLst>
          </p:cNvPr>
          <p:cNvSpPr/>
          <p:nvPr userDrawn="1"/>
        </p:nvSpPr>
        <p:spPr>
          <a:xfrm>
            <a:off x="0" y="2514"/>
            <a:ext cx="4493623" cy="50296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298" y="2058750"/>
            <a:ext cx="9780314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4298" y="3530129"/>
            <a:ext cx="9780314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3441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B2F918AD-183E-4159-A17A-4CC517685F15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360" y="2126222"/>
            <a:ext cx="5239740" cy="3777622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871" y="2126222"/>
            <a:ext cx="5239740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9924E09-79A9-4E64-B0BD-591BC0AAF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44B6A21E-6825-4CA4-A9F1-B069CD7812E3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Šipka: pětiúhelník 11">
            <a:extLst>
              <a:ext uri="{FF2B5EF4-FFF2-40B4-BE49-F238E27FC236}">
                <a16:creationId xmlns:a16="http://schemas.microsoft.com/office/drawing/2014/main" id="{B9D1A16C-6328-4232-A598-E72EC4939C43}"/>
              </a:ext>
            </a:extLst>
          </p:cNvPr>
          <p:cNvSpPr/>
          <p:nvPr userDrawn="1"/>
        </p:nvSpPr>
        <p:spPr>
          <a:xfrm flipH="1">
            <a:off x="7698377" y="0"/>
            <a:ext cx="4493623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6DEA0F37-4E1C-41F9-BB8C-528930BCE7A9}"/>
              </a:ext>
            </a:extLst>
          </p:cNvPr>
          <p:cNvSpPr/>
          <p:nvPr userDrawn="1"/>
        </p:nvSpPr>
        <p:spPr>
          <a:xfrm>
            <a:off x="0" y="2514"/>
            <a:ext cx="4493623" cy="50296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B2F918AD-183E-4159-A17A-4CC517685F15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360" y="2126222"/>
            <a:ext cx="5239740" cy="3777622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871" y="2126222"/>
            <a:ext cx="5239740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9924E09-79A9-4E64-B0BD-591BC0AAF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CF940D3C-2724-46A5-9284-5C99F1E422D7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0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Šipka: pětiúhelník 17">
            <a:extLst>
              <a:ext uri="{FF2B5EF4-FFF2-40B4-BE49-F238E27FC236}">
                <a16:creationId xmlns:a16="http://schemas.microsoft.com/office/drawing/2014/main" id="{91AE274A-FDF5-4E01-8E48-8F31FCAC8DC4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1999229"/>
            <a:ext cx="50133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5361" y="2575490"/>
            <a:ext cx="5013370" cy="3372147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999230"/>
            <a:ext cx="5407592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42" y="2575491"/>
            <a:ext cx="5407593" cy="3372148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5299CBF-DFEB-430A-8893-24B7BBC97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5F6C254A-05AA-49CE-B3EC-FA42D55E41DB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Šipka: pětiúhelník 13">
            <a:extLst>
              <a:ext uri="{FF2B5EF4-FFF2-40B4-BE49-F238E27FC236}">
                <a16:creationId xmlns:a16="http://schemas.microsoft.com/office/drawing/2014/main" id="{BE19A70A-9B72-4529-B47B-E2C65EB3D782}"/>
              </a:ext>
            </a:extLst>
          </p:cNvPr>
          <p:cNvSpPr/>
          <p:nvPr userDrawn="1"/>
        </p:nvSpPr>
        <p:spPr>
          <a:xfrm flipH="1">
            <a:off x="7698377" y="0"/>
            <a:ext cx="4493623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: pětiúhelník 14">
            <a:extLst>
              <a:ext uri="{FF2B5EF4-FFF2-40B4-BE49-F238E27FC236}">
                <a16:creationId xmlns:a16="http://schemas.microsoft.com/office/drawing/2014/main" id="{E1907510-7AD4-4286-B224-D8F78C26CDC5}"/>
              </a:ext>
            </a:extLst>
          </p:cNvPr>
          <p:cNvSpPr/>
          <p:nvPr userDrawn="1"/>
        </p:nvSpPr>
        <p:spPr>
          <a:xfrm>
            <a:off x="0" y="2514"/>
            <a:ext cx="4493623" cy="50296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Šipka: pětiúhelník 17">
            <a:extLst>
              <a:ext uri="{FF2B5EF4-FFF2-40B4-BE49-F238E27FC236}">
                <a16:creationId xmlns:a16="http://schemas.microsoft.com/office/drawing/2014/main" id="{91AE274A-FDF5-4E01-8E48-8F31FCAC8DC4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1999229"/>
            <a:ext cx="50133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5361" y="2575490"/>
            <a:ext cx="5013370" cy="3372147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999230"/>
            <a:ext cx="5407592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42" y="2575491"/>
            <a:ext cx="5407593" cy="3372148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5299CBF-DFEB-430A-8893-24B7BBC97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Zástupný symbol pro číslo snímku 7">
            <a:extLst>
              <a:ext uri="{FF2B5EF4-FFF2-40B4-BE49-F238E27FC236}">
                <a16:creationId xmlns:a16="http://schemas.microsoft.com/office/drawing/2014/main" id="{3CA3BDA9-7D7E-4CF5-AD0C-FE23489087D5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1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80000"/>
                    </a14:imgEffect>
                  </a14:imgLayer>
                </a14:imgProps>
              </a:ext>
            </a:extLst>
          </a:blip>
          <a:srcRect/>
          <a:stretch>
            <a:fillRect l="-2000" t="-6000" r="-7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63337" y="449319"/>
            <a:ext cx="984127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9236" y="1846217"/>
            <a:ext cx="9845376" cy="4173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51" r:id="rId4"/>
    <p:sldLayoutId id="2147483669" r:id="rId5"/>
    <p:sldLayoutId id="2147483652" r:id="rId6"/>
    <p:sldLayoutId id="2147483670" r:id="rId7"/>
    <p:sldLayoutId id="2147483653" r:id="rId8"/>
    <p:sldLayoutId id="2147483671" r:id="rId9"/>
    <p:sldLayoutId id="2147483654" r:id="rId10"/>
    <p:sldLayoutId id="2147483668" r:id="rId11"/>
    <p:sldLayoutId id="2147483655" r:id="rId12"/>
    <p:sldLayoutId id="2147483667" r:id="rId13"/>
    <p:sldLayoutId id="2147483656" r:id="rId14"/>
    <p:sldLayoutId id="2147483665" r:id="rId15"/>
    <p:sldLayoutId id="2147483657" r:id="rId16"/>
    <p:sldLayoutId id="2147483672" r:id="rId17"/>
    <p:sldLayoutId id="2147483660" r:id="rId18"/>
    <p:sldLayoutId id="2147483675" r:id="rId19"/>
    <p:sldLayoutId id="2147483661" r:id="rId20"/>
    <p:sldLayoutId id="2147483674" r:id="rId21"/>
    <p:sldLayoutId id="2147483662" r:id="rId22"/>
    <p:sldLayoutId id="2147483663" r:id="rId23"/>
    <p:sldLayoutId id="2147483664" r:id="rId2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stro.unl.edu/naap/ssm/animations/ptolemaic.sw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sc.fsu.edu/~dduke/nmars.html" TargetMode="External"/><Relationship Id="rId2" Type="http://schemas.openxmlformats.org/officeDocument/2006/relationships/hyperlink" Target="http://astro.unl.edu/naap/ssm/animations/ptolemaic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people.sc.fsu.edu/~dduke/ntycho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qZEgoJasPQ?feature=oembed" TargetMode="External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8BC093-3B55-408C-9222-94104E39E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Novověká věda:</a:t>
            </a:r>
            <a:br>
              <a:rPr lang="cs-CZ" dirty="0"/>
            </a:br>
            <a:r>
              <a:rPr lang="cs-CZ" dirty="0"/>
              <a:t>Vybrané kapitoly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1EBBFF5-6FA7-4CA6-A44E-F10AB3EF85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Daniel </a:t>
            </a:r>
            <a:r>
              <a:rPr lang="cs-CZ" dirty="0" err="1"/>
              <a:t>Špelda</a:t>
            </a:r>
            <a:r>
              <a:rPr lang="cs-CZ" dirty="0"/>
              <a:t>, Katedra filosofie FF MU</a:t>
            </a:r>
          </a:p>
          <a:p>
            <a:r>
              <a:rPr lang="cs-CZ" dirty="0"/>
              <a:t>Jarní semestr 2021</a:t>
            </a:r>
          </a:p>
        </p:txBody>
      </p:sp>
      <p:pic>
        <p:nvPicPr>
          <p:cNvPr id="8" name="Obrázek 7" descr="Obsah obrázku text, interiér&#10;&#10;Popis byl vytvořen automaticky">
            <a:extLst>
              <a:ext uri="{FF2B5EF4-FFF2-40B4-BE49-F238E27FC236}">
                <a16:creationId xmlns:a16="http://schemas.microsoft.com/office/drawing/2014/main" id="{5A289400-D7B7-4979-ABC1-B6FF7587E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948" y="0"/>
            <a:ext cx="4100052" cy="608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3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040248C-F99D-499A-90E7-C9772E9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druhé anomálie – model tzv. epicyklu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0CB96FB-8836-4B74-8895-E6042CCE21E9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IV.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Supralunární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svět – astronomie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1C6AF46-885F-4110-9C32-1D7A78802D11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1. Antická astronomie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Zástupný symbol pro obsah 5">
            <a:extLst>
              <a:ext uri="{FF2B5EF4-FFF2-40B4-BE49-F238E27FC236}">
                <a16:creationId xmlns:a16="http://schemas.microsoft.com/office/drawing/2014/main" id="{50C7FE4F-1EFF-44A8-AE8E-1FE7C62F647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" y="1323113"/>
            <a:ext cx="5242560" cy="478403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AC45EE2-AC5E-4A84-B703-E72010496A1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711" y="1323114"/>
            <a:ext cx="5279783" cy="478403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ástupný obsah 1">
            <a:extLst>
              <a:ext uri="{FF2B5EF4-FFF2-40B4-BE49-F238E27FC236}">
                <a16:creationId xmlns:a16="http://schemas.microsoft.com/office/drawing/2014/main" id="{1D33FEF5-CEBA-4449-96CE-B198EC2F4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6233889"/>
            <a:ext cx="8825865" cy="559285"/>
          </a:xfrm>
        </p:spPr>
        <p:txBody>
          <a:bodyPr>
            <a:normAutofit/>
          </a:bodyPr>
          <a:lstStyle/>
          <a:p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nimace kinematických modelů </a:t>
            </a:r>
            <a:r>
              <a:rPr lang="cs-CZ" sz="18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zde</a:t>
            </a:r>
            <a:r>
              <a:rPr lang="cs-CZ" sz="18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8893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905001"/>
            <a:ext cx="10529251" cy="4652962"/>
          </a:xfrm>
        </p:spPr>
        <p:txBody>
          <a:bodyPr>
            <a:normAutofit/>
          </a:bodyPr>
          <a:lstStyle/>
          <a:p>
            <a:pPr>
              <a:buFont typeface="+mj-lt"/>
              <a:buAutoNum type="alphaLcParenR"/>
            </a:pPr>
            <a:r>
              <a:rPr lang="cs-CZ" dirty="0"/>
              <a:t>Doba oběhu středu epicyklu po </a:t>
            </a:r>
            <a:r>
              <a:rPr lang="cs-CZ" b="1" dirty="0"/>
              <a:t>deferentu</a:t>
            </a:r>
            <a:r>
              <a:rPr lang="cs-CZ" dirty="0"/>
              <a:t>.</a:t>
            </a:r>
          </a:p>
          <a:p>
            <a:pPr>
              <a:buFont typeface="+mj-lt"/>
              <a:buAutoNum type="alphaLcParenR"/>
            </a:pPr>
            <a:r>
              <a:rPr lang="cs-CZ" dirty="0"/>
              <a:t>Doba oběhu planety po </a:t>
            </a:r>
            <a:r>
              <a:rPr lang="cs-CZ" b="1" dirty="0"/>
              <a:t>epicyklu</a:t>
            </a:r>
            <a:r>
              <a:rPr lang="cs-CZ" dirty="0"/>
              <a:t>.</a:t>
            </a:r>
          </a:p>
          <a:p>
            <a:pPr>
              <a:buFont typeface="+mj-lt"/>
              <a:buAutoNum type="alphaLcParenR"/>
            </a:pPr>
            <a:r>
              <a:rPr lang="cs-CZ" dirty="0"/>
              <a:t>Poměr poloměrů </a:t>
            </a:r>
            <a:r>
              <a:rPr lang="cs-CZ" b="1" dirty="0"/>
              <a:t>deferentu</a:t>
            </a:r>
            <a:r>
              <a:rPr lang="cs-CZ" dirty="0"/>
              <a:t> </a:t>
            </a:r>
            <a:r>
              <a:rPr lang="cs-CZ"/>
              <a:t>a </a:t>
            </a:r>
            <a:r>
              <a:rPr lang="cs-CZ" b="1"/>
              <a:t>epicyklu</a:t>
            </a:r>
            <a:r>
              <a:rPr lang="cs-CZ"/>
              <a:t> </a:t>
            </a:r>
            <a:r>
              <a:rPr lang="cs-CZ" dirty="0"/>
              <a:t>(tj. nikoli absolutní velikosti, ty nejsou potřebné).</a:t>
            </a:r>
          </a:p>
          <a:p>
            <a:pPr>
              <a:buFont typeface="+mj-lt"/>
              <a:buAutoNum type="alphaLcParenR"/>
            </a:pPr>
            <a:r>
              <a:rPr lang="cs-CZ" dirty="0"/>
              <a:t>Poloha </a:t>
            </a:r>
            <a:r>
              <a:rPr lang="cs-CZ" b="1" dirty="0"/>
              <a:t>apogea</a:t>
            </a:r>
            <a:r>
              <a:rPr lang="cs-CZ" dirty="0"/>
              <a:t> (jeho ekliptikální délka).</a:t>
            </a:r>
          </a:p>
          <a:p>
            <a:r>
              <a:rPr lang="cs-CZ" dirty="0"/>
              <a:t>Nejvýznamnější helénistický astronom: </a:t>
            </a:r>
            <a:r>
              <a:rPr lang="cs-CZ" dirty="0" err="1"/>
              <a:t>Hipparchos</a:t>
            </a:r>
            <a:r>
              <a:rPr lang="cs-CZ" dirty="0"/>
              <a:t> z </a:t>
            </a:r>
            <a:r>
              <a:rPr lang="cs-CZ" dirty="0" err="1"/>
              <a:t>Níkaie</a:t>
            </a:r>
            <a:r>
              <a:rPr lang="cs-CZ" dirty="0"/>
              <a:t> (190-120 př. n. l.). 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040248C-F99D-499A-90E7-C9772E9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parametry pro </a:t>
            </a:r>
            <a:r>
              <a:rPr lang="cs-CZ"/>
              <a:t>konstrukci </a:t>
            </a:r>
            <a:r>
              <a:rPr lang="cs-CZ" b="1"/>
              <a:t>epicyklu</a:t>
            </a:r>
            <a:r>
              <a:rPr lang="cs-CZ"/>
              <a:t>: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0CB96FB-8836-4B74-8895-E6042CCE21E9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IV.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Supralunární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svět – astronomie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1C6AF46-885F-4110-9C32-1D7A78802D11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1. Antická astronomie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714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2094953"/>
            <a:ext cx="6123709" cy="4463009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Klaudios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Ptolemaios (100-170 n. l.), </a:t>
            </a:r>
            <a:r>
              <a:rPr lang="cs-CZ" sz="1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Alexandrie.</a:t>
            </a:r>
          </a:p>
          <a:p>
            <a:pPr algn="just">
              <a:spcAft>
                <a:spcPts val="600"/>
              </a:spcAft>
            </a:pPr>
            <a:r>
              <a:rPr lang="cs-CZ">
                <a:ea typeface="Calibri" panose="020F0502020204030204" pitchFamily="34" charset="0"/>
                <a:cs typeface="Times New Roman" panose="02020603050405020304" pitchFamily="18" charset="0"/>
              </a:rPr>
              <a:t>Mnoho spisů, které systematicky vykládaly základy matematických oborů: optika, astrologie, geografie, harmonie, astrologie…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cs-CZ" sz="1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Mathematiké</a:t>
            </a:r>
            <a:r>
              <a:rPr lang="cs-CZ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syntaxis</a:t>
            </a:r>
            <a:r>
              <a:rPr lang="cs-CZ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(od 3. stol. </a:t>
            </a:r>
            <a:r>
              <a:rPr lang="cs-CZ" sz="1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megalé</a:t>
            </a:r>
            <a:r>
              <a:rPr lang="cs-CZ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(velká) a později dokonce </a:t>
            </a:r>
            <a:r>
              <a:rPr lang="cs-CZ" sz="1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megisté</a:t>
            </a:r>
            <a:r>
              <a:rPr lang="cs-CZ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(největší). Do arabštiny přeložen výrazem </a:t>
            </a:r>
            <a:r>
              <a:rPr lang="cs-CZ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al-</a:t>
            </a:r>
            <a:r>
              <a:rPr lang="cs-CZ" sz="1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majisti</a:t>
            </a:r>
            <a:r>
              <a:rPr lang="cs-CZ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pak do latiny jako </a:t>
            </a:r>
            <a:r>
              <a:rPr lang="cs-CZ" sz="1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almagesti</a:t>
            </a:r>
            <a:r>
              <a:rPr lang="cs-CZ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nebo </a:t>
            </a:r>
            <a:r>
              <a:rPr lang="cs-CZ" sz="1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almagestum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odtud </a:t>
            </a:r>
            <a:r>
              <a:rPr lang="cs-CZ" sz="1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Almagest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Animace </a:t>
            </a:r>
            <a:r>
              <a:rPr lang="cs-CZ" sz="1800" u="sng" dirty="0" err="1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ekvantu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ještě </a:t>
            </a:r>
            <a:r>
              <a:rPr lang="cs-CZ" sz="1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zde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040248C-F99D-499A-90E7-C9772E9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Ptolemaios a model tzv. </a:t>
            </a:r>
            <a:r>
              <a:rPr lang="cs-CZ" dirty="0" err="1"/>
              <a:t>ekvantu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0CB96FB-8836-4B74-8895-E6042CCE21E9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IV.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Supralunární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svět – astronomie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1C6AF46-885F-4110-9C32-1D7A78802D11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1. Antická astronomie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F29645A-36CE-4BAF-B1C5-DDA7E151E42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53" y="1793967"/>
            <a:ext cx="5082748" cy="4158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6459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905000"/>
            <a:ext cx="10529251" cy="4652963"/>
          </a:xfrm>
        </p:spPr>
        <p:txBody>
          <a:bodyPr>
            <a:normAutofit/>
          </a:bodyPr>
          <a:lstStyle/>
          <a:p>
            <a:pPr>
              <a:buFont typeface="+mj-lt"/>
              <a:buAutoNum type="alphaLcParenR"/>
            </a:pPr>
            <a:r>
              <a:rPr lang="cs-CZ" dirty="0"/>
              <a:t>Poměr poloměru </a:t>
            </a:r>
            <a:r>
              <a:rPr lang="cs-CZ" b="1" dirty="0"/>
              <a:t>epicyklu</a:t>
            </a:r>
            <a:r>
              <a:rPr lang="cs-CZ" dirty="0"/>
              <a:t> vůči poloměru </a:t>
            </a:r>
            <a:r>
              <a:rPr lang="cs-CZ" b="1" dirty="0"/>
              <a:t>excentru</a:t>
            </a:r>
            <a:r>
              <a:rPr lang="cs-CZ" dirty="0"/>
              <a:t>.</a:t>
            </a:r>
          </a:p>
          <a:p>
            <a:pPr>
              <a:buFont typeface="+mj-lt"/>
              <a:buAutoNum type="alphaLcParenR"/>
            </a:pPr>
            <a:r>
              <a:rPr lang="cs-CZ" dirty="0"/>
              <a:t>Míra </a:t>
            </a:r>
            <a:r>
              <a:rPr lang="cs-CZ" b="1" dirty="0"/>
              <a:t>excentricity deferentu</a:t>
            </a:r>
            <a:r>
              <a:rPr lang="cs-CZ" dirty="0"/>
              <a:t>, neboli poměr ZC k poloměru </a:t>
            </a:r>
            <a:r>
              <a:rPr lang="cs-CZ" b="1" dirty="0"/>
              <a:t>deferentu</a:t>
            </a:r>
            <a:r>
              <a:rPr lang="cs-CZ" dirty="0"/>
              <a:t>.</a:t>
            </a:r>
          </a:p>
          <a:p>
            <a:pPr>
              <a:buFont typeface="+mj-lt"/>
              <a:buAutoNum type="alphaLcParenR"/>
            </a:pPr>
            <a:r>
              <a:rPr lang="cs-CZ" dirty="0"/>
              <a:t>Úhlová rychlost planety P na </a:t>
            </a:r>
            <a:r>
              <a:rPr lang="cs-CZ" b="1" dirty="0"/>
              <a:t>epicyklu</a:t>
            </a:r>
            <a:r>
              <a:rPr lang="cs-CZ" dirty="0"/>
              <a:t> a úhlová rychlost středu </a:t>
            </a:r>
            <a:r>
              <a:rPr lang="cs-CZ" b="1" dirty="0"/>
              <a:t>epicyklu</a:t>
            </a:r>
            <a:r>
              <a:rPr lang="cs-CZ" dirty="0"/>
              <a:t> K na excentru, tj. hodnota změny </a:t>
            </a:r>
            <a:r>
              <a:rPr lang="cs-CZ" b="1" dirty="0"/>
              <a:t>ekliptikální délky </a:t>
            </a:r>
            <a:r>
              <a:rPr lang="cs-CZ" dirty="0"/>
              <a:t>za určitý čas.</a:t>
            </a:r>
          </a:p>
          <a:p>
            <a:pPr>
              <a:buFont typeface="+mj-lt"/>
              <a:buAutoNum type="alphaLcParenR"/>
            </a:pPr>
            <a:r>
              <a:rPr lang="cs-CZ" dirty="0"/>
              <a:t>Poloha </a:t>
            </a:r>
            <a:r>
              <a:rPr lang="cs-CZ" b="1" dirty="0"/>
              <a:t>apogea</a:t>
            </a:r>
            <a:r>
              <a:rPr lang="cs-CZ" dirty="0"/>
              <a:t> (tento úhel určuje směr, ve kterém bude umístěn střed excentru při pohledu ze Země).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040248C-F99D-499A-90E7-C9772E9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parametry pro konstrukci </a:t>
            </a:r>
            <a:r>
              <a:rPr lang="cs-CZ" b="1" dirty="0" err="1"/>
              <a:t>ekvantu</a:t>
            </a:r>
            <a:r>
              <a:rPr lang="cs-CZ" dirty="0"/>
              <a:t>: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0CB96FB-8836-4B74-8895-E6042CCE21E9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IV.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Supralunární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svět – astronomie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1C6AF46-885F-4110-9C32-1D7A78802D11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1. Antická astronomie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927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cs-CZ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1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ozein</a:t>
            </a:r>
            <a:r>
              <a:rPr lang="cs-CZ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cs-CZ" sz="1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fainomena</a:t>
            </a:r>
            <a:r>
              <a:rPr lang="cs-CZ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1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salvare</a:t>
            </a:r>
            <a:r>
              <a:rPr lang="cs-CZ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apparentias</a:t>
            </a:r>
            <a:r>
              <a:rPr lang="cs-CZ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cs-CZ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Ekvant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porušoval platónský postulát kruhového pohybu.</a:t>
            </a:r>
          </a:p>
          <a:p>
            <a:pPr algn="just">
              <a:spcAft>
                <a:spcPts val="600"/>
              </a:spcAft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Kinematické konstrukce jsou jen matematické modely, nikoli kosmologická schémata; poskytují předpovědi, nikoli informace o povaze kosmu a příčinách pohybu.</a:t>
            </a:r>
          </a:p>
          <a:p>
            <a:pPr algn="just">
              <a:spcAft>
                <a:spcPts val="600"/>
              </a:spcAft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Zachránit jevy: </a:t>
            </a:r>
            <a:r>
              <a:rPr lang="cs-CZ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instrumentalistická metodologie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Astronomie pouze poskytuje predikce, aniž by odpovídala fyzikální skutečnosti. Je jí odmítnut „</a:t>
            </a:r>
            <a:r>
              <a:rPr lang="cs-CZ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realistický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 nárok; astronomie není skutečné teoretické poznání (neposkytuje příčiny ani „</a:t>
            </a:r>
            <a:r>
              <a:rPr lang="cs-CZ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pravdu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“), ale pouze pomocnou technickou disciplínou pro kalendář a astrologii.  </a:t>
            </a:r>
          </a:p>
          <a:p>
            <a:pPr algn="just">
              <a:spcAft>
                <a:spcPts val="600"/>
              </a:spcAft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Rozdělení astronom (matematický popis) </a:t>
            </a: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fyzik (příčiny pohybů, podstata těles).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040248C-F99D-499A-90E7-C9772E9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Metodologie „zachránit jevy“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0CB96FB-8836-4B74-8895-E6042CCE21E9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IV.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Supralunární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svět – astronomie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1C6AF46-885F-4110-9C32-1D7A78802D11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1. Antická astronomie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750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Mikuláš Koperník (1473-1543)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C255823-30A5-446C-801E-6DA689579021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IV.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Supralunární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svět – astronomie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C31B30C-3650-41B7-BF5C-CE7E47F25399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2. Mikuláš Koperník 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 descr="Image result for nicolaus copernicus">
            <a:extLst>
              <a:ext uri="{FF2B5EF4-FFF2-40B4-BE49-F238E27FC236}">
                <a16:creationId xmlns:a16="http://schemas.microsoft.com/office/drawing/2014/main" id="{D13B4221-9997-4E79-B1C7-92E489FCA2D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049" y="624110"/>
            <a:ext cx="4280951" cy="6233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7896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314" y="2664822"/>
            <a:ext cx="10877006" cy="4128351"/>
          </a:xfrm>
        </p:spPr>
        <p:txBody>
          <a:bodyPr>
            <a:normAutofit/>
          </a:bodyPr>
          <a:lstStyle/>
          <a:p>
            <a:r>
              <a:rPr lang="cs-CZ" dirty="0"/>
              <a:t>Narodil se na severu Polska – Toruň.</a:t>
            </a:r>
          </a:p>
          <a:p>
            <a:r>
              <a:rPr lang="cs-CZ" dirty="0"/>
              <a:t>Studoval v Krakově, pak se stal kanovníkem (kněz s nižším svěcením).</a:t>
            </a:r>
          </a:p>
          <a:p>
            <a:r>
              <a:rPr lang="cs-CZ" dirty="0"/>
              <a:t>R. 1496 odjel studovat do Itálie, Bologna, Ferrara.</a:t>
            </a:r>
          </a:p>
          <a:p>
            <a:r>
              <a:rPr lang="cs-CZ" dirty="0"/>
              <a:t>Zbytek života jako kanovník ve Fromborku/</a:t>
            </a:r>
            <a:r>
              <a:rPr lang="cs-CZ" dirty="0" err="1"/>
              <a:t>Frauenberg</a:t>
            </a:r>
            <a:r>
              <a:rPr lang="cs-CZ" dirty="0"/>
              <a:t>.</a:t>
            </a:r>
          </a:p>
          <a:p>
            <a:r>
              <a:rPr lang="cs-CZ" i="1" dirty="0" err="1"/>
              <a:t>Commentariolus</a:t>
            </a:r>
            <a:r>
              <a:rPr lang="cs-CZ" dirty="0"/>
              <a:t> (1515): krátký rukopis obsahující </a:t>
            </a:r>
            <a:r>
              <a:rPr lang="cs-CZ" b="1" dirty="0"/>
              <a:t>heliocentrický</a:t>
            </a:r>
            <a:r>
              <a:rPr lang="cs-CZ" dirty="0"/>
              <a:t> systém; v létě 1533 si o něm se zájmem vyslechl papež Klement VII. </a:t>
            </a:r>
          </a:p>
          <a:p>
            <a:r>
              <a:rPr lang="cs-CZ" dirty="0"/>
              <a:t>R. 1536 napsal Koperníkovi kardinál Schönberg, že má zájem o nový systém.</a:t>
            </a:r>
          </a:p>
          <a:p>
            <a:r>
              <a:rPr lang="cs-CZ" dirty="0"/>
              <a:t>Církev se držela tradiční metodologie „</a:t>
            </a:r>
            <a:r>
              <a:rPr lang="cs-CZ" i="1" dirty="0"/>
              <a:t>zachránit jevy</a:t>
            </a:r>
            <a:r>
              <a:rPr lang="cs-CZ" dirty="0"/>
              <a:t>“ – </a:t>
            </a:r>
            <a:r>
              <a:rPr lang="cs-CZ" b="1" dirty="0"/>
              <a:t>heliocentrismus</a:t>
            </a:r>
            <a:r>
              <a:rPr lang="cs-CZ" dirty="0"/>
              <a:t> byl považován jen za další hypotézu.</a:t>
            </a:r>
          </a:p>
          <a:p>
            <a:r>
              <a:rPr lang="cs-CZ" dirty="0"/>
              <a:t>1543 vyšlo v Norimberku </a:t>
            </a:r>
            <a:r>
              <a:rPr lang="cs-CZ" i="1" dirty="0"/>
              <a:t>De </a:t>
            </a:r>
            <a:r>
              <a:rPr lang="cs-CZ" i="1" dirty="0" err="1"/>
              <a:t>revolutionibus</a:t>
            </a:r>
            <a:r>
              <a:rPr lang="cs-CZ" i="1" dirty="0"/>
              <a:t> </a:t>
            </a:r>
            <a:r>
              <a:rPr lang="cs-CZ" i="1" dirty="0" err="1"/>
              <a:t>orbium</a:t>
            </a:r>
            <a:r>
              <a:rPr lang="cs-CZ" i="1" dirty="0"/>
              <a:t> </a:t>
            </a:r>
            <a:r>
              <a:rPr lang="cs-CZ" i="1" dirty="0" err="1"/>
              <a:t>coelestium</a:t>
            </a:r>
            <a:r>
              <a:rPr lang="cs-CZ" i="1" dirty="0"/>
              <a:t> </a:t>
            </a:r>
            <a:r>
              <a:rPr lang="cs-CZ" dirty="0"/>
              <a:t>(O obězích nebeských sfér, slov. 1973, čes. 2016).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040248C-F99D-499A-90E7-C9772E9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 a dílo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0CB96FB-8836-4B74-8895-E6042CCE21E9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IV.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Supralunární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svět – astronomie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33BB4D4-ABF8-46D0-826A-64982AD541F0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2. Mikuláš Koperník 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 descr="Image result for nicolaus copernicus fromborg">
            <a:extLst>
              <a:ext uri="{FF2B5EF4-FFF2-40B4-BE49-F238E27FC236}">
                <a16:creationId xmlns:a16="http://schemas.microsoft.com/office/drawing/2014/main" id="{1B886C82-9C0C-485F-A1E8-F4683C6CF9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172" y="510182"/>
            <a:ext cx="3279828" cy="3112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0480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Kop. nesouhlasil s instrumentalistickou metodologií zachránit jevy, podobně jako mnoho dalších renesančních astronomů. Astronomie má nárok na pravdu. </a:t>
            </a:r>
          </a:p>
          <a:p>
            <a:r>
              <a:rPr lang="cs-CZ" dirty="0"/>
              <a:t>Kop. nebyl progresivní člověk, byl humanista – řešení hledal v minulosti, v antice: chtěl vrátit astronomii do doby, </a:t>
            </a:r>
            <a:r>
              <a:rPr lang="cs-CZ" u="sng" dirty="0"/>
              <a:t>než</a:t>
            </a:r>
            <a:r>
              <a:rPr lang="cs-CZ" dirty="0"/>
              <a:t> do ní Ptolemaios vnesl </a:t>
            </a:r>
            <a:r>
              <a:rPr lang="cs-CZ" b="1" dirty="0" err="1"/>
              <a:t>ekvant</a:t>
            </a:r>
            <a:r>
              <a:rPr lang="cs-CZ" dirty="0"/>
              <a:t>. Jeho záměr byl </a:t>
            </a:r>
            <a:r>
              <a:rPr lang="cs-CZ" dirty="0" err="1"/>
              <a:t>restaurativní</a:t>
            </a:r>
            <a:r>
              <a:rPr lang="cs-CZ" dirty="0"/>
              <a:t>. </a:t>
            </a:r>
          </a:p>
          <a:p>
            <a:r>
              <a:rPr lang="cs-CZ" b="1" dirty="0" err="1"/>
              <a:t>Ekvanty</a:t>
            </a:r>
            <a:r>
              <a:rPr lang="cs-CZ" dirty="0"/>
              <a:t> odporují platónskému postulátu – je třeba je odstranit z astronomie. </a:t>
            </a:r>
          </a:p>
          <a:p>
            <a:r>
              <a:rPr lang="cs-CZ" dirty="0"/>
              <a:t>Řešení našel skutečně v antice: heliocentrismus – </a:t>
            </a:r>
            <a:r>
              <a:rPr lang="cs-CZ" dirty="0" err="1"/>
              <a:t>Aristarchos</a:t>
            </a:r>
            <a:r>
              <a:rPr lang="cs-CZ" dirty="0"/>
              <a:t> ze Samu (310-230 př. n. l.)</a:t>
            </a:r>
          </a:p>
          <a:p>
            <a:r>
              <a:rPr lang="cs-CZ" dirty="0"/>
              <a:t>Kop. neusiloval o kosmologickou revoluci, ale o obnovení astronomie: heliocentrismus byl prostředek, jak vrátit astronomii vznešenost – tím, že formuluje pravdivý systém světa. </a:t>
            </a:r>
          </a:p>
          <a:p>
            <a:r>
              <a:rPr lang="cs-CZ" dirty="0"/>
              <a:t>Důvodem nebyly nedostatky Ptolemaiovy astronomie (poskytovala přiměřeně přesné predikce), ani lepší pozorování (Kop. pozoroval málo a velmi nepřesně). 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040248C-F99D-499A-90E7-C9772E9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Důvody zavedení heliocentrismu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0CB96FB-8836-4B74-8895-E6042CCE21E9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IV.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Supralunární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svět – astronomie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9F6B943-632E-4124-9685-FFEB90AC88AB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2. Mikuláš Koperník 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039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024" y="1765069"/>
            <a:ext cx="6263046" cy="4885113"/>
          </a:xfrm>
        </p:spPr>
        <p:txBody>
          <a:bodyPr>
            <a:normAutofit/>
          </a:bodyPr>
          <a:lstStyle/>
          <a:p>
            <a:r>
              <a:rPr lang="cs-CZ"/>
              <a:t>Středem </a:t>
            </a:r>
            <a:r>
              <a:rPr lang="cs-CZ" dirty="0"/>
              <a:t>kosmu není Země, ale Slunce, největší těleso ve kosmu</a:t>
            </a:r>
            <a:r>
              <a:rPr lang="cs-CZ"/>
              <a:t>. </a:t>
            </a:r>
          </a:p>
          <a:p>
            <a:r>
              <a:rPr lang="cs-CZ"/>
              <a:t>Kolem </a:t>
            </a:r>
            <a:r>
              <a:rPr lang="cs-CZ" dirty="0"/>
              <a:t>Slunce obíhají všechna nebeská tělesa včetně Země (jen Měsíc obíhá kolem Země a s ní kolem Slunce</a:t>
            </a:r>
            <a:r>
              <a:rPr lang="cs-CZ"/>
              <a:t>). </a:t>
            </a:r>
          </a:p>
          <a:p>
            <a:r>
              <a:rPr lang="cs-CZ"/>
              <a:t>Kosmos </a:t>
            </a:r>
            <a:r>
              <a:rPr lang="cs-CZ" dirty="0"/>
              <a:t>je konečný a obepíná ho sféra stálic, na níž jsou připevněny hvězdy.</a:t>
            </a:r>
          </a:p>
          <a:p>
            <a:r>
              <a:rPr lang="cs-CZ" dirty="0"/>
              <a:t>Tři pohyby Země: </a:t>
            </a:r>
          </a:p>
          <a:p>
            <a:pPr>
              <a:buFont typeface="+mj-lt"/>
              <a:buAutoNum type="arabicParenR"/>
            </a:pPr>
            <a:r>
              <a:rPr lang="cs-CZ" dirty="0"/>
              <a:t>Země obíhá kolem Slunce v periodě jednoho roku.</a:t>
            </a:r>
          </a:p>
          <a:p>
            <a:pPr>
              <a:buFont typeface="+mj-lt"/>
              <a:buAutoNum type="arabicParenR"/>
            </a:pPr>
            <a:r>
              <a:rPr lang="cs-CZ" dirty="0"/>
              <a:t>Země rotuje kolem vlastní osy v periodě 24 hodiny.</a:t>
            </a:r>
          </a:p>
          <a:p>
            <a:pPr>
              <a:buFont typeface="+mj-lt"/>
              <a:buAutoNum type="arabicParenR"/>
            </a:pPr>
            <a:r>
              <a:rPr lang="cs-CZ" dirty="0"/>
              <a:t>Zemská osa vykonává tzv. precesní pohyb (opisuje v prostoru plášť kužele).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040248C-F99D-499A-90E7-C9772E9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Heliocentrická kosmologie: základní teze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0CB96FB-8836-4B74-8895-E6042CCE21E9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IV.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Supralunární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svět – astronomie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9F6B943-632E-4124-9685-FFEB90AC88AB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2. Mikuláš Koperník 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 descr="Výsledek obrázku pro precession of the equinoxes">
            <a:extLst>
              <a:ext uri="{FF2B5EF4-FFF2-40B4-BE49-F238E27FC236}">
                <a16:creationId xmlns:a16="http://schemas.microsoft.com/office/drawing/2014/main" id="{4AF1899E-88B2-489D-BC24-56DAE32AC4D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069" y="1765069"/>
            <a:ext cx="5092931" cy="5092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5794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898" y="1346661"/>
            <a:ext cx="5856910" cy="5446513"/>
          </a:xfrm>
        </p:spPr>
        <p:txBody>
          <a:bodyPr>
            <a:normAutofit/>
          </a:bodyPr>
          <a:lstStyle/>
          <a:p>
            <a:r>
              <a:rPr lang="cs-CZ" dirty="0"/>
              <a:t>Mnoho astronomických nepravidelností jsou podle Koperníka iluze vyvolané pohybem pozorovacího stanoviště (typicky druhá anomálie). Pohyby Země tak představovaly jednotné východisko celé astronomie – nebylo nutné přidávat ad hoc konstrukce a sféry.</a:t>
            </a:r>
          </a:p>
          <a:p>
            <a:r>
              <a:rPr lang="cs-CZ" b="1" dirty="0"/>
              <a:t>Heliocentrismus</a:t>
            </a:r>
            <a:r>
              <a:rPr lang="cs-CZ" dirty="0"/>
              <a:t> rušil aristotelské dělení světa na </a:t>
            </a:r>
            <a:r>
              <a:rPr lang="cs-CZ" u="sng" dirty="0" err="1"/>
              <a:t>sublunární</a:t>
            </a:r>
            <a:r>
              <a:rPr lang="cs-CZ" dirty="0"/>
              <a:t> a </a:t>
            </a:r>
            <a:r>
              <a:rPr lang="cs-CZ" u="sng" dirty="0" err="1"/>
              <a:t>supralunární</a:t>
            </a:r>
            <a:r>
              <a:rPr lang="cs-CZ" dirty="0"/>
              <a:t> sférou. I Země se stala jednou z hvězd. Povýšení Země mezi hvězdy. </a:t>
            </a:r>
          </a:p>
          <a:p>
            <a:r>
              <a:rPr lang="cs-CZ" u="sng" dirty="0"/>
              <a:t>Homogenizace univerza</a:t>
            </a:r>
            <a:r>
              <a:rPr lang="cs-CZ" dirty="0"/>
              <a:t>: Země se stala hvězdou a hvězdy Zemi: všechna tělesa mají stejnou ontologickou a fyzikální povahu.</a:t>
            </a:r>
          </a:p>
          <a:p>
            <a:r>
              <a:rPr lang="cs-CZ" dirty="0"/>
              <a:t>V aristotelské klasifikaci věd: fyzika = Země, matematická astronomie = nebe. </a:t>
            </a:r>
          </a:p>
          <a:p>
            <a:r>
              <a:rPr lang="cs-CZ" dirty="0"/>
              <a:t>V </a:t>
            </a:r>
            <a:r>
              <a:rPr lang="cs-CZ" b="1" dirty="0"/>
              <a:t>heliocentrismu</a:t>
            </a:r>
            <a:r>
              <a:rPr lang="cs-CZ" dirty="0"/>
              <a:t>: fyziku bylo možné uplatnit i na hvězdy a matematiku bylo možné uplatnit i na pozemské procesy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040248C-F99D-499A-90E7-C9772E9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Důsledky heliocentrismu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0CB96FB-8836-4B74-8895-E6042CCE21E9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IV.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Supralunární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svět – astronomie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9F6B943-632E-4124-9685-FFEB90AC88AB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2. Mikuláš Koperník 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 descr="Výsledek obrázku pro copernicus de revolutionibus">
            <a:extLst>
              <a:ext uri="{FF2B5EF4-FFF2-40B4-BE49-F238E27FC236}">
                <a16:creationId xmlns:a16="http://schemas.microsoft.com/office/drawing/2014/main" id="{58F0CE86-2F3F-4938-892A-8DA31B8811A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807" y="1185828"/>
            <a:ext cx="5531131" cy="56721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339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Zástupný obsah 3">
            <a:extLst>
              <a:ext uri="{FF2B5EF4-FFF2-40B4-BE49-F238E27FC236}">
                <a16:creationId xmlns:a16="http://schemas.microsoft.com/office/drawing/2014/main" id="{2ED253C9-BEAA-4E72-A1AF-97F2415B11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698937"/>
              </p:ext>
            </p:extLst>
          </p:nvPr>
        </p:nvGraphicFramePr>
        <p:xfrm>
          <a:off x="974725" y="1397726"/>
          <a:ext cx="10529888" cy="521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58A2AF8A-2518-4DA1-A7BD-A30CBC67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témat</a:t>
            </a:r>
          </a:p>
        </p:txBody>
      </p:sp>
    </p:spTree>
    <p:extLst>
      <p:ext uri="{BB962C8B-B14F-4D97-AF65-F5344CB8AC3E}">
        <p14:creationId xmlns:p14="http://schemas.microsoft.com/office/powerpoint/2010/main" val="4060954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Tři skupiny</a:t>
            </a:r>
          </a:p>
          <a:p>
            <a:pPr>
              <a:buFont typeface="+mj-lt"/>
              <a:buAutoNum type="alphaLcParenR"/>
            </a:pPr>
            <a:r>
              <a:rPr lang="cs-CZ" u="sng" dirty="0"/>
              <a:t>Kompromisní pragmatici</a:t>
            </a:r>
            <a:r>
              <a:rPr lang="cs-CZ" dirty="0"/>
              <a:t> – </a:t>
            </a:r>
            <a:r>
              <a:rPr lang="cs-CZ" b="1" dirty="0"/>
              <a:t>heliocentrismus</a:t>
            </a:r>
            <a:r>
              <a:rPr lang="cs-CZ" dirty="0"/>
              <a:t> jako kalkulační nástroj, který ovšem není pravdivý.</a:t>
            </a:r>
          </a:p>
          <a:p>
            <a:pPr>
              <a:buFont typeface="+mj-lt"/>
              <a:buAutoNum type="alphaLcParenR"/>
            </a:pPr>
            <a:r>
              <a:rPr lang="cs-CZ" u="sng" dirty="0" err="1"/>
              <a:t>Polokopernikánci</a:t>
            </a:r>
            <a:r>
              <a:rPr lang="cs-CZ" dirty="0"/>
              <a:t>. V mnoha ohledech souhlasili s Koperníkem, provedli některé změny v kosmologii, ale nestali se zastánci heliocentrismu (např. Tycho Brahe).</a:t>
            </a:r>
          </a:p>
          <a:p>
            <a:pPr>
              <a:buFont typeface="+mj-lt"/>
              <a:buAutoNum type="alphaLcParenR"/>
            </a:pPr>
            <a:r>
              <a:rPr lang="cs-CZ" u="sng" dirty="0" err="1"/>
              <a:t>Kopernikánci</a:t>
            </a:r>
            <a:r>
              <a:rPr lang="cs-CZ" dirty="0"/>
              <a:t>. Mezi lety 1543 – 1616 celkem 9 lidí: mezi jinými </a:t>
            </a:r>
            <a:r>
              <a:rPr lang="cs-CZ" dirty="0" err="1"/>
              <a:t>Giordano</a:t>
            </a:r>
            <a:r>
              <a:rPr lang="cs-CZ" dirty="0"/>
              <a:t> Bruno, Johannes Kepler a pár astronomů v Německu, Anglii a Francii.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040248C-F99D-499A-90E7-C9772E9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Prvotní recepce Koperníka v 16. století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0CB96FB-8836-4B74-8895-E6042CCE21E9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IV.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Supralunární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svět – astronomie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9F6B943-632E-4124-9685-FFEB90AC88AB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2. Mikuláš Koperník 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62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</a:t>
            </a:r>
            <a:r>
              <a:rPr lang="cs-CZ" dirty="0" err="1"/>
              <a:t>Giordano</a:t>
            </a:r>
            <a:r>
              <a:rPr lang="cs-CZ" dirty="0"/>
              <a:t> Bruno (1548-1600)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C255823-30A5-446C-801E-6DA689579021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IV.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Supralunární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svět – astronomie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C31B30C-3650-41B7-BF5C-CE7E47F25399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3.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Giordano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Bruno 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 descr="Image result for giordano bruno">
            <a:extLst>
              <a:ext uri="{FF2B5EF4-FFF2-40B4-BE49-F238E27FC236}">
                <a16:creationId xmlns:a16="http://schemas.microsoft.com/office/drawing/2014/main" id="{CDD4BDC0-D32B-469C-A743-C00301B0A85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664" y="1246908"/>
            <a:ext cx="4679336" cy="5675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7995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3429000"/>
            <a:ext cx="10529251" cy="3364175"/>
          </a:xfrm>
        </p:spPr>
        <p:txBody>
          <a:bodyPr>
            <a:normAutofit/>
          </a:bodyPr>
          <a:lstStyle/>
          <a:p>
            <a:r>
              <a:rPr lang="cs-CZ" dirty="0"/>
              <a:t>1592 udán inkvizici, 1600 upálen v Římě na </a:t>
            </a:r>
            <a:br>
              <a:rPr lang="cs-CZ" dirty="0"/>
            </a:br>
            <a:r>
              <a:rPr lang="cs-CZ" dirty="0" err="1"/>
              <a:t>Campo</a:t>
            </a:r>
            <a:r>
              <a:rPr lang="cs-CZ" dirty="0"/>
              <a:t> di </a:t>
            </a:r>
            <a:r>
              <a:rPr lang="cs-CZ" dirty="0" err="1"/>
              <a:t>Fiori</a:t>
            </a:r>
            <a:r>
              <a:rPr lang="cs-CZ" dirty="0"/>
              <a:t> – ne kvůli kosmologii, ale kvůli </a:t>
            </a:r>
            <a:br>
              <a:rPr lang="cs-CZ" dirty="0"/>
            </a:br>
            <a:r>
              <a:rPr lang="cs-CZ" dirty="0"/>
              <a:t>svým heretickým teologickým názorům.</a:t>
            </a:r>
          </a:p>
          <a:p>
            <a:r>
              <a:rPr lang="cs-CZ" dirty="0"/>
              <a:t>Nebyl vědec, ale renesanční filosof: prastará </a:t>
            </a:r>
            <a:br>
              <a:rPr lang="cs-CZ" dirty="0"/>
            </a:br>
            <a:r>
              <a:rPr lang="cs-CZ" dirty="0"/>
              <a:t>egyptská moudrost zahrnující heliocentrismus.</a:t>
            </a:r>
          </a:p>
          <a:p>
            <a:r>
              <a:rPr lang="cs-CZ" dirty="0"/>
              <a:t>Klasický </a:t>
            </a:r>
            <a:r>
              <a:rPr lang="cs-CZ" b="1" dirty="0"/>
              <a:t>geocentrismus</a:t>
            </a:r>
            <a:r>
              <a:rPr lang="cs-CZ" dirty="0"/>
              <a:t> = kosmos obepíná sféra stálic; uctívání periferie, střed (tj. Země) je </a:t>
            </a:r>
            <a:r>
              <a:rPr lang="cs-CZ" dirty="0" err="1"/>
              <a:t>odpadiště</a:t>
            </a:r>
            <a:r>
              <a:rPr lang="cs-CZ" dirty="0"/>
              <a:t> světa (místo nejvzdálenější od Boha).</a:t>
            </a:r>
          </a:p>
          <a:p>
            <a:r>
              <a:rPr lang="cs-CZ" dirty="0"/>
              <a:t>Koperníkův </a:t>
            </a:r>
            <a:r>
              <a:rPr lang="cs-CZ" b="1" dirty="0"/>
              <a:t>heliocentrismus</a:t>
            </a:r>
            <a:r>
              <a:rPr lang="cs-CZ" dirty="0"/>
              <a:t> – klíčový je střed, tj. Slunce, na periferii je sféra hvězd.</a:t>
            </a:r>
          </a:p>
          <a:p>
            <a:r>
              <a:rPr lang="cs-CZ" dirty="0"/>
              <a:t>Bruno obě představy o středu odmítl.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040248C-F99D-499A-90E7-C9772E9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Východiska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0CB96FB-8836-4B74-8895-E6042CCE21E9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IV.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Supralunární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svět – astronomie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Obrázek 8" descr="Image result for giordano bruno inquisition">
            <a:extLst>
              <a:ext uri="{FF2B5EF4-FFF2-40B4-BE49-F238E27FC236}">
                <a16:creationId xmlns:a16="http://schemas.microsoft.com/office/drawing/2014/main" id="{F3C3E2F6-90AD-4287-9EAC-FB1DE34CF01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389" y="502183"/>
            <a:ext cx="5599612" cy="42839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FCE9F8B-7188-4FA2-950F-FF59B7A08D60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3.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Giordano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Bruno 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258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Neexistují pevné sféry</a:t>
            </a:r>
          </a:p>
          <a:p>
            <a:r>
              <a:rPr lang="cs-CZ" dirty="0"/>
              <a:t>Jiné hvězdy mají své planety; tj. vesmír = pluralita hvězdných/slunečních soustav </a:t>
            </a:r>
          </a:p>
          <a:p>
            <a:r>
              <a:rPr lang="cs-CZ" dirty="0"/>
              <a:t>Idea nekonečného vesmíru byla spekulativním pojmem, ne vědeckým výsledkem</a:t>
            </a:r>
          </a:p>
          <a:p>
            <a:r>
              <a:rPr lang="cs-CZ" dirty="0"/>
              <a:t>Idea nekonečnosti plynula z teologicko-metafyzických úvah: </a:t>
            </a:r>
          </a:p>
          <a:p>
            <a:r>
              <a:rPr lang="cs-CZ" dirty="0"/>
              <a:t>Bůh je dobrý a všemocný</a:t>
            </a:r>
          </a:p>
          <a:p>
            <a:r>
              <a:rPr lang="cs-CZ" dirty="0"/>
              <a:t>Všemoc = pro teology zásobárna různých světů, které Bůh mohl uskutečnit</a:t>
            </a:r>
          </a:p>
          <a:p>
            <a:r>
              <a:rPr lang="cs-CZ" dirty="0"/>
              <a:t>Dobrota = Bůh se touží předat světu – a nejlíp se předá, když se předá celý – tedy nekonečný.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dirty="0"/>
              <a:t>„...</a:t>
            </a:r>
            <a:r>
              <a:rPr lang="cs-CZ" i="1" dirty="0"/>
              <a:t>existuje nekonečný vesmír, který je výsledkem nekonečné božské moci, neboť považuji za věc nehodnou božské dobroty a moci, aby božstvo dalo vznik konečnému světu, když vedle tohoto světa mohlo dát vznik jinému a nekonečně mnoha jiným</a:t>
            </a:r>
            <a:r>
              <a:rPr lang="cs-CZ" dirty="0"/>
              <a:t>.“ </a:t>
            </a:r>
          </a:p>
          <a:p>
            <a:pPr>
              <a:spcBef>
                <a:spcPts val="600"/>
              </a:spcBef>
            </a:pPr>
            <a:r>
              <a:rPr lang="cs-CZ" dirty="0"/>
              <a:t>Dobrotivý Bůh uskutečňuje všechno, co může, a tvoří nekonečné univerzum zaplněné nekonečným množstvím světů. 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040248C-F99D-499A-90E7-C9772E9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Nekonečné univerzum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0CB96FB-8836-4B74-8895-E6042CCE21E9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IV.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Supralunární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svět – astronomie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85A8A25-90A2-4EBC-A778-9620E78F0759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4. Tycho Brahe 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BE52838F-D3F0-4A66-A5D4-6D35B1E589C4}"/>
              </a:ext>
            </a:extLst>
          </p:cNvPr>
          <p:cNvSpPr/>
          <p:nvPr/>
        </p:nvSpPr>
        <p:spPr>
          <a:xfrm>
            <a:off x="957941" y="4476205"/>
            <a:ext cx="10529252" cy="75764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857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Tycho Brahe (1556-1601)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C255823-30A5-446C-801E-6DA689579021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IV.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Supralunární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svět – astronomie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C31B30C-3650-41B7-BF5C-CE7E47F25399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4. Tycho Brahe 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 descr="Image result for tycho brahe">
            <a:extLst>
              <a:ext uri="{FF2B5EF4-FFF2-40B4-BE49-F238E27FC236}">
                <a16:creationId xmlns:a16="http://schemas.microsoft.com/office/drawing/2014/main" id="{37E14D6C-60F0-455A-A20E-D80AC6CC7F6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029" y="504907"/>
            <a:ext cx="4288971" cy="6353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0649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262743"/>
            <a:ext cx="9370423" cy="5530431"/>
          </a:xfrm>
        </p:spPr>
        <p:txBody>
          <a:bodyPr>
            <a:normAutofit/>
          </a:bodyPr>
          <a:lstStyle/>
          <a:p>
            <a:r>
              <a:rPr lang="cs-CZ" dirty="0"/>
              <a:t>Dánský šlechtic.</a:t>
            </a:r>
          </a:p>
          <a:p>
            <a:r>
              <a:rPr lang="cs-CZ" dirty="0"/>
              <a:t>Vědecká observatoř na ostrůvku </a:t>
            </a:r>
            <a:r>
              <a:rPr lang="cs-CZ" dirty="0" err="1"/>
              <a:t>Hven</a:t>
            </a:r>
            <a:r>
              <a:rPr lang="cs-CZ" dirty="0"/>
              <a:t> (1575-1597) – </a:t>
            </a:r>
            <a:r>
              <a:rPr lang="cs-CZ" dirty="0" err="1"/>
              <a:t>Uraniborg</a:t>
            </a:r>
            <a:r>
              <a:rPr lang="cs-CZ" dirty="0"/>
              <a:t>.</a:t>
            </a:r>
          </a:p>
          <a:p>
            <a:r>
              <a:rPr lang="cs-CZ" dirty="0"/>
              <a:t>Od r. 1597 v exilu, červen 1599 Tycho přijel do Prahy – matematik Rudolfa II. </a:t>
            </a:r>
          </a:p>
          <a:p>
            <a:r>
              <a:rPr lang="cs-CZ" dirty="0"/>
              <a:t>Nebyl originální teoretický astronom, </a:t>
            </a:r>
            <a:br>
              <a:rPr lang="cs-CZ" dirty="0"/>
            </a:br>
            <a:r>
              <a:rPr lang="cs-CZ" dirty="0"/>
              <a:t>ale především pozorovatel.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040248C-F99D-499A-90E7-C9772E9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0CB96FB-8836-4B74-8895-E6042CCE21E9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IV.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Supralunární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svět – astronomie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0E39457-6D1A-4E00-895A-0DBAF37422A0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4. Tycho Brahe 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6E1B742-6EC6-4567-8220-E31FA52E02D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85" y="2498090"/>
            <a:ext cx="5542915" cy="4359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7746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496291"/>
            <a:ext cx="6506095" cy="5296883"/>
          </a:xfrm>
        </p:spPr>
        <p:txBody>
          <a:bodyPr>
            <a:normAutofit/>
          </a:bodyPr>
          <a:lstStyle/>
          <a:p>
            <a:r>
              <a:rPr lang="cs-CZ" b="1" dirty="0"/>
              <a:t>1572 </a:t>
            </a:r>
            <a:r>
              <a:rPr lang="cs-CZ" dirty="0"/>
              <a:t>– supernova v souhvězdí </a:t>
            </a:r>
            <a:r>
              <a:rPr lang="cs-CZ" dirty="0" err="1"/>
              <a:t>Kassiopeje</a:t>
            </a:r>
            <a:r>
              <a:rPr lang="cs-CZ" dirty="0"/>
              <a:t>  -„</a:t>
            </a:r>
            <a:r>
              <a:rPr lang="cs-CZ" i="1" dirty="0"/>
              <a:t>nová hvězda</a:t>
            </a:r>
            <a:r>
              <a:rPr lang="cs-CZ" dirty="0"/>
              <a:t>“: podle aristoteliků byla atmosférickým úkazem (ohnivé výpary), Tycho pomocí přesných měření dokázal, že se jedná o vzdálený objekt daleko ve vesmíru. Tím zpochybnil rozlišování neměnného </a:t>
            </a:r>
            <a:r>
              <a:rPr lang="cs-CZ" u="sng" dirty="0" err="1"/>
              <a:t>supralunárního</a:t>
            </a:r>
            <a:r>
              <a:rPr lang="cs-CZ" dirty="0"/>
              <a:t> a proměnlivého </a:t>
            </a:r>
            <a:r>
              <a:rPr lang="cs-CZ" u="sng" dirty="0" err="1"/>
              <a:t>sublunárního</a:t>
            </a:r>
            <a:r>
              <a:rPr lang="cs-CZ" dirty="0"/>
              <a:t> světa. </a:t>
            </a:r>
          </a:p>
          <a:p>
            <a:r>
              <a:rPr lang="cs-CZ" b="1" dirty="0"/>
              <a:t>1577</a:t>
            </a:r>
            <a:r>
              <a:rPr lang="cs-CZ" dirty="0"/>
              <a:t> – kometa: podle aristoteliků byla kometa úkazem v atmosféře; Tycho dokázal, že se jedná o objekt ve vesmíru. Zpochybnil existenci pevných sfér unášejících planety. </a:t>
            </a:r>
          </a:p>
          <a:p>
            <a:r>
              <a:rPr lang="cs-CZ" dirty="0"/>
              <a:t>Na konci 16. století se obecně prosadila představa: že kosmos je vyplněn tekutou látkou (</a:t>
            </a:r>
            <a:r>
              <a:rPr lang="cs-CZ" i="1" dirty="0"/>
              <a:t>éter</a:t>
            </a:r>
            <a:r>
              <a:rPr lang="cs-CZ" dirty="0"/>
              <a:t>), v níž plovou planety. 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040248C-F99D-499A-90E7-C9772E9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jevy na obloze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0CB96FB-8836-4B74-8895-E6042CCE21E9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IV.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Supralunární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svět – astronomie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0E39457-6D1A-4E00-895A-0DBAF37422A0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4. Tycho Brahe 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ázek 8" descr="Výsledek obrázku pro tycho's quadrant">
            <a:extLst>
              <a:ext uri="{FF2B5EF4-FFF2-40B4-BE49-F238E27FC236}">
                <a16:creationId xmlns:a16="http://schemas.microsoft.com/office/drawing/2014/main" id="{F8D90FA2-25B4-44AA-8385-987E903E3EA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5" y="513309"/>
            <a:ext cx="4710545" cy="6348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3578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419497"/>
            <a:ext cx="5416731" cy="5373677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 teologických důvodů nesouhlasil s Koperníkem.</a:t>
            </a:r>
          </a:p>
          <a:p>
            <a:pPr algn="just">
              <a:spcAft>
                <a:spcPts val="600"/>
              </a:spcAft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Kompromisní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geo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-heliocentrický systém – Země ve středu</a:t>
            </a:r>
            <a:r>
              <a:rPr lang="cs-CZ" sz="1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kolem ní obíhá 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Slunce a kolem </a:t>
            </a:r>
            <a:r>
              <a:rPr lang="cs-CZ" sz="1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Slunce obíhají další planety (tj. systém se dvěma středy). 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cs-CZ" sz="1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https://people.sc.fsu.edu/~dduke/ntycho.</a:t>
            </a:r>
            <a:r>
              <a:rPr lang="cs-CZ" sz="1800" u="sng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html</a:t>
            </a:r>
            <a:r>
              <a:rPr lang="cs-CZ" sz="1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cs-CZ">
                <a:ea typeface="Calibri" panose="020F0502020204030204" pitchFamily="34" charset="0"/>
                <a:cs typeface="Times New Roman" panose="02020603050405020304" pitchFamily="18" charset="0"/>
              </a:rPr>
              <a:t>Tychonský systém byl kompromis mezi heliocentrismem a geocentrismem : rozšířený zejména mezi katolickými astronomy po procesu s Galileim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040248C-F99D-499A-90E7-C9772E9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Tychonův </a:t>
            </a:r>
            <a:r>
              <a:rPr lang="cs-CZ" dirty="0" err="1"/>
              <a:t>geo</a:t>
            </a:r>
            <a:r>
              <a:rPr lang="cs-CZ" dirty="0"/>
              <a:t>-heliocentrický systém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0CB96FB-8836-4B74-8895-E6042CCE21E9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IV.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Supralunární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svět – astronomie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0E39457-6D1A-4E00-895A-0DBAF37422A0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4. Tycho Brahe 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Zástupný symbol pro obsah 5">
            <a:extLst>
              <a:ext uri="{FF2B5EF4-FFF2-40B4-BE49-F238E27FC236}">
                <a16:creationId xmlns:a16="http://schemas.microsoft.com/office/drawing/2014/main" id="{4C17AF2C-4EA7-4390-B5AF-8DA63B40C64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269" y="2276319"/>
            <a:ext cx="5416731" cy="458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7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Johannes Kepler (1571-1630)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C255823-30A5-446C-801E-6DA689579021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IV.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Supralunární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svět – astronomie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C31B30C-3650-41B7-BF5C-CE7E47F25399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5. Johannes Kepler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 descr="Image result for johannes kepler">
            <a:extLst>
              <a:ext uri="{FF2B5EF4-FFF2-40B4-BE49-F238E27FC236}">
                <a16:creationId xmlns:a16="http://schemas.microsoft.com/office/drawing/2014/main" id="{CA40F098-D9BB-4414-83B2-D5DEBDB0F9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436" y="1263535"/>
            <a:ext cx="4072564" cy="5594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809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Německý astronom, od roku 1591 v rakouském Grazu.</a:t>
            </a:r>
          </a:p>
          <a:p>
            <a:r>
              <a:rPr lang="cs-CZ" dirty="0"/>
              <a:t>Od r. 1600 v Praze jako asistent Tychona Brahe, později jako matematik Rudolfa II., od r. 1612 na různých místech střední Evropy.</a:t>
            </a:r>
          </a:p>
          <a:p>
            <a:r>
              <a:rPr lang="cs-CZ" i="1" dirty="0"/>
              <a:t>Optická část astronomie</a:t>
            </a:r>
            <a:r>
              <a:rPr lang="cs-CZ" dirty="0"/>
              <a:t> (1604</a:t>
            </a:r>
            <a:r>
              <a:rPr lang="cs-CZ"/>
              <a:t>), </a:t>
            </a:r>
            <a:r>
              <a:rPr lang="cs-CZ" i="1"/>
              <a:t>Nová astronomie</a:t>
            </a:r>
            <a:r>
              <a:rPr lang="cs-CZ"/>
              <a:t> </a:t>
            </a:r>
            <a:r>
              <a:rPr lang="cs-CZ" dirty="0"/>
              <a:t>(1609, česky 2020) a </a:t>
            </a:r>
            <a:r>
              <a:rPr lang="cs-CZ" i="1" dirty="0"/>
              <a:t>Dioptrika</a:t>
            </a:r>
            <a:r>
              <a:rPr lang="cs-CZ" dirty="0"/>
              <a:t> (1611).</a:t>
            </a:r>
          </a:p>
          <a:p>
            <a:r>
              <a:rPr lang="cs-CZ" u="sng" dirty="0" err="1"/>
              <a:t>Fyzikalizace</a:t>
            </a:r>
            <a:r>
              <a:rPr lang="cs-CZ" dirty="0"/>
              <a:t> astronomie: stanovování příčin pohybu planet.</a:t>
            </a:r>
          </a:p>
          <a:p>
            <a:r>
              <a:rPr lang="cs-CZ" dirty="0"/>
              <a:t>Příčinou pohybu planet je magnetická síla tryskající ze středového Slunce.</a:t>
            </a:r>
          </a:p>
          <a:p>
            <a:r>
              <a:rPr lang="cs-CZ" dirty="0"/>
              <a:t>Koperník: </a:t>
            </a:r>
            <a:r>
              <a:rPr lang="cs-CZ" u="sng" dirty="0" err="1"/>
              <a:t>heliostatický</a:t>
            </a:r>
            <a:r>
              <a:rPr lang="cs-CZ" dirty="0"/>
              <a:t> systém (Slunce nemá vliv na planety).</a:t>
            </a:r>
          </a:p>
          <a:p>
            <a:r>
              <a:rPr lang="cs-CZ" dirty="0"/>
              <a:t>Kepler: </a:t>
            </a:r>
            <a:r>
              <a:rPr lang="cs-CZ" u="sng" dirty="0"/>
              <a:t>heliocentrický</a:t>
            </a:r>
            <a:r>
              <a:rPr lang="cs-CZ" dirty="0"/>
              <a:t> systém: centralita Slunce je fyzikální – je zdrojem síly.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040248C-F99D-499A-90E7-C9772E9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 a dílo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0CB96FB-8836-4B74-8895-E6042CCE21E9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IV.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Supralunární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svět – astronomie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BEF5416-790A-45D4-9BBA-EA9DB874C614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5. Johannes Kepler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134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9E2937-B38E-44ED-A5A8-65C2EA0FD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41" y="2761100"/>
            <a:ext cx="9780314" cy="1378636"/>
          </a:xfrm>
        </p:spPr>
        <p:txBody>
          <a:bodyPr>
            <a:normAutofit/>
          </a:bodyPr>
          <a:lstStyle/>
          <a:p>
            <a:r>
              <a:rPr lang="cs-CZ" u="sng" dirty="0">
                <a:solidFill>
                  <a:schemeClr val="accent1"/>
                </a:solidFill>
              </a:rPr>
              <a:t>IV. </a:t>
            </a:r>
            <a:r>
              <a:rPr lang="cs-CZ" u="sng" dirty="0" err="1">
                <a:solidFill>
                  <a:schemeClr val="accent1"/>
                </a:solidFill>
              </a:rPr>
              <a:t>Supralunární</a:t>
            </a:r>
            <a:r>
              <a:rPr lang="cs-CZ" u="sng" dirty="0">
                <a:solidFill>
                  <a:schemeClr val="accent1"/>
                </a:solidFill>
              </a:rPr>
              <a:t> svět</a:t>
            </a:r>
            <a:br>
              <a:rPr lang="cs-CZ" u="sng" dirty="0">
                <a:solidFill>
                  <a:schemeClr val="accent1"/>
                </a:solidFill>
              </a:rPr>
            </a:br>
            <a:r>
              <a:rPr lang="cs-CZ" u="sng" dirty="0">
                <a:solidFill>
                  <a:schemeClr val="accent1"/>
                </a:solidFill>
              </a:rPr>
              <a:t>– astronomie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F00940-DF4F-4EC8-8E0C-9034B4A1A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433" y="1"/>
            <a:ext cx="5508567" cy="397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58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1358537"/>
            <a:ext cx="7262949" cy="5434637"/>
          </a:xfrm>
        </p:spPr>
        <p:txBody>
          <a:bodyPr>
            <a:normAutofit/>
          </a:bodyPr>
          <a:lstStyle/>
          <a:p>
            <a:r>
              <a:rPr lang="cs-CZ" b="1" dirty="0"/>
              <a:t>1. zákon </a:t>
            </a:r>
            <a:r>
              <a:rPr lang="cs-CZ" dirty="0"/>
              <a:t>= planety se pohybují kolem slunce po eliptických drahách = konec platónského postulátu</a:t>
            </a:r>
          </a:p>
          <a:p>
            <a:r>
              <a:rPr lang="cs-CZ" b="1" dirty="0"/>
              <a:t>2. zákon </a:t>
            </a:r>
            <a:r>
              <a:rPr lang="cs-CZ" dirty="0"/>
              <a:t>= “</a:t>
            </a:r>
            <a:r>
              <a:rPr lang="cs-CZ" i="1" dirty="0"/>
              <a:t>Plochy opsané průvodičem za stejný čas, mají stejný obsah</a:t>
            </a:r>
            <a:r>
              <a:rPr lang="cs-CZ" dirty="0"/>
              <a:t>”. V přísluní se planeta pohybuje nejrychleji, v aféliu zase nejpomaleji – to také znamená, že čím je těleso vzdálenější na své dráze od Slunce, tím pomaleji se pohybuje. </a:t>
            </a:r>
          </a:p>
          <a:p>
            <a:r>
              <a:rPr lang="cs-CZ" dirty="0"/>
              <a:t>Keplerův 2. zákon byl později uplatněn i na komety – a platí pochopitelně i pro Zemi: zimní půlrok trvá 179 dní, letní půlrok 186 dní.</a:t>
            </a:r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040248C-F99D-499A-90E7-C9772E9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Zákony pohybu planet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0CB96FB-8836-4B74-8895-E6042CCE21E9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IV.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Supralunární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svět – astronomie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D0B7136-5988-430D-B715-0A2E94D231C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259" y="624110"/>
            <a:ext cx="3956741" cy="28048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DAAC0AF4-58DB-4AD4-B82C-728BA2D428D4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5. Johannes Kepler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EFE80DC-5823-41FE-BADE-B084979205F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511" y="4239490"/>
            <a:ext cx="5333490" cy="2618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90622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352550"/>
            <a:ext cx="5692140" cy="5029200"/>
          </a:xfrm>
        </p:spPr>
        <p:txBody>
          <a:bodyPr>
            <a:normAutofit/>
          </a:bodyPr>
          <a:lstStyle/>
          <a:p>
            <a:r>
              <a:rPr lang="cs-CZ" b="1" dirty="0"/>
              <a:t>3. třetí zákon </a:t>
            </a:r>
            <a:r>
              <a:rPr lang="cs-CZ" dirty="0"/>
              <a:t>zní: </a:t>
            </a:r>
            <a:r>
              <a:rPr lang="cs-CZ" dirty="0" err="1"/>
              <a:t>Dvojmoci</a:t>
            </a:r>
            <a:r>
              <a:rPr lang="cs-CZ" dirty="0"/>
              <a:t> oběžných dob planet jsou v témže poměru jako </a:t>
            </a:r>
            <a:r>
              <a:rPr lang="cs-CZ" dirty="0" err="1"/>
              <a:t>trojmoci</a:t>
            </a:r>
            <a:r>
              <a:rPr lang="cs-CZ" dirty="0"/>
              <a:t> velkých poloos jejich drah.</a:t>
            </a:r>
          </a:p>
          <a:p>
            <a:r>
              <a:rPr lang="cs-CZ" dirty="0"/>
              <a:t>  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Tento zákon uspořádává nejen pohyby planet na jejich vlastních oběžných drahách, ale také stavuje vztahy mezi oběhovými rychlostmi planet, které se pohybují na různých drahách – odhaluje tak vlastně vnitřní logiku celého planetárního </a:t>
            </a:r>
            <a:r>
              <a:rPr lang="cs-CZ"/>
              <a:t>systému.</a:t>
            </a:r>
          </a:p>
          <a:p>
            <a:r>
              <a:rPr lang="cs-CZ" i="1"/>
              <a:t>Tabulae rudolphinae </a:t>
            </a:r>
            <a:r>
              <a:rPr lang="cs-CZ"/>
              <a:t>(1627): až 30x lepší předpovědi planetární poloh než dosavadní tabulky</a:t>
            </a:r>
            <a:endParaRPr lang="cs-CZ" i="1" dirty="0"/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040248C-F99D-499A-90E7-C9772E9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Zákony pohybu planet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0CB96FB-8836-4B74-8895-E6042CCE21E9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IV.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Supralunární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svět – astronomie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AAC0AF4-58DB-4AD4-B82C-728BA2D428D4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5. Johannes Kepler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34399EA-78F6-47E4-AAB2-2D001ABAC55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984" y="2305907"/>
            <a:ext cx="1795424" cy="1123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Obsah obrázku staré, oltář&#10;&#10;Popis byl vytvořen automaticky">
            <a:extLst>
              <a:ext uri="{FF2B5EF4-FFF2-40B4-BE49-F238E27FC236}">
                <a16:creationId xmlns:a16="http://schemas.microsoft.com/office/drawing/2014/main" id="{1782BAE0-222A-4193-8970-1AC23D355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110" y="476250"/>
            <a:ext cx="4267890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91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Galileo Galilei (1564-1642) jako astronom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C255823-30A5-446C-801E-6DA689579021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IV.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Supralunární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svět – astronomie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C31B30C-3650-41B7-BF5C-CE7E47F25399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6. Galileo Galilei 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 descr="Image result for galileo galilei">
            <a:extLst>
              <a:ext uri="{FF2B5EF4-FFF2-40B4-BE49-F238E27FC236}">
                <a16:creationId xmlns:a16="http://schemas.microsoft.com/office/drawing/2014/main" id="{3762ED15-7AC0-4A6A-AA29-70A0CA850EC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829" y="1231609"/>
            <a:ext cx="4727171" cy="5626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4193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905000"/>
            <a:ext cx="6927669" cy="4888174"/>
          </a:xfrm>
        </p:spPr>
        <p:txBody>
          <a:bodyPr>
            <a:normAutofit/>
          </a:bodyPr>
          <a:lstStyle/>
          <a:p>
            <a:r>
              <a:rPr lang="cs-CZ" dirty="0"/>
              <a:t>1580s – univerzita v Pise.</a:t>
            </a:r>
          </a:p>
          <a:p>
            <a:r>
              <a:rPr lang="cs-CZ" dirty="0"/>
              <a:t>1590-1611 – univerzita v Padově – profesor matematiky.</a:t>
            </a:r>
          </a:p>
          <a:p>
            <a:r>
              <a:rPr lang="cs-CZ" dirty="0"/>
              <a:t>1616 Galileo se pokouší interpretovat bibli ve prospěch heliocentrismu; papežským dekretem byl heliocentrismus zakázán jako heretické učení.</a:t>
            </a:r>
          </a:p>
          <a:p>
            <a:r>
              <a:rPr lang="cs-CZ" dirty="0"/>
              <a:t>1632 –  </a:t>
            </a:r>
            <a:r>
              <a:rPr lang="cs-CZ" i="1" dirty="0"/>
              <a:t>Dialog o dvou největších systémech světa </a:t>
            </a:r>
            <a:r>
              <a:rPr lang="cs-CZ" dirty="0"/>
              <a:t>(slov. 1962).</a:t>
            </a:r>
          </a:p>
          <a:p>
            <a:r>
              <a:rPr lang="cs-CZ" dirty="0"/>
              <a:t>1633 – proces – doživotní domácí vězení.</a:t>
            </a:r>
          </a:p>
          <a:p>
            <a:r>
              <a:rPr lang="cs-CZ" dirty="0"/>
              <a:t>1609 – konstrukce dalekohledu, pozorování oblohy.</a:t>
            </a:r>
          </a:p>
          <a:p>
            <a:r>
              <a:rPr lang="cs-CZ" dirty="0"/>
              <a:t>1611 </a:t>
            </a:r>
            <a:r>
              <a:rPr lang="cs-CZ" u="sng" dirty="0"/>
              <a:t>– </a:t>
            </a:r>
            <a:r>
              <a:rPr lang="cs-CZ" i="1" u="sng" dirty="0"/>
              <a:t>Hvězdný pose</a:t>
            </a:r>
            <a:r>
              <a:rPr lang="cs-CZ" i="1" dirty="0"/>
              <a:t>l </a:t>
            </a:r>
            <a:r>
              <a:rPr lang="cs-CZ" dirty="0"/>
              <a:t>(</a:t>
            </a:r>
            <a:r>
              <a:rPr lang="cs-CZ" i="1" dirty="0" err="1"/>
              <a:t>Sidereus</a:t>
            </a:r>
            <a:r>
              <a:rPr lang="cs-CZ" i="1" dirty="0"/>
              <a:t> nuncius</a:t>
            </a:r>
            <a:r>
              <a:rPr lang="cs-CZ" dirty="0"/>
              <a:t>, česky 2016).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040248C-F99D-499A-90E7-C9772E9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0CB96FB-8836-4B74-8895-E6042CCE21E9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IV.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Supralunární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svět – astronomie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5975AD8-10E9-41E8-A5F9-8B80F9754912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6. Galileo Galilei 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90B91218-CFB5-4259-BEEF-680EAB324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029" y="560023"/>
            <a:ext cx="4288971" cy="630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23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291" y="1778924"/>
            <a:ext cx="3241459" cy="5014250"/>
          </a:xfrm>
        </p:spPr>
        <p:txBody>
          <a:bodyPr>
            <a:normAutofit/>
          </a:bodyPr>
          <a:lstStyle/>
          <a:p>
            <a:r>
              <a:rPr lang="cs-CZ" dirty="0"/>
              <a:t>Měsíc nemá povrch jako kulečníková koule - není “</a:t>
            </a:r>
            <a:r>
              <a:rPr lang="cs-CZ" i="1" dirty="0"/>
              <a:t>hladký, stejnotvarý a dokonalý</a:t>
            </a:r>
            <a:r>
              <a:rPr lang="cs-CZ" dirty="0"/>
              <a:t>” jak věří aristotelici, ale jeho povrch je nerovný, s horami a údolími.</a:t>
            </a:r>
          </a:p>
          <a:p>
            <a:r>
              <a:rPr lang="cs-CZ" dirty="0"/>
              <a:t>Měsíc odráží sluneční světlo (nesvítí sám o sobě).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040248C-F99D-499A-90E7-C9772E9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Měsíc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0CB96FB-8836-4B74-8895-E6042CCE21E9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IV.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Supralunární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svět – astronomie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5975AD8-10E9-41E8-A5F9-8B80F9754912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6. Galileo Galilei 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 descr="Výsledek obrázku pro galileo sidereus nuncius moon">
            <a:extLst>
              <a:ext uri="{FF2B5EF4-FFF2-40B4-BE49-F238E27FC236}">
                <a16:creationId xmlns:a16="http://schemas.microsoft.com/office/drawing/2014/main" id="{FA960BAD-08A4-450C-A6BD-223B613A2C2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434158"/>
            <a:ext cx="7124700" cy="6444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5437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330036"/>
            <a:ext cx="2167890" cy="5463138"/>
          </a:xfrm>
        </p:spPr>
        <p:txBody>
          <a:bodyPr>
            <a:normAutofit/>
          </a:bodyPr>
          <a:lstStyle/>
          <a:p>
            <a:r>
              <a:rPr lang="cs-CZ"/>
              <a:t>Nepředstavitel-né </a:t>
            </a:r>
            <a:r>
              <a:rPr lang="cs-CZ" dirty="0"/>
              <a:t>množství dosud nikdy neviděných hvězd!!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040248C-F99D-499A-90E7-C9772E9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Hvězdy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0CB96FB-8836-4B74-8895-E6042CCE21E9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IV.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Supralunární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svět – astronomie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5975AD8-10E9-41E8-A5F9-8B80F9754912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6. Galileo Galilei 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 descr="Výsledek obrázku pro galileo sidereus nuncius stars">
            <a:extLst>
              <a:ext uri="{FF2B5EF4-FFF2-40B4-BE49-F238E27FC236}">
                <a16:creationId xmlns:a16="http://schemas.microsoft.com/office/drawing/2014/main" id="{3B1A79A0-778C-4813-A783-D7DF9DCA3F5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1" y="528860"/>
            <a:ext cx="8667750" cy="6081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4677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778924"/>
            <a:ext cx="9718766" cy="5014250"/>
          </a:xfrm>
        </p:spPr>
        <p:txBody>
          <a:bodyPr>
            <a:normAutofit/>
          </a:bodyPr>
          <a:lstStyle/>
          <a:p>
            <a:r>
              <a:rPr lang="cs-CZ" dirty="0"/>
              <a:t>Čtyři Jupiterovy měsíce: (</a:t>
            </a:r>
            <a:r>
              <a:rPr lang="cs-CZ" dirty="0" err="1"/>
              <a:t>Io</a:t>
            </a:r>
            <a:r>
              <a:rPr lang="cs-CZ" dirty="0"/>
              <a:t>, Europa, </a:t>
            </a:r>
            <a:r>
              <a:rPr lang="cs-CZ" dirty="0" err="1"/>
              <a:t>Ganymed</a:t>
            </a:r>
            <a:r>
              <a:rPr lang="cs-CZ" dirty="0"/>
              <a:t> a </a:t>
            </a:r>
            <a:r>
              <a:rPr lang="cs-CZ" dirty="0" err="1"/>
              <a:t>Kallisto</a:t>
            </a:r>
            <a:r>
              <a:rPr lang="cs-CZ" dirty="0"/>
              <a:t>).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040248C-F99D-499A-90E7-C9772E9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Medicejské planety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0CB96FB-8836-4B74-8895-E6042CCE21E9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IV.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Supralunární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svět – astronomie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5975AD8-10E9-41E8-A5F9-8B80F9754912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6. Galileo Galilei 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 descr="Výsledek obrázku pro galileo sidereus nuncius Jupiter">
            <a:extLst>
              <a:ext uri="{FF2B5EF4-FFF2-40B4-BE49-F238E27FC236}">
                <a16:creationId xmlns:a16="http://schemas.microsoft.com/office/drawing/2014/main" id="{A92ECAA9-4B53-44AF-83B2-FFF728DCBF1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" y="2908252"/>
            <a:ext cx="5760720" cy="3785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nline médium 2" title="Jupiter Moons' Orbital Dance - Humans Have Never Seen This">
            <a:hlinkClick r:id="" action="ppaction://media"/>
            <a:extLst>
              <a:ext uri="{FF2B5EF4-FFF2-40B4-BE49-F238E27FC236}">
                <a16:creationId xmlns:a16="http://schemas.microsoft.com/office/drawing/2014/main" id="{F6243B77-8AA4-4991-B1C2-F055CE568DD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736080" y="2908252"/>
            <a:ext cx="5238384" cy="295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8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330036"/>
            <a:ext cx="6927669" cy="5463138"/>
          </a:xfrm>
        </p:spPr>
        <p:txBody>
          <a:bodyPr>
            <a:normAutofit/>
          </a:bodyPr>
          <a:lstStyle/>
          <a:p>
            <a:r>
              <a:rPr lang="cs-CZ" dirty="0"/>
              <a:t>G. viděl u Saturnu něco, co si nedokázal vysvětlit – teprve r. 1658 Ch. </a:t>
            </a:r>
            <a:r>
              <a:rPr lang="cs-CZ" dirty="0" err="1"/>
              <a:t>Huygens</a:t>
            </a:r>
            <a:r>
              <a:rPr lang="cs-CZ" dirty="0"/>
              <a:t> rozpoznal prstenec.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040248C-F99D-499A-90E7-C9772E9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Saturnovy uši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0CB96FB-8836-4B74-8895-E6042CCE21E9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IV.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Supralunární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svět – astronomie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5975AD8-10E9-41E8-A5F9-8B80F9754912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6. Galileo Galilei 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 descr="Výsledek obrázku pro galileo saturn ears">
            <a:extLst>
              <a:ext uri="{FF2B5EF4-FFF2-40B4-BE49-F238E27FC236}">
                <a16:creationId xmlns:a16="http://schemas.microsoft.com/office/drawing/2014/main" id="{63AE0132-0ABE-46DD-8245-C748829CEC8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029" y="1064770"/>
            <a:ext cx="4288971" cy="579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B2943EB-F3FD-41F4-8B3C-9BDC5956002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42" y="2062540"/>
            <a:ext cx="6360860" cy="47630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239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905000"/>
            <a:ext cx="5120640" cy="1752600"/>
          </a:xfrm>
        </p:spPr>
        <p:txBody>
          <a:bodyPr>
            <a:normAutofit/>
          </a:bodyPr>
          <a:lstStyle/>
          <a:p>
            <a:r>
              <a:rPr lang="cs-CZ" dirty="0"/>
              <a:t>Sluneční skvrna je oblast na povrchu Slunce (ve fotosféře), které magnetické pole zabraňuje v proudění, a tak se vytvářejí oblasti s menší povrchovou teplotou než má okolí. (Wikipedia-CZ).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040248C-F99D-499A-90E7-C9772E9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Sluneční skvrny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0CB96FB-8836-4B74-8895-E6042CCE21E9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IV.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Supralunární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svět – astronomie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5975AD8-10E9-41E8-A5F9-8B80F9754912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6. Galileo Galilei 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17898FE-14F7-4B6D-9123-ADA5B675AB3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404" y="624110"/>
            <a:ext cx="3792220" cy="2987040"/>
          </a:xfrm>
          <a:prstGeom prst="rect">
            <a:avLst/>
          </a:prstGeom>
          <a:noFill/>
        </p:spPr>
      </p:pic>
      <p:pic>
        <p:nvPicPr>
          <p:cNvPr id="11" name="Obrázek 10" descr="Výsledek obrázku pro galileo sunspots">
            <a:extLst>
              <a:ext uri="{FF2B5EF4-FFF2-40B4-BE49-F238E27FC236}">
                <a16:creationId xmlns:a16="http://schemas.microsoft.com/office/drawing/2014/main" id="{5E772C61-C4DB-464E-8744-0AC712A5100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33" y="3870960"/>
            <a:ext cx="8500134" cy="2987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4836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040248C-F99D-499A-90E7-C9772E9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Fáze Venuše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0CB96FB-8836-4B74-8895-E6042CCE21E9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IV.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Supralunární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svět – astronomie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5975AD8-10E9-41E8-A5F9-8B80F9754912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6. Galileo Galilei 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97856D5-8593-463E-88EB-A2E6A19EFE6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99" y="2255186"/>
            <a:ext cx="5932861" cy="4602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It is impossible to explain the phases of Venus with Ptolomy’s geocentric system">
            <a:extLst>
              <a:ext uri="{FF2B5EF4-FFF2-40B4-BE49-F238E27FC236}">
                <a16:creationId xmlns:a16="http://schemas.microsoft.com/office/drawing/2014/main" id="{89B82DE8-BB3C-4F4B-8538-19574C0F8D5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70" y="501113"/>
            <a:ext cx="6935930" cy="3275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9827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Antická astronomie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6D99917-AD20-4D74-8CC9-ED433496A20D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IV.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Supralunární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svět – astronomie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9D2BDEB-6D11-4DEA-AB0F-C4C8EE78B9EE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1. Antická astronomie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 descr="Image result for greek astronomy">
            <a:extLst>
              <a:ext uri="{FF2B5EF4-FFF2-40B4-BE49-F238E27FC236}">
                <a16:creationId xmlns:a16="http://schemas.microsoft.com/office/drawing/2014/main" id="{95A8C2CB-74C3-40F2-984C-CDF91BE79DD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0" y="1261110"/>
            <a:ext cx="6888480" cy="5596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98373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905000"/>
            <a:ext cx="10978342" cy="4888174"/>
          </a:xfrm>
        </p:spPr>
        <p:txBody>
          <a:bodyPr>
            <a:normAutofit/>
          </a:bodyPr>
          <a:lstStyle/>
          <a:p>
            <a:pPr>
              <a:buFont typeface="+mj-lt"/>
              <a:buAutoNum type="arabicParenR"/>
            </a:pPr>
            <a:r>
              <a:rPr lang="cs-CZ" dirty="0"/>
              <a:t>Povrch Měsíce je natolik podoben povrchu zemskému je už nadále </a:t>
            </a:r>
            <a:r>
              <a:rPr lang="cs-CZ" b="1" dirty="0"/>
              <a:t>neudržitelná aristotelská představa o éterickém, neměnném a dokonalém tělese</a:t>
            </a:r>
            <a:r>
              <a:rPr lang="cs-CZ"/>
              <a:t>; Měsíc má </a:t>
            </a:r>
            <a:r>
              <a:rPr lang="cs-CZ" dirty="0"/>
              <a:t>pozemskou přirozenost a přece se pohybuje ve vesmíru. Odtud samozřejmě vedla úvaha dále: všechna tělesa na nebi se podobají Zemi. </a:t>
            </a:r>
          </a:p>
          <a:p>
            <a:pPr>
              <a:buFont typeface="+mj-lt"/>
              <a:buAutoNum type="arabicParenR"/>
            </a:pPr>
            <a:r>
              <a:rPr lang="cs-CZ" dirty="0"/>
              <a:t>Objev složenosti Mléčné dráhy, mlhovin a tisíců dalších planet ukazoval, že </a:t>
            </a:r>
            <a:r>
              <a:rPr lang="cs-CZ" b="1" dirty="0"/>
              <a:t>není žádná sféra stálic</a:t>
            </a:r>
            <a:r>
              <a:rPr lang="cs-CZ" dirty="0"/>
              <a:t>, protože tato tělesa jsou volně roztroušena v éterickém prostoru.</a:t>
            </a:r>
          </a:p>
          <a:p>
            <a:pPr>
              <a:buFont typeface="+mj-lt"/>
              <a:buAutoNum type="arabicParenR"/>
            </a:pPr>
            <a:r>
              <a:rPr lang="cs-CZ" dirty="0"/>
              <a:t>Existence </a:t>
            </a:r>
            <a:r>
              <a:rPr lang="cs-CZ"/>
              <a:t>Jupiterových měsíců potvrzovala </a:t>
            </a:r>
            <a:r>
              <a:rPr lang="cs-CZ" b="1" dirty="0"/>
              <a:t>heliocentrismus</a:t>
            </a:r>
            <a:r>
              <a:rPr lang="cs-CZ" dirty="0"/>
              <a:t>: V něm Měsíc obíhá kolem Země a spolu s ní ještě kolem Slunce; podle aristotelské kosmologie však všechna tělesa musí obíhat kolem světového středu - představa Měsíce, který obíhá kolem dvou těles byla pro aristoteliky absurdní. Nyní se ukázalo, že i další planeta má své satelity – tj. Země není jediným středem oběhu v soustavě. 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040248C-F99D-499A-90E7-C9772E9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Důsledky teleskopických objevů: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0CB96FB-8836-4B74-8895-E6042CCE21E9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IV.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Supralunární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svět – astronomie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5975AD8-10E9-41E8-A5F9-8B80F9754912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6. Galileo Galilei 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962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905001"/>
            <a:ext cx="10529251" cy="4652962"/>
          </a:xfrm>
        </p:spPr>
        <p:txBody>
          <a:bodyPr>
            <a:normAutofit/>
          </a:bodyPr>
          <a:lstStyle/>
          <a:p>
            <a:r>
              <a:rPr lang="cs-CZ" dirty="0"/>
              <a:t>Už v antice astronomie jako pozorování oblohy a vytváření kinematických modelů.</a:t>
            </a:r>
          </a:p>
          <a:p>
            <a:r>
              <a:rPr lang="cs-CZ" u="sng" dirty="0"/>
              <a:t>Kinematika</a:t>
            </a:r>
            <a:r>
              <a:rPr lang="cs-CZ" dirty="0"/>
              <a:t> (podle Wikipedie) = popis pohybu bez hledání jeho příčin. Naproti tomu dynamika zkoumá pohyb z hlediska působení sil. Kinematika se tedy zaměřuje na sledování polohy, rychlosti apod., ale neuvádí dynamické příčiny pohybu.</a:t>
            </a:r>
          </a:p>
          <a:p>
            <a:r>
              <a:rPr lang="cs-CZ" dirty="0"/>
              <a:t>Tzv. </a:t>
            </a:r>
            <a:r>
              <a:rPr lang="cs-CZ" u="sng" dirty="0"/>
              <a:t>platónský postulát antické astronomie</a:t>
            </a:r>
            <a:r>
              <a:rPr lang="cs-CZ" dirty="0"/>
              <a:t>: astronomové mají vyložit jevy na obloze pomocí kruhových pohybů, které jsou metafyzicky nejvznešenější – vytváření kinematických modelů.</a:t>
            </a:r>
          </a:p>
          <a:p>
            <a:r>
              <a:rPr lang="cs-CZ" dirty="0"/>
              <a:t>Reakce na dvě objevené anomálie.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040248C-F99D-499A-90E7-C9772E9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Platónský postulát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0CB96FB-8836-4B74-8895-E6042CCE21E9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IV.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Supralunární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svět – astronomie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1C6AF46-885F-4110-9C32-1D7A78802D11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1. Antická astronomie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53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2133600"/>
            <a:ext cx="5708073" cy="2819402"/>
          </a:xfrm>
        </p:spPr>
        <p:txBody>
          <a:bodyPr>
            <a:normAutofit/>
          </a:bodyPr>
          <a:lstStyle/>
          <a:p>
            <a:r>
              <a:rPr lang="cs-CZ" dirty="0"/>
              <a:t>Na obrázku je </a:t>
            </a:r>
            <a:r>
              <a:rPr lang="cs-CZ" b="1" dirty="0"/>
              <a:t>ekliptika</a:t>
            </a:r>
            <a:r>
              <a:rPr lang="cs-CZ" dirty="0"/>
              <a:t> (viditelná dráha Slunce mezi hvězdami v průběhu roku, zde nahlížená shora, ze severního světového pólu).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040248C-F99D-499A-90E7-C9772E9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anomálie a model tzv. excentru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0CB96FB-8836-4B74-8895-E6042CCE21E9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IV.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Supralunární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svět – astronomie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1C6AF46-885F-4110-9C32-1D7A78802D11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1. Antická astronomie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4E53AE9-2D76-4624-9E88-D3AC92F1518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432" y="1901285"/>
            <a:ext cx="5239911" cy="45660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2086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1" y="1905001"/>
            <a:ext cx="7363968" cy="4652962"/>
          </a:xfrm>
        </p:spPr>
        <p:txBody>
          <a:bodyPr>
            <a:normAutofit/>
          </a:bodyPr>
          <a:lstStyle/>
          <a:p>
            <a:pPr>
              <a:buFont typeface="+mj-lt"/>
              <a:buAutoNum type="arabicParenR"/>
            </a:pPr>
            <a:r>
              <a:rPr lang="cs-CZ" dirty="0"/>
              <a:t>Co nejpřesnější délka tropického roku, který udává rychlost pohybu Slunce po </a:t>
            </a:r>
            <a:r>
              <a:rPr lang="cs-CZ" b="1" dirty="0"/>
              <a:t>excentru</a:t>
            </a:r>
            <a:r>
              <a:rPr lang="cs-CZ" dirty="0"/>
              <a:t>.</a:t>
            </a:r>
          </a:p>
          <a:p>
            <a:pPr>
              <a:buFont typeface="+mj-lt"/>
              <a:buAutoNum type="arabicParenR"/>
            </a:pPr>
            <a:r>
              <a:rPr lang="cs-CZ" dirty="0"/>
              <a:t>Poloha apogea (na </a:t>
            </a:r>
            <a:r>
              <a:rPr lang="cs-CZ" b="1" dirty="0"/>
              <a:t>ekliptice</a:t>
            </a:r>
            <a:r>
              <a:rPr lang="cs-CZ" dirty="0"/>
              <a:t>, tj. jeho ekliptikální délka), tj. úhel omega na obrázku c. Tento úhel určuje směr, ve kterém bude umístěn střed excentru C při pohledu ze Země. </a:t>
            </a:r>
            <a:r>
              <a:rPr lang="cs-CZ" dirty="0" err="1"/>
              <a:t>Hipparchos</a:t>
            </a:r>
            <a:r>
              <a:rPr lang="cs-CZ" dirty="0"/>
              <a:t> stanovil hodnotu tohoto úhlu na 65 ½; </a:t>
            </a:r>
          </a:p>
          <a:p>
            <a:pPr>
              <a:buFont typeface="+mj-lt"/>
              <a:buAutoNum type="arabicParenR"/>
            </a:pPr>
            <a:r>
              <a:rPr lang="cs-CZ" b="1" dirty="0"/>
              <a:t>Excentricita deferentu</a:t>
            </a:r>
            <a:r>
              <a:rPr lang="cs-CZ" dirty="0"/>
              <a:t>, tj. poměr ZC k poloměru celého kruhu. Tato hodnota stanovuje míru, v jaké bude střed excentru C vzdálen od Země, a </a:t>
            </a:r>
            <a:r>
              <a:rPr lang="cs-CZ" dirty="0" err="1"/>
              <a:t>Hipparchos</a:t>
            </a:r>
            <a:r>
              <a:rPr lang="cs-CZ" dirty="0"/>
              <a:t> ji podle Ptolemaia stanovil na 1/24 (</a:t>
            </a:r>
            <a:r>
              <a:rPr lang="cs-CZ" i="1" dirty="0" err="1"/>
              <a:t>Almagest</a:t>
            </a:r>
            <a:r>
              <a:rPr lang="cs-CZ" dirty="0"/>
              <a:t>. III,3). </a:t>
            </a:r>
          </a:p>
          <a:p>
            <a:r>
              <a:rPr lang="cs-CZ" dirty="0"/>
              <a:t>Takto nastavený model velmi dobře odpovídal pozorovaným jevů: s jeho pomocí se daly </a:t>
            </a:r>
            <a:r>
              <a:rPr lang="cs-CZ" b="1" dirty="0"/>
              <a:t>předpovídat</a:t>
            </a:r>
            <a:r>
              <a:rPr lang="cs-CZ" dirty="0"/>
              <a:t> polohy Slunce a tedy také jeho </a:t>
            </a:r>
            <a:r>
              <a:rPr lang="cs-CZ" b="1" dirty="0"/>
              <a:t>zatmění</a:t>
            </a:r>
            <a:r>
              <a:rPr lang="cs-CZ" dirty="0"/>
              <a:t>. 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040248C-F99D-499A-90E7-C9772E9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parametry pro konstrukci </a:t>
            </a:r>
            <a:r>
              <a:rPr lang="cs-CZ" b="1" dirty="0"/>
              <a:t>excentru</a:t>
            </a:r>
            <a:r>
              <a:rPr lang="cs-CZ" dirty="0"/>
              <a:t>: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0CB96FB-8836-4B74-8895-E6042CCE21E9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IV.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Supralunární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svět – astronomie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1C6AF46-885F-4110-9C32-1D7A78802D11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1. Antická astronomie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031" y="1983582"/>
            <a:ext cx="3508478" cy="349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94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288869"/>
            <a:ext cx="10894423" cy="5269093"/>
          </a:xfrm>
        </p:spPr>
        <p:txBody>
          <a:bodyPr>
            <a:normAutofit/>
          </a:bodyPr>
          <a:lstStyle/>
          <a:p>
            <a:r>
              <a:rPr lang="cs-CZ" dirty="0"/>
              <a:t>Pozemskému pozorovateli se zdá, jakoby planety vykonávaly na obloze zpětné pohyby, které vytvářejí dráhu ve tvaru smyčky.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040248C-F99D-499A-90E7-C9772E9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Druhá anomálie: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0CB96FB-8836-4B74-8895-E6042CCE21E9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IV.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Supralunární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svět – astronomie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1C6AF46-885F-4110-9C32-1D7A78802D11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1. Antická astronomie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Zástupný symbol pro obsah 4">
            <a:extLst>
              <a:ext uri="{FF2B5EF4-FFF2-40B4-BE49-F238E27FC236}">
                <a16:creationId xmlns:a16="http://schemas.microsoft.com/office/drawing/2014/main" id="{8FE384B4-41A7-4B8C-9704-9B2EB4835E2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24" y="1994263"/>
            <a:ext cx="7433780" cy="486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6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040248C-F99D-499A-90E7-C9772E9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Heliocentrické vysvětlení druhé anomálie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0CB96FB-8836-4B74-8895-E6042CCE21E9}"/>
              </a:ext>
            </a:extLst>
          </p:cNvPr>
          <p:cNvSpPr txBox="1"/>
          <p:nvPr/>
        </p:nvSpPr>
        <p:spPr>
          <a:xfrm>
            <a:off x="63042" y="64825"/>
            <a:ext cx="422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IV. </a:t>
            </a:r>
            <a:r>
              <a:rPr lang="cs-CZ" sz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Supralunární</a:t>
            </a: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svět – astronomie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1C6AF46-885F-4110-9C32-1D7A78802D11}"/>
              </a:ext>
            </a:extLst>
          </p:cNvPr>
          <p:cNvSpPr txBox="1"/>
          <p:nvPr/>
        </p:nvSpPr>
        <p:spPr>
          <a:xfrm>
            <a:off x="7903029" y="64825"/>
            <a:ext cx="428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tabLst>
                <a:tab pos="180340" algn="l"/>
              </a:tabLst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1. Antická astronomie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C808FD9-B83A-46E5-81D3-07D3E84EF16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67" y="1266194"/>
            <a:ext cx="9094066" cy="5591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145635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Barvy">
      <a:dk1>
        <a:sysClr val="windowText" lastClr="000000"/>
      </a:dk1>
      <a:lt1>
        <a:sysClr val="window" lastClr="FFFFFF"/>
      </a:lt1>
      <a:dk2>
        <a:srgbClr val="648543"/>
      </a:dk2>
      <a:lt2>
        <a:srgbClr val="E3EACF"/>
      </a:lt2>
      <a:accent1>
        <a:srgbClr val="A53010"/>
      </a:accent1>
      <a:accent2>
        <a:srgbClr val="70433C"/>
      </a:accent2>
      <a:accent3>
        <a:srgbClr val="648543"/>
      </a:accent3>
      <a:accent4>
        <a:srgbClr val="845848"/>
      </a:accent4>
      <a:accent5>
        <a:srgbClr val="9C4924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2749</Words>
  <Application>Microsoft Office PowerPoint</Application>
  <PresentationFormat>Širokoúhlá obrazovka</PresentationFormat>
  <Paragraphs>239</Paragraphs>
  <Slides>40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5" baseType="lpstr">
      <vt:lpstr>Arial</vt:lpstr>
      <vt:lpstr>Calibri</vt:lpstr>
      <vt:lpstr>Century Gothic</vt:lpstr>
      <vt:lpstr>Wingdings 3</vt:lpstr>
      <vt:lpstr>Stébla</vt:lpstr>
      <vt:lpstr>Novověká věda: Vybrané kapitoly</vt:lpstr>
      <vt:lpstr>Seznam témat</vt:lpstr>
      <vt:lpstr>IV. Supralunární svět – astronomie</vt:lpstr>
      <vt:lpstr>1. Antická astronomie</vt:lpstr>
      <vt:lpstr>Platónský postulát</vt:lpstr>
      <vt:lpstr>První anomálie a model tzv. excentru</vt:lpstr>
      <vt:lpstr>Hlavní parametry pro konstrukci excentru:</vt:lpstr>
      <vt:lpstr>Druhá anomálie:</vt:lpstr>
      <vt:lpstr>Heliocentrické vysvětlení druhé anomálie</vt:lpstr>
      <vt:lpstr>Řešení druhé anomálie – model tzv. epicyklu</vt:lpstr>
      <vt:lpstr>Hlavní parametry pro konstrukci epicyklu:</vt:lpstr>
      <vt:lpstr>Ptolemaios a model tzv. ekvantu</vt:lpstr>
      <vt:lpstr>Hlavní parametry pro konstrukci ekvantu:</vt:lpstr>
      <vt:lpstr>Metodologie „zachránit jevy“</vt:lpstr>
      <vt:lpstr>2. Mikuláš Koperník (1473-1543)</vt:lpstr>
      <vt:lpstr>Život a dílo</vt:lpstr>
      <vt:lpstr>Důvody zavedení heliocentrismu</vt:lpstr>
      <vt:lpstr>Heliocentrická kosmologie: základní teze</vt:lpstr>
      <vt:lpstr>Důsledky heliocentrismu</vt:lpstr>
      <vt:lpstr>Prvotní recepce Koperníka v 16. století</vt:lpstr>
      <vt:lpstr>3. Giordano Bruno (1548-1600)</vt:lpstr>
      <vt:lpstr>Východiska</vt:lpstr>
      <vt:lpstr>Nekonečné univerzum</vt:lpstr>
      <vt:lpstr>4. Tycho Brahe (1556-1601)</vt:lpstr>
      <vt:lpstr>Bio</vt:lpstr>
      <vt:lpstr>Nové jevy na obloze</vt:lpstr>
      <vt:lpstr>Tychonův geo-heliocentrický systém</vt:lpstr>
      <vt:lpstr>5. Johannes Kepler (1571-1630)</vt:lpstr>
      <vt:lpstr>Život a dílo</vt:lpstr>
      <vt:lpstr>Zákony pohybu planet</vt:lpstr>
      <vt:lpstr>Zákony pohybu planet</vt:lpstr>
      <vt:lpstr>6. Galileo Galilei (1564-1642) jako astronom</vt:lpstr>
      <vt:lpstr>Bio</vt:lpstr>
      <vt:lpstr>1. Měsíc</vt:lpstr>
      <vt:lpstr>2. Hvězdy</vt:lpstr>
      <vt:lpstr>3. Medicejské planety</vt:lpstr>
      <vt:lpstr>4. Saturnovy uši</vt:lpstr>
      <vt:lpstr>5. Sluneční skvrny</vt:lpstr>
      <vt:lpstr>6. Fáze Venuše</vt:lpstr>
      <vt:lpstr>Důsledky teleskopických objevů: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Dějiny filosofie IV: Novověká filosofie</dc:title>
  <dc:creator>Jakub Peloušek</dc:creator>
  <cp:lastModifiedBy>Daniel Špelda</cp:lastModifiedBy>
  <cp:revision>196</cp:revision>
  <dcterms:created xsi:type="dcterms:W3CDTF">2021-01-26T13:50:20Z</dcterms:created>
  <dcterms:modified xsi:type="dcterms:W3CDTF">2021-04-14T05:12:30Z</dcterms:modified>
</cp:coreProperties>
</file>