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556" r:id="rId3"/>
    <p:sldId id="557" r:id="rId4"/>
    <p:sldId id="558" r:id="rId5"/>
    <p:sldId id="555" r:id="rId6"/>
    <p:sldId id="559" r:id="rId7"/>
    <p:sldId id="560" r:id="rId8"/>
    <p:sldId id="561" r:id="rId9"/>
    <p:sldId id="563" r:id="rId10"/>
    <p:sldId id="562" r:id="rId11"/>
    <p:sldId id="564" r:id="rId12"/>
    <p:sldId id="565" r:id="rId13"/>
    <p:sldId id="566" r:id="rId14"/>
    <p:sldId id="567" r:id="rId15"/>
    <p:sldId id="568" r:id="rId16"/>
    <p:sldId id="569" r:id="rId17"/>
    <p:sldId id="571" r:id="rId18"/>
    <p:sldId id="572" r:id="rId19"/>
    <p:sldId id="573" r:id="rId20"/>
    <p:sldId id="574" r:id="rId21"/>
    <p:sldId id="575" r:id="rId22"/>
    <p:sldId id="576" r:id="rId23"/>
    <p:sldId id="578" r:id="rId24"/>
    <p:sldId id="579" r:id="rId25"/>
    <p:sldId id="580" r:id="rId26"/>
    <p:sldId id="581" r:id="rId27"/>
    <p:sldId id="577" r:id="rId28"/>
    <p:sldId id="582" r:id="rId29"/>
    <p:sldId id="583" r:id="rId30"/>
    <p:sldId id="584" r:id="rId31"/>
    <p:sldId id="585" r:id="rId32"/>
    <p:sldId id="586" r:id="rId33"/>
    <p:sldId id="587" r:id="rId34"/>
    <p:sldId id="588" r:id="rId35"/>
    <p:sldId id="589" r:id="rId36"/>
    <p:sldId id="590" r:id="rId37"/>
    <p:sldId id="591" r:id="rId38"/>
    <p:sldId id="5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766F54"/>
    <a:srgbClr val="845848"/>
    <a:srgbClr val="FFFFFF"/>
    <a:srgbClr val="70433C"/>
    <a:srgbClr val="A55235"/>
    <a:srgbClr val="847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66E01-9754-439B-9284-27B538BBDD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56F2EF-2DED-4BA6-BE6E-F7474D4F63C5}">
      <dgm:prSet custT="1"/>
      <dgm:spPr/>
      <dgm:t>
        <a:bodyPr/>
        <a:lstStyle/>
        <a:p>
          <a:r>
            <a:rPr lang="cs-CZ" sz="2000" dirty="0">
              <a:solidFill>
                <a:schemeClr val="accent1"/>
              </a:solidFill>
              <a:latin typeface="+mn-lt"/>
            </a:rPr>
            <a:t>I. Starý svět a nový svět</a:t>
          </a:r>
          <a:br>
            <a:rPr lang="cs-CZ" sz="1800" dirty="0">
              <a:solidFill>
                <a:schemeClr val="accent1"/>
              </a:solidFill>
              <a:latin typeface="+mn-lt"/>
            </a:rPr>
          </a:br>
          <a:r>
            <a:rPr lang="cs-CZ" sz="1800" dirty="0">
              <a:solidFill>
                <a:schemeClr val="accent1"/>
              </a:solidFill>
              <a:latin typeface="+mn-lt"/>
              <a:sym typeface="Wingdings 3" panose="05040102010807070707" pitchFamily="18" charset="2"/>
            </a:rPr>
            <a:t> </a:t>
          </a:r>
          <a:r>
            <a:rPr lang="cs-CZ" sz="1800" dirty="0">
              <a:solidFill>
                <a:schemeClr val="accent1"/>
              </a:solidFill>
              <a:latin typeface="+mn-lt"/>
            </a:rPr>
            <a:t>renesanční přírodopis</a:t>
          </a:r>
          <a:endParaRPr lang="en-US" sz="1800" dirty="0">
            <a:solidFill>
              <a:schemeClr val="accent1"/>
            </a:solidFill>
            <a:latin typeface="+mn-lt"/>
          </a:endParaRPr>
        </a:p>
      </dgm:t>
    </dgm:pt>
    <dgm:pt modelId="{B9B8064F-96E9-42EE-9DB0-FD73674FBCF3}" type="parTrans" cxnId="{E1A361C3-C8E0-4C6B-8AFC-D4A257527E5E}">
      <dgm:prSet/>
      <dgm:spPr/>
      <dgm:t>
        <a:bodyPr/>
        <a:lstStyle/>
        <a:p>
          <a:endParaRPr lang="en-US" sz="1800">
            <a:solidFill>
              <a:srgbClr val="A53010"/>
            </a:solidFill>
            <a:latin typeface="+mn-lt"/>
          </a:endParaRPr>
        </a:p>
      </dgm:t>
    </dgm:pt>
    <dgm:pt modelId="{D2EFA323-3F9C-4D03-B2F0-E01174B66980}" type="sibTrans" cxnId="{E1A361C3-C8E0-4C6B-8AFC-D4A257527E5E}">
      <dgm:prSet/>
      <dgm:spPr/>
      <dgm:t>
        <a:bodyPr/>
        <a:lstStyle/>
        <a:p>
          <a:endParaRPr lang="en-US" sz="1800">
            <a:solidFill>
              <a:srgbClr val="A53010"/>
            </a:solidFill>
            <a:latin typeface="+mn-lt"/>
          </a:endParaRPr>
        </a:p>
      </dgm:t>
    </dgm:pt>
    <dgm:pt modelId="{17E4F57F-9C60-47C1-9227-A61867EC323F}">
      <dgm:prSet custT="1"/>
      <dgm:spPr/>
      <dgm:t>
        <a:bodyPr/>
        <a:lstStyle/>
        <a:p>
          <a:r>
            <a:rPr lang="cs-CZ" sz="2000" b="0" dirty="0">
              <a:solidFill>
                <a:schemeClr val="accent1"/>
              </a:solidFill>
              <a:latin typeface="+mn-lt"/>
            </a:rPr>
            <a:t>III. Svět nových vědeckých metod</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empirismus x racionalismus; matematizace x </a:t>
          </a:r>
          <a:r>
            <a:rPr lang="cs-CZ" sz="1800" b="0" dirty="0" err="1">
              <a:solidFill>
                <a:schemeClr val="accent1"/>
              </a:solidFill>
              <a:latin typeface="+mn-lt"/>
              <a:sym typeface="Wingdings 3" panose="05040102010807070707" pitchFamily="18" charset="2"/>
            </a:rPr>
            <a:t>experimentalismus</a:t>
          </a:r>
          <a:r>
            <a:rPr lang="cs-CZ" sz="1800" b="0" dirty="0">
              <a:solidFill>
                <a:schemeClr val="accent1"/>
              </a:solidFill>
              <a:latin typeface="+mn-lt"/>
              <a:sym typeface="Wingdings 3" panose="05040102010807070707" pitchFamily="18" charset="2"/>
            </a:rPr>
            <a:t>; věda x náboženství</a:t>
          </a:r>
          <a:endParaRPr lang="en-US" sz="1800" b="0" dirty="0">
            <a:solidFill>
              <a:schemeClr val="accent1"/>
            </a:solidFill>
            <a:latin typeface="+mn-lt"/>
          </a:endParaRPr>
        </a:p>
      </dgm:t>
    </dgm:pt>
    <dgm:pt modelId="{BDEC676E-107D-435A-A9A0-6DA416568C87}" type="parTrans" cxnId="{1A081927-CDAC-442C-B7CF-57B147237DFE}">
      <dgm:prSet/>
      <dgm:spPr/>
      <dgm:t>
        <a:bodyPr/>
        <a:lstStyle/>
        <a:p>
          <a:endParaRPr lang="en-US" sz="1800">
            <a:solidFill>
              <a:srgbClr val="A53010"/>
            </a:solidFill>
            <a:latin typeface="+mn-lt"/>
          </a:endParaRPr>
        </a:p>
      </dgm:t>
    </dgm:pt>
    <dgm:pt modelId="{9C6F44EA-0354-48D4-B49B-2786EB439938}" type="sibTrans" cxnId="{1A081927-CDAC-442C-B7CF-57B147237DFE}">
      <dgm:prSet/>
      <dgm:spPr/>
      <dgm:t>
        <a:bodyPr/>
        <a:lstStyle/>
        <a:p>
          <a:endParaRPr lang="en-US" sz="1800">
            <a:solidFill>
              <a:srgbClr val="A53010"/>
            </a:solidFill>
            <a:latin typeface="+mn-lt"/>
          </a:endParaRPr>
        </a:p>
      </dgm:t>
    </dgm:pt>
    <dgm:pt modelId="{E53B6FA3-47C2-4F43-90A7-ECAB12E7647C}">
      <dgm:prSet custT="1"/>
      <dgm:spPr/>
      <dgm:t>
        <a:bodyPr/>
        <a:lstStyle/>
        <a:p>
          <a:r>
            <a:rPr lang="cs-CZ" sz="2000" b="0" dirty="0">
              <a:solidFill>
                <a:schemeClr val="accent1"/>
              </a:solidFill>
              <a:latin typeface="+mn-lt"/>
            </a:rPr>
            <a:t>IV. </a:t>
          </a:r>
          <a:r>
            <a:rPr lang="cs-CZ" sz="2000" b="0" dirty="0" err="1">
              <a:solidFill>
                <a:schemeClr val="accent1"/>
              </a:solidFill>
              <a:latin typeface="+mn-lt"/>
            </a:rPr>
            <a:t>Supralunární</a:t>
          </a:r>
          <a:r>
            <a:rPr lang="cs-CZ" sz="2000" b="0" dirty="0">
              <a:solidFill>
                <a:schemeClr val="accent1"/>
              </a:solidFill>
              <a:latin typeface="+mn-lt"/>
            </a:rPr>
            <a:t> svět</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astronomie, kosmologie: geocentrismus, heliocentrismus, </a:t>
          </a:r>
          <a:r>
            <a:rPr lang="cs-CZ" sz="1800" b="0" dirty="0" err="1">
              <a:solidFill>
                <a:schemeClr val="accent1"/>
              </a:solidFill>
              <a:latin typeface="+mn-lt"/>
              <a:sym typeface="Wingdings 3" panose="05040102010807070707" pitchFamily="18" charset="2"/>
            </a:rPr>
            <a:t>geoheliocentrismus</a:t>
          </a:r>
          <a:endParaRPr lang="en-US" sz="1800" b="0" dirty="0">
            <a:solidFill>
              <a:schemeClr val="accent1"/>
            </a:solidFill>
            <a:latin typeface="+mn-lt"/>
          </a:endParaRPr>
        </a:p>
      </dgm:t>
    </dgm:pt>
    <dgm:pt modelId="{F7BFC3DE-BFC1-4D2C-8007-F36401FA8A61}" type="parTrans" cxnId="{5F433812-A134-45C4-9DB1-5E1207B9E452}">
      <dgm:prSet/>
      <dgm:spPr/>
      <dgm:t>
        <a:bodyPr/>
        <a:lstStyle/>
        <a:p>
          <a:endParaRPr lang="en-US" sz="1800">
            <a:solidFill>
              <a:srgbClr val="A53010"/>
            </a:solidFill>
            <a:latin typeface="+mn-lt"/>
          </a:endParaRPr>
        </a:p>
      </dgm:t>
    </dgm:pt>
    <dgm:pt modelId="{E1DA431B-4F6B-4681-A4AA-3D896DC27D0C}" type="sibTrans" cxnId="{5F433812-A134-45C4-9DB1-5E1207B9E452}">
      <dgm:prSet/>
      <dgm:spPr/>
      <dgm:t>
        <a:bodyPr/>
        <a:lstStyle/>
        <a:p>
          <a:endParaRPr lang="en-US" sz="1800">
            <a:solidFill>
              <a:srgbClr val="A53010"/>
            </a:solidFill>
            <a:latin typeface="+mn-lt"/>
          </a:endParaRPr>
        </a:p>
      </dgm:t>
    </dgm:pt>
    <dgm:pt modelId="{5BDDEA5E-E44A-4192-892F-610B969C60D1}">
      <dgm:prSet custT="1"/>
      <dgm:spPr/>
      <dgm:t>
        <a:bodyPr/>
        <a:lstStyle/>
        <a:p>
          <a:r>
            <a:rPr lang="cs-CZ" sz="2000" b="1" dirty="0">
              <a:solidFill>
                <a:schemeClr val="tx2"/>
              </a:solidFill>
              <a:latin typeface="+mn-lt"/>
            </a:rPr>
            <a:t>V. </a:t>
          </a:r>
          <a:r>
            <a:rPr lang="cs-CZ" sz="2000" b="1" dirty="0" err="1">
              <a:solidFill>
                <a:schemeClr val="tx2"/>
              </a:solidFill>
              <a:latin typeface="+mn-lt"/>
            </a:rPr>
            <a:t>Sublunární</a:t>
          </a:r>
          <a:r>
            <a:rPr lang="cs-CZ" sz="2000" b="1" dirty="0">
              <a:solidFill>
                <a:schemeClr val="tx2"/>
              </a:solidFill>
              <a:latin typeface="+mn-lt"/>
            </a:rPr>
            <a:t> svět</a:t>
          </a:r>
          <a:br>
            <a:rPr lang="cs-CZ" sz="1800" b="1" dirty="0">
              <a:solidFill>
                <a:schemeClr val="tx2"/>
              </a:solidFill>
              <a:latin typeface="+mn-lt"/>
            </a:rPr>
          </a:br>
          <a:r>
            <a:rPr lang="cs-CZ" sz="1800" b="1" dirty="0">
              <a:solidFill>
                <a:schemeClr val="tx2"/>
              </a:solidFill>
              <a:latin typeface="+mn-lt"/>
              <a:sym typeface="Wingdings 3" panose="05040102010807070707" pitchFamily="18" charset="2"/>
            </a:rPr>
            <a:t> fyzika těles</a:t>
          </a:r>
          <a:endParaRPr lang="en-US" sz="1800" b="1" dirty="0">
            <a:solidFill>
              <a:schemeClr val="tx2"/>
            </a:solidFill>
            <a:latin typeface="+mn-lt"/>
          </a:endParaRPr>
        </a:p>
      </dgm:t>
    </dgm:pt>
    <dgm:pt modelId="{33296735-BB51-4496-A05A-9B6904A1D593}" type="parTrans" cxnId="{097625EE-779C-4B22-A48C-F9E893AF2DB3}">
      <dgm:prSet/>
      <dgm:spPr/>
      <dgm:t>
        <a:bodyPr/>
        <a:lstStyle/>
        <a:p>
          <a:endParaRPr lang="en-US" sz="1800">
            <a:solidFill>
              <a:srgbClr val="A53010"/>
            </a:solidFill>
            <a:latin typeface="+mn-lt"/>
          </a:endParaRPr>
        </a:p>
      </dgm:t>
    </dgm:pt>
    <dgm:pt modelId="{68BD5FB9-15BC-4D80-8137-EA758DA1B396}" type="sibTrans" cxnId="{097625EE-779C-4B22-A48C-F9E893AF2DB3}">
      <dgm:prSet/>
      <dgm:spPr/>
      <dgm:t>
        <a:bodyPr/>
        <a:lstStyle/>
        <a:p>
          <a:endParaRPr lang="en-US" sz="1800">
            <a:solidFill>
              <a:srgbClr val="A53010"/>
            </a:solidFill>
            <a:latin typeface="+mn-lt"/>
          </a:endParaRPr>
        </a:p>
      </dgm:t>
    </dgm:pt>
    <dgm:pt modelId="{9D466D9F-C002-4C77-89A4-E16F1E20B595}">
      <dgm:prSet custT="1"/>
      <dgm:spPr/>
      <dgm:t>
        <a:bodyPr/>
        <a:lstStyle/>
        <a:p>
          <a:r>
            <a:rPr lang="cs-CZ" sz="2000" dirty="0">
              <a:solidFill>
                <a:srgbClr val="A53010"/>
              </a:solidFill>
              <a:latin typeface="+mn-lt"/>
            </a:rPr>
            <a:t>VI. Mikrokosmos a živý svět</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medicína, vědy o živé přírodě</a:t>
          </a:r>
          <a:endParaRPr lang="en-US" sz="1800" dirty="0">
            <a:solidFill>
              <a:srgbClr val="A53010"/>
            </a:solidFill>
            <a:latin typeface="+mn-lt"/>
          </a:endParaRPr>
        </a:p>
      </dgm:t>
    </dgm:pt>
    <dgm:pt modelId="{A9171382-9895-43FC-AC56-31EF0E4F6BD4}" type="parTrans" cxnId="{BBF9771B-8DF9-4232-99B3-D67AF03F9E90}">
      <dgm:prSet/>
      <dgm:spPr/>
      <dgm:t>
        <a:bodyPr/>
        <a:lstStyle/>
        <a:p>
          <a:endParaRPr lang="en-US" sz="1800">
            <a:solidFill>
              <a:srgbClr val="A53010"/>
            </a:solidFill>
            <a:latin typeface="+mn-lt"/>
          </a:endParaRPr>
        </a:p>
      </dgm:t>
    </dgm:pt>
    <dgm:pt modelId="{07EC06F5-4006-4DA7-B512-3A938CA7B354}" type="sibTrans" cxnId="{BBF9771B-8DF9-4232-99B3-D67AF03F9E90}">
      <dgm:prSet/>
      <dgm:spPr/>
      <dgm:t>
        <a:bodyPr/>
        <a:lstStyle/>
        <a:p>
          <a:endParaRPr lang="en-US" sz="1800">
            <a:solidFill>
              <a:srgbClr val="A53010"/>
            </a:solidFill>
            <a:latin typeface="+mn-lt"/>
          </a:endParaRPr>
        </a:p>
      </dgm:t>
    </dgm:pt>
    <dgm:pt modelId="{AD7BB579-AEF0-4522-85CD-D774E2244860}">
      <dgm:prSet custT="1"/>
      <dgm:spPr/>
      <dgm:t>
        <a:bodyPr/>
        <a:lstStyle/>
        <a:p>
          <a:r>
            <a:rPr lang="cs-CZ" sz="2000" dirty="0">
              <a:solidFill>
                <a:srgbClr val="A53010"/>
              </a:solidFill>
              <a:latin typeface="+mn-lt"/>
            </a:rPr>
            <a:t>VII. Svět, který dospěl</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raná geologie (teorie Země) a počátky evolučního myšlení</a:t>
          </a:r>
          <a:endParaRPr lang="en-US" sz="1800" dirty="0">
            <a:solidFill>
              <a:srgbClr val="A53010"/>
            </a:solidFill>
            <a:latin typeface="+mn-lt"/>
          </a:endParaRPr>
        </a:p>
      </dgm:t>
    </dgm:pt>
    <dgm:pt modelId="{FBF971E1-9D89-494F-A5C0-53BBAA9558D9}" type="parTrans" cxnId="{83F68174-6625-4D12-A968-6639E45688F3}">
      <dgm:prSet/>
      <dgm:spPr/>
      <dgm:t>
        <a:bodyPr/>
        <a:lstStyle/>
        <a:p>
          <a:endParaRPr lang="en-US" sz="1800">
            <a:solidFill>
              <a:srgbClr val="A53010"/>
            </a:solidFill>
            <a:latin typeface="+mn-lt"/>
          </a:endParaRPr>
        </a:p>
      </dgm:t>
    </dgm:pt>
    <dgm:pt modelId="{AEA6C879-178F-48BD-A480-EB786BF9E0CE}" type="sibTrans" cxnId="{83F68174-6625-4D12-A968-6639E45688F3}">
      <dgm:prSet/>
      <dgm:spPr/>
      <dgm:t>
        <a:bodyPr/>
        <a:lstStyle/>
        <a:p>
          <a:endParaRPr lang="en-US" sz="1800">
            <a:solidFill>
              <a:srgbClr val="A53010"/>
            </a:solidFill>
            <a:latin typeface="+mn-lt"/>
          </a:endParaRPr>
        </a:p>
      </dgm:t>
    </dgm:pt>
    <dgm:pt modelId="{684CE699-DD44-46C9-B6E8-EC17726CD0D7}">
      <dgm:prSet custT="1"/>
      <dgm:spPr/>
      <dgm:t>
        <a:bodyPr/>
        <a:lstStyle/>
        <a:p>
          <a:r>
            <a:rPr lang="cs-CZ" sz="2000" b="0" dirty="0">
              <a:solidFill>
                <a:schemeClr val="accent1"/>
              </a:solidFill>
              <a:latin typeface="+mn-lt"/>
            </a:rPr>
            <a:t>II. Propojený svět</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okultní obory: sympatie, antipatie; astrologie, magie, alchymie</a:t>
          </a:r>
          <a:endParaRPr lang="en-US" sz="1800" b="0" dirty="0">
            <a:solidFill>
              <a:schemeClr val="accent1"/>
            </a:solidFill>
            <a:latin typeface="+mn-lt"/>
          </a:endParaRPr>
        </a:p>
      </dgm:t>
    </dgm:pt>
    <dgm:pt modelId="{62F62C83-12B9-4A72-A19D-6190AFC154D2}" type="parTrans" cxnId="{CA062132-A0D2-4880-A738-8F98780F1588}">
      <dgm:prSet/>
      <dgm:spPr/>
      <dgm:t>
        <a:bodyPr/>
        <a:lstStyle/>
        <a:p>
          <a:endParaRPr lang="cs-CZ" sz="1800">
            <a:solidFill>
              <a:srgbClr val="A53010"/>
            </a:solidFill>
            <a:latin typeface="+mn-lt"/>
          </a:endParaRPr>
        </a:p>
      </dgm:t>
    </dgm:pt>
    <dgm:pt modelId="{D550B979-F964-4A15-BE70-3C835D912C63}" type="sibTrans" cxnId="{CA062132-A0D2-4880-A738-8F98780F1588}">
      <dgm:prSet/>
      <dgm:spPr/>
      <dgm:t>
        <a:bodyPr/>
        <a:lstStyle/>
        <a:p>
          <a:endParaRPr lang="cs-CZ" sz="1800">
            <a:solidFill>
              <a:srgbClr val="A53010"/>
            </a:solidFill>
            <a:latin typeface="+mn-lt"/>
          </a:endParaRPr>
        </a:p>
      </dgm:t>
    </dgm:pt>
    <dgm:pt modelId="{F67472F4-BCAE-44CA-9B82-934595138164}" type="pres">
      <dgm:prSet presAssocID="{74A66E01-9754-439B-9284-27B538BBDD5D}" presName="vert0" presStyleCnt="0">
        <dgm:presLayoutVars>
          <dgm:dir/>
          <dgm:animOne val="branch"/>
          <dgm:animLvl val="lvl"/>
        </dgm:presLayoutVars>
      </dgm:prSet>
      <dgm:spPr/>
    </dgm:pt>
    <dgm:pt modelId="{F58D3508-DDB8-4FAB-95AD-15B361FA22D5}" type="pres">
      <dgm:prSet presAssocID="{6D56F2EF-2DED-4BA6-BE6E-F7474D4F63C5}" presName="thickLine" presStyleLbl="alignNode1" presStyleIdx="0" presStyleCnt="7"/>
      <dgm:spPr/>
    </dgm:pt>
    <dgm:pt modelId="{5CDF97A2-EBD1-4909-9EE1-A6DBAF5D612E}" type="pres">
      <dgm:prSet presAssocID="{6D56F2EF-2DED-4BA6-BE6E-F7474D4F63C5}" presName="horz1" presStyleCnt="0"/>
      <dgm:spPr/>
    </dgm:pt>
    <dgm:pt modelId="{34328E02-1035-4F35-B554-C73EDE1CBFBE}" type="pres">
      <dgm:prSet presAssocID="{6D56F2EF-2DED-4BA6-BE6E-F7474D4F63C5}" presName="tx1" presStyleLbl="revTx" presStyleIdx="0" presStyleCnt="7"/>
      <dgm:spPr/>
    </dgm:pt>
    <dgm:pt modelId="{ECFFB555-C5D2-4F22-84A9-840853B51800}" type="pres">
      <dgm:prSet presAssocID="{6D56F2EF-2DED-4BA6-BE6E-F7474D4F63C5}" presName="vert1" presStyleCnt="0"/>
      <dgm:spPr/>
    </dgm:pt>
    <dgm:pt modelId="{27CFA96F-DA83-4048-BB45-E604E6CB9D8D}" type="pres">
      <dgm:prSet presAssocID="{684CE699-DD44-46C9-B6E8-EC17726CD0D7}" presName="thickLine" presStyleLbl="alignNode1" presStyleIdx="1" presStyleCnt="7"/>
      <dgm:spPr/>
    </dgm:pt>
    <dgm:pt modelId="{8351C64A-8D58-4845-BD72-B267205BB461}" type="pres">
      <dgm:prSet presAssocID="{684CE699-DD44-46C9-B6E8-EC17726CD0D7}" presName="horz1" presStyleCnt="0"/>
      <dgm:spPr/>
    </dgm:pt>
    <dgm:pt modelId="{FE681786-A2CD-4BA4-ACE9-E770334FBE75}" type="pres">
      <dgm:prSet presAssocID="{684CE699-DD44-46C9-B6E8-EC17726CD0D7}" presName="tx1" presStyleLbl="revTx" presStyleIdx="1" presStyleCnt="7"/>
      <dgm:spPr/>
    </dgm:pt>
    <dgm:pt modelId="{E270C71C-387C-4A27-B774-370B96A83ABA}" type="pres">
      <dgm:prSet presAssocID="{684CE699-DD44-46C9-B6E8-EC17726CD0D7}" presName="vert1" presStyleCnt="0"/>
      <dgm:spPr/>
    </dgm:pt>
    <dgm:pt modelId="{94A29245-0EDA-4C39-857B-8ABD7EED675D}" type="pres">
      <dgm:prSet presAssocID="{17E4F57F-9C60-47C1-9227-A61867EC323F}" presName="thickLine" presStyleLbl="alignNode1" presStyleIdx="2" presStyleCnt="7"/>
      <dgm:spPr/>
    </dgm:pt>
    <dgm:pt modelId="{53CA8DA5-05EE-483C-8543-E360E6C03E36}" type="pres">
      <dgm:prSet presAssocID="{17E4F57F-9C60-47C1-9227-A61867EC323F}" presName="horz1" presStyleCnt="0"/>
      <dgm:spPr/>
    </dgm:pt>
    <dgm:pt modelId="{BBCF976E-51C5-4941-A4DB-B441F39C6767}" type="pres">
      <dgm:prSet presAssocID="{17E4F57F-9C60-47C1-9227-A61867EC323F}" presName="tx1" presStyleLbl="revTx" presStyleIdx="2" presStyleCnt="7"/>
      <dgm:spPr/>
    </dgm:pt>
    <dgm:pt modelId="{D5F496FB-A391-4178-99CE-2EF43872DABF}" type="pres">
      <dgm:prSet presAssocID="{17E4F57F-9C60-47C1-9227-A61867EC323F}" presName="vert1" presStyleCnt="0"/>
      <dgm:spPr/>
    </dgm:pt>
    <dgm:pt modelId="{37191717-E65F-4FB2-9D7F-2DC420287A75}" type="pres">
      <dgm:prSet presAssocID="{E53B6FA3-47C2-4F43-90A7-ECAB12E7647C}" presName="thickLine" presStyleLbl="alignNode1" presStyleIdx="3" presStyleCnt="7"/>
      <dgm:spPr/>
    </dgm:pt>
    <dgm:pt modelId="{F9FF76A1-902D-43AF-9CA7-EC566249B802}" type="pres">
      <dgm:prSet presAssocID="{E53B6FA3-47C2-4F43-90A7-ECAB12E7647C}" presName="horz1" presStyleCnt="0"/>
      <dgm:spPr/>
    </dgm:pt>
    <dgm:pt modelId="{52616139-CC9B-46AA-ADD7-C21004A630D5}" type="pres">
      <dgm:prSet presAssocID="{E53B6FA3-47C2-4F43-90A7-ECAB12E7647C}" presName="tx1" presStyleLbl="revTx" presStyleIdx="3" presStyleCnt="7"/>
      <dgm:spPr/>
    </dgm:pt>
    <dgm:pt modelId="{587B1647-B4F5-4A77-99AE-79870A5B97E8}" type="pres">
      <dgm:prSet presAssocID="{E53B6FA3-47C2-4F43-90A7-ECAB12E7647C}" presName="vert1" presStyleCnt="0"/>
      <dgm:spPr/>
    </dgm:pt>
    <dgm:pt modelId="{B6E2EFE6-4D50-4EC4-A22D-F65035FB678B}" type="pres">
      <dgm:prSet presAssocID="{5BDDEA5E-E44A-4192-892F-610B969C60D1}" presName="thickLine" presStyleLbl="alignNode1" presStyleIdx="4" presStyleCnt="7"/>
      <dgm:spPr/>
    </dgm:pt>
    <dgm:pt modelId="{E06507E2-08BE-473D-9F5D-0DE74A0287A8}" type="pres">
      <dgm:prSet presAssocID="{5BDDEA5E-E44A-4192-892F-610B969C60D1}" presName="horz1" presStyleCnt="0"/>
      <dgm:spPr/>
    </dgm:pt>
    <dgm:pt modelId="{2413C4AB-DDBC-4CC5-8647-63BC71B679DA}" type="pres">
      <dgm:prSet presAssocID="{5BDDEA5E-E44A-4192-892F-610B969C60D1}" presName="tx1" presStyleLbl="revTx" presStyleIdx="4" presStyleCnt="7"/>
      <dgm:spPr/>
    </dgm:pt>
    <dgm:pt modelId="{CE3B5ECD-E14E-4CB0-9B43-B4B804E20001}" type="pres">
      <dgm:prSet presAssocID="{5BDDEA5E-E44A-4192-892F-610B969C60D1}" presName="vert1" presStyleCnt="0"/>
      <dgm:spPr/>
    </dgm:pt>
    <dgm:pt modelId="{E21A8270-42A0-4499-BCD6-B9B5C54F1B7F}" type="pres">
      <dgm:prSet presAssocID="{9D466D9F-C002-4C77-89A4-E16F1E20B595}" presName="thickLine" presStyleLbl="alignNode1" presStyleIdx="5" presStyleCnt="7"/>
      <dgm:spPr/>
    </dgm:pt>
    <dgm:pt modelId="{32B12B0C-74DB-4FAA-9E81-3AC95151027B}" type="pres">
      <dgm:prSet presAssocID="{9D466D9F-C002-4C77-89A4-E16F1E20B595}" presName="horz1" presStyleCnt="0"/>
      <dgm:spPr/>
    </dgm:pt>
    <dgm:pt modelId="{AFBE1CC9-1FBC-48FB-8182-B2B8F138D02E}" type="pres">
      <dgm:prSet presAssocID="{9D466D9F-C002-4C77-89A4-E16F1E20B595}" presName="tx1" presStyleLbl="revTx" presStyleIdx="5" presStyleCnt="7"/>
      <dgm:spPr/>
    </dgm:pt>
    <dgm:pt modelId="{74CF3D1F-CEF5-41E0-80B6-A5FFCF3C309D}" type="pres">
      <dgm:prSet presAssocID="{9D466D9F-C002-4C77-89A4-E16F1E20B595}" presName="vert1" presStyleCnt="0"/>
      <dgm:spPr/>
    </dgm:pt>
    <dgm:pt modelId="{E09E2875-1802-40A8-92D6-5F64F30EBEDD}" type="pres">
      <dgm:prSet presAssocID="{AD7BB579-AEF0-4522-85CD-D774E2244860}" presName="thickLine" presStyleLbl="alignNode1" presStyleIdx="6" presStyleCnt="7"/>
      <dgm:spPr/>
    </dgm:pt>
    <dgm:pt modelId="{64D78441-B8A5-4C15-83A5-0A3FB0599EE5}" type="pres">
      <dgm:prSet presAssocID="{AD7BB579-AEF0-4522-85CD-D774E2244860}" presName="horz1" presStyleCnt="0"/>
      <dgm:spPr/>
    </dgm:pt>
    <dgm:pt modelId="{A83238B1-D33F-4188-A9B4-D97B9C762788}" type="pres">
      <dgm:prSet presAssocID="{AD7BB579-AEF0-4522-85CD-D774E2244860}" presName="tx1" presStyleLbl="revTx" presStyleIdx="6" presStyleCnt="7"/>
      <dgm:spPr/>
    </dgm:pt>
    <dgm:pt modelId="{9A099ABF-6733-47A5-9E63-6F34753B4E0E}" type="pres">
      <dgm:prSet presAssocID="{AD7BB579-AEF0-4522-85CD-D774E2244860}" presName="vert1" presStyleCnt="0"/>
      <dgm:spPr/>
    </dgm:pt>
  </dgm:ptLst>
  <dgm:cxnLst>
    <dgm:cxn modelId="{5F433812-A134-45C4-9DB1-5E1207B9E452}" srcId="{74A66E01-9754-439B-9284-27B538BBDD5D}" destId="{E53B6FA3-47C2-4F43-90A7-ECAB12E7647C}" srcOrd="3" destOrd="0" parTransId="{F7BFC3DE-BFC1-4D2C-8007-F36401FA8A61}" sibTransId="{E1DA431B-4F6B-4681-A4AA-3D896DC27D0C}"/>
    <dgm:cxn modelId="{1FE92213-9EBB-4F68-A9AE-0F948D2CD0DC}" type="presOf" srcId="{74A66E01-9754-439B-9284-27B538BBDD5D}" destId="{F67472F4-BCAE-44CA-9B82-934595138164}" srcOrd="0" destOrd="0" presId="urn:microsoft.com/office/officeart/2008/layout/LinedList"/>
    <dgm:cxn modelId="{BBF9771B-8DF9-4232-99B3-D67AF03F9E90}" srcId="{74A66E01-9754-439B-9284-27B538BBDD5D}" destId="{9D466D9F-C002-4C77-89A4-E16F1E20B595}" srcOrd="5" destOrd="0" parTransId="{A9171382-9895-43FC-AC56-31EF0E4F6BD4}" sibTransId="{07EC06F5-4006-4DA7-B512-3A938CA7B354}"/>
    <dgm:cxn modelId="{1A081927-CDAC-442C-B7CF-57B147237DFE}" srcId="{74A66E01-9754-439B-9284-27B538BBDD5D}" destId="{17E4F57F-9C60-47C1-9227-A61867EC323F}" srcOrd="2" destOrd="0" parTransId="{BDEC676E-107D-435A-A9A0-6DA416568C87}" sibTransId="{9C6F44EA-0354-48D4-B49B-2786EB439938}"/>
    <dgm:cxn modelId="{CA062132-A0D2-4880-A738-8F98780F1588}" srcId="{74A66E01-9754-439B-9284-27B538BBDD5D}" destId="{684CE699-DD44-46C9-B6E8-EC17726CD0D7}" srcOrd="1" destOrd="0" parTransId="{62F62C83-12B9-4A72-A19D-6190AFC154D2}" sibTransId="{D550B979-F964-4A15-BE70-3C835D912C63}"/>
    <dgm:cxn modelId="{D35A1C48-E8EF-446F-8E57-21BD1DA3F915}" type="presOf" srcId="{684CE699-DD44-46C9-B6E8-EC17726CD0D7}" destId="{FE681786-A2CD-4BA4-ACE9-E770334FBE75}" srcOrd="0" destOrd="0" presId="urn:microsoft.com/office/officeart/2008/layout/LinedList"/>
    <dgm:cxn modelId="{FC41F14C-056E-4A72-B166-1D0F794A6B7B}" type="presOf" srcId="{17E4F57F-9C60-47C1-9227-A61867EC323F}" destId="{BBCF976E-51C5-4941-A4DB-B441F39C6767}" srcOrd="0" destOrd="0" presId="urn:microsoft.com/office/officeart/2008/layout/LinedList"/>
    <dgm:cxn modelId="{83F68174-6625-4D12-A968-6639E45688F3}" srcId="{74A66E01-9754-439B-9284-27B538BBDD5D}" destId="{AD7BB579-AEF0-4522-85CD-D774E2244860}" srcOrd="6" destOrd="0" parTransId="{FBF971E1-9D89-494F-A5C0-53BBAA9558D9}" sibTransId="{AEA6C879-178F-48BD-A480-EB786BF9E0CE}"/>
    <dgm:cxn modelId="{10EC6D79-6000-4102-9F6E-20829FE1C24D}" type="presOf" srcId="{6D56F2EF-2DED-4BA6-BE6E-F7474D4F63C5}" destId="{34328E02-1035-4F35-B554-C73EDE1CBFBE}" srcOrd="0" destOrd="0" presId="urn:microsoft.com/office/officeart/2008/layout/LinedList"/>
    <dgm:cxn modelId="{12AC5FAC-1BA5-4E90-9D82-1E28CD50924D}" type="presOf" srcId="{AD7BB579-AEF0-4522-85CD-D774E2244860}" destId="{A83238B1-D33F-4188-A9B4-D97B9C762788}" srcOrd="0" destOrd="0" presId="urn:microsoft.com/office/officeart/2008/layout/LinedList"/>
    <dgm:cxn modelId="{E1A361C3-C8E0-4C6B-8AFC-D4A257527E5E}" srcId="{74A66E01-9754-439B-9284-27B538BBDD5D}" destId="{6D56F2EF-2DED-4BA6-BE6E-F7474D4F63C5}" srcOrd="0" destOrd="0" parTransId="{B9B8064F-96E9-42EE-9DB0-FD73674FBCF3}" sibTransId="{D2EFA323-3F9C-4D03-B2F0-E01174B66980}"/>
    <dgm:cxn modelId="{097625EE-779C-4B22-A48C-F9E893AF2DB3}" srcId="{74A66E01-9754-439B-9284-27B538BBDD5D}" destId="{5BDDEA5E-E44A-4192-892F-610B969C60D1}" srcOrd="4" destOrd="0" parTransId="{33296735-BB51-4496-A05A-9B6904A1D593}" sibTransId="{68BD5FB9-15BC-4D80-8137-EA758DA1B396}"/>
    <dgm:cxn modelId="{4DFC5CF0-9B7F-42AD-AA2F-31C2B2EEA215}" type="presOf" srcId="{5BDDEA5E-E44A-4192-892F-610B969C60D1}" destId="{2413C4AB-DDBC-4CC5-8647-63BC71B679DA}" srcOrd="0" destOrd="0" presId="urn:microsoft.com/office/officeart/2008/layout/LinedList"/>
    <dgm:cxn modelId="{72D758F6-8502-4D50-90C7-0B3BD3F23A10}" type="presOf" srcId="{9D466D9F-C002-4C77-89A4-E16F1E20B595}" destId="{AFBE1CC9-1FBC-48FB-8182-B2B8F138D02E}" srcOrd="0" destOrd="0" presId="urn:microsoft.com/office/officeart/2008/layout/LinedList"/>
    <dgm:cxn modelId="{926C03FE-D60E-445D-9743-5400076EE568}" type="presOf" srcId="{E53B6FA3-47C2-4F43-90A7-ECAB12E7647C}" destId="{52616139-CC9B-46AA-ADD7-C21004A630D5}" srcOrd="0" destOrd="0" presId="urn:microsoft.com/office/officeart/2008/layout/LinedList"/>
    <dgm:cxn modelId="{CDCB40A8-798A-4225-A235-6F88DEF66C66}" type="presParOf" srcId="{F67472F4-BCAE-44CA-9B82-934595138164}" destId="{F58D3508-DDB8-4FAB-95AD-15B361FA22D5}" srcOrd="0" destOrd="0" presId="urn:microsoft.com/office/officeart/2008/layout/LinedList"/>
    <dgm:cxn modelId="{C9F6E362-5E73-475D-8A57-2BF38AFE4DB8}" type="presParOf" srcId="{F67472F4-BCAE-44CA-9B82-934595138164}" destId="{5CDF97A2-EBD1-4909-9EE1-A6DBAF5D612E}" srcOrd="1" destOrd="0" presId="urn:microsoft.com/office/officeart/2008/layout/LinedList"/>
    <dgm:cxn modelId="{A6C13FA2-83EA-44F5-A284-E5977F1754B7}" type="presParOf" srcId="{5CDF97A2-EBD1-4909-9EE1-A6DBAF5D612E}" destId="{34328E02-1035-4F35-B554-C73EDE1CBFBE}" srcOrd="0" destOrd="0" presId="urn:microsoft.com/office/officeart/2008/layout/LinedList"/>
    <dgm:cxn modelId="{6A0452B5-34CF-4BCF-AAAD-684E91BE5DDB}" type="presParOf" srcId="{5CDF97A2-EBD1-4909-9EE1-A6DBAF5D612E}" destId="{ECFFB555-C5D2-4F22-84A9-840853B51800}" srcOrd="1" destOrd="0" presId="urn:microsoft.com/office/officeart/2008/layout/LinedList"/>
    <dgm:cxn modelId="{F2BDD977-9DFF-446E-862C-46CFEA4D7377}" type="presParOf" srcId="{F67472F4-BCAE-44CA-9B82-934595138164}" destId="{27CFA96F-DA83-4048-BB45-E604E6CB9D8D}" srcOrd="2" destOrd="0" presId="urn:microsoft.com/office/officeart/2008/layout/LinedList"/>
    <dgm:cxn modelId="{976D62B9-037E-4242-880B-5125CEA62D93}" type="presParOf" srcId="{F67472F4-BCAE-44CA-9B82-934595138164}" destId="{8351C64A-8D58-4845-BD72-B267205BB461}" srcOrd="3" destOrd="0" presId="urn:microsoft.com/office/officeart/2008/layout/LinedList"/>
    <dgm:cxn modelId="{35D7E8F5-E033-446B-8383-C605A806265C}" type="presParOf" srcId="{8351C64A-8D58-4845-BD72-B267205BB461}" destId="{FE681786-A2CD-4BA4-ACE9-E770334FBE75}" srcOrd="0" destOrd="0" presId="urn:microsoft.com/office/officeart/2008/layout/LinedList"/>
    <dgm:cxn modelId="{028A1C35-4713-46F3-955F-0243255AF90B}" type="presParOf" srcId="{8351C64A-8D58-4845-BD72-B267205BB461}" destId="{E270C71C-387C-4A27-B774-370B96A83ABA}" srcOrd="1" destOrd="0" presId="urn:microsoft.com/office/officeart/2008/layout/LinedList"/>
    <dgm:cxn modelId="{A1DD7047-8C47-427D-AFB0-02AD07F90E29}" type="presParOf" srcId="{F67472F4-BCAE-44CA-9B82-934595138164}" destId="{94A29245-0EDA-4C39-857B-8ABD7EED675D}" srcOrd="4" destOrd="0" presId="urn:microsoft.com/office/officeart/2008/layout/LinedList"/>
    <dgm:cxn modelId="{1FF08279-EB24-4703-8878-EC842CA4DF82}" type="presParOf" srcId="{F67472F4-BCAE-44CA-9B82-934595138164}" destId="{53CA8DA5-05EE-483C-8543-E360E6C03E36}" srcOrd="5" destOrd="0" presId="urn:microsoft.com/office/officeart/2008/layout/LinedList"/>
    <dgm:cxn modelId="{7DD2D505-4FB4-43AC-8722-59F027805375}" type="presParOf" srcId="{53CA8DA5-05EE-483C-8543-E360E6C03E36}" destId="{BBCF976E-51C5-4941-A4DB-B441F39C6767}" srcOrd="0" destOrd="0" presId="urn:microsoft.com/office/officeart/2008/layout/LinedList"/>
    <dgm:cxn modelId="{3F7828EC-D2C2-45CE-8FBE-9E13D7561BDC}" type="presParOf" srcId="{53CA8DA5-05EE-483C-8543-E360E6C03E36}" destId="{D5F496FB-A391-4178-99CE-2EF43872DABF}" srcOrd="1" destOrd="0" presId="urn:microsoft.com/office/officeart/2008/layout/LinedList"/>
    <dgm:cxn modelId="{6BB70CC3-9DC9-4556-A71D-ECE044973EB9}" type="presParOf" srcId="{F67472F4-BCAE-44CA-9B82-934595138164}" destId="{37191717-E65F-4FB2-9D7F-2DC420287A75}" srcOrd="6" destOrd="0" presId="urn:microsoft.com/office/officeart/2008/layout/LinedList"/>
    <dgm:cxn modelId="{AE716C4C-AD72-45B9-8C04-6BF8EACA6C15}" type="presParOf" srcId="{F67472F4-BCAE-44CA-9B82-934595138164}" destId="{F9FF76A1-902D-43AF-9CA7-EC566249B802}" srcOrd="7" destOrd="0" presId="urn:microsoft.com/office/officeart/2008/layout/LinedList"/>
    <dgm:cxn modelId="{D2480D31-92A2-4CB0-8E01-0A8D3ED6228C}" type="presParOf" srcId="{F9FF76A1-902D-43AF-9CA7-EC566249B802}" destId="{52616139-CC9B-46AA-ADD7-C21004A630D5}" srcOrd="0" destOrd="0" presId="urn:microsoft.com/office/officeart/2008/layout/LinedList"/>
    <dgm:cxn modelId="{D5EA8B28-17D9-451B-9A73-DC4B376BA958}" type="presParOf" srcId="{F9FF76A1-902D-43AF-9CA7-EC566249B802}" destId="{587B1647-B4F5-4A77-99AE-79870A5B97E8}" srcOrd="1" destOrd="0" presId="urn:microsoft.com/office/officeart/2008/layout/LinedList"/>
    <dgm:cxn modelId="{56F8B0DF-BAEF-44F3-A6C6-DC1EA74481DA}" type="presParOf" srcId="{F67472F4-BCAE-44CA-9B82-934595138164}" destId="{B6E2EFE6-4D50-4EC4-A22D-F65035FB678B}" srcOrd="8" destOrd="0" presId="urn:microsoft.com/office/officeart/2008/layout/LinedList"/>
    <dgm:cxn modelId="{4FA83D04-1ED9-42B3-A636-816E3D056C8E}" type="presParOf" srcId="{F67472F4-BCAE-44CA-9B82-934595138164}" destId="{E06507E2-08BE-473D-9F5D-0DE74A0287A8}" srcOrd="9" destOrd="0" presId="urn:microsoft.com/office/officeart/2008/layout/LinedList"/>
    <dgm:cxn modelId="{1664D5CE-8A02-4152-A3AE-EC38EC8A5721}" type="presParOf" srcId="{E06507E2-08BE-473D-9F5D-0DE74A0287A8}" destId="{2413C4AB-DDBC-4CC5-8647-63BC71B679DA}" srcOrd="0" destOrd="0" presId="urn:microsoft.com/office/officeart/2008/layout/LinedList"/>
    <dgm:cxn modelId="{C2516E10-DB48-44E0-BD03-21214E334922}" type="presParOf" srcId="{E06507E2-08BE-473D-9F5D-0DE74A0287A8}" destId="{CE3B5ECD-E14E-4CB0-9B43-B4B804E20001}" srcOrd="1" destOrd="0" presId="urn:microsoft.com/office/officeart/2008/layout/LinedList"/>
    <dgm:cxn modelId="{021ED4F8-FC00-4185-88BC-C188049E7EBE}" type="presParOf" srcId="{F67472F4-BCAE-44CA-9B82-934595138164}" destId="{E21A8270-42A0-4499-BCD6-B9B5C54F1B7F}" srcOrd="10" destOrd="0" presId="urn:microsoft.com/office/officeart/2008/layout/LinedList"/>
    <dgm:cxn modelId="{E4D4CBCE-B56D-4169-90D8-4265FBFFE9C1}" type="presParOf" srcId="{F67472F4-BCAE-44CA-9B82-934595138164}" destId="{32B12B0C-74DB-4FAA-9E81-3AC95151027B}" srcOrd="11" destOrd="0" presId="urn:microsoft.com/office/officeart/2008/layout/LinedList"/>
    <dgm:cxn modelId="{8CAC8A36-B267-4F60-A62C-CA70C7052A42}" type="presParOf" srcId="{32B12B0C-74DB-4FAA-9E81-3AC95151027B}" destId="{AFBE1CC9-1FBC-48FB-8182-B2B8F138D02E}" srcOrd="0" destOrd="0" presId="urn:microsoft.com/office/officeart/2008/layout/LinedList"/>
    <dgm:cxn modelId="{BB4DED33-D10C-4A19-ACE3-8A7B3D141608}" type="presParOf" srcId="{32B12B0C-74DB-4FAA-9E81-3AC95151027B}" destId="{74CF3D1F-CEF5-41E0-80B6-A5FFCF3C309D}" srcOrd="1" destOrd="0" presId="urn:microsoft.com/office/officeart/2008/layout/LinedList"/>
    <dgm:cxn modelId="{086A2137-F871-4244-975A-6FDEF7848630}" type="presParOf" srcId="{F67472F4-BCAE-44CA-9B82-934595138164}" destId="{E09E2875-1802-40A8-92D6-5F64F30EBEDD}" srcOrd="12" destOrd="0" presId="urn:microsoft.com/office/officeart/2008/layout/LinedList"/>
    <dgm:cxn modelId="{E5FB2483-53F5-418C-A42B-560F60FE28C5}" type="presParOf" srcId="{F67472F4-BCAE-44CA-9B82-934595138164}" destId="{64D78441-B8A5-4C15-83A5-0A3FB0599EE5}" srcOrd="13" destOrd="0" presId="urn:microsoft.com/office/officeart/2008/layout/LinedList"/>
    <dgm:cxn modelId="{3B5207E6-C9C1-47AD-97F7-FC64F55D2D2E}" type="presParOf" srcId="{64D78441-B8A5-4C15-83A5-0A3FB0599EE5}" destId="{A83238B1-D33F-4188-A9B4-D97B9C762788}" srcOrd="0" destOrd="0" presId="urn:microsoft.com/office/officeart/2008/layout/LinedList"/>
    <dgm:cxn modelId="{CB79CAFF-F0E7-415B-9EA9-F513A6FDF0D0}" type="presParOf" srcId="{64D78441-B8A5-4C15-83A5-0A3FB0599EE5}" destId="{9A099ABF-6733-47A5-9E63-6F34753B4E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3508-DDB8-4FAB-95AD-15B361FA22D5}">
      <dsp:nvSpPr>
        <dsp:cNvPr id="0" name=""/>
        <dsp:cNvSpPr/>
      </dsp:nvSpPr>
      <dsp:spPr>
        <a:xfrm>
          <a:off x="0" y="636"/>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8E02-1035-4F35-B554-C73EDE1CBFBE}">
      <dsp:nvSpPr>
        <dsp:cNvPr id="0" name=""/>
        <dsp:cNvSpPr/>
      </dsp:nvSpPr>
      <dsp:spPr>
        <a:xfrm>
          <a:off x="0" y="636"/>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dirty="0">
              <a:solidFill>
                <a:schemeClr val="accent1"/>
              </a:solidFill>
              <a:latin typeface="+mn-lt"/>
            </a:rPr>
            <a:t>I. Starý svět a nový svět</a:t>
          </a:r>
          <a:br>
            <a:rPr lang="cs-CZ" sz="1800" kern="1200" dirty="0">
              <a:solidFill>
                <a:schemeClr val="accent1"/>
              </a:solidFill>
              <a:latin typeface="+mn-lt"/>
            </a:rPr>
          </a:br>
          <a:r>
            <a:rPr lang="cs-CZ" sz="1800" kern="1200" dirty="0">
              <a:solidFill>
                <a:schemeClr val="accent1"/>
              </a:solidFill>
              <a:latin typeface="+mn-lt"/>
              <a:sym typeface="Wingdings 3" panose="05040102010807070707" pitchFamily="18" charset="2"/>
            </a:rPr>
            <a:t> </a:t>
          </a:r>
          <a:r>
            <a:rPr lang="cs-CZ" sz="1800" kern="1200" dirty="0">
              <a:solidFill>
                <a:schemeClr val="accent1"/>
              </a:solidFill>
              <a:latin typeface="+mn-lt"/>
            </a:rPr>
            <a:t>renesanční přírodopis</a:t>
          </a:r>
          <a:endParaRPr lang="en-US" sz="1800" kern="1200" dirty="0">
            <a:solidFill>
              <a:schemeClr val="accent1"/>
            </a:solidFill>
            <a:latin typeface="+mn-lt"/>
          </a:endParaRPr>
        </a:p>
      </dsp:txBody>
      <dsp:txXfrm>
        <a:off x="0" y="636"/>
        <a:ext cx="10529887" cy="744401"/>
      </dsp:txXfrm>
    </dsp:sp>
    <dsp:sp modelId="{27CFA96F-DA83-4048-BB45-E604E6CB9D8D}">
      <dsp:nvSpPr>
        <dsp:cNvPr id="0" name=""/>
        <dsp:cNvSpPr/>
      </dsp:nvSpPr>
      <dsp:spPr>
        <a:xfrm>
          <a:off x="0" y="745037"/>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81786-A2CD-4BA4-ACE9-E770334FBE75}">
      <dsp:nvSpPr>
        <dsp:cNvPr id="0" name=""/>
        <dsp:cNvSpPr/>
      </dsp:nvSpPr>
      <dsp:spPr>
        <a:xfrm>
          <a:off x="0" y="745037"/>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0" kern="1200" dirty="0">
              <a:solidFill>
                <a:schemeClr val="accent1"/>
              </a:solidFill>
              <a:latin typeface="+mn-lt"/>
            </a:rPr>
            <a:t>II. Propojený svět</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okultní obory: sympatie, antipatie; astrologie, magie, alchymie</a:t>
          </a:r>
          <a:endParaRPr lang="en-US" sz="1800" b="0" kern="1200" dirty="0">
            <a:solidFill>
              <a:schemeClr val="accent1"/>
            </a:solidFill>
            <a:latin typeface="+mn-lt"/>
          </a:endParaRPr>
        </a:p>
      </dsp:txBody>
      <dsp:txXfrm>
        <a:off x="0" y="745037"/>
        <a:ext cx="10529887" cy="744401"/>
      </dsp:txXfrm>
    </dsp:sp>
    <dsp:sp modelId="{94A29245-0EDA-4C39-857B-8ABD7EED675D}">
      <dsp:nvSpPr>
        <dsp:cNvPr id="0" name=""/>
        <dsp:cNvSpPr/>
      </dsp:nvSpPr>
      <dsp:spPr>
        <a:xfrm>
          <a:off x="0" y="1489438"/>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F976E-51C5-4941-A4DB-B441F39C6767}">
      <dsp:nvSpPr>
        <dsp:cNvPr id="0" name=""/>
        <dsp:cNvSpPr/>
      </dsp:nvSpPr>
      <dsp:spPr>
        <a:xfrm>
          <a:off x="0" y="1489438"/>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0" kern="1200" dirty="0">
              <a:solidFill>
                <a:schemeClr val="accent1"/>
              </a:solidFill>
              <a:latin typeface="+mn-lt"/>
            </a:rPr>
            <a:t>III. Svět nových vědeckých metod</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empirismus x racionalismus; matematizace x </a:t>
          </a:r>
          <a:r>
            <a:rPr lang="cs-CZ" sz="1800" b="0" kern="1200" dirty="0" err="1">
              <a:solidFill>
                <a:schemeClr val="accent1"/>
              </a:solidFill>
              <a:latin typeface="+mn-lt"/>
              <a:sym typeface="Wingdings 3" panose="05040102010807070707" pitchFamily="18" charset="2"/>
            </a:rPr>
            <a:t>experimentalismus</a:t>
          </a:r>
          <a:r>
            <a:rPr lang="cs-CZ" sz="1800" b="0" kern="1200" dirty="0">
              <a:solidFill>
                <a:schemeClr val="accent1"/>
              </a:solidFill>
              <a:latin typeface="+mn-lt"/>
              <a:sym typeface="Wingdings 3" panose="05040102010807070707" pitchFamily="18" charset="2"/>
            </a:rPr>
            <a:t>; věda x náboženství</a:t>
          </a:r>
          <a:endParaRPr lang="en-US" sz="1800" b="0" kern="1200" dirty="0">
            <a:solidFill>
              <a:schemeClr val="accent1"/>
            </a:solidFill>
            <a:latin typeface="+mn-lt"/>
          </a:endParaRPr>
        </a:p>
      </dsp:txBody>
      <dsp:txXfrm>
        <a:off x="0" y="1489438"/>
        <a:ext cx="10529887" cy="744401"/>
      </dsp:txXfrm>
    </dsp:sp>
    <dsp:sp modelId="{37191717-E65F-4FB2-9D7F-2DC420287A75}">
      <dsp:nvSpPr>
        <dsp:cNvPr id="0" name=""/>
        <dsp:cNvSpPr/>
      </dsp:nvSpPr>
      <dsp:spPr>
        <a:xfrm>
          <a:off x="0" y="2233839"/>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6139-CC9B-46AA-ADD7-C21004A630D5}">
      <dsp:nvSpPr>
        <dsp:cNvPr id="0" name=""/>
        <dsp:cNvSpPr/>
      </dsp:nvSpPr>
      <dsp:spPr>
        <a:xfrm>
          <a:off x="0" y="2233839"/>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0" kern="1200" dirty="0">
              <a:solidFill>
                <a:schemeClr val="accent1"/>
              </a:solidFill>
              <a:latin typeface="+mn-lt"/>
            </a:rPr>
            <a:t>IV. </a:t>
          </a:r>
          <a:r>
            <a:rPr lang="cs-CZ" sz="2000" b="0" kern="1200" dirty="0" err="1">
              <a:solidFill>
                <a:schemeClr val="accent1"/>
              </a:solidFill>
              <a:latin typeface="+mn-lt"/>
            </a:rPr>
            <a:t>Supralunární</a:t>
          </a:r>
          <a:r>
            <a:rPr lang="cs-CZ" sz="2000" b="0" kern="1200" dirty="0">
              <a:solidFill>
                <a:schemeClr val="accent1"/>
              </a:solidFill>
              <a:latin typeface="+mn-lt"/>
            </a:rPr>
            <a:t> svět</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astronomie, kosmologie: geocentrismus, heliocentrismus, </a:t>
          </a:r>
          <a:r>
            <a:rPr lang="cs-CZ" sz="1800" b="0" kern="1200" dirty="0" err="1">
              <a:solidFill>
                <a:schemeClr val="accent1"/>
              </a:solidFill>
              <a:latin typeface="+mn-lt"/>
              <a:sym typeface="Wingdings 3" panose="05040102010807070707" pitchFamily="18" charset="2"/>
            </a:rPr>
            <a:t>geoheliocentrismus</a:t>
          </a:r>
          <a:endParaRPr lang="en-US" sz="1800" b="0" kern="1200" dirty="0">
            <a:solidFill>
              <a:schemeClr val="accent1"/>
            </a:solidFill>
            <a:latin typeface="+mn-lt"/>
          </a:endParaRPr>
        </a:p>
      </dsp:txBody>
      <dsp:txXfrm>
        <a:off x="0" y="2233839"/>
        <a:ext cx="10529887" cy="744401"/>
      </dsp:txXfrm>
    </dsp:sp>
    <dsp:sp modelId="{B6E2EFE6-4D50-4EC4-A22D-F65035FB678B}">
      <dsp:nvSpPr>
        <dsp:cNvPr id="0" name=""/>
        <dsp:cNvSpPr/>
      </dsp:nvSpPr>
      <dsp:spPr>
        <a:xfrm>
          <a:off x="0" y="2978240"/>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3C4AB-DDBC-4CC5-8647-63BC71B679DA}">
      <dsp:nvSpPr>
        <dsp:cNvPr id="0" name=""/>
        <dsp:cNvSpPr/>
      </dsp:nvSpPr>
      <dsp:spPr>
        <a:xfrm>
          <a:off x="0" y="2978240"/>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b="1" kern="1200" dirty="0">
              <a:solidFill>
                <a:schemeClr val="tx2"/>
              </a:solidFill>
              <a:latin typeface="+mn-lt"/>
            </a:rPr>
            <a:t>V. </a:t>
          </a:r>
          <a:r>
            <a:rPr lang="cs-CZ" sz="2000" b="1" kern="1200" dirty="0" err="1">
              <a:solidFill>
                <a:schemeClr val="tx2"/>
              </a:solidFill>
              <a:latin typeface="+mn-lt"/>
            </a:rPr>
            <a:t>Sublunární</a:t>
          </a:r>
          <a:r>
            <a:rPr lang="cs-CZ" sz="2000" b="1" kern="1200" dirty="0">
              <a:solidFill>
                <a:schemeClr val="tx2"/>
              </a:solidFill>
              <a:latin typeface="+mn-lt"/>
            </a:rPr>
            <a:t> svět</a:t>
          </a:r>
          <a:br>
            <a:rPr lang="cs-CZ" sz="1800" b="1" kern="1200" dirty="0">
              <a:solidFill>
                <a:schemeClr val="tx2"/>
              </a:solidFill>
              <a:latin typeface="+mn-lt"/>
            </a:rPr>
          </a:br>
          <a:r>
            <a:rPr lang="cs-CZ" sz="1800" b="1" kern="1200" dirty="0">
              <a:solidFill>
                <a:schemeClr val="tx2"/>
              </a:solidFill>
              <a:latin typeface="+mn-lt"/>
              <a:sym typeface="Wingdings 3" panose="05040102010807070707" pitchFamily="18" charset="2"/>
            </a:rPr>
            <a:t> fyzika těles</a:t>
          </a:r>
          <a:endParaRPr lang="en-US" sz="1800" b="1" kern="1200" dirty="0">
            <a:solidFill>
              <a:schemeClr val="tx2"/>
            </a:solidFill>
            <a:latin typeface="+mn-lt"/>
          </a:endParaRPr>
        </a:p>
      </dsp:txBody>
      <dsp:txXfrm>
        <a:off x="0" y="2978240"/>
        <a:ext cx="10529887" cy="744401"/>
      </dsp:txXfrm>
    </dsp:sp>
    <dsp:sp modelId="{E21A8270-42A0-4499-BCD6-B9B5C54F1B7F}">
      <dsp:nvSpPr>
        <dsp:cNvPr id="0" name=""/>
        <dsp:cNvSpPr/>
      </dsp:nvSpPr>
      <dsp:spPr>
        <a:xfrm>
          <a:off x="0" y="3722641"/>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E1CC9-1FBC-48FB-8182-B2B8F138D02E}">
      <dsp:nvSpPr>
        <dsp:cNvPr id="0" name=""/>
        <dsp:cNvSpPr/>
      </dsp:nvSpPr>
      <dsp:spPr>
        <a:xfrm>
          <a:off x="0" y="3722641"/>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dirty="0">
              <a:solidFill>
                <a:srgbClr val="A53010"/>
              </a:solidFill>
              <a:latin typeface="+mn-lt"/>
            </a:rPr>
            <a:t>VI. Mikrokosmos a živý svět</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medicína, vědy o živé přírodě</a:t>
          </a:r>
          <a:endParaRPr lang="en-US" sz="1800" kern="1200" dirty="0">
            <a:solidFill>
              <a:srgbClr val="A53010"/>
            </a:solidFill>
            <a:latin typeface="+mn-lt"/>
          </a:endParaRPr>
        </a:p>
      </dsp:txBody>
      <dsp:txXfrm>
        <a:off x="0" y="3722641"/>
        <a:ext cx="10529887" cy="744401"/>
      </dsp:txXfrm>
    </dsp:sp>
    <dsp:sp modelId="{E09E2875-1802-40A8-92D6-5F64F30EBEDD}">
      <dsp:nvSpPr>
        <dsp:cNvPr id="0" name=""/>
        <dsp:cNvSpPr/>
      </dsp:nvSpPr>
      <dsp:spPr>
        <a:xfrm>
          <a:off x="0" y="4467042"/>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238B1-D33F-4188-A9B4-D97B9C762788}">
      <dsp:nvSpPr>
        <dsp:cNvPr id="0" name=""/>
        <dsp:cNvSpPr/>
      </dsp:nvSpPr>
      <dsp:spPr>
        <a:xfrm>
          <a:off x="0" y="4467042"/>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dirty="0">
              <a:solidFill>
                <a:srgbClr val="A53010"/>
              </a:solidFill>
              <a:latin typeface="+mn-lt"/>
            </a:rPr>
            <a:t>VII. Svět, který dospěl</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raná geologie (teorie Země) a počátky evolučního myšlení</a:t>
          </a:r>
          <a:endParaRPr lang="en-US" sz="1800" kern="1200" dirty="0">
            <a:solidFill>
              <a:srgbClr val="A53010"/>
            </a:solidFill>
            <a:latin typeface="+mn-lt"/>
          </a:endParaRPr>
        </a:p>
      </dsp:txBody>
      <dsp:txXfrm>
        <a:off x="0" y="4467042"/>
        <a:ext cx="10529887" cy="744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5592-38E2-4892-B447-50C32F4F76AB}" type="datetimeFigureOut">
              <a:rPr lang="cs-CZ" smtClean="0"/>
              <a:t>21.04.2021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2B4E4-6D0B-4E75-9405-AE5DA239218B}" type="slidenum">
              <a:rPr lang="cs-CZ" smtClean="0"/>
              <a:t>‹#›</a:t>
            </a:fld>
            <a:endParaRPr lang="cs-CZ"/>
          </a:p>
        </p:txBody>
      </p:sp>
    </p:spTree>
    <p:extLst>
      <p:ext uri="{BB962C8B-B14F-4D97-AF65-F5344CB8AC3E}">
        <p14:creationId xmlns:p14="http://schemas.microsoft.com/office/powerpoint/2010/main" val="56593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37509" y="2514600"/>
            <a:ext cx="9667103" cy="2262781"/>
          </a:xfrm>
        </p:spPr>
        <p:txBody>
          <a:bodyPr anchor="b">
            <a:normAutofit/>
          </a:bodyPr>
          <a:lstStyle>
            <a:lvl1pPr>
              <a:defRPr sz="5400"/>
            </a:lvl1pPr>
          </a:lstStyle>
          <a:p>
            <a:r>
              <a:rPr lang="cs-CZ" dirty="0"/>
              <a:t>Kliknutím lze upravit styl.</a:t>
            </a:r>
            <a:endParaRPr lang="en-US" dirty="0"/>
          </a:p>
        </p:txBody>
      </p:sp>
      <p:sp>
        <p:nvSpPr>
          <p:cNvPr id="3" name="Subtitle 2"/>
          <p:cNvSpPr>
            <a:spLocks noGrp="1"/>
          </p:cNvSpPr>
          <p:nvPr>
            <p:ph type="subTitle" idx="1"/>
          </p:nvPr>
        </p:nvSpPr>
        <p:spPr>
          <a:xfrm>
            <a:off x="1837509" y="4777379"/>
            <a:ext cx="9667103"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Obdélník 8">
            <a:extLst>
              <a:ext uri="{FF2B5EF4-FFF2-40B4-BE49-F238E27FC236}">
                <a16:creationId xmlns:a16="http://schemas.microsoft.com/office/drawing/2014/main" id="{779AF831-1A7E-4F1A-B873-A316CC2AE30E}"/>
              </a:ext>
            </a:extLst>
          </p:cNvPr>
          <p:cNvSpPr/>
          <p:nvPr userDrawn="1"/>
        </p:nvSpPr>
        <p:spPr>
          <a:xfrm>
            <a:off x="0" y="6125511"/>
            <a:ext cx="12192000" cy="7785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9" name="Zástupný symbol pro číslo snímku 7">
            <a:extLst>
              <a:ext uri="{FF2B5EF4-FFF2-40B4-BE49-F238E27FC236}">
                <a16:creationId xmlns:a16="http://schemas.microsoft.com/office/drawing/2014/main" id="{57D18A03-3A13-4DFF-9BB6-5E392782C140}"/>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0" name="Šipka: pětiúhelník 9">
            <a:extLst>
              <a:ext uri="{FF2B5EF4-FFF2-40B4-BE49-F238E27FC236}">
                <a16:creationId xmlns:a16="http://schemas.microsoft.com/office/drawing/2014/main" id="{7D4EE297-4BC5-4C1C-839A-EA2631DAFED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16AFA6C7-41F7-4B6B-879C-91F6CE9F54DC}"/>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6" name="Zástupný symbol pro číslo snímku 7">
            <a:extLst>
              <a:ext uri="{FF2B5EF4-FFF2-40B4-BE49-F238E27FC236}">
                <a16:creationId xmlns:a16="http://schemas.microsoft.com/office/drawing/2014/main" id="{404E1B18-983F-424D-AD1D-DE7F89B2385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75672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4C6F69CF-F7DE-41C2-8443-47A12FC44F7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9" name="Šipka: pětiúhelník 8">
            <a:extLst>
              <a:ext uri="{FF2B5EF4-FFF2-40B4-BE49-F238E27FC236}">
                <a16:creationId xmlns:a16="http://schemas.microsoft.com/office/drawing/2014/main" id="{83179F25-D260-4F61-B54B-2E68517F732B}"/>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80EB6DF7-4627-46B8-A117-3D68063AAE0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5" name="Zástupný symbol pro číslo snímku 7">
            <a:extLst>
              <a:ext uri="{FF2B5EF4-FFF2-40B4-BE49-F238E27FC236}">
                <a16:creationId xmlns:a16="http://schemas.microsoft.com/office/drawing/2014/main" id="{F79BB166-F5B9-481D-8E15-0487C8229401}"/>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7592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Zástupný symbol pro číslo snímku 7">
            <a:extLst>
              <a:ext uri="{FF2B5EF4-FFF2-40B4-BE49-F238E27FC236}">
                <a16:creationId xmlns:a16="http://schemas.microsoft.com/office/drawing/2014/main" id="{EA640224-BA24-4A51-9C50-369FD9FDE4E8}"/>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FEDD840B-6E7F-44D2-9AF8-AC3B6AEF1A4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2187530B-EB7C-4EC1-A20E-B742B9A07CA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127C24D5-9F0A-427F-A117-1A1585BBC1D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9707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Zástupný symbol pro číslo snímku 7">
            <a:extLst>
              <a:ext uri="{FF2B5EF4-FFF2-40B4-BE49-F238E27FC236}">
                <a16:creationId xmlns:a16="http://schemas.microsoft.com/office/drawing/2014/main" id="{D50DC9D0-69B1-4CF1-82F1-85DAAE16EA8E}"/>
              </a:ext>
            </a:extLst>
          </p:cNvPr>
          <p:cNvSpPr txBox="1">
            <a:spLocks/>
          </p:cNvSpPr>
          <p:nvPr userDrawn="1"/>
        </p:nvSpPr>
        <p:spPr>
          <a:xfrm>
            <a:off x="687387"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3" name="Šipka: pětiúhelník 12">
            <a:extLst>
              <a:ext uri="{FF2B5EF4-FFF2-40B4-BE49-F238E27FC236}">
                <a16:creationId xmlns:a16="http://schemas.microsoft.com/office/drawing/2014/main" id="{62CF138F-7830-4B72-A48A-EB93678A5EB4}"/>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50868EB8-D960-4B73-A071-B0EB8E107E10}"/>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9098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5FB282AB-0428-4D98-B66E-F8127DC74798}"/>
              </a:ext>
            </a:extLst>
          </p:cNvPr>
          <p:cNvSpPr txBox="1">
            <a:spLocks/>
          </p:cNvSpPr>
          <p:nvPr userDrawn="1"/>
        </p:nvSpPr>
        <p:spPr>
          <a:xfrm>
            <a:off x="614625"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6E2035FF-18AA-4CC7-BB87-8306960BA89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8D63F19E-D113-4CFD-BAE0-DACB7E9A5D01}"/>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5486E9F-B2F6-4854-8406-047FFB2FCF75}"/>
              </a:ext>
            </a:extLst>
          </p:cNvPr>
          <p:cNvSpPr txBox="1">
            <a:spLocks/>
          </p:cNvSpPr>
          <p:nvPr userDrawn="1"/>
        </p:nvSpPr>
        <p:spPr>
          <a:xfrm>
            <a:off x="11185705" y="6488127"/>
            <a:ext cx="10062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004286-5DE4-4387-BCBA-1BF75FFF5936}" type="slidenum">
              <a:rPr lang="cs-CZ" smtClean="0"/>
              <a:pPr/>
              <a:t>‹#›</a:t>
            </a:fld>
            <a:endParaRPr lang="cs-CZ" dirty="0"/>
          </a:p>
        </p:txBody>
      </p:sp>
    </p:spTree>
    <p:extLst>
      <p:ext uri="{BB962C8B-B14F-4D97-AF65-F5344CB8AC3E}">
        <p14:creationId xmlns:p14="http://schemas.microsoft.com/office/powerpoint/2010/main" val="249494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16" name="Šipka: pětiúhelník 15">
            <a:extLst>
              <a:ext uri="{FF2B5EF4-FFF2-40B4-BE49-F238E27FC236}">
                <a16:creationId xmlns:a16="http://schemas.microsoft.com/office/drawing/2014/main" id="{1F56A891-FBBA-47F1-B76E-E2686D49BE6F}"/>
              </a:ext>
            </a:extLst>
          </p:cNvPr>
          <p:cNvSpPr/>
          <p:nvPr/>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9" name="Šipka: pětiúhelník 8">
            <a:extLst>
              <a:ext uri="{FF2B5EF4-FFF2-40B4-BE49-F238E27FC236}">
                <a16:creationId xmlns:a16="http://schemas.microsoft.com/office/drawing/2014/main" id="{8578901E-A085-4C1B-8784-E62B0D5DA83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číslo snímku 7">
            <a:extLst>
              <a:ext uri="{FF2B5EF4-FFF2-40B4-BE49-F238E27FC236}">
                <a16:creationId xmlns:a16="http://schemas.microsoft.com/office/drawing/2014/main" id="{09B1D4B8-9C02-41EA-A588-F17634491112}"/>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7" name="Zástupný symbol pro číslo snímku 7">
            <a:extLst>
              <a:ext uri="{FF2B5EF4-FFF2-40B4-BE49-F238E27FC236}">
                <a16:creationId xmlns:a16="http://schemas.microsoft.com/office/drawing/2014/main" id="{AA746BCC-03D5-402C-AA6D-F19C6E5DD996}"/>
              </a:ext>
            </a:extLst>
          </p:cNvPr>
          <p:cNvSpPr txBox="1">
            <a:spLocks/>
          </p:cNvSpPr>
          <p:nvPr userDrawn="1"/>
        </p:nvSpPr>
        <p:spPr>
          <a:xfrm>
            <a:off x="612509"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8" name="Šipka: pětiúhelník 17">
            <a:extLst>
              <a:ext uri="{FF2B5EF4-FFF2-40B4-BE49-F238E27FC236}">
                <a16:creationId xmlns:a16="http://schemas.microsoft.com/office/drawing/2014/main" id="{426CE98A-36AD-4815-B7B5-4C74E5D2475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35070762-1BBA-448F-AAD2-3784ACA3241E}"/>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7" name="Rectangle 6">
            <a:extLst>
              <a:ext uri="{FF2B5EF4-FFF2-40B4-BE49-F238E27FC236}">
                <a16:creationId xmlns:a16="http://schemas.microsoft.com/office/drawing/2014/main" id="{386010B4-BA21-4FC5-8731-99E4D3EBD145}"/>
              </a:ext>
            </a:extLst>
          </p:cNvPr>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29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966C03B0-E72C-4D23-BEB4-095DBEB3CC8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E3E3E82C-A2DE-4373-897F-5D34FBFFD167}"/>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0BFB9183-5056-44E4-BAF7-3BBEE024A4F7}"/>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Zástupný symbol pro číslo snímku 7">
            <a:extLst>
              <a:ext uri="{FF2B5EF4-FFF2-40B4-BE49-F238E27FC236}">
                <a16:creationId xmlns:a16="http://schemas.microsoft.com/office/drawing/2014/main" id="{2979BB0F-9BA6-49E3-8C5D-FFFF78C013F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6" name="Šipka: pětiúhelník 15">
            <a:extLst>
              <a:ext uri="{FF2B5EF4-FFF2-40B4-BE49-F238E27FC236}">
                <a16:creationId xmlns:a16="http://schemas.microsoft.com/office/drawing/2014/main" id="{641072C7-9F86-47A5-86FA-8BE737A202B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B58E9117-499E-409A-8100-02BA3752B24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112A7DE-65A1-4640-8306-983464DCA2AE}"/>
              </a:ext>
            </a:extLst>
          </p:cNvPr>
          <p:cNvSpPr txBox="1">
            <a:spLocks/>
          </p:cNvSpPr>
          <p:nvPr userDrawn="1"/>
        </p:nvSpPr>
        <p:spPr>
          <a:xfrm>
            <a:off x="513805"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977A1B62-0ECD-4C1C-8CFD-961370196BF1}"/>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9605149C-EAAC-45A7-91B4-4BD26CEE06BD}"/>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7" name="Zástupný symbol pro číslo snímku 7">
            <a:extLst>
              <a:ext uri="{FF2B5EF4-FFF2-40B4-BE49-F238E27FC236}">
                <a16:creationId xmlns:a16="http://schemas.microsoft.com/office/drawing/2014/main" id="{23BA37AE-6F17-42D1-9775-D9D6DEEB306A}"/>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6747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Šipka: pětiúhelník 12">
            <a:extLst>
              <a:ext uri="{FF2B5EF4-FFF2-40B4-BE49-F238E27FC236}">
                <a16:creationId xmlns:a16="http://schemas.microsoft.com/office/drawing/2014/main" id="{CD8E54C2-7092-452A-8C79-4B2FE5F987A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694C6D42-FFAE-4AB5-80BC-52F469A96882}"/>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43441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1" name="Zástupný symbol pro číslo snímku 7">
            <a:extLst>
              <a:ext uri="{FF2B5EF4-FFF2-40B4-BE49-F238E27FC236}">
                <a16:creationId xmlns:a16="http://schemas.microsoft.com/office/drawing/2014/main" id="{44B6A21E-6825-4CA4-A9F1-B069CD7812E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B9D1A16C-6328-4232-A598-E72EC4939C4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6DEA0F37-4E1C-41F9-BB8C-528930BCE7A9}"/>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8" name="Zástupný symbol pro číslo snímku 7">
            <a:extLst>
              <a:ext uri="{FF2B5EF4-FFF2-40B4-BE49-F238E27FC236}">
                <a16:creationId xmlns:a16="http://schemas.microsoft.com/office/drawing/2014/main" id="{CF940D3C-2724-46A5-9284-5C99F1E422D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31411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3" name="Zástupný symbol pro číslo snímku 7">
            <a:extLst>
              <a:ext uri="{FF2B5EF4-FFF2-40B4-BE49-F238E27FC236}">
                <a16:creationId xmlns:a16="http://schemas.microsoft.com/office/drawing/2014/main" id="{5F6C254A-05AA-49CE-B3EC-FA42D55E41DB}"/>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4" name="Šipka: pětiúhelník 13">
            <a:extLst>
              <a:ext uri="{FF2B5EF4-FFF2-40B4-BE49-F238E27FC236}">
                <a16:creationId xmlns:a16="http://schemas.microsoft.com/office/drawing/2014/main" id="{BE19A70A-9B72-4529-B47B-E2C65EB3D78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pětiúhelník 14">
            <a:extLst>
              <a:ext uri="{FF2B5EF4-FFF2-40B4-BE49-F238E27FC236}">
                <a16:creationId xmlns:a16="http://schemas.microsoft.com/office/drawing/2014/main" id="{E1907510-7AD4-4286-B224-D8F78C26CDC5}"/>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0" name="Zástupný symbol pro číslo snímku 7">
            <a:extLst>
              <a:ext uri="{FF2B5EF4-FFF2-40B4-BE49-F238E27FC236}">
                <a16:creationId xmlns:a16="http://schemas.microsoft.com/office/drawing/2014/main" id="{3CA3BDA9-7D7E-4CF5-AD0C-FE23489087D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13251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extLst>
              <a:ext uri="{BEBA8EAE-BF5A-486C-A8C5-ECC9F3942E4B}">
                <a14:imgProps xmlns:a14="http://schemas.microsoft.com/office/drawing/2010/main">
                  <a14:imgLayer r:embed="rId27">
                    <a14:imgEffect>
                      <a14:saturation sat="80000"/>
                    </a14:imgEffect>
                  </a14:imgLayer>
                </a14:imgProps>
              </a:ext>
            </a:extLst>
          </a:blip>
          <a:srcRect/>
          <a:stretch>
            <a:fillRect l="-2000" t="-6000" r="-70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37" y="449319"/>
            <a:ext cx="9841275"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659236" y="1846217"/>
            <a:ext cx="9845376" cy="417358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69" r:id="rId5"/>
    <p:sldLayoutId id="2147483652" r:id="rId6"/>
    <p:sldLayoutId id="2147483670" r:id="rId7"/>
    <p:sldLayoutId id="2147483653" r:id="rId8"/>
    <p:sldLayoutId id="2147483671" r:id="rId9"/>
    <p:sldLayoutId id="2147483654" r:id="rId10"/>
    <p:sldLayoutId id="2147483668" r:id="rId11"/>
    <p:sldLayoutId id="2147483655" r:id="rId12"/>
    <p:sldLayoutId id="2147483667" r:id="rId13"/>
    <p:sldLayoutId id="2147483656" r:id="rId14"/>
    <p:sldLayoutId id="2147483665" r:id="rId15"/>
    <p:sldLayoutId id="2147483657" r:id="rId16"/>
    <p:sldLayoutId id="2147483672" r:id="rId17"/>
    <p:sldLayoutId id="2147483660" r:id="rId18"/>
    <p:sldLayoutId id="2147483675" r:id="rId19"/>
    <p:sldLayoutId id="2147483661" r:id="rId20"/>
    <p:sldLayoutId id="2147483674" r:id="rId21"/>
    <p:sldLayoutId id="2147483662" r:id="rId22"/>
    <p:sldLayoutId id="2147483663" r:id="rId23"/>
    <p:sldLayoutId id="2147483664" r:id="rId24"/>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bs.org/wgbh/nova/physics/galileo-experiments.html" TargetMode="External"/><Relationship Id="rId2" Type="http://schemas.openxmlformats.org/officeDocument/2006/relationships/slideLayout" Target="../slideLayouts/slideLayout2.xml"/><Relationship Id="rId1" Type="http://schemas.openxmlformats.org/officeDocument/2006/relationships/video" Target="https://www.youtube.com/embed/cF3MjOWn3xA?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time_continue=66&amp;v=v0gg1F0sz0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ebapp1.dlib.indiana.edu/newton/index.jsp" TargetMode="External"/><Relationship Id="rId2" Type="http://schemas.openxmlformats.org/officeDocument/2006/relationships/hyperlink" Target="http://www.newtonproject.sussex.ac.uk/prism.php?id=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BC093-3B55-408C-9222-94104E39E9B8}"/>
              </a:ext>
            </a:extLst>
          </p:cNvPr>
          <p:cNvSpPr>
            <a:spLocks noGrp="1"/>
          </p:cNvSpPr>
          <p:nvPr>
            <p:ph type="ctrTitle"/>
          </p:nvPr>
        </p:nvSpPr>
        <p:spPr/>
        <p:txBody>
          <a:bodyPr>
            <a:normAutofit/>
          </a:bodyPr>
          <a:lstStyle/>
          <a:p>
            <a:r>
              <a:rPr lang="cs-CZ" dirty="0"/>
              <a:t>Novověká věda:</a:t>
            </a:r>
            <a:br>
              <a:rPr lang="cs-CZ" dirty="0"/>
            </a:br>
            <a:r>
              <a:rPr lang="cs-CZ" dirty="0"/>
              <a:t>Vybrané kapitoly</a:t>
            </a:r>
          </a:p>
        </p:txBody>
      </p:sp>
      <p:sp>
        <p:nvSpPr>
          <p:cNvPr id="3" name="Podnadpis 2">
            <a:extLst>
              <a:ext uri="{FF2B5EF4-FFF2-40B4-BE49-F238E27FC236}">
                <a16:creationId xmlns:a16="http://schemas.microsoft.com/office/drawing/2014/main" id="{41EBBFF5-6FA7-4CA6-A44E-F10AB3EF85A3}"/>
              </a:ext>
            </a:extLst>
          </p:cNvPr>
          <p:cNvSpPr>
            <a:spLocks noGrp="1"/>
          </p:cNvSpPr>
          <p:nvPr>
            <p:ph type="subTitle" idx="1"/>
          </p:nvPr>
        </p:nvSpPr>
        <p:spPr/>
        <p:txBody>
          <a:bodyPr/>
          <a:lstStyle/>
          <a:p>
            <a:r>
              <a:rPr lang="cs-CZ" dirty="0"/>
              <a:t>Daniel </a:t>
            </a:r>
            <a:r>
              <a:rPr lang="cs-CZ" dirty="0" err="1"/>
              <a:t>Špelda</a:t>
            </a:r>
            <a:r>
              <a:rPr lang="cs-CZ" dirty="0"/>
              <a:t>, Katedra filosofie FF MU</a:t>
            </a:r>
          </a:p>
          <a:p>
            <a:r>
              <a:rPr lang="cs-CZ" dirty="0"/>
              <a:t>Jarní semestr 2021</a:t>
            </a:r>
          </a:p>
        </p:txBody>
      </p:sp>
      <p:pic>
        <p:nvPicPr>
          <p:cNvPr id="8" name="Obrázek 7" descr="Obsah obrázku text, interiér&#10;&#10;Popis byl vytvořen automaticky">
            <a:extLst>
              <a:ext uri="{FF2B5EF4-FFF2-40B4-BE49-F238E27FC236}">
                <a16:creationId xmlns:a16="http://schemas.microsoft.com/office/drawing/2014/main" id="{5A289400-D7B7-4979-ABC1-B6FF7587E08C}"/>
              </a:ext>
            </a:extLst>
          </p:cNvPr>
          <p:cNvPicPr>
            <a:picLocks noChangeAspect="1"/>
          </p:cNvPicPr>
          <p:nvPr/>
        </p:nvPicPr>
        <p:blipFill>
          <a:blip r:embed="rId2"/>
          <a:stretch>
            <a:fillRect/>
          </a:stretch>
        </p:blipFill>
        <p:spPr>
          <a:xfrm>
            <a:off x="8091948" y="0"/>
            <a:ext cx="4100052" cy="6084477"/>
          </a:xfrm>
          <a:prstGeom prst="rect">
            <a:avLst/>
          </a:prstGeom>
        </p:spPr>
      </p:pic>
    </p:spTree>
    <p:extLst>
      <p:ext uri="{BB962C8B-B14F-4D97-AF65-F5344CB8AC3E}">
        <p14:creationId xmlns:p14="http://schemas.microsoft.com/office/powerpoint/2010/main" val="5033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546167"/>
            <a:ext cx="6927669" cy="5247007"/>
          </a:xfrm>
        </p:spPr>
        <p:txBody>
          <a:bodyPr>
            <a:normAutofit/>
          </a:bodyPr>
          <a:lstStyle/>
          <a:p>
            <a:r>
              <a:rPr lang="cs-CZ" dirty="0"/>
              <a:t>Od r. 1589 matematik na univerzitě v Pise – spis </a:t>
            </a:r>
            <a:r>
              <a:rPr lang="cs-CZ" i="1" dirty="0"/>
              <a:t>De motu</a:t>
            </a:r>
            <a:r>
              <a:rPr lang="cs-CZ" dirty="0"/>
              <a:t>.</a:t>
            </a:r>
          </a:p>
          <a:p>
            <a:r>
              <a:rPr lang="cs-CZ" dirty="0"/>
              <a:t>1592 – 1610 univerzita v Padově: výuka matematiky, praktické vynálezy.</a:t>
            </a:r>
          </a:p>
          <a:p>
            <a:r>
              <a:rPr lang="cs-CZ" dirty="0"/>
              <a:t>1609 – vynález dalekohledu, březen 1610 </a:t>
            </a:r>
            <a:r>
              <a:rPr lang="cs-CZ" dirty="0" err="1"/>
              <a:t>Sidereus</a:t>
            </a:r>
            <a:r>
              <a:rPr lang="cs-CZ" dirty="0"/>
              <a:t> Nuncius.</a:t>
            </a:r>
          </a:p>
          <a:p>
            <a:r>
              <a:rPr lang="cs-CZ" dirty="0"/>
              <a:t>1610 „</a:t>
            </a:r>
            <a:r>
              <a:rPr lang="cs-CZ" i="1" dirty="0"/>
              <a:t>první matematik a filosof velkovévody toskánského</a:t>
            </a:r>
            <a:r>
              <a:rPr lang="cs-CZ" dirty="0"/>
              <a:t>“ – dvořan ve Florencii.</a:t>
            </a:r>
          </a:p>
          <a:p>
            <a:r>
              <a:rPr lang="cs-CZ" dirty="0"/>
              <a:t>1615 – dopisy o biblické hermeneutice.</a:t>
            </a:r>
          </a:p>
          <a:p>
            <a:r>
              <a:rPr lang="cs-CZ" dirty="0"/>
              <a:t>1616 – Koperník na indexu, Galileo od </a:t>
            </a:r>
            <a:r>
              <a:rPr lang="cs-CZ" dirty="0" err="1"/>
              <a:t>Bellarmina</a:t>
            </a:r>
            <a:r>
              <a:rPr lang="cs-CZ" dirty="0"/>
              <a:t> dostal zákaz.</a:t>
            </a:r>
          </a:p>
          <a:p>
            <a:r>
              <a:rPr lang="cs-CZ" dirty="0"/>
              <a:t>1622 – </a:t>
            </a:r>
            <a:r>
              <a:rPr lang="cs-CZ" dirty="0" err="1"/>
              <a:t>Il</a:t>
            </a:r>
            <a:r>
              <a:rPr lang="cs-CZ" dirty="0"/>
              <a:t> </a:t>
            </a:r>
            <a:r>
              <a:rPr lang="cs-CZ" dirty="0" err="1"/>
              <a:t>Saggiatore</a:t>
            </a:r>
            <a:r>
              <a:rPr lang="cs-CZ" dirty="0"/>
              <a:t> (Prubíř).</a:t>
            </a:r>
          </a:p>
          <a:p>
            <a:r>
              <a:rPr lang="cs-CZ" dirty="0"/>
              <a:t>1632 – </a:t>
            </a:r>
            <a:r>
              <a:rPr lang="cs-CZ" i="1" dirty="0"/>
              <a:t>Dialog o dvou největších systémech světa</a:t>
            </a:r>
            <a:r>
              <a:rPr lang="cs-CZ" dirty="0"/>
              <a:t>.</a:t>
            </a:r>
          </a:p>
          <a:p>
            <a:r>
              <a:rPr lang="cs-CZ" dirty="0"/>
              <a:t>1638 - </a:t>
            </a:r>
            <a:r>
              <a:rPr lang="cs-CZ" i="1" dirty="0"/>
              <a:t>Rozpravy o dvou nových vědách</a:t>
            </a:r>
            <a:r>
              <a:rPr lang="cs-CZ" dirty="0"/>
              <a:t>.</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Bio-</a:t>
            </a:r>
            <a:r>
              <a:rPr lang="cs-CZ" dirty="0" err="1"/>
              <a:t>biblio</a:t>
            </a:r>
            <a:endParaRPr lang="cs-CZ" dirty="0"/>
          </a:p>
        </p:txBody>
      </p:sp>
      <p:pic>
        <p:nvPicPr>
          <p:cNvPr id="6" name="Obrázek 5" descr="Image result for galileo galilei dialogho">
            <a:extLst>
              <a:ext uri="{FF2B5EF4-FFF2-40B4-BE49-F238E27FC236}">
                <a16:creationId xmlns:a16="http://schemas.microsoft.com/office/drawing/2014/main" id="{3A861E7E-4D91-4F37-AF37-F48B5E7D69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3029" y="1135198"/>
            <a:ext cx="4288971" cy="5722802"/>
          </a:xfrm>
          <a:prstGeom prst="rect">
            <a:avLst/>
          </a:prstGeom>
          <a:noFill/>
          <a:ln>
            <a:noFill/>
          </a:ln>
        </p:spPr>
      </p:pic>
      <p:sp>
        <p:nvSpPr>
          <p:cNvPr id="9" name="TextovéPole 8">
            <a:extLst>
              <a:ext uri="{FF2B5EF4-FFF2-40B4-BE49-F238E27FC236}">
                <a16:creationId xmlns:a16="http://schemas.microsoft.com/office/drawing/2014/main" id="{06675DC0-AAAD-4916-BD75-780367300BD1}"/>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F04DE874-35F2-4F68-9131-9A25A1F404AF}"/>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Tree>
    <p:extLst>
      <p:ext uri="{BB962C8B-B14F-4D97-AF65-F5344CB8AC3E}">
        <p14:creationId xmlns:p14="http://schemas.microsoft.com/office/powerpoint/2010/main" val="113671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3152503"/>
            <a:ext cx="11216640" cy="3640671"/>
          </a:xfrm>
        </p:spPr>
        <p:txBody>
          <a:bodyPr>
            <a:normAutofit/>
          </a:bodyPr>
          <a:lstStyle/>
          <a:p>
            <a:r>
              <a:rPr lang="cs-CZ" dirty="0"/>
              <a:t>Vyvrácení aristotelské fyziky: její vnitřní rozpornost.</a:t>
            </a:r>
          </a:p>
          <a:p>
            <a:r>
              <a:rPr lang="cs-CZ" dirty="0"/>
              <a:t>Myšlenkový experiment pro aristotelika: dvě koule 5kg a 1kg padají z výšky 100 m – Co by se stalo, kdyby k sobě koule byly přivázané drátem?</a:t>
            </a:r>
          </a:p>
          <a:p>
            <a:r>
              <a:rPr lang="cs-CZ" dirty="0"/>
              <a:t>Podle Galilea tělesa ze stejného materiálu padají stejně rychle bez ohledu na hmotnost (ve vakuu). </a:t>
            </a:r>
          </a:p>
          <a:p>
            <a:r>
              <a:rPr lang="cs-CZ" dirty="0"/>
              <a:t>Zpomalování volného pádu pomocí nakloněné roviny: spouštění kuliček ve žlábcích.</a:t>
            </a:r>
          </a:p>
          <a:p>
            <a:r>
              <a:rPr lang="cs-CZ" dirty="0"/>
              <a:t>Dráha se rovná druhé mocnině času: Jestliže kulička urazila 4 stopy za 2 sekundy, tak za tři sekundy urazila 9 stop, za čtyři sekundy 16 stop atd.</a:t>
            </a:r>
          </a:p>
          <a:p>
            <a:r>
              <a:rPr lang="cs-CZ" dirty="0"/>
              <a:t>s </a:t>
            </a:r>
            <a:r>
              <a:rPr lang="cs-CZ"/>
              <a:t>= t</a:t>
            </a:r>
            <a:r>
              <a:rPr lang="cs-CZ" baseline="30000"/>
              <a:t>2</a:t>
            </a:r>
            <a:r>
              <a:rPr lang="cs-CZ"/>
              <a:t> </a:t>
            </a:r>
            <a:r>
              <a:rPr lang="cs-CZ" dirty="0"/>
              <a:t>; s = </a:t>
            </a:r>
            <a:r>
              <a:rPr lang="cs-CZ"/>
              <a:t>1/2 gt</a:t>
            </a:r>
            <a:r>
              <a:rPr lang="cs-CZ" baseline="30000"/>
              <a:t>2</a:t>
            </a:r>
            <a:endParaRPr lang="cs-CZ" dirty="0"/>
          </a:p>
          <a:p>
            <a:r>
              <a:rPr lang="cs-CZ" dirty="0"/>
              <a:t>Animace experimentů: </a:t>
            </a:r>
            <a:r>
              <a:rPr lang="cs-CZ" dirty="0">
                <a:hlinkClick r:id="rId3"/>
              </a:rPr>
              <a:t>http://www.pbs.org/wgbh/nova/physics/galileo-experiments.html</a:t>
            </a:r>
            <a:endParaRPr lang="cs-CZ" dirty="0"/>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Zákon volného pádu</a:t>
            </a:r>
          </a:p>
        </p:txBody>
      </p:sp>
      <p:pic>
        <p:nvPicPr>
          <p:cNvPr id="3" name="Online médium 2" title="Apollo 15 - Galileo Drop-Test [Hammer and Feather]">
            <a:hlinkClick r:id="" action="ppaction://media"/>
            <a:extLst>
              <a:ext uri="{FF2B5EF4-FFF2-40B4-BE49-F238E27FC236}">
                <a16:creationId xmlns:a16="http://schemas.microsoft.com/office/drawing/2014/main" id="{AE3685A5-2E44-4944-946F-B5EE7EBB64BE}"/>
              </a:ext>
            </a:extLst>
          </p:cNvPr>
          <p:cNvPicPr>
            <a:picLocks noRot="1" noChangeAspect="1"/>
          </p:cNvPicPr>
          <p:nvPr>
            <a:videoFile r:link="rId1"/>
          </p:nvPr>
        </p:nvPicPr>
        <p:blipFill>
          <a:blip r:embed="rId4"/>
          <a:stretch>
            <a:fillRect/>
          </a:stretch>
        </p:blipFill>
        <p:spPr>
          <a:xfrm>
            <a:off x="7012663" y="502675"/>
            <a:ext cx="5179337" cy="2926325"/>
          </a:xfrm>
          <a:prstGeom prst="rect">
            <a:avLst/>
          </a:prstGeom>
        </p:spPr>
      </p:pic>
      <p:sp>
        <p:nvSpPr>
          <p:cNvPr id="9" name="TextovéPole 8">
            <a:extLst>
              <a:ext uri="{FF2B5EF4-FFF2-40B4-BE49-F238E27FC236}">
                <a16:creationId xmlns:a16="http://schemas.microsoft.com/office/drawing/2014/main" id="{A802DE9F-64D1-44F2-BD09-AF37F29DB232}"/>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FDCA3BD3-F69C-4B57-8130-970563FABDF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Tree>
    <p:extLst>
      <p:ext uri="{BB962C8B-B14F-4D97-AF65-F5344CB8AC3E}">
        <p14:creationId xmlns:p14="http://schemas.microsoft.com/office/powerpoint/2010/main" val="41467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596045"/>
            <a:ext cx="11216640" cy="5197130"/>
          </a:xfrm>
        </p:spPr>
        <p:txBody>
          <a:bodyPr>
            <a:normAutofit/>
          </a:bodyPr>
          <a:lstStyle/>
          <a:p>
            <a:r>
              <a:rPr lang="cs-CZ" dirty="0" err="1"/>
              <a:t>Arist</a:t>
            </a:r>
            <a:r>
              <a:rPr lang="cs-CZ" dirty="0"/>
              <a:t>. fyzika nemá princip setrvačnosti: </a:t>
            </a:r>
            <a:r>
              <a:rPr lang="cs-CZ" u="sng" dirty="0"/>
              <a:t>přirozené pohyby</a:t>
            </a:r>
            <a:r>
              <a:rPr lang="cs-CZ" dirty="0"/>
              <a:t> směřují ke svému místu a tam končí, </a:t>
            </a:r>
            <a:r>
              <a:rPr lang="cs-CZ" u="sng" dirty="0"/>
              <a:t>násilné pohyby</a:t>
            </a:r>
            <a:r>
              <a:rPr lang="cs-CZ" dirty="0"/>
              <a:t> vznikají přímým působením hybatele.</a:t>
            </a:r>
          </a:p>
          <a:p>
            <a:r>
              <a:rPr lang="cs-CZ" dirty="0"/>
              <a:t>Moderní formulace: </a:t>
            </a:r>
            <a:r>
              <a:rPr lang="cs-CZ" u="sng" dirty="0"/>
              <a:t>Těleso zůstává v klidu nebo pohybu rovnoměrném přímočarém, není-li nuceno vnějšími silami tento stav změnit</a:t>
            </a:r>
            <a:r>
              <a:rPr lang="cs-CZ" dirty="0"/>
              <a:t>.</a:t>
            </a:r>
          </a:p>
          <a:p>
            <a:r>
              <a:rPr lang="cs-CZ" dirty="0"/>
              <a:t>Galileo stojí mezi Aristotelem a Newtonem.</a:t>
            </a:r>
          </a:p>
          <a:p>
            <a:r>
              <a:rPr lang="cs-CZ" dirty="0"/>
              <a:t>Vodorovný pohyb by neměl být ani zrychlený, ani zpomalený – měl by být trvalý.</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Princip setrvačnosti</a:t>
            </a:r>
          </a:p>
        </p:txBody>
      </p:sp>
      <p:sp>
        <p:nvSpPr>
          <p:cNvPr id="9" name="TextovéPole 8">
            <a:extLst>
              <a:ext uri="{FF2B5EF4-FFF2-40B4-BE49-F238E27FC236}">
                <a16:creationId xmlns:a16="http://schemas.microsoft.com/office/drawing/2014/main" id="{0E843C2F-53F3-4A20-B60D-0777EB265B3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A266BEE6-3C35-4CFA-B308-3CB3C86F921A}"/>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pic>
        <p:nvPicPr>
          <p:cNvPr id="11" name="Obrázek 10" descr="Galileo rolls balls no friction never stops">
            <a:extLst>
              <a:ext uri="{FF2B5EF4-FFF2-40B4-BE49-F238E27FC236}">
                <a16:creationId xmlns:a16="http://schemas.microsoft.com/office/drawing/2014/main" id="{6D1B9EAF-CEF4-4200-A23F-AE9C2CFEFF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56663" y="3750615"/>
            <a:ext cx="6235337" cy="3107386"/>
          </a:xfrm>
          <a:prstGeom prst="rect">
            <a:avLst/>
          </a:prstGeom>
          <a:noFill/>
          <a:ln>
            <a:noFill/>
          </a:ln>
        </p:spPr>
      </p:pic>
    </p:spTree>
    <p:extLst>
      <p:ext uri="{BB962C8B-B14F-4D97-AF65-F5344CB8AC3E}">
        <p14:creationId xmlns:p14="http://schemas.microsoft.com/office/powerpoint/2010/main" val="394909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1119052" y="1905001"/>
            <a:ext cx="9953895" cy="4888174"/>
          </a:xfrm>
        </p:spPr>
        <p:txBody>
          <a:bodyPr>
            <a:normAutofit/>
          </a:bodyPr>
          <a:lstStyle/>
          <a:p>
            <a:pPr marL="0" indent="0" algn="just">
              <a:buNone/>
            </a:pPr>
            <a:r>
              <a:rPr lang="cs-CZ" dirty="0"/>
              <a:t>„</a:t>
            </a:r>
            <a:r>
              <a:rPr lang="cs-CZ" i="1" dirty="0"/>
              <a:t>Ale pohyb po vodorovné čáře, která není ani nakloněná, ani zvednutá, je kruhový pohyb okolo středu; z toho vyplývá, že tento pohyb nedostaneme přirozenou cestou bez předcházejícího pohybu po přímce – ale pokud se ho jednou podaří dosáhnout, bude probíhat věčně se stejnou rychlostí</a:t>
            </a:r>
            <a:r>
              <a:rPr lang="cs-CZ" dirty="0"/>
              <a:t>“ (</a:t>
            </a:r>
            <a:r>
              <a:rPr lang="cs-CZ" i="1" dirty="0"/>
              <a:t>Dialog</a:t>
            </a:r>
            <a:r>
              <a:rPr lang="cs-CZ" dirty="0"/>
              <a:t>, s. 35)</a:t>
            </a:r>
          </a:p>
          <a:p>
            <a:r>
              <a:rPr lang="cs-CZ" dirty="0"/>
              <a:t>Pohyb po horizontále je ve skutečnosti podle Galilea pohybem kolem středu Země, tj. </a:t>
            </a:r>
            <a:r>
              <a:rPr lang="cs-CZ"/>
              <a:t>kruhový pohyb → </a:t>
            </a:r>
            <a:r>
              <a:rPr lang="cs-CZ" dirty="0"/>
              <a:t>kruhové pojetí setrvačnosti.</a:t>
            </a:r>
          </a:p>
          <a:p>
            <a:r>
              <a:rPr lang="cs-CZ" dirty="0"/>
              <a:t>Teprve Descartes pochopil setrvačný pohyb jako přímočarý.</a:t>
            </a:r>
          </a:p>
        </p:txBody>
      </p:sp>
      <p:sp>
        <p:nvSpPr>
          <p:cNvPr id="9" name="TextovéPole 8">
            <a:extLst>
              <a:ext uri="{FF2B5EF4-FFF2-40B4-BE49-F238E27FC236}">
                <a16:creationId xmlns:a16="http://schemas.microsoft.com/office/drawing/2014/main" id="{68C6AA9E-27C4-45C9-A725-A37C7609CA4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6556A942-FBB3-40A8-9DF8-0954D2EB35B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5" name="Obdélník: se zakulacenými rohy 4">
            <a:extLst>
              <a:ext uri="{FF2B5EF4-FFF2-40B4-BE49-F238E27FC236}">
                <a16:creationId xmlns:a16="http://schemas.microsoft.com/office/drawing/2014/main" id="{120B85D0-B820-455A-97DE-D806CFCC2F28}"/>
              </a:ext>
            </a:extLst>
          </p:cNvPr>
          <p:cNvSpPr/>
          <p:nvPr/>
        </p:nvSpPr>
        <p:spPr>
          <a:xfrm>
            <a:off x="1119050" y="1905001"/>
            <a:ext cx="9953897" cy="119525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049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1"/>
            <a:ext cx="10241280" cy="4888174"/>
          </a:xfrm>
        </p:spPr>
        <p:txBody>
          <a:bodyPr>
            <a:normAutofit/>
          </a:bodyPr>
          <a:lstStyle/>
          <a:p>
            <a:pPr>
              <a:buFont typeface="+mj-lt"/>
              <a:buAutoNum type="alphaLcParenR"/>
            </a:pPr>
            <a:r>
              <a:rPr lang="cs-CZ" dirty="0"/>
              <a:t>U Aristotela je optimální stav klidu: pohyb je narušením řádu (na Zemi) a vždy končí spočinutím v přirozeném místě; princip setrvačnosti: těleso buď stojí, nebo se pohybuje do nekonečna. To, </a:t>
            </a:r>
            <a:r>
              <a:rPr lang="cs-CZ" b="1" dirty="0"/>
              <a:t>co si vyžaduje kauzální vysvětlení není pohyb, ale změny pohybu </a:t>
            </a:r>
            <a:r>
              <a:rPr lang="cs-CZ" dirty="0"/>
              <a:t>– tedy </a:t>
            </a:r>
            <a:r>
              <a:rPr lang="cs-CZ" b="1" dirty="0"/>
              <a:t>zrychlení</a:t>
            </a:r>
            <a:r>
              <a:rPr lang="cs-CZ" dirty="0"/>
              <a:t>, nebo zpomalení, která jsou výsledkem nějakého silového působení. </a:t>
            </a:r>
          </a:p>
          <a:p>
            <a:pPr>
              <a:buFont typeface="+mj-lt"/>
              <a:buAutoNum type="alphaLcParenR"/>
            </a:pPr>
            <a:r>
              <a:rPr lang="cs-CZ" dirty="0"/>
              <a:t>Zrušení rozdílu mezi </a:t>
            </a:r>
            <a:r>
              <a:rPr lang="cs-CZ" u="sng" dirty="0" err="1"/>
              <a:t>sublunární</a:t>
            </a:r>
            <a:r>
              <a:rPr lang="cs-CZ" dirty="0"/>
              <a:t> a </a:t>
            </a:r>
            <a:r>
              <a:rPr lang="cs-CZ" u="sng" dirty="0" err="1"/>
              <a:t>supralunární</a:t>
            </a:r>
            <a:r>
              <a:rPr lang="cs-CZ" dirty="0"/>
              <a:t> sférou (kruhový pohyb planet).</a:t>
            </a:r>
          </a:p>
          <a:p>
            <a:pPr>
              <a:buFont typeface="+mj-lt"/>
              <a:buAutoNum type="alphaLcParenR"/>
            </a:pPr>
            <a:r>
              <a:rPr lang="cs-CZ" dirty="0"/>
              <a:t>Byl důležitý ve fyzikální argumentaci pro </a:t>
            </a:r>
            <a:r>
              <a:rPr lang="cs-CZ" u="sng" dirty="0"/>
              <a:t>heliocentrismus</a:t>
            </a:r>
            <a:r>
              <a:rPr lang="cs-CZ" dirty="0"/>
              <a:t>.</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Význam principu setrvačnosti</a:t>
            </a:r>
          </a:p>
        </p:txBody>
      </p:sp>
      <p:sp>
        <p:nvSpPr>
          <p:cNvPr id="9" name="TextovéPole 8">
            <a:extLst>
              <a:ext uri="{FF2B5EF4-FFF2-40B4-BE49-F238E27FC236}">
                <a16:creationId xmlns:a16="http://schemas.microsoft.com/office/drawing/2014/main" id="{68C6AA9E-27C4-45C9-A725-A37C7609CA4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6556A942-FBB3-40A8-9DF8-0954D2EB35B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Tree>
    <p:extLst>
      <p:ext uri="{BB962C8B-B14F-4D97-AF65-F5344CB8AC3E}">
        <p14:creationId xmlns:p14="http://schemas.microsoft.com/office/powerpoint/2010/main" val="242786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1"/>
            <a:ext cx="10529251" cy="4888174"/>
          </a:xfrm>
        </p:spPr>
        <p:txBody>
          <a:bodyPr>
            <a:normAutofit/>
          </a:bodyPr>
          <a:lstStyle/>
          <a:p>
            <a:r>
              <a:rPr lang="cs-CZ" i="1" dirty="0"/>
              <a:t>Dialog o dvou systémech světa </a:t>
            </a:r>
            <a:r>
              <a:rPr lang="cs-CZ" dirty="0"/>
              <a:t>(1632) - Filippo </a:t>
            </a:r>
            <a:r>
              <a:rPr lang="cs-CZ" dirty="0" err="1"/>
              <a:t>Salviati</a:t>
            </a:r>
            <a:r>
              <a:rPr lang="cs-CZ" dirty="0"/>
              <a:t> (1583-1614), Francesco </a:t>
            </a:r>
            <a:r>
              <a:rPr lang="cs-CZ" dirty="0" err="1"/>
              <a:t>Sagredo</a:t>
            </a:r>
            <a:r>
              <a:rPr lang="cs-CZ" dirty="0"/>
              <a:t> (1571-1620) – aristotelik „prosťáček“ </a:t>
            </a:r>
            <a:r>
              <a:rPr lang="cs-CZ" dirty="0" err="1"/>
              <a:t>Simplicio</a:t>
            </a:r>
            <a:r>
              <a:rPr lang="cs-CZ" dirty="0"/>
              <a:t>.</a:t>
            </a:r>
          </a:p>
          <a:p>
            <a:r>
              <a:rPr lang="cs-CZ" dirty="0"/>
              <a:t>Gal. zde zejména vysvětluje, že je možné vymyslet fyzikální vysvětlení pohybu na rotující Zemi.</a:t>
            </a:r>
          </a:p>
          <a:p>
            <a:r>
              <a:rPr lang="cs-CZ" dirty="0"/>
              <a:t>Zásadní </a:t>
            </a:r>
            <a:r>
              <a:rPr lang="cs-CZ" dirty="0" err="1"/>
              <a:t>kontrafaktuální</a:t>
            </a:r>
            <a:r>
              <a:rPr lang="cs-CZ" dirty="0"/>
              <a:t> argumentů geocentriků</a:t>
            </a:r>
            <a:r>
              <a:rPr lang="cs-CZ"/>
              <a:t>: </a:t>
            </a:r>
            <a:r>
              <a:rPr lang="cs-CZ" i="1"/>
              <a:t>Kdyby </a:t>
            </a:r>
            <a:r>
              <a:rPr lang="cs-CZ" i="1" dirty="0"/>
              <a:t>země rotovala od západu k východu</a:t>
            </a:r>
            <a:r>
              <a:rPr lang="cs-CZ" dirty="0"/>
              <a:t>: </a:t>
            </a:r>
          </a:p>
          <a:p>
            <a:pPr marL="544513" indent="0">
              <a:buNone/>
            </a:pPr>
            <a:r>
              <a:rPr lang="cs-CZ" dirty="0"/>
              <a:t>– </a:t>
            </a:r>
            <a:r>
              <a:rPr lang="cs-CZ" i="1" dirty="0"/>
              <a:t>mraky by byly unášeny od východu k západu</a:t>
            </a:r>
            <a:r>
              <a:rPr lang="cs-CZ" dirty="0"/>
              <a:t>; </a:t>
            </a:r>
          </a:p>
          <a:p>
            <a:pPr marL="544513" indent="0">
              <a:buNone/>
            </a:pPr>
            <a:r>
              <a:rPr lang="cs-CZ" dirty="0"/>
              <a:t>– </a:t>
            </a:r>
            <a:r>
              <a:rPr lang="cs-CZ" i="1" dirty="0"/>
              <a:t>šípy by nepadaly zpět na stejné místo, ale západně od něj</a:t>
            </a:r>
            <a:r>
              <a:rPr lang="cs-CZ" dirty="0"/>
              <a:t>; </a:t>
            </a:r>
          </a:p>
          <a:p>
            <a:pPr marL="544513" indent="0">
              <a:buNone/>
            </a:pPr>
            <a:r>
              <a:rPr lang="cs-CZ" dirty="0"/>
              <a:t>– </a:t>
            </a:r>
            <a:r>
              <a:rPr lang="cs-CZ" i="1" dirty="0"/>
              <a:t>cítili bychom silný vír vanoucí od východu </a:t>
            </a:r>
            <a:r>
              <a:rPr lang="cs-CZ" i="1"/>
              <a:t>k západu</a:t>
            </a:r>
            <a:endParaRPr lang="cs-CZ" dirty="0"/>
          </a:p>
          <a:p>
            <a:r>
              <a:rPr lang="cs-CZ" dirty="0"/>
              <a:t>Tycho Brahe: když na plující lodi vyhodíme objekt do vzduchu, nedopadne na stejné místo – to samé platí pro rotující Zemi.</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Argumenty geocentriků</a:t>
            </a:r>
          </a:p>
        </p:txBody>
      </p:sp>
      <p:sp>
        <p:nvSpPr>
          <p:cNvPr id="9" name="TextovéPole 8">
            <a:extLst>
              <a:ext uri="{FF2B5EF4-FFF2-40B4-BE49-F238E27FC236}">
                <a16:creationId xmlns:a16="http://schemas.microsoft.com/office/drawing/2014/main" id="{68C6AA9E-27C4-45C9-A725-A37C7609CA4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6556A942-FBB3-40A8-9DF8-0954D2EB35B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Tree>
    <p:extLst>
      <p:ext uri="{BB962C8B-B14F-4D97-AF65-F5344CB8AC3E}">
        <p14:creationId xmlns:p14="http://schemas.microsoft.com/office/powerpoint/2010/main" val="250673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3135087"/>
            <a:ext cx="11216640" cy="3658088"/>
          </a:xfrm>
        </p:spPr>
        <p:txBody>
          <a:bodyPr>
            <a:normAutofit/>
          </a:bodyPr>
          <a:lstStyle/>
          <a:p>
            <a:pPr>
              <a:spcAft>
                <a:spcPts val="600"/>
              </a:spcAft>
              <a:tabLst>
                <a:tab pos="90170" algn="l"/>
              </a:tabLst>
            </a:pPr>
            <a:r>
              <a:rPr lang="cs-CZ" sz="1800" dirty="0">
                <a:effectLst/>
                <a:latin typeface="+mj-lt"/>
                <a:ea typeface="Calibri" panose="020F0502020204030204" pitchFamily="34" charset="0"/>
                <a:cs typeface="Times New Roman" panose="02020603050405020304" pitchFamily="18" charset="0"/>
              </a:rPr>
              <a:t>V </a:t>
            </a:r>
            <a:r>
              <a:rPr lang="cs-CZ" sz="1800" i="1" dirty="0">
                <a:effectLst/>
                <a:latin typeface="+mj-lt"/>
                <a:ea typeface="Calibri" panose="020F0502020204030204" pitchFamily="34" charset="0"/>
                <a:cs typeface="Times New Roman" panose="02020603050405020304" pitchFamily="18" charset="0"/>
              </a:rPr>
              <a:t>Dialogu </a:t>
            </a:r>
            <a:r>
              <a:rPr lang="cs-CZ" sz="1800" dirty="0">
                <a:effectLst/>
                <a:latin typeface="+mj-lt"/>
                <a:ea typeface="Calibri" panose="020F0502020204030204" pitchFamily="34" charset="0"/>
                <a:cs typeface="Times New Roman" panose="02020603050405020304" pitchFamily="18" charset="0"/>
              </a:rPr>
              <a:t>mnoho myšlenkových experimentů</a:t>
            </a:r>
          </a:p>
          <a:p>
            <a:pPr>
              <a:spcAft>
                <a:spcPts val="600"/>
              </a:spcAft>
            </a:pPr>
            <a:r>
              <a:rPr lang="cs-CZ" sz="1800" dirty="0">
                <a:effectLst/>
                <a:latin typeface="+mj-lt"/>
                <a:ea typeface="Calibri" panose="020F0502020204030204" pitchFamily="34" charset="0"/>
                <a:cs typeface="Times New Roman" panose="02020603050405020304" pitchFamily="18" charset="0"/>
              </a:rPr>
              <a:t>Koule svržená ze stěžně plující lodě dopadne k patě stěžně – viz </a:t>
            </a:r>
            <a:r>
              <a:rPr lang="cs-CZ" sz="1800" u="sng" dirty="0">
                <a:solidFill>
                  <a:srgbClr val="0563C1"/>
                </a:solidFill>
                <a:effectLst/>
                <a:latin typeface="+mj-lt"/>
                <a:ea typeface="Calibri" panose="020F0502020204030204" pitchFamily="34" charset="0"/>
                <a:cs typeface="Times New Roman" panose="02020603050405020304" pitchFamily="18" charset="0"/>
                <a:hlinkClick r:id="rId2"/>
              </a:rPr>
              <a:t>https://www.youtube.com/watch?time_continue=66&amp;v=v0gg1F0sz0E</a:t>
            </a:r>
            <a:r>
              <a:rPr lang="cs-CZ" sz="1800" dirty="0">
                <a:effectLst/>
                <a:latin typeface="+mj-lt"/>
                <a:ea typeface="Calibri" panose="020F0502020204030204" pitchFamily="34" charset="0"/>
                <a:cs typeface="Times New Roman" panose="02020603050405020304" pitchFamily="18" charset="0"/>
              </a:rPr>
              <a:t>   </a:t>
            </a:r>
          </a:p>
          <a:p>
            <a:pPr>
              <a:spcAft>
                <a:spcPts val="600"/>
              </a:spcAft>
            </a:pPr>
            <a:r>
              <a:rPr lang="cs-CZ" sz="1800" dirty="0">
                <a:effectLst/>
                <a:latin typeface="+mj-lt"/>
                <a:ea typeface="Calibri" panose="020F0502020204030204" pitchFamily="34" charset="0"/>
                <a:cs typeface="Times New Roman" panose="02020603050405020304" pitchFamily="18" charset="0"/>
              </a:rPr>
              <a:t>V podpalubí nejsme na základě pohybů předmětů (kapání vody do nádobí) schopni rozhodnout, jestli se loď pohybuje nebo ne. To platí i pro Zemi. </a:t>
            </a:r>
          </a:p>
          <a:p>
            <a:pPr>
              <a:spcAft>
                <a:spcPts val="600"/>
              </a:spcAft>
            </a:pPr>
            <a:r>
              <a:rPr lang="cs-CZ" sz="1800" dirty="0">
                <a:effectLst/>
                <a:latin typeface="+mj-lt"/>
                <a:ea typeface="Calibri" panose="020F0502020204030204" pitchFamily="34" charset="0"/>
                <a:cs typeface="Times New Roman" panose="02020603050405020304" pitchFamily="18" charset="0"/>
              </a:rPr>
              <a:t>Hodně přezkušování v 17. století.</a:t>
            </a:r>
          </a:p>
          <a:p>
            <a:pPr>
              <a:spcAft>
                <a:spcPts val="600"/>
              </a:spcAft>
            </a:pPr>
            <a:r>
              <a:rPr lang="cs-CZ" sz="1800" dirty="0">
                <a:effectLst/>
                <a:latin typeface="+mj-lt"/>
                <a:ea typeface="Calibri" panose="020F0502020204030204" pitchFamily="34" charset="0"/>
                <a:cs typeface="Times New Roman" panose="02020603050405020304" pitchFamily="18" charset="0"/>
              </a:rPr>
              <a:t>4. část </a:t>
            </a:r>
            <a:r>
              <a:rPr lang="cs-CZ" sz="1800" i="1" dirty="0">
                <a:effectLst/>
                <a:latin typeface="+mj-lt"/>
                <a:ea typeface="Calibri" panose="020F0502020204030204" pitchFamily="34" charset="0"/>
                <a:cs typeface="Times New Roman" panose="02020603050405020304" pitchFamily="18" charset="0"/>
              </a:rPr>
              <a:t>Dialogu</a:t>
            </a:r>
            <a:r>
              <a:rPr lang="cs-CZ" sz="1800" dirty="0">
                <a:effectLst/>
                <a:latin typeface="+mj-lt"/>
                <a:ea typeface="Calibri" panose="020F0502020204030204" pitchFamily="34" charset="0"/>
                <a:cs typeface="Times New Roman" panose="02020603050405020304" pitchFamily="18" charset="0"/>
              </a:rPr>
              <a:t>: Gal. byl přesvědčen, že příliv a odliv jsou důsledky rotace Země.</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Obhajoba heliocentrismu</a:t>
            </a:r>
          </a:p>
        </p:txBody>
      </p:sp>
      <p:sp>
        <p:nvSpPr>
          <p:cNvPr id="9" name="TextovéPole 8">
            <a:extLst>
              <a:ext uri="{FF2B5EF4-FFF2-40B4-BE49-F238E27FC236}">
                <a16:creationId xmlns:a16="http://schemas.microsoft.com/office/drawing/2014/main" id="{68C6AA9E-27C4-45C9-A725-A37C7609CA4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6556A942-FBB3-40A8-9DF8-0954D2EB35B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pic>
        <p:nvPicPr>
          <p:cNvPr id="6" name="Obrázek 5">
            <a:extLst>
              <a:ext uri="{FF2B5EF4-FFF2-40B4-BE49-F238E27FC236}">
                <a16:creationId xmlns:a16="http://schemas.microsoft.com/office/drawing/2014/main" id="{D1C0B37A-C756-4538-9B1D-9EB9C026A8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9565" y="507734"/>
            <a:ext cx="5292436" cy="3033412"/>
          </a:xfrm>
          <a:prstGeom prst="rect">
            <a:avLst/>
          </a:prstGeom>
          <a:noFill/>
          <a:ln>
            <a:noFill/>
          </a:ln>
        </p:spPr>
      </p:pic>
    </p:spTree>
    <p:extLst>
      <p:ext uri="{BB962C8B-B14F-4D97-AF65-F5344CB8AC3E}">
        <p14:creationId xmlns:p14="http://schemas.microsoft.com/office/powerpoint/2010/main" val="301082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3. René Descartes (1596-1650)</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rené descartes">
            <a:extLst>
              <a:ext uri="{FF2B5EF4-FFF2-40B4-BE49-F238E27FC236}">
                <a16:creationId xmlns:a16="http://schemas.microsoft.com/office/drawing/2014/main" id="{5B782894-E5C4-4BE7-B360-A4B494D1A8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47462" y="1418437"/>
            <a:ext cx="4444538" cy="5439563"/>
          </a:xfrm>
          <a:prstGeom prst="rect">
            <a:avLst/>
          </a:prstGeom>
          <a:noFill/>
          <a:ln>
            <a:noFill/>
          </a:ln>
        </p:spPr>
      </p:pic>
    </p:spTree>
    <p:extLst>
      <p:ext uri="{BB962C8B-B14F-4D97-AF65-F5344CB8AC3E}">
        <p14:creationId xmlns:p14="http://schemas.microsoft.com/office/powerpoint/2010/main" val="422370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798022" y="1905000"/>
            <a:ext cx="7055023" cy="4006222"/>
          </a:xfrm>
        </p:spPr>
        <p:txBody>
          <a:bodyPr/>
          <a:lstStyle/>
          <a:p>
            <a:r>
              <a:rPr lang="cs-CZ" dirty="0"/>
              <a:t>Moderní „epistemologické“ čtení Descarta, ve skutečnosti ho mnohem více zajímala věda (fyzika, kosmologie, optika, medicína, fyziologie…).</a:t>
            </a:r>
          </a:p>
          <a:p>
            <a:r>
              <a:rPr lang="cs-CZ" i="1" dirty="0"/>
              <a:t>Principy filosofie</a:t>
            </a:r>
            <a:r>
              <a:rPr lang="cs-CZ" dirty="0"/>
              <a:t> (1644) – I. epistemologie + metafyzika; II. hmota a pohyb; III. vznik a uspořádání kosmu (teorie vírů); IV</a:t>
            </a:r>
            <a:r>
              <a:rPr lang="cs-CZ"/>
              <a:t>. vznik </a:t>
            </a:r>
            <a:r>
              <a:rPr lang="cs-CZ" dirty="0"/>
              <a:t>Země a různé pozemské jevy.</a:t>
            </a:r>
          </a:p>
          <a:p>
            <a:r>
              <a:rPr lang="cs-CZ" dirty="0"/>
              <a:t>Medicínský výklad člověka ve spisu </a:t>
            </a:r>
            <a:r>
              <a:rPr lang="cs-CZ" i="1" dirty="0"/>
              <a:t>O člověku </a:t>
            </a:r>
            <a:r>
              <a:rPr lang="cs-CZ" dirty="0"/>
              <a:t>a ve </a:t>
            </a:r>
            <a:r>
              <a:rPr lang="cs-CZ" i="1" dirty="0"/>
              <a:t>Vášních duše</a:t>
            </a:r>
            <a:r>
              <a:rPr lang="cs-CZ" dirty="0"/>
              <a:t>.</a:t>
            </a:r>
          </a:p>
          <a:p>
            <a:r>
              <a:rPr lang="cs-CZ" dirty="0"/>
              <a:t>Matematika a optika - </a:t>
            </a:r>
            <a:r>
              <a:rPr lang="cs-CZ" i="1" dirty="0"/>
              <a:t>Geometrie</a:t>
            </a:r>
            <a:r>
              <a:rPr lang="cs-CZ" dirty="0"/>
              <a:t>, </a:t>
            </a:r>
            <a:r>
              <a:rPr lang="cs-CZ" i="1" dirty="0"/>
              <a:t>Dioptrika</a:t>
            </a:r>
            <a:r>
              <a:rPr lang="cs-CZ" dirty="0"/>
              <a:t> a </a:t>
            </a:r>
            <a:r>
              <a:rPr lang="cs-CZ" i="1" dirty="0"/>
              <a:t>Meteory</a:t>
            </a:r>
            <a:r>
              <a:rPr lang="cs-CZ" dirty="0"/>
              <a: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Úvod</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Image result for rené descartes essais">
            <a:extLst>
              <a:ext uri="{FF2B5EF4-FFF2-40B4-BE49-F238E27FC236}">
                <a16:creationId xmlns:a16="http://schemas.microsoft.com/office/drawing/2014/main" id="{52F01275-C045-4FE0-8EF3-EB62B04F45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53045" y="1043940"/>
            <a:ext cx="4338955" cy="5814060"/>
          </a:xfrm>
          <a:prstGeom prst="rect">
            <a:avLst/>
          </a:prstGeom>
          <a:noFill/>
          <a:ln>
            <a:noFill/>
          </a:ln>
        </p:spPr>
      </p:pic>
    </p:spTree>
    <p:extLst>
      <p:ext uri="{BB962C8B-B14F-4D97-AF65-F5344CB8AC3E}">
        <p14:creationId xmlns:p14="http://schemas.microsoft.com/office/powerpoint/2010/main" val="254081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798022" y="1905000"/>
            <a:ext cx="10706589" cy="4006222"/>
          </a:xfrm>
        </p:spPr>
        <p:txBody>
          <a:bodyPr/>
          <a:lstStyle/>
          <a:p>
            <a:r>
              <a:rPr lang="cs-CZ" dirty="0"/>
              <a:t>Tři substance: </a:t>
            </a:r>
            <a:r>
              <a:rPr lang="cs-CZ" i="1" u="sng" dirty="0"/>
              <a:t>Deus</a:t>
            </a:r>
            <a:r>
              <a:rPr lang="cs-CZ" dirty="0"/>
              <a:t>, </a:t>
            </a:r>
            <a:r>
              <a:rPr lang="cs-CZ" i="1" u="sng" dirty="0" err="1"/>
              <a:t>substantia</a:t>
            </a:r>
            <a:r>
              <a:rPr lang="cs-CZ" i="1" u="sng" dirty="0"/>
              <a:t> </a:t>
            </a:r>
            <a:r>
              <a:rPr lang="cs-CZ" i="1" u="sng" dirty="0" err="1"/>
              <a:t>cogitans</a:t>
            </a:r>
            <a:r>
              <a:rPr lang="cs-CZ" i="1" dirty="0"/>
              <a:t> </a:t>
            </a:r>
            <a:r>
              <a:rPr lang="cs-CZ" dirty="0"/>
              <a:t>a </a:t>
            </a:r>
            <a:r>
              <a:rPr lang="cs-CZ" i="1" u="sng" dirty="0" err="1"/>
              <a:t>substantia</a:t>
            </a:r>
            <a:r>
              <a:rPr lang="cs-CZ" i="1" u="sng" dirty="0"/>
              <a:t> </a:t>
            </a:r>
            <a:r>
              <a:rPr lang="cs-CZ" i="1" u="sng" dirty="0" err="1"/>
              <a:t>corporea</a:t>
            </a:r>
            <a:r>
              <a:rPr lang="cs-CZ" dirty="0"/>
              <a:t> (</a:t>
            </a:r>
            <a:r>
              <a:rPr lang="cs-CZ" i="1" dirty="0" err="1"/>
              <a:t>extensa</a:t>
            </a:r>
            <a:r>
              <a:rPr lang="cs-CZ" dirty="0"/>
              <a:t>).</a:t>
            </a:r>
          </a:p>
          <a:p>
            <a:r>
              <a:rPr lang="cs-CZ" dirty="0"/>
              <a:t>Existují pouze </a:t>
            </a:r>
            <a:r>
              <a:rPr lang="cs-CZ" u="sng" dirty="0"/>
              <a:t>primární</a:t>
            </a:r>
            <a:r>
              <a:rPr lang="cs-CZ" dirty="0"/>
              <a:t> kvality, </a:t>
            </a:r>
            <a:r>
              <a:rPr lang="cs-CZ" u="sng" dirty="0"/>
              <a:t>sekundární</a:t>
            </a:r>
            <a:r>
              <a:rPr lang="cs-CZ" dirty="0"/>
              <a:t> jsou fantomy v našich smyslech.</a:t>
            </a:r>
          </a:p>
          <a:p>
            <a:r>
              <a:rPr lang="cs-CZ" u="sng" dirty="0"/>
              <a:t>Tělesná substance</a:t>
            </a:r>
            <a:r>
              <a:rPr lang="cs-CZ" dirty="0"/>
              <a:t> vyplňuje vše. Prostor = rozlehlost.</a:t>
            </a:r>
          </a:p>
          <a:p>
            <a:r>
              <a:rPr lang="cs-CZ" b="1" dirty="0"/>
              <a:t>První východisko</a:t>
            </a:r>
            <a:r>
              <a:rPr lang="cs-CZ" dirty="0"/>
              <a:t>: prostor je beze zbytku vyplněn tělesnou substancí neboli hmotou: prostor splývá </a:t>
            </a:r>
            <a:r>
              <a:rPr lang="cs-CZ"/>
              <a:t>s hmotou.</a:t>
            </a:r>
            <a:endParaRPr lang="cs-CZ" dirty="0"/>
          </a:p>
          <a:p>
            <a:r>
              <a:rPr lang="cs-CZ" b="1" dirty="0"/>
              <a:t>Druhé východisko</a:t>
            </a:r>
            <a:r>
              <a:rPr lang="cs-CZ" dirty="0"/>
              <a:t>: pohyb přetváří hmotu.</a:t>
            </a:r>
          </a:p>
          <a:p>
            <a:r>
              <a:rPr lang="cs-CZ" dirty="0"/>
              <a:t>Příroda se skládá z látky a pohybu, který způsobuje rozmanitost jejích forem.</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Východiska karteziánské fyziky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73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obsah 3">
            <a:extLst>
              <a:ext uri="{FF2B5EF4-FFF2-40B4-BE49-F238E27FC236}">
                <a16:creationId xmlns:a16="http://schemas.microsoft.com/office/drawing/2014/main" id="{2ED253C9-BEAA-4E72-A1AF-97F2415B1186}"/>
              </a:ext>
            </a:extLst>
          </p:cNvPr>
          <p:cNvGraphicFramePr>
            <a:graphicFrameLocks noGrp="1"/>
          </p:cNvGraphicFramePr>
          <p:nvPr>
            <p:ph idx="1"/>
            <p:extLst>
              <p:ext uri="{D42A27DB-BD31-4B8C-83A1-F6EECF244321}">
                <p14:modId xmlns:p14="http://schemas.microsoft.com/office/powerpoint/2010/main" val="2593618492"/>
              </p:ext>
            </p:extLst>
          </p:nvPr>
        </p:nvGraphicFramePr>
        <p:xfrm>
          <a:off x="974725" y="1397726"/>
          <a:ext cx="10529888"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8A2AF8A-2518-4DA1-A7BD-A30CBC677794}"/>
              </a:ext>
            </a:extLst>
          </p:cNvPr>
          <p:cNvSpPr>
            <a:spLocks noGrp="1"/>
          </p:cNvSpPr>
          <p:nvPr>
            <p:ph type="title"/>
          </p:nvPr>
        </p:nvSpPr>
        <p:spPr/>
        <p:txBody>
          <a:bodyPr/>
          <a:lstStyle/>
          <a:p>
            <a:r>
              <a:rPr lang="cs-CZ" dirty="0"/>
              <a:t>Seznam témat</a:t>
            </a:r>
          </a:p>
        </p:txBody>
      </p:sp>
    </p:spTree>
    <p:extLst>
      <p:ext uri="{BB962C8B-B14F-4D97-AF65-F5344CB8AC3E}">
        <p14:creationId xmlns:p14="http://schemas.microsoft.com/office/powerpoint/2010/main" val="396194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798022" y="1905000"/>
            <a:ext cx="6799811" cy="4006222"/>
          </a:xfrm>
        </p:spPr>
        <p:txBody>
          <a:bodyPr/>
          <a:lstStyle/>
          <a:p>
            <a:pPr>
              <a:buFont typeface="+mj-lt"/>
              <a:buAutoNum type="alphaLcParenR"/>
            </a:pPr>
            <a:r>
              <a:rPr lang="cs-CZ" dirty="0"/>
              <a:t>Ontologická </a:t>
            </a:r>
            <a:r>
              <a:rPr lang="cs-CZ" b="1" dirty="0"/>
              <a:t>homogenizace</a:t>
            </a:r>
            <a:r>
              <a:rPr lang="cs-CZ" dirty="0"/>
              <a:t> přírody (neexistuje dělení na sub/</a:t>
            </a:r>
            <a:r>
              <a:rPr lang="cs-CZ" dirty="0" err="1"/>
              <a:t>supralunární</a:t>
            </a:r>
            <a:r>
              <a:rPr lang="cs-CZ" dirty="0"/>
              <a:t>).</a:t>
            </a:r>
          </a:p>
          <a:p>
            <a:pPr>
              <a:buFont typeface="+mj-lt"/>
              <a:buAutoNum type="alphaLcParenR"/>
            </a:pPr>
            <a:r>
              <a:rPr lang="cs-CZ" b="1" dirty="0"/>
              <a:t>Nekonečnost</a:t>
            </a:r>
            <a:r>
              <a:rPr lang="cs-CZ" dirty="0"/>
              <a:t> prostoru: </a:t>
            </a:r>
            <a:r>
              <a:rPr lang="cs-CZ"/>
              <a:t>svět = </a:t>
            </a:r>
            <a:r>
              <a:rPr lang="cs-CZ" dirty="0"/>
              <a:t>bez hranic</a:t>
            </a:r>
            <a:r>
              <a:rPr lang="cs-CZ"/>
              <a:t>, neohraničený </a:t>
            </a:r>
            <a:r>
              <a:rPr lang="cs-CZ" i="1" dirty="0" err="1"/>
              <a:t>interminatum</a:t>
            </a:r>
            <a:r>
              <a:rPr lang="cs-CZ" dirty="0"/>
              <a:t>. Pozitivně pojatý atribut nekonečnosti náleží pouze Bohu. Země a sluneční soustava jsou banální součásti bezmezného kosmu.</a:t>
            </a:r>
          </a:p>
          <a:p>
            <a:pPr>
              <a:buFont typeface="+mj-lt"/>
              <a:buAutoNum type="alphaLcParenR"/>
            </a:pPr>
            <a:r>
              <a:rPr lang="cs-CZ" dirty="0"/>
              <a:t>Neexistují atomy jakožto nedělitelné části hmoty. Ale existují dělitelné </a:t>
            </a:r>
            <a:r>
              <a:rPr lang="cs-CZ" b="1" dirty="0"/>
              <a:t>korpuskule</a:t>
            </a:r>
            <a:r>
              <a:rPr lang="cs-CZ" dirty="0"/>
              <a:t> – ty jsou různě velké a úplně zaplňují prostor jako kuličky a různé odštěpky. </a:t>
            </a:r>
          </a:p>
          <a:p>
            <a:pPr>
              <a:buFont typeface="+mj-lt"/>
              <a:buAutoNum type="alphaLcParenR"/>
            </a:pPr>
            <a:r>
              <a:rPr lang="cs-CZ" b="1" dirty="0"/>
              <a:t>Prázdno</a:t>
            </a:r>
            <a:r>
              <a:rPr lang="cs-CZ" dirty="0"/>
              <a:t> neexistuje.</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a:t>Důsledky identity hmoty a prostoru</a:t>
            </a:r>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9" name="Obrázek 8" descr="Image result for rené descartes matter in motion">
            <a:extLst>
              <a:ext uri="{FF2B5EF4-FFF2-40B4-BE49-F238E27FC236}">
                <a16:creationId xmlns:a16="http://schemas.microsoft.com/office/drawing/2014/main" id="{695E9A09-42F2-478E-895A-E22A53750E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7833" y="1233983"/>
            <a:ext cx="4594167" cy="5625606"/>
          </a:xfrm>
          <a:prstGeom prst="rect">
            <a:avLst/>
          </a:prstGeom>
          <a:noFill/>
          <a:ln>
            <a:noFill/>
          </a:ln>
        </p:spPr>
      </p:pic>
    </p:spTree>
    <p:extLst>
      <p:ext uri="{BB962C8B-B14F-4D97-AF65-F5344CB8AC3E}">
        <p14:creationId xmlns:p14="http://schemas.microsoft.com/office/powerpoint/2010/main" val="224109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fontScale="92500" lnSpcReduction="10000"/>
          </a:bodyPr>
          <a:lstStyle/>
          <a:p>
            <a:r>
              <a:rPr lang="cs-CZ" u="sng" dirty="0"/>
              <a:t>Víry</a:t>
            </a:r>
            <a:r>
              <a:rPr lang="cs-CZ" dirty="0"/>
              <a:t>: v pohybující se hmotě vznikají kruhy, víry</a:t>
            </a:r>
            <a:r>
              <a:rPr lang="cs-CZ"/>
              <a:t>. </a:t>
            </a:r>
          </a:p>
          <a:p>
            <a:r>
              <a:rPr lang="cs-CZ" b="1"/>
              <a:t>Pohyb </a:t>
            </a:r>
            <a:r>
              <a:rPr lang="cs-CZ" b="1" dirty="0"/>
              <a:t>ve vlastním</a:t>
            </a:r>
            <a:r>
              <a:rPr lang="cs-CZ" dirty="0"/>
              <a:t>/</a:t>
            </a:r>
            <a:r>
              <a:rPr lang="cs-CZ" b="1" dirty="0"/>
              <a:t>náležitém</a:t>
            </a:r>
            <a:r>
              <a:rPr lang="cs-CZ" dirty="0"/>
              <a:t> </a:t>
            </a:r>
            <a:r>
              <a:rPr lang="cs-CZ" b="1" dirty="0"/>
              <a:t>smyslu</a:t>
            </a:r>
            <a:r>
              <a:rPr lang="cs-CZ" dirty="0"/>
              <a:t> (</a:t>
            </a:r>
            <a:r>
              <a:rPr lang="cs-CZ" i="1" dirty="0" err="1"/>
              <a:t>proprie</a:t>
            </a:r>
            <a:r>
              <a:rPr lang="cs-CZ" dirty="0"/>
              <a:t>): </a:t>
            </a:r>
            <a:r>
              <a:rPr lang="cs-CZ" u="sng" dirty="0"/>
              <a:t>přemisťování jedné části hmoty</a:t>
            </a:r>
            <a:r>
              <a:rPr lang="cs-CZ" dirty="0"/>
              <a:t>, tj. jednoho tělesa, „</a:t>
            </a:r>
            <a:r>
              <a:rPr lang="cs-CZ" i="1" dirty="0"/>
              <a:t>ze sousedství těch těles, která se ho bezprostředně dotýkají a které chápeme jako by byla v klidu, do sousedství jiných těles</a:t>
            </a:r>
            <a:r>
              <a:rPr lang="cs-CZ" dirty="0"/>
              <a:t>.“ Tento pohyb funguje jako </a:t>
            </a:r>
            <a:r>
              <a:rPr lang="cs-CZ" u="sng" dirty="0"/>
              <a:t>princip individuace</a:t>
            </a:r>
            <a:r>
              <a:rPr lang="cs-CZ" dirty="0"/>
              <a:t>. </a:t>
            </a:r>
          </a:p>
          <a:p>
            <a:r>
              <a:rPr lang="cs-CZ" b="1" dirty="0"/>
              <a:t>Pohyb v běžném smyslu </a:t>
            </a:r>
            <a:r>
              <a:rPr lang="cs-CZ" dirty="0"/>
              <a:t>(</a:t>
            </a:r>
            <a:r>
              <a:rPr lang="cs-CZ" i="1" dirty="0" err="1"/>
              <a:t>vulgare</a:t>
            </a:r>
            <a:r>
              <a:rPr lang="cs-CZ" dirty="0"/>
              <a:t>): </a:t>
            </a:r>
            <a:r>
              <a:rPr lang="cs-CZ" u="sng" dirty="0"/>
              <a:t>smyslově vnímatelný pohyb</a:t>
            </a:r>
            <a:r>
              <a:rPr lang="cs-CZ" dirty="0"/>
              <a:t>. Loď unášená proudem řeky je nehybná ve vlastním smyslu (splývá s hmotou řeky), v běžném smyslu se však pohybuje vzhledem ke břehům.</a:t>
            </a:r>
          </a:p>
          <a:p>
            <a:r>
              <a:rPr lang="cs-CZ" u="sng" dirty="0"/>
              <a:t>Relační chápání pohybu</a:t>
            </a:r>
            <a:r>
              <a:rPr lang="cs-CZ" dirty="0"/>
              <a:t> – v protikladu vůči pohybu v newtonovském absolutním prostoru: U Newtona se pohybují tělesa v prostoru jakoby v jakési obrovské nádobě, u Descarta se tělesa pohybují vůči sobě navzájem.</a:t>
            </a:r>
          </a:p>
          <a:p>
            <a:r>
              <a:rPr lang="cs-CZ" dirty="0"/>
              <a:t>Rozdíl mezi rychlostí tělesa a sousedního prostředí je kritériem jeho existence. </a:t>
            </a:r>
            <a:r>
              <a:rPr lang="cs-CZ" b="1" u="sng" dirty="0"/>
              <a:t>Dynamická koncepce univerza</a:t>
            </a:r>
            <a:r>
              <a:rPr lang="cs-CZ" dirty="0"/>
              <a:t>. </a:t>
            </a:r>
            <a:r>
              <a:rPr lang="cs-CZ" b="1" dirty="0"/>
              <a:t>Neplatí</a:t>
            </a:r>
            <a:r>
              <a:rPr lang="cs-CZ" dirty="0"/>
              <a:t> již </a:t>
            </a:r>
            <a:r>
              <a:rPr lang="cs-CZ" u="sng" dirty="0"/>
              <a:t>statický řád</a:t>
            </a:r>
            <a:r>
              <a:rPr lang="cs-CZ" dirty="0"/>
              <a:t> ani </a:t>
            </a:r>
            <a:r>
              <a:rPr lang="cs-CZ" u="sng" dirty="0"/>
              <a:t>statická harmonie těles</a:t>
            </a:r>
            <a:r>
              <a:rPr lang="cs-CZ" dirty="0"/>
              <a:t>, která jsou buď v klidu, nebo se pohybují kolem svých neměnných středů.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Pohyb</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3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lstStyle/>
          <a:p>
            <a:pPr>
              <a:buFont typeface="+mj-lt"/>
              <a:buAutoNum type="alphaLcParenR"/>
            </a:pPr>
            <a:r>
              <a:rPr lang="cs-CZ" b="1" dirty="0"/>
              <a:t>První příčinou je Bůh </a:t>
            </a:r>
            <a:r>
              <a:rPr lang="cs-CZ" dirty="0"/>
              <a:t>= univerzální a primární příčina všech pohybů ve světě. </a:t>
            </a:r>
          </a:p>
          <a:p>
            <a:r>
              <a:rPr lang="cs-CZ" dirty="0"/>
              <a:t>Bůh zachovává ve hmotě v každém okamžiku stejnou kvantitu pohybu, kolik do ní na počátku vložil. </a:t>
            </a:r>
          </a:p>
          <a:p>
            <a:r>
              <a:rPr lang="cs-CZ" dirty="0"/>
              <a:t>První zákon zachování hybnosti – hybnost (velikost pohybu) celého vesmíru zůstává stále stejná. </a:t>
            </a:r>
          </a:p>
          <a:p>
            <a:r>
              <a:rPr lang="cs-CZ" dirty="0"/>
              <a:t>Teologické zdůvodnění fyziky: Bůh jako garant fyzikální konstantnosti univerza.</a:t>
            </a:r>
          </a:p>
          <a:p>
            <a:pPr>
              <a:buFont typeface="+mj-lt"/>
              <a:buAutoNum type="alphaLcParenR" startAt="2"/>
            </a:pPr>
            <a:r>
              <a:rPr lang="cs-CZ" b="1" dirty="0"/>
              <a:t>Zvláštní příčiny pohybu</a:t>
            </a:r>
            <a:r>
              <a:rPr lang="cs-CZ" dirty="0"/>
              <a:t>: </a:t>
            </a:r>
            <a:r>
              <a:rPr lang="cs-CZ" b="1" dirty="0"/>
              <a:t>zákony</a:t>
            </a:r>
            <a:r>
              <a:rPr lang="cs-CZ" dirty="0"/>
              <a:t> přírody, které dávají pohyb jednotlivým částem hmoty, tj. jednotlivým tělesům</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Dvě příčiny pohybu </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72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lstStyle/>
          <a:p>
            <a:r>
              <a:rPr lang="cs-CZ" b="1" dirty="0"/>
              <a:t>1. zákon</a:t>
            </a:r>
            <a:r>
              <a:rPr lang="cs-CZ" dirty="0"/>
              <a:t>: Každá věc, která je jednoduchá a nedělitelná, pokud to závisí na ní, setrvává vždy v tom samém stavu a mění ho jen kvůli vnějším příčinám.</a:t>
            </a:r>
          </a:p>
          <a:p>
            <a:r>
              <a:rPr lang="cs-CZ" b="1" dirty="0"/>
              <a:t>2.  zákon</a:t>
            </a:r>
            <a:r>
              <a:rPr lang="cs-CZ" dirty="0"/>
              <a:t>: Každá část hmoty sama od sebe usiluje pohybovat se jen ve směru přímočarém, nikoli zakřiveném. </a:t>
            </a:r>
          </a:p>
          <a:p>
            <a:r>
              <a:rPr lang="cs-CZ" b="1" dirty="0"/>
              <a:t>3. zákon</a:t>
            </a:r>
            <a:r>
              <a:rPr lang="cs-CZ" dirty="0"/>
              <a:t>: Při srážce se silnějším tělesem neztrácí těleso nic ze svého pohybu, při srážce se slabším tělesem ztrácí tolik pohybu, kolik ho odevzdává.</a:t>
            </a:r>
          </a:p>
          <a:p>
            <a:r>
              <a:rPr lang="cs-CZ" dirty="0"/>
              <a:t>První a druhý zákon vyjadřují princip setrvačnosti. </a:t>
            </a:r>
          </a:p>
          <a:p>
            <a:r>
              <a:rPr lang="cs-CZ" dirty="0"/>
              <a:t>Setrvačnost je negativním pojmem, protože označuje těleso, na něž nepůsobí jiná tělesa. Nevyžaduje si kauzální vysvětlení – to si vyžaduje změna rychlosti. </a:t>
            </a:r>
          </a:p>
          <a:p>
            <a:r>
              <a:rPr lang="cs-CZ"/>
              <a:t>Descartes jako první konzistentně zformuloval princip</a:t>
            </a:r>
            <a:r>
              <a:rPr lang="cs-CZ" u="sng"/>
              <a:t> </a:t>
            </a:r>
            <a:r>
              <a:rPr lang="cs-CZ"/>
              <a:t>setrvačnosti – ale nikdy jej patřičně nevyužil – v jeho přírodě se nacházejí jen složité křivočaré nebo zrychlené pohyby.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Zvláštní příčiny pohybu = zákony </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98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479665"/>
            <a:ext cx="7054735" cy="5378335"/>
          </a:xfrm>
        </p:spPr>
        <p:txBody>
          <a:bodyPr>
            <a:normAutofit/>
          </a:bodyPr>
          <a:lstStyle/>
          <a:p>
            <a:r>
              <a:rPr lang="cs-CZ" dirty="0"/>
              <a:t>Descartes neměl pojem síly – vše se odehrává na základě kolizí korpuskulí/částic. </a:t>
            </a:r>
          </a:p>
          <a:p>
            <a:r>
              <a:rPr lang="cs-CZ" u="sng"/>
              <a:t>Třetí </a:t>
            </a:r>
            <a:r>
              <a:rPr lang="cs-CZ" u="sng" dirty="0"/>
              <a:t>zákon formuluje obecné pravidlo pro chování korpuskulí při srážce</a:t>
            </a:r>
            <a:r>
              <a:rPr lang="cs-CZ" dirty="0"/>
              <a:t>. Ve světě, kde matérie vyplňuje celý prostor a prázdno neexistuje, musí mít každý pohyb za následek srážku. </a:t>
            </a:r>
          </a:p>
          <a:p>
            <a:r>
              <a:rPr lang="cs-CZ" dirty="0"/>
              <a:t>Redukce všech procesů na srážky korpuskulí měla vést k odmítnutí všech sil (sympatií, astrálních vlivů atp.). Tedy: </a:t>
            </a:r>
            <a:r>
              <a:rPr lang="cs-CZ" u="sng" dirty="0"/>
              <a:t>Smyslem </a:t>
            </a:r>
            <a:r>
              <a:rPr lang="cs-CZ" u="sng" dirty="0" err="1"/>
              <a:t>kartez</a:t>
            </a:r>
            <a:r>
              <a:rPr lang="cs-CZ" u="sng" dirty="0"/>
              <a:t>. přírodní filosofie bylo také vyvrátit renesanční vitalistický kosmos</a:t>
            </a:r>
            <a:r>
              <a:rPr lang="cs-CZ" dirty="0"/>
              <a:t>, kde existovala různá působení na dálku: sympatie, astrologie, magie. </a:t>
            </a:r>
          </a:p>
          <a:p>
            <a:r>
              <a:rPr lang="cs-CZ" u="sng" dirty="0"/>
              <a:t>Odmítnutí existence sil </a:t>
            </a:r>
            <a:r>
              <a:rPr lang="cs-CZ" dirty="0"/>
              <a:t>= odmítnutí působení na dálku (proto karteziáni až do 18. století odmítali Newtonovu gravitační sílu).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Fyzika srážek</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rené descartes collision corpuscules">
            <a:extLst>
              <a:ext uri="{FF2B5EF4-FFF2-40B4-BE49-F238E27FC236}">
                <a16:creationId xmlns:a16="http://schemas.microsoft.com/office/drawing/2014/main" id="{D3B626F0-067C-4CC1-9F95-1F144DB0B9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30095" y="507735"/>
            <a:ext cx="4161905" cy="4161905"/>
          </a:xfrm>
          <a:prstGeom prst="rect">
            <a:avLst/>
          </a:prstGeom>
          <a:noFill/>
          <a:ln>
            <a:noFill/>
          </a:ln>
        </p:spPr>
      </p:pic>
    </p:spTree>
    <p:extLst>
      <p:ext uri="{BB962C8B-B14F-4D97-AF65-F5344CB8AC3E}">
        <p14:creationId xmlns:p14="http://schemas.microsoft.com/office/powerpoint/2010/main" val="2452397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lstStyle/>
          <a:p>
            <a:r>
              <a:rPr lang="cs-CZ" dirty="0"/>
              <a:t>Kosmologie je založena na idejí vírů hmoty.</a:t>
            </a:r>
          </a:p>
          <a:p>
            <a:r>
              <a:rPr lang="cs-CZ" dirty="0"/>
              <a:t>Většina astronomů 17. století souhlasila se, že vesmír je vyplněn fluidní hmotou/éterem.</a:t>
            </a:r>
          </a:p>
          <a:p>
            <a:r>
              <a:rPr lang="cs-CZ" dirty="0"/>
              <a:t>S první </a:t>
            </a:r>
            <a:r>
              <a:rPr lang="cs-CZ" u="sng" dirty="0"/>
              <a:t>kosmologií „</a:t>
            </a:r>
            <a:r>
              <a:rPr lang="cs-CZ" i="1" u="sng" dirty="0"/>
              <a:t>vírů</a:t>
            </a:r>
            <a:r>
              <a:rPr lang="cs-CZ" u="sng" dirty="0"/>
              <a:t>“</a:t>
            </a:r>
            <a:r>
              <a:rPr lang="cs-CZ" dirty="0"/>
              <a:t> přišel epikurejec </a:t>
            </a:r>
            <a:r>
              <a:rPr lang="cs-CZ" dirty="0" err="1"/>
              <a:t>Lucretius</a:t>
            </a:r>
            <a:r>
              <a:rPr lang="cs-CZ" dirty="0"/>
              <a:t> (</a:t>
            </a:r>
            <a:r>
              <a:rPr lang="cs-CZ" i="1" dirty="0"/>
              <a:t>De </a:t>
            </a:r>
            <a:r>
              <a:rPr lang="cs-CZ" i="1" dirty="0" err="1"/>
              <a:t>rerum</a:t>
            </a:r>
            <a:r>
              <a:rPr lang="cs-CZ" i="1" dirty="0"/>
              <a:t> natura</a:t>
            </a:r>
            <a:r>
              <a:rPr lang="cs-CZ" dirty="0"/>
              <a:t>) – nová filosofie se mohla vydávat za oživení starého atomismu. </a:t>
            </a:r>
          </a:p>
          <a:p>
            <a:pPr marL="0" indent="0" algn="just">
              <a:buNone/>
            </a:pPr>
            <a:r>
              <a:rPr lang="cs-CZ" dirty="0"/>
              <a:t>„Můžeme si to představit, když například pozorujeme řeku na místech, kde vracející se voda vytváří vír. Pokud na této vodě plavou různá stébla trávy, spatříme, že jedny voda unáší, jiné se točí kolem vlastního středu a ukončí svůj kruhový pohyb tím rychleji, čím blíže jsou ke středu víru, a i když vždy usilují o kruhové pohyby, stěží se jim to podaří, protože se od dokonalého kruhu stále trochu odchylují do délky a do šířky. Právě tak si toto všechno můžeme představit o planetách a jedině takto je možné vysvětlit všechny jejich jevy.“ (</a:t>
            </a:r>
            <a:r>
              <a:rPr lang="cs-CZ" i="1" dirty="0"/>
              <a:t>Principy filosofie </a:t>
            </a:r>
            <a:r>
              <a:rPr lang="cs-CZ" dirty="0"/>
              <a:t>III, 30)</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Descartova kosmologie – „vodní svět“</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6" name="Obdélník: se zakulacenými rohy 5">
            <a:extLst>
              <a:ext uri="{FF2B5EF4-FFF2-40B4-BE49-F238E27FC236}">
                <a16:creationId xmlns:a16="http://schemas.microsoft.com/office/drawing/2014/main" id="{3D22FE5F-AF7E-47B9-A459-5BA535AA78E8}"/>
              </a:ext>
            </a:extLst>
          </p:cNvPr>
          <p:cNvSpPr/>
          <p:nvPr/>
        </p:nvSpPr>
        <p:spPr>
          <a:xfrm>
            <a:off x="957941" y="3604442"/>
            <a:ext cx="10529252" cy="17861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285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596043"/>
            <a:ext cx="7304116" cy="5197131"/>
          </a:xfrm>
        </p:spPr>
        <p:txBody>
          <a:bodyPr>
            <a:normAutofit/>
          </a:bodyPr>
          <a:lstStyle/>
          <a:p>
            <a:r>
              <a:rPr lang="cs-CZ" dirty="0"/>
              <a:t>Sluneční soustava = vír, v jehož středu je slunce. </a:t>
            </a:r>
          </a:p>
          <a:p>
            <a:r>
              <a:rPr lang="cs-CZ" dirty="0"/>
              <a:t>Slunce – </a:t>
            </a:r>
            <a:r>
              <a:rPr lang="cs-CZ"/>
              <a:t>částice „prvního </a:t>
            </a:r>
            <a:r>
              <a:rPr lang="cs-CZ" dirty="0"/>
              <a:t>elementu“, malé a pohyblivé korpuskule.</a:t>
            </a:r>
          </a:p>
          <a:p>
            <a:r>
              <a:rPr lang="cs-CZ" dirty="0"/>
              <a:t>Vesmírný prostor – částice „druhého elementu“.</a:t>
            </a:r>
          </a:p>
          <a:p>
            <a:r>
              <a:rPr lang="cs-CZ" dirty="0"/>
              <a:t>Nebeská tělesa, vč. Země – velké a nepohyblivé částice „třetího elementu“. </a:t>
            </a:r>
          </a:p>
          <a:p>
            <a:r>
              <a:rPr lang="cs-CZ" dirty="0"/>
              <a:t>Rotující Slunce strhává částice druhého elementu, které jsou v kontaktu s jeho povrchem. Tím se vesmírná hmota roztáčí a vzniká vír, který unáší planety nestejnou rychlostí podle vzdálenosti od středu/Slunce.</a:t>
            </a:r>
          </a:p>
          <a:p>
            <a:r>
              <a:rPr lang="cs-CZ" dirty="0"/>
              <a:t>Odstředivému „</a:t>
            </a:r>
            <a:r>
              <a:rPr lang="cs-CZ" dirty="0" err="1"/>
              <a:t>uplavávání</a:t>
            </a:r>
            <a:r>
              <a:rPr lang="cs-CZ" dirty="0"/>
              <a:t>“ planety do vesmíru brání tlak okolních </a:t>
            </a:r>
            <a:r>
              <a:rPr lang="cs-CZ"/>
              <a:t>vírů.</a:t>
            </a:r>
          </a:p>
          <a:p>
            <a:r>
              <a:rPr lang="cs-CZ"/>
              <a:t>Výsledná dráha je kruhová (Descartes ignoroval Keplerovy zákony)</a:t>
            </a:r>
            <a:endParaRPr lang="cs-CZ" dirty="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Víry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rené descartes collision corpuscules">
            <a:extLst>
              <a:ext uri="{FF2B5EF4-FFF2-40B4-BE49-F238E27FC236}">
                <a16:creationId xmlns:a16="http://schemas.microsoft.com/office/drawing/2014/main" id="{E6F2EACF-360B-403A-B8F6-40E7E4412E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9476" y="493247"/>
            <a:ext cx="3912524" cy="6406918"/>
          </a:xfrm>
          <a:prstGeom prst="rect">
            <a:avLst/>
          </a:prstGeom>
          <a:noFill/>
          <a:ln>
            <a:noFill/>
          </a:ln>
        </p:spPr>
      </p:pic>
    </p:spTree>
    <p:extLst>
      <p:ext uri="{BB962C8B-B14F-4D97-AF65-F5344CB8AC3E}">
        <p14:creationId xmlns:p14="http://schemas.microsoft.com/office/powerpoint/2010/main" val="328515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798023" y="1113904"/>
            <a:ext cx="6595554" cy="5744095"/>
          </a:xfrm>
        </p:spPr>
        <p:txBody>
          <a:bodyPr>
            <a:normAutofit/>
          </a:bodyPr>
          <a:lstStyle/>
          <a:p>
            <a:r>
              <a:rPr lang="cs-CZ" dirty="0"/>
              <a:t>Ve vesmíru je nespočet vírů, v jejich středu je rotující hvězda unášející planety.</a:t>
            </a:r>
          </a:p>
          <a:p>
            <a:r>
              <a:rPr lang="cs-CZ" dirty="0"/>
              <a:t>Víry jsou k sobě nakloněny, otáčejí se kolem různých os, aby nedocházelo k interferencím mezi víry (proudění  hmoty mezi víry).</a:t>
            </a:r>
          </a:p>
          <a:p>
            <a:r>
              <a:rPr lang="cs-CZ" dirty="0" err="1"/>
              <a:t>Desc</a:t>
            </a:r>
            <a:r>
              <a:rPr lang="cs-CZ" dirty="0"/>
              <a:t>. byl vyděšen procesem s Galileim a vždy trval na tom, že popírá pohyb Země: Země je unášena vírem, proto se nepřemisťuje vzhledem k látce, která ji obklopuje – a proto jí nenáleží pohyb ve vlastním smyslu.</a:t>
            </a:r>
          </a:p>
          <a:p>
            <a:r>
              <a:rPr lang="cs-CZ" dirty="0"/>
              <a:t>Kosmos není explicitně nekonečný, ale „</a:t>
            </a:r>
            <a:r>
              <a:rPr lang="cs-CZ" i="1" dirty="0"/>
              <a:t>neukončený</a:t>
            </a:r>
            <a:r>
              <a:rPr lang="cs-CZ" dirty="0"/>
              <a:t>“ (</a:t>
            </a:r>
            <a:r>
              <a:rPr lang="cs-CZ" i="1" dirty="0"/>
              <a:t>indefinitum</a:t>
            </a:r>
            <a:r>
              <a:rPr lang="cs-CZ" dirty="0"/>
              <a:t>) a bez hranic (</a:t>
            </a:r>
            <a:r>
              <a:rPr lang="cs-CZ" i="1" dirty="0" err="1"/>
              <a:t>interminatum</a:t>
            </a:r>
            <a:r>
              <a:rPr lang="cs-CZ" dirty="0"/>
              <a:t>).</a:t>
            </a:r>
          </a:p>
          <a:p>
            <a:r>
              <a:rPr lang="cs-CZ" dirty="0"/>
              <a:t>Byla to kvalitativní kosmologie, která nedávala žádné kvantitativní predikce. Cílem byla explanační přesvědčivost – přírodní svět se dá vysvětlit pouze na základě rozumu, tj. pomocí předpokládaných korpuskulí.</a:t>
            </a: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René Descartes</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9" name="Obrázek 8" descr="Image result for fontenelle plurality of worlds">
            <a:extLst>
              <a:ext uri="{FF2B5EF4-FFF2-40B4-BE49-F238E27FC236}">
                <a16:creationId xmlns:a16="http://schemas.microsoft.com/office/drawing/2014/main" id="{99AEF823-9C1C-4E30-8FBE-4C5156ECE8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80688" y="946778"/>
            <a:ext cx="4911311" cy="5911222"/>
          </a:xfrm>
          <a:prstGeom prst="rect">
            <a:avLst/>
          </a:prstGeom>
          <a:noFill/>
          <a:ln>
            <a:noFill/>
          </a:ln>
        </p:spPr>
      </p:pic>
    </p:spTree>
    <p:extLst>
      <p:ext uri="{BB962C8B-B14F-4D97-AF65-F5344CB8AC3E}">
        <p14:creationId xmlns:p14="http://schemas.microsoft.com/office/powerpoint/2010/main" val="314970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4. Isaac Newton (1642-1727)</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Image result for isaac newton">
            <a:extLst>
              <a:ext uri="{FF2B5EF4-FFF2-40B4-BE49-F238E27FC236}">
                <a16:creationId xmlns:a16="http://schemas.microsoft.com/office/drawing/2014/main" id="{F865596E-011A-46D2-AA29-775BFA99D7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556" y="1299556"/>
            <a:ext cx="5558444" cy="5558444"/>
          </a:xfrm>
          <a:prstGeom prst="rect">
            <a:avLst/>
          </a:prstGeom>
          <a:noFill/>
          <a:ln>
            <a:noFill/>
          </a:ln>
        </p:spPr>
      </p:pic>
    </p:spTree>
    <p:extLst>
      <p:ext uri="{BB962C8B-B14F-4D97-AF65-F5344CB8AC3E}">
        <p14:creationId xmlns:p14="http://schemas.microsoft.com/office/powerpoint/2010/main" val="355675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fontScale="85000" lnSpcReduction="20000"/>
          </a:bodyPr>
          <a:lstStyle/>
          <a:p>
            <a:r>
              <a:rPr lang="cs-CZ" dirty="0"/>
              <a:t>Narodil se jako pohrobek do rodiny statkářů.</a:t>
            </a:r>
          </a:p>
          <a:p>
            <a:r>
              <a:rPr lang="cs-CZ" dirty="0"/>
              <a:t>Studoval v </a:t>
            </a:r>
            <a:r>
              <a:rPr lang="cs-CZ" dirty="0" err="1"/>
              <a:t>Cambrige</a:t>
            </a:r>
            <a:r>
              <a:rPr lang="cs-CZ" dirty="0"/>
              <a:t> na Trinity </a:t>
            </a:r>
            <a:r>
              <a:rPr lang="cs-CZ" dirty="0" err="1"/>
              <a:t>College</a:t>
            </a:r>
            <a:r>
              <a:rPr lang="cs-CZ" dirty="0"/>
              <a:t>.</a:t>
            </a:r>
          </a:p>
          <a:p>
            <a:r>
              <a:rPr lang="cs-CZ" dirty="0"/>
              <a:t>1665-1667 – Vypukla morová epidemie – Newton se vrátil na statek.</a:t>
            </a:r>
          </a:p>
          <a:p>
            <a:r>
              <a:rPr lang="cs-CZ" dirty="0"/>
              <a:t>1669 Profesor matematiky na Cambridgi, ale hlavně se věnoval alchymii (až do r. 1693).</a:t>
            </a:r>
          </a:p>
          <a:p>
            <a:r>
              <a:rPr lang="cs-CZ" dirty="0"/>
              <a:t>Na popud E. </a:t>
            </a:r>
            <a:r>
              <a:rPr lang="cs-CZ" dirty="0" err="1"/>
              <a:t>Hallyeho</a:t>
            </a:r>
            <a:r>
              <a:rPr lang="cs-CZ" dirty="0"/>
              <a:t> pracoval v letech 1684-1686 na spisu </a:t>
            </a:r>
            <a:r>
              <a:rPr lang="cs-CZ" i="1" dirty="0" err="1"/>
              <a:t>Philosophiae</a:t>
            </a:r>
            <a:r>
              <a:rPr lang="cs-CZ" i="1" dirty="0"/>
              <a:t> </a:t>
            </a:r>
            <a:r>
              <a:rPr lang="cs-CZ" i="1" dirty="0" err="1"/>
              <a:t>naturalis</a:t>
            </a:r>
            <a:r>
              <a:rPr lang="cs-CZ" i="1" dirty="0"/>
              <a:t> </a:t>
            </a:r>
            <a:r>
              <a:rPr lang="cs-CZ" i="1" dirty="0" err="1"/>
              <a:t>principia</a:t>
            </a:r>
            <a:r>
              <a:rPr lang="cs-CZ" i="1" dirty="0"/>
              <a:t> </a:t>
            </a:r>
            <a:r>
              <a:rPr lang="cs-CZ" i="1" dirty="0" err="1"/>
              <a:t>mathematica</a:t>
            </a:r>
            <a:r>
              <a:rPr lang="cs-CZ" dirty="0"/>
              <a:t> (</a:t>
            </a:r>
            <a:r>
              <a:rPr lang="cs-CZ" i="1" dirty="0"/>
              <a:t>Matematické principy přírodní filosofie</a:t>
            </a:r>
            <a:r>
              <a:rPr lang="cs-CZ" dirty="0"/>
              <a:t>, č. 2020).</a:t>
            </a:r>
          </a:p>
          <a:p>
            <a:r>
              <a:rPr lang="cs-CZ" dirty="0"/>
              <a:t>Od r. 1696 – správce mincovny v Tower, honil penězokazy.</a:t>
            </a:r>
          </a:p>
          <a:p>
            <a:r>
              <a:rPr lang="cs-CZ" dirty="0"/>
              <a:t>R. 1703 se nadto stal předsedou </a:t>
            </a:r>
            <a:r>
              <a:rPr lang="cs-CZ" dirty="0" err="1"/>
              <a:t>Royal</a:t>
            </a:r>
            <a:r>
              <a:rPr lang="cs-CZ" dirty="0"/>
              <a:t> Society  - nechutný spor s Leibnizem o prvenství infinitesimálního počtu.</a:t>
            </a:r>
          </a:p>
          <a:p>
            <a:r>
              <a:rPr lang="cs-CZ" dirty="0"/>
              <a:t>Hlavní optické dílo </a:t>
            </a:r>
            <a:r>
              <a:rPr lang="cs-CZ" i="1" dirty="0" err="1"/>
              <a:t>Opticks</a:t>
            </a:r>
            <a:r>
              <a:rPr lang="cs-CZ" i="1" dirty="0"/>
              <a:t>: </a:t>
            </a:r>
            <a:r>
              <a:rPr lang="cs-CZ" i="1" dirty="0" err="1"/>
              <a:t>or</a:t>
            </a:r>
            <a:r>
              <a:rPr lang="cs-CZ" i="1" dirty="0"/>
              <a:t> a </a:t>
            </a:r>
            <a:r>
              <a:rPr lang="cs-CZ" i="1" dirty="0" err="1"/>
              <a:t>Treatise</a:t>
            </a:r>
            <a:r>
              <a:rPr lang="cs-CZ" i="1" dirty="0"/>
              <a:t> </a:t>
            </a:r>
            <a:r>
              <a:rPr lang="cs-CZ" i="1" dirty="0" err="1"/>
              <a:t>of</a:t>
            </a:r>
            <a:r>
              <a:rPr lang="cs-CZ" i="1" dirty="0"/>
              <a:t> </a:t>
            </a:r>
            <a:r>
              <a:rPr lang="cs-CZ" i="1" dirty="0" err="1"/>
              <a:t>the</a:t>
            </a:r>
            <a:r>
              <a:rPr lang="cs-CZ" i="1" dirty="0"/>
              <a:t> </a:t>
            </a:r>
            <a:r>
              <a:rPr lang="cs-CZ" i="1" dirty="0" err="1"/>
              <a:t>Reflections</a:t>
            </a:r>
            <a:r>
              <a:rPr lang="cs-CZ" i="1" dirty="0"/>
              <a:t>, </a:t>
            </a:r>
            <a:r>
              <a:rPr lang="cs-CZ" i="1" dirty="0" err="1"/>
              <a:t>Refractions</a:t>
            </a:r>
            <a:r>
              <a:rPr lang="cs-CZ" i="1" dirty="0"/>
              <a:t>, </a:t>
            </a:r>
            <a:r>
              <a:rPr lang="cs-CZ" i="1" dirty="0" err="1"/>
              <a:t>Inflections</a:t>
            </a:r>
            <a:r>
              <a:rPr lang="cs-CZ" i="1" dirty="0"/>
              <a:t> and </a:t>
            </a:r>
            <a:r>
              <a:rPr lang="cs-CZ" i="1" dirty="0" err="1"/>
              <a:t>Colours</a:t>
            </a:r>
            <a:r>
              <a:rPr lang="cs-CZ" i="1" dirty="0"/>
              <a:t> </a:t>
            </a:r>
            <a:r>
              <a:rPr lang="cs-CZ" i="1" dirty="0" err="1"/>
              <a:t>of</a:t>
            </a:r>
            <a:r>
              <a:rPr lang="cs-CZ" i="1" dirty="0"/>
              <a:t> </a:t>
            </a:r>
            <a:r>
              <a:rPr lang="cs-CZ" i="1" dirty="0" err="1"/>
              <a:t>Light</a:t>
            </a:r>
            <a:r>
              <a:rPr lang="cs-CZ" dirty="0"/>
              <a:t> (1704).</a:t>
            </a:r>
          </a:p>
          <a:p>
            <a:r>
              <a:rPr lang="cs-CZ" dirty="0"/>
              <a:t>Byl pompézně pohřben ve Westminsterském </a:t>
            </a:r>
            <a:r>
              <a:rPr lang="cs-CZ"/>
              <a:t>opatství.</a:t>
            </a:r>
          </a:p>
          <a:p>
            <a:r>
              <a:rPr lang="cs-CZ"/>
              <a:t>Česky: výbor z </a:t>
            </a:r>
            <a:r>
              <a:rPr lang="cs-CZ" i="1"/>
              <a:t>Principů</a:t>
            </a:r>
            <a:r>
              <a:rPr lang="cs-CZ"/>
              <a:t>, 2020; Leibniz – Clarke (Newton), </a:t>
            </a:r>
            <a:r>
              <a:rPr lang="cs-CZ" i="1"/>
              <a:t>Korespondence</a:t>
            </a:r>
            <a:r>
              <a:rPr lang="cs-CZ"/>
              <a:t>, 2020</a:t>
            </a:r>
            <a:endParaRPr lang="cs-CZ" dirty="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Život a dílo</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02ED9258-72D9-4799-921B-0173A67F8366}"/>
              </a:ext>
            </a:extLst>
          </p:cNvPr>
          <p:cNvSpPr txBox="1"/>
          <p:nvPr/>
        </p:nvSpPr>
        <p:spPr>
          <a:xfrm>
            <a:off x="6660672" y="541280"/>
            <a:ext cx="5531328" cy="723275"/>
          </a:xfrm>
          <a:prstGeom prst="rect">
            <a:avLst/>
          </a:prstGeom>
          <a:noFill/>
        </p:spPr>
        <p:txBody>
          <a:bodyPr wrap="square">
            <a:spAutoFit/>
          </a:bodyPr>
          <a:lstStyle/>
          <a:p>
            <a:pPr algn="just">
              <a:spcAft>
                <a:spcPts val="6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http://www.newtonproject.sussex.ac.uk/prism.php?id=1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http://webapp1.dlib.indiana.edu/newton/index.jsp</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602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E2937-B38E-44ED-A5A8-65C2EA0FD882}"/>
              </a:ext>
            </a:extLst>
          </p:cNvPr>
          <p:cNvSpPr>
            <a:spLocks noGrp="1"/>
          </p:cNvSpPr>
          <p:nvPr>
            <p:ph type="title"/>
          </p:nvPr>
        </p:nvSpPr>
        <p:spPr>
          <a:xfrm>
            <a:off x="1615441" y="2761100"/>
            <a:ext cx="9780314" cy="1378636"/>
          </a:xfrm>
        </p:spPr>
        <p:txBody>
          <a:bodyPr>
            <a:normAutofit/>
          </a:bodyPr>
          <a:lstStyle/>
          <a:p>
            <a:r>
              <a:rPr lang="cs-CZ" u="sng" dirty="0">
                <a:solidFill>
                  <a:schemeClr val="accent1"/>
                </a:solidFill>
              </a:rPr>
              <a:t>V. </a:t>
            </a:r>
            <a:r>
              <a:rPr lang="cs-CZ" u="sng" dirty="0" err="1">
                <a:solidFill>
                  <a:schemeClr val="accent1"/>
                </a:solidFill>
              </a:rPr>
              <a:t>Sublunární</a:t>
            </a:r>
            <a:r>
              <a:rPr lang="cs-CZ" u="sng" dirty="0">
                <a:solidFill>
                  <a:schemeClr val="accent1"/>
                </a:solidFill>
              </a:rPr>
              <a:t> svět:</a:t>
            </a:r>
            <a:br>
              <a:rPr lang="cs-CZ" u="sng" dirty="0">
                <a:solidFill>
                  <a:schemeClr val="accent1"/>
                </a:solidFill>
              </a:rPr>
            </a:br>
            <a:r>
              <a:rPr lang="cs-CZ" u="sng" dirty="0">
                <a:solidFill>
                  <a:schemeClr val="accent1"/>
                </a:solidFill>
              </a:rPr>
              <a:t>Fyzika</a:t>
            </a:r>
          </a:p>
        </p:txBody>
      </p:sp>
      <p:pic>
        <p:nvPicPr>
          <p:cNvPr id="4" name="Obrázek 3" descr="Image result for descartes physics diagrams">
            <a:extLst>
              <a:ext uri="{FF2B5EF4-FFF2-40B4-BE49-F238E27FC236}">
                <a16:creationId xmlns:a16="http://schemas.microsoft.com/office/drawing/2014/main" id="{51236466-CACA-4179-B6FD-546049D93F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3469" y="1521228"/>
            <a:ext cx="5998531" cy="5336772"/>
          </a:xfrm>
          <a:prstGeom prst="rect">
            <a:avLst/>
          </a:prstGeom>
          <a:noFill/>
          <a:ln>
            <a:noFill/>
          </a:ln>
        </p:spPr>
      </p:pic>
    </p:spTree>
    <p:extLst>
      <p:ext uri="{BB962C8B-B14F-4D97-AF65-F5344CB8AC3E}">
        <p14:creationId xmlns:p14="http://schemas.microsoft.com/office/powerpoint/2010/main" val="3818130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862149" y="1904999"/>
            <a:ext cx="7548885" cy="4940531"/>
          </a:xfrm>
        </p:spPr>
        <p:txBody>
          <a:bodyPr>
            <a:normAutofit/>
          </a:bodyPr>
          <a:lstStyle/>
          <a:p>
            <a:r>
              <a:rPr lang="cs-CZ" dirty="0"/>
              <a:t>Antitrinitář na cambridgeské </a:t>
            </a:r>
            <a:r>
              <a:rPr lang="cs-CZ" dirty="0" err="1"/>
              <a:t>College</a:t>
            </a:r>
            <a:r>
              <a:rPr lang="cs-CZ" dirty="0"/>
              <a:t> </a:t>
            </a:r>
            <a:r>
              <a:rPr lang="cs-CZ" dirty="0" err="1"/>
              <a:t>of</a:t>
            </a:r>
            <a:r>
              <a:rPr lang="cs-CZ" dirty="0"/>
              <a:t> </a:t>
            </a:r>
            <a:r>
              <a:rPr lang="cs-CZ" dirty="0" err="1"/>
              <a:t>the</a:t>
            </a:r>
            <a:r>
              <a:rPr lang="cs-CZ" dirty="0"/>
              <a:t> </a:t>
            </a:r>
            <a:r>
              <a:rPr lang="cs-CZ" dirty="0" err="1"/>
              <a:t>Holy</a:t>
            </a:r>
            <a:r>
              <a:rPr lang="cs-CZ" dirty="0"/>
              <a:t> and </a:t>
            </a:r>
            <a:r>
              <a:rPr lang="cs-CZ" dirty="0" err="1"/>
              <a:t>Undivided</a:t>
            </a:r>
            <a:r>
              <a:rPr lang="cs-CZ" dirty="0"/>
              <a:t> Trinity</a:t>
            </a:r>
          </a:p>
          <a:p>
            <a:r>
              <a:rPr lang="cs-CZ" dirty="0"/>
              <a:t>Dějiny křesťanství = podvod trinitářských zloduchů ze čtvrtého a pátého století = dějiny odpadlictví (</a:t>
            </a:r>
            <a:r>
              <a:rPr lang="cs-CZ" i="1" dirty="0" err="1"/>
              <a:t>great</a:t>
            </a:r>
            <a:r>
              <a:rPr lang="cs-CZ" i="1" dirty="0"/>
              <a:t> </a:t>
            </a:r>
            <a:r>
              <a:rPr lang="cs-CZ" i="1" dirty="0" err="1"/>
              <a:t>Apostacy</a:t>
            </a:r>
            <a:r>
              <a:rPr lang="cs-CZ" dirty="0"/>
              <a:t>) od skutečné </a:t>
            </a:r>
            <a:r>
              <a:rPr lang="cs-CZ" dirty="0" err="1"/>
              <a:t>antitrinitářské</a:t>
            </a:r>
            <a:r>
              <a:rPr lang="cs-CZ" dirty="0"/>
              <a:t> víry.</a:t>
            </a:r>
          </a:p>
          <a:p>
            <a:r>
              <a:rPr lang="cs-CZ" dirty="0"/>
              <a:t>Newton se obával, aby jeho přírodní filosofie nebyla interpretována a) materialisticky a ateisticky; b) deisticky, proto trval na tom:  </a:t>
            </a:r>
          </a:p>
          <a:p>
            <a:pPr lvl="1">
              <a:buFont typeface="+mj-lt"/>
              <a:buAutoNum type="alphaLcParenR"/>
            </a:pPr>
            <a:r>
              <a:rPr lang="cs-CZ" sz="1800" dirty="0"/>
              <a:t>Svět je výsledkem boží volby, božího rozhodnutí – nepovstal sám od sebe, na základě fungování přírodních zákonitostí – hmota se nemohla zorganizovat sama od sebe.</a:t>
            </a:r>
          </a:p>
          <a:p>
            <a:pPr lvl="1">
              <a:buFont typeface="+mj-lt"/>
              <a:buAutoNum type="alphaLcParenR"/>
            </a:pPr>
            <a:r>
              <a:rPr lang="cs-CZ" sz="1800" dirty="0"/>
              <a:t>Svět v každém okamžiku závisí na Bohu.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Newtonova teologie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isaac newton manuscripts">
            <a:extLst>
              <a:ext uri="{FF2B5EF4-FFF2-40B4-BE49-F238E27FC236}">
                <a16:creationId xmlns:a16="http://schemas.microsoft.com/office/drawing/2014/main" id="{47507AA0-0DD7-4120-97B2-BDF1F21B51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1035" y="3067909"/>
            <a:ext cx="3770277" cy="3777622"/>
          </a:xfrm>
          <a:prstGeom prst="rect">
            <a:avLst/>
          </a:prstGeom>
          <a:noFill/>
          <a:ln>
            <a:noFill/>
          </a:ln>
        </p:spPr>
      </p:pic>
    </p:spTree>
    <p:extLst>
      <p:ext uri="{BB962C8B-B14F-4D97-AF65-F5344CB8AC3E}">
        <p14:creationId xmlns:p14="http://schemas.microsoft.com/office/powerpoint/2010/main" val="2116196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10668001" cy="4940531"/>
          </a:xfrm>
        </p:spPr>
        <p:txBody>
          <a:bodyPr>
            <a:normAutofit/>
          </a:bodyPr>
          <a:lstStyle/>
          <a:p>
            <a:pPr marL="0" indent="0" algn="just">
              <a:buNone/>
            </a:pPr>
            <a:r>
              <a:rPr lang="cs-CZ" dirty="0"/>
              <a:t>Ad a) Vesmír „</a:t>
            </a:r>
            <a:r>
              <a:rPr lang="cs-CZ" i="1" dirty="0"/>
              <a:t>nemohl vzniknout bez rozhodnutí a panství inteligentní a mocné bytosti</a:t>
            </a:r>
            <a:r>
              <a:rPr lang="cs-CZ" dirty="0"/>
              <a:t>“ (</a:t>
            </a:r>
            <a:r>
              <a:rPr lang="cs-CZ" i="1" dirty="0" err="1"/>
              <a:t>Principia</a:t>
            </a:r>
            <a:r>
              <a:rPr lang="cs-CZ" dirty="0"/>
              <a:t>, 527). </a:t>
            </a:r>
          </a:p>
          <a:p>
            <a:r>
              <a:rPr lang="cs-CZ" dirty="0"/>
              <a:t>Představa </a:t>
            </a:r>
            <a:r>
              <a:rPr lang="cs-CZ" u="sng" dirty="0"/>
              <a:t>kontingentního světa</a:t>
            </a:r>
            <a:r>
              <a:rPr lang="cs-CZ" dirty="0"/>
              <a:t>: neexistuje imanentní nutnost pro existenci a vznik světa. </a:t>
            </a:r>
          </a:p>
          <a:p>
            <a:pPr marL="0" indent="0" algn="just">
              <a:spcBef>
                <a:spcPts val="1200"/>
              </a:spcBef>
              <a:spcAft>
                <a:spcPts val="1200"/>
              </a:spcAft>
              <a:buNone/>
            </a:pPr>
            <a:r>
              <a:rPr lang="cs-CZ" dirty="0"/>
              <a:t>„</a:t>
            </a:r>
            <a:r>
              <a:rPr lang="cs-CZ" i="1" dirty="0"/>
              <a:t>ze slepé metafyzické nutnosti, která je vždy a všude stejná, by nemohla povstat různorodost věcí, jež mohla vzejít pouze z myšlenek a vůle nutně existující bytosti</a:t>
            </a:r>
            <a:r>
              <a:rPr lang="cs-CZ" dirty="0"/>
              <a:t>“ (528).</a:t>
            </a:r>
          </a:p>
          <a:p>
            <a:pPr marL="0" indent="0">
              <a:buNone/>
            </a:pPr>
            <a:r>
              <a:rPr lang="cs-CZ" dirty="0"/>
              <a:t>Dopis </a:t>
            </a:r>
            <a:r>
              <a:rPr lang="cs-CZ" dirty="0" err="1"/>
              <a:t>Bentleymu</a:t>
            </a:r>
            <a:r>
              <a:rPr lang="cs-CZ" dirty="0"/>
              <a:t>: „</a:t>
            </a:r>
            <a:r>
              <a:rPr lang="cs-CZ" i="1" dirty="0"/>
              <a:t>Proč je zde v našem systému jedno těleso určeno, aby skýtalo světlo a teplo všem ostatním, toho neznám žádným důvod, než že autor systému to pokládal za vhodné</a:t>
            </a:r>
            <a:r>
              <a:rPr lang="cs-CZ" dirty="0"/>
              <a:t>.“ </a:t>
            </a:r>
          </a:p>
          <a:p>
            <a:r>
              <a:rPr lang="cs-CZ" dirty="0"/>
              <a:t>Kosmologická struktura světa i zákony přírody by byly mohly vypadat jinak, kdyby Bůh chtěl.</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a) svět jako výsledek volby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6" name="Obdélník: se zakulacenými rohy 5">
            <a:extLst>
              <a:ext uri="{FF2B5EF4-FFF2-40B4-BE49-F238E27FC236}">
                <a16:creationId xmlns:a16="http://schemas.microsoft.com/office/drawing/2014/main" id="{F07A8683-C17F-4C5C-BF22-AB4E7BB93018}"/>
              </a:ext>
            </a:extLst>
          </p:cNvPr>
          <p:cNvSpPr/>
          <p:nvPr/>
        </p:nvSpPr>
        <p:spPr>
          <a:xfrm>
            <a:off x="975358" y="3850462"/>
            <a:ext cx="10668002" cy="61831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se zakulacenými rohy 6">
            <a:extLst>
              <a:ext uri="{FF2B5EF4-FFF2-40B4-BE49-F238E27FC236}">
                <a16:creationId xmlns:a16="http://schemas.microsoft.com/office/drawing/2014/main" id="{917260EF-966E-413D-82B0-72F9CE25FD5B}"/>
              </a:ext>
            </a:extLst>
          </p:cNvPr>
          <p:cNvSpPr/>
          <p:nvPr/>
        </p:nvSpPr>
        <p:spPr>
          <a:xfrm>
            <a:off x="975359" y="1904998"/>
            <a:ext cx="10668000" cy="61831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se zakulacenými rohy 7">
            <a:extLst>
              <a:ext uri="{FF2B5EF4-FFF2-40B4-BE49-F238E27FC236}">
                <a16:creationId xmlns:a16="http://schemas.microsoft.com/office/drawing/2014/main" id="{70109B39-69E2-4586-8616-010181DF55B1}"/>
              </a:ext>
            </a:extLst>
          </p:cNvPr>
          <p:cNvSpPr/>
          <p:nvPr/>
        </p:nvSpPr>
        <p:spPr>
          <a:xfrm>
            <a:off x="975358" y="3018790"/>
            <a:ext cx="10668002" cy="61831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9986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a:bodyPr>
          <a:lstStyle/>
          <a:p>
            <a:r>
              <a:rPr lang="cs-CZ" dirty="0"/>
              <a:t>Bůh nejenže stvořil věci a spojil je dohromady, ale je také „</a:t>
            </a:r>
            <a:r>
              <a:rPr lang="cs-CZ" i="1" dirty="0"/>
              <a:t>nepřetržitým uchovavatelem jejich původních sil</a:t>
            </a:r>
            <a:r>
              <a:rPr lang="cs-CZ" dirty="0"/>
              <a:t>“. </a:t>
            </a:r>
          </a:p>
          <a:p>
            <a:r>
              <a:rPr lang="cs-CZ" dirty="0"/>
              <a:t>K ničemu nedojde bez jeho „</a:t>
            </a:r>
            <a:r>
              <a:rPr lang="cs-CZ" i="1" dirty="0"/>
              <a:t>nepřetržitého řízení a dohledu</a:t>
            </a:r>
            <a:r>
              <a:rPr lang="cs-CZ" dirty="0"/>
              <a:t>“. </a:t>
            </a:r>
          </a:p>
          <a:p>
            <a:r>
              <a:rPr lang="cs-CZ" dirty="0"/>
              <a:t>Názor, že </a:t>
            </a:r>
            <a:r>
              <a:rPr lang="cs-CZ" u="sng" dirty="0"/>
              <a:t>svět je ohromný stroj</a:t>
            </a:r>
            <a:r>
              <a:rPr lang="cs-CZ" dirty="0"/>
              <a:t> (</a:t>
            </a:r>
            <a:r>
              <a:rPr lang="cs-CZ" i="1" dirty="0" err="1"/>
              <a:t>great</a:t>
            </a:r>
            <a:r>
              <a:rPr lang="cs-CZ" i="1" dirty="0"/>
              <a:t> </a:t>
            </a:r>
            <a:r>
              <a:rPr lang="cs-CZ" i="1" dirty="0" err="1"/>
              <a:t>Machine</a:t>
            </a:r>
            <a:r>
              <a:rPr lang="cs-CZ" dirty="0"/>
              <a:t>), který by se choval jako hodiny a běžel bez podpory hodináře, je materialistický. </a:t>
            </a:r>
            <a:r>
              <a:rPr lang="cs-CZ" u="sng" dirty="0"/>
              <a:t>Z Boha činí pouhou „</a:t>
            </a:r>
            <a:r>
              <a:rPr lang="cs-CZ" i="1" u="sng" dirty="0" err="1"/>
              <a:t>nadsvětskou</a:t>
            </a:r>
            <a:r>
              <a:rPr lang="cs-CZ" i="1" u="sng" dirty="0"/>
              <a:t> inteligenci</a:t>
            </a:r>
            <a:r>
              <a:rPr lang="cs-CZ" u="sng" dirty="0"/>
              <a:t>“, která nemá faktickou moc nad světem</a:t>
            </a:r>
            <a:r>
              <a:rPr lang="cs-CZ" dirty="0"/>
              <a:t>.</a:t>
            </a:r>
          </a:p>
          <a:p>
            <a:r>
              <a:rPr lang="cs-CZ" dirty="0"/>
              <a:t>Myšlenka, podle níž „</a:t>
            </a:r>
            <a:r>
              <a:rPr lang="cs-CZ" i="1" dirty="0"/>
              <a:t>běh světa může pokračovat, aniž by ho nepřetržitě řídil Bůh</a:t>
            </a:r>
            <a:r>
              <a:rPr lang="cs-CZ" dirty="0"/>
              <a:t>“, vede k vyloučení Boha ze světa, tj. k ateismu. </a:t>
            </a:r>
          </a:p>
          <a:p>
            <a:r>
              <a:rPr lang="cs-CZ" dirty="0"/>
              <a:t>K další existenci světa je třeba  „</a:t>
            </a:r>
            <a:r>
              <a:rPr lang="cs-CZ" i="1" dirty="0"/>
              <a:t>nepřetržité a nepřerušované vykonávání Boží moci a vlády</a:t>
            </a:r>
            <a:r>
              <a:rPr lang="cs-CZ" dirty="0"/>
              <a:t>“ (všechny citáty z korespondence Clarka/Newtona s Leibnizem).</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b) svět závislý na Bohu</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332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904999"/>
            <a:ext cx="6927669" cy="4940531"/>
          </a:xfrm>
        </p:spPr>
        <p:txBody>
          <a:bodyPr>
            <a:normAutofit/>
          </a:bodyPr>
          <a:lstStyle/>
          <a:p>
            <a:r>
              <a:rPr lang="cs-CZ" dirty="0"/>
              <a:t>základním pojmem </a:t>
            </a:r>
            <a:r>
              <a:rPr lang="cs-CZ" i="1" dirty="0"/>
              <a:t>Principií</a:t>
            </a:r>
            <a:r>
              <a:rPr lang="cs-CZ" dirty="0"/>
              <a:t> je gravitace</a:t>
            </a:r>
          </a:p>
          <a:p>
            <a:r>
              <a:rPr lang="cs-CZ" dirty="0"/>
              <a:t>Newton vycházel ze </a:t>
            </a:r>
            <a:r>
              <a:rPr lang="cs-CZ"/>
              <a:t>dvou problémů:</a:t>
            </a:r>
            <a:endParaRPr lang="cs-CZ" dirty="0"/>
          </a:p>
          <a:p>
            <a:pPr lvl="1">
              <a:buAutoNum type="alphaLcParenR"/>
            </a:pPr>
            <a:r>
              <a:rPr lang="cs-CZ" sz="1800" dirty="0"/>
              <a:t>Proč pozemská tělesa, zejména projektily, neulétnou do kosmického prostoru?</a:t>
            </a:r>
          </a:p>
          <a:p>
            <a:pPr lvl="1">
              <a:buAutoNum type="alphaLcParenR"/>
            </a:pPr>
            <a:r>
              <a:rPr lang="cs-CZ" sz="1800" dirty="0"/>
              <a:t>Jaké síly drží planety na </a:t>
            </a:r>
            <a:r>
              <a:rPr lang="cs-CZ" sz="1800"/>
              <a:t>jejich drahách, pokud odmítneme teorii vírů?</a:t>
            </a:r>
            <a:endParaRPr lang="cs-CZ" sz="1800" dirty="0"/>
          </a:p>
          <a:p>
            <a:r>
              <a:rPr lang="cs-CZ" dirty="0"/>
              <a:t>Měsíc = projektil z kanónu – jeho pohyb je přesně vyvážen mezi „</a:t>
            </a:r>
            <a:r>
              <a:rPr lang="cs-CZ" i="1" dirty="0"/>
              <a:t>odstředivou</a:t>
            </a:r>
            <a:r>
              <a:rPr lang="cs-CZ" dirty="0"/>
              <a:t>“ (</a:t>
            </a:r>
            <a:r>
              <a:rPr lang="cs-CZ" i="1" dirty="0"/>
              <a:t>centrifugální</a:t>
            </a:r>
            <a:r>
              <a:rPr lang="cs-CZ" dirty="0"/>
              <a:t>) a „</a:t>
            </a:r>
            <a:r>
              <a:rPr lang="cs-CZ" i="1" dirty="0"/>
              <a:t>dostředivou</a:t>
            </a:r>
            <a:r>
              <a:rPr lang="cs-CZ" dirty="0"/>
              <a:t>“ (tj. </a:t>
            </a:r>
            <a:r>
              <a:rPr lang="cs-CZ" i="1" dirty="0"/>
              <a:t>centripetální</a:t>
            </a:r>
            <a:r>
              <a:rPr lang="cs-CZ" dirty="0"/>
              <a:t>) silou, tj. gravitací. Rovnováha plyne z toho, že gravitace není kolem Země stále stejná, ale klesá se vzdáleností.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Základní principy Newtonovy přírodní filosofie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a:extLst>
              <a:ext uri="{FF2B5EF4-FFF2-40B4-BE49-F238E27FC236}">
                <a16:creationId xmlns:a16="http://schemas.microsoft.com/office/drawing/2014/main" id="{C6EDFF64-4459-4CDD-8ACA-D1FEFED503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03029" y="2313542"/>
            <a:ext cx="4288971" cy="4550291"/>
          </a:xfrm>
          <a:prstGeom prst="rect">
            <a:avLst/>
          </a:prstGeom>
          <a:noFill/>
          <a:ln>
            <a:noFill/>
          </a:ln>
        </p:spPr>
      </p:pic>
    </p:spTree>
    <p:extLst>
      <p:ext uri="{BB962C8B-B14F-4D97-AF65-F5344CB8AC3E}">
        <p14:creationId xmlns:p14="http://schemas.microsoft.com/office/powerpoint/2010/main" val="2528372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793967"/>
            <a:ext cx="10529250" cy="5051564"/>
          </a:xfrm>
        </p:spPr>
        <p:txBody>
          <a:bodyPr>
            <a:normAutofit/>
          </a:bodyPr>
          <a:lstStyle/>
          <a:p>
            <a:r>
              <a:rPr lang="cs-CZ" dirty="0"/>
              <a:t>Průlom: planety obíhají na svých drahách díky působení </a:t>
            </a:r>
            <a:br>
              <a:rPr lang="cs-CZ" dirty="0"/>
            </a:br>
            <a:r>
              <a:rPr lang="cs-CZ" dirty="0"/>
              <a:t>stejné síly, jaká způsobuje pád jablka z jabloně.</a:t>
            </a:r>
          </a:p>
          <a:p>
            <a:r>
              <a:rPr lang="cs-CZ" dirty="0"/>
              <a:t>Newtonovi předchůdci věřili, že planety se pohybují: </a:t>
            </a:r>
          </a:p>
          <a:p>
            <a:pPr marL="800100" lvl="1" indent="-342900">
              <a:buFont typeface="+mj-lt"/>
              <a:buAutoNum type="alphaLcParenR"/>
            </a:pPr>
            <a:r>
              <a:rPr lang="cs-CZ" sz="1800" dirty="0"/>
              <a:t>Díky magnetické síly.</a:t>
            </a:r>
          </a:p>
          <a:p>
            <a:pPr marL="800100" lvl="1" indent="-342900">
              <a:buFont typeface="+mj-lt"/>
              <a:buAutoNum type="alphaLcParenR"/>
            </a:pPr>
            <a:r>
              <a:rPr lang="cs-CZ" sz="1800" dirty="0"/>
              <a:t>Díky vírům.</a:t>
            </a:r>
          </a:p>
          <a:p>
            <a:r>
              <a:rPr lang="cs-CZ" dirty="0"/>
              <a:t>Gravitace je univerzální vlastnost: každé těleso přitahuje jiné těleso – i jablko přitahuje Zemi. </a:t>
            </a:r>
          </a:p>
          <a:p>
            <a:r>
              <a:rPr lang="cs-CZ" dirty="0"/>
              <a:t>Gravitace souvisí s masou/hmotností.</a:t>
            </a:r>
          </a:p>
          <a:p>
            <a:r>
              <a:rPr lang="cs-CZ" dirty="0"/>
              <a:t>Řada lidí tušila, že gravitace klesá s druhou mocninou (čtvercem) vzdálenosti: </a:t>
            </a:r>
          </a:p>
          <a:p>
            <a:r>
              <a:rPr lang="cs-CZ" dirty="0"/>
              <a:t>Tady skončily Newtonovy úvahy kolem roku 1666 – legenda s jablkem.</a:t>
            </a:r>
          </a:p>
          <a:p>
            <a:r>
              <a:rPr lang="cs-CZ"/>
              <a:t>1684 návštěva </a:t>
            </a:r>
            <a:r>
              <a:rPr lang="cs-CZ" dirty="0" err="1"/>
              <a:t>Halleyho</a:t>
            </a:r>
            <a:r>
              <a:rPr lang="cs-CZ" dirty="0"/>
              <a:t> v Cambridgi: Newton dokázal vyvodit Keplerovy zákony z působení gravitační síly – právě ta vytváří </a:t>
            </a:r>
            <a:r>
              <a:rPr lang="cs-CZ" dirty="0" err="1"/>
              <a:t>elipitické</a:t>
            </a:r>
            <a:r>
              <a:rPr lang="cs-CZ" dirty="0"/>
              <a:t>, nikoli kruhové oběžné dráhy. Dosud neexistovala souvislost mezi elipsami a působením sil.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Cesta k </a:t>
            </a:r>
            <a:r>
              <a:rPr lang="cs-CZ" i="1" dirty="0"/>
              <a:t>Principům</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descr="Image result for isaac newton gravity">
            <a:extLst>
              <a:ext uri="{FF2B5EF4-FFF2-40B4-BE49-F238E27FC236}">
                <a16:creationId xmlns:a16="http://schemas.microsoft.com/office/drawing/2014/main" id="{1CDFF839-82E5-4165-87BD-9EDB1EA3CE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71232" y="502183"/>
            <a:ext cx="4220767" cy="3120583"/>
          </a:xfrm>
          <a:prstGeom prst="rect">
            <a:avLst/>
          </a:prstGeom>
          <a:noFill/>
          <a:ln>
            <a:noFill/>
          </a:ln>
        </p:spPr>
      </p:pic>
    </p:spTree>
    <p:extLst>
      <p:ext uri="{BB962C8B-B14F-4D97-AF65-F5344CB8AC3E}">
        <p14:creationId xmlns:p14="http://schemas.microsoft.com/office/powerpoint/2010/main" val="182834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lnSpcReduction="10000"/>
          </a:bodyPr>
          <a:lstStyle/>
          <a:p>
            <a:r>
              <a:rPr lang="cs-CZ" dirty="0" err="1"/>
              <a:t>Halleymu</a:t>
            </a:r>
            <a:r>
              <a:rPr lang="cs-CZ" dirty="0"/>
              <a:t> Newton poslal za 3 měsíce </a:t>
            </a:r>
            <a:r>
              <a:rPr lang="cs-CZ" i="1" dirty="0"/>
              <a:t>De motu </a:t>
            </a:r>
            <a:r>
              <a:rPr lang="cs-CZ" i="1" dirty="0" err="1"/>
              <a:t>corporum</a:t>
            </a:r>
            <a:r>
              <a:rPr lang="cs-CZ" i="1" dirty="0"/>
              <a:t> </a:t>
            </a:r>
            <a:r>
              <a:rPr lang="cs-CZ" dirty="0"/>
              <a:t>s příslušnými výpočty, pak tento spis rozšířil na </a:t>
            </a:r>
            <a:r>
              <a:rPr lang="cs-CZ" i="1" dirty="0" err="1"/>
              <a:t>Principia</a:t>
            </a:r>
            <a:r>
              <a:rPr lang="cs-CZ" dirty="0"/>
              <a:t>.</a:t>
            </a:r>
          </a:p>
          <a:p>
            <a:r>
              <a:rPr lang="cs-CZ" i="1" dirty="0"/>
              <a:t>Matematické principy přírodní filosofie</a:t>
            </a:r>
            <a:r>
              <a:rPr lang="cs-CZ" dirty="0"/>
              <a:t> : důraz na matematiku a odmítání metafyziky.</a:t>
            </a:r>
          </a:p>
          <a:p>
            <a:r>
              <a:rPr lang="cs-CZ" dirty="0"/>
              <a:t>Tři části – tři knihy.</a:t>
            </a:r>
          </a:p>
          <a:p>
            <a:r>
              <a:rPr lang="cs-CZ" dirty="0"/>
              <a:t>Výklad more </a:t>
            </a:r>
            <a:r>
              <a:rPr lang="cs-CZ" dirty="0" err="1"/>
              <a:t>geometrico</a:t>
            </a:r>
            <a:r>
              <a:rPr lang="cs-CZ" dirty="0"/>
              <a:t> (bez diferenciálních rovnic).</a:t>
            </a:r>
          </a:p>
          <a:p>
            <a:r>
              <a:rPr lang="cs-CZ" b="1" dirty="0"/>
              <a:t>I. kniha</a:t>
            </a:r>
            <a:r>
              <a:rPr lang="cs-CZ" dirty="0"/>
              <a:t>: pohyby těles pod vlivem sil, ale bez tření a odporu. Na počátku </a:t>
            </a:r>
            <a:r>
              <a:rPr lang="cs-CZ" i="1" dirty="0" err="1"/>
              <a:t>Definitiones</a:t>
            </a:r>
            <a:r>
              <a:rPr lang="cs-CZ" dirty="0"/>
              <a:t>, Axiomata pak výčet jejich důsledků.</a:t>
            </a:r>
          </a:p>
          <a:p>
            <a:r>
              <a:rPr lang="cs-CZ" b="1" dirty="0"/>
              <a:t>II. kniha </a:t>
            </a:r>
            <a:r>
              <a:rPr lang="cs-CZ" dirty="0"/>
              <a:t>je věnovaná pohybu těles, na které působí gravitační síla, v prostředí, které klade odpor, a rovnováze kapalin. Hlavní téma – </a:t>
            </a:r>
            <a:r>
              <a:rPr lang="cs-CZ"/>
              <a:t>vyvrácení Descartovy teorie </a:t>
            </a:r>
            <a:r>
              <a:rPr lang="cs-CZ" dirty="0"/>
              <a:t>vírů.</a:t>
            </a:r>
          </a:p>
          <a:p>
            <a:r>
              <a:rPr lang="cs-CZ" b="1" dirty="0"/>
              <a:t>III. kniha </a:t>
            </a:r>
            <a:r>
              <a:rPr lang="cs-CZ" dirty="0"/>
              <a:t>– </a:t>
            </a:r>
            <a:r>
              <a:rPr lang="cs-CZ" i="1" dirty="0" err="1"/>
              <a:t>Systema</a:t>
            </a:r>
            <a:r>
              <a:rPr lang="cs-CZ" i="1" dirty="0"/>
              <a:t> </a:t>
            </a:r>
            <a:r>
              <a:rPr lang="cs-CZ" i="1" dirty="0" err="1"/>
              <a:t>mundi</a:t>
            </a:r>
            <a:r>
              <a:rPr lang="cs-CZ" i="1" dirty="0"/>
              <a:t> </a:t>
            </a:r>
            <a:r>
              <a:rPr lang="cs-CZ" dirty="0"/>
              <a:t>– matematická kosmologie. Aplikace pojmů a poznatků z I. a II. knihy na astronomická data.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i="1" dirty="0" err="1"/>
              <a:t>Principia</a:t>
            </a:r>
            <a:r>
              <a:rPr lang="cs-CZ" dirty="0"/>
              <a:t> </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70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a:bodyPr>
          <a:lstStyle/>
          <a:p>
            <a:r>
              <a:rPr lang="cs-CZ" dirty="0"/>
              <a:t>1</a:t>
            </a:r>
            <a:r>
              <a:rPr lang="cs-CZ"/>
              <a:t>. zákon </a:t>
            </a:r>
            <a:r>
              <a:rPr lang="cs-CZ" b="1" dirty="0"/>
              <a:t>setrvačnosti</a:t>
            </a:r>
            <a:r>
              <a:rPr lang="cs-CZ" dirty="0"/>
              <a:t>: Těleso zůstává v klidu nebo rovnoměrném přímočarém pohybu, není-li donuceno změnit tento stav silou, která na něj působí. </a:t>
            </a:r>
          </a:p>
          <a:p>
            <a:r>
              <a:rPr lang="cs-CZ" dirty="0"/>
              <a:t>2</a:t>
            </a:r>
            <a:r>
              <a:rPr lang="cs-CZ"/>
              <a:t>. zákon </a:t>
            </a:r>
            <a:r>
              <a:rPr lang="cs-CZ" b="1" dirty="0"/>
              <a:t>síly</a:t>
            </a:r>
            <a:r>
              <a:rPr lang="cs-CZ" dirty="0"/>
              <a:t>. Změna velikosti pohybu je úměrná vnější síle a děje se ve směru přímky, po níž ona síla působí. (Dnes se druhý zákon vymezuje takto: Zrychlení a, které nějaká síla F udělí tělesu,  je tím větší, čím větší je tato síla, a tím menší čím větší je hmotnost m tělesa, tedy a=F/m.</a:t>
            </a:r>
          </a:p>
          <a:p>
            <a:r>
              <a:rPr lang="cs-CZ" dirty="0"/>
              <a:t>3</a:t>
            </a:r>
            <a:r>
              <a:rPr lang="cs-CZ"/>
              <a:t>. zákon </a:t>
            </a:r>
            <a:r>
              <a:rPr lang="cs-CZ" b="1" dirty="0"/>
              <a:t>akce a reakce</a:t>
            </a:r>
            <a:r>
              <a:rPr lang="cs-CZ" dirty="0"/>
              <a:t>. Akce je vždy rovna reakci. Působení dvou těles jednoho na druhé jsou vždy rovné a v opačných směrech. Pokud tlačím na kamen prstem, působí kamen stejnou silou na můj prst.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Newtonovy pohybové zákony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34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2133599"/>
            <a:ext cx="7394573" cy="4350327"/>
          </a:xfrm>
        </p:spPr>
        <p:txBody>
          <a:bodyPr>
            <a:normAutofit/>
          </a:bodyPr>
          <a:lstStyle/>
          <a:p>
            <a:r>
              <a:rPr lang="cs-CZ" dirty="0"/>
              <a:t>Podle 1. zákona by planety měly po přímé dráze uletět do prostoru.</a:t>
            </a:r>
          </a:p>
          <a:p>
            <a:r>
              <a:rPr lang="cs-CZ" dirty="0"/>
              <a:t>Podle 2. zákona – na planety působí dostředivá/gravitační síla.</a:t>
            </a:r>
          </a:p>
          <a:p>
            <a:r>
              <a:rPr lang="cs-CZ" dirty="0"/>
              <a:t>3. zákon: Měsíc přitahuje Zemi stejnou silou, jakou Země přitahuje Měsíc; stejné platí pro jablko i Zemi: gravitace způsobuje, že jablko mění svou polohu (při pádu</a:t>
            </a:r>
            <a:r>
              <a:rPr lang="cs-CZ"/>
              <a:t>). </a:t>
            </a:r>
          </a:p>
          <a:p>
            <a:r>
              <a:rPr lang="cs-CZ"/>
              <a:t>Ze </a:t>
            </a:r>
            <a:r>
              <a:rPr lang="cs-CZ" dirty="0"/>
              <a:t>Slunce netryská síla (Kepler), gravitace je vzájemný vztah, který závisí na množství hmoty/mase</a:t>
            </a:r>
            <a:r>
              <a:rPr lang="cs-CZ"/>
              <a:t>. </a:t>
            </a:r>
          </a:p>
          <a:p>
            <a:r>
              <a:rPr lang="cs-CZ"/>
              <a:t>Výsledkem </a:t>
            </a:r>
            <a:r>
              <a:rPr lang="cs-CZ" dirty="0"/>
              <a:t>dynamického vzájemného </a:t>
            </a:r>
            <a:r>
              <a:rPr lang="cs-CZ"/>
              <a:t>působení je vesmír jako </a:t>
            </a:r>
            <a:r>
              <a:rPr lang="cs-CZ" dirty="0"/>
              <a:t>systém, kde se síly projevují v podobě zakřivených drah, tj. </a:t>
            </a:r>
            <a:r>
              <a:rPr lang="cs-CZ" u="sng" dirty="0"/>
              <a:t>elips</a:t>
            </a:r>
            <a:r>
              <a:rPr lang="cs-CZ" dirty="0"/>
              <a:t>.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a:xfrm>
            <a:off x="975360" y="624110"/>
            <a:ext cx="10895215" cy="1280890"/>
          </a:xfrm>
        </p:spPr>
        <p:txBody>
          <a:bodyPr/>
          <a:lstStyle/>
          <a:p>
            <a:r>
              <a:rPr lang="cs-CZ" dirty="0"/>
              <a:t>Aplikace pohybových zákonů na pohyb planet</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a:extLst>
              <a:ext uri="{FF2B5EF4-FFF2-40B4-BE49-F238E27FC236}">
                <a16:creationId xmlns:a16="http://schemas.microsoft.com/office/drawing/2014/main" id="{B863396E-4717-4AB6-B87E-5BDA3C8127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9934" y="3114652"/>
            <a:ext cx="3822066" cy="3743348"/>
          </a:xfrm>
          <a:prstGeom prst="rect">
            <a:avLst/>
          </a:prstGeom>
          <a:noFill/>
          <a:ln>
            <a:noFill/>
          </a:ln>
        </p:spPr>
      </p:pic>
      <p:pic>
        <p:nvPicPr>
          <p:cNvPr id="10" name="Obrázek 9">
            <a:extLst>
              <a:ext uri="{FF2B5EF4-FFF2-40B4-BE49-F238E27FC236}">
                <a16:creationId xmlns:a16="http://schemas.microsoft.com/office/drawing/2014/main" id="{330DB880-9426-4015-B726-F76174F38D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69934" y="1264555"/>
            <a:ext cx="3822065" cy="1875790"/>
          </a:xfrm>
          <a:prstGeom prst="rect">
            <a:avLst/>
          </a:prstGeom>
          <a:noFill/>
          <a:ln>
            <a:noFill/>
          </a:ln>
        </p:spPr>
      </p:pic>
    </p:spTree>
    <p:extLst>
      <p:ext uri="{BB962C8B-B14F-4D97-AF65-F5344CB8AC3E}">
        <p14:creationId xmlns:p14="http://schemas.microsoft.com/office/powerpoint/2010/main" val="1224612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820091"/>
            <a:ext cx="10529252" cy="4973083"/>
          </a:xfrm>
        </p:spPr>
        <p:txBody>
          <a:bodyPr>
            <a:normAutofit lnSpcReduction="10000"/>
          </a:bodyPr>
          <a:lstStyle/>
          <a:p>
            <a:r>
              <a:rPr lang="cs-CZ" dirty="0"/>
              <a:t>Vše v kosmu sleduje stejný zákon</a:t>
            </a:r>
            <a:br>
              <a:rPr lang="cs-CZ" dirty="0"/>
            </a:br>
            <a:r>
              <a:rPr lang="cs-CZ" dirty="0"/>
              <a:t> – </a:t>
            </a:r>
            <a:r>
              <a:rPr lang="cs-CZ" u="sng" dirty="0"/>
              <a:t>zákon gravitace</a:t>
            </a:r>
            <a:r>
              <a:rPr lang="cs-CZ" dirty="0"/>
              <a:t>.</a:t>
            </a:r>
          </a:p>
          <a:p>
            <a:pPr marL="0" indent="0">
              <a:buNone/>
            </a:pPr>
            <a:r>
              <a:rPr lang="cs-CZ" dirty="0"/>
              <a:t> </a:t>
            </a:r>
          </a:p>
          <a:p>
            <a:endParaRPr lang="cs-CZ" dirty="0"/>
          </a:p>
          <a:p>
            <a:r>
              <a:rPr lang="cs-CZ" dirty="0"/>
              <a:t>Důsledky gravitačního zákona:</a:t>
            </a:r>
          </a:p>
          <a:p>
            <a:pPr lvl="1">
              <a:buFont typeface="+mj-lt"/>
              <a:buAutoNum type="alphaLcParenR"/>
            </a:pPr>
            <a:r>
              <a:rPr lang="cs-CZ" sz="1800" dirty="0"/>
              <a:t>Pohyb Saturnu – </a:t>
            </a:r>
            <a:r>
              <a:rPr lang="cs-CZ" sz="1800" u="sng" dirty="0"/>
              <a:t>perturbace</a:t>
            </a:r>
            <a:r>
              <a:rPr lang="cs-CZ" sz="1800" dirty="0"/>
              <a:t> – problém tří těles – možnost teoretického vyvození existence tělesa.</a:t>
            </a:r>
          </a:p>
          <a:p>
            <a:pPr lvl="1">
              <a:buFont typeface="+mj-lt"/>
              <a:buAutoNum type="alphaLcParenR"/>
            </a:pPr>
            <a:r>
              <a:rPr lang="cs-CZ" sz="1800" dirty="0"/>
              <a:t>Pohybu Měsíce a jeho </a:t>
            </a:r>
            <a:r>
              <a:rPr lang="cs-CZ" sz="1800" u="sng" dirty="0"/>
              <a:t>perturbace</a:t>
            </a:r>
            <a:r>
              <a:rPr lang="cs-CZ" sz="1800" dirty="0"/>
              <a:t> – přesné matematické zachycení dráhy Měsíce a také Jupiterových satelitů.</a:t>
            </a:r>
          </a:p>
          <a:p>
            <a:pPr lvl="1">
              <a:buFont typeface="+mj-lt"/>
              <a:buAutoNum type="alphaLcParenR"/>
            </a:pPr>
            <a:r>
              <a:rPr lang="cs-CZ" sz="1800" dirty="0"/>
              <a:t>Země je na pólech zploštělá – intenzita gravitačního pole je na rovníku větší než na pólu. Kvůli tomu je zemská osa skloněná – opisuje v prostoru plášť kužele – my to vidíme jako </a:t>
            </a:r>
            <a:r>
              <a:rPr lang="cs-CZ" sz="1800" u="sng" dirty="0"/>
              <a:t>precesi rovnodennosti </a:t>
            </a:r>
            <a:r>
              <a:rPr lang="cs-CZ" sz="1800" dirty="0"/>
              <a:t>– Newton ji dokázal vysvětlit jako důsledek gravitace.</a:t>
            </a:r>
          </a:p>
          <a:p>
            <a:pPr lvl="1">
              <a:buFont typeface="+mj-lt"/>
              <a:buAutoNum type="alphaLcParenR"/>
            </a:pPr>
            <a:r>
              <a:rPr lang="cs-CZ" sz="1800" dirty="0"/>
              <a:t>Výklad slapových jevů : „</a:t>
            </a:r>
            <a:r>
              <a:rPr lang="cs-CZ" sz="1800" i="1" dirty="0"/>
              <a:t>Příliv a odliv moře jsou způsobeny působením slunce a měsíce</a:t>
            </a:r>
            <a:r>
              <a:rPr lang="cs-CZ" sz="1800" dirty="0"/>
              <a:t>.“</a:t>
            </a:r>
          </a:p>
          <a:p>
            <a:pPr lvl="1">
              <a:buFont typeface="+mj-lt"/>
              <a:buAutoNum type="alphaLcParenR"/>
            </a:pPr>
            <a:r>
              <a:rPr lang="cs-CZ" sz="1800" dirty="0"/>
              <a:t>Kometa z roku 1680.</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Gravitační zákon</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9" name="TextovéPole 8">
            <a:extLst>
              <a:ext uri="{FF2B5EF4-FFF2-40B4-BE49-F238E27FC236}">
                <a16:creationId xmlns:a16="http://schemas.microsoft.com/office/drawing/2014/main" id="{BBD7D525-2C45-4EC4-B140-145A7D9EA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Isaac Newton</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Zástupný symbol pro obsah 7">
            <a:extLst>
              <a:ext uri="{FF2B5EF4-FFF2-40B4-BE49-F238E27FC236}">
                <a16:creationId xmlns:a16="http://schemas.microsoft.com/office/drawing/2014/main" id="{236A29BA-9ECA-4EE0-B836-172BF7B7F5E4}"/>
              </a:ext>
            </a:extLst>
          </p:cNvPr>
          <p:cNvPicPr/>
          <p:nvPr/>
        </p:nvPicPr>
        <p:blipFill>
          <a:blip r:embed="rId2">
            <a:extLst>
              <a:ext uri="{28A0092B-C50C-407E-A947-70E740481C1C}">
                <a14:useLocalDpi xmlns:a14="http://schemas.microsoft.com/office/drawing/2010/main" val="0"/>
              </a:ext>
            </a:extLst>
          </a:blip>
          <a:stretch>
            <a:fillRect/>
          </a:stretch>
        </p:blipFill>
        <p:spPr>
          <a:xfrm>
            <a:off x="1570476" y="2496045"/>
            <a:ext cx="1211061" cy="582036"/>
          </a:xfrm>
          <a:prstGeom prst="rect">
            <a:avLst/>
          </a:prstGeom>
        </p:spPr>
      </p:pic>
      <p:pic>
        <p:nvPicPr>
          <p:cNvPr id="7" name="Obrázek 6" descr="Illustration of a comet’s parabolic orbit by Isaac Newton.">
            <a:extLst>
              <a:ext uri="{FF2B5EF4-FFF2-40B4-BE49-F238E27FC236}">
                <a16:creationId xmlns:a16="http://schemas.microsoft.com/office/drawing/2014/main" id="{2B30EEB1-3AD7-4F3A-9A23-5FBA68F63B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7513" y="499935"/>
            <a:ext cx="7154487" cy="2976514"/>
          </a:xfrm>
          <a:prstGeom prst="rect">
            <a:avLst/>
          </a:prstGeom>
          <a:noFill/>
          <a:ln>
            <a:noFill/>
          </a:ln>
        </p:spPr>
      </p:pic>
    </p:spTree>
    <p:extLst>
      <p:ext uri="{BB962C8B-B14F-4D97-AF65-F5344CB8AC3E}">
        <p14:creationId xmlns:p14="http://schemas.microsoft.com/office/powerpoint/2010/main" val="74500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1. Aristotelova fyzika</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Aristotelova fyzika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59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445623"/>
            <a:ext cx="10978342" cy="5347551"/>
          </a:xfrm>
        </p:spPr>
        <p:txBody>
          <a:bodyPr>
            <a:normAutofit/>
          </a:bodyPr>
          <a:lstStyle/>
          <a:p>
            <a:r>
              <a:rPr lang="cs-CZ" dirty="0"/>
              <a:t>Čtyři druhy změn: kvalitativní, kvantitativní, změna místa, substanciální.</a:t>
            </a:r>
          </a:p>
          <a:p>
            <a:r>
              <a:rPr lang="cs-CZ" dirty="0"/>
              <a:t>Místní pohyb: přirozený x násilný (podle toho, zda působí vnější činitel či nikoli).</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Úvod</a:t>
            </a:r>
          </a:p>
        </p:txBody>
      </p:sp>
      <p:sp>
        <p:nvSpPr>
          <p:cNvPr id="8" name="TextovéPole 7">
            <a:extLst>
              <a:ext uri="{FF2B5EF4-FFF2-40B4-BE49-F238E27FC236}">
                <a16:creationId xmlns:a16="http://schemas.microsoft.com/office/drawing/2014/main" id="{00CB96FB-8836-4B74-8895-E6042CCE21E9}"/>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IV. </a:t>
            </a:r>
            <a:r>
              <a:rPr lang="cs-CZ" sz="1800" dirty="0" err="1">
                <a:solidFill>
                  <a:schemeClr val="bg1"/>
                </a:solidFill>
                <a:effectLst/>
                <a:latin typeface="+mj-lt"/>
                <a:ea typeface="Times New Roman" panose="02020603050405020304" pitchFamily="18" charset="0"/>
                <a:cs typeface="Calibri" panose="020F0502020204030204" pitchFamily="34" charset="0"/>
              </a:rPr>
              <a:t>Supralunární</a:t>
            </a:r>
            <a:r>
              <a:rPr lang="cs-CZ" sz="1800" dirty="0">
                <a:solidFill>
                  <a:schemeClr val="bg1"/>
                </a:solidFill>
                <a:effectLst/>
                <a:latin typeface="+mj-lt"/>
                <a:ea typeface="Times New Roman" panose="02020603050405020304" pitchFamily="18" charset="0"/>
                <a:cs typeface="Calibri" panose="020F0502020204030204" pitchFamily="34" charset="0"/>
              </a:rPr>
              <a:t> svět – astronomie</a:t>
            </a:r>
            <a:endParaRPr lang="cs-CZ" dirty="0">
              <a:solidFill>
                <a:schemeClr val="bg1"/>
              </a:solidFill>
              <a:latin typeface="+mj-lt"/>
            </a:endParaRPr>
          </a:p>
        </p:txBody>
      </p:sp>
      <p:pic>
        <p:nvPicPr>
          <p:cNvPr id="6" name="Obrázek 5" descr="Image result for medieval physics">
            <a:extLst>
              <a:ext uri="{FF2B5EF4-FFF2-40B4-BE49-F238E27FC236}">
                <a16:creationId xmlns:a16="http://schemas.microsoft.com/office/drawing/2014/main" id="{9607C825-2AC2-42B4-A7BC-271A1BAE71B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161" y="2221626"/>
            <a:ext cx="4815840" cy="4636375"/>
          </a:xfrm>
          <a:prstGeom prst="rect">
            <a:avLst/>
          </a:prstGeom>
          <a:noFill/>
          <a:ln>
            <a:noFill/>
          </a:ln>
        </p:spPr>
      </p:pic>
      <p:sp>
        <p:nvSpPr>
          <p:cNvPr id="7" name="TextovéPole 6">
            <a:extLst>
              <a:ext uri="{FF2B5EF4-FFF2-40B4-BE49-F238E27FC236}">
                <a16:creationId xmlns:a16="http://schemas.microsoft.com/office/drawing/2014/main" id="{7FDB04CB-9D33-4137-85FB-2408F5161C84}"/>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Aristotelova fyzika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37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262743"/>
            <a:ext cx="10978342" cy="5530431"/>
          </a:xfrm>
        </p:spPr>
        <p:txBody>
          <a:bodyPr>
            <a:normAutofit/>
          </a:bodyPr>
          <a:lstStyle/>
          <a:p>
            <a:r>
              <a:rPr lang="cs-CZ" dirty="0"/>
              <a:t>Přirozenost nutí každý prvek, aby se po přímce vrátil na své přirozené místo a tam setrval v klidu (viz </a:t>
            </a:r>
            <a:r>
              <a:rPr lang="cs-CZ" i="1" dirty="0" err="1"/>
              <a:t>Phys</a:t>
            </a:r>
            <a:r>
              <a:rPr lang="cs-CZ" dirty="0"/>
              <a:t>. VIII,4; </a:t>
            </a:r>
            <a:r>
              <a:rPr lang="cs-CZ" i="1" dirty="0"/>
              <a:t>De </a:t>
            </a:r>
            <a:r>
              <a:rPr lang="cs-CZ" i="1" dirty="0" err="1"/>
              <a:t>caelo</a:t>
            </a:r>
            <a:r>
              <a:rPr lang="cs-CZ" i="1" dirty="0"/>
              <a:t> </a:t>
            </a:r>
            <a:r>
              <a:rPr lang="cs-CZ" dirty="0"/>
              <a:t>I,2-3 a I,8).</a:t>
            </a:r>
          </a:p>
          <a:p>
            <a:r>
              <a:rPr lang="cs-CZ" dirty="0"/>
              <a:t>Místa mají „sílu“, „působnost“, </a:t>
            </a:r>
            <a:r>
              <a:rPr lang="cs-CZ" i="1" dirty="0" err="1"/>
              <a:t>dynamis</a:t>
            </a:r>
            <a:r>
              <a:rPr lang="cs-CZ" dirty="0"/>
              <a:t> (</a:t>
            </a:r>
            <a:r>
              <a:rPr lang="cs-CZ" i="1" dirty="0" err="1"/>
              <a:t>Phys</a:t>
            </a:r>
            <a:r>
              <a:rPr lang="cs-CZ" dirty="0"/>
              <a:t>. IV,1,208b11).</a:t>
            </a:r>
          </a:p>
          <a:p>
            <a:r>
              <a:rPr lang="cs-CZ"/>
              <a:t>Prvky = živly</a:t>
            </a:r>
            <a:r>
              <a:rPr lang="cs-CZ" dirty="0"/>
              <a:t>: lehké (oheň, vzduch) a těžké (země, voda).</a:t>
            </a:r>
          </a:p>
          <a:p>
            <a:r>
              <a:rPr lang="cs-CZ" dirty="0"/>
              <a:t>Přirozený pohyb není „nahoru“ a „dolů“, ale „od středu“ a „ke středu“.</a:t>
            </a:r>
          </a:p>
          <a:p>
            <a:r>
              <a:rPr lang="cs-CZ" dirty="0"/>
              <a:t>Ve spise </a:t>
            </a:r>
            <a:r>
              <a:rPr lang="cs-CZ" i="1" dirty="0"/>
              <a:t>O nebi </a:t>
            </a:r>
            <a:r>
              <a:rPr lang="cs-CZ" dirty="0"/>
              <a:t>se říká, že těleso s větší tíží urazí svou dráhu rychleji, než těleso s menší tíží. Těleso s dvojnásobnou tíží urazí stejnou dráhu v polovině času. (</a:t>
            </a:r>
            <a:r>
              <a:rPr lang="cs-CZ" i="1" dirty="0"/>
              <a:t>De </a:t>
            </a:r>
            <a:r>
              <a:rPr lang="cs-CZ" i="1" dirty="0" err="1"/>
              <a:t>caelo</a:t>
            </a:r>
            <a:r>
              <a:rPr lang="cs-CZ" i="1" dirty="0"/>
              <a:t> </a:t>
            </a:r>
            <a:r>
              <a:rPr lang="cs-CZ" dirty="0"/>
              <a:t>I,6,273b30-274a20; srov. 308a29-34, 311a20-22).</a:t>
            </a:r>
          </a:p>
          <a:p>
            <a:r>
              <a:rPr lang="cs-CZ" dirty="0"/>
              <a:t>v = H/R; T = 1/H : T – čas, R – odpor prostředí, H – hmotnost (tíže/lehkost).</a:t>
            </a:r>
          </a:p>
          <a:p>
            <a:r>
              <a:rPr lang="cs-CZ" dirty="0"/>
              <a:t>Klíčová zásada celé aristotelské fyziky: „</a:t>
            </a:r>
            <a:r>
              <a:rPr lang="cs-CZ" i="1" dirty="0"/>
              <a:t>Všechno pohybované je nutně pohybované něčím. Neboť nemá-li v sobě počátek pohybu, je zřejmé, že jest pohybováno něčím jiným; jiné totiž bude pohybujícím činitelem.</a:t>
            </a:r>
            <a:r>
              <a:rPr lang="cs-CZ" dirty="0"/>
              <a:t>“ (</a:t>
            </a:r>
            <a:r>
              <a:rPr lang="cs-CZ" i="1" dirty="0" err="1"/>
              <a:t>Phys</a:t>
            </a:r>
            <a:r>
              <a:rPr lang="cs-CZ" dirty="0"/>
              <a:t>. VII,1,241b24-27; srov. výklad v </a:t>
            </a:r>
            <a:r>
              <a:rPr lang="cs-CZ" i="1" dirty="0" err="1"/>
              <a:t>Phys</a:t>
            </a:r>
            <a:r>
              <a:rPr lang="cs-CZ" dirty="0"/>
              <a:t>. IV,4). – </a:t>
            </a:r>
            <a:r>
              <a:rPr lang="cs-CZ" i="1" dirty="0"/>
              <a:t>Omne </a:t>
            </a:r>
            <a:r>
              <a:rPr lang="cs-CZ" i="1" dirty="0" err="1"/>
              <a:t>quod</a:t>
            </a:r>
            <a:r>
              <a:rPr lang="cs-CZ" i="1" dirty="0"/>
              <a:t> </a:t>
            </a:r>
            <a:r>
              <a:rPr lang="cs-CZ" i="1" dirty="0" err="1"/>
              <a:t>movetur</a:t>
            </a:r>
            <a:r>
              <a:rPr lang="cs-CZ" i="1" dirty="0"/>
              <a:t>, ab </a:t>
            </a:r>
            <a:r>
              <a:rPr lang="cs-CZ" i="1" dirty="0" err="1"/>
              <a:t>alio</a:t>
            </a:r>
            <a:r>
              <a:rPr lang="cs-CZ" i="1" dirty="0"/>
              <a:t> </a:t>
            </a:r>
            <a:r>
              <a:rPr lang="cs-CZ" i="1" dirty="0" err="1"/>
              <a:t>movetur</a:t>
            </a:r>
            <a:r>
              <a:rPr lang="cs-CZ" i="1" dirty="0"/>
              <a:t>.</a:t>
            </a:r>
          </a:p>
          <a:p>
            <a:r>
              <a:rPr lang="cs-CZ" dirty="0"/>
              <a:t>Jednoduché těleso má vždy jen jeden pohyb.</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Teorie přirozených pohybů</a:t>
            </a:r>
          </a:p>
        </p:txBody>
      </p:sp>
      <p:sp>
        <p:nvSpPr>
          <p:cNvPr id="8" name="TextovéPole 7">
            <a:extLst>
              <a:ext uri="{FF2B5EF4-FFF2-40B4-BE49-F238E27FC236}">
                <a16:creationId xmlns:a16="http://schemas.microsoft.com/office/drawing/2014/main" id="{00CB96FB-8836-4B74-8895-E6042CCE21E9}"/>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IV. </a:t>
            </a:r>
            <a:r>
              <a:rPr lang="cs-CZ" sz="1800" dirty="0" err="1">
                <a:solidFill>
                  <a:schemeClr val="bg1"/>
                </a:solidFill>
                <a:effectLst/>
                <a:latin typeface="+mj-lt"/>
                <a:ea typeface="Times New Roman" panose="02020603050405020304" pitchFamily="18" charset="0"/>
                <a:cs typeface="Calibri" panose="020F0502020204030204" pitchFamily="34" charset="0"/>
              </a:rPr>
              <a:t>Supralunární</a:t>
            </a:r>
            <a:r>
              <a:rPr lang="cs-CZ" sz="1800" dirty="0">
                <a:solidFill>
                  <a:schemeClr val="bg1"/>
                </a:solidFill>
                <a:effectLst/>
                <a:latin typeface="+mj-lt"/>
                <a:ea typeface="Times New Roman" panose="02020603050405020304" pitchFamily="18" charset="0"/>
                <a:cs typeface="Calibri" panose="020F0502020204030204" pitchFamily="34" charset="0"/>
              </a:rPr>
              <a:t> svět – astronomie</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84340A52-D944-47CF-8B9B-F7140973478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Aristotelova fyzika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43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0"/>
            <a:ext cx="5120640" cy="4888174"/>
          </a:xfrm>
        </p:spPr>
        <p:txBody>
          <a:bodyPr>
            <a:normAutofit/>
          </a:bodyPr>
          <a:lstStyle/>
          <a:p>
            <a:r>
              <a:rPr lang="cs-CZ" dirty="0"/>
              <a:t>Pohyby projektilů.</a:t>
            </a:r>
          </a:p>
          <a:p>
            <a:r>
              <a:rPr lang="cs-CZ" dirty="0"/>
              <a:t>1. pravidlo: čím větší síla, tím větší rychlost</a:t>
            </a:r>
          </a:p>
          <a:p>
            <a:r>
              <a:rPr lang="cs-CZ" dirty="0"/>
              <a:t>2. pravidlo: čím hustší prostředí, tím větší odpor</a:t>
            </a:r>
          </a:p>
          <a:p>
            <a:r>
              <a:rPr lang="cs-CZ" dirty="0"/>
              <a:t>v = F/R</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Teorie násilných pohybů</a:t>
            </a:r>
          </a:p>
        </p:txBody>
      </p:sp>
      <p:sp>
        <p:nvSpPr>
          <p:cNvPr id="8" name="TextovéPole 7">
            <a:extLst>
              <a:ext uri="{FF2B5EF4-FFF2-40B4-BE49-F238E27FC236}">
                <a16:creationId xmlns:a16="http://schemas.microsoft.com/office/drawing/2014/main" id="{00CB96FB-8836-4B74-8895-E6042CCE21E9}"/>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IV. </a:t>
            </a:r>
            <a:r>
              <a:rPr lang="cs-CZ" sz="1800" dirty="0" err="1">
                <a:solidFill>
                  <a:schemeClr val="bg1"/>
                </a:solidFill>
                <a:effectLst/>
                <a:latin typeface="+mj-lt"/>
                <a:ea typeface="Times New Roman" panose="02020603050405020304" pitchFamily="18" charset="0"/>
                <a:cs typeface="Calibri" panose="020F0502020204030204" pitchFamily="34" charset="0"/>
              </a:rPr>
              <a:t>Supralunární</a:t>
            </a:r>
            <a:r>
              <a:rPr lang="cs-CZ" sz="1800" dirty="0">
                <a:solidFill>
                  <a:schemeClr val="bg1"/>
                </a:solidFill>
                <a:effectLst/>
                <a:latin typeface="+mj-lt"/>
                <a:ea typeface="Times New Roman" panose="02020603050405020304" pitchFamily="18" charset="0"/>
                <a:cs typeface="Calibri" panose="020F0502020204030204" pitchFamily="34" charset="0"/>
              </a:rPr>
              <a:t> svět – astronomie</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84340A52-D944-47CF-8B9B-F7140973478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Aristotelova fyzika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medieval physics">
            <a:extLst>
              <a:ext uri="{FF2B5EF4-FFF2-40B4-BE49-F238E27FC236}">
                <a16:creationId xmlns:a16="http://schemas.microsoft.com/office/drawing/2014/main" id="{095FFA2C-FD36-480A-8EF4-CEFF171617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912240"/>
            <a:ext cx="6096000" cy="4945760"/>
          </a:xfrm>
          <a:prstGeom prst="rect">
            <a:avLst/>
          </a:prstGeom>
          <a:noFill/>
          <a:ln>
            <a:noFill/>
          </a:ln>
        </p:spPr>
      </p:pic>
    </p:spTree>
    <p:extLst>
      <p:ext uri="{BB962C8B-B14F-4D97-AF65-F5344CB8AC3E}">
        <p14:creationId xmlns:p14="http://schemas.microsoft.com/office/powerpoint/2010/main" val="265663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0"/>
            <a:ext cx="10978342" cy="4888174"/>
          </a:xfrm>
        </p:spPr>
        <p:txBody>
          <a:bodyPr>
            <a:normAutofit/>
          </a:bodyPr>
          <a:lstStyle/>
          <a:p>
            <a:r>
              <a:rPr lang="cs-CZ" b="1" dirty="0"/>
              <a:t>První zákon</a:t>
            </a:r>
            <a:r>
              <a:rPr lang="cs-CZ" dirty="0"/>
              <a:t>: Každé </a:t>
            </a:r>
            <a:r>
              <a:rPr lang="cs-CZ" u="sng" dirty="0" err="1"/>
              <a:t>sublunární</a:t>
            </a:r>
            <a:r>
              <a:rPr lang="cs-CZ" u="sng" dirty="0"/>
              <a:t> těleso</a:t>
            </a:r>
            <a:r>
              <a:rPr lang="cs-CZ" dirty="0"/>
              <a:t>, které se nenachází na svém přirozeném místě, se pohybuje podle své  přirozenosti podél poloměru univerza ke svému přirozenému místu a tam setrvává v klidu, pokud nebude vypuzeno nějakým vnějším působením. Pád nebo stoupání tělesa se bude odehrávat podle vztahů v = H/R a T = 1/H. </a:t>
            </a:r>
          </a:p>
          <a:p>
            <a:r>
              <a:rPr lang="cs-CZ" b="1" dirty="0"/>
              <a:t>Druhý zákon</a:t>
            </a:r>
            <a:r>
              <a:rPr lang="cs-CZ" dirty="0"/>
              <a:t>: </a:t>
            </a:r>
            <a:r>
              <a:rPr lang="cs-CZ" u="sng" dirty="0" err="1"/>
              <a:t>Sublunární</a:t>
            </a:r>
            <a:r>
              <a:rPr lang="cs-CZ" u="sng" dirty="0"/>
              <a:t> těleso</a:t>
            </a:r>
            <a:r>
              <a:rPr lang="cs-CZ" dirty="0"/>
              <a:t> se pohybuje násilně tehdy, když na něj působí vnější kontaktní síla podle vztahu v = F/R. Přitom musí být působící síla dostatečně veliká, aby překonala odpor prostředí a uvedla těleso do pohybu, tj. F musí být větší než R. </a:t>
            </a:r>
          </a:p>
          <a:p>
            <a:r>
              <a:rPr lang="cs-CZ" b="1" dirty="0"/>
              <a:t>Třetí zákon</a:t>
            </a:r>
            <a:r>
              <a:rPr lang="cs-CZ" dirty="0"/>
              <a:t>: Tělesa v </a:t>
            </a:r>
            <a:r>
              <a:rPr lang="cs-CZ" i="1" dirty="0" err="1"/>
              <a:t>supralunární</a:t>
            </a:r>
            <a:r>
              <a:rPr lang="cs-CZ" i="1" dirty="0"/>
              <a:t> sféře</a:t>
            </a:r>
            <a:r>
              <a:rPr lang="cs-CZ" dirty="0"/>
              <a:t>, tj. nebeská tělesa, se pohybují přirozeně rovnoměrným kruhovým pohybem kolem středu kosmu.</a:t>
            </a:r>
          </a:p>
        </p:txBody>
      </p:sp>
      <p:sp>
        <p:nvSpPr>
          <p:cNvPr id="5" name="Nadpis 4">
            <a:extLst>
              <a:ext uri="{FF2B5EF4-FFF2-40B4-BE49-F238E27FC236}">
                <a16:creationId xmlns:a16="http://schemas.microsoft.com/office/drawing/2014/main" id="{0040248C-F99D-499A-90E7-C9772E98CA9B}"/>
              </a:ext>
            </a:extLst>
          </p:cNvPr>
          <p:cNvSpPr>
            <a:spLocks noGrp="1"/>
          </p:cNvSpPr>
          <p:nvPr>
            <p:ph type="title"/>
          </p:nvPr>
        </p:nvSpPr>
        <p:spPr/>
        <p:txBody>
          <a:bodyPr/>
          <a:lstStyle/>
          <a:p>
            <a:r>
              <a:rPr lang="cs-CZ" dirty="0"/>
              <a:t>Aristotelské „zákony pohybu“:</a:t>
            </a:r>
          </a:p>
        </p:txBody>
      </p:sp>
      <p:sp>
        <p:nvSpPr>
          <p:cNvPr id="8" name="TextovéPole 7">
            <a:extLst>
              <a:ext uri="{FF2B5EF4-FFF2-40B4-BE49-F238E27FC236}">
                <a16:creationId xmlns:a16="http://schemas.microsoft.com/office/drawing/2014/main" id="{00CB96FB-8836-4B74-8895-E6042CCE21E9}"/>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IV. </a:t>
            </a:r>
            <a:r>
              <a:rPr lang="cs-CZ" sz="1800" dirty="0" err="1">
                <a:solidFill>
                  <a:schemeClr val="bg1"/>
                </a:solidFill>
                <a:effectLst/>
                <a:latin typeface="+mj-lt"/>
                <a:ea typeface="Times New Roman" panose="02020603050405020304" pitchFamily="18" charset="0"/>
                <a:cs typeface="Calibri" panose="020F0502020204030204" pitchFamily="34" charset="0"/>
              </a:rPr>
              <a:t>Supralunární</a:t>
            </a:r>
            <a:r>
              <a:rPr lang="cs-CZ" sz="1800" dirty="0">
                <a:solidFill>
                  <a:schemeClr val="bg1"/>
                </a:solidFill>
                <a:effectLst/>
                <a:latin typeface="+mj-lt"/>
                <a:ea typeface="Times New Roman" panose="02020603050405020304" pitchFamily="18" charset="0"/>
                <a:cs typeface="Calibri" panose="020F0502020204030204" pitchFamily="34" charset="0"/>
              </a:rPr>
              <a:t> svět – astronomie</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84340A52-D944-47CF-8B9B-F7140973478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Aristotelova fyzika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837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Galileo Galilei (1564-1642)</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 </a:t>
            </a:r>
            <a:r>
              <a:rPr lang="cs-CZ" sz="1800" dirty="0" err="1">
                <a:solidFill>
                  <a:schemeClr val="bg1"/>
                </a:solidFill>
                <a:effectLst/>
                <a:latin typeface="+mj-lt"/>
                <a:ea typeface="Times New Roman" panose="02020603050405020304" pitchFamily="18" charset="0"/>
                <a:cs typeface="Calibri" panose="020F0502020204030204" pitchFamily="34" charset="0"/>
              </a:rPr>
              <a:t>Sublunární</a:t>
            </a:r>
            <a:r>
              <a:rPr lang="cs-CZ" sz="1800" dirty="0">
                <a:solidFill>
                  <a:schemeClr val="bg1"/>
                </a:solidFill>
                <a:effectLst/>
                <a:latin typeface="+mj-lt"/>
                <a:ea typeface="Times New Roman" panose="02020603050405020304" pitchFamily="18" charset="0"/>
                <a:cs typeface="Calibri" panose="020F0502020204030204" pitchFamily="34" charset="0"/>
              </a:rPr>
              <a:t> svět: Fyzika</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Galileo Galilei</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galileo galilei">
            <a:extLst>
              <a:ext uri="{FF2B5EF4-FFF2-40B4-BE49-F238E27FC236}">
                <a16:creationId xmlns:a16="http://schemas.microsoft.com/office/drawing/2014/main" id="{AC078ED3-2552-4C57-B6A0-647672199D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589" y="1457431"/>
            <a:ext cx="9482051" cy="5335744"/>
          </a:xfrm>
          <a:prstGeom prst="rect">
            <a:avLst/>
          </a:prstGeom>
          <a:noFill/>
          <a:ln>
            <a:noFill/>
          </a:ln>
        </p:spPr>
      </p:pic>
    </p:spTree>
    <p:extLst>
      <p:ext uri="{BB962C8B-B14F-4D97-AF65-F5344CB8AC3E}">
        <p14:creationId xmlns:p14="http://schemas.microsoft.com/office/powerpoint/2010/main" val="96046831"/>
      </p:ext>
    </p:extLst>
  </p:cSld>
  <p:clrMapOvr>
    <a:masterClrMapping/>
  </p:clrMapOvr>
</p:sld>
</file>

<file path=ppt/theme/theme1.xml><?xml version="1.0" encoding="utf-8"?>
<a:theme xmlns:a="http://schemas.openxmlformats.org/drawingml/2006/main" name="Stébla">
  <a:themeElements>
    <a:clrScheme name="Barvy">
      <a:dk1>
        <a:sysClr val="windowText" lastClr="000000"/>
      </a:dk1>
      <a:lt1>
        <a:sysClr val="window" lastClr="FFFFFF"/>
      </a:lt1>
      <a:dk2>
        <a:srgbClr val="648543"/>
      </a:dk2>
      <a:lt2>
        <a:srgbClr val="E3EACF"/>
      </a:lt2>
      <a:accent1>
        <a:srgbClr val="A53010"/>
      </a:accent1>
      <a:accent2>
        <a:srgbClr val="70433C"/>
      </a:accent2>
      <a:accent3>
        <a:srgbClr val="648543"/>
      </a:accent3>
      <a:accent4>
        <a:srgbClr val="845848"/>
      </a:accent4>
      <a:accent5>
        <a:srgbClr val="9C4924"/>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4018</Words>
  <Application>Microsoft Office PowerPoint</Application>
  <PresentationFormat>Širokoúhlá obrazovka</PresentationFormat>
  <Paragraphs>285</Paragraphs>
  <Slides>38</Slides>
  <Notes>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Century Gothic</vt:lpstr>
      <vt:lpstr>Times New Roman</vt:lpstr>
      <vt:lpstr>Wingdings 3</vt:lpstr>
      <vt:lpstr>Stébla</vt:lpstr>
      <vt:lpstr>Novověká věda: Vybrané kapitoly</vt:lpstr>
      <vt:lpstr>Seznam témat</vt:lpstr>
      <vt:lpstr>V. Sublunární svět: Fyzika</vt:lpstr>
      <vt:lpstr>1. Aristotelova fyzika</vt:lpstr>
      <vt:lpstr>Úvod</vt:lpstr>
      <vt:lpstr>Teorie přirozených pohybů</vt:lpstr>
      <vt:lpstr>Teorie násilných pohybů</vt:lpstr>
      <vt:lpstr>Aristotelské „zákony pohybu“:</vt:lpstr>
      <vt:lpstr>Galileo Galilei (1564-1642)</vt:lpstr>
      <vt:lpstr>Bio-biblio</vt:lpstr>
      <vt:lpstr>Zákon volného pádu</vt:lpstr>
      <vt:lpstr>Princip setrvačnosti</vt:lpstr>
      <vt:lpstr>Prezentace aplikace PowerPoint</vt:lpstr>
      <vt:lpstr>Význam principu setrvačnosti</vt:lpstr>
      <vt:lpstr>Argumenty geocentriků</vt:lpstr>
      <vt:lpstr>Obhajoba heliocentrismu</vt:lpstr>
      <vt:lpstr>3. René Descartes (1596-1650)</vt:lpstr>
      <vt:lpstr>Úvod</vt:lpstr>
      <vt:lpstr>Východiska karteziánské fyziky</vt:lpstr>
      <vt:lpstr>Důsledky identity hmoty a prostoru</vt:lpstr>
      <vt:lpstr>Pohyb</vt:lpstr>
      <vt:lpstr>Dvě příčiny pohybu </vt:lpstr>
      <vt:lpstr>Zvláštní příčiny pohybu = zákony </vt:lpstr>
      <vt:lpstr>Fyzika srážek</vt:lpstr>
      <vt:lpstr>Descartova kosmologie – „vodní svět“</vt:lpstr>
      <vt:lpstr>Víry</vt:lpstr>
      <vt:lpstr>Prezentace aplikace PowerPoint</vt:lpstr>
      <vt:lpstr>4. Isaac Newton (1642-1727)</vt:lpstr>
      <vt:lpstr>Život a dílo</vt:lpstr>
      <vt:lpstr>Newtonova teologie</vt:lpstr>
      <vt:lpstr>a) svět jako výsledek volby</vt:lpstr>
      <vt:lpstr>b) svět závislý na Bohu</vt:lpstr>
      <vt:lpstr>Základní principy Newtonovy přírodní filosofie</vt:lpstr>
      <vt:lpstr>Cesta k Principům</vt:lpstr>
      <vt:lpstr>Principia </vt:lpstr>
      <vt:lpstr>Newtonovy pohybové zákony</vt:lpstr>
      <vt:lpstr>Aplikace pohybových zákonů na pohyb planet</vt:lpstr>
      <vt:lpstr>Gravitační zákon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filosofie IV: Novověká filosofie</dc:title>
  <dc:creator>Jakub Peloušek</dc:creator>
  <cp:lastModifiedBy>Daniel Špelda</cp:lastModifiedBy>
  <cp:revision>208</cp:revision>
  <dcterms:created xsi:type="dcterms:W3CDTF">2021-01-26T13:50:20Z</dcterms:created>
  <dcterms:modified xsi:type="dcterms:W3CDTF">2021-04-21T05:39:42Z</dcterms:modified>
</cp:coreProperties>
</file>