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593" r:id="rId3"/>
    <p:sldId id="594" r:id="rId4"/>
    <p:sldId id="595" r:id="rId5"/>
    <p:sldId id="596" r:id="rId6"/>
    <p:sldId id="597" r:id="rId7"/>
    <p:sldId id="598" r:id="rId8"/>
    <p:sldId id="607" r:id="rId9"/>
    <p:sldId id="599" r:id="rId10"/>
    <p:sldId id="600" r:id="rId11"/>
    <p:sldId id="601" r:id="rId12"/>
    <p:sldId id="608" r:id="rId13"/>
    <p:sldId id="602" r:id="rId14"/>
    <p:sldId id="603" r:id="rId15"/>
    <p:sldId id="604" r:id="rId16"/>
    <p:sldId id="605" r:id="rId17"/>
    <p:sldId id="606" r:id="rId18"/>
    <p:sldId id="614" r:id="rId19"/>
    <p:sldId id="609" r:id="rId20"/>
    <p:sldId id="610" r:id="rId21"/>
    <p:sldId id="611" r:id="rId22"/>
    <p:sldId id="612" r:id="rId23"/>
    <p:sldId id="613" r:id="rId24"/>
    <p:sldId id="615" r:id="rId25"/>
    <p:sldId id="620" r:id="rId26"/>
    <p:sldId id="616" r:id="rId27"/>
    <p:sldId id="617" r:id="rId28"/>
    <p:sldId id="618" r:id="rId29"/>
    <p:sldId id="619" r:id="rId30"/>
    <p:sldId id="621" r:id="rId31"/>
    <p:sldId id="627" r:id="rId32"/>
    <p:sldId id="628" r:id="rId33"/>
    <p:sldId id="629" r:id="rId34"/>
    <p:sldId id="622" r:id="rId35"/>
    <p:sldId id="623" r:id="rId36"/>
    <p:sldId id="63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766F54"/>
    <a:srgbClr val="845848"/>
    <a:srgbClr val="FFFFFF"/>
    <a:srgbClr val="70433C"/>
    <a:srgbClr val="A55235"/>
    <a:srgbClr val="847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0" d="100"/>
          <a:sy n="50" d="100"/>
        </p:scale>
        <p:origin x="36"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66E01-9754-439B-9284-27B538BBDD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56F2EF-2DED-4BA6-BE6E-F7474D4F63C5}">
      <dgm:prSet custT="1"/>
      <dgm:spPr/>
      <dgm:t>
        <a:bodyPr/>
        <a:lstStyle/>
        <a:p>
          <a:r>
            <a:rPr lang="cs-CZ" sz="2000" dirty="0">
              <a:solidFill>
                <a:schemeClr val="accent1"/>
              </a:solidFill>
              <a:latin typeface="+mn-lt"/>
            </a:rPr>
            <a:t>I. Starý svět a nový svět</a:t>
          </a:r>
          <a:r>
            <a:rPr lang="cs-CZ" sz="1800" dirty="0">
              <a:solidFill>
                <a:schemeClr val="accent1"/>
              </a:solidFill>
              <a:latin typeface="+mn-lt"/>
            </a:rPr>
            <a:t/>
          </a:r>
          <a:br>
            <a:rPr lang="cs-CZ" sz="1800" dirty="0">
              <a:solidFill>
                <a:schemeClr val="accent1"/>
              </a:solidFill>
              <a:latin typeface="+mn-lt"/>
            </a:rPr>
          </a:br>
          <a:r>
            <a:rPr lang="cs-CZ" sz="1800" dirty="0">
              <a:solidFill>
                <a:schemeClr val="accent1"/>
              </a:solidFill>
              <a:latin typeface="+mn-lt"/>
              <a:sym typeface="Wingdings 3" panose="05040102010807070707" pitchFamily="18" charset="2"/>
            </a:rPr>
            <a:t> </a:t>
          </a:r>
          <a:r>
            <a:rPr lang="cs-CZ" sz="1800" dirty="0">
              <a:solidFill>
                <a:schemeClr val="accent1"/>
              </a:solidFill>
              <a:latin typeface="+mn-lt"/>
            </a:rPr>
            <a:t>renesanční přírodopis</a:t>
          </a:r>
          <a:endParaRPr lang="en-US" sz="1800" dirty="0">
            <a:solidFill>
              <a:schemeClr val="accent1"/>
            </a:solidFill>
            <a:latin typeface="+mn-lt"/>
          </a:endParaRPr>
        </a:p>
      </dgm:t>
    </dgm:pt>
    <dgm:pt modelId="{B9B8064F-96E9-42EE-9DB0-FD73674FBCF3}" type="parTrans" cxnId="{E1A361C3-C8E0-4C6B-8AFC-D4A257527E5E}">
      <dgm:prSet/>
      <dgm:spPr/>
      <dgm:t>
        <a:bodyPr/>
        <a:lstStyle/>
        <a:p>
          <a:endParaRPr lang="en-US" sz="1800">
            <a:solidFill>
              <a:srgbClr val="A53010"/>
            </a:solidFill>
            <a:latin typeface="+mn-lt"/>
          </a:endParaRPr>
        </a:p>
      </dgm:t>
    </dgm:pt>
    <dgm:pt modelId="{D2EFA323-3F9C-4D03-B2F0-E01174B66980}" type="sibTrans" cxnId="{E1A361C3-C8E0-4C6B-8AFC-D4A257527E5E}">
      <dgm:prSet/>
      <dgm:spPr/>
      <dgm:t>
        <a:bodyPr/>
        <a:lstStyle/>
        <a:p>
          <a:endParaRPr lang="en-US" sz="1800">
            <a:solidFill>
              <a:srgbClr val="A53010"/>
            </a:solidFill>
            <a:latin typeface="+mn-lt"/>
          </a:endParaRPr>
        </a:p>
      </dgm:t>
    </dgm:pt>
    <dgm:pt modelId="{17E4F57F-9C60-47C1-9227-A61867EC323F}">
      <dgm:prSet custT="1"/>
      <dgm:spPr/>
      <dgm:t>
        <a:bodyPr/>
        <a:lstStyle/>
        <a:p>
          <a:r>
            <a:rPr lang="cs-CZ" sz="2000" b="0" dirty="0">
              <a:solidFill>
                <a:schemeClr val="accent1"/>
              </a:solidFill>
              <a:latin typeface="+mn-lt"/>
            </a:rPr>
            <a:t>III. Svět nových vědeckých metod</a:t>
          </a:r>
          <a:r>
            <a:rPr lang="cs-CZ" sz="1800" b="0" dirty="0">
              <a:solidFill>
                <a:schemeClr val="accent1"/>
              </a:solidFill>
              <a:latin typeface="+mn-lt"/>
            </a:rPr>
            <a:t/>
          </a:r>
          <a:br>
            <a:rPr lang="cs-CZ" sz="1800" b="0" dirty="0">
              <a:solidFill>
                <a:schemeClr val="accent1"/>
              </a:solidFill>
              <a:latin typeface="+mn-lt"/>
            </a:rPr>
          </a:br>
          <a:r>
            <a:rPr lang="cs-CZ" sz="1800" b="0" dirty="0">
              <a:solidFill>
                <a:schemeClr val="accent1"/>
              </a:solidFill>
              <a:latin typeface="+mn-lt"/>
              <a:sym typeface="Wingdings 3" panose="05040102010807070707" pitchFamily="18" charset="2"/>
            </a:rPr>
            <a:t> empirismus x racionalismus; matematizace x </a:t>
          </a:r>
          <a:r>
            <a:rPr lang="cs-CZ" sz="1800" b="0" dirty="0" err="1">
              <a:solidFill>
                <a:schemeClr val="accent1"/>
              </a:solidFill>
              <a:latin typeface="+mn-lt"/>
              <a:sym typeface="Wingdings 3" panose="05040102010807070707" pitchFamily="18" charset="2"/>
            </a:rPr>
            <a:t>experimentalismus</a:t>
          </a:r>
          <a:r>
            <a:rPr lang="cs-CZ" sz="1800" b="0" dirty="0">
              <a:solidFill>
                <a:schemeClr val="accent1"/>
              </a:solidFill>
              <a:latin typeface="+mn-lt"/>
              <a:sym typeface="Wingdings 3" panose="05040102010807070707" pitchFamily="18" charset="2"/>
            </a:rPr>
            <a:t>; věda x náboženství</a:t>
          </a:r>
          <a:endParaRPr lang="en-US" sz="1800" b="0" dirty="0">
            <a:solidFill>
              <a:schemeClr val="accent1"/>
            </a:solidFill>
            <a:latin typeface="+mn-lt"/>
          </a:endParaRPr>
        </a:p>
      </dgm:t>
    </dgm:pt>
    <dgm:pt modelId="{BDEC676E-107D-435A-A9A0-6DA416568C87}" type="parTrans" cxnId="{1A081927-CDAC-442C-B7CF-57B147237DFE}">
      <dgm:prSet/>
      <dgm:spPr/>
      <dgm:t>
        <a:bodyPr/>
        <a:lstStyle/>
        <a:p>
          <a:endParaRPr lang="en-US" sz="1800">
            <a:solidFill>
              <a:srgbClr val="A53010"/>
            </a:solidFill>
            <a:latin typeface="+mn-lt"/>
          </a:endParaRPr>
        </a:p>
      </dgm:t>
    </dgm:pt>
    <dgm:pt modelId="{9C6F44EA-0354-48D4-B49B-2786EB439938}" type="sibTrans" cxnId="{1A081927-CDAC-442C-B7CF-57B147237DFE}">
      <dgm:prSet/>
      <dgm:spPr/>
      <dgm:t>
        <a:bodyPr/>
        <a:lstStyle/>
        <a:p>
          <a:endParaRPr lang="en-US" sz="1800">
            <a:solidFill>
              <a:srgbClr val="A53010"/>
            </a:solidFill>
            <a:latin typeface="+mn-lt"/>
          </a:endParaRPr>
        </a:p>
      </dgm:t>
    </dgm:pt>
    <dgm:pt modelId="{E53B6FA3-47C2-4F43-90A7-ECAB12E7647C}">
      <dgm:prSet custT="1"/>
      <dgm:spPr/>
      <dgm:t>
        <a:bodyPr/>
        <a:lstStyle/>
        <a:p>
          <a:r>
            <a:rPr lang="cs-CZ" sz="2000" b="0" dirty="0">
              <a:solidFill>
                <a:schemeClr val="accent1"/>
              </a:solidFill>
              <a:latin typeface="+mn-lt"/>
            </a:rPr>
            <a:t>IV. </a:t>
          </a:r>
          <a:r>
            <a:rPr lang="cs-CZ" sz="2000" b="0" dirty="0" err="1">
              <a:solidFill>
                <a:schemeClr val="accent1"/>
              </a:solidFill>
              <a:latin typeface="+mn-lt"/>
            </a:rPr>
            <a:t>Supralunární</a:t>
          </a:r>
          <a:r>
            <a:rPr lang="cs-CZ" sz="2000" b="0" dirty="0">
              <a:solidFill>
                <a:schemeClr val="accent1"/>
              </a:solidFill>
              <a:latin typeface="+mn-lt"/>
            </a:rPr>
            <a:t> svět</a:t>
          </a:r>
          <a:r>
            <a:rPr lang="cs-CZ" sz="1800" b="0" dirty="0">
              <a:solidFill>
                <a:schemeClr val="accent1"/>
              </a:solidFill>
              <a:latin typeface="+mn-lt"/>
            </a:rPr>
            <a:t/>
          </a:r>
          <a:br>
            <a:rPr lang="cs-CZ" sz="1800" b="0" dirty="0">
              <a:solidFill>
                <a:schemeClr val="accent1"/>
              </a:solidFill>
              <a:latin typeface="+mn-lt"/>
            </a:rPr>
          </a:br>
          <a:r>
            <a:rPr lang="cs-CZ" sz="1800" b="0" dirty="0">
              <a:solidFill>
                <a:schemeClr val="accent1"/>
              </a:solidFill>
              <a:latin typeface="+mn-lt"/>
              <a:sym typeface="Wingdings 3" panose="05040102010807070707" pitchFamily="18" charset="2"/>
            </a:rPr>
            <a:t> astronomie, kosmologie: geocentrismus, heliocentrismus, </a:t>
          </a:r>
          <a:r>
            <a:rPr lang="cs-CZ" sz="1800" b="0" dirty="0" err="1">
              <a:solidFill>
                <a:schemeClr val="accent1"/>
              </a:solidFill>
              <a:latin typeface="+mn-lt"/>
              <a:sym typeface="Wingdings 3" panose="05040102010807070707" pitchFamily="18" charset="2"/>
            </a:rPr>
            <a:t>geoheliocentrismus</a:t>
          </a:r>
          <a:endParaRPr lang="en-US" sz="1800" b="0" dirty="0">
            <a:solidFill>
              <a:schemeClr val="accent1"/>
            </a:solidFill>
            <a:latin typeface="+mn-lt"/>
          </a:endParaRPr>
        </a:p>
      </dgm:t>
    </dgm:pt>
    <dgm:pt modelId="{F7BFC3DE-BFC1-4D2C-8007-F36401FA8A61}" type="parTrans" cxnId="{5F433812-A134-45C4-9DB1-5E1207B9E452}">
      <dgm:prSet/>
      <dgm:spPr/>
      <dgm:t>
        <a:bodyPr/>
        <a:lstStyle/>
        <a:p>
          <a:endParaRPr lang="en-US" sz="1800">
            <a:solidFill>
              <a:srgbClr val="A53010"/>
            </a:solidFill>
            <a:latin typeface="+mn-lt"/>
          </a:endParaRPr>
        </a:p>
      </dgm:t>
    </dgm:pt>
    <dgm:pt modelId="{E1DA431B-4F6B-4681-A4AA-3D896DC27D0C}" type="sibTrans" cxnId="{5F433812-A134-45C4-9DB1-5E1207B9E452}">
      <dgm:prSet/>
      <dgm:spPr/>
      <dgm:t>
        <a:bodyPr/>
        <a:lstStyle/>
        <a:p>
          <a:endParaRPr lang="en-US" sz="1800">
            <a:solidFill>
              <a:srgbClr val="A53010"/>
            </a:solidFill>
            <a:latin typeface="+mn-lt"/>
          </a:endParaRPr>
        </a:p>
      </dgm:t>
    </dgm:pt>
    <dgm:pt modelId="{5BDDEA5E-E44A-4192-892F-610B969C60D1}">
      <dgm:prSet custT="1"/>
      <dgm:spPr/>
      <dgm:t>
        <a:bodyPr/>
        <a:lstStyle/>
        <a:p>
          <a:r>
            <a:rPr lang="cs-CZ" sz="2000" b="0" dirty="0">
              <a:solidFill>
                <a:schemeClr val="accent1"/>
              </a:solidFill>
              <a:latin typeface="+mn-lt"/>
            </a:rPr>
            <a:t>V. </a:t>
          </a:r>
          <a:r>
            <a:rPr lang="cs-CZ" sz="2000" b="0" dirty="0" err="1">
              <a:solidFill>
                <a:schemeClr val="accent1"/>
              </a:solidFill>
              <a:latin typeface="+mn-lt"/>
            </a:rPr>
            <a:t>Sublunární</a:t>
          </a:r>
          <a:r>
            <a:rPr lang="cs-CZ" sz="2000" b="0" dirty="0">
              <a:solidFill>
                <a:schemeClr val="accent1"/>
              </a:solidFill>
              <a:latin typeface="+mn-lt"/>
            </a:rPr>
            <a:t> svět</a:t>
          </a:r>
          <a:r>
            <a:rPr lang="cs-CZ" sz="1800" b="0" dirty="0">
              <a:solidFill>
                <a:schemeClr val="accent1"/>
              </a:solidFill>
              <a:latin typeface="+mn-lt"/>
            </a:rPr>
            <a:t/>
          </a:r>
          <a:br>
            <a:rPr lang="cs-CZ" sz="1800" b="0" dirty="0">
              <a:solidFill>
                <a:schemeClr val="accent1"/>
              </a:solidFill>
              <a:latin typeface="+mn-lt"/>
            </a:rPr>
          </a:br>
          <a:r>
            <a:rPr lang="cs-CZ" sz="1800" b="0" dirty="0">
              <a:solidFill>
                <a:schemeClr val="accent1"/>
              </a:solidFill>
              <a:latin typeface="+mn-lt"/>
              <a:sym typeface="Wingdings 3" panose="05040102010807070707" pitchFamily="18" charset="2"/>
            </a:rPr>
            <a:t> fyzika těles</a:t>
          </a:r>
          <a:endParaRPr lang="en-US" sz="1800" b="0" dirty="0">
            <a:solidFill>
              <a:schemeClr val="accent1"/>
            </a:solidFill>
            <a:latin typeface="+mn-lt"/>
          </a:endParaRPr>
        </a:p>
      </dgm:t>
    </dgm:pt>
    <dgm:pt modelId="{33296735-BB51-4496-A05A-9B6904A1D593}" type="parTrans" cxnId="{097625EE-779C-4B22-A48C-F9E893AF2DB3}">
      <dgm:prSet/>
      <dgm:spPr/>
      <dgm:t>
        <a:bodyPr/>
        <a:lstStyle/>
        <a:p>
          <a:endParaRPr lang="en-US" sz="1800">
            <a:solidFill>
              <a:srgbClr val="A53010"/>
            </a:solidFill>
            <a:latin typeface="+mn-lt"/>
          </a:endParaRPr>
        </a:p>
      </dgm:t>
    </dgm:pt>
    <dgm:pt modelId="{68BD5FB9-15BC-4D80-8137-EA758DA1B396}" type="sibTrans" cxnId="{097625EE-779C-4B22-A48C-F9E893AF2DB3}">
      <dgm:prSet/>
      <dgm:spPr/>
      <dgm:t>
        <a:bodyPr/>
        <a:lstStyle/>
        <a:p>
          <a:endParaRPr lang="en-US" sz="1800">
            <a:solidFill>
              <a:srgbClr val="A53010"/>
            </a:solidFill>
            <a:latin typeface="+mn-lt"/>
          </a:endParaRPr>
        </a:p>
      </dgm:t>
    </dgm:pt>
    <dgm:pt modelId="{9D466D9F-C002-4C77-89A4-E16F1E20B595}">
      <dgm:prSet custT="1"/>
      <dgm:spPr/>
      <dgm:t>
        <a:bodyPr/>
        <a:lstStyle/>
        <a:p>
          <a:r>
            <a:rPr lang="cs-CZ" sz="2000" b="1" dirty="0">
              <a:solidFill>
                <a:schemeClr val="tx2"/>
              </a:solidFill>
              <a:latin typeface="+mn-lt"/>
            </a:rPr>
            <a:t>VI. Mikrokosmos a živý svět</a:t>
          </a:r>
          <a:r>
            <a:rPr lang="cs-CZ" sz="1800" b="1" dirty="0">
              <a:solidFill>
                <a:schemeClr val="tx2"/>
              </a:solidFill>
              <a:latin typeface="+mn-lt"/>
            </a:rPr>
            <a:t/>
          </a:r>
          <a:br>
            <a:rPr lang="cs-CZ" sz="1800" b="1" dirty="0">
              <a:solidFill>
                <a:schemeClr val="tx2"/>
              </a:solidFill>
              <a:latin typeface="+mn-lt"/>
            </a:rPr>
          </a:br>
          <a:r>
            <a:rPr lang="cs-CZ" sz="1800" b="1" dirty="0">
              <a:solidFill>
                <a:schemeClr val="tx2"/>
              </a:solidFill>
              <a:latin typeface="+mn-lt"/>
              <a:sym typeface="Wingdings 3" panose="05040102010807070707" pitchFamily="18" charset="2"/>
            </a:rPr>
            <a:t> medicína, vědy o živé přírodě</a:t>
          </a:r>
          <a:endParaRPr lang="en-US" sz="1800" b="1" dirty="0">
            <a:solidFill>
              <a:schemeClr val="tx2"/>
            </a:solidFill>
            <a:latin typeface="+mn-lt"/>
          </a:endParaRPr>
        </a:p>
      </dgm:t>
    </dgm:pt>
    <dgm:pt modelId="{A9171382-9895-43FC-AC56-31EF0E4F6BD4}" type="parTrans" cxnId="{BBF9771B-8DF9-4232-99B3-D67AF03F9E90}">
      <dgm:prSet/>
      <dgm:spPr/>
      <dgm:t>
        <a:bodyPr/>
        <a:lstStyle/>
        <a:p>
          <a:endParaRPr lang="en-US" sz="1800">
            <a:solidFill>
              <a:srgbClr val="A53010"/>
            </a:solidFill>
            <a:latin typeface="+mn-lt"/>
          </a:endParaRPr>
        </a:p>
      </dgm:t>
    </dgm:pt>
    <dgm:pt modelId="{07EC06F5-4006-4DA7-B512-3A938CA7B354}" type="sibTrans" cxnId="{BBF9771B-8DF9-4232-99B3-D67AF03F9E90}">
      <dgm:prSet/>
      <dgm:spPr/>
      <dgm:t>
        <a:bodyPr/>
        <a:lstStyle/>
        <a:p>
          <a:endParaRPr lang="en-US" sz="1800">
            <a:solidFill>
              <a:srgbClr val="A53010"/>
            </a:solidFill>
            <a:latin typeface="+mn-lt"/>
          </a:endParaRPr>
        </a:p>
      </dgm:t>
    </dgm:pt>
    <dgm:pt modelId="{AD7BB579-AEF0-4522-85CD-D774E2244860}">
      <dgm:prSet custT="1"/>
      <dgm:spPr/>
      <dgm:t>
        <a:bodyPr/>
        <a:lstStyle/>
        <a:p>
          <a:r>
            <a:rPr lang="cs-CZ" sz="2000" dirty="0">
              <a:solidFill>
                <a:srgbClr val="A53010"/>
              </a:solidFill>
              <a:latin typeface="+mn-lt"/>
            </a:rPr>
            <a:t>VII. Svět, který dospěl</a:t>
          </a:r>
          <a:r>
            <a:rPr lang="cs-CZ" sz="1800" dirty="0">
              <a:solidFill>
                <a:srgbClr val="A53010"/>
              </a:solidFill>
              <a:latin typeface="+mn-lt"/>
            </a:rPr>
            <a:t/>
          </a:r>
          <a:br>
            <a:rPr lang="cs-CZ" sz="1800" dirty="0">
              <a:solidFill>
                <a:srgbClr val="A53010"/>
              </a:solidFill>
              <a:latin typeface="+mn-lt"/>
            </a:rPr>
          </a:br>
          <a:r>
            <a:rPr lang="cs-CZ" sz="1800" dirty="0">
              <a:solidFill>
                <a:srgbClr val="A53010"/>
              </a:solidFill>
              <a:latin typeface="+mn-lt"/>
              <a:sym typeface="Wingdings 3" panose="05040102010807070707" pitchFamily="18" charset="2"/>
            </a:rPr>
            <a:t> raná geologie (teorie Země) a počátky evolučního myšlení</a:t>
          </a:r>
          <a:endParaRPr lang="en-US" sz="1800" dirty="0">
            <a:solidFill>
              <a:srgbClr val="A53010"/>
            </a:solidFill>
            <a:latin typeface="+mn-lt"/>
          </a:endParaRPr>
        </a:p>
      </dgm:t>
    </dgm:pt>
    <dgm:pt modelId="{FBF971E1-9D89-494F-A5C0-53BBAA9558D9}" type="parTrans" cxnId="{83F68174-6625-4D12-A968-6639E45688F3}">
      <dgm:prSet/>
      <dgm:spPr/>
      <dgm:t>
        <a:bodyPr/>
        <a:lstStyle/>
        <a:p>
          <a:endParaRPr lang="en-US" sz="1800">
            <a:solidFill>
              <a:srgbClr val="A53010"/>
            </a:solidFill>
            <a:latin typeface="+mn-lt"/>
          </a:endParaRPr>
        </a:p>
      </dgm:t>
    </dgm:pt>
    <dgm:pt modelId="{AEA6C879-178F-48BD-A480-EB786BF9E0CE}" type="sibTrans" cxnId="{83F68174-6625-4D12-A968-6639E45688F3}">
      <dgm:prSet/>
      <dgm:spPr/>
      <dgm:t>
        <a:bodyPr/>
        <a:lstStyle/>
        <a:p>
          <a:endParaRPr lang="en-US" sz="1800">
            <a:solidFill>
              <a:srgbClr val="A53010"/>
            </a:solidFill>
            <a:latin typeface="+mn-lt"/>
          </a:endParaRPr>
        </a:p>
      </dgm:t>
    </dgm:pt>
    <dgm:pt modelId="{684CE699-DD44-46C9-B6E8-EC17726CD0D7}">
      <dgm:prSet custT="1"/>
      <dgm:spPr/>
      <dgm:t>
        <a:bodyPr/>
        <a:lstStyle/>
        <a:p>
          <a:r>
            <a:rPr lang="cs-CZ" sz="2000" b="0" dirty="0">
              <a:solidFill>
                <a:schemeClr val="accent1"/>
              </a:solidFill>
              <a:latin typeface="+mn-lt"/>
            </a:rPr>
            <a:t>II. Propojený svět</a:t>
          </a:r>
          <a:r>
            <a:rPr lang="cs-CZ" sz="1800" b="0" dirty="0">
              <a:solidFill>
                <a:schemeClr val="accent1"/>
              </a:solidFill>
              <a:latin typeface="+mn-lt"/>
            </a:rPr>
            <a:t/>
          </a:r>
          <a:br>
            <a:rPr lang="cs-CZ" sz="1800" b="0" dirty="0">
              <a:solidFill>
                <a:schemeClr val="accent1"/>
              </a:solidFill>
              <a:latin typeface="+mn-lt"/>
            </a:rPr>
          </a:br>
          <a:r>
            <a:rPr lang="cs-CZ" sz="1800" b="0" dirty="0">
              <a:solidFill>
                <a:schemeClr val="accent1"/>
              </a:solidFill>
              <a:latin typeface="+mn-lt"/>
              <a:sym typeface="Wingdings 3" panose="05040102010807070707" pitchFamily="18" charset="2"/>
            </a:rPr>
            <a:t> okultní obory: sympatie, antipatie; astrologie, magie, alchymie</a:t>
          </a:r>
          <a:endParaRPr lang="en-US" sz="1800" b="0" dirty="0">
            <a:solidFill>
              <a:schemeClr val="accent1"/>
            </a:solidFill>
            <a:latin typeface="+mn-lt"/>
          </a:endParaRPr>
        </a:p>
      </dgm:t>
    </dgm:pt>
    <dgm:pt modelId="{62F62C83-12B9-4A72-A19D-6190AFC154D2}" type="parTrans" cxnId="{CA062132-A0D2-4880-A738-8F98780F1588}">
      <dgm:prSet/>
      <dgm:spPr/>
      <dgm:t>
        <a:bodyPr/>
        <a:lstStyle/>
        <a:p>
          <a:endParaRPr lang="cs-CZ" sz="1800">
            <a:solidFill>
              <a:srgbClr val="A53010"/>
            </a:solidFill>
            <a:latin typeface="+mn-lt"/>
          </a:endParaRPr>
        </a:p>
      </dgm:t>
    </dgm:pt>
    <dgm:pt modelId="{D550B979-F964-4A15-BE70-3C835D912C63}" type="sibTrans" cxnId="{CA062132-A0D2-4880-A738-8F98780F1588}">
      <dgm:prSet/>
      <dgm:spPr/>
      <dgm:t>
        <a:bodyPr/>
        <a:lstStyle/>
        <a:p>
          <a:endParaRPr lang="cs-CZ" sz="1800">
            <a:solidFill>
              <a:srgbClr val="A53010"/>
            </a:solidFill>
            <a:latin typeface="+mn-lt"/>
          </a:endParaRPr>
        </a:p>
      </dgm:t>
    </dgm:pt>
    <dgm:pt modelId="{F67472F4-BCAE-44CA-9B82-934595138164}" type="pres">
      <dgm:prSet presAssocID="{74A66E01-9754-439B-9284-27B538BBDD5D}" presName="vert0" presStyleCnt="0">
        <dgm:presLayoutVars>
          <dgm:dir/>
          <dgm:animOne val="branch"/>
          <dgm:animLvl val="lvl"/>
        </dgm:presLayoutVars>
      </dgm:prSet>
      <dgm:spPr/>
      <dgm:t>
        <a:bodyPr/>
        <a:lstStyle/>
        <a:p>
          <a:endParaRPr lang="cs-CZ"/>
        </a:p>
      </dgm:t>
    </dgm:pt>
    <dgm:pt modelId="{F58D3508-DDB8-4FAB-95AD-15B361FA22D5}" type="pres">
      <dgm:prSet presAssocID="{6D56F2EF-2DED-4BA6-BE6E-F7474D4F63C5}" presName="thickLine" presStyleLbl="alignNode1" presStyleIdx="0" presStyleCnt="7"/>
      <dgm:spPr/>
    </dgm:pt>
    <dgm:pt modelId="{5CDF97A2-EBD1-4909-9EE1-A6DBAF5D612E}" type="pres">
      <dgm:prSet presAssocID="{6D56F2EF-2DED-4BA6-BE6E-F7474D4F63C5}" presName="horz1" presStyleCnt="0"/>
      <dgm:spPr/>
    </dgm:pt>
    <dgm:pt modelId="{34328E02-1035-4F35-B554-C73EDE1CBFBE}" type="pres">
      <dgm:prSet presAssocID="{6D56F2EF-2DED-4BA6-BE6E-F7474D4F63C5}" presName="tx1" presStyleLbl="revTx" presStyleIdx="0" presStyleCnt="7"/>
      <dgm:spPr/>
      <dgm:t>
        <a:bodyPr/>
        <a:lstStyle/>
        <a:p>
          <a:endParaRPr lang="cs-CZ"/>
        </a:p>
      </dgm:t>
    </dgm:pt>
    <dgm:pt modelId="{ECFFB555-C5D2-4F22-84A9-840853B51800}" type="pres">
      <dgm:prSet presAssocID="{6D56F2EF-2DED-4BA6-BE6E-F7474D4F63C5}" presName="vert1" presStyleCnt="0"/>
      <dgm:spPr/>
    </dgm:pt>
    <dgm:pt modelId="{27CFA96F-DA83-4048-BB45-E604E6CB9D8D}" type="pres">
      <dgm:prSet presAssocID="{684CE699-DD44-46C9-B6E8-EC17726CD0D7}" presName="thickLine" presStyleLbl="alignNode1" presStyleIdx="1" presStyleCnt="7"/>
      <dgm:spPr/>
    </dgm:pt>
    <dgm:pt modelId="{8351C64A-8D58-4845-BD72-B267205BB461}" type="pres">
      <dgm:prSet presAssocID="{684CE699-DD44-46C9-B6E8-EC17726CD0D7}" presName="horz1" presStyleCnt="0"/>
      <dgm:spPr/>
    </dgm:pt>
    <dgm:pt modelId="{FE681786-A2CD-4BA4-ACE9-E770334FBE75}" type="pres">
      <dgm:prSet presAssocID="{684CE699-DD44-46C9-B6E8-EC17726CD0D7}" presName="tx1" presStyleLbl="revTx" presStyleIdx="1" presStyleCnt="7"/>
      <dgm:spPr/>
      <dgm:t>
        <a:bodyPr/>
        <a:lstStyle/>
        <a:p>
          <a:endParaRPr lang="cs-CZ"/>
        </a:p>
      </dgm:t>
    </dgm:pt>
    <dgm:pt modelId="{E270C71C-387C-4A27-B774-370B96A83ABA}" type="pres">
      <dgm:prSet presAssocID="{684CE699-DD44-46C9-B6E8-EC17726CD0D7}" presName="vert1" presStyleCnt="0"/>
      <dgm:spPr/>
    </dgm:pt>
    <dgm:pt modelId="{94A29245-0EDA-4C39-857B-8ABD7EED675D}" type="pres">
      <dgm:prSet presAssocID="{17E4F57F-9C60-47C1-9227-A61867EC323F}" presName="thickLine" presStyleLbl="alignNode1" presStyleIdx="2" presStyleCnt="7"/>
      <dgm:spPr/>
    </dgm:pt>
    <dgm:pt modelId="{53CA8DA5-05EE-483C-8543-E360E6C03E36}" type="pres">
      <dgm:prSet presAssocID="{17E4F57F-9C60-47C1-9227-A61867EC323F}" presName="horz1" presStyleCnt="0"/>
      <dgm:spPr/>
    </dgm:pt>
    <dgm:pt modelId="{BBCF976E-51C5-4941-A4DB-B441F39C6767}" type="pres">
      <dgm:prSet presAssocID="{17E4F57F-9C60-47C1-9227-A61867EC323F}" presName="tx1" presStyleLbl="revTx" presStyleIdx="2" presStyleCnt="7"/>
      <dgm:spPr/>
      <dgm:t>
        <a:bodyPr/>
        <a:lstStyle/>
        <a:p>
          <a:endParaRPr lang="cs-CZ"/>
        </a:p>
      </dgm:t>
    </dgm:pt>
    <dgm:pt modelId="{D5F496FB-A391-4178-99CE-2EF43872DABF}" type="pres">
      <dgm:prSet presAssocID="{17E4F57F-9C60-47C1-9227-A61867EC323F}" presName="vert1" presStyleCnt="0"/>
      <dgm:spPr/>
    </dgm:pt>
    <dgm:pt modelId="{37191717-E65F-4FB2-9D7F-2DC420287A75}" type="pres">
      <dgm:prSet presAssocID="{E53B6FA3-47C2-4F43-90A7-ECAB12E7647C}" presName="thickLine" presStyleLbl="alignNode1" presStyleIdx="3" presStyleCnt="7"/>
      <dgm:spPr/>
    </dgm:pt>
    <dgm:pt modelId="{F9FF76A1-902D-43AF-9CA7-EC566249B802}" type="pres">
      <dgm:prSet presAssocID="{E53B6FA3-47C2-4F43-90A7-ECAB12E7647C}" presName="horz1" presStyleCnt="0"/>
      <dgm:spPr/>
    </dgm:pt>
    <dgm:pt modelId="{52616139-CC9B-46AA-ADD7-C21004A630D5}" type="pres">
      <dgm:prSet presAssocID="{E53B6FA3-47C2-4F43-90A7-ECAB12E7647C}" presName="tx1" presStyleLbl="revTx" presStyleIdx="3" presStyleCnt="7"/>
      <dgm:spPr/>
      <dgm:t>
        <a:bodyPr/>
        <a:lstStyle/>
        <a:p>
          <a:endParaRPr lang="cs-CZ"/>
        </a:p>
      </dgm:t>
    </dgm:pt>
    <dgm:pt modelId="{587B1647-B4F5-4A77-99AE-79870A5B97E8}" type="pres">
      <dgm:prSet presAssocID="{E53B6FA3-47C2-4F43-90A7-ECAB12E7647C}" presName="vert1" presStyleCnt="0"/>
      <dgm:spPr/>
    </dgm:pt>
    <dgm:pt modelId="{B6E2EFE6-4D50-4EC4-A22D-F65035FB678B}" type="pres">
      <dgm:prSet presAssocID="{5BDDEA5E-E44A-4192-892F-610B969C60D1}" presName="thickLine" presStyleLbl="alignNode1" presStyleIdx="4" presStyleCnt="7"/>
      <dgm:spPr/>
    </dgm:pt>
    <dgm:pt modelId="{E06507E2-08BE-473D-9F5D-0DE74A0287A8}" type="pres">
      <dgm:prSet presAssocID="{5BDDEA5E-E44A-4192-892F-610B969C60D1}" presName="horz1" presStyleCnt="0"/>
      <dgm:spPr/>
    </dgm:pt>
    <dgm:pt modelId="{2413C4AB-DDBC-4CC5-8647-63BC71B679DA}" type="pres">
      <dgm:prSet presAssocID="{5BDDEA5E-E44A-4192-892F-610B969C60D1}" presName="tx1" presStyleLbl="revTx" presStyleIdx="4" presStyleCnt="7"/>
      <dgm:spPr/>
      <dgm:t>
        <a:bodyPr/>
        <a:lstStyle/>
        <a:p>
          <a:endParaRPr lang="cs-CZ"/>
        </a:p>
      </dgm:t>
    </dgm:pt>
    <dgm:pt modelId="{CE3B5ECD-E14E-4CB0-9B43-B4B804E20001}" type="pres">
      <dgm:prSet presAssocID="{5BDDEA5E-E44A-4192-892F-610B969C60D1}" presName="vert1" presStyleCnt="0"/>
      <dgm:spPr/>
    </dgm:pt>
    <dgm:pt modelId="{E21A8270-42A0-4499-BCD6-B9B5C54F1B7F}" type="pres">
      <dgm:prSet presAssocID="{9D466D9F-C002-4C77-89A4-E16F1E20B595}" presName="thickLine" presStyleLbl="alignNode1" presStyleIdx="5" presStyleCnt="7"/>
      <dgm:spPr/>
    </dgm:pt>
    <dgm:pt modelId="{32B12B0C-74DB-4FAA-9E81-3AC95151027B}" type="pres">
      <dgm:prSet presAssocID="{9D466D9F-C002-4C77-89A4-E16F1E20B595}" presName="horz1" presStyleCnt="0"/>
      <dgm:spPr/>
    </dgm:pt>
    <dgm:pt modelId="{AFBE1CC9-1FBC-48FB-8182-B2B8F138D02E}" type="pres">
      <dgm:prSet presAssocID="{9D466D9F-C002-4C77-89A4-E16F1E20B595}" presName="tx1" presStyleLbl="revTx" presStyleIdx="5" presStyleCnt="7"/>
      <dgm:spPr/>
      <dgm:t>
        <a:bodyPr/>
        <a:lstStyle/>
        <a:p>
          <a:endParaRPr lang="cs-CZ"/>
        </a:p>
      </dgm:t>
    </dgm:pt>
    <dgm:pt modelId="{74CF3D1F-CEF5-41E0-80B6-A5FFCF3C309D}" type="pres">
      <dgm:prSet presAssocID="{9D466D9F-C002-4C77-89A4-E16F1E20B595}" presName="vert1" presStyleCnt="0"/>
      <dgm:spPr/>
    </dgm:pt>
    <dgm:pt modelId="{E09E2875-1802-40A8-92D6-5F64F30EBEDD}" type="pres">
      <dgm:prSet presAssocID="{AD7BB579-AEF0-4522-85CD-D774E2244860}" presName="thickLine" presStyleLbl="alignNode1" presStyleIdx="6" presStyleCnt="7"/>
      <dgm:spPr/>
    </dgm:pt>
    <dgm:pt modelId="{64D78441-B8A5-4C15-83A5-0A3FB0599EE5}" type="pres">
      <dgm:prSet presAssocID="{AD7BB579-AEF0-4522-85CD-D774E2244860}" presName="horz1" presStyleCnt="0"/>
      <dgm:spPr/>
    </dgm:pt>
    <dgm:pt modelId="{A83238B1-D33F-4188-A9B4-D97B9C762788}" type="pres">
      <dgm:prSet presAssocID="{AD7BB579-AEF0-4522-85CD-D774E2244860}" presName="tx1" presStyleLbl="revTx" presStyleIdx="6" presStyleCnt="7"/>
      <dgm:spPr/>
      <dgm:t>
        <a:bodyPr/>
        <a:lstStyle/>
        <a:p>
          <a:endParaRPr lang="cs-CZ"/>
        </a:p>
      </dgm:t>
    </dgm:pt>
    <dgm:pt modelId="{9A099ABF-6733-47A5-9E63-6F34753B4E0E}" type="pres">
      <dgm:prSet presAssocID="{AD7BB579-AEF0-4522-85CD-D774E2244860}" presName="vert1" presStyleCnt="0"/>
      <dgm:spPr/>
    </dgm:pt>
  </dgm:ptLst>
  <dgm:cxnLst>
    <dgm:cxn modelId="{5F433812-A134-45C4-9DB1-5E1207B9E452}" srcId="{74A66E01-9754-439B-9284-27B538BBDD5D}" destId="{E53B6FA3-47C2-4F43-90A7-ECAB12E7647C}" srcOrd="3" destOrd="0" parTransId="{F7BFC3DE-BFC1-4D2C-8007-F36401FA8A61}" sibTransId="{E1DA431B-4F6B-4681-A4AA-3D896DC27D0C}"/>
    <dgm:cxn modelId="{4DFC5CF0-9B7F-42AD-AA2F-31C2B2EEA215}" type="presOf" srcId="{5BDDEA5E-E44A-4192-892F-610B969C60D1}" destId="{2413C4AB-DDBC-4CC5-8647-63BC71B679DA}" srcOrd="0" destOrd="0" presId="urn:microsoft.com/office/officeart/2008/layout/LinedList"/>
    <dgm:cxn modelId="{CA062132-A0D2-4880-A738-8F98780F1588}" srcId="{74A66E01-9754-439B-9284-27B538BBDD5D}" destId="{684CE699-DD44-46C9-B6E8-EC17726CD0D7}" srcOrd="1" destOrd="0" parTransId="{62F62C83-12B9-4A72-A19D-6190AFC154D2}" sibTransId="{D550B979-F964-4A15-BE70-3C835D912C63}"/>
    <dgm:cxn modelId="{FC41F14C-056E-4A72-B166-1D0F794A6B7B}" type="presOf" srcId="{17E4F57F-9C60-47C1-9227-A61867EC323F}" destId="{BBCF976E-51C5-4941-A4DB-B441F39C6767}" srcOrd="0" destOrd="0" presId="urn:microsoft.com/office/officeart/2008/layout/LinedList"/>
    <dgm:cxn modelId="{10EC6D79-6000-4102-9F6E-20829FE1C24D}" type="presOf" srcId="{6D56F2EF-2DED-4BA6-BE6E-F7474D4F63C5}" destId="{34328E02-1035-4F35-B554-C73EDE1CBFBE}" srcOrd="0" destOrd="0" presId="urn:microsoft.com/office/officeart/2008/layout/LinedList"/>
    <dgm:cxn modelId="{83F68174-6625-4D12-A968-6639E45688F3}" srcId="{74A66E01-9754-439B-9284-27B538BBDD5D}" destId="{AD7BB579-AEF0-4522-85CD-D774E2244860}" srcOrd="6" destOrd="0" parTransId="{FBF971E1-9D89-494F-A5C0-53BBAA9558D9}" sibTransId="{AEA6C879-178F-48BD-A480-EB786BF9E0CE}"/>
    <dgm:cxn modelId="{1A081927-CDAC-442C-B7CF-57B147237DFE}" srcId="{74A66E01-9754-439B-9284-27B538BBDD5D}" destId="{17E4F57F-9C60-47C1-9227-A61867EC323F}" srcOrd="2" destOrd="0" parTransId="{BDEC676E-107D-435A-A9A0-6DA416568C87}" sibTransId="{9C6F44EA-0354-48D4-B49B-2786EB439938}"/>
    <dgm:cxn modelId="{D35A1C48-E8EF-446F-8E57-21BD1DA3F915}" type="presOf" srcId="{684CE699-DD44-46C9-B6E8-EC17726CD0D7}" destId="{FE681786-A2CD-4BA4-ACE9-E770334FBE75}" srcOrd="0" destOrd="0" presId="urn:microsoft.com/office/officeart/2008/layout/LinedList"/>
    <dgm:cxn modelId="{097625EE-779C-4B22-A48C-F9E893AF2DB3}" srcId="{74A66E01-9754-439B-9284-27B538BBDD5D}" destId="{5BDDEA5E-E44A-4192-892F-610B969C60D1}" srcOrd="4" destOrd="0" parTransId="{33296735-BB51-4496-A05A-9B6904A1D593}" sibTransId="{68BD5FB9-15BC-4D80-8137-EA758DA1B396}"/>
    <dgm:cxn modelId="{72D758F6-8502-4D50-90C7-0B3BD3F23A10}" type="presOf" srcId="{9D466D9F-C002-4C77-89A4-E16F1E20B595}" destId="{AFBE1CC9-1FBC-48FB-8182-B2B8F138D02E}" srcOrd="0" destOrd="0" presId="urn:microsoft.com/office/officeart/2008/layout/LinedList"/>
    <dgm:cxn modelId="{926C03FE-D60E-445D-9743-5400076EE568}" type="presOf" srcId="{E53B6FA3-47C2-4F43-90A7-ECAB12E7647C}" destId="{52616139-CC9B-46AA-ADD7-C21004A630D5}" srcOrd="0" destOrd="0" presId="urn:microsoft.com/office/officeart/2008/layout/LinedList"/>
    <dgm:cxn modelId="{1FE92213-9EBB-4F68-A9AE-0F948D2CD0DC}" type="presOf" srcId="{74A66E01-9754-439B-9284-27B538BBDD5D}" destId="{F67472F4-BCAE-44CA-9B82-934595138164}" srcOrd="0" destOrd="0" presId="urn:microsoft.com/office/officeart/2008/layout/LinedList"/>
    <dgm:cxn modelId="{BBF9771B-8DF9-4232-99B3-D67AF03F9E90}" srcId="{74A66E01-9754-439B-9284-27B538BBDD5D}" destId="{9D466D9F-C002-4C77-89A4-E16F1E20B595}" srcOrd="5" destOrd="0" parTransId="{A9171382-9895-43FC-AC56-31EF0E4F6BD4}" sibTransId="{07EC06F5-4006-4DA7-B512-3A938CA7B354}"/>
    <dgm:cxn modelId="{E1A361C3-C8E0-4C6B-8AFC-D4A257527E5E}" srcId="{74A66E01-9754-439B-9284-27B538BBDD5D}" destId="{6D56F2EF-2DED-4BA6-BE6E-F7474D4F63C5}" srcOrd="0" destOrd="0" parTransId="{B9B8064F-96E9-42EE-9DB0-FD73674FBCF3}" sibTransId="{D2EFA323-3F9C-4D03-B2F0-E01174B66980}"/>
    <dgm:cxn modelId="{12AC5FAC-1BA5-4E90-9D82-1E28CD50924D}" type="presOf" srcId="{AD7BB579-AEF0-4522-85CD-D774E2244860}" destId="{A83238B1-D33F-4188-A9B4-D97B9C762788}" srcOrd="0" destOrd="0" presId="urn:microsoft.com/office/officeart/2008/layout/LinedList"/>
    <dgm:cxn modelId="{CDCB40A8-798A-4225-A235-6F88DEF66C66}" type="presParOf" srcId="{F67472F4-BCAE-44CA-9B82-934595138164}" destId="{F58D3508-DDB8-4FAB-95AD-15B361FA22D5}" srcOrd="0" destOrd="0" presId="urn:microsoft.com/office/officeart/2008/layout/LinedList"/>
    <dgm:cxn modelId="{C9F6E362-5E73-475D-8A57-2BF38AFE4DB8}" type="presParOf" srcId="{F67472F4-BCAE-44CA-9B82-934595138164}" destId="{5CDF97A2-EBD1-4909-9EE1-A6DBAF5D612E}" srcOrd="1" destOrd="0" presId="urn:microsoft.com/office/officeart/2008/layout/LinedList"/>
    <dgm:cxn modelId="{A6C13FA2-83EA-44F5-A284-E5977F1754B7}" type="presParOf" srcId="{5CDF97A2-EBD1-4909-9EE1-A6DBAF5D612E}" destId="{34328E02-1035-4F35-B554-C73EDE1CBFBE}" srcOrd="0" destOrd="0" presId="urn:microsoft.com/office/officeart/2008/layout/LinedList"/>
    <dgm:cxn modelId="{6A0452B5-34CF-4BCF-AAAD-684E91BE5DDB}" type="presParOf" srcId="{5CDF97A2-EBD1-4909-9EE1-A6DBAF5D612E}" destId="{ECFFB555-C5D2-4F22-84A9-840853B51800}" srcOrd="1" destOrd="0" presId="urn:microsoft.com/office/officeart/2008/layout/LinedList"/>
    <dgm:cxn modelId="{F2BDD977-9DFF-446E-862C-46CFEA4D7377}" type="presParOf" srcId="{F67472F4-BCAE-44CA-9B82-934595138164}" destId="{27CFA96F-DA83-4048-BB45-E604E6CB9D8D}" srcOrd="2" destOrd="0" presId="urn:microsoft.com/office/officeart/2008/layout/LinedList"/>
    <dgm:cxn modelId="{976D62B9-037E-4242-880B-5125CEA62D93}" type="presParOf" srcId="{F67472F4-BCAE-44CA-9B82-934595138164}" destId="{8351C64A-8D58-4845-BD72-B267205BB461}" srcOrd="3" destOrd="0" presId="urn:microsoft.com/office/officeart/2008/layout/LinedList"/>
    <dgm:cxn modelId="{35D7E8F5-E033-446B-8383-C605A806265C}" type="presParOf" srcId="{8351C64A-8D58-4845-BD72-B267205BB461}" destId="{FE681786-A2CD-4BA4-ACE9-E770334FBE75}" srcOrd="0" destOrd="0" presId="urn:microsoft.com/office/officeart/2008/layout/LinedList"/>
    <dgm:cxn modelId="{028A1C35-4713-46F3-955F-0243255AF90B}" type="presParOf" srcId="{8351C64A-8D58-4845-BD72-B267205BB461}" destId="{E270C71C-387C-4A27-B774-370B96A83ABA}" srcOrd="1" destOrd="0" presId="urn:microsoft.com/office/officeart/2008/layout/LinedList"/>
    <dgm:cxn modelId="{A1DD7047-8C47-427D-AFB0-02AD07F90E29}" type="presParOf" srcId="{F67472F4-BCAE-44CA-9B82-934595138164}" destId="{94A29245-0EDA-4C39-857B-8ABD7EED675D}" srcOrd="4" destOrd="0" presId="urn:microsoft.com/office/officeart/2008/layout/LinedList"/>
    <dgm:cxn modelId="{1FF08279-EB24-4703-8878-EC842CA4DF82}" type="presParOf" srcId="{F67472F4-BCAE-44CA-9B82-934595138164}" destId="{53CA8DA5-05EE-483C-8543-E360E6C03E36}" srcOrd="5" destOrd="0" presId="urn:microsoft.com/office/officeart/2008/layout/LinedList"/>
    <dgm:cxn modelId="{7DD2D505-4FB4-43AC-8722-59F027805375}" type="presParOf" srcId="{53CA8DA5-05EE-483C-8543-E360E6C03E36}" destId="{BBCF976E-51C5-4941-A4DB-B441F39C6767}" srcOrd="0" destOrd="0" presId="urn:microsoft.com/office/officeart/2008/layout/LinedList"/>
    <dgm:cxn modelId="{3F7828EC-D2C2-45CE-8FBE-9E13D7561BDC}" type="presParOf" srcId="{53CA8DA5-05EE-483C-8543-E360E6C03E36}" destId="{D5F496FB-A391-4178-99CE-2EF43872DABF}" srcOrd="1" destOrd="0" presId="urn:microsoft.com/office/officeart/2008/layout/LinedList"/>
    <dgm:cxn modelId="{6BB70CC3-9DC9-4556-A71D-ECE044973EB9}" type="presParOf" srcId="{F67472F4-BCAE-44CA-9B82-934595138164}" destId="{37191717-E65F-4FB2-9D7F-2DC420287A75}" srcOrd="6" destOrd="0" presId="urn:microsoft.com/office/officeart/2008/layout/LinedList"/>
    <dgm:cxn modelId="{AE716C4C-AD72-45B9-8C04-6BF8EACA6C15}" type="presParOf" srcId="{F67472F4-BCAE-44CA-9B82-934595138164}" destId="{F9FF76A1-902D-43AF-9CA7-EC566249B802}" srcOrd="7" destOrd="0" presId="urn:microsoft.com/office/officeart/2008/layout/LinedList"/>
    <dgm:cxn modelId="{D2480D31-92A2-4CB0-8E01-0A8D3ED6228C}" type="presParOf" srcId="{F9FF76A1-902D-43AF-9CA7-EC566249B802}" destId="{52616139-CC9B-46AA-ADD7-C21004A630D5}" srcOrd="0" destOrd="0" presId="urn:microsoft.com/office/officeart/2008/layout/LinedList"/>
    <dgm:cxn modelId="{D5EA8B28-17D9-451B-9A73-DC4B376BA958}" type="presParOf" srcId="{F9FF76A1-902D-43AF-9CA7-EC566249B802}" destId="{587B1647-B4F5-4A77-99AE-79870A5B97E8}" srcOrd="1" destOrd="0" presId="urn:microsoft.com/office/officeart/2008/layout/LinedList"/>
    <dgm:cxn modelId="{56F8B0DF-BAEF-44F3-A6C6-DC1EA74481DA}" type="presParOf" srcId="{F67472F4-BCAE-44CA-9B82-934595138164}" destId="{B6E2EFE6-4D50-4EC4-A22D-F65035FB678B}" srcOrd="8" destOrd="0" presId="urn:microsoft.com/office/officeart/2008/layout/LinedList"/>
    <dgm:cxn modelId="{4FA83D04-1ED9-42B3-A636-816E3D056C8E}" type="presParOf" srcId="{F67472F4-BCAE-44CA-9B82-934595138164}" destId="{E06507E2-08BE-473D-9F5D-0DE74A0287A8}" srcOrd="9" destOrd="0" presId="urn:microsoft.com/office/officeart/2008/layout/LinedList"/>
    <dgm:cxn modelId="{1664D5CE-8A02-4152-A3AE-EC38EC8A5721}" type="presParOf" srcId="{E06507E2-08BE-473D-9F5D-0DE74A0287A8}" destId="{2413C4AB-DDBC-4CC5-8647-63BC71B679DA}" srcOrd="0" destOrd="0" presId="urn:microsoft.com/office/officeart/2008/layout/LinedList"/>
    <dgm:cxn modelId="{C2516E10-DB48-44E0-BD03-21214E334922}" type="presParOf" srcId="{E06507E2-08BE-473D-9F5D-0DE74A0287A8}" destId="{CE3B5ECD-E14E-4CB0-9B43-B4B804E20001}" srcOrd="1" destOrd="0" presId="urn:microsoft.com/office/officeart/2008/layout/LinedList"/>
    <dgm:cxn modelId="{021ED4F8-FC00-4185-88BC-C188049E7EBE}" type="presParOf" srcId="{F67472F4-BCAE-44CA-9B82-934595138164}" destId="{E21A8270-42A0-4499-BCD6-B9B5C54F1B7F}" srcOrd="10" destOrd="0" presId="urn:microsoft.com/office/officeart/2008/layout/LinedList"/>
    <dgm:cxn modelId="{E4D4CBCE-B56D-4169-90D8-4265FBFFE9C1}" type="presParOf" srcId="{F67472F4-BCAE-44CA-9B82-934595138164}" destId="{32B12B0C-74DB-4FAA-9E81-3AC95151027B}" srcOrd="11" destOrd="0" presId="urn:microsoft.com/office/officeart/2008/layout/LinedList"/>
    <dgm:cxn modelId="{8CAC8A36-B267-4F60-A62C-CA70C7052A42}" type="presParOf" srcId="{32B12B0C-74DB-4FAA-9E81-3AC95151027B}" destId="{AFBE1CC9-1FBC-48FB-8182-B2B8F138D02E}" srcOrd="0" destOrd="0" presId="urn:microsoft.com/office/officeart/2008/layout/LinedList"/>
    <dgm:cxn modelId="{BB4DED33-D10C-4A19-ACE3-8A7B3D141608}" type="presParOf" srcId="{32B12B0C-74DB-4FAA-9E81-3AC95151027B}" destId="{74CF3D1F-CEF5-41E0-80B6-A5FFCF3C309D}" srcOrd="1" destOrd="0" presId="urn:microsoft.com/office/officeart/2008/layout/LinedList"/>
    <dgm:cxn modelId="{086A2137-F871-4244-975A-6FDEF7848630}" type="presParOf" srcId="{F67472F4-BCAE-44CA-9B82-934595138164}" destId="{E09E2875-1802-40A8-92D6-5F64F30EBEDD}" srcOrd="12" destOrd="0" presId="urn:microsoft.com/office/officeart/2008/layout/LinedList"/>
    <dgm:cxn modelId="{E5FB2483-53F5-418C-A42B-560F60FE28C5}" type="presParOf" srcId="{F67472F4-BCAE-44CA-9B82-934595138164}" destId="{64D78441-B8A5-4C15-83A5-0A3FB0599EE5}" srcOrd="13" destOrd="0" presId="urn:microsoft.com/office/officeart/2008/layout/LinedList"/>
    <dgm:cxn modelId="{3B5207E6-C9C1-47AD-97F7-FC64F55D2D2E}" type="presParOf" srcId="{64D78441-B8A5-4C15-83A5-0A3FB0599EE5}" destId="{A83238B1-D33F-4188-A9B4-D97B9C762788}" srcOrd="0" destOrd="0" presId="urn:microsoft.com/office/officeart/2008/layout/LinedList"/>
    <dgm:cxn modelId="{CB79CAFF-F0E7-415B-9EA9-F513A6FDF0D0}" type="presParOf" srcId="{64D78441-B8A5-4C15-83A5-0A3FB0599EE5}" destId="{9A099ABF-6733-47A5-9E63-6F34753B4E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D3508-DDB8-4FAB-95AD-15B361FA22D5}">
      <dsp:nvSpPr>
        <dsp:cNvPr id="0" name=""/>
        <dsp:cNvSpPr/>
      </dsp:nvSpPr>
      <dsp:spPr>
        <a:xfrm>
          <a:off x="0" y="636"/>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28E02-1035-4F35-B554-C73EDE1CBFBE}">
      <dsp:nvSpPr>
        <dsp:cNvPr id="0" name=""/>
        <dsp:cNvSpPr/>
      </dsp:nvSpPr>
      <dsp:spPr>
        <a:xfrm>
          <a:off x="0" y="636"/>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chemeClr val="accent1"/>
              </a:solidFill>
              <a:latin typeface="+mn-lt"/>
            </a:rPr>
            <a:t>I. Starý svět a nový svět</a:t>
          </a:r>
          <a:r>
            <a:rPr lang="cs-CZ" sz="1800" kern="1200" dirty="0">
              <a:solidFill>
                <a:schemeClr val="accent1"/>
              </a:solidFill>
              <a:latin typeface="+mn-lt"/>
            </a:rPr>
            <a:t/>
          </a:r>
          <a:br>
            <a:rPr lang="cs-CZ" sz="1800" kern="1200" dirty="0">
              <a:solidFill>
                <a:schemeClr val="accent1"/>
              </a:solidFill>
              <a:latin typeface="+mn-lt"/>
            </a:rPr>
          </a:br>
          <a:r>
            <a:rPr lang="cs-CZ" sz="1800" kern="1200" dirty="0">
              <a:solidFill>
                <a:schemeClr val="accent1"/>
              </a:solidFill>
              <a:latin typeface="+mn-lt"/>
              <a:sym typeface="Wingdings 3" panose="05040102010807070707" pitchFamily="18" charset="2"/>
            </a:rPr>
            <a:t> </a:t>
          </a:r>
          <a:r>
            <a:rPr lang="cs-CZ" sz="1800" kern="1200" dirty="0">
              <a:solidFill>
                <a:schemeClr val="accent1"/>
              </a:solidFill>
              <a:latin typeface="+mn-lt"/>
            </a:rPr>
            <a:t>renesanční přírodopis</a:t>
          </a:r>
          <a:endParaRPr lang="en-US" sz="1800" kern="1200" dirty="0">
            <a:solidFill>
              <a:schemeClr val="accent1"/>
            </a:solidFill>
            <a:latin typeface="+mn-lt"/>
          </a:endParaRPr>
        </a:p>
      </dsp:txBody>
      <dsp:txXfrm>
        <a:off x="0" y="636"/>
        <a:ext cx="10529887" cy="744401"/>
      </dsp:txXfrm>
    </dsp:sp>
    <dsp:sp modelId="{27CFA96F-DA83-4048-BB45-E604E6CB9D8D}">
      <dsp:nvSpPr>
        <dsp:cNvPr id="0" name=""/>
        <dsp:cNvSpPr/>
      </dsp:nvSpPr>
      <dsp:spPr>
        <a:xfrm>
          <a:off x="0" y="745037"/>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81786-A2CD-4BA4-ACE9-E770334FBE75}">
      <dsp:nvSpPr>
        <dsp:cNvPr id="0" name=""/>
        <dsp:cNvSpPr/>
      </dsp:nvSpPr>
      <dsp:spPr>
        <a:xfrm>
          <a:off x="0" y="745037"/>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0" kern="1200" dirty="0">
              <a:solidFill>
                <a:schemeClr val="accent1"/>
              </a:solidFill>
              <a:latin typeface="+mn-lt"/>
            </a:rPr>
            <a:t>II. Propojený svět</a:t>
          </a:r>
          <a:r>
            <a:rPr lang="cs-CZ" sz="1800" b="0" kern="1200" dirty="0">
              <a:solidFill>
                <a:schemeClr val="accent1"/>
              </a:solidFill>
              <a:latin typeface="+mn-lt"/>
            </a:rPr>
            <a:t/>
          </a:r>
          <a:br>
            <a:rPr lang="cs-CZ" sz="1800" b="0" kern="1200" dirty="0">
              <a:solidFill>
                <a:schemeClr val="accent1"/>
              </a:solidFill>
              <a:latin typeface="+mn-lt"/>
            </a:rPr>
          </a:br>
          <a:r>
            <a:rPr lang="cs-CZ" sz="1800" b="0" kern="1200" dirty="0">
              <a:solidFill>
                <a:schemeClr val="accent1"/>
              </a:solidFill>
              <a:latin typeface="+mn-lt"/>
              <a:sym typeface="Wingdings 3" panose="05040102010807070707" pitchFamily="18" charset="2"/>
            </a:rPr>
            <a:t> okultní obory: sympatie, antipatie; astrologie, magie, alchymie</a:t>
          </a:r>
          <a:endParaRPr lang="en-US" sz="1800" b="0" kern="1200" dirty="0">
            <a:solidFill>
              <a:schemeClr val="accent1"/>
            </a:solidFill>
            <a:latin typeface="+mn-lt"/>
          </a:endParaRPr>
        </a:p>
      </dsp:txBody>
      <dsp:txXfrm>
        <a:off x="0" y="745037"/>
        <a:ext cx="10529887" cy="744401"/>
      </dsp:txXfrm>
    </dsp:sp>
    <dsp:sp modelId="{94A29245-0EDA-4C39-857B-8ABD7EED675D}">
      <dsp:nvSpPr>
        <dsp:cNvPr id="0" name=""/>
        <dsp:cNvSpPr/>
      </dsp:nvSpPr>
      <dsp:spPr>
        <a:xfrm>
          <a:off x="0" y="1489438"/>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F976E-51C5-4941-A4DB-B441F39C6767}">
      <dsp:nvSpPr>
        <dsp:cNvPr id="0" name=""/>
        <dsp:cNvSpPr/>
      </dsp:nvSpPr>
      <dsp:spPr>
        <a:xfrm>
          <a:off x="0" y="1489438"/>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0" kern="1200" dirty="0">
              <a:solidFill>
                <a:schemeClr val="accent1"/>
              </a:solidFill>
              <a:latin typeface="+mn-lt"/>
            </a:rPr>
            <a:t>III. Svět nových vědeckých metod</a:t>
          </a:r>
          <a:r>
            <a:rPr lang="cs-CZ" sz="1800" b="0" kern="1200" dirty="0">
              <a:solidFill>
                <a:schemeClr val="accent1"/>
              </a:solidFill>
              <a:latin typeface="+mn-lt"/>
            </a:rPr>
            <a:t/>
          </a:r>
          <a:br>
            <a:rPr lang="cs-CZ" sz="1800" b="0" kern="1200" dirty="0">
              <a:solidFill>
                <a:schemeClr val="accent1"/>
              </a:solidFill>
              <a:latin typeface="+mn-lt"/>
            </a:rPr>
          </a:br>
          <a:r>
            <a:rPr lang="cs-CZ" sz="1800" b="0" kern="1200" dirty="0">
              <a:solidFill>
                <a:schemeClr val="accent1"/>
              </a:solidFill>
              <a:latin typeface="+mn-lt"/>
              <a:sym typeface="Wingdings 3" panose="05040102010807070707" pitchFamily="18" charset="2"/>
            </a:rPr>
            <a:t> empirismus x racionalismus; matematizace x </a:t>
          </a:r>
          <a:r>
            <a:rPr lang="cs-CZ" sz="1800" b="0" kern="1200" dirty="0" err="1">
              <a:solidFill>
                <a:schemeClr val="accent1"/>
              </a:solidFill>
              <a:latin typeface="+mn-lt"/>
              <a:sym typeface="Wingdings 3" panose="05040102010807070707" pitchFamily="18" charset="2"/>
            </a:rPr>
            <a:t>experimentalismus</a:t>
          </a:r>
          <a:r>
            <a:rPr lang="cs-CZ" sz="1800" b="0" kern="1200" dirty="0">
              <a:solidFill>
                <a:schemeClr val="accent1"/>
              </a:solidFill>
              <a:latin typeface="+mn-lt"/>
              <a:sym typeface="Wingdings 3" panose="05040102010807070707" pitchFamily="18" charset="2"/>
            </a:rPr>
            <a:t>; věda x náboženství</a:t>
          </a:r>
          <a:endParaRPr lang="en-US" sz="1800" b="0" kern="1200" dirty="0">
            <a:solidFill>
              <a:schemeClr val="accent1"/>
            </a:solidFill>
            <a:latin typeface="+mn-lt"/>
          </a:endParaRPr>
        </a:p>
      </dsp:txBody>
      <dsp:txXfrm>
        <a:off x="0" y="1489438"/>
        <a:ext cx="10529887" cy="744401"/>
      </dsp:txXfrm>
    </dsp:sp>
    <dsp:sp modelId="{37191717-E65F-4FB2-9D7F-2DC420287A75}">
      <dsp:nvSpPr>
        <dsp:cNvPr id="0" name=""/>
        <dsp:cNvSpPr/>
      </dsp:nvSpPr>
      <dsp:spPr>
        <a:xfrm>
          <a:off x="0" y="2233839"/>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16139-CC9B-46AA-ADD7-C21004A630D5}">
      <dsp:nvSpPr>
        <dsp:cNvPr id="0" name=""/>
        <dsp:cNvSpPr/>
      </dsp:nvSpPr>
      <dsp:spPr>
        <a:xfrm>
          <a:off x="0" y="2233839"/>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0" kern="1200" dirty="0">
              <a:solidFill>
                <a:schemeClr val="accent1"/>
              </a:solidFill>
              <a:latin typeface="+mn-lt"/>
            </a:rPr>
            <a:t>IV. </a:t>
          </a:r>
          <a:r>
            <a:rPr lang="cs-CZ" sz="2000" b="0" kern="1200" dirty="0" err="1">
              <a:solidFill>
                <a:schemeClr val="accent1"/>
              </a:solidFill>
              <a:latin typeface="+mn-lt"/>
            </a:rPr>
            <a:t>Supralunární</a:t>
          </a:r>
          <a:r>
            <a:rPr lang="cs-CZ" sz="2000" b="0" kern="1200" dirty="0">
              <a:solidFill>
                <a:schemeClr val="accent1"/>
              </a:solidFill>
              <a:latin typeface="+mn-lt"/>
            </a:rPr>
            <a:t> svět</a:t>
          </a:r>
          <a:r>
            <a:rPr lang="cs-CZ" sz="1800" b="0" kern="1200" dirty="0">
              <a:solidFill>
                <a:schemeClr val="accent1"/>
              </a:solidFill>
              <a:latin typeface="+mn-lt"/>
            </a:rPr>
            <a:t/>
          </a:r>
          <a:br>
            <a:rPr lang="cs-CZ" sz="1800" b="0" kern="1200" dirty="0">
              <a:solidFill>
                <a:schemeClr val="accent1"/>
              </a:solidFill>
              <a:latin typeface="+mn-lt"/>
            </a:rPr>
          </a:br>
          <a:r>
            <a:rPr lang="cs-CZ" sz="1800" b="0" kern="1200" dirty="0">
              <a:solidFill>
                <a:schemeClr val="accent1"/>
              </a:solidFill>
              <a:latin typeface="+mn-lt"/>
              <a:sym typeface="Wingdings 3" panose="05040102010807070707" pitchFamily="18" charset="2"/>
            </a:rPr>
            <a:t> astronomie, kosmologie: geocentrismus, heliocentrismus, </a:t>
          </a:r>
          <a:r>
            <a:rPr lang="cs-CZ" sz="1800" b="0" kern="1200" dirty="0" err="1">
              <a:solidFill>
                <a:schemeClr val="accent1"/>
              </a:solidFill>
              <a:latin typeface="+mn-lt"/>
              <a:sym typeface="Wingdings 3" panose="05040102010807070707" pitchFamily="18" charset="2"/>
            </a:rPr>
            <a:t>geoheliocentrismus</a:t>
          </a:r>
          <a:endParaRPr lang="en-US" sz="1800" b="0" kern="1200" dirty="0">
            <a:solidFill>
              <a:schemeClr val="accent1"/>
            </a:solidFill>
            <a:latin typeface="+mn-lt"/>
          </a:endParaRPr>
        </a:p>
      </dsp:txBody>
      <dsp:txXfrm>
        <a:off x="0" y="2233839"/>
        <a:ext cx="10529887" cy="744401"/>
      </dsp:txXfrm>
    </dsp:sp>
    <dsp:sp modelId="{B6E2EFE6-4D50-4EC4-A22D-F65035FB678B}">
      <dsp:nvSpPr>
        <dsp:cNvPr id="0" name=""/>
        <dsp:cNvSpPr/>
      </dsp:nvSpPr>
      <dsp:spPr>
        <a:xfrm>
          <a:off x="0" y="2978240"/>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3C4AB-DDBC-4CC5-8647-63BC71B679DA}">
      <dsp:nvSpPr>
        <dsp:cNvPr id="0" name=""/>
        <dsp:cNvSpPr/>
      </dsp:nvSpPr>
      <dsp:spPr>
        <a:xfrm>
          <a:off x="0" y="2978240"/>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0" kern="1200" dirty="0">
              <a:solidFill>
                <a:schemeClr val="accent1"/>
              </a:solidFill>
              <a:latin typeface="+mn-lt"/>
            </a:rPr>
            <a:t>V. </a:t>
          </a:r>
          <a:r>
            <a:rPr lang="cs-CZ" sz="2000" b="0" kern="1200" dirty="0" err="1">
              <a:solidFill>
                <a:schemeClr val="accent1"/>
              </a:solidFill>
              <a:latin typeface="+mn-lt"/>
            </a:rPr>
            <a:t>Sublunární</a:t>
          </a:r>
          <a:r>
            <a:rPr lang="cs-CZ" sz="2000" b="0" kern="1200" dirty="0">
              <a:solidFill>
                <a:schemeClr val="accent1"/>
              </a:solidFill>
              <a:latin typeface="+mn-lt"/>
            </a:rPr>
            <a:t> svět</a:t>
          </a:r>
          <a:r>
            <a:rPr lang="cs-CZ" sz="1800" b="0" kern="1200" dirty="0">
              <a:solidFill>
                <a:schemeClr val="accent1"/>
              </a:solidFill>
              <a:latin typeface="+mn-lt"/>
            </a:rPr>
            <a:t/>
          </a:r>
          <a:br>
            <a:rPr lang="cs-CZ" sz="1800" b="0" kern="1200" dirty="0">
              <a:solidFill>
                <a:schemeClr val="accent1"/>
              </a:solidFill>
              <a:latin typeface="+mn-lt"/>
            </a:rPr>
          </a:br>
          <a:r>
            <a:rPr lang="cs-CZ" sz="1800" b="0" kern="1200" dirty="0">
              <a:solidFill>
                <a:schemeClr val="accent1"/>
              </a:solidFill>
              <a:latin typeface="+mn-lt"/>
              <a:sym typeface="Wingdings 3" panose="05040102010807070707" pitchFamily="18" charset="2"/>
            </a:rPr>
            <a:t> fyzika těles</a:t>
          </a:r>
          <a:endParaRPr lang="en-US" sz="1800" b="0" kern="1200" dirty="0">
            <a:solidFill>
              <a:schemeClr val="accent1"/>
            </a:solidFill>
            <a:latin typeface="+mn-lt"/>
          </a:endParaRPr>
        </a:p>
      </dsp:txBody>
      <dsp:txXfrm>
        <a:off x="0" y="2978240"/>
        <a:ext cx="10529887" cy="744401"/>
      </dsp:txXfrm>
    </dsp:sp>
    <dsp:sp modelId="{E21A8270-42A0-4499-BCD6-B9B5C54F1B7F}">
      <dsp:nvSpPr>
        <dsp:cNvPr id="0" name=""/>
        <dsp:cNvSpPr/>
      </dsp:nvSpPr>
      <dsp:spPr>
        <a:xfrm>
          <a:off x="0" y="3722641"/>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E1CC9-1FBC-48FB-8182-B2B8F138D02E}">
      <dsp:nvSpPr>
        <dsp:cNvPr id="0" name=""/>
        <dsp:cNvSpPr/>
      </dsp:nvSpPr>
      <dsp:spPr>
        <a:xfrm>
          <a:off x="0" y="3722641"/>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b="1" kern="1200" dirty="0">
              <a:solidFill>
                <a:schemeClr val="tx2"/>
              </a:solidFill>
              <a:latin typeface="+mn-lt"/>
            </a:rPr>
            <a:t>VI. Mikrokosmos a živý svět</a:t>
          </a:r>
          <a:r>
            <a:rPr lang="cs-CZ" sz="1800" b="1" kern="1200" dirty="0">
              <a:solidFill>
                <a:schemeClr val="tx2"/>
              </a:solidFill>
              <a:latin typeface="+mn-lt"/>
            </a:rPr>
            <a:t/>
          </a:r>
          <a:br>
            <a:rPr lang="cs-CZ" sz="1800" b="1" kern="1200" dirty="0">
              <a:solidFill>
                <a:schemeClr val="tx2"/>
              </a:solidFill>
              <a:latin typeface="+mn-lt"/>
            </a:rPr>
          </a:br>
          <a:r>
            <a:rPr lang="cs-CZ" sz="1800" b="1" kern="1200" dirty="0">
              <a:solidFill>
                <a:schemeClr val="tx2"/>
              </a:solidFill>
              <a:latin typeface="+mn-lt"/>
              <a:sym typeface="Wingdings 3" panose="05040102010807070707" pitchFamily="18" charset="2"/>
            </a:rPr>
            <a:t> medicína, vědy o živé přírodě</a:t>
          </a:r>
          <a:endParaRPr lang="en-US" sz="1800" b="1" kern="1200" dirty="0">
            <a:solidFill>
              <a:schemeClr val="tx2"/>
            </a:solidFill>
            <a:latin typeface="+mn-lt"/>
          </a:endParaRPr>
        </a:p>
      </dsp:txBody>
      <dsp:txXfrm>
        <a:off x="0" y="3722641"/>
        <a:ext cx="10529887" cy="744401"/>
      </dsp:txXfrm>
    </dsp:sp>
    <dsp:sp modelId="{E09E2875-1802-40A8-92D6-5F64F30EBEDD}">
      <dsp:nvSpPr>
        <dsp:cNvPr id="0" name=""/>
        <dsp:cNvSpPr/>
      </dsp:nvSpPr>
      <dsp:spPr>
        <a:xfrm>
          <a:off x="0" y="4467042"/>
          <a:ext cx="1052988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238B1-D33F-4188-A9B4-D97B9C762788}">
      <dsp:nvSpPr>
        <dsp:cNvPr id="0" name=""/>
        <dsp:cNvSpPr/>
      </dsp:nvSpPr>
      <dsp:spPr>
        <a:xfrm>
          <a:off x="0" y="4467042"/>
          <a:ext cx="10529887" cy="74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cs-CZ" sz="2000" kern="1200" dirty="0">
              <a:solidFill>
                <a:srgbClr val="A53010"/>
              </a:solidFill>
              <a:latin typeface="+mn-lt"/>
            </a:rPr>
            <a:t>VII. Svět, který dospěl</a:t>
          </a:r>
          <a:r>
            <a:rPr lang="cs-CZ" sz="1800" kern="1200" dirty="0">
              <a:solidFill>
                <a:srgbClr val="A53010"/>
              </a:solidFill>
              <a:latin typeface="+mn-lt"/>
            </a:rPr>
            <a:t/>
          </a:r>
          <a:br>
            <a:rPr lang="cs-CZ" sz="1800" kern="1200" dirty="0">
              <a:solidFill>
                <a:srgbClr val="A53010"/>
              </a:solidFill>
              <a:latin typeface="+mn-lt"/>
            </a:rPr>
          </a:br>
          <a:r>
            <a:rPr lang="cs-CZ" sz="1800" kern="1200" dirty="0">
              <a:solidFill>
                <a:srgbClr val="A53010"/>
              </a:solidFill>
              <a:latin typeface="+mn-lt"/>
              <a:sym typeface="Wingdings 3" panose="05040102010807070707" pitchFamily="18" charset="2"/>
            </a:rPr>
            <a:t> raná geologie (teorie Země) a počátky evolučního myšlení</a:t>
          </a:r>
          <a:endParaRPr lang="en-US" sz="1800" kern="1200" dirty="0">
            <a:solidFill>
              <a:srgbClr val="A53010"/>
            </a:solidFill>
            <a:latin typeface="+mn-lt"/>
          </a:endParaRPr>
        </a:p>
      </dsp:txBody>
      <dsp:txXfrm>
        <a:off x="0" y="4467042"/>
        <a:ext cx="10529887" cy="744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15592-38E2-4892-B447-50C32F4F76AB}" type="datetimeFigureOut">
              <a:rPr lang="cs-CZ" smtClean="0"/>
              <a:t>04.05.2021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2B4E4-6D0B-4E75-9405-AE5DA239218B}" type="slidenum">
              <a:rPr lang="cs-CZ" smtClean="0"/>
              <a:t>‹#›</a:t>
            </a:fld>
            <a:endParaRPr lang="cs-CZ"/>
          </a:p>
        </p:txBody>
      </p:sp>
    </p:spTree>
    <p:extLst>
      <p:ext uri="{BB962C8B-B14F-4D97-AF65-F5344CB8AC3E}">
        <p14:creationId xmlns:p14="http://schemas.microsoft.com/office/powerpoint/2010/main" val="56593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837509" y="2514600"/>
            <a:ext cx="9667103" cy="2262781"/>
          </a:xfrm>
        </p:spPr>
        <p:txBody>
          <a:bodyPr anchor="b">
            <a:normAutofit/>
          </a:bodyPr>
          <a:lstStyle>
            <a:lvl1pPr>
              <a:defRPr sz="5400"/>
            </a:lvl1pPr>
          </a:lstStyle>
          <a:p>
            <a:r>
              <a:rPr lang="cs-CZ" dirty="0"/>
              <a:t>Kliknutím lze upravit styl.</a:t>
            </a:r>
            <a:endParaRPr lang="en-US" dirty="0"/>
          </a:p>
        </p:txBody>
      </p:sp>
      <p:sp>
        <p:nvSpPr>
          <p:cNvPr id="3" name="Subtitle 2"/>
          <p:cNvSpPr>
            <a:spLocks noGrp="1"/>
          </p:cNvSpPr>
          <p:nvPr>
            <p:ph type="subTitle" idx="1"/>
          </p:nvPr>
        </p:nvSpPr>
        <p:spPr>
          <a:xfrm>
            <a:off x="1837509" y="4777379"/>
            <a:ext cx="9667103"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Obdélník 8">
            <a:extLst>
              <a:ext uri="{FF2B5EF4-FFF2-40B4-BE49-F238E27FC236}">
                <a16:creationId xmlns:a16="http://schemas.microsoft.com/office/drawing/2014/main" id="{779AF831-1A7E-4F1A-B873-A316CC2AE30E}"/>
              </a:ext>
            </a:extLst>
          </p:cNvPr>
          <p:cNvSpPr/>
          <p:nvPr userDrawn="1"/>
        </p:nvSpPr>
        <p:spPr>
          <a:xfrm>
            <a:off x="0" y="6125511"/>
            <a:ext cx="12192000" cy="7785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9" name="Zástupný symbol pro číslo snímku 7">
            <a:extLst>
              <a:ext uri="{FF2B5EF4-FFF2-40B4-BE49-F238E27FC236}">
                <a16:creationId xmlns:a16="http://schemas.microsoft.com/office/drawing/2014/main" id="{57D18A03-3A13-4DFF-9BB6-5E392782C140}"/>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0" name="Šipka: pětiúhelník 9">
            <a:extLst>
              <a:ext uri="{FF2B5EF4-FFF2-40B4-BE49-F238E27FC236}">
                <a16:creationId xmlns:a16="http://schemas.microsoft.com/office/drawing/2014/main" id="{7D4EE297-4BC5-4C1C-839A-EA2631DAFED3}"/>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pětiúhelník 10">
            <a:extLst>
              <a:ext uri="{FF2B5EF4-FFF2-40B4-BE49-F238E27FC236}">
                <a16:creationId xmlns:a16="http://schemas.microsoft.com/office/drawing/2014/main" id="{16AFA6C7-41F7-4B6B-879C-91F6CE9F54DC}"/>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Jenom nadpis">
    <p:spTree>
      <p:nvGrpSpPr>
        <p:cNvPr id="1" name=""/>
        <p:cNvGrpSpPr/>
        <p:nvPr/>
      </p:nvGrpSpPr>
      <p:grpSpPr>
        <a:xfrm>
          <a:off x="0" y="0"/>
          <a:ext cx="0" cy="0"/>
          <a:chOff x="0" y="0"/>
          <a:chExt cx="0" cy="0"/>
        </a:xfrm>
      </p:grpSpPr>
      <p:sp>
        <p:nvSpPr>
          <p:cNvPr id="14" name="Šipka: pětiúhelník 13">
            <a:extLst>
              <a:ext uri="{FF2B5EF4-FFF2-40B4-BE49-F238E27FC236}">
                <a16:creationId xmlns:a16="http://schemas.microsoft.com/office/drawing/2014/main" id="{F89EFFD7-BD92-43B2-8E1D-D37D1311E1E6}"/>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endParaRPr lang="en-US"/>
          </a:p>
        </p:txBody>
      </p:sp>
      <p:sp>
        <p:nvSpPr>
          <p:cNvPr id="6" name="Zástupný symbol pro číslo snímku 7">
            <a:extLst>
              <a:ext uri="{FF2B5EF4-FFF2-40B4-BE49-F238E27FC236}">
                <a16:creationId xmlns:a16="http://schemas.microsoft.com/office/drawing/2014/main" id="{404E1B18-983F-424D-AD1D-DE7F89B2385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75672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8" name="Zástupný symbol pro číslo snímku 7">
            <a:extLst>
              <a:ext uri="{FF2B5EF4-FFF2-40B4-BE49-F238E27FC236}">
                <a16:creationId xmlns:a16="http://schemas.microsoft.com/office/drawing/2014/main" id="{4C6F69CF-F7DE-41C2-8443-47A12FC44F7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9" name="Šipka: pětiúhelník 8">
            <a:extLst>
              <a:ext uri="{FF2B5EF4-FFF2-40B4-BE49-F238E27FC236}">
                <a16:creationId xmlns:a16="http://schemas.microsoft.com/office/drawing/2014/main" id="{83179F25-D260-4F61-B54B-2E68517F732B}"/>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pětiúhelník 9">
            <a:extLst>
              <a:ext uri="{FF2B5EF4-FFF2-40B4-BE49-F238E27FC236}">
                <a16:creationId xmlns:a16="http://schemas.microsoft.com/office/drawing/2014/main" id="{80EB6DF7-4627-46B8-A117-3D68063AAE06}"/>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13" name="Šipka: pětiúhelník 12">
            <a:extLst>
              <a:ext uri="{FF2B5EF4-FFF2-40B4-BE49-F238E27FC236}">
                <a16:creationId xmlns:a16="http://schemas.microsoft.com/office/drawing/2014/main" id="{0948C7EE-8960-4D30-B336-086412AF9B0A}"/>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Footer Placeholder 2"/>
          <p:cNvSpPr>
            <a:spLocks noGrp="1"/>
          </p:cNvSpPr>
          <p:nvPr>
            <p:ph type="ftr" sz="quarter" idx="11"/>
          </p:nvPr>
        </p:nvSpPr>
        <p:spPr/>
        <p:txBody>
          <a:bodyPr/>
          <a:lstStyle/>
          <a:p>
            <a:endParaRPr lang="en-US"/>
          </a:p>
        </p:txBody>
      </p:sp>
      <p:sp>
        <p:nvSpPr>
          <p:cNvPr id="5" name="Zástupný symbol pro číslo snímku 7">
            <a:extLst>
              <a:ext uri="{FF2B5EF4-FFF2-40B4-BE49-F238E27FC236}">
                <a16:creationId xmlns:a16="http://schemas.microsoft.com/office/drawing/2014/main" id="{F79BB166-F5B9-481D-8E15-0487C8229401}"/>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75926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11" name="Zástupný symbol pro číslo snímku 7">
            <a:extLst>
              <a:ext uri="{FF2B5EF4-FFF2-40B4-BE49-F238E27FC236}">
                <a16:creationId xmlns:a16="http://schemas.microsoft.com/office/drawing/2014/main" id="{EA640224-BA24-4A51-9C50-369FD9FDE4E8}"/>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FEDD840B-6E7F-44D2-9AF8-AC3B6AEF1A4C}"/>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2187530B-EB7C-4EC1-A20E-B742B9A07CAB}"/>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Obsah s titulkem">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F444B88C-14AA-4AB6-8E73-6C3B4C2222A2}"/>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a:xfrm>
            <a:off x="971163" y="437380"/>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598124" y="437380"/>
            <a:ext cx="6201092"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71163" y="1589905"/>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Upravte styly předlohy textu.</a:t>
            </a:r>
          </a:p>
        </p:txBody>
      </p:sp>
      <p:sp>
        <p:nvSpPr>
          <p:cNvPr id="6" name="Footer Placeholder 5"/>
          <p:cNvSpPr>
            <a:spLocks noGrp="1"/>
          </p:cNvSpPr>
          <p:nvPr>
            <p:ph type="ftr" sz="quarter" idx="11"/>
          </p:nvPr>
        </p:nvSpPr>
        <p:spPr/>
        <p:txBody>
          <a:bodyPr/>
          <a:lstStyle/>
          <a:p>
            <a:endParaRPr lang="en-US"/>
          </a:p>
        </p:txBody>
      </p:sp>
      <p:sp>
        <p:nvSpPr>
          <p:cNvPr id="8" name="Zástupný symbol pro číslo snímku 7">
            <a:extLst>
              <a:ext uri="{FF2B5EF4-FFF2-40B4-BE49-F238E27FC236}">
                <a16:creationId xmlns:a16="http://schemas.microsoft.com/office/drawing/2014/main" id="{127C24D5-9F0A-427F-A117-1A1585BBC1D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297071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Zástupný symbol pro číslo snímku 7">
            <a:extLst>
              <a:ext uri="{FF2B5EF4-FFF2-40B4-BE49-F238E27FC236}">
                <a16:creationId xmlns:a16="http://schemas.microsoft.com/office/drawing/2014/main" id="{D50DC9D0-69B1-4CF1-82F1-85DAAE16EA8E}"/>
              </a:ext>
            </a:extLst>
          </p:cNvPr>
          <p:cNvSpPr txBox="1">
            <a:spLocks/>
          </p:cNvSpPr>
          <p:nvPr userDrawn="1"/>
        </p:nvSpPr>
        <p:spPr>
          <a:xfrm>
            <a:off x="687387"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3" name="Šipka: pětiúhelník 12">
            <a:extLst>
              <a:ext uri="{FF2B5EF4-FFF2-40B4-BE49-F238E27FC236}">
                <a16:creationId xmlns:a16="http://schemas.microsoft.com/office/drawing/2014/main" id="{62CF138F-7830-4B72-A48A-EB93678A5EB4}"/>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50868EB8-D960-4B73-A071-B0EB8E107E10}"/>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98172" y="4800600"/>
            <a:ext cx="9806441"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698171" y="634965"/>
            <a:ext cx="980644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698172" y="5367338"/>
            <a:ext cx="980644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9098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Zástupný symbol pro číslo snímku 7">
            <a:extLst>
              <a:ext uri="{FF2B5EF4-FFF2-40B4-BE49-F238E27FC236}">
                <a16:creationId xmlns:a16="http://schemas.microsoft.com/office/drawing/2014/main" id="{5FB282AB-0428-4D98-B66E-F8127DC74798}"/>
              </a:ext>
            </a:extLst>
          </p:cNvPr>
          <p:cNvSpPr txBox="1">
            <a:spLocks/>
          </p:cNvSpPr>
          <p:nvPr userDrawn="1"/>
        </p:nvSpPr>
        <p:spPr>
          <a:xfrm>
            <a:off x="614625"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6E2035FF-18AA-4CC7-BB87-8306960BA89C}"/>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8D63F19E-D113-4CFD-BAE0-DACB7E9A5D01}"/>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672046" y="609600"/>
            <a:ext cx="9832566" cy="3117040"/>
          </a:xfrm>
        </p:spPr>
        <p:txBody>
          <a:bodyPr anchor="ctr">
            <a:normAutofit/>
          </a:bodyPr>
          <a:lstStyle>
            <a:lvl1pPr algn="l">
              <a:defRPr sz="4800" b="0" cap="none"/>
            </a:lvl1pPr>
          </a:lstStyle>
          <a:p>
            <a:r>
              <a:rPr lang="cs-CZ" dirty="0"/>
              <a:t>Kliknutím lze upravit styl.</a:t>
            </a:r>
            <a:endParaRPr lang="en-US" dirty="0"/>
          </a:p>
        </p:txBody>
      </p:sp>
      <p:sp>
        <p:nvSpPr>
          <p:cNvPr id="3" name="Text Placeholder 2"/>
          <p:cNvSpPr>
            <a:spLocks noGrp="1"/>
          </p:cNvSpPr>
          <p:nvPr>
            <p:ph type="body" idx="1"/>
          </p:nvPr>
        </p:nvSpPr>
        <p:spPr>
          <a:xfrm>
            <a:off x="1672046" y="4354046"/>
            <a:ext cx="9832566"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ý symbol pro číslo snímku 7">
            <a:extLst>
              <a:ext uri="{FF2B5EF4-FFF2-40B4-BE49-F238E27FC236}">
                <a16:creationId xmlns:a16="http://schemas.microsoft.com/office/drawing/2014/main" id="{F5486E9F-B2F6-4854-8406-047FFB2FCF75}"/>
              </a:ext>
            </a:extLst>
          </p:cNvPr>
          <p:cNvSpPr txBox="1">
            <a:spLocks/>
          </p:cNvSpPr>
          <p:nvPr userDrawn="1"/>
        </p:nvSpPr>
        <p:spPr>
          <a:xfrm>
            <a:off x="11185705" y="6488127"/>
            <a:ext cx="100629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004286-5DE4-4387-BCBA-1BF75FFF5936}" type="slidenum">
              <a:rPr lang="cs-CZ" smtClean="0"/>
              <a:pPr/>
              <a:t>‹#›</a:t>
            </a:fld>
            <a:endParaRPr lang="cs-CZ" dirty="0"/>
          </a:p>
        </p:txBody>
      </p:sp>
    </p:spTree>
    <p:extLst>
      <p:ext uri="{BB962C8B-B14F-4D97-AF65-F5344CB8AC3E}">
        <p14:creationId xmlns:p14="http://schemas.microsoft.com/office/powerpoint/2010/main" val="249494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16" name="Šipka: pětiúhelník 15">
            <a:extLst>
              <a:ext uri="{FF2B5EF4-FFF2-40B4-BE49-F238E27FC236}">
                <a16:creationId xmlns:a16="http://schemas.microsoft.com/office/drawing/2014/main" id="{1F56A891-FBBA-47F1-B76E-E2686D49BE6F}"/>
              </a:ext>
            </a:extLst>
          </p:cNvPr>
          <p:cNvSpPr/>
          <p:nvPr/>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9" name="Šipka: pětiúhelník 8">
            <a:extLst>
              <a:ext uri="{FF2B5EF4-FFF2-40B4-BE49-F238E27FC236}">
                <a16:creationId xmlns:a16="http://schemas.microsoft.com/office/drawing/2014/main" id="{8578901E-A085-4C1B-8784-E62B0D5DA83B}"/>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ástupný symbol pro číslo snímku 7">
            <a:extLst>
              <a:ext uri="{FF2B5EF4-FFF2-40B4-BE49-F238E27FC236}">
                <a16:creationId xmlns:a16="http://schemas.microsoft.com/office/drawing/2014/main" id="{09B1D4B8-9C02-41EA-A588-F17634491112}"/>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7" name="Zástupný symbol pro číslo snímku 7">
            <a:extLst>
              <a:ext uri="{FF2B5EF4-FFF2-40B4-BE49-F238E27FC236}">
                <a16:creationId xmlns:a16="http://schemas.microsoft.com/office/drawing/2014/main" id="{AA746BCC-03D5-402C-AA6D-F19C6E5DD996}"/>
              </a:ext>
            </a:extLst>
          </p:cNvPr>
          <p:cNvSpPr txBox="1">
            <a:spLocks/>
          </p:cNvSpPr>
          <p:nvPr userDrawn="1"/>
        </p:nvSpPr>
        <p:spPr>
          <a:xfrm>
            <a:off x="612509" y="32464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8" name="Šipka: pětiúhelník 17">
            <a:extLst>
              <a:ext uri="{FF2B5EF4-FFF2-40B4-BE49-F238E27FC236}">
                <a16:creationId xmlns:a16="http://schemas.microsoft.com/office/drawing/2014/main" id="{426CE98A-36AD-4815-B7B5-4C74E5D2475D}"/>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pětiúhelník 18">
            <a:extLst>
              <a:ext uri="{FF2B5EF4-FFF2-40B4-BE49-F238E27FC236}">
                <a16:creationId xmlns:a16="http://schemas.microsoft.com/office/drawing/2014/main" id="{35070762-1BBA-448F-AAD2-3784ACA3241E}"/>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7" name="Rectangle 6">
            <a:extLst>
              <a:ext uri="{FF2B5EF4-FFF2-40B4-BE49-F238E27FC236}">
                <a16:creationId xmlns:a16="http://schemas.microsoft.com/office/drawing/2014/main" id="{386010B4-BA21-4FC5-8731-99E4D3EBD145}"/>
              </a:ext>
            </a:extLst>
          </p:cNvPr>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299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Zástupný symbol pro číslo snímku 7">
            <a:extLst>
              <a:ext uri="{FF2B5EF4-FFF2-40B4-BE49-F238E27FC236}">
                <a16:creationId xmlns:a16="http://schemas.microsoft.com/office/drawing/2014/main" id="{966C03B0-E72C-4D23-BEB4-095DBEB3CC8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E3E3E82C-A2DE-4373-897F-5D34FBFFD167}"/>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0BFB9183-5056-44E4-BAF7-3BBEE024A4F7}"/>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Zástupný symbol pro číslo snímku 7">
            <a:extLst>
              <a:ext uri="{FF2B5EF4-FFF2-40B4-BE49-F238E27FC236}">
                <a16:creationId xmlns:a16="http://schemas.microsoft.com/office/drawing/2014/main" id="{2979BB0F-9BA6-49E3-8C5D-FFFF78C013FA}"/>
              </a:ext>
            </a:extLst>
          </p:cNvPr>
          <p:cNvSpPr txBox="1">
            <a:spLocks/>
          </p:cNvSpPr>
          <p:nvPr userDrawn="1"/>
        </p:nvSpPr>
        <p:spPr>
          <a:xfrm>
            <a:off x="513805" y="4999037"/>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6" name="Šipka: pětiúhelník 15">
            <a:extLst>
              <a:ext uri="{FF2B5EF4-FFF2-40B4-BE49-F238E27FC236}">
                <a16:creationId xmlns:a16="http://schemas.microsoft.com/office/drawing/2014/main" id="{641072C7-9F86-47A5-86FA-8BE737A202BD}"/>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pětiúhelník 18">
            <a:extLst>
              <a:ext uri="{FF2B5EF4-FFF2-40B4-BE49-F238E27FC236}">
                <a16:creationId xmlns:a16="http://schemas.microsoft.com/office/drawing/2014/main" id="{B58E9117-499E-409A-8100-02BA3752B246}"/>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Zástupný symbol pro číslo snímku 7">
            <a:extLst>
              <a:ext uri="{FF2B5EF4-FFF2-40B4-BE49-F238E27FC236}">
                <a16:creationId xmlns:a16="http://schemas.microsoft.com/office/drawing/2014/main" id="{F112A7DE-65A1-4640-8306-983464DCA2AE}"/>
              </a:ext>
            </a:extLst>
          </p:cNvPr>
          <p:cNvSpPr txBox="1">
            <a:spLocks/>
          </p:cNvSpPr>
          <p:nvPr userDrawn="1"/>
        </p:nvSpPr>
        <p:spPr>
          <a:xfrm>
            <a:off x="513805" y="4982810"/>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977A1B62-0ECD-4C1C-8CFD-961370196BF1}"/>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9605149C-EAAC-45A7-91B4-4BD26CEE06BD}"/>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Šipka: pětiúhelník 20">
            <a:extLst>
              <a:ext uri="{FF2B5EF4-FFF2-40B4-BE49-F238E27FC236}">
                <a16:creationId xmlns:a16="http://schemas.microsoft.com/office/drawing/2014/main" id="{E64E548E-ACD8-4C0D-AA74-56151A504B8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975360" y="2133600"/>
            <a:ext cx="10529252" cy="3777622"/>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p:txBody>
          <a:bodyPr/>
          <a:lstStyle/>
          <a:p>
            <a:endParaRPr lang="en-US"/>
          </a:p>
        </p:txBody>
      </p:sp>
      <p:sp>
        <p:nvSpPr>
          <p:cNvPr id="22" name="Title 1">
            <a:extLst>
              <a:ext uri="{FF2B5EF4-FFF2-40B4-BE49-F238E27FC236}">
                <a16:creationId xmlns:a16="http://schemas.microsoft.com/office/drawing/2014/main" id="{C4FC3B41-53C6-4AF5-89D1-24EEFEB8B3E1}"/>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7" name="Zástupný symbol pro číslo snímku 7">
            <a:extLst>
              <a:ext uri="{FF2B5EF4-FFF2-40B4-BE49-F238E27FC236}">
                <a16:creationId xmlns:a16="http://schemas.microsoft.com/office/drawing/2014/main" id="{23BA37AE-6F17-42D1-9775-D9D6DEEB306A}"/>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67478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Šipka: pětiúhelník 12">
            <a:extLst>
              <a:ext uri="{FF2B5EF4-FFF2-40B4-BE49-F238E27FC236}">
                <a16:creationId xmlns:a16="http://schemas.microsoft.com/office/drawing/2014/main" id="{CD8E54C2-7092-452A-8C79-4B2FE5F987A2}"/>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pětiúhelník 13">
            <a:extLst>
              <a:ext uri="{FF2B5EF4-FFF2-40B4-BE49-F238E27FC236}">
                <a16:creationId xmlns:a16="http://schemas.microsoft.com/office/drawing/2014/main" id="{694C6D42-FFAE-4AB5-80BC-52F469A96882}"/>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24298" y="2058750"/>
            <a:ext cx="9780314" cy="1468800"/>
          </a:xfrm>
        </p:spPr>
        <p:txBody>
          <a:bodyPr anchor="b"/>
          <a:lstStyle>
            <a:lvl1pPr algn="l">
              <a:defRPr sz="4000" b="0" cap="none"/>
            </a:lvl1pPr>
          </a:lstStyle>
          <a:p>
            <a:r>
              <a:rPr lang="cs-CZ" dirty="0"/>
              <a:t>Kliknutím lze upravit styl.</a:t>
            </a:r>
            <a:endParaRPr lang="en-US" dirty="0"/>
          </a:p>
        </p:txBody>
      </p:sp>
      <p:sp>
        <p:nvSpPr>
          <p:cNvPr id="3" name="Text Placeholder 2"/>
          <p:cNvSpPr>
            <a:spLocks noGrp="1"/>
          </p:cNvSpPr>
          <p:nvPr>
            <p:ph type="body" idx="1"/>
          </p:nvPr>
        </p:nvSpPr>
        <p:spPr>
          <a:xfrm>
            <a:off x="1724298" y="3530129"/>
            <a:ext cx="978031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43441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1" name="Zástupný symbol pro číslo snímku 7">
            <a:extLst>
              <a:ext uri="{FF2B5EF4-FFF2-40B4-BE49-F238E27FC236}">
                <a16:creationId xmlns:a16="http://schemas.microsoft.com/office/drawing/2014/main" id="{44B6A21E-6825-4CA4-A9F1-B069CD7812E3}"/>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2" name="Šipka: pětiúhelník 11">
            <a:extLst>
              <a:ext uri="{FF2B5EF4-FFF2-40B4-BE49-F238E27FC236}">
                <a16:creationId xmlns:a16="http://schemas.microsoft.com/office/drawing/2014/main" id="{B9D1A16C-6328-4232-A598-E72EC4939C43}"/>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pětiúhelník 12">
            <a:extLst>
              <a:ext uri="{FF2B5EF4-FFF2-40B4-BE49-F238E27FC236}">
                <a16:creationId xmlns:a16="http://schemas.microsoft.com/office/drawing/2014/main" id="{6DEA0F37-4E1C-41F9-BB8C-528930BCE7A9}"/>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va obsahy">
    <p:spTree>
      <p:nvGrpSpPr>
        <p:cNvPr id="1" name=""/>
        <p:cNvGrpSpPr/>
        <p:nvPr/>
      </p:nvGrpSpPr>
      <p:grpSpPr>
        <a:xfrm>
          <a:off x="0" y="0"/>
          <a:ext cx="0" cy="0"/>
          <a:chOff x="0" y="0"/>
          <a:chExt cx="0" cy="0"/>
        </a:xfrm>
      </p:grpSpPr>
      <p:sp>
        <p:nvSpPr>
          <p:cNvPr id="16" name="Šipka: pětiúhelník 15">
            <a:extLst>
              <a:ext uri="{FF2B5EF4-FFF2-40B4-BE49-F238E27FC236}">
                <a16:creationId xmlns:a16="http://schemas.microsoft.com/office/drawing/2014/main" id="{B2F918AD-183E-4159-A17A-4CC517685F15}"/>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sz="half" idx="1"/>
          </p:nvPr>
        </p:nvSpPr>
        <p:spPr>
          <a:xfrm>
            <a:off x="975360" y="2126222"/>
            <a:ext cx="5239740" cy="3777622"/>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264871" y="2126222"/>
            <a:ext cx="5239740"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D9924E09-79A9-4E64-B0BD-591BC0AAFE6D}"/>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8" name="Zástupný symbol pro číslo snímku 7">
            <a:extLst>
              <a:ext uri="{FF2B5EF4-FFF2-40B4-BE49-F238E27FC236}">
                <a16:creationId xmlns:a16="http://schemas.microsoft.com/office/drawing/2014/main" id="{CF940D3C-2724-46A5-9284-5C99F1E422D7}"/>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314110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3" name="Zástupný symbol pro číslo snímku 7">
            <a:extLst>
              <a:ext uri="{FF2B5EF4-FFF2-40B4-BE49-F238E27FC236}">
                <a16:creationId xmlns:a16="http://schemas.microsoft.com/office/drawing/2014/main" id="{5F6C254A-05AA-49CE-B3EC-FA42D55E41DB}"/>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
        <p:nvSpPr>
          <p:cNvPr id="14" name="Šipka: pětiúhelník 13">
            <a:extLst>
              <a:ext uri="{FF2B5EF4-FFF2-40B4-BE49-F238E27FC236}">
                <a16:creationId xmlns:a16="http://schemas.microsoft.com/office/drawing/2014/main" id="{BE19A70A-9B72-4529-B47B-E2C65EB3D782}"/>
              </a:ext>
            </a:extLst>
          </p:cNvPr>
          <p:cNvSpPr/>
          <p:nvPr userDrawn="1"/>
        </p:nvSpPr>
        <p:spPr>
          <a:xfrm flipH="1">
            <a:off x="7698377" y="0"/>
            <a:ext cx="4493623" cy="505475"/>
          </a:xfrm>
          <a:prstGeom prst="homePlate">
            <a:avLst>
              <a:gd name="adj" fmla="val 52010"/>
            </a:avLst>
          </a:prstGeom>
          <a:solidFill>
            <a:schemeClr val="accent3">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pětiúhelník 14">
            <a:extLst>
              <a:ext uri="{FF2B5EF4-FFF2-40B4-BE49-F238E27FC236}">
                <a16:creationId xmlns:a16="http://schemas.microsoft.com/office/drawing/2014/main" id="{E1907510-7AD4-4286-B224-D8F78C26CDC5}"/>
              </a:ext>
            </a:extLst>
          </p:cNvPr>
          <p:cNvSpPr/>
          <p:nvPr userDrawn="1"/>
        </p:nvSpPr>
        <p:spPr>
          <a:xfrm>
            <a:off x="0" y="2514"/>
            <a:ext cx="4493623" cy="5029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orovnání">
    <p:spTree>
      <p:nvGrpSpPr>
        <p:cNvPr id="1" name=""/>
        <p:cNvGrpSpPr/>
        <p:nvPr/>
      </p:nvGrpSpPr>
      <p:grpSpPr>
        <a:xfrm>
          <a:off x="0" y="0"/>
          <a:ext cx="0" cy="0"/>
          <a:chOff x="0" y="0"/>
          <a:chExt cx="0" cy="0"/>
        </a:xfrm>
      </p:grpSpPr>
      <p:sp>
        <p:nvSpPr>
          <p:cNvPr id="18" name="Šipka: pětiúhelník 17">
            <a:extLst>
              <a:ext uri="{FF2B5EF4-FFF2-40B4-BE49-F238E27FC236}">
                <a16:creationId xmlns:a16="http://schemas.microsoft.com/office/drawing/2014/main" id="{91AE274A-FDF5-4E01-8E48-8F31FCAC8DC4}"/>
              </a:ext>
            </a:extLst>
          </p:cNvPr>
          <p:cNvSpPr/>
          <p:nvPr userDrawn="1"/>
        </p:nvSpPr>
        <p:spPr>
          <a:xfrm>
            <a:off x="0" y="661463"/>
            <a:ext cx="879566" cy="50729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 Placeholder 2"/>
          <p:cNvSpPr>
            <a:spLocks noGrp="1"/>
          </p:cNvSpPr>
          <p:nvPr>
            <p:ph type="body" idx="1"/>
          </p:nvPr>
        </p:nvSpPr>
        <p:spPr>
          <a:xfrm>
            <a:off x="975360" y="1999229"/>
            <a:ext cx="501337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975361" y="2575490"/>
            <a:ext cx="5013370" cy="3372147"/>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096000" y="1999230"/>
            <a:ext cx="5407592" cy="57626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095942" y="2575491"/>
            <a:ext cx="5407593" cy="3372148"/>
          </a:xfrm>
        </p:spPr>
        <p:txBody>
          <a:bodyPr>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Footer Placeholder 7"/>
          <p:cNvSpPr>
            <a:spLocks noGrp="1"/>
          </p:cNvSpPr>
          <p:nvPr>
            <p:ph type="ftr" sz="quarter" idx="11"/>
          </p:nvPr>
        </p:nvSpPr>
        <p:spPr/>
        <p:txBody>
          <a:bodyPr/>
          <a:lstStyle/>
          <a:p>
            <a:endParaRPr lang="en-US"/>
          </a:p>
        </p:txBody>
      </p:sp>
      <p:sp>
        <p:nvSpPr>
          <p:cNvPr id="19" name="Title 1">
            <a:extLst>
              <a:ext uri="{FF2B5EF4-FFF2-40B4-BE49-F238E27FC236}">
                <a16:creationId xmlns:a16="http://schemas.microsoft.com/office/drawing/2014/main" id="{75299CBF-DFEB-430A-8893-24B7BBC97974}"/>
              </a:ext>
            </a:extLst>
          </p:cNvPr>
          <p:cNvSpPr>
            <a:spLocks noGrp="1"/>
          </p:cNvSpPr>
          <p:nvPr>
            <p:ph type="title"/>
          </p:nvPr>
        </p:nvSpPr>
        <p:spPr>
          <a:xfrm>
            <a:off x="975360" y="624110"/>
            <a:ext cx="10529251" cy="1280890"/>
          </a:xfrm>
        </p:spPr>
        <p:txBody>
          <a:bodyPr/>
          <a:lstStyle/>
          <a:p>
            <a:r>
              <a:rPr lang="cs-CZ"/>
              <a:t>Kliknutím lze upravit styl.</a:t>
            </a:r>
            <a:endParaRPr lang="en-US" dirty="0"/>
          </a:p>
        </p:txBody>
      </p:sp>
      <p:sp>
        <p:nvSpPr>
          <p:cNvPr id="10" name="Zástupný symbol pro číslo snímku 7">
            <a:extLst>
              <a:ext uri="{FF2B5EF4-FFF2-40B4-BE49-F238E27FC236}">
                <a16:creationId xmlns:a16="http://schemas.microsoft.com/office/drawing/2014/main" id="{3CA3BDA9-7D7E-4CF5-AD0C-FE23489087D5}"/>
              </a:ext>
            </a:extLst>
          </p:cNvPr>
          <p:cNvSpPr txBox="1">
            <a:spLocks/>
          </p:cNvSpPr>
          <p:nvPr userDrawn="1"/>
        </p:nvSpPr>
        <p:spPr>
          <a:xfrm>
            <a:off x="21772" y="732548"/>
            <a:ext cx="7315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DF212D-9439-4D85-A1EC-20C88059AA62}" type="slidenum">
              <a:rPr lang="cs-CZ" smtClean="0">
                <a:solidFill>
                  <a:schemeClr val="bg1"/>
                </a:solidFill>
              </a:rPr>
              <a:t>‹#›</a:t>
            </a:fld>
            <a:endParaRPr lang="cs-CZ" dirty="0">
              <a:solidFill>
                <a:schemeClr val="bg1"/>
              </a:solidFill>
            </a:endParaRPr>
          </a:p>
        </p:txBody>
      </p:sp>
    </p:spTree>
    <p:extLst>
      <p:ext uri="{BB962C8B-B14F-4D97-AF65-F5344CB8AC3E}">
        <p14:creationId xmlns:p14="http://schemas.microsoft.com/office/powerpoint/2010/main" val="132511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extLst>
              <a:ext uri="{BEBA8EAE-BF5A-486C-A8C5-ECC9F3942E4B}">
                <a14:imgProps xmlns:a14="http://schemas.microsoft.com/office/drawing/2010/main">
                  <a14:imgLayer r:embed="rId27">
                    <a14:imgEffect>
                      <a14:saturation sat="80000"/>
                    </a14:imgEffect>
                  </a14:imgLayer>
                </a14:imgProps>
              </a:ext>
            </a:extLst>
          </a:blip>
          <a:srcRect/>
          <a:stretch>
            <a:fillRect l="-2000" t="-6000" r="-70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337" y="449319"/>
            <a:ext cx="9841275"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659236" y="1846217"/>
            <a:ext cx="9845376" cy="417358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69" r:id="rId5"/>
    <p:sldLayoutId id="2147483652" r:id="rId6"/>
    <p:sldLayoutId id="2147483670" r:id="rId7"/>
    <p:sldLayoutId id="2147483653" r:id="rId8"/>
    <p:sldLayoutId id="2147483671" r:id="rId9"/>
    <p:sldLayoutId id="2147483654" r:id="rId10"/>
    <p:sldLayoutId id="2147483668" r:id="rId11"/>
    <p:sldLayoutId id="2147483655" r:id="rId12"/>
    <p:sldLayoutId id="2147483667" r:id="rId13"/>
    <p:sldLayoutId id="2147483656" r:id="rId14"/>
    <p:sldLayoutId id="2147483665" r:id="rId15"/>
    <p:sldLayoutId id="2147483657" r:id="rId16"/>
    <p:sldLayoutId id="2147483672" r:id="rId17"/>
    <p:sldLayoutId id="2147483660" r:id="rId18"/>
    <p:sldLayoutId id="2147483675" r:id="rId19"/>
    <p:sldLayoutId id="2147483661" r:id="rId20"/>
    <p:sldLayoutId id="2147483674" r:id="rId21"/>
    <p:sldLayoutId id="2147483662" r:id="rId22"/>
    <p:sldLayoutId id="2147483663" r:id="rId23"/>
    <p:sldLayoutId id="2147483664" r:id="rId24"/>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CGnLobJWAg?feature=oemb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QTLCBtCUb0&amp;ab_channel=JennaHealey" TargetMode="External"/><Relationship Id="rId2" Type="http://schemas.openxmlformats.org/officeDocument/2006/relationships/hyperlink" Target="https://www.youtube.com/watch?v=w6q50_qNMoA&amp;ab_channel=RoyalCollegeofPhysicia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c_BiLl2v6OE?feature=oembed"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3FX07HzYyqI&amp;ab_channel=CrashCour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8BC093-3B55-408C-9222-94104E39E9B8}"/>
              </a:ext>
            </a:extLst>
          </p:cNvPr>
          <p:cNvSpPr>
            <a:spLocks noGrp="1"/>
          </p:cNvSpPr>
          <p:nvPr>
            <p:ph type="ctrTitle"/>
          </p:nvPr>
        </p:nvSpPr>
        <p:spPr/>
        <p:txBody>
          <a:bodyPr>
            <a:normAutofit/>
          </a:bodyPr>
          <a:lstStyle/>
          <a:p>
            <a:r>
              <a:rPr lang="cs-CZ" dirty="0"/>
              <a:t>Novověká věda:</a:t>
            </a:r>
            <a:br>
              <a:rPr lang="cs-CZ" dirty="0"/>
            </a:br>
            <a:r>
              <a:rPr lang="cs-CZ" dirty="0"/>
              <a:t>Vybrané kapitoly</a:t>
            </a:r>
          </a:p>
        </p:txBody>
      </p:sp>
      <p:sp>
        <p:nvSpPr>
          <p:cNvPr id="3" name="Podnadpis 2">
            <a:extLst>
              <a:ext uri="{FF2B5EF4-FFF2-40B4-BE49-F238E27FC236}">
                <a16:creationId xmlns:a16="http://schemas.microsoft.com/office/drawing/2014/main" id="{41EBBFF5-6FA7-4CA6-A44E-F10AB3EF85A3}"/>
              </a:ext>
            </a:extLst>
          </p:cNvPr>
          <p:cNvSpPr>
            <a:spLocks noGrp="1"/>
          </p:cNvSpPr>
          <p:nvPr>
            <p:ph type="subTitle" idx="1"/>
          </p:nvPr>
        </p:nvSpPr>
        <p:spPr/>
        <p:txBody>
          <a:bodyPr/>
          <a:lstStyle/>
          <a:p>
            <a:r>
              <a:rPr lang="cs-CZ" dirty="0"/>
              <a:t>Daniel </a:t>
            </a:r>
            <a:r>
              <a:rPr lang="cs-CZ" dirty="0" err="1"/>
              <a:t>Špelda</a:t>
            </a:r>
            <a:r>
              <a:rPr lang="cs-CZ" dirty="0"/>
              <a:t>, Katedra filosofie FF MU</a:t>
            </a:r>
          </a:p>
          <a:p>
            <a:r>
              <a:rPr lang="cs-CZ" dirty="0"/>
              <a:t>Jarní semestr 2021</a:t>
            </a:r>
          </a:p>
        </p:txBody>
      </p:sp>
      <p:pic>
        <p:nvPicPr>
          <p:cNvPr id="8" name="Obrázek 7" descr="Obsah obrázku text, interiér&#10;&#10;Popis byl vytvořen automaticky">
            <a:extLst>
              <a:ext uri="{FF2B5EF4-FFF2-40B4-BE49-F238E27FC236}">
                <a16:creationId xmlns:a16="http://schemas.microsoft.com/office/drawing/2014/main" id="{5A289400-D7B7-4979-ABC1-B6FF7587E08C}"/>
              </a:ext>
            </a:extLst>
          </p:cNvPr>
          <p:cNvPicPr>
            <a:picLocks noChangeAspect="1"/>
          </p:cNvPicPr>
          <p:nvPr/>
        </p:nvPicPr>
        <p:blipFill>
          <a:blip r:embed="rId2"/>
          <a:stretch>
            <a:fillRect/>
          </a:stretch>
        </p:blipFill>
        <p:spPr>
          <a:xfrm>
            <a:off x="8091948" y="0"/>
            <a:ext cx="4100052" cy="6084477"/>
          </a:xfrm>
          <a:prstGeom prst="rect">
            <a:avLst/>
          </a:prstGeom>
        </p:spPr>
      </p:pic>
    </p:spTree>
    <p:extLst>
      <p:ext uri="{BB962C8B-B14F-4D97-AF65-F5344CB8AC3E}">
        <p14:creationId xmlns:p14="http://schemas.microsoft.com/office/powerpoint/2010/main" val="5033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905000"/>
            <a:ext cx="7237615" cy="4678680"/>
          </a:xfrm>
        </p:spPr>
        <p:txBody>
          <a:bodyPr>
            <a:normAutofit/>
          </a:bodyPr>
          <a:lstStyle/>
          <a:p>
            <a:r>
              <a:rPr lang="cs-CZ" i="1" dirty="0"/>
              <a:t>De </a:t>
            </a:r>
            <a:r>
              <a:rPr lang="cs-CZ" i="1" dirty="0" err="1"/>
              <a:t>humani</a:t>
            </a:r>
            <a:r>
              <a:rPr lang="cs-CZ" i="1" dirty="0"/>
              <a:t> </a:t>
            </a:r>
            <a:r>
              <a:rPr lang="cs-CZ" i="1" dirty="0" err="1"/>
              <a:t>corporis</a:t>
            </a:r>
            <a:r>
              <a:rPr lang="cs-CZ" i="1" dirty="0"/>
              <a:t> </a:t>
            </a:r>
            <a:r>
              <a:rPr lang="cs-CZ" i="1" dirty="0" err="1"/>
              <a:t>fabrica</a:t>
            </a:r>
            <a:r>
              <a:rPr lang="cs-CZ" i="1" dirty="0"/>
              <a:t> </a:t>
            </a:r>
            <a:r>
              <a:rPr lang="cs-CZ" dirty="0"/>
              <a:t>(</a:t>
            </a:r>
            <a:r>
              <a:rPr lang="cs-CZ" i="1" dirty="0"/>
              <a:t>O stavbě lidského těla</a:t>
            </a:r>
            <a:r>
              <a:rPr lang="cs-CZ" dirty="0"/>
              <a:t>), 1543 : anatomický atlas.</a:t>
            </a:r>
          </a:p>
          <a:p>
            <a:r>
              <a:rPr lang="cs-CZ" dirty="0"/>
              <a:t>Detailní ilustrace doprovázené popisy kostry, svalů, nervového systému, cév i vnitřních orgánů.</a:t>
            </a:r>
          </a:p>
          <a:p>
            <a:r>
              <a:rPr lang="cs-CZ" dirty="0"/>
              <a:t>Opravení asi 200 omylů </a:t>
            </a:r>
            <a:r>
              <a:rPr lang="cs-CZ" dirty="0" err="1"/>
              <a:t>galénovské</a:t>
            </a:r>
            <a:r>
              <a:rPr lang="cs-CZ" dirty="0"/>
              <a:t> astronomie.</a:t>
            </a:r>
          </a:p>
          <a:p>
            <a:r>
              <a:rPr lang="cs-CZ" dirty="0"/>
              <a:t>Pohled do lidského těla bez pitvání.</a:t>
            </a:r>
          </a:p>
          <a:p>
            <a:r>
              <a:rPr lang="cs-CZ" dirty="0"/>
              <a:t>Etablování vědecké ilustrace jako specifického výtvarného žánru: nejlepší malíři Tizianovy školy.</a:t>
            </a:r>
          </a:p>
          <a:p>
            <a:r>
              <a:rPr lang="cs-CZ" dirty="0" err="1"/>
              <a:t>Vesaliovy</a:t>
            </a:r>
            <a:r>
              <a:rPr lang="cs-CZ" dirty="0"/>
              <a:t> nákresy někdy následují </a:t>
            </a:r>
            <a:r>
              <a:rPr lang="cs-CZ" dirty="0" err="1"/>
              <a:t>Galéna</a:t>
            </a:r>
            <a:r>
              <a:rPr lang="cs-CZ" dirty="0"/>
              <a:t> a spíše zobrazují ústrojí prasat a opic. </a:t>
            </a:r>
          </a:p>
          <a:p>
            <a:r>
              <a:rPr lang="cs-CZ" dirty="0"/>
              <a:t>Legitimizace možnosti rozejít se s antikou a </a:t>
            </a:r>
            <a:r>
              <a:rPr lang="cs-CZ" dirty="0" err="1"/>
              <a:t>Galénovou</a:t>
            </a:r>
            <a:r>
              <a:rPr lang="cs-CZ" dirty="0"/>
              <a:t> autoritou.</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Vesaliovo</a:t>
            </a:r>
            <a:r>
              <a:rPr lang="cs-CZ" dirty="0"/>
              <a:t> dílo</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930457AA-E54D-49B4-BDC3-8554DE98F208}"/>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Renesanční anatomie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descr="Image result for vesalius de arte anatomica&quot;">
            <a:extLst>
              <a:ext uri="{FF2B5EF4-FFF2-40B4-BE49-F238E27FC236}">
                <a16:creationId xmlns:a16="http://schemas.microsoft.com/office/drawing/2014/main" id="{6DD50F29-6678-4246-B56B-4BE89B9AF8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12975" y="530637"/>
            <a:ext cx="3979025" cy="6327363"/>
          </a:xfrm>
          <a:prstGeom prst="rect">
            <a:avLst/>
          </a:prstGeom>
          <a:noFill/>
          <a:ln>
            <a:noFill/>
          </a:ln>
        </p:spPr>
      </p:pic>
    </p:spTree>
    <p:extLst>
      <p:ext uri="{BB962C8B-B14F-4D97-AF65-F5344CB8AC3E}">
        <p14:creationId xmlns:p14="http://schemas.microsoft.com/office/powerpoint/2010/main" val="86204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771650"/>
            <a:ext cx="10866119" cy="4905292"/>
          </a:xfrm>
        </p:spPr>
        <p:txBody>
          <a:bodyPr>
            <a:normAutofit/>
          </a:bodyPr>
          <a:lstStyle/>
          <a:p>
            <a:r>
              <a:rPr lang="cs-CZ" dirty="0"/>
              <a:t>V humanistickém duchu požadoval obnovení </a:t>
            </a:r>
            <a:br>
              <a:rPr lang="cs-CZ" dirty="0"/>
            </a:br>
            <a:r>
              <a:rPr lang="cs-CZ" dirty="0"/>
              <a:t>oboru (medicíny), který podlehl úpadku: </a:t>
            </a:r>
            <a:br>
              <a:rPr lang="cs-CZ" dirty="0"/>
            </a:br>
            <a:r>
              <a:rPr lang="cs-CZ" dirty="0"/>
              <a:t>obnovena měla být antická velikost oboru. </a:t>
            </a:r>
            <a:br>
              <a:rPr lang="cs-CZ" dirty="0"/>
            </a:br>
            <a:r>
              <a:rPr lang="cs-CZ" dirty="0"/>
              <a:t>Žádný revoluční pokrokářský duch! </a:t>
            </a:r>
          </a:p>
          <a:p>
            <a:r>
              <a:rPr lang="cs-CZ" dirty="0"/>
              <a:t>R. 1541 se </a:t>
            </a:r>
            <a:r>
              <a:rPr lang="cs-CZ" dirty="0" err="1"/>
              <a:t>Vesalius</a:t>
            </a:r>
            <a:r>
              <a:rPr lang="cs-CZ" dirty="0"/>
              <a:t> podílel na velkém vydání </a:t>
            </a:r>
            <a:br>
              <a:rPr lang="cs-CZ" dirty="0"/>
            </a:br>
            <a:r>
              <a:rPr lang="cs-CZ" dirty="0"/>
              <a:t>latinských překladů </a:t>
            </a:r>
            <a:r>
              <a:rPr lang="cs-CZ" dirty="0" err="1"/>
              <a:t>Galénových</a:t>
            </a:r>
            <a:r>
              <a:rPr lang="cs-CZ" dirty="0"/>
              <a:t> spisů: právě </a:t>
            </a:r>
            <a:br>
              <a:rPr lang="cs-CZ" dirty="0"/>
            </a:br>
            <a:r>
              <a:rPr lang="cs-CZ" dirty="0"/>
              <a:t>jejich zpřístupnění povede ke znovuobnovení </a:t>
            </a:r>
            <a:br>
              <a:rPr lang="cs-CZ" dirty="0"/>
            </a:br>
            <a:r>
              <a:rPr lang="cs-CZ" dirty="0"/>
              <a:t>oboru po středověkém barbarství.</a:t>
            </a:r>
          </a:p>
          <a:p>
            <a:r>
              <a:rPr lang="cs-CZ" dirty="0" err="1"/>
              <a:t>Galénos</a:t>
            </a:r>
            <a:r>
              <a:rPr lang="cs-CZ" dirty="0"/>
              <a:t> pro </a:t>
            </a:r>
            <a:r>
              <a:rPr lang="cs-CZ" dirty="0" err="1"/>
              <a:t>Vesalia</a:t>
            </a:r>
            <a:r>
              <a:rPr lang="cs-CZ" dirty="0"/>
              <a:t> zůstává vzorem: opravuje </a:t>
            </a:r>
            <a:br>
              <a:rPr lang="cs-CZ" dirty="0"/>
            </a:br>
            <a:r>
              <a:rPr lang="cs-CZ" dirty="0" err="1"/>
              <a:t>Galéna</a:t>
            </a:r>
            <a:r>
              <a:rPr lang="cs-CZ" dirty="0"/>
              <a:t>, ale nemění nic na systému </a:t>
            </a:r>
            <a:r>
              <a:rPr lang="cs-CZ" dirty="0" err="1"/>
              <a:t>galénovské</a:t>
            </a:r>
            <a:r>
              <a:rPr lang="cs-CZ" dirty="0"/>
              <a:t> </a:t>
            </a:r>
            <a:br>
              <a:rPr lang="cs-CZ" dirty="0"/>
            </a:br>
            <a:r>
              <a:rPr lang="cs-CZ" dirty="0"/>
              <a:t>medicíny.</a:t>
            </a:r>
          </a:p>
          <a:p>
            <a:r>
              <a:rPr lang="cs-CZ" dirty="0"/>
              <a:t>Anatomie byla deskriptivní </a:t>
            </a:r>
            <a:r>
              <a:rPr lang="cs-CZ" dirty="0" err="1"/>
              <a:t>discipilína</a:t>
            </a:r>
            <a:r>
              <a:rPr lang="cs-CZ" dirty="0"/>
              <a:t> a nesouvisela s léčením: čili se dál mohutně pouštělo žilou.</a:t>
            </a:r>
          </a:p>
          <a:p>
            <a:r>
              <a:rPr lang="cs-CZ" dirty="0"/>
              <a:t>Lepší anatomické znalosti nezpochybnily </a:t>
            </a:r>
            <a:r>
              <a:rPr lang="cs-CZ" dirty="0" err="1"/>
              <a:t>galénovskou</a:t>
            </a:r>
            <a:r>
              <a:rPr lang="cs-CZ" dirty="0"/>
              <a:t> léčbu.</a:t>
            </a:r>
          </a:p>
          <a:p>
            <a:r>
              <a:rPr lang="cs-CZ" dirty="0"/>
              <a:t>Pitvání se stalo součástí lékařského vzdělání: stavba tzv. „</a:t>
            </a:r>
            <a:r>
              <a:rPr lang="cs-CZ" i="1" dirty="0"/>
              <a:t>anatomických amfiteátrů</a:t>
            </a:r>
            <a:r>
              <a:rPr lang="cs-CZ" dirty="0"/>
              <a: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Vesaliův</a:t>
            </a:r>
            <a:r>
              <a:rPr lang="cs-CZ" dirty="0"/>
              <a:t> humanismus</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83EA24F5-D59C-4581-90B7-BA411B297370}"/>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Renesanční anatomie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descr="Výsledek obrázku pro theatrum anatomicum">
            <a:extLst>
              <a:ext uri="{FF2B5EF4-FFF2-40B4-BE49-F238E27FC236}">
                <a16:creationId xmlns:a16="http://schemas.microsoft.com/office/drawing/2014/main" id="{94CC7FDA-7D87-4F54-940E-C34A9A0744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840" y="509809"/>
            <a:ext cx="5471160" cy="4683935"/>
          </a:xfrm>
          <a:prstGeom prst="rect">
            <a:avLst/>
          </a:prstGeom>
          <a:noFill/>
          <a:ln>
            <a:noFill/>
          </a:ln>
        </p:spPr>
      </p:pic>
    </p:spTree>
    <p:extLst>
      <p:ext uri="{BB962C8B-B14F-4D97-AF65-F5344CB8AC3E}">
        <p14:creationId xmlns:p14="http://schemas.microsoft.com/office/powerpoint/2010/main" val="238532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3. Objev krevního oběhu</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1" y="64825"/>
            <a:ext cx="5439983"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Objev krevního oběhu</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Zástupný symbol pro obsah 4">
            <a:extLst>
              <a:ext uri="{FF2B5EF4-FFF2-40B4-BE49-F238E27FC236}">
                <a16:creationId xmlns:a16="http://schemas.microsoft.com/office/drawing/2014/main" id="{56CFF772-B5D8-4FBB-A01E-ED5F68414B4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66064" y="495262"/>
            <a:ext cx="5225935" cy="6362738"/>
          </a:xfrm>
          <a:prstGeom prst="rect">
            <a:avLst/>
          </a:prstGeom>
        </p:spPr>
      </p:pic>
      <p:sp>
        <p:nvSpPr>
          <p:cNvPr id="9" name="TextovéPole 8">
            <a:extLst>
              <a:ext uri="{FF2B5EF4-FFF2-40B4-BE49-F238E27FC236}">
                <a16:creationId xmlns:a16="http://schemas.microsoft.com/office/drawing/2014/main" id="{4FDB94B8-AE1D-4088-A21F-1A313A1918FB}"/>
              </a:ext>
            </a:extLst>
          </p:cNvPr>
          <p:cNvSpPr txBox="1"/>
          <p:nvPr/>
        </p:nvSpPr>
        <p:spPr>
          <a:xfrm>
            <a:off x="842356" y="1803015"/>
            <a:ext cx="5120640" cy="461665"/>
          </a:xfrm>
          <a:prstGeom prst="rect">
            <a:avLst/>
          </a:prstGeom>
          <a:noFill/>
        </p:spPr>
        <p:txBody>
          <a:bodyPr wrap="square">
            <a:spAutoFit/>
          </a:bodyPr>
          <a:lstStyle/>
          <a:p>
            <a:r>
              <a:rPr lang="cs-CZ" sz="2400" dirty="0">
                <a:latin typeface="+mj-lt"/>
                <a:ea typeface="Calibri" panose="020F0502020204030204" pitchFamily="34" charset="0"/>
                <a:cs typeface="Times New Roman" panose="02020603050405020304" pitchFamily="18" charset="0"/>
              </a:rPr>
              <a:t>P</a:t>
            </a:r>
            <a:r>
              <a:rPr lang="cs-CZ" sz="2400" dirty="0">
                <a:effectLst/>
                <a:latin typeface="+mj-lt"/>
                <a:ea typeface="Calibri" panose="020F0502020204030204" pitchFamily="34" charset="0"/>
                <a:cs typeface="Times New Roman" panose="02020603050405020304" pitchFamily="18" charset="0"/>
              </a:rPr>
              <a:t>ro připomenutí:</a:t>
            </a:r>
            <a:endParaRPr lang="cs-CZ" sz="2400" dirty="0">
              <a:latin typeface="+mj-lt"/>
            </a:endParaRPr>
          </a:p>
        </p:txBody>
      </p:sp>
      <p:pic>
        <p:nvPicPr>
          <p:cNvPr id="4" name="Online médium 3" title="Krevní oběh, Mgr. A. Urbancová">
            <a:hlinkClick r:id="" action="ppaction://media"/>
            <a:extLst>
              <a:ext uri="{FF2B5EF4-FFF2-40B4-BE49-F238E27FC236}">
                <a16:creationId xmlns:a16="http://schemas.microsoft.com/office/drawing/2014/main" id="{60DDD1E5-C142-4087-AE4F-35164D1C34B0}"/>
              </a:ext>
            </a:extLst>
          </p:cNvPr>
          <p:cNvPicPr>
            <a:picLocks noRot="1" noChangeAspect="1"/>
          </p:cNvPicPr>
          <p:nvPr>
            <a:videoFile r:link="rId1"/>
          </p:nvPr>
        </p:nvPicPr>
        <p:blipFill>
          <a:blip r:embed="rId4"/>
          <a:stretch>
            <a:fillRect/>
          </a:stretch>
        </p:blipFill>
        <p:spPr>
          <a:xfrm>
            <a:off x="842356" y="2364972"/>
            <a:ext cx="5990704" cy="4493028"/>
          </a:xfrm>
          <a:prstGeom prst="rect">
            <a:avLst/>
          </a:prstGeom>
        </p:spPr>
      </p:pic>
    </p:spTree>
    <p:extLst>
      <p:ext uri="{BB962C8B-B14F-4D97-AF65-F5344CB8AC3E}">
        <p14:creationId xmlns:p14="http://schemas.microsoft.com/office/powerpoint/2010/main" val="34210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4514850"/>
            <a:ext cx="10717530" cy="2278325"/>
          </a:xfrm>
        </p:spPr>
        <p:txBody>
          <a:bodyPr>
            <a:normAutofit/>
          </a:bodyPr>
          <a:lstStyle/>
          <a:p>
            <a:r>
              <a:rPr lang="cs-CZ" dirty="0" err="1"/>
              <a:t>Galénos</a:t>
            </a:r>
            <a:r>
              <a:rPr lang="cs-CZ" dirty="0"/>
              <a:t>: dva typy krve: </a:t>
            </a:r>
          </a:p>
          <a:p>
            <a:r>
              <a:rPr lang="cs-CZ" dirty="0"/>
              <a:t>Žilní: výživa, játra, spotřebována v orgánech.</a:t>
            </a:r>
          </a:p>
          <a:p>
            <a:r>
              <a:rPr lang="cs-CZ" dirty="0"/>
              <a:t>Tepenná: srdce, životní princip – </a:t>
            </a:r>
            <a:r>
              <a:rPr lang="cs-CZ" i="1" dirty="0" err="1"/>
              <a:t>pneuma</a:t>
            </a:r>
            <a:r>
              <a:rPr lang="cs-CZ" dirty="0"/>
              <a:t>, spirituální princip života.</a:t>
            </a:r>
          </a:p>
          <a:p>
            <a:r>
              <a:rPr lang="cs-CZ" dirty="0"/>
              <a:t>Krev tepe tepnami kvůli přirozené </a:t>
            </a:r>
            <a:r>
              <a:rPr lang="cs-CZ" dirty="0" err="1"/>
              <a:t>pulsativní</a:t>
            </a:r>
            <a:r>
              <a:rPr lang="cs-CZ" dirty="0"/>
              <a:t> schopnosti krve.</a:t>
            </a:r>
          </a:p>
          <a:p>
            <a:r>
              <a:rPr lang="cs-CZ" dirty="0"/>
              <a:t>Krev prosakuje mezi pravou a levou srdeční komorou skrze malé póry v přepážce (septum).</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Galénovo</a:t>
            </a:r>
            <a:r>
              <a:rPr lang="cs-CZ" dirty="0"/>
              <a:t> pojetí krve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8" name="TextovéPole 7">
            <a:extLst>
              <a:ext uri="{FF2B5EF4-FFF2-40B4-BE49-F238E27FC236}">
                <a16:creationId xmlns:a16="http://schemas.microsoft.com/office/drawing/2014/main" id="{3B9833F1-F5B3-4B0D-8F8B-A8D027FDAA2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Objev krevního oběhu</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9" name="Obrázek 8" descr="Image result for galenus medicine">
            <a:extLst>
              <a:ext uri="{FF2B5EF4-FFF2-40B4-BE49-F238E27FC236}">
                <a16:creationId xmlns:a16="http://schemas.microsoft.com/office/drawing/2014/main" id="{5495D3CD-C86B-4669-AAB3-5A82B38F32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1" y="507735"/>
            <a:ext cx="6096000" cy="4401878"/>
          </a:xfrm>
          <a:prstGeom prst="rect">
            <a:avLst/>
          </a:prstGeom>
          <a:noFill/>
          <a:ln>
            <a:noFill/>
          </a:ln>
        </p:spPr>
      </p:pic>
    </p:spTree>
    <p:extLst>
      <p:ext uri="{BB962C8B-B14F-4D97-AF65-F5344CB8AC3E}">
        <p14:creationId xmlns:p14="http://schemas.microsoft.com/office/powerpoint/2010/main" val="66337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normAutofit/>
          </a:bodyPr>
          <a:lstStyle/>
          <a:p>
            <a:r>
              <a:rPr lang="cs-CZ" dirty="0"/>
              <a:t>Fabricius </a:t>
            </a:r>
            <a:r>
              <a:rPr lang="cs-CZ" dirty="0" err="1"/>
              <a:t>d‘Aquapendente</a:t>
            </a:r>
            <a:r>
              <a:rPr lang="cs-CZ" dirty="0"/>
              <a:t> (1533-1619): objev chlopní v žílách (1574).</a:t>
            </a:r>
          </a:p>
          <a:p>
            <a:r>
              <a:rPr lang="cs-CZ" dirty="0" err="1"/>
              <a:t>Realdo</a:t>
            </a:r>
            <a:r>
              <a:rPr lang="cs-CZ" dirty="0"/>
              <a:t> </a:t>
            </a:r>
            <a:r>
              <a:rPr lang="cs-CZ" dirty="0" err="1"/>
              <a:t>Colombo</a:t>
            </a:r>
            <a:r>
              <a:rPr lang="cs-CZ" dirty="0"/>
              <a:t> (1510-1559): malý krevní oběh (asi 1559): krev jde z pravé komory do plic, kde se okysličí a vrací se do srdce.</a:t>
            </a:r>
          </a:p>
          <a:p>
            <a:r>
              <a:rPr lang="cs-CZ" dirty="0"/>
              <a:t>Srdce = sval: při diastole srdeční svalstvo ochabuje a plní se krví; zatímco při systole dojde ke stažení svaloviny srdečních komor, vytlačující krev do velkého oběhu (levá komora), nebo do malého oběhu (pravá komora).</a:t>
            </a:r>
          </a:p>
          <a:p>
            <a:r>
              <a:rPr lang="cs-CZ" dirty="0"/>
              <a:t>Srdce pracuje při systole : pumpuje krev do těla.</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Cesta k objevu oběhu:</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8" name="TextovéPole 7">
            <a:extLst>
              <a:ext uri="{FF2B5EF4-FFF2-40B4-BE49-F238E27FC236}">
                <a16:creationId xmlns:a16="http://schemas.microsoft.com/office/drawing/2014/main" id="{465A32F6-8396-4375-A688-8B5DDC8E22D6}"/>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Objev krevního oběhu</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467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904999"/>
            <a:ext cx="6927669" cy="4888175"/>
          </a:xfrm>
        </p:spPr>
        <p:txBody>
          <a:bodyPr>
            <a:normAutofit/>
          </a:bodyPr>
          <a:lstStyle/>
          <a:p>
            <a:r>
              <a:rPr lang="cs-CZ" dirty="0"/>
              <a:t>William Harvey (1578-1657): studoval 1600-1602 v Padově u </a:t>
            </a:r>
            <a:r>
              <a:rPr lang="cs-CZ" dirty="0" err="1"/>
              <a:t>d’Acquapendenta</a:t>
            </a:r>
            <a:endParaRPr lang="cs-CZ" dirty="0"/>
          </a:p>
          <a:p>
            <a:r>
              <a:rPr lang="cs-CZ" dirty="0"/>
              <a:t>V Anglii byl lékařem králů Jakuba I. a pak Karla I.; aristokratická klientela.</a:t>
            </a:r>
          </a:p>
          <a:p>
            <a:r>
              <a:rPr lang="cs-CZ" i="1" dirty="0" err="1"/>
              <a:t>Exercitatio</a:t>
            </a:r>
            <a:r>
              <a:rPr lang="cs-CZ" i="1" dirty="0"/>
              <a:t> </a:t>
            </a:r>
            <a:r>
              <a:rPr lang="cs-CZ" i="1" dirty="0" err="1"/>
              <a:t>anatomica</a:t>
            </a:r>
            <a:r>
              <a:rPr lang="cs-CZ" i="1" dirty="0"/>
              <a:t> de motu </a:t>
            </a:r>
            <a:r>
              <a:rPr lang="cs-CZ" i="1" dirty="0" err="1"/>
              <a:t>cordis</a:t>
            </a:r>
            <a:r>
              <a:rPr lang="cs-CZ" i="1" dirty="0"/>
              <a:t> et </a:t>
            </a:r>
            <a:r>
              <a:rPr lang="cs-CZ" i="1" dirty="0" err="1"/>
              <a:t>sanguinis</a:t>
            </a:r>
            <a:r>
              <a:rPr lang="cs-CZ" i="1" dirty="0"/>
              <a:t> in </a:t>
            </a:r>
            <a:r>
              <a:rPr lang="cs-CZ" i="1" dirty="0" err="1"/>
              <a:t>animalibus</a:t>
            </a:r>
            <a:r>
              <a:rPr lang="cs-CZ" i="1" dirty="0"/>
              <a:t> </a:t>
            </a:r>
            <a:r>
              <a:rPr lang="cs-CZ" dirty="0"/>
              <a:t>(</a:t>
            </a:r>
            <a:r>
              <a:rPr lang="cs-CZ" i="1" dirty="0"/>
              <a:t>Anatomické cvičení o pohybu srdce a krve ve zvířatech</a:t>
            </a:r>
            <a:r>
              <a:rPr lang="cs-CZ" dirty="0"/>
              <a:t>, 1628).</a:t>
            </a:r>
          </a:p>
          <a:p>
            <a:r>
              <a:rPr lang="cs-CZ" dirty="0"/>
              <a:t>Představil víceméně správný výklad krevního oběhu.</a:t>
            </a:r>
          </a:p>
          <a:p>
            <a:r>
              <a:rPr lang="cs-CZ" dirty="0"/>
              <a:t>Problém: spojení mezi tepnami a žílami. Nepoužíval mikroskop, a proto neobjevil anastomózu (spojení cév).</a:t>
            </a:r>
          </a:p>
          <a:p>
            <a:r>
              <a:rPr lang="cs-CZ" dirty="0"/>
              <a:t>Svou teorii založil na víře, že příroda nezapomněla kruh uzavřít.</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Harvey – objevitel krevního oběhu</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8" name="TextovéPole 7">
            <a:extLst>
              <a:ext uri="{FF2B5EF4-FFF2-40B4-BE49-F238E27FC236}">
                <a16:creationId xmlns:a16="http://schemas.microsoft.com/office/drawing/2014/main" id="{41D496A8-3605-40A8-A878-D23B41972E64}"/>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Objev krevního oběhu</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9" name="Obrázek 8" descr="Image result for william harvey">
            <a:extLst>
              <a:ext uri="{FF2B5EF4-FFF2-40B4-BE49-F238E27FC236}">
                <a16:creationId xmlns:a16="http://schemas.microsoft.com/office/drawing/2014/main" id="{8F3D289E-5185-467C-B8DF-94500BD8CC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597" y="1262099"/>
            <a:ext cx="4095404" cy="5595902"/>
          </a:xfrm>
          <a:prstGeom prst="rect">
            <a:avLst/>
          </a:prstGeom>
          <a:noFill/>
          <a:ln>
            <a:noFill/>
          </a:ln>
        </p:spPr>
      </p:pic>
    </p:spTree>
    <p:extLst>
      <p:ext uri="{BB962C8B-B14F-4D97-AF65-F5344CB8AC3E}">
        <p14:creationId xmlns:p14="http://schemas.microsoft.com/office/powerpoint/2010/main" val="134493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p:txBody>
          <a:bodyPr>
            <a:normAutofit lnSpcReduction="10000"/>
          </a:bodyPr>
          <a:lstStyle/>
          <a:p>
            <a:pPr>
              <a:buFont typeface="+mj-lt"/>
              <a:buAutoNum type="arabicParenR"/>
            </a:pPr>
            <a:r>
              <a:rPr lang="cs-CZ" dirty="0"/>
              <a:t>„</a:t>
            </a:r>
            <a:r>
              <a:rPr lang="cs-CZ" i="1" dirty="0"/>
              <a:t>Aristotelský projekt</a:t>
            </a:r>
            <a:r>
              <a:rPr lang="cs-CZ" dirty="0"/>
              <a:t>“: učinit ze zkoumání živého světa (</a:t>
            </a:r>
            <a:r>
              <a:rPr lang="cs-CZ" i="1" dirty="0" err="1"/>
              <a:t>historia</a:t>
            </a:r>
            <a:r>
              <a:rPr lang="cs-CZ" i="1" dirty="0"/>
              <a:t> </a:t>
            </a:r>
            <a:r>
              <a:rPr lang="cs-CZ" i="1" dirty="0" err="1"/>
              <a:t>naturalis</a:t>
            </a:r>
            <a:r>
              <a:rPr lang="cs-CZ" dirty="0"/>
              <a:t>) aristotelskou „</a:t>
            </a:r>
            <a:r>
              <a:rPr lang="cs-CZ" i="1" dirty="0"/>
              <a:t>vědu</a:t>
            </a:r>
            <a:r>
              <a:rPr lang="cs-CZ" dirty="0"/>
              <a:t>“ (</a:t>
            </a:r>
            <a:r>
              <a:rPr lang="cs-CZ" i="1" dirty="0"/>
              <a:t>epistémé</a:t>
            </a:r>
            <a:r>
              <a:rPr lang="cs-CZ" dirty="0"/>
              <a:t>/</a:t>
            </a:r>
            <a:r>
              <a:rPr lang="cs-CZ" i="1" dirty="0" err="1"/>
              <a:t>scientia</a:t>
            </a:r>
            <a:r>
              <a:rPr lang="cs-CZ" dirty="0"/>
              <a:t>), tj. systematické vědění o příčinách. Idea jeho zkoumání tedy byla aristotelská → ani Harvey nebyl revolucionář.</a:t>
            </a:r>
          </a:p>
          <a:p>
            <a:pPr>
              <a:buFont typeface="+mj-lt"/>
              <a:buAutoNum type="arabicParenR"/>
            </a:pPr>
            <a:r>
              <a:rPr lang="cs-CZ" u="sng" dirty="0"/>
              <a:t>Vitalista</a:t>
            </a:r>
            <a:r>
              <a:rPr lang="cs-CZ" dirty="0"/>
              <a:t>: krev obsahuje jakýsi princip, „</a:t>
            </a:r>
            <a:r>
              <a:rPr lang="cs-CZ" i="1" dirty="0"/>
              <a:t>který odpovídá elementu hvězd</a:t>
            </a:r>
            <a:r>
              <a:rPr lang="cs-CZ" dirty="0"/>
              <a:t>“ – je zdrojem života a oduševňuje materiální těla.</a:t>
            </a:r>
          </a:p>
          <a:p>
            <a:pPr>
              <a:buFont typeface="+mj-lt"/>
              <a:buAutoNum type="arabicParenR"/>
            </a:pPr>
            <a:r>
              <a:rPr lang="cs-CZ" dirty="0"/>
              <a:t>Brilantní pozorovatel a experimentátor: rád pitval své přátele, využíval zkušenosti řezníků s odkrvováním porážených zvířat.</a:t>
            </a:r>
          </a:p>
          <a:p>
            <a:r>
              <a:rPr lang="cs-CZ" dirty="0"/>
              <a:t>Krátké </a:t>
            </a:r>
            <a:r>
              <a:rPr lang="cs-CZ" dirty="0" err="1"/>
              <a:t>videjko</a:t>
            </a:r>
            <a:r>
              <a:rPr lang="cs-CZ" dirty="0"/>
              <a:t>: </a:t>
            </a:r>
            <a:r>
              <a:rPr lang="cs-CZ" dirty="0">
                <a:hlinkClick r:id="rId2"/>
              </a:rPr>
              <a:t>https://www.youtube.com/watch?v=w6q50_qNMoA&amp;ab_channel=RoyalCollegeofPhysicians</a:t>
            </a:r>
            <a:endParaRPr lang="cs-CZ" dirty="0"/>
          </a:p>
          <a:p>
            <a:r>
              <a:rPr lang="cs-CZ" dirty="0"/>
              <a:t>Dlouhé a velmi krvavé </a:t>
            </a:r>
            <a:r>
              <a:rPr lang="cs-CZ" dirty="0" err="1"/>
              <a:t>videjko</a:t>
            </a:r>
            <a:r>
              <a:rPr lang="cs-CZ" dirty="0"/>
              <a:t>.</a:t>
            </a:r>
            <a:br>
              <a:rPr lang="cs-CZ" dirty="0"/>
            </a:br>
            <a:r>
              <a:rPr lang="cs-CZ" dirty="0">
                <a:hlinkClick r:id="rId3"/>
              </a:rPr>
              <a:t>https://www.youtube.com/watch?v=oQTLCBtCUb0&amp;ab_channel=JennaHealey </a:t>
            </a:r>
            <a:endParaRPr lang="cs-CZ" dirty="0"/>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Cesta k objevu krevního oběhu</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8" name="TextovéPole 7">
            <a:extLst>
              <a:ext uri="{FF2B5EF4-FFF2-40B4-BE49-F238E27FC236}">
                <a16:creationId xmlns:a16="http://schemas.microsoft.com/office/drawing/2014/main" id="{DAD57906-9C8D-4266-A7E1-E8127B4B3B3A}"/>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Objev krevního oběhu</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26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163782"/>
            <a:ext cx="5436870" cy="4747440"/>
          </a:xfrm>
        </p:spPr>
        <p:txBody>
          <a:bodyPr>
            <a:normAutofit/>
          </a:bodyPr>
          <a:lstStyle/>
          <a:p>
            <a:pPr>
              <a:buFont typeface="+mj-lt"/>
              <a:buAutoNum type="arabicParenR" startAt="4"/>
            </a:pPr>
            <a:r>
              <a:rPr lang="cs-CZ" dirty="0"/>
              <a:t>Krevní oběh jako mechanický systém: srdce – pumpa; cévy – trubky; chlopně – ventily.</a:t>
            </a:r>
          </a:p>
          <a:p>
            <a:pPr>
              <a:buFont typeface="+mj-lt"/>
              <a:buAutoNum type="arabicParenR" startAt="4"/>
            </a:pPr>
            <a:r>
              <a:rPr lang="cs-CZ" dirty="0"/>
              <a:t>Kvantitativní úvahy: srdcem projde několikanásobek váhy člověka.</a:t>
            </a:r>
          </a:p>
          <a:p>
            <a:r>
              <a:rPr lang="cs-CZ" dirty="0"/>
              <a:t>Ačkoliv objev zpochybňoval </a:t>
            </a:r>
            <a:r>
              <a:rPr lang="cs-CZ" dirty="0" err="1"/>
              <a:t>Galénovu</a:t>
            </a:r>
            <a:r>
              <a:rPr lang="cs-CZ" dirty="0"/>
              <a:t> medicínu, dál se léčilo podle </a:t>
            </a:r>
            <a:r>
              <a:rPr lang="cs-CZ" dirty="0" err="1"/>
              <a:t>Galéna</a:t>
            </a:r>
            <a:r>
              <a:rPr lang="cs-CZ" dirty="0"/>
              <a:t>.</a:t>
            </a:r>
          </a:p>
          <a:p>
            <a:r>
              <a:rPr lang="cs-CZ" dirty="0"/>
              <a:t>V 1660’s první pokusy s transfúzemi: kvůli úmrtím byly zakázány.</a:t>
            </a:r>
          </a:p>
          <a:p>
            <a:r>
              <a:rPr lang="cs-CZ" dirty="0"/>
              <a:t>Harvey nepochopil funkci plic: </a:t>
            </a:r>
          </a:p>
          <a:p>
            <a:r>
              <a:rPr lang="cs-CZ" dirty="0"/>
              <a:t>Robert </a:t>
            </a:r>
            <a:r>
              <a:rPr lang="cs-CZ" dirty="0" err="1"/>
              <a:t>Boyle</a:t>
            </a:r>
            <a:r>
              <a:rPr lang="cs-CZ" dirty="0"/>
              <a:t> (1627–1691) + Robert </a:t>
            </a:r>
            <a:r>
              <a:rPr lang="cs-CZ" dirty="0" err="1"/>
              <a:t>Hooke</a:t>
            </a:r>
            <a:r>
              <a:rPr lang="cs-CZ" dirty="0"/>
              <a:t> (1635–1703): pokusy na živých zvířatech: umělá respirace psů.</a:t>
            </a: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8" name="TextovéPole 7">
            <a:extLst>
              <a:ext uri="{FF2B5EF4-FFF2-40B4-BE49-F238E27FC236}">
                <a16:creationId xmlns:a16="http://schemas.microsoft.com/office/drawing/2014/main" id="{2D7ACFDD-AFC8-4819-929B-D8AF429D1083}"/>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3. Objev krevního oběhu</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Obrázek 9">
            <a:extLst>
              <a:ext uri="{FF2B5EF4-FFF2-40B4-BE49-F238E27FC236}">
                <a16:creationId xmlns:a16="http://schemas.microsoft.com/office/drawing/2014/main" id="{EC2E7659-64DC-421D-964C-CBFAD47699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91814" y="1163781"/>
            <a:ext cx="5600186" cy="4411875"/>
          </a:xfrm>
          <a:prstGeom prst="rect">
            <a:avLst/>
          </a:prstGeom>
          <a:noFill/>
          <a:ln>
            <a:noFill/>
          </a:ln>
        </p:spPr>
      </p:pic>
    </p:spTree>
    <p:extLst>
      <p:ext uri="{BB962C8B-B14F-4D97-AF65-F5344CB8AC3E}">
        <p14:creationId xmlns:p14="http://schemas.microsoft.com/office/powerpoint/2010/main" val="246773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4. Zkoumání mikrosvěta</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1" y="64825"/>
            <a:ext cx="5439983"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Zkoumání mikrosvěta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Výsledek obrázku pro robert hooke flea">
            <a:extLst>
              <a:ext uri="{FF2B5EF4-FFF2-40B4-BE49-F238E27FC236}">
                <a16:creationId xmlns:a16="http://schemas.microsoft.com/office/drawing/2014/main" id="{D5024B9E-9A94-46E6-B97C-E353972C1A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4150" y="1400432"/>
            <a:ext cx="6963699" cy="5392743"/>
          </a:xfrm>
          <a:prstGeom prst="rect">
            <a:avLst/>
          </a:prstGeom>
          <a:noFill/>
          <a:ln>
            <a:noFill/>
          </a:ln>
        </p:spPr>
      </p:pic>
    </p:spTree>
    <p:extLst>
      <p:ext uri="{BB962C8B-B14F-4D97-AF65-F5344CB8AC3E}">
        <p14:creationId xmlns:p14="http://schemas.microsoft.com/office/powerpoint/2010/main" val="394390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868680" y="3429000"/>
            <a:ext cx="11189970" cy="3429000"/>
          </a:xfrm>
        </p:spPr>
        <p:txBody>
          <a:bodyPr>
            <a:normAutofit/>
          </a:bodyPr>
          <a:lstStyle/>
          <a:p>
            <a:r>
              <a:rPr lang="cs-CZ" dirty="0"/>
              <a:t>Mikroskop odhalil zcela nový svět – „</a:t>
            </a:r>
            <a:r>
              <a:rPr lang="cs-CZ" i="1" dirty="0"/>
              <a:t>druhá </a:t>
            </a:r>
            <a:br>
              <a:rPr lang="cs-CZ" i="1" dirty="0"/>
            </a:br>
            <a:r>
              <a:rPr lang="cs-CZ" i="1" dirty="0"/>
              <a:t>propast nekonečna</a:t>
            </a:r>
            <a:r>
              <a:rPr lang="cs-CZ" dirty="0"/>
              <a:t>“ (Pascal).</a:t>
            </a:r>
          </a:p>
          <a:p>
            <a:r>
              <a:rPr lang="cs-CZ" dirty="0" err="1"/>
              <a:t>Aristotelés</a:t>
            </a:r>
            <a:r>
              <a:rPr lang="cs-CZ" dirty="0"/>
              <a:t>: lidské orgány jsou nastavené </a:t>
            </a:r>
            <a:br>
              <a:rPr lang="cs-CZ" dirty="0"/>
            </a:br>
            <a:r>
              <a:rPr lang="cs-CZ" dirty="0"/>
              <a:t>adekvátně vůči skutečnosti → nemyslitelnost </a:t>
            </a:r>
            <a:br>
              <a:rPr lang="cs-CZ" dirty="0"/>
            </a:br>
            <a:r>
              <a:rPr lang="cs-CZ" dirty="0"/>
              <a:t>neviditelného a </a:t>
            </a:r>
            <a:r>
              <a:rPr lang="cs-CZ"/>
              <a:t>odlišného </a:t>
            </a:r>
            <a:r>
              <a:rPr lang="cs-CZ" smtClean="0"/>
              <a:t>světa</a:t>
            </a:r>
            <a:r>
              <a:rPr lang="cs-CZ" dirty="0"/>
              <a:t>;</a:t>
            </a:r>
          </a:p>
          <a:p>
            <a:r>
              <a:rPr lang="cs-CZ" dirty="0"/>
              <a:t>Látka a živly představují homogenní kontinuum → látka je indiferentní ke zvětšování (při zvětšení kapky vody bychom viděli zase jenom vodu) → </a:t>
            </a:r>
            <a:r>
              <a:rPr lang="cs-CZ" u="sng" dirty="0"/>
              <a:t>nemyslitelnost</a:t>
            </a:r>
            <a:r>
              <a:rPr lang="cs-CZ" dirty="0"/>
              <a:t> mikroskopu a mikrosvěta.</a:t>
            </a:r>
          </a:p>
          <a:p>
            <a:r>
              <a:rPr lang="cs-CZ" dirty="0"/>
              <a:t>Pohled do mikroskopu vyvolal šok.</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Mikroskop</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E56124F2-8464-419B-9ED3-470A78B1BA8D}"/>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Zkoumání mikrosvěta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Image result for roztoči">
            <a:extLst>
              <a:ext uri="{FF2B5EF4-FFF2-40B4-BE49-F238E27FC236}">
                <a16:creationId xmlns:a16="http://schemas.microsoft.com/office/drawing/2014/main" id="{26100861-1547-4BFE-8AFA-9192243052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31280" y="509810"/>
            <a:ext cx="5760720" cy="4452620"/>
          </a:xfrm>
          <a:prstGeom prst="rect">
            <a:avLst/>
          </a:prstGeom>
          <a:noFill/>
          <a:ln>
            <a:noFill/>
          </a:ln>
        </p:spPr>
      </p:pic>
    </p:spTree>
    <p:extLst>
      <p:ext uri="{BB962C8B-B14F-4D97-AF65-F5344CB8AC3E}">
        <p14:creationId xmlns:p14="http://schemas.microsoft.com/office/powerpoint/2010/main" val="62746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obsah 3">
            <a:extLst>
              <a:ext uri="{FF2B5EF4-FFF2-40B4-BE49-F238E27FC236}">
                <a16:creationId xmlns:a16="http://schemas.microsoft.com/office/drawing/2014/main" id="{2ED253C9-BEAA-4E72-A1AF-97F2415B1186}"/>
              </a:ext>
            </a:extLst>
          </p:cNvPr>
          <p:cNvGraphicFramePr>
            <a:graphicFrameLocks noGrp="1"/>
          </p:cNvGraphicFramePr>
          <p:nvPr>
            <p:ph idx="1"/>
            <p:extLst>
              <p:ext uri="{D42A27DB-BD31-4B8C-83A1-F6EECF244321}">
                <p14:modId xmlns:p14="http://schemas.microsoft.com/office/powerpoint/2010/main" val="1600073053"/>
              </p:ext>
            </p:extLst>
          </p:nvPr>
        </p:nvGraphicFramePr>
        <p:xfrm>
          <a:off x="974725" y="1397726"/>
          <a:ext cx="10529888"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58A2AF8A-2518-4DA1-A7BD-A30CBC677794}"/>
              </a:ext>
            </a:extLst>
          </p:cNvPr>
          <p:cNvSpPr>
            <a:spLocks noGrp="1"/>
          </p:cNvSpPr>
          <p:nvPr>
            <p:ph type="title"/>
          </p:nvPr>
        </p:nvSpPr>
        <p:spPr/>
        <p:txBody>
          <a:bodyPr/>
          <a:lstStyle/>
          <a:p>
            <a:r>
              <a:rPr lang="cs-CZ" dirty="0"/>
              <a:t>Seznam témat</a:t>
            </a:r>
          </a:p>
        </p:txBody>
      </p:sp>
    </p:spTree>
    <p:extLst>
      <p:ext uri="{BB962C8B-B14F-4D97-AF65-F5344CB8AC3E}">
        <p14:creationId xmlns:p14="http://schemas.microsoft.com/office/powerpoint/2010/main" val="407207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2133600"/>
            <a:ext cx="5806440" cy="4724400"/>
          </a:xfrm>
        </p:spPr>
        <p:txBody>
          <a:bodyPr>
            <a:normAutofit/>
          </a:bodyPr>
          <a:lstStyle/>
          <a:p>
            <a:r>
              <a:rPr lang="cs-CZ" dirty="0"/>
              <a:t>Marcello </a:t>
            </a:r>
            <a:r>
              <a:rPr lang="cs-CZ" b="1" dirty="0" err="1"/>
              <a:t>Malpighi</a:t>
            </a:r>
            <a:r>
              <a:rPr lang="cs-CZ" dirty="0"/>
              <a:t> (1628–1694): </a:t>
            </a:r>
          </a:p>
          <a:p>
            <a:r>
              <a:rPr lang="cs-CZ" dirty="0"/>
              <a:t>Chtěl dokázat </a:t>
            </a:r>
            <a:r>
              <a:rPr lang="cs-CZ" dirty="0" err="1"/>
              <a:t>Harveyův</a:t>
            </a:r>
            <a:r>
              <a:rPr lang="cs-CZ" dirty="0"/>
              <a:t> objev – zaplnit „</a:t>
            </a:r>
            <a:r>
              <a:rPr lang="cs-CZ" i="1" dirty="0"/>
              <a:t>mezeru v kruhu</a:t>
            </a:r>
            <a:r>
              <a:rPr lang="cs-CZ" dirty="0"/>
              <a:t>“; </a:t>
            </a:r>
          </a:p>
          <a:p>
            <a:r>
              <a:rPr lang="cs-CZ" dirty="0"/>
              <a:t>Zkoumal žáby a netopýry: cévky v jejich plících; </a:t>
            </a:r>
          </a:p>
          <a:p>
            <a:r>
              <a:rPr lang="cs-CZ" dirty="0"/>
              <a:t>Na křídelních membránách netopýrů objevil vlásečnice.</a:t>
            </a:r>
          </a:p>
          <a:p>
            <a:r>
              <a:rPr lang="cs-CZ" dirty="0" err="1"/>
              <a:t>Nehemiah</a:t>
            </a:r>
            <a:r>
              <a:rPr lang="cs-CZ" dirty="0"/>
              <a:t> </a:t>
            </a:r>
            <a:r>
              <a:rPr lang="cs-CZ" b="1" dirty="0" err="1"/>
              <a:t>Grew</a:t>
            </a:r>
            <a:r>
              <a:rPr lang="cs-CZ" dirty="0"/>
              <a:t> (1641-1712): jako první se věnoval fyziologii a anatomii rostlin.</a:t>
            </a:r>
          </a:p>
          <a:p>
            <a:r>
              <a:rPr lang="cs-CZ" dirty="0"/>
              <a:t>Objev rozmnožovacích orgánů: tyčinky a pestíky.</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en-US" dirty="0" err="1"/>
              <a:t>Objev</a:t>
            </a:r>
            <a:r>
              <a:rPr lang="en-US" dirty="0"/>
              <a:t> </a:t>
            </a:r>
            <a:r>
              <a:rPr lang="en-US" dirty="0" err="1"/>
              <a:t>vlásečnic</a:t>
            </a:r>
            <a:r>
              <a:rPr lang="en-US" dirty="0"/>
              <a:t> a sexuality </a:t>
            </a:r>
            <a:r>
              <a:rPr lang="en-US" dirty="0" err="1"/>
              <a:t>rostlin</a:t>
            </a:r>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92652FDA-DF61-4BFE-84AB-BA331EAAB748}"/>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Zkoumání mikrosvěta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850" y="1320314"/>
            <a:ext cx="3867150" cy="5537685"/>
          </a:xfrm>
          <a:prstGeom prst="rect">
            <a:avLst/>
          </a:prstGeom>
        </p:spPr>
      </p:pic>
    </p:spTree>
    <p:extLst>
      <p:ext uri="{BB962C8B-B14F-4D97-AF65-F5344CB8AC3E}">
        <p14:creationId xmlns:p14="http://schemas.microsoft.com/office/powerpoint/2010/main" val="329772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2133600"/>
            <a:ext cx="6873240" cy="3777622"/>
          </a:xfrm>
        </p:spPr>
        <p:txBody>
          <a:bodyPr>
            <a:normAutofit/>
          </a:bodyPr>
          <a:lstStyle/>
          <a:p>
            <a:r>
              <a:rPr lang="cs-CZ" dirty="0"/>
              <a:t>Jan </a:t>
            </a:r>
            <a:r>
              <a:rPr lang="cs-CZ" b="1" dirty="0" err="1"/>
              <a:t>Swammerdam</a:t>
            </a:r>
            <a:r>
              <a:rPr lang="cs-CZ" dirty="0"/>
              <a:t> (1637–1680</a:t>
            </a:r>
            <a:r>
              <a:rPr lang="cs-CZ"/>
              <a:t>) </a:t>
            </a:r>
            <a:endParaRPr lang="cs-CZ" smtClean="0"/>
          </a:p>
          <a:p>
            <a:r>
              <a:rPr lang="cs-CZ" smtClean="0"/>
              <a:t>Robert </a:t>
            </a:r>
            <a:r>
              <a:rPr lang="cs-CZ" b="1" dirty="0" err="1"/>
              <a:t>Hooke</a:t>
            </a:r>
            <a:r>
              <a:rPr lang="cs-CZ" dirty="0"/>
              <a:t> (1635-1703), </a:t>
            </a:r>
            <a:r>
              <a:rPr lang="cs-CZ" i="1" err="1"/>
              <a:t>Micrographia</a:t>
            </a:r>
            <a:r>
              <a:rPr lang="cs-CZ"/>
              <a:t> </a:t>
            </a:r>
            <a:r>
              <a:rPr lang="cs-CZ" smtClean="0"/>
              <a:t>(1665).</a:t>
            </a:r>
            <a:endParaRPr lang="cs-CZ" dirty="0"/>
          </a:p>
          <a:p>
            <a:r>
              <a:rPr lang="cs-CZ" dirty="0"/>
              <a:t>Děsivé bytosti a monstra pod mikroskopem.</a:t>
            </a:r>
          </a:p>
          <a:p>
            <a:r>
              <a:rPr lang="cs-CZ" dirty="0"/>
              <a:t>Úžas nad jejich disponovaností k životu: klepítka, chloupky, oči.</a:t>
            </a:r>
          </a:p>
          <a:p>
            <a:r>
              <a:rPr lang="cs-CZ" dirty="0"/>
              <a:t>Často kosmologický důkaz boží existence.</a:t>
            </a:r>
          </a:p>
          <a:p>
            <a:r>
              <a:rPr lang="cs-CZ" dirty="0" err="1"/>
              <a:t>Hooke</a:t>
            </a:r>
            <a:r>
              <a:rPr lang="cs-CZ" dirty="0"/>
              <a:t>: objev buněk.</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Hmyz</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F9443CB-DED2-44E4-AC1E-A75A67279DC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Zkoumání mikrosvěta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a:extLst>
              <a:ext uri="{FF2B5EF4-FFF2-40B4-BE49-F238E27FC236}">
                <a16:creationId xmlns:a16="http://schemas.microsoft.com/office/drawing/2014/main" id="{CC736EEC-A00F-407D-99D8-1C9E967E53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06431"/>
            <a:ext cx="4343401" cy="6351569"/>
          </a:xfrm>
          <a:prstGeom prst="rect">
            <a:avLst/>
          </a:prstGeom>
          <a:noFill/>
          <a:ln>
            <a:noFill/>
          </a:ln>
        </p:spPr>
      </p:pic>
    </p:spTree>
    <p:extLst>
      <p:ext uri="{BB962C8B-B14F-4D97-AF65-F5344CB8AC3E}">
        <p14:creationId xmlns:p14="http://schemas.microsoft.com/office/powerpoint/2010/main" val="368500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680210"/>
            <a:ext cx="10900410" cy="4231012"/>
          </a:xfrm>
        </p:spPr>
        <p:txBody>
          <a:bodyPr>
            <a:normAutofit/>
          </a:bodyPr>
          <a:lstStyle/>
          <a:p>
            <a:r>
              <a:rPr lang="cs-CZ" dirty="0"/>
              <a:t>Holandský obchodník s plátnem.</a:t>
            </a:r>
          </a:p>
          <a:p>
            <a:r>
              <a:rPr lang="cs-CZ" dirty="0"/>
              <a:t>Sám si vyráběl malé jednoduché a tehdy nesmírně výkonné mikroskopy (cca 250x zvětšení).</a:t>
            </a:r>
          </a:p>
          <a:p>
            <a:r>
              <a:rPr lang="cs-CZ" dirty="0"/>
              <a:t>Pozoroval soustavně přes 50 let; svá pozorování posílal do prvního vědeckého časopisu </a:t>
            </a:r>
            <a:r>
              <a:rPr lang="cs-CZ" i="1" dirty="0" err="1"/>
              <a:t>Transactions</a:t>
            </a:r>
            <a:r>
              <a:rPr lang="cs-CZ" i="1" dirty="0"/>
              <a:t> </a:t>
            </a:r>
            <a:r>
              <a:rPr lang="cs-CZ" i="1" dirty="0" err="1"/>
              <a:t>of</a:t>
            </a:r>
            <a:r>
              <a:rPr lang="cs-CZ" i="1" dirty="0"/>
              <a:t> </a:t>
            </a:r>
            <a:r>
              <a:rPr lang="cs-CZ" i="1" dirty="0" err="1"/>
              <a:t>the</a:t>
            </a:r>
            <a:r>
              <a:rPr lang="cs-CZ" i="1" dirty="0"/>
              <a:t> </a:t>
            </a:r>
            <a:r>
              <a:rPr lang="cs-CZ" i="1" dirty="0" err="1"/>
              <a:t>Royal</a:t>
            </a:r>
            <a:r>
              <a:rPr lang="cs-CZ" i="1" dirty="0"/>
              <a:t> Society</a:t>
            </a:r>
            <a:r>
              <a:rPr lang="cs-CZ" dirty="0"/>
              <a:t>.</a:t>
            </a:r>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Antoni van </a:t>
            </a:r>
            <a:r>
              <a:rPr lang="cs-CZ" dirty="0" err="1"/>
              <a:t>Leuwenhoek</a:t>
            </a:r>
            <a:r>
              <a:rPr lang="cs-CZ" dirty="0"/>
              <a:t> (1632-1723)</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34345BAD-1EDE-4B12-ADA6-4F3CEDAC9E3F}"/>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Zkoumání mikrosvěta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Výsledek obrázku pro Leeuwenhoek microscopes">
            <a:extLst>
              <a:ext uri="{FF2B5EF4-FFF2-40B4-BE49-F238E27FC236}">
                <a16:creationId xmlns:a16="http://schemas.microsoft.com/office/drawing/2014/main" id="{1BECCD70-112C-4A3D-969C-EAC4327F82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61860" y="3284548"/>
            <a:ext cx="4930140" cy="3573451"/>
          </a:xfrm>
          <a:prstGeom prst="rect">
            <a:avLst/>
          </a:prstGeom>
          <a:noFill/>
          <a:ln>
            <a:noFill/>
          </a:ln>
        </p:spPr>
      </p:pic>
      <p:pic>
        <p:nvPicPr>
          <p:cNvPr id="4" name="Online médium 3" title="Leeuwenhoek and Microscopic Life">
            <a:hlinkClick r:id="" action="ppaction://media"/>
            <a:extLst>
              <a:ext uri="{FF2B5EF4-FFF2-40B4-BE49-F238E27FC236}">
                <a16:creationId xmlns:a16="http://schemas.microsoft.com/office/drawing/2014/main" id="{F1823784-43D3-4BF0-9A92-B4C5CA6E7CAE}"/>
              </a:ext>
            </a:extLst>
          </p:cNvPr>
          <p:cNvPicPr>
            <a:picLocks noRot="1" noChangeAspect="1"/>
          </p:cNvPicPr>
          <p:nvPr>
            <a:videoFile r:link="rId1"/>
          </p:nvPr>
        </p:nvPicPr>
        <p:blipFill>
          <a:blip r:embed="rId4"/>
          <a:stretch>
            <a:fillRect/>
          </a:stretch>
        </p:blipFill>
        <p:spPr>
          <a:xfrm>
            <a:off x="834390" y="3306127"/>
            <a:ext cx="6286500" cy="3551873"/>
          </a:xfrm>
          <a:prstGeom prst="rect">
            <a:avLst/>
          </a:prstGeom>
        </p:spPr>
      </p:pic>
    </p:spTree>
    <p:extLst>
      <p:ext uri="{BB962C8B-B14F-4D97-AF65-F5344CB8AC3E}">
        <p14:creationId xmlns:p14="http://schemas.microsoft.com/office/powerpoint/2010/main" val="310631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904999"/>
            <a:ext cx="5543441" cy="4645429"/>
          </a:xfrm>
        </p:spPr>
        <p:txBody>
          <a:bodyPr>
            <a:normAutofit/>
          </a:bodyPr>
          <a:lstStyle/>
          <a:p>
            <a:r>
              <a:rPr lang="cs-CZ" dirty="0"/>
              <a:t>Prvoci (</a:t>
            </a:r>
            <a:r>
              <a:rPr lang="cs-CZ" i="1" dirty="0"/>
              <a:t>protozoa</a:t>
            </a:r>
            <a:r>
              <a:rPr lang="cs-CZ" dirty="0"/>
              <a:t>) – nálevníci: mikroskopické jednobuněčné organismy – </a:t>
            </a:r>
            <a:r>
              <a:rPr lang="cs-CZ" i="1" dirty="0" err="1"/>
              <a:t>animalcula</a:t>
            </a:r>
            <a:r>
              <a:rPr lang="cs-CZ" dirty="0"/>
              <a:t> (zvířátka).</a:t>
            </a:r>
          </a:p>
          <a:p>
            <a:r>
              <a:rPr lang="cs-CZ" dirty="0"/>
              <a:t>Zpozoroval je v kapkách vody z kaluže, v zubním plaku aj. </a:t>
            </a:r>
          </a:p>
          <a:p>
            <a:r>
              <a:rPr lang="cs-CZ" dirty="0"/>
              <a:t>Spermie – </a:t>
            </a:r>
            <a:r>
              <a:rPr lang="cs-CZ" i="1" dirty="0" err="1"/>
              <a:t>spermatozoa</a:t>
            </a:r>
            <a:r>
              <a:rPr lang="cs-CZ" dirty="0"/>
              <a:t> (zvířátka v semeni): ve spermatu psů, kohoutů a vlastním našel malá zvířátka, která se velmi rychle pohybují. </a:t>
            </a:r>
          </a:p>
          <a:p>
            <a:r>
              <a:rPr lang="cs-CZ" dirty="0"/>
              <a:t>Potvrdil existenci vlásečnic (</a:t>
            </a:r>
            <a:r>
              <a:rPr lang="cs-CZ" dirty="0" err="1"/>
              <a:t>Malphigi</a:t>
            </a:r>
            <a:r>
              <a:rPr lang="cs-CZ" dirty="0"/>
              <a:t>) a buněk (</a:t>
            </a:r>
            <a:r>
              <a:rPr lang="cs-CZ" dirty="0" err="1"/>
              <a:t>Hooke</a:t>
            </a:r>
            <a:r>
              <a:rPr lang="cs-CZ" dirty="0"/>
              <a:t>), aniž by věděl, že byly zpozorovány před ním.</a:t>
            </a:r>
            <a:endParaRPr lang="cs-CZ" i="1" dirty="0"/>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Leeuwenhoekovy</a:t>
            </a:r>
            <a:r>
              <a:rPr lang="cs-CZ" dirty="0"/>
              <a:t> objevy</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Zkoumání mikrosvěta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Image result for leewenhoek">
            <a:extLst>
              <a:ext uri="{FF2B5EF4-FFF2-40B4-BE49-F238E27FC236}">
                <a16:creationId xmlns:a16="http://schemas.microsoft.com/office/drawing/2014/main" id="{3B151E0B-0356-4FFC-8D8D-42E2077DB3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48558" y="1268730"/>
            <a:ext cx="5543441" cy="5589270"/>
          </a:xfrm>
          <a:prstGeom prst="rect">
            <a:avLst/>
          </a:prstGeom>
          <a:noFill/>
          <a:ln>
            <a:noFill/>
          </a:ln>
        </p:spPr>
      </p:pic>
    </p:spTree>
    <p:extLst>
      <p:ext uri="{BB962C8B-B14F-4D97-AF65-F5344CB8AC3E}">
        <p14:creationId xmlns:p14="http://schemas.microsoft.com/office/powerpoint/2010/main" val="480109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904999"/>
            <a:ext cx="6339841" cy="4705351"/>
          </a:xfrm>
        </p:spPr>
        <p:txBody>
          <a:bodyPr>
            <a:normAutofit/>
          </a:bodyPr>
          <a:lstStyle/>
          <a:p>
            <a:pPr algn="just">
              <a:spcAft>
                <a:spcPts val="600"/>
              </a:spcAft>
            </a:pPr>
            <a:r>
              <a:rPr lang="cs-CZ" sz="1800" dirty="0">
                <a:effectLst/>
                <a:ea typeface="Calibri" panose="020F0502020204030204" pitchFamily="34" charset="0"/>
                <a:cs typeface="Times New Roman" panose="02020603050405020304" pitchFamily="18" charset="0"/>
              </a:rPr>
              <a:t>Dopisy </a:t>
            </a:r>
            <a:r>
              <a:rPr lang="cs-CZ" sz="1800" dirty="0" err="1">
                <a:effectLst/>
                <a:ea typeface="Calibri" panose="020F0502020204030204" pitchFamily="34" charset="0"/>
                <a:cs typeface="Times New Roman" panose="02020603050405020304" pitchFamily="18" charset="0"/>
              </a:rPr>
              <a:t>Royal</a:t>
            </a:r>
            <a:r>
              <a:rPr lang="cs-CZ" sz="1800" dirty="0">
                <a:effectLst/>
                <a:ea typeface="Calibri" panose="020F0502020204030204" pitchFamily="34" charset="0"/>
                <a:cs typeface="Times New Roman" panose="02020603050405020304" pitchFamily="18" charset="0"/>
              </a:rPr>
              <a:t> Society jsou </a:t>
            </a:r>
            <a:r>
              <a:rPr lang="cs-CZ" sz="1800">
                <a:effectLst/>
                <a:ea typeface="Calibri" panose="020F0502020204030204" pitchFamily="34" charset="0"/>
                <a:cs typeface="Times New Roman" panose="02020603050405020304" pitchFamily="18" charset="0"/>
              </a:rPr>
              <a:t>představení </a:t>
            </a:r>
            <a:r>
              <a:rPr lang="cs-CZ" sz="1800" smtClean="0">
                <a:effectLst/>
                <a:ea typeface="Calibri" panose="020F0502020204030204" pitchFamily="34" charset="0"/>
                <a:cs typeface="Times New Roman" panose="02020603050405020304" pitchFamily="18" charset="0"/>
              </a:rPr>
              <a:t>Leeuwenhoekovy </a:t>
            </a:r>
            <a:r>
              <a:rPr lang="cs-CZ" sz="1800" dirty="0">
                <a:effectLst/>
                <a:ea typeface="Calibri" panose="020F0502020204030204" pitchFamily="34" charset="0"/>
                <a:cs typeface="Times New Roman" panose="02020603050405020304" pitchFamily="18" charset="0"/>
              </a:rPr>
              <a:t>vlastní tělesnosti.</a:t>
            </a:r>
          </a:p>
          <a:p>
            <a:pPr algn="just">
              <a:spcAft>
                <a:spcPts val="600"/>
              </a:spcAft>
            </a:pPr>
            <a:r>
              <a:rPr lang="cs-CZ" sz="1800" dirty="0">
                <a:effectLst/>
                <a:ea typeface="Calibri" panose="020F0502020204030204" pitchFamily="34" charset="0"/>
                <a:cs typeface="Times New Roman" panose="02020603050405020304" pitchFamily="18" charset="0"/>
              </a:rPr>
              <a:t>Detailní zprávy o svém spermatu, moči, potu, hygienických návycích atp. </a:t>
            </a:r>
          </a:p>
          <a:p>
            <a:pPr algn="just">
              <a:spcAft>
                <a:spcPts val="600"/>
              </a:spcAft>
            </a:pPr>
            <a:r>
              <a:rPr lang="cs-CZ" sz="1800" dirty="0">
                <a:effectLst/>
                <a:ea typeface="Calibri" panose="020F0502020204030204" pitchFamily="34" charset="0"/>
                <a:cs typeface="Times New Roman" panose="02020603050405020304" pitchFamily="18" charset="0"/>
              </a:rPr>
              <a:t>Vědci měli žít zdrženlivě, dodržovat celibát – L. kladl důraz na počestnost svého </a:t>
            </a:r>
            <a:r>
              <a:rPr lang="cs-CZ" sz="1800">
                <a:effectLst/>
                <a:ea typeface="Calibri" panose="020F0502020204030204" pitchFamily="34" charset="0"/>
                <a:cs typeface="Times New Roman" panose="02020603050405020304" pitchFamily="18" charset="0"/>
              </a:rPr>
              <a:t>čerstvého </a:t>
            </a:r>
            <a:r>
              <a:rPr lang="cs-CZ" sz="1800" smtClean="0">
                <a:effectLst/>
                <a:ea typeface="Calibri" panose="020F0502020204030204" pitchFamily="34" charset="0"/>
                <a:cs typeface="Times New Roman" panose="02020603050405020304" pitchFamily="18" charset="0"/>
              </a:rPr>
              <a:t>spermatu </a:t>
            </a:r>
            <a:endParaRPr lang="cs-CZ">
              <a:ea typeface="Calibri" panose="020F0502020204030204" pitchFamily="34" charset="0"/>
              <a:cs typeface="Times New Roman" panose="02020603050405020304" pitchFamily="18" charset="0"/>
            </a:endParaRPr>
          </a:p>
          <a:p>
            <a:pPr algn="just">
              <a:spcAft>
                <a:spcPts val="600"/>
              </a:spcAft>
            </a:pPr>
            <a:r>
              <a:rPr lang="cs-CZ" sz="1800" smtClean="0">
                <a:effectLst/>
                <a:ea typeface="Calibri" panose="020F0502020204030204" pitchFamily="34" charset="0"/>
                <a:cs typeface="Times New Roman" panose="02020603050405020304" pitchFamily="18" charset="0"/>
              </a:rPr>
              <a:t>Námitky</a:t>
            </a:r>
            <a:r>
              <a:rPr lang="cs-CZ" sz="1800" dirty="0">
                <a:effectLst/>
                <a:ea typeface="Calibri" panose="020F0502020204030204" pitchFamily="34" charset="0"/>
                <a:cs typeface="Times New Roman" panose="02020603050405020304" pitchFamily="18" charset="0"/>
              </a:rPr>
              <a:t>: spermie vznikají jako příznak rozkladu spermatu, nebo jsou příznakem kapavky atp. </a:t>
            </a:r>
          </a:p>
          <a:p>
            <a:pPr algn="just">
              <a:spcAft>
                <a:spcPts val="600"/>
              </a:spcAft>
            </a:pPr>
            <a:r>
              <a:rPr lang="cs-CZ" sz="1800" dirty="0">
                <a:effectLst/>
                <a:ea typeface="Calibri" panose="020F0502020204030204" pitchFamily="34" charset="0"/>
                <a:cs typeface="Times New Roman" panose="02020603050405020304" pitchFamily="18" charset="0"/>
              </a:rPr>
              <a:t>Sperma 30 druhů živočichů, sbíral sperma při jejich kopulaci, nebo jim uřezával varlata.</a:t>
            </a:r>
          </a:p>
          <a:p>
            <a:pPr algn="just">
              <a:spcAft>
                <a:spcPts val="600"/>
              </a:spcAft>
            </a:pPr>
            <a:r>
              <a:rPr lang="cs-CZ" sz="1800" dirty="0">
                <a:effectLst/>
                <a:ea typeface="Calibri" panose="020F0502020204030204" pitchFamily="34" charset="0"/>
                <a:cs typeface="Times New Roman" panose="02020603050405020304" pitchFamily="18" charset="0"/>
              </a:rPr>
              <a:t>Nebyl dobrý ilustrátor: málo obrázků – literární analogie.</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Mikroskopistova</a:t>
            </a:r>
            <a:r>
              <a:rPr lang="cs-CZ" dirty="0"/>
              <a:t> praxe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4. Zkoumání mikrosvěta</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0" y="1619249"/>
            <a:ext cx="4667250" cy="5276850"/>
          </a:xfrm>
          <a:prstGeom prst="rect">
            <a:avLst/>
          </a:prstGeom>
        </p:spPr>
      </p:pic>
    </p:spTree>
    <p:extLst>
      <p:ext uri="{BB962C8B-B14F-4D97-AF65-F5344CB8AC3E}">
        <p14:creationId xmlns:p14="http://schemas.microsoft.com/office/powerpoint/2010/main" val="99504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5. Plození a rozmnožování</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1" y="64825"/>
            <a:ext cx="5439983"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1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847898" y="1904999"/>
            <a:ext cx="5760720" cy="4645429"/>
          </a:xfrm>
        </p:spPr>
        <p:txBody>
          <a:bodyPr>
            <a:normAutofit/>
          </a:bodyPr>
          <a:lstStyle/>
          <a:p>
            <a:pPr algn="just">
              <a:spcAft>
                <a:spcPts val="600"/>
              </a:spcAft>
            </a:pPr>
            <a:r>
              <a:rPr lang="cs-CZ" sz="1800" dirty="0" err="1">
                <a:effectLst/>
                <a:ea typeface="Calibri" panose="020F0502020204030204" pitchFamily="34" charset="0"/>
                <a:cs typeface="Times New Roman" panose="02020603050405020304" pitchFamily="18" charset="0"/>
              </a:rPr>
              <a:t>Aristotelés</a:t>
            </a:r>
            <a:r>
              <a:rPr lang="cs-CZ" sz="1800" dirty="0">
                <a:effectLst/>
                <a:ea typeface="Calibri" panose="020F0502020204030204" pitchFamily="34" charset="0"/>
                <a:cs typeface="Times New Roman" panose="02020603050405020304" pitchFamily="18" charset="0"/>
              </a:rPr>
              <a:t> – tři </a:t>
            </a:r>
            <a:r>
              <a:rPr lang="cs-CZ" sz="1800" u="sng" dirty="0">
                <a:effectLst/>
                <a:ea typeface="Calibri" panose="020F0502020204030204" pitchFamily="34" charset="0"/>
                <a:cs typeface="Times New Roman" panose="02020603050405020304" pitchFamily="18" charset="0"/>
              </a:rPr>
              <a:t>způsoby rozmnožování</a:t>
            </a:r>
            <a:r>
              <a:rPr lang="cs-CZ" sz="1800" dirty="0">
                <a:effectLst/>
                <a:ea typeface="Calibri" panose="020F0502020204030204" pitchFamily="34" charset="0"/>
                <a:cs typeface="Times New Roman" panose="02020603050405020304" pitchFamily="18" charset="0"/>
              </a:rPr>
              <a:t>: </a:t>
            </a:r>
          </a:p>
          <a:p>
            <a:pPr lvl="1" algn="just">
              <a:spcAft>
                <a:spcPts val="600"/>
              </a:spcAft>
              <a:buFont typeface="Wingdings" panose="05000000000000000000" pitchFamily="2" charset="2"/>
              <a:buChar char="§"/>
            </a:pPr>
            <a:r>
              <a:rPr lang="cs-CZ" sz="1800" dirty="0">
                <a:ea typeface="Calibri" panose="020F0502020204030204" pitchFamily="34" charset="0"/>
                <a:cs typeface="Times New Roman" panose="02020603050405020304" pitchFamily="18" charset="0"/>
              </a:rPr>
              <a:t>S</a:t>
            </a:r>
            <a:r>
              <a:rPr lang="cs-CZ" sz="1800" dirty="0">
                <a:effectLst/>
                <a:ea typeface="Calibri" panose="020F0502020204030204" pitchFamily="34" charset="0"/>
                <a:cs typeface="Times New Roman" panose="02020603050405020304" pitchFamily="18" charset="0"/>
              </a:rPr>
              <a:t>exuální</a:t>
            </a:r>
            <a:r>
              <a:rPr lang="cs-CZ" sz="1800" dirty="0">
                <a:ea typeface="Calibri" panose="020F0502020204030204" pitchFamily="34" charset="0"/>
                <a:cs typeface="Times New Roman" panose="02020603050405020304" pitchFamily="18" charset="0"/>
              </a:rPr>
              <a:t>.</a:t>
            </a:r>
            <a:endParaRPr lang="cs-CZ" sz="1800" dirty="0">
              <a:effectLst/>
              <a:ea typeface="Calibri" panose="020F0502020204030204" pitchFamily="34" charset="0"/>
              <a:cs typeface="Times New Roman" panose="02020603050405020304" pitchFamily="18" charset="0"/>
            </a:endParaRPr>
          </a:p>
          <a:p>
            <a:pPr lvl="1" algn="just">
              <a:spcAft>
                <a:spcPts val="600"/>
              </a:spcAft>
              <a:buFont typeface="Wingdings" panose="05000000000000000000" pitchFamily="2" charset="2"/>
              <a:buChar char="§"/>
            </a:pPr>
            <a:r>
              <a:rPr lang="cs-CZ" sz="1800" dirty="0">
                <a:effectLst/>
                <a:ea typeface="Calibri" panose="020F0502020204030204" pitchFamily="34" charset="0"/>
                <a:cs typeface="Times New Roman" panose="02020603050405020304" pitchFamily="18" charset="0"/>
              </a:rPr>
              <a:t>Asexuální (měkkýši, korýši).</a:t>
            </a:r>
          </a:p>
          <a:p>
            <a:pPr lvl="1" algn="just">
              <a:spcAft>
                <a:spcPts val="600"/>
              </a:spcAft>
              <a:buFont typeface="Wingdings" panose="05000000000000000000" pitchFamily="2" charset="2"/>
              <a:buChar char="§"/>
            </a:pPr>
            <a:r>
              <a:rPr lang="cs-CZ" sz="1800" dirty="0">
                <a:effectLst/>
                <a:ea typeface="Calibri" panose="020F0502020204030204" pitchFamily="34" charset="0"/>
                <a:cs typeface="Times New Roman" panose="02020603050405020304" pitchFamily="18" charset="0"/>
              </a:rPr>
              <a:t>Spontánní plození/zrození/vznik (</a:t>
            </a:r>
            <a:r>
              <a:rPr lang="cs-CZ" sz="1800" i="1" dirty="0" err="1">
                <a:effectLst/>
                <a:ea typeface="Calibri" panose="020F0502020204030204" pitchFamily="34" charset="0"/>
                <a:cs typeface="Times New Roman" panose="02020603050405020304" pitchFamily="18" charset="0"/>
              </a:rPr>
              <a:t>generatio</a:t>
            </a:r>
            <a:r>
              <a:rPr lang="cs-CZ" sz="1800" dirty="0">
                <a:effectLst/>
                <a:ea typeface="Calibri" panose="020F0502020204030204" pitchFamily="34" charset="0"/>
                <a:cs typeface="Times New Roman" panose="02020603050405020304" pitchFamily="18" charset="0"/>
              </a:rPr>
              <a:t>) </a:t>
            </a:r>
            <a:br>
              <a:rPr lang="cs-CZ" sz="1800" dirty="0">
                <a:effectLst/>
                <a:ea typeface="Calibri" panose="020F0502020204030204" pitchFamily="34" charset="0"/>
                <a:cs typeface="Times New Roman" panose="02020603050405020304" pitchFamily="18" charset="0"/>
              </a:rPr>
            </a:br>
            <a:r>
              <a:rPr lang="cs-CZ" sz="1800" dirty="0">
                <a:effectLst/>
                <a:ea typeface="Calibri" panose="020F0502020204030204" pitchFamily="34" charset="0"/>
                <a:cs typeface="Times New Roman" panose="02020603050405020304" pitchFamily="18" charset="0"/>
              </a:rPr>
              <a:t>(</a:t>
            </a:r>
            <a:r>
              <a:rPr lang="cs-CZ" dirty="0">
                <a:effectLst/>
                <a:ea typeface="Calibri" panose="020F0502020204030204" pitchFamily="34" charset="0"/>
                <a:cs typeface="Times New Roman" panose="02020603050405020304" pitchFamily="18" charset="0"/>
              </a:rPr>
              <a:t>komáři, mouchy líhnoucí se v blátě nebo humusu).</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Aristotelské stanovisko</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Image result for early modern preformationism">
            <a:extLst>
              <a:ext uri="{FF2B5EF4-FFF2-40B4-BE49-F238E27FC236}">
                <a16:creationId xmlns:a16="http://schemas.microsoft.com/office/drawing/2014/main" id="{B686DA5D-90FD-497C-94AD-5129B7C0AD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36080" y="1389946"/>
            <a:ext cx="5455920" cy="4078108"/>
          </a:xfrm>
          <a:prstGeom prst="rect">
            <a:avLst/>
          </a:prstGeom>
          <a:noFill/>
          <a:ln>
            <a:noFill/>
          </a:ln>
        </p:spPr>
      </p:pic>
    </p:spTree>
    <p:extLst>
      <p:ext uri="{BB962C8B-B14F-4D97-AF65-F5344CB8AC3E}">
        <p14:creationId xmlns:p14="http://schemas.microsoft.com/office/powerpoint/2010/main" val="1160866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340755"/>
            <a:ext cx="6663690" cy="5517245"/>
          </a:xfrm>
        </p:spPr>
        <p:txBody>
          <a:bodyPr>
            <a:normAutofit/>
          </a:bodyPr>
          <a:lstStyle/>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Aristotelova teorie: organismus se vyvíjí z jednoduché nerozlišené substance ke složitějším strukturám (nezaměňovat s moderním pojmem vývoje!)</a:t>
            </a:r>
          </a:p>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Samec – samčí semeno – forma – aktualita</a:t>
            </a:r>
            <a:r>
              <a:rPr lang="cs-CZ" dirty="0">
                <a:ea typeface="Calibri" panose="020F0502020204030204" pitchFamily="34" charset="0"/>
                <a:cs typeface="Times New Roman" panose="02020603050405020304" pitchFamily="18" charset="0"/>
              </a:rPr>
              <a:t>.</a:t>
            </a:r>
            <a:endParaRPr lang="cs-CZ" sz="1800" dirty="0">
              <a:effectLst/>
              <a:ea typeface="Calibri" panose="020F0502020204030204" pitchFamily="34" charset="0"/>
              <a:cs typeface="Times New Roman" panose="02020603050405020304" pitchFamily="18" charset="0"/>
            </a:endParaRPr>
          </a:p>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Samička – ženské semeno – látka – pasivita (ženská vajíčka byla objevena až r</a:t>
            </a:r>
            <a:r>
              <a:rPr lang="cs-CZ" sz="1800">
                <a:effectLst/>
                <a:ea typeface="Calibri" panose="020F0502020204030204" pitchFamily="34" charset="0"/>
                <a:cs typeface="Times New Roman" panose="02020603050405020304" pitchFamily="18" charset="0"/>
              </a:rPr>
              <a:t>. </a:t>
            </a:r>
            <a:r>
              <a:rPr lang="cs-CZ" sz="1800" smtClean="0">
                <a:effectLst/>
                <a:ea typeface="Calibri" panose="020F0502020204030204" pitchFamily="34" charset="0"/>
                <a:cs typeface="Times New Roman" panose="02020603050405020304" pitchFamily="18" charset="0"/>
              </a:rPr>
              <a:t>1827 K. E. Baer).</a:t>
            </a:r>
            <a:endParaRPr lang="cs-CZ" sz="1800" dirty="0">
              <a:effectLst/>
              <a:ea typeface="Calibri" panose="020F0502020204030204" pitchFamily="34" charset="0"/>
              <a:cs typeface="Times New Roman" panose="02020603050405020304" pitchFamily="18" charset="0"/>
            </a:endParaRPr>
          </a:p>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Spojen semen vzniká zárodek: vývoj zárodku = aktualizace potence.</a:t>
            </a:r>
          </a:p>
          <a:p>
            <a:pPr algn="just">
              <a:spcBef>
                <a:spcPts val="0"/>
              </a:spcBef>
              <a:spcAft>
                <a:spcPts val="600"/>
              </a:spcAft>
            </a:pPr>
            <a:r>
              <a:rPr lang="cs-CZ" sz="1800" i="1" dirty="0" err="1">
                <a:effectLst/>
                <a:ea typeface="Calibri" panose="020F0502020204030204" pitchFamily="34" charset="0"/>
                <a:cs typeface="Times New Roman" panose="02020603050405020304" pitchFamily="18" charset="0"/>
              </a:rPr>
              <a:t>Epigenesis</a:t>
            </a:r>
            <a:r>
              <a:rPr lang="cs-CZ" sz="1800" dirty="0">
                <a:effectLst/>
                <a:ea typeface="Calibri" panose="020F0502020204030204" pitchFamily="34" charset="0"/>
                <a:cs typeface="Times New Roman" panose="02020603050405020304" pitchFamily="18" charset="0"/>
              </a:rPr>
              <a:t> = teleologický proces řízení duchovním prvkem.</a:t>
            </a:r>
          </a:p>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Správný vývoj = muž; nedostatečná aktualizace = monstrozita, nejčastěji žena.</a:t>
            </a:r>
          </a:p>
          <a:p>
            <a:pPr algn="just">
              <a:spcBef>
                <a:spcPts val="0"/>
              </a:spcBef>
              <a:spcAft>
                <a:spcPts val="600"/>
              </a:spcAft>
            </a:pPr>
            <a:r>
              <a:rPr lang="cs-CZ" sz="1800" dirty="0" err="1">
                <a:effectLst/>
                <a:ea typeface="Calibri" panose="020F0502020204030204" pitchFamily="34" charset="0"/>
                <a:cs typeface="Times New Roman" panose="02020603050405020304" pitchFamily="18" charset="0"/>
              </a:rPr>
              <a:t>Galénos</a:t>
            </a:r>
            <a:r>
              <a:rPr lang="cs-CZ" sz="1800" dirty="0">
                <a:effectLst/>
                <a:ea typeface="Calibri" panose="020F0502020204030204" pitchFamily="34" charset="0"/>
                <a:cs typeface="Times New Roman" panose="02020603050405020304" pitchFamily="18" charset="0"/>
              </a:rPr>
              <a:t> rozvíjel Aristotela: úloha vaječníků – smíšení obou semen – slabší srdce = méně tepla, tedy studenější muž = žena.</a:t>
            </a:r>
          </a:p>
          <a:p>
            <a:pPr>
              <a:spcBef>
                <a:spcPts val="0"/>
              </a:spcBef>
            </a:pPr>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Epigeneze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029" y="1438274"/>
            <a:ext cx="4163072" cy="3514725"/>
          </a:xfrm>
          <a:prstGeom prst="rect">
            <a:avLst/>
          </a:prstGeom>
        </p:spPr>
      </p:pic>
    </p:spTree>
    <p:extLst>
      <p:ext uri="{BB962C8B-B14F-4D97-AF65-F5344CB8AC3E}">
        <p14:creationId xmlns:p14="http://schemas.microsoft.com/office/powerpoint/2010/main" val="14183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842009" y="1398269"/>
            <a:ext cx="4892041" cy="5631181"/>
          </a:xfrm>
        </p:spPr>
        <p:txBody>
          <a:bodyPr>
            <a:normAutofit/>
          </a:bodyPr>
          <a:lstStyle/>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Harvey: </a:t>
            </a:r>
            <a:r>
              <a:rPr lang="cs-CZ" sz="1800" i="1" dirty="0" err="1">
                <a:effectLst/>
                <a:ea typeface="Calibri" panose="020F0502020204030204" pitchFamily="34" charset="0"/>
                <a:cs typeface="Times New Roman" panose="02020603050405020304" pitchFamily="18" charset="0"/>
              </a:rPr>
              <a:t>Exercitationes</a:t>
            </a:r>
            <a:r>
              <a:rPr lang="cs-CZ" sz="1800" i="1" dirty="0">
                <a:effectLst/>
                <a:ea typeface="Calibri" panose="020F0502020204030204" pitchFamily="34" charset="0"/>
                <a:cs typeface="Times New Roman" panose="02020603050405020304" pitchFamily="18" charset="0"/>
              </a:rPr>
              <a:t> de </a:t>
            </a:r>
            <a:r>
              <a:rPr lang="cs-CZ" sz="1800" i="1" dirty="0" err="1">
                <a:effectLst/>
                <a:ea typeface="Calibri" panose="020F0502020204030204" pitchFamily="34" charset="0"/>
                <a:cs typeface="Times New Roman" panose="02020603050405020304" pitchFamily="18" charset="0"/>
              </a:rPr>
              <a:t>generatione</a:t>
            </a:r>
            <a:r>
              <a:rPr lang="cs-CZ" sz="1800" i="1"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animalium</a:t>
            </a:r>
            <a:r>
              <a:rPr lang="cs-CZ" sz="1800" i="1" dirty="0">
                <a:effectLst/>
                <a:ea typeface="Calibri" panose="020F0502020204030204" pitchFamily="34" charset="0"/>
                <a:cs typeface="Times New Roman" panose="02020603050405020304" pitchFamily="18" charset="0"/>
              </a:rPr>
              <a:t>  </a:t>
            </a:r>
            <a:r>
              <a:rPr lang="cs-CZ" sz="1800" dirty="0">
                <a:effectLst/>
                <a:ea typeface="Calibri" panose="020F0502020204030204" pitchFamily="34" charset="0"/>
                <a:cs typeface="Times New Roman" panose="02020603050405020304" pitchFamily="18" charset="0"/>
              </a:rPr>
              <a:t>(</a:t>
            </a:r>
            <a:r>
              <a:rPr lang="cs-CZ" sz="1800" i="1" dirty="0">
                <a:effectLst/>
                <a:ea typeface="Calibri" panose="020F0502020204030204" pitchFamily="34" charset="0"/>
                <a:cs typeface="Times New Roman" panose="02020603050405020304" pitchFamily="18" charset="0"/>
              </a:rPr>
              <a:t>Úvahy o plození/vzniku živočichů</a:t>
            </a:r>
            <a:r>
              <a:rPr lang="cs-CZ" sz="1800" dirty="0">
                <a:effectLst/>
                <a:ea typeface="Calibri" panose="020F0502020204030204" pitchFamily="34" charset="0"/>
                <a:cs typeface="Times New Roman" panose="02020603050405020304" pitchFamily="18" charset="0"/>
              </a:rPr>
              <a:t>, 1651).</a:t>
            </a:r>
          </a:p>
          <a:p>
            <a:pPr algn="just">
              <a:spcBef>
                <a:spcPts val="0"/>
              </a:spcBef>
              <a:spcAft>
                <a:spcPts val="600"/>
              </a:spcAft>
            </a:pPr>
            <a:r>
              <a:rPr lang="cs-CZ" sz="1800" smtClean="0">
                <a:effectLst/>
                <a:ea typeface="Calibri" panose="020F0502020204030204" pitchFamily="34" charset="0"/>
                <a:cs typeface="Times New Roman" panose="02020603050405020304" pitchFamily="18" charset="0"/>
              </a:rPr>
              <a:t>Experimenty, vivisekce.</a:t>
            </a:r>
            <a:endParaRPr lang="cs-CZ" sz="1800" dirty="0">
              <a:effectLst/>
              <a:ea typeface="Calibri" panose="020F0502020204030204" pitchFamily="34" charset="0"/>
              <a:cs typeface="Times New Roman" panose="02020603050405020304" pitchFamily="18" charset="0"/>
            </a:endParaRPr>
          </a:p>
          <a:p>
            <a:pPr algn="just">
              <a:spcBef>
                <a:spcPts val="0"/>
              </a:spcBef>
              <a:spcAft>
                <a:spcPts val="600"/>
              </a:spcAft>
            </a:pPr>
            <a:r>
              <a:rPr lang="cs-CZ" sz="1800" smtClean="0">
                <a:effectLst/>
                <a:ea typeface="Calibri" panose="020F0502020204030204" pitchFamily="34" charset="0"/>
                <a:cs typeface="Times New Roman" panose="02020603050405020304" pitchFamily="18" charset="0"/>
              </a:rPr>
              <a:t>Semeno </a:t>
            </a:r>
            <a:r>
              <a:rPr lang="cs-CZ" sz="1800" dirty="0">
                <a:effectLst/>
                <a:ea typeface="Calibri" panose="020F0502020204030204" pitchFamily="34" charset="0"/>
                <a:cs typeface="Times New Roman" panose="02020603050405020304" pitchFamily="18" charset="0"/>
              </a:rPr>
              <a:t>vyvolává nemoc - oplodnění = nákaza: ženy zvrací a jsou slabé.</a:t>
            </a:r>
          </a:p>
          <a:p>
            <a:pPr algn="just">
              <a:spcBef>
                <a:spcPts val="0"/>
              </a:spcBef>
              <a:spcAft>
                <a:spcPts val="600"/>
              </a:spcAft>
            </a:pPr>
            <a:r>
              <a:rPr lang="cs-CZ" sz="1800" i="1" dirty="0">
                <a:effectLst/>
                <a:ea typeface="Calibri" panose="020F0502020204030204" pitchFamily="34" charset="0"/>
                <a:cs typeface="Times New Roman" panose="02020603050405020304" pitchFamily="18" charset="0"/>
              </a:rPr>
              <a:t>Omne </a:t>
            </a:r>
            <a:r>
              <a:rPr lang="cs-CZ" sz="1800" i="1" dirty="0" err="1">
                <a:effectLst/>
                <a:ea typeface="Calibri" panose="020F0502020204030204" pitchFamily="34" charset="0"/>
                <a:cs typeface="Times New Roman" panose="02020603050405020304" pitchFamily="18" charset="0"/>
              </a:rPr>
              <a:t>vivum</a:t>
            </a:r>
            <a:r>
              <a:rPr lang="cs-CZ" sz="1800" i="1" dirty="0">
                <a:effectLst/>
                <a:ea typeface="Calibri" panose="020F0502020204030204" pitchFamily="34" charset="0"/>
                <a:cs typeface="Times New Roman" panose="02020603050405020304" pitchFamily="18" charset="0"/>
              </a:rPr>
              <a:t> ex </a:t>
            </a:r>
            <a:r>
              <a:rPr lang="cs-CZ" sz="1800" i="1" dirty="0" err="1">
                <a:effectLst/>
                <a:ea typeface="Calibri" panose="020F0502020204030204" pitchFamily="34" charset="0"/>
                <a:cs typeface="Times New Roman" panose="02020603050405020304" pitchFamily="18" charset="0"/>
              </a:rPr>
              <a:t>ovo</a:t>
            </a:r>
            <a:r>
              <a:rPr lang="cs-CZ" sz="1800" dirty="0">
                <a:effectLst/>
                <a:ea typeface="Calibri" panose="020F0502020204030204" pitchFamily="34" charset="0"/>
                <a:cs typeface="Times New Roman" panose="02020603050405020304" pitchFamily="18" charset="0"/>
              </a:rPr>
              <a:t> - vše živé pochází z vajíčka.</a:t>
            </a:r>
          </a:p>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Jeho vajíčko byl ve skutečnosti </a:t>
            </a:r>
            <a:r>
              <a:rPr lang="cs-CZ" sz="1800" i="1" dirty="0">
                <a:effectLst/>
                <a:ea typeface="Calibri" panose="020F0502020204030204" pitchFamily="34" charset="0"/>
                <a:cs typeface="Times New Roman" panose="02020603050405020304" pitchFamily="18" charset="0"/>
              </a:rPr>
              <a:t>fétus</a:t>
            </a:r>
            <a:r>
              <a:rPr lang="cs-CZ" sz="1800" dirty="0">
                <a:effectLst/>
                <a:ea typeface="Calibri" panose="020F0502020204030204" pitchFamily="34" charset="0"/>
                <a:cs typeface="Times New Roman" panose="02020603050405020304" pitchFamily="18" charset="0"/>
              </a:rPr>
              <a:t> (tj. viditelný plod).</a:t>
            </a:r>
          </a:p>
          <a:p>
            <a:pPr algn="just">
              <a:spcBef>
                <a:spcPts val="0"/>
              </a:spcBef>
              <a:spcAft>
                <a:spcPts val="600"/>
              </a:spcAft>
            </a:pPr>
            <a:r>
              <a:rPr lang="cs-CZ" sz="1800" smtClean="0">
                <a:effectLst/>
                <a:ea typeface="Calibri" panose="020F0502020204030204" pitchFamily="34" charset="0"/>
                <a:cs typeface="Times New Roman" panose="02020603050405020304" pitchFamily="18" charset="0"/>
              </a:rPr>
              <a:t>Vajíčka </a:t>
            </a:r>
            <a:r>
              <a:rPr lang="cs-CZ" sz="1800" dirty="0">
                <a:effectLst/>
                <a:ea typeface="Calibri" panose="020F0502020204030204" pitchFamily="34" charset="0"/>
                <a:cs typeface="Times New Roman" panose="02020603050405020304" pitchFamily="18" charset="0"/>
              </a:rPr>
              <a:t>byla postulátem, který si </a:t>
            </a:r>
            <a:r>
              <a:rPr lang="cs-CZ" sz="1800" i="1" dirty="0">
                <a:effectLst/>
                <a:ea typeface="Calibri" panose="020F0502020204030204" pitchFamily="34" charset="0"/>
                <a:cs typeface="Times New Roman" panose="02020603050405020304" pitchFamily="18" charset="0"/>
              </a:rPr>
              <a:t>epigeneze</a:t>
            </a:r>
            <a:r>
              <a:rPr lang="cs-CZ" sz="1800" dirty="0">
                <a:effectLst/>
                <a:ea typeface="Calibri" panose="020F0502020204030204" pitchFamily="34" charset="0"/>
                <a:cs typeface="Times New Roman" panose="02020603050405020304" pitchFamily="18" charset="0"/>
              </a:rPr>
              <a:t> vyžadovala.</a:t>
            </a:r>
          </a:p>
          <a:p>
            <a:pPr algn="just">
              <a:spcBef>
                <a:spcPts val="0"/>
              </a:spcBef>
              <a:spcAft>
                <a:spcPts val="600"/>
              </a:spcAft>
            </a:pPr>
            <a:r>
              <a:rPr lang="cs-CZ" sz="1800" dirty="0">
                <a:effectLst/>
                <a:ea typeface="Calibri" panose="020F0502020204030204" pitchFamily="34" charset="0"/>
                <a:cs typeface="Times New Roman" panose="02020603050405020304" pitchFamily="18" charset="0"/>
              </a:rPr>
              <a:t>Harvey byl posledním významným představitelem </a:t>
            </a:r>
            <a:r>
              <a:rPr lang="cs-CZ" sz="1800" i="1" dirty="0" err="1">
                <a:effectLst/>
                <a:ea typeface="Calibri" panose="020F0502020204030204" pitchFamily="34" charset="0"/>
                <a:cs typeface="Times New Roman" panose="02020603050405020304" pitchFamily="18" charset="0"/>
              </a:rPr>
              <a:t>epigenze</a:t>
            </a:r>
            <a:r>
              <a:rPr lang="cs-CZ" sz="1800" dirty="0">
                <a:effectLst/>
                <a:ea typeface="Calibri" panose="020F0502020204030204" pitchFamily="34" charset="0"/>
                <a:cs typeface="Times New Roman" panose="02020603050405020304" pitchFamily="18" charset="0"/>
              </a:rPr>
              <a:t> v 17. a ještě dlouho v 18. století na něj nikdo nenavázal – diskurs ovládla alternativní teorie.</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Harvey</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285" y="1398269"/>
            <a:ext cx="6163715" cy="4278632"/>
          </a:xfrm>
          <a:prstGeom prst="rect">
            <a:avLst/>
          </a:prstGeom>
        </p:spPr>
      </p:pic>
    </p:spTree>
    <p:extLst>
      <p:ext uri="{BB962C8B-B14F-4D97-AF65-F5344CB8AC3E}">
        <p14:creationId xmlns:p14="http://schemas.microsoft.com/office/powerpoint/2010/main" val="954265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904999"/>
            <a:ext cx="7137863" cy="4645429"/>
          </a:xfrm>
        </p:spPr>
        <p:txBody>
          <a:bodyPr>
            <a:normAutofit/>
          </a:bodyPr>
          <a:lstStyle/>
          <a:p>
            <a:pPr algn="just">
              <a:spcAft>
                <a:spcPts val="600"/>
              </a:spcAft>
            </a:pPr>
            <a:r>
              <a:rPr lang="cs-CZ" dirty="0">
                <a:ea typeface="Calibri" panose="020F0502020204030204" pitchFamily="34" charset="0"/>
                <a:cs typeface="Times New Roman" panose="02020603050405020304" pitchFamily="18" charset="0"/>
              </a:rPr>
              <a:t>V</a:t>
            </a:r>
            <a:r>
              <a:rPr lang="cs-CZ" sz="1800" dirty="0">
                <a:effectLst/>
                <a:ea typeface="Calibri" panose="020F0502020204030204" pitchFamily="34" charset="0"/>
                <a:cs typeface="Times New Roman" panose="02020603050405020304" pitchFamily="18" charset="0"/>
              </a:rPr>
              <a:t> ženském či mužském </a:t>
            </a:r>
            <a:r>
              <a:rPr lang="cs-CZ" sz="1800" dirty="0" err="1">
                <a:effectLst/>
                <a:ea typeface="Calibri" panose="020F0502020204030204" pitchFamily="34" charset="0"/>
                <a:cs typeface="Times New Roman" panose="02020603050405020304" pitchFamily="18" charset="0"/>
              </a:rPr>
              <a:t>sementu</a:t>
            </a:r>
            <a:r>
              <a:rPr lang="cs-CZ" sz="1800" dirty="0">
                <a:effectLst/>
                <a:ea typeface="Calibri" panose="020F0502020204030204" pitchFamily="34" charset="0"/>
                <a:cs typeface="Times New Roman" panose="02020603050405020304" pitchFamily="18" charset="0"/>
              </a:rPr>
              <a:t> existuje miniaturní budoucí hotové individuum; nedochází k vývoji, ale jen ke zvětšování.</a:t>
            </a:r>
          </a:p>
          <a:p>
            <a:pPr algn="just">
              <a:spcAft>
                <a:spcPts val="600"/>
              </a:spcAft>
            </a:pPr>
            <a:r>
              <a:rPr lang="cs-CZ" sz="1800" dirty="0">
                <a:effectLst/>
                <a:ea typeface="Calibri" panose="020F0502020204030204" pitchFamily="34" charset="0"/>
                <a:cs typeface="Times New Roman" panose="02020603050405020304" pitchFamily="18" charset="0"/>
              </a:rPr>
              <a:t>Všechny živé bytosti byly stvořeny již na počátku světa: postupně jen vstupují jen do existence, když jsou během početí aktualizovány, spuštěny, oživeny jejich miniatury.</a:t>
            </a:r>
          </a:p>
          <a:p>
            <a:pPr algn="just">
              <a:spcAft>
                <a:spcPts val="600"/>
              </a:spcAft>
            </a:pPr>
            <a:r>
              <a:rPr lang="cs-CZ" sz="1800" dirty="0">
                <a:effectLst/>
                <a:ea typeface="Calibri" panose="020F0502020204030204" pitchFamily="34" charset="0"/>
                <a:cs typeface="Times New Roman" panose="02020603050405020304" pitchFamily="18" charset="0"/>
              </a:rPr>
              <a:t>Všichni lidé existovali na počátku v Adamových varlatech a Evině děloze – my máme ve svých pohlavních orgánech v miniaturní verzi všechny své potomky.</a:t>
            </a:r>
          </a:p>
          <a:p>
            <a:pPr algn="just">
              <a:spcAft>
                <a:spcPts val="600"/>
              </a:spcAft>
            </a:pPr>
            <a:r>
              <a:rPr lang="cs-CZ" sz="1800" b="1" dirty="0" err="1">
                <a:effectLst/>
                <a:ea typeface="Calibri" panose="020F0502020204030204" pitchFamily="34" charset="0"/>
                <a:cs typeface="Times New Roman" panose="02020603050405020304" pitchFamily="18" charset="0"/>
              </a:rPr>
              <a:t>Preformacionismus</a:t>
            </a:r>
            <a:r>
              <a:rPr lang="cs-CZ" sz="1800" dirty="0">
                <a:effectLst/>
                <a:ea typeface="Calibri" panose="020F0502020204030204" pitchFamily="34" charset="0"/>
                <a:cs typeface="Times New Roman" panose="02020603050405020304" pitchFamily="18" charset="0"/>
              </a:rPr>
              <a:t> byl v 17. století moderní a pokrokovou teorií, protože byl v souladu s </a:t>
            </a:r>
            <a:r>
              <a:rPr lang="cs-CZ" sz="1800">
                <a:effectLst/>
                <a:ea typeface="Calibri" panose="020F0502020204030204" pitchFamily="34" charset="0"/>
                <a:cs typeface="Times New Roman" panose="02020603050405020304" pitchFamily="18" charset="0"/>
              </a:rPr>
              <a:t>tehdejšími </a:t>
            </a:r>
            <a:r>
              <a:rPr lang="cs-CZ" sz="1800" smtClean="0">
                <a:effectLst/>
                <a:ea typeface="Calibri" panose="020F0502020204030204" pitchFamily="34" charset="0"/>
                <a:cs typeface="Times New Roman" panose="02020603050405020304" pitchFamily="18" charset="0"/>
              </a:rPr>
              <a:t>poznatky (viz níže a), b), c) :</a:t>
            </a:r>
            <a:endParaRPr lang="cs-CZ" sz="1800" dirty="0">
              <a:effectLst/>
              <a:ea typeface="Calibri" panose="020F0502020204030204" pitchFamily="34" charset="0"/>
              <a:cs typeface="Times New Roman" panose="02020603050405020304" pitchFamily="18" charset="0"/>
            </a:endParaRP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Preformační</a:t>
            </a:r>
            <a:r>
              <a:rPr lang="cs-CZ" dirty="0"/>
              <a:t> teorie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361" y="809625"/>
            <a:ext cx="2381250" cy="5467350"/>
          </a:xfrm>
          <a:prstGeom prst="rect">
            <a:avLst/>
          </a:prstGeom>
        </p:spPr>
      </p:pic>
    </p:spTree>
    <p:extLst>
      <p:ext uri="{BB962C8B-B14F-4D97-AF65-F5344CB8AC3E}">
        <p14:creationId xmlns:p14="http://schemas.microsoft.com/office/powerpoint/2010/main" val="416707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E2937-B38E-44ED-A5A8-65C2EA0FD882}"/>
              </a:ext>
            </a:extLst>
          </p:cNvPr>
          <p:cNvSpPr>
            <a:spLocks noGrp="1"/>
          </p:cNvSpPr>
          <p:nvPr>
            <p:ph type="title"/>
          </p:nvPr>
        </p:nvSpPr>
        <p:spPr>
          <a:xfrm>
            <a:off x="1615441" y="2761100"/>
            <a:ext cx="9780314" cy="1378636"/>
          </a:xfrm>
        </p:spPr>
        <p:txBody>
          <a:bodyPr>
            <a:normAutofit/>
          </a:bodyPr>
          <a:lstStyle/>
          <a:p>
            <a:r>
              <a:rPr lang="cs-CZ" u="sng" dirty="0">
                <a:solidFill>
                  <a:schemeClr val="accent1"/>
                </a:solidFill>
              </a:rPr>
              <a:t>VI. Mikrokosmos a živý svět: Medicína a vědy o životě</a:t>
            </a:r>
          </a:p>
        </p:txBody>
      </p:sp>
      <p:pic>
        <p:nvPicPr>
          <p:cNvPr id="5" name="Obrázek 4" descr="Image result for ancient medicine">
            <a:extLst>
              <a:ext uri="{FF2B5EF4-FFF2-40B4-BE49-F238E27FC236}">
                <a16:creationId xmlns:a16="http://schemas.microsoft.com/office/drawing/2014/main" id="{2BE05A1D-2CAF-46ED-B1FB-C15C58ACCF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02284" y="3502554"/>
            <a:ext cx="6389716" cy="3355446"/>
          </a:xfrm>
          <a:prstGeom prst="rect">
            <a:avLst/>
          </a:prstGeom>
          <a:noFill/>
          <a:ln>
            <a:noFill/>
          </a:ln>
        </p:spPr>
      </p:pic>
    </p:spTree>
    <p:extLst>
      <p:ext uri="{BB962C8B-B14F-4D97-AF65-F5344CB8AC3E}">
        <p14:creationId xmlns:p14="http://schemas.microsoft.com/office/powerpoint/2010/main" val="2367098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180407"/>
            <a:ext cx="10843261" cy="5370021"/>
          </a:xfrm>
        </p:spPr>
        <p:txBody>
          <a:bodyPr>
            <a:normAutofit/>
          </a:bodyPr>
          <a:lstStyle/>
          <a:p>
            <a:pPr algn="just">
              <a:spcAft>
                <a:spcPts val="600"/>
              </a:spcAft>
              <a:buFont typeface="+mj-lt"/>
              <a:buAutoNum type="alphaLcParenR"/>
            </a:pPr>
            <a:r>
              <a:rPr lang="cs-CZ" sz="1800" dirty="0">
                <a:solidFill>
                  <a:schemeClr val="accent1"/>
                </a:solidFill>
                <a:effectLst/>
                <a:ea typeface="Calibri" panose="020F0502020204030204" pitchFamily="34" charset="0"/>
                <a:cs typeface="Times New Roman" panose="02020603050405020304" pitchFamily="18" charset="0"/>
              </a:rPr>
              <a:t>Dobové úvahy o nekonečnu:</a:t>
            </a:r>
            <a:endParaRPr lang="cs-CZ" sz="1800" dirty="0">
              <a:effectLst/>
              <a:ea typeface="Calibri" panose="020F0502020204030204" pitchFamily="34" charset="0"/>
              <a:cs typeface="Times New Roman" panose="02020603050405020304" pitchFamily="18" charset="0"/>
            </a:endParaRPr>
          </a:p>
          <a:p>
            <a:pPr algn="just">
              <a:spcAft>
                <a:spcPts val="600"/>
              </a:spcAft>
            </a:pPr>
            <a:r>
              <a:rPr lang="cs-CZ" sz="1800" dirty="0">
                <a:effectLst/>
                <a:ea typeface="Calibri" panose="020F0502020204030204" pitchFamily="34" charset="0"/>
                <a:cs typeface="Times New Roman" panose="02020603050405020304" pitchFamily="18" charset="0"/>
              </a:rPr>
              <a:t>Matematici (Leibniz, Newton aj.) diskutovali o povaze nekonečna: předpokládala se </a:t>
            </a:r>
            <a:r>
              <a:rPr lang="cs-CZ" sz="1800" dirty="0" err="1">
                <a:effectLst/>
                <a:ea typeface="Calibri" panose="020F0502020204030204" pitchFamily="34" charset="0"/>
                <a:cs typeface="Times New Roman" panose="02020603050405020304" pitchFamily="18" charset="0"/>
              </a:rPr>
              <a:t>nekončná</a:t>
            </a:r>
            <a:r>
              <a:rPr lang="cs-CZ" sz="1800" dirty="0">
                <a:effectLst/>
                <a:ea typeface="Calibri" panose="020F0502020204030204" pitchFamily="34" charset="0"/>
                <a:cs typeface="Times New Roman" panose="02020603050405020304" pitchFamily="18" charset="0"/>
              </a:rPr>
              <a:t> dělitelnost geometrického kontinua.</a:t>
            </a:r>
          </a:p>
          <a:p>
            <a:pPr>
              <a:spcAft>
                <a:spcPts val="600"/>
              </a:spcAft>
            </a:pPr>
            <a:r>
              <a:rPr lang="cs-CZ" sz="1800" dirty="0" err="1">
                <a:effectLst/>
                <a:ea typeface="Calibri" panose="020F0502020204030204" pitchFamily="34" charset="0"/>
                <a:cs typeface="Times New Roman" panose="02020603050405020304" pitchFamily="18" charset="0"/>
              </a:rPr>
              <a:t>Blaise</a:t>
            </a:r>
            <a:r>
              <a:rPr lang="cs-CZ" sz="1800" dirty="0">
                <a:effectLst/>
                <a:ea typeface="Calibri" panose="020F0502020204030204" pitchFamily="34" charset="0"/>
                <a:cs typeface="Times New Roman" panose="02020603050405020304" pitchFamily="18" charset="0"/>
              </a:rPr>
              <a:t> Pascal, </a:t>
            </a:r>
            <a:r>
              <a:rPr lang="cs-CZ" sz="1800" dirty="0" err="1">
                <a:effectLst/>
                <a:ea typeface="Calibri" panose="020F0502020204030204" pitchFamily="34" charset="0"/>
                <a:cs typeface="Times New Roman" panose="02020603050405020304" pitchFamily="18" charset="0"/>
              </a:rPr>
              <a:t>Pensées</a:t>
            </a:r>
            <a:r>
              <a:rPr lang="cs-CZ" sz="1800" dirty="0">
                <a:effectLst/>
                <a:ea typeface="Calibri" panose="020F0502020204030204" pitchFamily="34" charset="0"/>
                <a:cs typeface="Times New Roman" panose="02020603050405020304" pitchFamily="18" charset="0"/>
              </a:rPr>
              <a:t> (</a:t>
            </a:r>
            <a:r>
              <a:rPr lang="cs-CZ" sz="1800" i="1" dirty="0">
                <a:effectLst/>
                <a:ea typeface="Calibri" panose="020F0502020204030204" pitchFamily="34" charset="0"/>
                <a:cs typeface="Times New Roman" panose="02020603050405020304" pitchFamily="18" charset="0"/>
              </a:rPr>
              <a:t>Myšlenky</a:t>
            </a:r>
            <a:r>
              <a:rPr lang="cs-CZ" sz="1800" dirty="0">
                <a:effectLst/>
                <a:ea typeface="Calibri" panose="020F0502020204030204" pitchFamily="34" charset="0"/>
                <a:cs typeface="Times New Roman" panose="02020603050405020304" pitchFamily="18" charset="0"/>
              </a:rPr>
              <a:t>, 1670): Země je v kosmu „</a:t>
            </a:r>
            <a:r>
              <a:rPr lang="cs-CZ" sz="1800" i="1" dirty="0">
                <a:effectLst/>
                <a:ea typeface="Calibri" panose="020F0502020204030204" pitchFamily="34" charset="0"/>
                <a:cs typeface="Times New Roman" panose="02020603050405020304" pitchFamily="18" charset="0"/>
              </a:rPr>
              <a:t>nepostižitelný bod</a:t>
            </a:r>
            <a:r>
              <a:rPr lang="cs-CZ" sz="1800" dirty="0">
                <a:effectLst/>
                <a:ea typeface="Calibri" panose="020F0502020204030204" pitchFamily="34" charset="0"/>
                <a:cs typeface="Times New Roman" panose="02020603050405020304" pitchFamily="18" charset="0"/>
              </a:rPr>
              <a:t>“; kromě vesmíru existuje „</a:t>
            </a:r>
            <a:r>
              <a:rPr lang="cs-CZ" sz="1800" i="1" dirty="0">
                <a:effectLst/>
                <a:ea typeface="Calibri" panose="020F0502020204030204" pitchFamily="34" charset="0"/>
                <a:cs typeface="Times New Roman" panose="02020603050405020304" pitchFamily="18" charset="0"/>
              </a:rPr>
              <a:t>druhá propast nekonečna</a:t>
            </a:r>
            <a:r>
              <a:rPr lang="cs-CZ" sz="1800" dirty="0">
                <a:effectLst/>
                <a:ea typeface="Calibri" panose="020F0502020204030204" pitchFamily="34" charset="0"/>
                <a:cs typeface="Times New Roman" panose="02020603050405020304" pitchFamily="18" charset="0"/>
              </a:rPr>
              <a:t>“: neviditelný mikrosvět. Mikroskopy nám odhalily, že roztoči mají své vlastní orgány, v nich krev, páru v této krvi a atomy v této páře. Tyto atomy ukrývají „</a:t>
            </a:r>
            <a:r>
              <a:rPr lang="cs-CZ" sz="1800" i="1" dirty="0">
                <a:effectLst/>
                <a:ea typeface="Calibri" panose="020F0502020204030204" pitchFamily="34" charset="0"/>
                <a:cs typeface="Times New Roman" panose="02020603050405020304" pitchFamily="18" charset="0"/>
              </a:rPr>
              <a:t>nekonečné množství vesmírů, z nichž každý má svoji oblohu, svoje planety, svoji zemi ve stejném poměru jako svět viditelný</a:t>
            </a:r>
            <a:r>
              <a:rPr lang="cs-CZ" sz="1800" dirty="0">
                <a:effectLst/>
                <a:ea typeface="Calibri" panose="020F0502020204030204" pitchFamily="34" charset="0"/>
                <a:cs typeface="Times New Roman" panose="02020603050405020304" pitchFamily="18" charset="0"/>
              </a:rPr>
              <a:t>“. Mikroskopická univerza mají svoje roztoče, kteří zase sestávají z orgánů, krve, páry a atomů, jež obsahují další světy. Vůči skutečnosti člověk nic neznamená: </a:t>
            </a:r>
          </a:p>
          <a:p>
            <a:pPr marL="0" indent="0" algn="just">
              <a:spcAft>
                <a:spcPts val="600"/>
              </a:spcAft>
              <a:buNone/>
            </a:pPr>
            <a:r>
              <a:rPr lang="cs-CZ" sz="1800" dirty="0">
                <a:effectLst/>
                <a:ea typeface="Calibri" panose="020F0502020204030204" pitchFamily="34" charset="0"/>
                <a:cs typeface="Times New Roman" panose="02020603050405020304" pitchFamily="18" charset="0"/>
              </a:rPr>
              <a:t>„</a:t>
            </a:r>
            <a:r>
              <a:rPr lang="cs-CZ" sz="1800" i="1" dirty="0">
                <a:effectLst/>
                <a:ea typeface="Calibri" panose="020F0502020204030204" pitchFamily="34" charset="0"/>
                <a:cs typeface="Times New Roman" panose="02020603050405020304" pitchFamily="18" charset="0"/>
              </a:rPr>
              <a:t>Nic proti nekonečnu, všecko proti ničemu, střed mezi ničím a vším. Pochopení krajností jest nekonečně vzdálen, konec věcí i jejich princip jest mu nepřemožitelně skryt v neproniknutelném tajemství, stejně neschopen jest viděti nic, z čehož vzešel, i nekonečno, které jej pohlcuje.</a:t>
            </a:r>
            <a:r>
              <a:rPr lang="cs-CZ" sz="1800" dirty="0">
                <a:effectLst/>
                <a:ea typeface="Calibri" panose="020F0502020204030204" pitchFamily="34" charset="0"/>
                <a:cs typeface="Times New Roman" panose="02020603050405020304" pitchFamily="18" charset="0"/>
              </a:rPr>
              <a:t>“ (Pascal, </a:t>
            </a:r>
            <a:r>
              <a:rPr lang="cs-CZ" sz="1800" i="1" dirty="0">
                <a:effectLst/>
                <a:ea typeface="Calibri" panose="020F0502020204030204" pitchFamily="34" charset="0"/>
                <a:cs typeface="Times New Roman" panose="02020603050405020304" pitchFamily="18" charset="0"/>
              </a:rPr>
              <a:t>Myšlenky</a:t>
            </a:r>
            <a:r>
              <a:rPr lang="cs-CZ" sz="1800" dirty="0">
                <a:effectLst/>
                <a:ea typeface="Calibri" panose="020F0502020204030204" pitchFamily="34" charset="0"/>
                <a:cs typeface="Times New Roman" panose="02020603050405020304" pitchFamily="18" charset="0"/>
              </a:rPr>
              <a:t>, 1909, 28-30)</a:t>
            </a: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7" name="Obdélník: se zakulacenými rohy 6">
            <a:extLst>
              <a:ext uri="{FF2B5EF4-FFF2-40B4-BE49-F238E27FC236}">
                <a16:creationId xmlns:a16="http://schemas.microsoft.com/office/drawing/2014/main" id="{004986C0-6030-4224-B894-338F61EBDE5F}"/>
              </a:ext>
            </a:extLst>
          </p:cNvPr>
          <p:cNvSpPr/>
          <p:nvPr/>
        </p:nvSpPr>
        <p:spPr>
          <a:xfrm>
            <a:off x="975359" y="4499608"/>
            <a:ext cx="10843261" cy="1249682"/>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1021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180407"/>
            <a:ext cx="5492537" cy="5370021"/>
          </a:xfrm>
        </p:spPr>
        <p:txBody>
          <a:bodyPr>
            <a:normAutofit/>
          </a:bodyPr>
          <a:lstStyle/>
          <a:p>
            <a:pPr algn="just">
              <a:spcAft>
                <a:spcPts val="600"/>
              </a:spcAft>
            </a:pPr>
            <a:r>
              <a:rPr lang="cs-CZ">
                <a:ea typeface="Calibri" panose="020F0502020204030204" pitchFamily="34" charset="0"/>
                <a:cs typeface="Times New Roman" panose="02020603050405020304" pitchFamily="18" charset="0"/>
              </a:rPr>
              <a:t>P</a:t>
            </a:r>
            <a:r>
              <a:rPr lang="cs-CZ" sz="1800">
                <a:effectLst/>
                <a:ea typeface="Calibri" panose="020F0502020204030204" pitchFamily="34" charset="0"/>
                <a:cs typeface="Times New Roman" panose="02020603050405020304" pitchFamily="18" charset="0"/>
              </a:rPr>
              <a:t>řed </a:t>
            </a:r>
            <a:r>
              <a:rPr lang="cs-CZ" sz="1800" smtClean="0">
                <a:effectLst/>
                <a:ea typeface="Calibri" panose="020F0502020204030204" pitchFamily="34" charset="0"/>
                <a:cs typeface="Times New Roman" panose="02020603050405020304" pitchFamily="18" charset="0"/>
              </a:rPr>
              <a:t>poznáním </a:t>
            </a:r>
            <a:r>
              <a:rPr lang="cs-CZ" sz="1800" dirty="0">
                <a:effectLst/>
                <a:ea typeface="Calibri" panose="020F0502020204030204" pitchFamily="34" charset="0"/>
                <a:cs typeface="Times New Roman" panose="02020603050405020304" pitchFamily="18" charset="0"/>
              </a:rPr>
              <a:t>buněčné struktury organismů neexistoval žádný věrohodný limit pro jejich zmenšování</a:t>
            </a:r>
            <a:r>
              <a:rPr lang="cs-CZ" sz="1800">
                <a:effectLst/>
                <a:ea typeface="Calibri" panose="020F0502020204030204" pitchFamily="34" charset="0"/>
                <a:cs typeface="Times New Roman" panose="02020603050405020304" pitchFamily="18" charset="0"/>
              </a:rPr>
              <a:t>: </a:t>
            </a:r>
            <a:r>
              <a:rPr lang="cs-CZ" sz="1800" smtClean="0">
                <a:effectLst/>
                <a:ea typeface="Calibri" panose="020F0502020204030204" pitchFamily="34" charset="0"/>
                <a:cs typeface="Times New Roman" panose="02020603050405020304" pitchFamily="18" charset="0"/>
              </a:rPr>
              <a:t>roztoči </a:t>
            </a:r>
            <a:r>
              <a:rPr lang="cs-CZ" sz="1800" dirty="0">
                <a:effectLst/>
                <a:ea typeface="Calibri" panose="020F0502020204030204" pitchFamily="34" charset="0"/>
                <a:cs typeface="Times New Roman" panose="02020603050405020304" pitchFamily="18" charset="0"/>
              </a:rPr>
              <a:t>mají své vlastní roztoče, kteří je koušou. </a:t>
            </a:r>
          </a:p>
          <a:p>
            <a:pPr algn="just">
              <a:spcAft>
                <a:spcPts val="600"/>
              </a:spcAft>
            </a:pPr>
            <a:r>
              <a:rPr lang="cs-CZ" sz="1800" smtClean="0">
                <a:effectLst/>
                <a:ea typeface="Calibri" panose="020F0502020204030204" pitchFamily="34" charset="0"/>
                <a:cs typeface="Times New Roman" panose="02020603050405020304" pitchFamily="18" charset="0"/>
              </a:rPr>
              <a:t>Stáří </a:t>
            </a:r>
            <a:r>
              <a:rPr lang="cs-CZ" sz="1800" dirty="0">
                <a:effectLst/>
                <a:ea typeface="Calibri" panose="020F0502020204030204" pitchFamily="34" charset="0"/>
                <a:cs typeface="Times New Roman" panose="02020603050405020304" pitchFamily="18" charset="0"/>
              </a:rPr>
              <a:t>Země bylo odhadováno asi na cca 5000 let, tj. asi 250 generací </a:t>
            </a:r>
            <a:r>
              <a:rPr lang="cs-CZ" sz="1800">
                <a:effectLst/>
                <a:ea typeface="Calibri" panose="020F0502020204030204" pitchFamily="34" charset="0"/>
                <a:cs typeface="Times New Roman" panose="02020603050405020304" pitchFamily="18" charset="0"/>
              </a:rPr>
              <a:t>lidí </a:t>
            </a:r>
            <a:r>
              <a:rPr lang="cs-CZ" sz="1800" smtClean="0">
                <a:effectLst/>
                <a:ea typeface="Calibri" panose="020F0502020204030204" pitchFamily="34" charset="0"/>
                <a:cs typeface="Times New Roman" panose="02020603050405020304" pitchFamily="18" charset="0"/>
              </a:rPr>
              <a:t>po 20 letech – </a:t>
            </a:r>
            <a:r>
              <a:rPr lang="cs-CZ" sz="1800" dirty="0">
                <a:effectLst/>
                <a:ea typeface="Calibri" panose="020F0502020204030204" pitchFamily="34" charset="0"/>
                <a:cs typeface="Times New Roman" panose="02020603050405020304" pitchFamily="18" charset="0"/>
              </a:rPr>
              <a:t>ani počet budoucích generací zase nebyl zase tak velký (blízký konec </a:t>
            </a:r>
            <a:r>
              <a:rPr lang="cs-CZ" sz="1800">
                <a:effectLst/>
                <a:ea typeface="Calibri" panose="020F0502020204030204" pitchFamily="34" charset="0"/>
                <a:cs typeface="Times New Roman" panose="02020603050405020304" pitchFamily="18" charset="0"/>
              </a:rPr>
              <a:t>světa</a:t>
            </a:r>
            <a:r>
              <a:rPr lang="cs-CZ" sz="1800" smtClean="0">
                <a:effectLst/>
                <a:ea typeface="Calibri" panose="020F0502020204030204" pitchFamily="34" charset="0"/>
                <a:cs typeface="Times New Roman" panose="02020603050405020304" pitchFamily="18" charset="0"/>
              </a:rPr>
              <a:t>).</a:t>
            </a:r>
          </a:p>
          <a:p>
            <a:pPr algn="just">
              <a:spcAft>
                <a:spcPts val="600"/>
              </a:spcAft>
            </a:pPr>
            <a:r>
              <a:rPr lang="cs-CZ"/>
              <a:t>Ve srovnání s množstvím roztočů, kteří se hemží v naší kůži a se zvířátky, která se hemží v našem zubním plaku, nebyla představa malých lidiček v našich varlatech nebo vaječnících nijak absurdní. </a:t>
            </a:r>
            <a:endParaRPr lang="cs-CZ" sz="1800" dirty="0">
              <a:effectLst/>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Image result for look through microscope">
            <a:extLst>
              <a:ext uri="{FF2B5EF4-FFF2-40B4-BE49-F238E27FC236}">
                <a16:creationId xmlns:a16="http://schemas.microsoft.com/office/drawing/2014/main" id="{EF110DE6-63C0-4E75-8BCB-EB7F4F0721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99463" y="1184563"/>
            <a:ext cx="5492537" cy="4121219"/>
          </a:xfrm>
          <a:prstGeom prst="rect">
            <a:avLst/>
          </a:prstGeom>
          <a:noFill/>
          <a:ln>
            <a:noFill/>
          </a:ln>
        </p:spPr>
      </p:pic>
    </p:spTree>
    <p:extLst>
      <p:ext uri="{BB962C8B-B14F-4D97-AF65-F5344CB8AC3E}">
        <p14:creationId xmlns:p14="http://schemas.microsoft.com/office/powerpoint/2010/main" val="4132718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180407"/>
            <a:ext cx="10529251" cy="5370021"/>
          </a:xfrm>
        </p:spPr>
        <p:txBody>
          <a:bodyPr>
            <a:normAutofit/>
          </a:bodyPr>
          <a:lstStyle/>
          <a:p>
            <a:pPr algn="just">
              <a:spcAft>
                <a:spcPts val="600"/>
              </a:spcAft>
              <a:buFont typeface="+mj-lt"/>
              <a:buAutoNum type="alphaLcParenR" startAt="2"/>
            </a:pPr>
            <a:r>
              <a:rPr lang="cs-CZ" sz="1800" dirty="0">
                <a:solidFill>
                  <a:schemeClr val="accent1"/>
                </a:solidFill>
                <a:effectLst/>
                <a:ea typeface="Calibri" panose="020F0502020204030204" pitchFamily="34" charset="0"/>
                <a:cs typeface="Times New Roman" panose="02020603050405020304" pitchFamily="18" charset="0"/>
              </a:rPr>
              <a:t>Mechanistické vidění světa: </a:t>
            </a:r>
          </a:p>
          <a:p>
            <a:pPr>
              <a:spcAft>
                <a:spcPts val="600"/>
              </a:spcAft>
            </a:pPr>
            <a:r>
              <a:rPr lang="cs-CZ" sz="1800" u="sng" dirty="0" err="1">
                <a:effectLst/>
                <a:ea typeface="Calibri" panose="020F0502020204030204" pitchFamily="34" charset="0"/>
                <a:cs typeface="Times New Roman" panose="02020603050405020304" pitchFamily="18" charset="0"/>
              </a:rPr>
              <a:t>Mechanicismus</a:t>
            </a:r>
            <a:r>
              <a:rPr lang="cs-CZ" sz="1800" dirty="0">
                <a:effectLst/>
                <a:ea typeface="Calibri" panose="020F0502020204030204" pitchFamily="34" charset="0"/>
                <a:cs typeface="Times New Roman" panose="02020603050405020304" pitchFamily="18" charset="0"/>
              </a:rPr>
              <a:t>: celý přírodní svět lze vysvětlit prostřednictvím hmotných částic v pohybu, které uvádí do pohybu Bůh (Descartes </a:t>
            </a:r>
            <a:r>
              <a:rPr lang="cs-CZ" sz="1800">
                <a:effectLst/>
                <a:ea typeface="Calibri" panose="020F0502020204030204" pitchFamily="34" charset="0"/>
                <a:cs typeface="Times New Roman" panose="02020603050405020304" pitchFamily="18" charset="0"/>
              </a:rPr>
              <a:t>aj</a:t>
            </a:r>
            <a:r>
              <a:rPr lang="cs-CZ" sz="1800" smtClean="0">
                <a:effectLst/>
                <a:ea typeface="Calibri" panose="020F0502020204030204" pitchFamily="34" charset="0"/>
                <a:cs typeface="Times New Roman" panose="02020603050405020304" pitchFamily="18" charset="0"/>
              </a:rPr>
              <a:t>.).</a:t>
            </a:r>
          </a:p>
          <a:p>
            <a:pPr>
              <a:spcAft>
                <a:spcPts val="600"/>
              </a:spcAft>
            </a:pPr>
            <a:r>
              <a:rPr lang="cs-CZ">
                <a:ea typeface="Calibri" panose="020F0502020204030204" pitchFamily="34" charset="0"/>
                <a:cs typeface="Times New Roman" panose="02020603050405020304" pitchFamily="18" charset="0"/>
              </a:rPr>
              <a:t>Descartes: rozmnožování jako mechanické interakce části shluků částic od otce i od matky.</a:t>
            </a:r>
          </a:p>
          <a:p>
            <a:pPr>
              <a:spcAft>
                <a:spcPts val="600"/>
              </a:spcAft>
            </a:pPr>
            <a:r>
              <a:rPr lang="cs-CZ" smtClean="0">
                <a:ea typeface="Calibri" panose="020F0502020204030204" pitchFamily="34" charset="0"/>
                <a:cs typeface="Times New Roman" panose="02020603050405020304" pitchFamily="18" charset="0"/>
              </a:rPr>
              <a:t>Empirické námitky: v přírodě nedochází ke spontánnímu rozmnožování: hmyz v tlejících látkách (červi v mrtvolách atp.), experimenty F. Rediho z r. 1688 s mouchami v mase.</a:t>
            </a:r>
          </a:p>
          <a:p>
            <a:pPr>
              <a:spcAft>
                <a:spcPts val="600"/>
              </a:spcAft>
            </a:pPr>
            <a:r>
              <a:rPr lang="cs-CZ" smtClean="0">
                <a:ea typeface="Calibri" panose="020F0502020204030204" pitchFamily="34" charset="0"/>
                <a:cs typeface="Times New Roman" panose="02020603050405020304" pitchFamily="18" charset="0"/>
              </a:rPr>
              <a:t>Filosofické námitky: jak </a:t>
            </a:r>
            <a:r>
              <a:rPr lang="cs-CZ">
                <a:ea typeface="Calibri" panose="020F0502020204030204" pitchFamily="34" charset="0"/>
                <a:cs typeface="Times New Roman" panose="02020603050405020304" pitchFamily="18" charset="0"/>
              </a:rPr>
              <a:t>se hmota může sama zorganizovat </a:t>
            </a:r>
            <a:r>
              <a:rPr lang="cs-CZ">
                <a:ea typeface="Calibri" panose="020F0502020204030204" pitchFamily="34" charset="0"/>
                <a:cs typeface="Times New Roman" panose="02020603050405020304" pitchFamily="18" charset="0"/>
              </a:rPr>
              <a:t>v </a:t>
            </a:r>
            <a:r>
              <a:rPr lang="cs-CZ" smtClean="0">
                <a:ea typeface="Calibri" panose="020F0502020204030204" pitchFamily="34" charset="0"/>
                <a:cs typeface="Times New Roman" panose="02020603050405020304" pitchFamily="18" charset="0"/>
              </a:rPr>
              <a:t>orgány a v tělo?</a:t>
            </a:r>
          </a:p>
          <a:p>
            <a:pPr>
              <a:spcAft>
                <a:spcPts val="600"/>
              </a:spcAft>
            </a:pPr>
            <a:r>
              <a:rPr lang="cs-CZ" sz="1800" smtClean="0">
                <a:effectLst/>
                <a:ea typeface="Calibri" panose="020F0502020204030204" pitchFamily="34" charset="0"/>
                <a:cs typeface="Times New Roman" panose="02020603050405020304" pitchFamily="18" charset="0"/>
              </a:rPr>
              <a:t>Řešení: </a:t>
            </a:r>
            <a:r>
              <a:rPr lang="cs-CZ" u="sng">
                <a:ea typeface="Calibri" panose="020F0502020204030204" pitchFamily="34" charset="0"/>
                <a:cs typeface="Times New Roman" panose="02020603050405020304" pitchFamily="18" charset="0"/>
              </a:rPr>
              <a:t>preformacionismu</a:t>
            </a:r>
            <a:r>
              <a:rPr lang="cs-CZ">
                <a:ea typeface="Calibri" panose="020F0502020204030204" pitchFamily="34" charset="0"/>
                <a:cs typeface="Times New Roman" panose="02020603050405020304" pitchFamily="18" charset="0"/>
              </a:rPr>
              <a:t>: všechna individua rostou ze zárodků, které stvořil Bůh na počátku světa.</a:t>
            </a:r>
          </a:p>
          <a:p>
            <a:pPr>
              <a:spcAft>
                <a:spcPts val="600"/>
              </a:spcAft>
            </a:pPr>
            <a:r>
              <a:rPr lang="cs-CZ" u="sng">
                <a:ea typeface="Calibri" panose="020F0502020204030204" pitchFamily="34" charset="0"/>
                <a:cs typeface="Times New Roman" panose="02020603050405020304" pitchFamily="18" charset="0"/>
              </a:rPr>
              <a:t>Preformacionismus</a:t>
            </a:r>
            <a:r>
              <a:rPr lang="cs-CZ">
                <a:ea typeface="Calibri" panose="020F0502020204030204" pitchFamily="34" charset="0"/>
                <a:cs typeface="Times New Roman" panose="02020603050405020304" pitchFamily="18" charset="0"/>
              </a:rPr>
              <a:t> = snaha zachránit mechanistický výklad světa pomocí části – současně potvrdit svrchovanost Boha </a:t>
            </a:r>
            <a:r>
              <a:rPr lang="cs-CZ">
                <a:ea typeface="Calibri" panose="020F0502020204030204" pitchFamily="34" charset="0"/>
                <a:cs typeface="Times New Roman" panose="02020603050405020304" pitchFamily="18" charset="0"/>
              </a:rPr>
              <a:t>nad </a:t>
            </a:r>
            <a:r>
              <a:rPr lang="cs-CZ" smtClean="0">
                <a:ea typeface="Calibri" panose="020F0502020204030204" pitchFamily="34" charset="0"/>
                <a:cs typeface="Times New Roman" panose="02020603050405020304" pitchFamily="18" charset="0"/>
              </a:rPr>
              <a:t>přírodou, tj. pasivní hmota </a:t>
            </a:r>
            <a:r>
              <a:rPr lang="cs-CZ" u="sng" smtClean="0">
                <a:ea typeface="Calibri" panose="020F0502020204030204" pitchFamily="34" charset="0"/>
                <a:cs typeface="Times New Roman" panose="02020603050405020304" pitchFamily="18" charset="0"/>
              </a:rPr>
              <a:t>nevytváří život</a:t>
            </a:r>
            <a:r>
              <a:rPr lang="cs-CZ" smtClean="0">
                <a:ea typeface="Calibri" panose="020F0502020204030204" pitchFamily="34" charset="0"/>
                <a:cs typeface="Times New Roman" panose="02020603050405020304" pitchFamily="18" charset="0"/>
              </a:rPr>
              <a:t>, to udělal jen Bůh při stvoření světa. </a:t>
            </a:r>
            <a:endParaRPr lang="cs-CZ" sz="1800" dirty="0">
              <a:effectLst/>
              <a:ea typeface="Calibri" panose="020F0502020204030204" pitchFamily="34" charset="0"/>
              <a:cs typeface="Times New Roman" panose="02020603050405020304" pitchFamily="18" charset="0"/>
            </a:endParaRPr>
          </a:p>
          <a:p>
            <a:pPr marL="0" indent="0">
              <a:spcAft>
                <a:spcPts val="600"/>
              </a:spcAft>
              <a:buNone/>
            </a:pPr>
            <a:endParaRPr lang="cs-CZ" sz="1800" dirty="0">
              <a:effectLst/>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24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180407"/>
            <a:ext cx="7470372" cy="5370021"/>
          </a:xfrm>
        </p:spPr>
        <p:txBody>
          <a:bodyPr>
            <a:normAutofit/>
          </a:bodyPr>
          <a:lstStyle/>
          <a:p>
            <a:pPr algn="just">
              <a:spcAft>
                <a:spcPts val="600"/>
              </a:spcAft>
              <a:buFont typeface="+mj-lt"/>
              <a:buAutoNum type="alphaLcParenR" startAt="3"/>
            </a:pPr>
            <a:r>
              <a:rPr lang="cs-CZ" sz="1800" smtClean="0">
                <a:solidFill>
                  <a:schemeClr val="accent1"/>
                </a:solidFill>
                <a:effectLst/>
                <a:ea typeface="Calibri" panose="020F0502020204030204" pitchFamily="34" charset="0"/>
                <a:cs typeface="Times New Roman" panose="02020603050405020304" pitchFamily="18" charset="0"/>
              </a:rPr>
              <a:t>Přináležitost k dobové intelektuální avantgardě:</a:t>
            </a:r>
            <a:endParaRPr lang="cs-CZ" sz="1800" dirty="0">
              <a:solidFill>
                <a:schemeClr val="accent1"/>
              </a:solidFill>
              <a:effectLst/>
              <a:ea typeface="Calibri" panose="020F0502020204030204" pitchFamily="34" charset="0"/>
              <a:cs typeface="Times New Roman" panose="02020603050405020304" pitchFamily="18" charset="0"/>
            </a:endParaRPr>
          </a:p>
          <a:p>
            <a:pPr algn="just">
              <a:spcAft>
                <a:spcPts val="600"/>
              </a:spcAft>
            </a:pPr>
            <a:r>
              <a:rPr lang="cs-CZ" sz="1800" u="sng" dirty="0" err="1">
                <a:effectLst/>
                <a:ea typeface="Calibri" panose="020F0502020204030204" pitchFamily="34" charset="0"/>
                <a:cs typeface="Times New Roman" panose="02020603050405020304" pitchFamily="18" charset="0"/>
              </a:rPr>
              <a:t>Preformacionismus</a:t>
            </a:r>
            <a:r>
              <a:rPr lang="cs-CZ" sz="1800" dirty="0">
                <a:effectLst/>
                <a:ea typeface="Calibri" panose="020F0502020204030204" pitchFamily="34" charset="0"/>
                <a:cs typeface="Times New Roman" panose="02020603050405020304" pitchFamily="18" charset="0"/>
              </a:rPr>
              <a:t> podporovali </a:t>
            </a:r>
            <a:r>
              <a:rPr lang="cs-CZ" sz="1800" dirty="0" err="1">
                <a:effectLst/>
                <a:ea typeface="Calibri" panose="020F0502020204030204" pitchFamily="34" charset="0"/>
                <a:cs typeface="Times New Roman" panose="02020603050405020304" pitchFamily="18" charset="0"/>
              </a:rPr>
              <a:t>Malpighi</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Swammerdam</a:t>
            </a:r>
            <a:r>
              <a:rPr lang="cs-CZ" sz="1800" dirty="0">
                <a:effectLst/>
                <a:ea typeface="Calibri" panose="020F0502020204030204" pitchFamily="34" charset="0"/>
                <a:cs typeface="Times New Roman" panose="02020603050405020304" pitchFamily="18" charset="0"/>
              </a:rPr>
              <a:t> i </a:t>
            </a:r>
            <a:r>
              <a:rPr lang="cs-CZ" sz="1800" dirty="0" err="1">
                <a:effectLst/>
                <a:ea typeface="Calibri" panose="020F0502020204030204" pitchFamily="34" charset="0"/>
                <a:cs typeface="Times New Roman" panose="02020603050405020304" pitchFamily="18" charset="0"/>
              </a:rPr>
              <a:t>Leeuwenhoek</a:t>
            </a:r>
            <a:r>
              <a:rPr lang="cs-CZ" dirty="0">
                <a:ea typeface="Calibri" panose="020F0502020204030204" pitchFamily="34" charset="0"/>
                <a:cs typeface="Times New Roman" panose="02020603050405020304" pitchFamily="18" charset="0"/>
              </a:rPr>
              <a:t>.</a:t>
            </a:r>
            <a:endParaRPr lang="cs-CZ" sz="1800" dirty="0">
              <a:effectLst/>
              <a:ea typeface="Calibri" panose="020F0502020204030204" pitchFamily="34" charset="0"/>
              <a:cs typeface="Times New Roman" panose="02020603050405020304" pitchFamily="18" charset="0"/>
            </a:endParaRPr>
          </a:p>
          <a:p>
            <a:pPr algn="just">
              <a:spcAft>
                <a:spcPts val="600"/>
              </a:spcAft>
            </a:pPr>
            <a:r>
              <a:rPr lang="cs-CZ" sz="1800" dirty="0">
                <a:effectLst/>
                <a:ea typeface="Calibri" panose="020F0502020204030204" pitchFamily="34" charset="0"/>
                <a:cs typeface="Times New Roman" panose="02020603050405020304" pitchFamily="18" charset="0"/>
              </a:rPr>
              <a:t>Filosofické pozadí dodali </a:t>
            </a:r>
            <a:r>
              <a:rPr lang="cs-CZ" sz="1800" b="1" dirty="0">
                <a:effectLst/>
                <a:ea typeface="Calibri" panose="020F0502020204030204" pitchFamily="34" charset="0"/>
                <a:cs typeface="Times New Roman" panose="02020603050405020304" pitchFamily="18" charset="0"/>
              </a:rPr>
              <a:t>Leibniz</a:t>
            </a:r>
            <a:r>
              <a:rPr lang="cs-CZ" sz="1800" dirty="0">
                <a:effectLst/>
                <a:ea typeface="Calibri" panose="020F0502020204030204" pitchFamily="34" charset="0"/>
                <a:cs typeface="Times New Roman" panose="02020603050405020304" pitchFamily="18" charset="0"/>
              </a:rPr>
              <a:t> a karteziánský filosof N. </a:t>
            </a:r>
            <a:r>
              <a:rPr lang="cs-CZ" sz="1800" b="1" dirty="0" err="1">
                <a:effectLst/>
                <a:ea typeface="Calibri" panose="020F0502020204030204" pitchFamily="34" charset="0"/>
                <a:cs typeface="Times New Roman" panose="02020603050405020304" pitchFamily="18" charset="0"/>
              </a:rPr>
              <a:t>Malebranche</a:t>
            </a:r>
            <a:r>
              <a:rPr lang="cs-CZ" sz="1800" dirty="0">
                <a:effectLst/>
                <a:ea typeface="Calibri" panose="020F0502020204030204" pitchFamily="34" charset="0"/>
                <a:cs typeface="Times New Roman" panose="02020603050405020304" pitchFamily="18" charset="0"/>
              </a:rPr>
              <a:t> (1638-1715).</a:t>
            </a:r>
          </a:p>
          <a:p>
            <a:pPr algn="just">
              <a:spcAft>
                <a:spcPts val="600"/>
              </a:spcAft>
            </a:pPr>
            <a:r>
              <a:rPr lang="cs-CZ" sz="1800" dirty="0" err="1">
                <a:effectLst/>
                <a:ea typeface="Calibri" panose="020F0502020204030204" pitchFamily="34" charset="0"/>
                <a:cs typeface="Times New Roman" panose="02020603050405020304" pitchFamily="18" charset="0"/>
              </a:rPr>
              <a:t>Malebranche</a:t>
            </a:r>
            <a:r>
              <a:rPr lang="cs-CZ" sz="1800"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emboîtement</a:t>
            </a:r>
            <a:r>
              <a:rPr lang="cs-CZ" sz="1800" dirty="0">
                <a:effectLst/>
                <a:ea typeface="Calibri" panose="020F0502020204030204" pitchFamily="34" charset="0"/>
                <a:cs typeface="Times New Roman" panose="02020603050405020304" pitchFamily="18" charset="0"/>
              </a:rPr>
              <a:t>“ – „</a:t>
            </a:r>
            <a:r>
              <a:rPr lang="cs-CZ" sz="1800" i="1" dirty="0">
                <a:effectLst/>
                <a:ea typeface="Calibri" panose="020F0502020204030204" pitchFamily="34" charset="0"/>
                <a:cs typeface="Times New Roman" panose="02020603050405020304" pitchFamily="18" charset="0"/>
              </a:rPr>
              <a:t>zapadání do sebe</a:t>
            </a:r>
            <a:r>
              <a:rPr lang="cs-CZ" sz="1800" dirty="0">
                <a:effectLst/>
                <a:ea typeface="Calibri" panose="020F0502020204030204" pitchFamily="34" charset="0"/>
                <a:cs typeface="Times New Roman" panose="02020603050405020304" pitchFamily="18" charset="0"/>
              </a:rPr>
              <a:t>“, matrjošky: v semeni/vajíčkách nekonečné řady malinkatých rostlinek a zvířat, které v sobě nesly další tisíce zárodků. Chtěl uchovat představu pasivního světa, který je zcela závislý na stvořitelské </a:t>
            </a:r>
            <a:r>
              <a:rPr lang="cs-CZ" sz="1800">
                <a:effectLst/>
                <a:ea typeface="Calibri" panose="020F0502020204030204" pitchFamily="34" charset="0"/>
                <a:cs typeface="Times New Roman" panose="02020603050405020304" pitchFamily="18" charset="0"/>
              </a:rPr>
              <a:t>moci</a:t>
            </a:r>
            <a:r>
              <a:rPr lang="cs-CZ" sz="1800" smtClean="0">
                <a:effectLst/>
                <a:ea typeface="Calibri" panose="020F0502020204030204" pitchFamily="34" charset="0"/>
                <a:cs typeface="Times New Roman" panose="02020603050405020304" pitchFamily="18" charset="0"/>
              </a:rPr>
              <a:t>.</a:t>
            </a:r>
          </a:p>
          <a:p>
            <a:pPr marL="0" indent="0" algn="just">
              <a:spcAft>
                <a:spcPts val="600"/>
              </a:spcAft>
              <a:buNone/>
            </a:pPr>
            <a:r>
              <a:rPr lang="cs-CZ" smtClean="0">
                <a:solidFill>
                  <a:schemeClr val="accent1"/>
                </a:solidFill>
                <a:ea typeface="Calibri" panose="020F0502020204030204" pitchFamily="34" charset="0"/>
                <a:cs typeface="Times New Roman" panose="02020603050405020304" pitchFamily="18" charset="0"/>
              </a:rPr>
              <a:t>d) Inteligibilita preformacionismu</a:t>
            </a:r>
          </a:p>
          <a:p>
            <a:pPr algn="just">
              <a:spcAft>
                <a:spcPts val="600"/>
              </a:spcAft>
            </a:pPr>
            <a:r>
              <a:rPr lang="cs-CZ" smtClean="0">
                <a:ea typeface="Calibri" panose="020F0502020204030204" pitchFamily="34" charset="0"/>
                <a:cs typeface="Times New Roman" panose="02020603050405020304" pitchFamily="18" charset="0"/>
              </a:rPr>
              <a:t>Preformacionismus byl prostě srozumitelný – nepředpokládal magii, ani duchovno, ani účelnost</a:t>
            </a:r>
            <a:endParaRPr lang="cs-CZ">
              <a:solidFill>
                <a:schemeClr val="accent1"/>
              </a:solidFill>
              <a:ea typeface="Calibri" panose="020F0502020204030204" pitchFamily="34" charset="0"/>
              <a:cs typeface="Times New Roman" panose="02020603050405020304" pitchFamily="18" charset="0"/>
            </a:endParaRPr>
          </a:p>
          <a:p>
            <a:pPr marL="0" indent="0" algn="just">
              <a:spcAft>
                <a:spcPts val="600"/>
              </a:spcAft>
              <a:buNone/>
            </a:pPr>
            <a:endParaRPr lang="cs-CZ" sz="1800" dirty="0">
              <a:effectLst/>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a:extLst>
              <a:ext uri="{FF2B5EF4-FFF2-40B4-BE49-F238E27FC236}">
                <a16:creationId xmlns:a16="http://schemas.microsoft.com/office/drawing/2014/main" id="{8AEE848A-AB8D-41CE-87F0-6158C54821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1985" y="493813"/>
            <a:ext cx="3580015" cy="6364187"/>
          </a:xfrm>
          <a:prstGeom prst="rect">
            <a:avLst/>
          </a:prstGeom>
          <a:noFill/>
          <a:ln>
            <a:noFill/>
          </a:ln>
        </p:spPr>
      </p:pic>
    </p:spTree>
    <p:extLst>
      <p:ext uri="{BB962C8B-B14F-4D97-AF65-F5344CB8AC3E}">
        <p14:creationId xmlns:p14="http://schemas.microsoft.com/office/powerpoint/2010/main" val="1456768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904999"/>
            <a:ext cx="10668000" cy="4645429"/>
          </a:xfrm>
        </p:spPr>
        <p:txBody>
          <a:bodyPr>
            <a:normAutofit/>
          </a:bodyPr>
          <a:lstStyle/>
          <a:p>
            <a:pPr algn="just">
              <a:spcAft>
                <a:spcPts val="600"/>
              </a:spcAft>
            </a:pPr>
            <a:r>
              <a:rPr lang="cs-CZ" sz="1800" dirty="0">
                <a:effectLst/>
                <a:ea typeface="Calibri" panose="020F0502020204030204" pitchFamily="34" charset="0"/>
                <a:cs typeface="Times New Roman" panose="02020603050405020304" pitchFamily="18" charset="0"/>
              </a:rPr>
              <a:t>Leibniz nechtěl zachránit </a:t>
            </a:r>
            <a:r>
              <a:rPr lang="cs-CZ" sz="1800" dirty="0" err="1">
                <a:effectLst/>
                <a:ea typeface="Calibri" panose="020F0502020204030204" pitchFamily="34" charset="0"/>
                <a:cs typeface="Times New Roman" panose="02020603050405020304" pitchFamily="18" charset="0"/>
              </a:rPr>
              <a:t>mechanicismus</a:t>
            </a:r>
            <a:r>
              <a:rPr lang="cs-CZ" sz="1800" dirty="0">
                <a:effectLst/>
                <a:ea typeface="Calibri" panose="020F0502020204030204" pitchFamily="34" charset="0"/>
                <a:cs typeface="Times New Roman" panose="02020603050405020304" pitchFamily="18" charset="0"/>
              </a:rPr>
              <a:t>; v </a:t>
            </a:r>
            <a:r>
              <a:rPr lang="cs-CZ" sz="1800" u="sng" dirty="0" err="1">
                <a:effectLst/>
                <a:ea typeface="Calibri" panose="020F0502020204030204" pitchFamily="34" charset="0"/>
                <a:cs typeface="Times New Roman" panose="02020603050405020304" pitchFamily="18" charset="0"/>
              </a:rPr>
              <a:t>preformacionismu</a:t>
            </a:r>
            <a:r>
              <a:rPr lang="cs-CZ" sz="1800" dirty="0">
                <a:effectLst/>
                <a:ea typeface="Calibri" panose="020F0502020204030204" pitchFamily="34" charset="0"/>
                <a:cs typeface="Times New Roman" panose="02020603050405020304" pitchFamily="18" charset="0"/>
              </a:rPr>
              <a:t> viděl ztělesnění své </a:t>
            </a:r>
            <a:r>
              <a:rPr lang="cs-CZ" sz="1800" u="sng" dirty="0" err="1">
                <a:effectLst/>
                <a:ea typeface="Calibri" panose="020F0502020204030204" pitchFamily="34" charset="0"/>
                <a:cs typeface="Times New Roman" panose="02020603050405020304" pitchFamily="18" charset="0"/>
              </a:rPr>
              <a:t>monadologie</a:t>
            </a:r>
            <a:r>
              <a:rPr lang="cs-CZ" sz="1800" dirty="0">
                <a:effectLst/>
                <a:ea typeface="Calibri" panose="020F0502020204030204" pitchFamily="34" charset="0"/>
                <a:cs typeface="Times New Roman" panose="02020603050405020304" pitchFamily="18" charset="0"/>
              </a:rPr>
              <a:t>.</a:t>
            </a:r>
          </a:p>
          <a:p>
            <a:pPr algn="just">
              <a:spcAft>
                <a:spcPts val="600"/>
              </a:spcAft>
            </a:pPr>
            <a:r>
              <a:rPr lang="cs-CZ" sz="1800" u="sng" dirty="0" err="1">
                <a:effectLst/>
                <a:ea typeface="Calibri" panose="020F0502020204030204" pitchFamily="34" charset="0"/>
                <a:cs typeface="Times New Roman" panose="02020603050405020304" pitchFamily="18" charset="0"/>
              </a:rPr>
              <a:t>Preformacionismus</a:t>
            </a:r>
            <a:r>
              <a:rPr lang="cs-CZ" sz="1800" dirty="0">
                <a:effectLst/>
                <a:ea typeface="Calibri" panose="020F0502020204030204" pitchFamily="34" charset="0"/>
                <a:cs typeface="Times New Roman" panose="02020603050405020304" pitchFamily="18" charset="0"/>
              </a:rPr>
              <a:t> = nerodí se nový život, oplození = transformace miniatury v malého človíčka</a:t>
            </a:r>
          </a:p>
          <a:p>
            <a:pPr algn="just">
              <a:spcAft>
                <a:spcPts val="600"/>
              </a:spcAft>
            </a:pPr>
            <a:r>
              <a:rPr lang="cs-CZ" sz="1800" dirty="0">
                <a:effectLst/>
                <a:ea typeface="Calibri" panose="020F0502020204030204" pitchFamily="34" charset="0"/>
                <a:cs typeface="Times New Roman" panose="02020603050405020304" pitchFamily="18" charset="0"/>
              </a:rPr>
              <a:t>Leibniz – </a:t>
            </a:r>
            <a:r>
              <a:rPr lang="cs-CZ" sz="1800" i="1" dirty="0">
                <a:effectLst/>
                <a:ea typeface="Calibri" panose="020F0502020204030204" pitchFamily="34" charset="0"/>
                <a:cs typeface="Times New Roman" panose="02020603050405020304" pitchFamily="18" charset="0"/>
              </a:rPr>
              <a:t>Principy přírody a milosti </a:t>
            </a:r>
            <a:r>
              <a:rPr lang="cs-CZ" sz="1800" dirty="0">
                <a:effectLst/>
                <a:ea typeface="Calibri" panose="020F0502020204030204" pitchFamily="34" charset="0"/>
                <a:cs typeface="Times New Roman" panose="02020603050405020304" pitchFamily="18" charset="0"/>
              </a:rPr>
              <a:t>(1712-1714): </a:t>
            </a:r>
          </a:p>
          <a:p>
            <a:pPr marL="0" indent="0" algn="just">
              <a:spcAft>
                <a:spcPts val="600"/>
              </a:spcAft>
              <a:buNone/>
            </a:pPr>
            <a:r>
              <a:rPr lang="cs-CZ" sz="1800" dirty="0">
                <a:effectLst/>
                <a:ea typeface="Calibri" panose="020F0502020204030204" pitchFamily="34" charset="0"/>
                <a:cs typeface="Times New Roman" panose="02020603050405020304" pitchFamily="18" charset="0"/>
              </a:rPr>
              <a:t>„</a:t>
            </a:r>
            <a:r>
              <a:rPr lang="cs-CZ" i="1" dirty="0">
                <a:ea typeface="Calibri" panose="020F0502020204030204" pitchFamily="34" charset="0"/>
                <a:cs typeface="Times New Roman" panose="02020603050405020304" pitchFamily="18" charset="0"/>
              </a:rPr>
              <a:t>Ž</a:t>
            </a:r>
            <a:r>
              <a:rPr lang="cs-CZ" sz="1800" i="1" dirty="0">
                <a:effectLst/>
                <a:ea typeface="Calibri" panose="020F0502020204030204" pitchFamily="34" charset="0"/>
                <a:cs typeface="Times New Roman" panose="02020603050405020304" pitchFamily="18" charset="0"/>
              </a:rPr>
              <a:t>iví tvorové </a:t>
            </a:r>
            <a:r>
              <a:rPr lang="cs-CZ" sz="1800" dirty="0">
                <a:effectLst/>
                <a:ea typeface="Calibri" panose="020F0502020204030204" pitchFamily="34" charset="0"/>
                <a:cs typeface="Times New Roman" panose="02020603050405020304" pitchFamily="18" charset="0"/>
              </a:rPr>
              <a:t>(…) </a:t>
            </a:r>
            <a:r>
              <a:rPr lang="cs-CZ" sz="1800" i="1" dirty="0">
                <a:effectLst/>
                <a:ea typeface="Calibri" panose="020F0502020204030204" pitchFamily="34" charset="0"/>
                <a:cs typeface="Times New Roman" panose="02020603050405020304" pitchFamily="18" charset="0"/>
              </a:rPr>
              <a:t>nepocházejí z procesu hnilobného rozkladu</a:t>
            </a:r>
            <a:r>
              <a:rPr lang="cs-CZ" sz="1800" dirty="0">
                <a:effectLst/>
                <a:ea typeface="Calibri" panose="020F0502020204030204" pitchFamily="34" charset="0"/>
                <a:cs typeface="Times New Roman" panose="02020603050405020304" pitchFamily="18" charset="0"/>
              </a:rPr>
              <a:t> (…) </a:t>
            </a:r>
            <a:r>
              <a:rPr lang="cs-CZ" sz="1800" i="1" dirty="0">
                <a:effectLst/>
                <a:ea typeface="Calibri" panose="020F0502020204030204" pitchFamily="34" charset="0"/>
                <a:cs typeface="Times New Roman" panose="02020603050405020304" pitchFamily="18" charset="0"/>
              </a:rPr>
              <a:t>nýbrž z preformovaných semen a jsou tedy jen obměnou </a:t>
            </a:r>
            <a:r>
              <a:rPr lang="cs-CZ" sz="1800" i="1" dirty="0" err="1">
                <a:effectLst/>
                <a:ea typeface="Calibri" panose="020F0502020204030204" pitchFamily="34" charset="0"/>
                <a:cs typeface="Times New Roman" panose="02020603050405020304" pitchFamily="18" charset="0"/>
              </a:rPr>
              <a:t>preexistujících</a:t>
            </a:r>
            <a:r>
              <a:rPr lang="cs-CZ" sz="1800" i="1" dirty="0">
                <a:effectLst/>
                <a:ea typeface="Calibri" panose="020F0502020204030204" pitchFamily="34" charset="0"/>
                <a:cs typeface="Times New Roman" panose="02020603050405020304" pitchFamily="18" charset="0"/>
              </a:rPr>
              <a:t> živých tvorů. V semenech velkých živočichů jsou malí živočichové, kteří při početí přijímají nové roucho a přivlastňují si je, což jim umožňuje živit a zvětšovat se a dostat se na vyšší jeviště, a tím způsobit rozmnožení velkého živočicha.</a:t>
            </a:r>
            <a:r>
              <a:rPr lang="cs-CZ" sz="1800" dirty="0">
                <a:effectLst/>
                <a:ea typeface="Calibri" panose="020F0502020204030204" pitchFamily="34" charset="0"/>
                <a:cs typeface="Times New Roman" panose="02020603050405020304" pitchFamily="18" charset="0"/>
              </a:rPr>
              <a:t>“ (</a:t>
            </a:r>
            <a:r>
              <a:rPr lang="cs-CZ" sz="1800" i="1" dirty="0" err="1">
                <a:effectLst/>
                <a:ea typeface="Calibri" panose="020F0502020204030204" pitchFamily="34" charset="0"/>
                <a:cs typeface="Times New Roman" panose="02020603050405020304" pitchFamily="18" charset="0"/>
              </a:rPr>
              <a:t>Monadologie</a:t>
            </a:r>
            <a:r>
              <a:rPr lang="cs-CZ" sz="1800" i="1" dirty="0">
                <a:effectLst/>
                <a:ea typeface="Calibri" panose="020F0502020204030204" pitchFamily="34" charset="0"/>
                <a:cs typeface="Times New Roman" panose="02020603050405020304" pitchFamily="18" charset="0"/>
              </a:rPr>
              <a:t> a jiné práce</a:t>
            </a:r>
            <a:r>
              <a:rPr lang="cs-CZ" sz="1800" dirty="0">
                <a:effectLst/>
                <a:ea typeface="Calibri" panose="020F0502020204030204" pitchFamily="34" charset="0"/>
                <a:cs typeface="Times New Roman" panose="02020603050405020304" pitchFamily="18" charset="0"/>
              </a:rPr>
              <a:t>, s. 148)</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Leibniz jako představitel </a:t>
            </a:r>
            <a:r>
              <a:rPr lang="cs-CZ" dirty="0" err="1"/>
              <a:t>preformacionismu</a:t>
            </a:r>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7" name="Obdélník: se zakulacenými rohy 6">
            <a:extLst>
              <a:ext uri="{FF2B5EF4-FFF2-40B4-BE49-F238E27FC236}">
                <a16:creationId xmlns:a16="http://schemas.microsoft.com/office/drawing/2014/main" id="{7F4512AB-165A-4F6A-BCC0-B29C35B94012}"/>
              </a:ext>
            </a:extLst>
          </p:cNvPr>
          <p:cNvSpPr/>
          <p:nvPr/>
        </p:nvSpPr>
        <p:spPr>
          <a:xfrm>
            <a:off x="975359" y="3872838"/>
            <a:ext cx="10668000" cy="1510692"/>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63265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59" y="1904999"/>
            <a:ext cx="5741325" cy="4645429"/>
          </a:xfrm>
        </p:spPr>
        <p:txBody>
          <a:bodyPr>
            <a:normAutofit/>
          </a:bodyPr>
          <a:lstStyle/>
          <a:p>
            <a:pPr algn="just">
              <a:spcAft>
                <a:spcPts val="600"/>
              </a:spcAft>
            </a:pPr>
            <a:r>
              <a:rPr lang="cs-CZ" dirty="0">
                <a:ea typeface="Calibri" panose="020F0502020204030204" pitchFamily="34" charset="0"/>
                <a:cs typeface="Times New Roman" panose="02020603050405020304" pitchFamily="18" charset="0"/>
              </a:rPr>
              <a:t>P</a:t>
            </a:r>
            <a:r>
              <a:rPr lang="cs-CZ" sz="1800" dirty="0">
                <a:effectLst/>
                <a:ea typeface="Calibri" panose="020F0502020204030204" pitchFamily="34" charset="0"/>
                <a:cs typeface="Times New Roman" panose="02020603050405020304" pitchFamily="18" charset="0"/>
              </a:rPr>
              <a:t>odle </a:t>
            </a:r>
            <a:r>
              <a:rPr lang="cs-CZ" sz="1800" u="sng" dirty="0" err="1">
                <a:effectLst/>
                <a:ea typeface="Calibri" panose="020F0502020204030204" pitchFamily="34" charset="0"/>
                <a:cs typeface="Times New Roman" panose="02020603050405020304" pitchFamily="18" charset="0"/>
              </a:rPr>
              <a:t>preformacionismu</a:t>
            </a:r>
            <a:r>
              <a:rPr lang="cs-CZ" sz="1800" dirty="0">
                <a:effectLst/>
                <a:ea typeface="Calibri" panose="020F0502020204030204" pitchFamily="34" charset="0"/>
                <a:cs typeface="Times New Roman" panose="02020603050405020304" pitchFamily="18" charset="0"/>
              </a:rPr>
              <a:t> mohl existovat jen jeden rodič: miniatury jsou buď ve spermatu nebo v (postulovaných) ženských vajíčkách – v tomto případě sperma jen spouští proces transformace.</a:t>
            </a:r>
          </a:p>
          <a:p>
            <a:pPr algn="just">
              <a:spcAft>
                <a:spcPts val="600"/>
              </a:spcAft>
            </a:pPr>
            <a:r>
              <a:rPr lang="cs-CZ" sz="1800" dirty="0">
                <a:effectLst/>
                <a:ea typeface="Calibri" panose="020F0502020204030204" pitchFamily="34" charset="0"/>
                <a:cs typeface="Times New Roman" panose="02020603050405020304" pitchFamily="18" charset="0"/>
              </a:rPr>
              <a:t>Na přelomu 17.a 18. se nevedla debata mezi </a:t>
            </a:r>
            <a:r>
              <a:rPr lang="cs-CZ" sz="1800" b="1" dirty="0" err="1">
                <a:effectLst/>
                <a:ea typeface="Calibri" panose="020F0502020204030204" pitchFamily="34" charset="0"/>
                <a:cs typeface="Times New Roman" panose="02020603050405020304" pitchFamily="18" charset="0"/>
              </a:rPr>
              <a:t>epigenetiky</a:t>
            </a:r>
            <a:r>
              <a:rPr lang="cs-CZ" sz="1800" dirty="0">
                <a:effectLst/>
                <a:ea typeface="Calibri" panose="020F0502020204030204" pitchFamily="34" charset="0"/>
                <a:cs typeface="Times New Roman" panose="02020603050405020304" pitchFamily="18" charset="0"/>
              </a:rPr>
              <a:t> a </a:t>
            </a:r>
            <a:r>
              <a:rPr lang="cs-CZ" sz="1800" b="1" dirty="0" err="1">
                <a:effectLst/>
                <a:ea typeface="Calibri" panose="020F0502020204030204" pitchFamily="34" charset="0"/>
                <a:cs typeface="Times New Roman" panose="02020603050405020304" pitchFamily="18" charset="0"/>
              </a:rPr>
              <a:t>preformacionisty</a:t>
            </a:r>
            <a:r>
              <a:rPr lang="cs-CZ" sz="1800" dirty="0">
                <a:effectLst/>
                <a:ea typeface="Calibri" panose="020F0502020204030204" pitchFamily="34" charset="0"/>
                <a:cs typeface="Times New Roman" panose="02020603050405020304" pitchFamily="18" charset="0"/>
              </a:rPr>
              <a:t>, ale mezi ovisty a </a:t>
            </a:r>
            <a:r>
              <a:rPr lang="cs-CZ" sz="1800" dirty="0" err="1">
                <a:effectLst/>
                <a:ea typeface="Calibri" panose="020F0502020204030204" pitchFamily="34" charset="0"/>
                <a:cs typeface="Times New Roman" panose="02020603050405020304" pitchFamily="18" charset="0"/>
              </a:rPr>
              <a:t>spermisty</a:t>
            </a:r>
            <a:r>
              <a:rPr lang="cs-CZ" sz="1800" dirty="0">
                <a:effectLst/>
                <a:ea typeface="Calibri" panose="020F0502020204030204" pitchFamily="34" charset="0"/>
                <a:cs typeface="Times New Roman" panose="02020603050405020304" pitchFamily="18" charset="0"/>
              </a:rPr>
              <a:t> kvůli objevů spermií.</a:t>
            </a:r>
          </a:p>
          <a:p>
            <a:pPr algn="just">
              <a:spcAft>
                <a:spcPts val="600"/>
              </a:spcAft>
            </a:pPr>
            <a:r>
              <a:rPr lang="cs-CZ" sz="1800" b="1" u="sng" dirty="0" err="1">
                <a:effectLst/>
                <a:ea typeface="Calibri" panose="020F0502020204030204" pitchFamily="34" charset="0"/>
                <a:cs typeface="Times New Roman" panose="02020603050405020304" pitchFamily="18" charset="0"/>
              </a:rPr>
              <a:t>Spermisté</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Leeuwenhoek</a:t>
            </a:r>
            <a:r>
              <a:rPr lang="cs-CZ" sz="1800" dirty="0">
                <a:effectLst/>
                <a:ea typeface="Calibri" panose="020F0502020204030204" pitchFamily="34" charset="0"/>
                <a:cs typeface="Times New Roman" panose="02020603050405020304" pitchFamily="18" charset="0"/>
              </a:rPr>
              <a:t>, malý človíček ve spermii, celé pokolení bylo obsaženo v Adamových varlatech.</a:t>
            </a:r>
          </a:p>
          <a:p>
            <a:pPr algn="just">
              <a:spcAft>
                <a:spcPts val="600"/>
              </a:spcAft>
            </a:pPr>
            <a:r>
              <a:rPr lang="cs-CZ" sz="1800" b="1" u="sng" dirty="0">
                <a:effectLst/>
                <a:ea typeface="Calibri" panose="020F0502020204030204" pitchFamily="34" charset="0"/>
                <a:cs typeface="Times New Roman" panose="02020603050405020304" pitchFamily="18" charset="0"/>
              </a:rPr>
              <a:t>Ovisté</a:t>
            </a:r>
            <a:r>
              <a:rPr lang="cs-CZ" sz="1800" dirty="0">
                <a:effectLst/>
                <a:ea typeface="Calibri" panose="020F0502020204030204" pitchFamily="34" charset="0"/>
                <a:cs typeface="Times New Roman" panose="02020603050405020304" pitchFamily="18" charset="0"/>
              </a:rPr>
              <a:t>: malý človíček ve vajíčku, celé pokolení v Eviných vajíčkách.</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err="1"/>
              <a:t>Spermisté</a:t>
            </a:r>
            <a:r>
              <a:rPr lang="cs-CZ" dirty="0"/>
              <a:t> a ovisté</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a:extLst>
              <a:ext uri="{FF2B5EF4-FFF2-40B4-BE49-F238E27FC236}">
                <a16:creationId xmlns:a16="http://schemas.microsoft.com/office/drawing/2014/main" id="{109CA3B4-C130-4CA7-91BC-7EF8916F37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9687" y="520785"/>
            <a:ext cx="5342313" cy="6360176"/>
          </a:xfrm>
          <a:prstGeom prst="rect">
            <a:avLst/>
          </a:prstGeom>
          <a:noFill/>
          <a:ln>
            <a:noFill/>
          </a:ln>
        </p:spPr>
      </p:pic>
    </p:spTree>
    <p:extLst>
      <p:ext uri="{BB962C8B-B14F-4D97-AF65-F5344CB8AC3E}">
        <p14:creationId xmlns:p14="http://schemas.microsoft.com/office/powerpoint/2010/main" val="4237459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52501" y="1219200"/>
            <a:ext cx="10717530" cy="5331228"/>
          </a:xfrm>
        </p:spPr>
        <p:txBody>
          <a:bodyPr>
            <a:normAutofit/>
          </a:bodyPr>
          <a:lstStyle/>
          <a:p>
            <a:pPr marL="0" indent="0" algn="just">
              <a:spcAft>
                <a:spcPts val="1200"/>
              </a:spcAft>
              <a:buNone/>
            </a:pPr>
            <a:r>
              <a:rPr lang="cs-CZ" sz="1800" dirty="0">
                <a:effectLst/>
                <a:ea typeface="Calibri" panose="020F0502020204030204" pitchFamily="34" charset="0"/>
                <a:cs typeface="Times New Roman" panose="02020603050405020304" pitchFamily="18" charset="0"/>
              </a:rPr>
              <a:t>Leibniz – Principy přírody a milosti (1712-1714): „</a:t>
            </a:r>
            <a:r>
              <a:rPr lang="cs-CZ" sz="1800" i="1" dirty="0">
                <a:effectLst/>
                <a:ea typeface="Calibri" panose="020F0502020204030204" pitchFamily="34" charset="0"/>
                <a:cs typeface="Times New Roman" panose="02020603050405020304" pitchFamily="18" charset="0"/>
              </a:rPr>
              <a:t>A jako živočichové při početí nebo plození nikdy nevznikají zcela nově, tak také při procesu, který jmenujeme smrtí, zcela nezanikají, neboť odpovídá rozumu, že to, co nepočíná přirozeným způsobem, nenachází také podle řádu přírody svůj konec. Odloží-li svoje masky a závoje, vracejí se pouze na menší jeviště, na němž mohou právě tak vnímat a být přísně řízení jako na vyšším. (…) Podle toho jsou živočichové </a:t>
            </a:r>
            <a:r>
              <a:rPr lang="cs-CZ" sz="1800" i="1" dirty="0" err="1">
                <a:effectLst/>
                <a:ea typeface="Calibri" panose="020F0502020204030204" pitchFamily="34" charset="0"/>
                <a:cs typeface="Times New Roman" panose="02020603050405020304" pitchFamily="18" charset="0"/>
              </a:rPr>
              <a:t>stjeně</a:t>
            </a:r>
            <a:r>
              <a:rPr lang="cs-CZ" sz="1800" i="1" dirty="0">
                <a:effectLst/>
                <a:ea typeface="Calibri" panose="020F0502020204030204" pitchFamily="34" charset="0"/>
                <a:cs typeface="Times New Roman" panose="02020603050405020304" pitchFamily="18" charset="0"/>
              </a:rPr>
              <a:t> jako duše nestvořitelní a nezničitelní, pouze se vyvíjejí kupředu a zpět, přijímají podobu a odhazují ji, přeměňují se. Duše se však nikdy neodlučují od svých těl ani nepřecházejí z jednoho těla do jiného, jim zcela cizího. Není tedy žádné převtělování (metempsychóza), je však proměna (metamorfóza)“ </a:t>
            </a:r>
            <a:r>
              <a:rPr lang="cs-CZ" sz="1800" dirty="0">
                <a:effectLst/>
                <a:ea typeface="Calibri" panose="020F0502020204030204" pitchFamily="34" charset="0"/>
                <a:cs typeface="Times New Roman" panose="02020603050405020304" pitchFamily="18" charset="0"/>
              </a:rPr>
              <a:t>(</a:t>
            </a:r>
            <a:r>
              <a:rPr lang="cs-CZ" sz="1800" i="1" dirty="0" err="1">
                <a:effectLst/>
                <a:ea typeface="Calibri" panose="020F0502020204030204" pitchFamily="34" charset="0"/>
                <a:cs typeface="Times New Roman" panose="02020603050405020304" pitchFamily="18" charset="0"/>
              </a:rPr>
              <a:t>Monadologie</a:t>
            </a:r>
            <a:r>
              <a:rPr lang="cs-CZ" sz="1800" i="1" dirty="0">
                <a:effectLst/>
                <a:ea typeface="Calibri" panose="020F0502020204030204" pitchFamily="34" charset="0"/>
                <a:cs typeface="Times New Roman" panose="02020603050405020304" pitchFamily="18" charset="0"/>
              </a:rPr>
              <a:t> a jiné práce</a:t>
            </a:r>
            <a:r>
              <a:rPr lang="cs-CZ" sz="1800" dirty="0">
                <a:effectLst/>
                <a:ea typeface="Calibri" panose="020F0502020204030204" pitchFamily="34" charset="0"/>
                <a:cs typeface="Times New Roman" panose="02020603050405020304" pitchFamily="18" charset="0"/>
              </a:rPr>
              <a:t>, s. 149).</a:t>
            </a:r>
          </a:p>
          <a:p>
            <a:pPr>
              <a:spcAft>
                <a:spcPts val="600"/>
              </a:spcAft>
            </a:pPr>
            <a:r>
              <a:rPr lang="cs-CZ"/>
              <a:t>„lidští semenní živočichové“ (</a:t>
            </a:r>
            <a:r>
              <a:rPr lang="cs-CZ" i="1"/>
              <a:t>des animaux spermatique </a:t>
            </a:r>
            <a:r>
              <a:rPr lang="cs-CZ" i="1"/>
              <a:t>humains</a:t>
            </a:r>
            <a:r>
              <a:rPr lang="cs-CZ" smtClean="0"/>
              <a:t>) – z nich se stávají lidé během </a:t>
            </a:r>
            <a:r>
              <a:rPr lang="cs-CZ"/>
              <a:t>„</a:t>
            </a:r>
            <a:r>
              <a:rPr lang="cs-CZ" i="1"/>
              <a:t>une grande </a:t>
            </a:r>
            <a:r>
              <a:rPr lang="cs-CZ" i="1"/>
              <a:t>transformation</a:t>
            </a:r>
            <a:r>
              <a:rPr lang="cs-CZ" smtClean="0"/>
              <a:t>“</a:t>
            </a:r>
          </a:p>
          <a:p>
            <a:pPr>
              <a:spcAft>
                <a:spcPts val="600"/>
              </a:spcAft>
            </a:pPr>
            <a:r>
              <a:rPr lang="cs-CZ" smtClean="0"/>
              <a:t>živočichové umírají při masturbaci a sexu; lidmi se stávají, když získají rozumnou duši schopnou volby při transformaci</a:t>
            </a:r>
            <a:endParaRPr lang="cs-CZ" smtClean="0">
              <a:ea typeface="Calibri" panose="020F0502020204030204" pitchFamily="34" charset="0"/>
              <a:cs typeface="Times New Roman" panose="02020603050405020304" pitchFamily="18" charset="0"/>
            </a:endParaRPr>
          </a:p>
          <a:p>
            <a:pPr>
              <a:spcAft>
                <a:spcPts val="600"/>
              </a:spcAft>
            </a:pPr>
            <a:r>
              <a:rPr lang="cs-CZ" smtClean="0">
                <a:ea typeface="Calibri" panose="020F0502020204030204" pitchFamily="34" charset="0"/>
                <a:cs typeface="Times New Roman" panose="02020603050405020304" pitchFamily="18" charset="0"/>
              </a:rPr>
              <a:t>V</a:t>
            </a:r>
            <a:r>
              <a:rPr lang="cs-CZ" sz="1800" smtClean="0">
                <a:effectLst/>
                <a:ea typeface="Calibri" panose="020F0502020204030204" pitchFamily="34" charset="0"/>
                <a:cs typeface="Times New Roman" panose="02020603050405020304" pitchFamily="18" charset="0"/>
              </a:rPr>
              <a:t> </a:t>
            </a:r>
            <a:r>
              <a:rPr lang="cs-CZ" sz="1800" dirty="0">
                <a:effectLst/>
                <a:ea typeface="Calibri" panose="020F0502020204030204" pitchFamily="34" charset="0"/>
                <a:cs typeface="Times New Roman" panose="02020603050405020304" pitchFamily="18" charset="0"/>
              </a:rPr>
              <a:t>18. století ovšem dominoval </a:t>
            </a:r>
            <a:r>
              <a:rPr lang="cs-CZ" sz="1800" dirty="0" err="1">
                <a:effectLst/>
                <a:ea typeface="Calibri" panose="020F0502020204030204" pitchFamily="34" charset="0"/>
                <a:cs typeface="Times New Roman" panose="02020603050405020304" pitchFamily="18" charset="0"/>
              </a:rPr>
              <a:t>preformacionistický</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ovismus</a:t>
            </a:r>
            <a:r>
              <a:rPr lang="cs-CZ" sz="1800" dirty="0">
                <a:effectLst/>
                <a:ea typeface="Calibri" panose="020F0502020204030204" pitchFamily="34" charset="0"/>
                <a:cs typeface="Times New Roman" panose="02020603050405020304" pitchFamily="18" charset="0"/>
              </a:rPr>
              <a:t>: Albrecht von </a:t>
            </a:r>
            <a:r>
              <a:rPr lang="cs-CZ" sz="1800" dirty="0" err="1">
                <a:effectLst/>
                <a:ea typeface="Calibri" panose="020F0502020204030204" pitchFamily="34" charset="0"/>
                <a:cs typeface="Times New Roman" panose="02020603050405020304" pitchFamily="18" charset="0"/>
              </a:rPr>
              <a:t>Haller</a:t>
            </a:r>
            <a:r>
              <a:rPr lang="cs-CZ" sz="1800" dirty="0">
                <a:effectLst/>
                <a:ea typeface="Calibri" panose="020F0502020204030204" pitchFamily="34" charset="0"/>
                <a:cs typeface="Times New Roman" panose="02020603050405020304" pitchFamily="18" charset="0"/>
              </a:rPr>
              <a:t> (1708-1777), Charles </a:t>
            </a:r>
            <a:r>
              <a:rPr lang="cs-CZ" sz="1800" dirty="0" err="1">
                <a:effectLst/>
                <a:ea typeface="Calibri" panose="020F0502020204030204" pitchFamily="34" charset="0"/>
                <a:cs typeface="Times New Roman" panose="02020603050405020304" pitchFamily="18" charset="0"/>
              </a:rPr>
              <a:t>Bonnet</a:t>
            </a:r>
            <a:r>
              <a:rPr lang="cs-CZ" sz="1800" dirty="0">
                <a:effectLst/>
                <a:ea typeface="Calibri" panose="020F0502020204030204" pitchFamily="34" charset="0"/>
                <a:cs typeface="Times New Roman" panose="02020603050405020304" pitchFamily="18" charset="0"/>
              </a:rPr>
              <a:t> (1720-1793) a </a:t>
            </a:r>
            <a:r>
              <a:rPr lang="cs-CZ" sz="1800" dirty="0" err="1">
                <a:effectLst/>
                <a:ea typeface="Calibri" panose="020F0502020204030204" pitchFamily="34" charset="0"/>
                <a:cs typeface="Times New Roman" panose="02020603050405020304" pitchFamily="18" charset="0"/>
              </a:rPr>
              <a:t>Lazzaro</a:t>
            </a:r>
            <a:r>
              <a:rPr lang="cs-CZ" sz="1800" dirty="0">
                <a:effectLst/>
                <a:ea typeface="Calibri" panose="020F0502020204030204" pitchFamily="34" charset="0"/>
                <a:cs typeface="Times New Roman" panose="02020603050405020304" pitchFamily="18" charset="0"/>
              </a:rPr>
              <a:t> </a:t>
            </a:r>
            <a:r>
              <a:rPr lang="cs-CZ" sz="1800" dirty="0" err="1">
                <a:effectLst/>
                <a:ea typeface="Calibri" panose="020F0502020204030204" pitchFamily="34" charset="0"/>
                <a:cs typeface="Times New Roman" panose="02020603050405020304" pitchFamily="18" charset="0"/>
              </a:rPr>
              <a:t>Spallanzani</a:t>
            </a:r>
            <a:r>
              <a:rPr lang="cs-CZ" sz="1800" dirty="0">
                <a:effectLst/>
                <a:ea typeface="Calibri" panose="020F0502020204030204" pitchFamily="34" charset="0"/>
                <a:cs typeface="Times New Roman" panose="02020603050405020304" pitchFamily="18" charset="0"/>
              </a:rPr>
              <a:t> (1729-1799)</a:t>
            </a: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66EE742D-7CEF-4BF6-B9BC-F18B753BB217}"/>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5. Plození a rozmnožování</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
        <p:nvSpPr>
          <p:cNvPr id="7" name="Obdélník: se zakulacenými rohy 6">
            <a:extLst>
              <a:ext uri="{FF2B5EF4-FFF2-40B4-BE49-F238E27FC236}">
                <a16:creationId xmlns:a16="http://schemas.microsoft.com/office/drawing/2014/main" id="{3C1D99C0-1E35-465D-A7BB-D5373B7055A5}"/>
              </a:ext>
            </a:extLst>
          </p:cNvPr>
          <p:cNvSpPr/>
          <p:nvPr/>
        </p:nvSpPr>
        <p:spPr>
          <a:xfrm>
            <a:off x="975359" y="1157547"/>
            <a:ext cx="10694671" cy="2625783"/>
          </a:xfrm>
          <a:prstGeom prst="roundRect">
            <a:avLst>
              <a:gd name="adj" fmla="val 7961"/>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8201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1. Antická tradice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1" y="64825"/>
            <a:ext cx="5439983"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Antická tradice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Obrázek 5" descr="Image result for ancient medicine">
            <a:extLst>
              <a:ext uri="{FF2B5EF4-FFF2-40B4-BE49-F238E27FC236}">
                <a16:creationId xmlns:a16="http://schemas.microsoft.com/office/drawing/2014/main" id="{385D78A0-3192-4545-A79E-A770176516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96193" y="1426411"/>
            <a:ext cx="9120447" cy="5130251"/>
          </a:xfrm>
          <a:prstGeom prst="rect">
            <a:avLst/>
          </a:prstGeom>
          <a:noFill/>
          <a:ln>
            <a:noFill/>
          </a:ln>
        </p:spPr>
      </p:pic>
    </p:spTree>
    <p:extLst>
      <p:ext uri="{BB962C8B-B14F-4D97-AF65-F5344CB8AC3E}">
        <p14:creationId xmlns:p14="http://schemas.microsoft.com/office/powerpoint/2010/main" val="407682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2133599"/>
            <a:ext cx="3453421" cy="4355335"/>
          </a:xfrm>
        </p:spPr>
        <p:txBody>
          <a:bodyPr>
            <a:normAutofit/>
          </a:bodyPr>
          <a:lstStyle/>
          <a:p>
            <a:r>
              <a:rPr lang="cs-CZ" dirty="0" err="1"/>
              <a:t>Hippokratés</a:t>
            </a:r>
            <a:r>
              <a:rPr lang="cs-CZ" dirty="0"/>
              <a:t> (460-377 př. n. l), </a:t>
            </a:r>
            <a:r>
              <a:rPr lang="cs-CZ" i="1" dirty="0"/>
              <a:t>Corpus </a:t>
            </a:r>
            <a:r>
              <a:rPr lang="cs-CZ" i="1" dirty="0" err="1"/>
              <a:t>hippocraticum</a:t>
            </a:r>
            <a:r>
              <a:rPr lang="cs-CZ" dirty="0"/>
              <a:t> (2 sv. česky)</a:t>
            </a:r>
          </a:p>
          <a:p>
            <a:r>
              <a:rPr lang="cs-CZ" dirty="0"/>
              <a:t>Medicínské postupy byly založené na zkušenosti.</a:t>
            </a:r>
          </a:p>
          <a:p>
            <a:r>
              <a:rPr lang="cs-CZ" dirty="0"/>
              <a:t>Zdraví = rovnováha tělesných šťáv.</a:t>
            </a:r>
          </a:p>
          <a:p>
            <a:r>
              <a:rPr lang="cs-CZ" dirty="0"/>
              <a:t>Nemoc = narušení rovnováhy.</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Základy antické medicíny </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0A7C5C4C-B7A7-4D4D-A562-F0BDD318DFA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Antická tradice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a:extLst>
              <a:ext uri="{FF2B5EF4-FFF2-40B4-BE49-F238E27FC236}">
                <a16:creationId xmlns:a16="http://schemas.microsoft.com/office/drawing/2014/main" id="{546C2D06-5E09-4F47-9340-3903678423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34708" y="1222872"/>
            <a:ext cx="7157293" cy="5635129"/>
          </a:xfrm>
          <a:prstGeom prst="rect">
            <a:avLst/>
          </a:prstGeom>
          <a:noFill/>
          <a:ln>
            <a:noFill/>
          </a:ln>
        </p:spPr>
      </p:pic>
    </p:spTree>
    <p:extLst>
      <p:ext uri="{BB962C8B-B14F-4D97-AF65-F5344CB8AC3E}">
        <p14:creationId xmlns:p14="http://schemas.microsoft.com/office/powerpoint/2010/main" val="305019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130531"/>
            <a:ext cx="10529252" cy="5469774"/>
          </a:xfrm>
        </p:spPr>
        <p:txBody>
          <a:bodyPr>
            <a:normAutofit/>
          </a:bodyPr>
          <a:lstStyle/>
          <a:p>
            <a:r>
              <a:rPr lang="cs-CZ" dirty="0"/>
              <a:t>Úkolem lékaře = </a:t>
            </a:r>
            <a:r>
              <a:rPr lang="cs-CZ" u="sng" dirty="0"/>
              <a:t>obnovení rovnováhy</a:t>
            </a:r>
            <a:r>
              <a:rPr lang="cs-CZ" dirty="0"/>
              <a:t>: pocení, zvracení, projímadla, flebotomie – pouštění žilou.</a:t>
            </a:r>
          </a:p>
          <a:p>
            <a:r>
              <a:rPr lang="cs-CZ" dirty="0"/>
              <a:t>Dělení: lékaři (</a:t>
            </a:r>
            <a:r>
              <a:rPr lang="cs-CZ" i="1" dirty="0" err="1"/>
              <a:t>iatroi</a:t>
            </a:r>
            <a:r>
              <a:rPr lang="cs-CZ" dirty="0"/>
              <a:t>) vs. chirurgové-ranhojiči; </a:t>
            </a:r>
            <a:r>
              <a:rPr lang="cs-CZ" i="1" dirty="0" err="1"/>
              <a:t>chirurgia</a:t>
            </a:r>
            <a:r>
              <a:rPr lang="cs-CZ" dirty="0"/>
              <a:t>  = </a:t>
            </a:r>
            <a:r>
              <a:rPr lang="cs-CZ" i="1" dirty="0" err="1"/>
              <a:t>cheir</a:t>
            </a:r>
            <a:r>
              <a:rPr lang="cs-CZ" dirty="0"/>
              <a:t> – ruka a </a:t>
            </a:r>
            <a:r>
              <a:rPr lang="cs-CZ" i="1" dirty="0" err="1"/>
              <a:t>ergon</a:t>
            </a:r>
            <a:r>
              <a:rPr lang="cs-CZ" dirty="0"/>
              <a:t> – práce („práce rukou“).</a:t>
            </a:r>
          </a:p>
          <a:p>
            <a:r>
              <a:rPr lang="cs-CZ" dirty="0" err="1"/>
              <a:t>Hippokratovští</a:t>
            </a:r>
            <a:r>
              <a:rPr lang="cs-CZ" dirty="0"/>
              <a:t> lékaři znali příčiny nemocí a předepisovali úpravy životosprávy; ranhojiči – „</a:t>
            </a:r>
            <a:r>
              <a:rPr lang="cs-CZ" i="1" dirty="0"/>
              <a:t>řemeslníci</a:t>
            </a:r>
            <a:r>
              <a:rPr lang="cs-CZ" dirty="0"/>
              <a:t>“.</a:t>
            </a:r>
          </a:p>
          <a:p>
            <a:r>
              <a:rPr lang="cs-CZ" dirty="0"/>
              <a:t>Rozkvět alexandrijské medicíny v helénistické době: pitvy, empirikové vs</a:t>
            </a:r>
            <a:r>
              <a:rPr lang="cs-CZ"/>
              <a:t>. racionalisté</a:t>
            </a:r>
            <a:r>
              <a:rPr lang="cs-CZ" dirty="0"/>
              <a:t>.</a:t>
            </a:r>
          </a:p>
          <a:p>
            <a:r>
              <a:rPr lang="cs-CZ" dirty="0" err="1"/>
              <a:t>Galénos</a:t>
            </a:r>
            <a:r>
              <a:rPr lang="cs-CZ" dirty="0"/>
              <a:t> z Pergama (130–210 n. l.): lékař gladiátorů, pitvy zvířat, analogie s lidským tělem, chápání příčin.</a:t>
            </a:r>
          </a:p>
          <a:p>
            <a:r>
              <a:rPr lang="cs-CZ" dirty="0"/>
              <a:t>Širší přírodně filosofický kontext medicíny: stoické </a:t>
            </a:r>
            <a:r>
              <a:rPr lang="cs-CZ" i="1" dirty="0" err="1"/>
              <a:t>penuma</a:t>
            </a:r>
            <a:r>
              <a:rPr lang="cs-CZ" dirty="0"/>
              <a:t>; rozvíjel </a:t>
            </a:r>
            <a:r>
              <a:rPr lang="cs-CZ" dirty="0" err="1"/>
              <a:t>hippokratovské</a:t>
            </a:r>
            <a:r>
              <a:rPr lang="cs-CZ" dirty="0"/>
              <a:t> humorální paradigma.</a:t>
            </a:r>
          </a:p>
          <a:p>
            <a:r>
              <a:rPr lang="cs-CZ" dirty="0"/>
              <a:t>Hlavní prostředek k udržení rovnováhy šťáv = energické pouštění žilou – 2x denně, podruhé do bezvědomí; - krvácení = obrana před chorobami → ženy jsou díky menstruaci zdravější.</a:t>
            </a:r>
          </a:p>
          <a:p>
            <a:r>
              <a:rPr lang="cs-CZ" dirty="0"/>
              <a:t>Dalších asi 470 léčivých látek, životospráva.</a:t>
            </a:r>
          </a:p>
          <a:p>
            <a:endParaRPr lang="cs-CZ" dirty="0"/>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0A7C5C4C-B7A7-4D4D-A562-F0BDD318DFA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Antická tradice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982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834390" y="1520190"/>
            <a:ext cx="5622646" cy="4642492"/>
          </a:xfrm>
        </p:spPr>
        <p:txBody>
          <a:bodyPr>
            <a:normAutofit/>
          </a:bodyPr>
          <a:lstStyle/>
          <a:p>
            <a:r>
              <a:rPr lang="cs-CZ" dirty="0"/>
              <a:t>Arabové, Ibn </a:t>
            </a:r>
            <a:r>
              <a:rPr lang="cs-CZ" dirty="0" err="1"/>
              <a:t>Síná</a:t>
            </a:r>
            <a:r>
              <a:rPr lang="cs-CZ" dirty="0"/>
              <a:t> (</a:t>
            </a:r>
            <a:r>
              <a:rPr lang="cs-CZ" dirty="0" err="1"/>
              <a:t>Avicenna</a:t>
            </a:r>
            <a:r>
              <a:rPr lang="cs-CZ" dirty="0"/>
              <a:t>, 980-1037), Kánon medicíny.</a:t>
            </a:r>
          </a:p>
          <a:p>
            <a:r>
              <a:rPr lang="cs-CZ" dirty="0"/>
              <a:t>Dělení na univerzitní lékaře a praktické ranhojiče.</a:t>
            </a:r>
          </a:p>
          <a:p>
            <a:r>
              <a:rPr lang="cs-CZ" dirty="0"/>
              <a:t>Koncem středověku : veřejné pitvy pro medicínské účely v Itálii, poprvé v </a:t>
            </a:r>
            <a:r>
              <a:rPr lang="cs-CZ" dirty="0" err="1"/>
              <a:t>Bologni</a:t>
            </a:r>
            <a:r>
              <a:rPr lang="cs-CZ" dirty="0"/>
              <a:t> 1315 a ještě v Padově.</a:t>
            </a:r>
          </a:p>
          <a:p>
            <a:r>
              <a:rPr lang="cs-CZ" dirty="0"/>
              <a:t>Lékaři nepitvali – předčítali </a:t>
            </a:r>
            <a:r>
              <a:rPr lang="cs-CZ" dirty="0" err="1"/>
              <a:t>Galéna</a:t>
            </a:r>
            <a:r>
              <a:rPr lang="cs-CZ" dirty="0"/>
              <a:t>, ranhojiči pitvali.</a:t>
            </a:r>
          </a:p>
          <a:p>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Středověká medicína</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6" name="TextovéPole 5">
            <a:extLst>
              <a:ext uri="{FF2B5EF4-FFF2-40B4-BE49-F238E27FC236}">
                <a16:creationId xmlns:a16="http://schemas.microsoft.com/office/drawing/2014/main" id="{0A7C5C4C-B7A7-4D4D-A562-F0BDD318DFA5}"/>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1. Antická tradice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7" name="Obrázek 6" descr="Image result for ancient medicine">
            <a:extLst>
              <a:ext uri="{FF2B5EF4-FFF2-40B4-BE49-F238E27FC236}">
                <a16:creationId xmlns:a16="http://schemas.microsoft.com/office/drawing/2014/main" id="{CAE5E77B-DA7D-46D8-8237-FB449EADCC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7036" y="1520190"/>
            <a:ext cx="5734964" cy="3817620"/>
          </a:xfrm>
          <a:prstGeom prst="rect">
            <a:avLst/>
          </a:prstGeom>
          <a:noFill/>
          <a:ln>
            <a:noFill/>
          </a:ln>
        </p:spPr>
      </p:pic>
    </p:spTree>
    <p:extLst>
      <p:ext uri="{BB962C8B-B14F-4D97-AF65-F5344CB8AC3E}">
        <p14:creationId xmlns:p14="http://schemas.microsoft.com/office/powerpoint/2010/main" val="20406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2. Renesanční anatomie</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1" y="64825"/>
            <a:ext cx="5439983"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6C31B30C-3650-41B7-BF5C-CE7E47F25399}"/>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Renesanční anatomie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descr="Image result for ancient medicine">
            <a:extLst>
              <a:ext uri="{FF2B5EF4-FFF2-40B4-BE49-F238E27FC236}">
                <a16:creationId xmlns:a16="http://schemas.microsoft.com/office/drawing/2014/main" id="{BABF9E9C-95D5-41D5-9D37-F1D472F987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00894" y="1346663"/>
            <a:ext cx="7347758" cy="5213485"/>
          </a:xfrm>
          <a:prstGeom prst="rect">
            <a:avLst/>
          </a:prstGeom>
          <a:noFill/>
          <a:ln>
            <a:noFill/>
          </a:ln>
        </p:spPr>
      </p:pic>
    </p:spTree>
    <p:extLst>
      <p:ext uri="{BB962C8B-B14F-4D97-AF65-F5344CB8AC3E}">
        <p14:creationId xmlns:p14="http://schemas.microsoft.com/office/powerpoint/2010/main" val="247426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3800C01-34EA-4F9F-AFE1-3B613FE7E932}"/>
              </a:ext>
            </a:extLst>
          </p:cNvPr>
          <p:cNvSpPr>
            <a:spLocks noGrp="1"/>
          </p:cNvSpPr>
          <p:nvPr>
            <p:ph idx="1"/>
          </p:nvPr>
        </p:nvSpPr>
        <p:spPr>
          <a:xfrm>
            <a:off x="975360" y="1496291"/>
            <a:ext cx="6772102" cy="4414931"/>
          </a:xfrm>
        </p:spPr>
        <p:txBody>
          <a:bodyPr>
            <a:normAutofit/>
          </a:bodyPr>
          <a:lstStyle/>
          <a:p>
            <a:pPr algn="just">
              <a:spcAft>
                <a:spcPts val="600"/>
              </a:spcAft>
              <a:tabLst>
                <a:tab pos="450215" algn="l"/>
              </a:tabLst>
            </a:pPr>
            <a:r>
              <a:rPr lang="cs-CZ" sz="1800" dirty="0">
                <a:effectLst/>
                <a:ea typeface="Calibri" panose="020F0502020204030204" pitchFamily="34" charset="0"/>
                <a:cs typeface="Times New Roman" panose="02020603050405020304" pitchFamily="18" charset="0"/>
              </a:rPr>
              <a:t>Veřejné pitvy v Padově; nedostatek těl – krádeže na hřbitovech, pitvy se dělaly v zimě, dohoda se soudci.</a:t>
            </a:r>
          </a:p>
          <a:p>
            <a:pPr algn="just">
              <a:spcAft>
                <a:spcPts val="600"/>
              </a:spcAft>
              <a:tabLst>
                <a:tab pos="450215" algn="l"/>
              </a:tabLst>
            </a:pPr>
            <a:r>
              <a:rPr lang="cs-CZ" sz="1800" dirty="0" err="1">
                <a:effectLst/>
                <a:ea typeface="Calibri" panose="020F0502020204030204" pitchFamily="34" charset="0"/>
                <a:cs typeface="Times New Roman" panose="02020603050405020304" pitchFamily="18" charset="0"/>
              </a:rPr>
              <a:t>Vesalius</a:t>
            </a:r>
            <a:r>
              <a:rPr lang="cs-CZ" sz="1800" dirty="0">
                <a:effectLst/>
                <a:ea typeface="Calibri" panose="020F0502020204030204" pitchFamily="34" charset="0"/>
                <a:cs typeface="Times New Roman" panose="02020603050405020304" pitchFamily="18" charset="0"/>
              </a:rPr>
              <a:t> nepředčítal </a:t>
            </a:r>
            <a:r>
              <a:rPr lang="cs-CZ" sz="1800" dirty="0" err="1">
                <a:effectLst/>
                <a:ea typeface="Calibri" panose="020F0502020204030204" pitchFamily="34" charset="0"/>
                <a:cs typeface="Times New Roman" panose="02020603050405020304" pitchFamily="18" charset="0"/>
              </a:rPr>
              <a:t>Galéna</a:t>
            </a:r>
            <a:r>
              <a:rPr lang="cs-CZ" sz="1800" dirty="0">
                <a:effectLst/>
                <a:ea typeface="Calibri" panose="020F0502020204030204" pitchFamily="34" charset="0"/>
                <a:cs typeface="Times New Roman" panose="02020603050405020304" pitchFamily="18" charset="0"/>
              </a:rPr>
              <a:t>, ale sám pitval.</a:t>
            </a:r>
          </a:p>
          <a:p>
            <a:pPr algn="just">
              <a:spcAft>
                <a:spcPts val="600"/>
              </a:spcAft>
              <a:tabLst>
                <a:tab pos="450215" algn="l"/>
              </a:tabLst>
            </a:pPr>
            <a:r>
              <a:rPr lang="cs-CZ" sz="1800" dirty="0">
                <a:effectLst/>
                <a:ea typeface="Calibri" panose="020F0502020204030204" pitchFamily="34" charset="0"/>
                <a:cs typeface="Times New Roman" panose="02020603050405020304" pitchFamily="18" charset="0"/>
              </a:rPr>
              <a:t>Nelze používat analogii mezi zvířecí a lidskou anatomií: srovnání lidské a opičí kostry.</a:t>
            </a:r>
          </a:p>
          <a:p>
            <a:r>
              <a:rPr lang="cs-CZ" dirty="0"/>
              <a:t>V</a:t>
            </a:r>
            <a:r>
              <a:rPr lang="da-DK" dirty="0"/>
              <a:t>idejko: </a:t>
            </a:r>
            <a:r>
              <a:rPr lang="da-DK" dirty="0">
                <a:hlinkClick r:id="rId2"/>
              </a:rPr>
              <a:t>https://www.youtube.com/watch?v=3FX07HzYyqI&amp;ab_channel=CrashCourse </a:t>
            </a:r>
            <a:endParaRPr lang="cs-CZ" dirty="0"/>
          </a:p>
        </p:txBody>
      </p:sp>
      <p:sp>
        <p:nvSpPr>
          <p:cNvPr id="3" name="Nadpis 2">
            <a:extLst>
              <a:ext uri="{FF2B5EF4-FFF2-40B4-BE49-F238E27FC236}">
                <a16:creationId xmlns:a16="http://schemas.microsoft.com/office/drawing/2014/main" id="{8534F9D6-9401-4CBC-BAAA-6AA2308A0E67}"/>
              </a:ext>
            </a:extLst>
          </p:cNvPr>
          <p:cNvSpPr>
            <a:spLocks noGrp="1"/>
          </p:cNvSpPr>
          <p:nvPr>
            <p:ph type="title"/>
          </p:nvPr>
        </p:nvSpPr>
        <p:spPr/>
        <p:txBody>
          <a:bodyPr/>
          <a:lstStyle/>
          <a:p>
            <a:r>
              <a:rPr lang="cs-CZ" dirty="0"/>
              <a:t>Andreas </a:t>
            </a:r>
            <a:r>
              <a:rPr lang="cs-CZ" dirty="0" err="1"/>
              <a:t>Vesalius</a:t>
            </a:r>
            <a:r>
              <a:rPr lang="cs-CZ" dirty="0"/>
              <a:t> (1514-1564)</a:t>
            </a:r>
          </a:p>
        </p:txBody>
      </p:sp>
      <p:sp>
        <p:nvSpPr>
          <p:cNvPr id="5" name="TextovéPole 4">
            <a:extLst>
              <a:ext uri="{FF2B5EF4-FFF2-40B4-BE49-F238E27FC236}">
                <a16:creationId xmlns:a16="http://schemas.microsoft.com/office/drawing/2014/main" id="{7C255823-30A5-446C-801E-6DA689579021}"/>
              </a:ext>
            </a:extLst>
          </p:cNvPr>
          <p:cNvSpPr txBox="1"/>
          <p:nvPr/>
        </p:nvSpPr>
        <p:spPr>
          <a:xfrm>
            <a:off x="63042" y="64825"/>
            <a:ext cx="4225930" cy="369332"/>
          </a:xfrm>
          <a:prstGeom prst="rect">
            <a:avLst/>
          </a:prstGeom>
          <a:noFill/>
        </p:spPr>
        <p:txBody>
          <a:bodyPr wrap="square">
            <a:spAutoFit/>
          </a:bodyPr>
          <a:lstStyle/>
          <a:p>
            <a:r>
              <a:rPr lang="cs-CZ" sz="1800" dirty="0">
                <a:solidFill>
                  <a:schemeClr val="bg1"/>
                </a:solidFill>
                <a:effectLst/>
                <a:latin typeface="+mj-lt"/>
                <a:ea typeface="Times New Roman" panose="02020603050405020304" pitchFamily="18" charset="0"/>
                <a:cs typeface="Calibri" panose="020F0502020204030204" pitchFamily="34" charset="0"/>
              </a:rPr>
              <a:t>VI. Mikrokosmos a živý svět</a:t>
            </a:r>
            <a:endParaRPr lang="cs-CZ" dirty="0">
              <a:solidFill>
                <a:schemeClr val="bg1"/>
              </a:solidFill>
              <a:latin typeface="+mj-lt"/>
            </a:endParaRPr>
          </a:p>
        </p:txBody>
      </p:sp>
      <p:sp>
        <p:nvSpPr>
          <p:cNvPr id="7" name="TextovéPole 6">
            <a:extLst>
              <a:ext uri="{FF2B5EF4-FFF2-40B4-BE49-F238E27FC236}">
                <a16:creationId xmlns:a16="http://schemas.microsoft.com/office/drawing/2014/main" id="{5BE73C1D-4646-4BEB-8F6D-9FBB358654F6}"/>
              </a:ext>
            </a:extLst>
          </p:cNvPr>
          <p:cNvSpPr txBox="1"/>
          <p:nvPr/>
        </p:nvSpPr>
        <p:spPr>
          <a:xfrm>
            <a:off x="7903029" y="64825"/>
            <a:ext cx="4288971" cy="369332"/>
          </a:xfrm>
          <a:prstGeom prst="rect">
            <a:avLst/>
          </a:prstGeom>
          <a:noFill/>
        </p:spPr>
        <p:txBody>
          <a:bodyPr wrap="square">
            <a:spAutoFit/>
          </a:bodyPr>
          <a:lstStyle/>
          <a:p>
            <a:pPr algn="r">
              <a:spcBef>
                <a:spcPts val="200"/>
              </a:spcBef>
              <a:tabLst>
                <a:tab pos="180340" algn="l"/>
              </a:tabLst>
            </a:pPr>
            <a:r>
              <a:rPr lang="cs-CZ" sz="1800" dirty="0">
                <a:solidFill>
                  <a:schemeClr val="bg1"/>
                </a:solidFill>
                <a:effectLst/>
                <a:latin typeface="+mj-lt"/>
                <a:ea typeface="Times New Roman" panose="02020603050405020304" pitchFamily="18" charset="0"/>
                <a:cs typeface="Calibri" panose="020F0502020204030204" pitchFamily="34" charset="0"/>
              </a:rPr>
              <a:t>2. Renesanční anatomie</a:t>
            </a:r>
            <a:endParaRPr lang="cs-CZ" sz="1800" dirty="0">
              <a:solidFill>
                <a:schemeClr val="bg1"/>
              </a:solidFill>
              <a:effectLst/>
              <a:latin typeface="+mj-lt"/>
              <a:ea typeface="Calibri" panose="020F0502020204030204" pitchFamily="34" charset="0"/>
              <a:cs typeface="Times New Roman" panose="02020603050405020304" pitchFamily="18" charset="0"/>
            </a:endParaRPr>
          </a:p>
        </p:txBody>
      </p:sp>
      <p:pic>
        <p:nvPicPr>
          <p:cNvPr id="8" name="Obrázek 7">
            <a:extLst>
              <a:ext uri="{FF2B5EF4-FFF2-40B4-BE49-F238E27FC236}">
                <a16:creationId xmlns:a16="http://schemas.microsoft.com/office/drawing/2014/main" id="{91498451-BE34-467A-AD7F-572414CA02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7462" y="557479"/>
            <a:ext cx="4444538" cy="6300521"/>
          </a:xfrm>
          <a:prstGeom prst="rect">
            <a:avLst/>
          </a:prstGeom>
          <a:noFill/>
          <a:ln>
            <a:noFill/>
          </a:ln>
        </p:spPr>
      </p:pic>
    </p:spTree>
    <p:extLst>
      <p:ext uri="{BB962C8B-B14F-4D97-AF65-F5344CB8AC3E}">
        <p14:creationId xmlns:p14="http://schemas.microsoft.com/office/powerpoint/2010/main" val="2702451326"/>
      </p:ext>
    </p:extLst>
  </p:cSld>
  <p:clrMapOvr>
    <a:masterClrMapping/>
  </p:clrMapOvr>
</p:sld>
</file>

<file path=ppt/theme/theme1.xml><?xml version="1.0" encoding="utf-8"?>
<a:theme xmlns:a="http://schemas.openxmlformats.org/drawingml/2006/main" name="Stébla">
  <a:themeElements>
    <a:clrScheme name="Barvy">
      <a:dk1>
        <a:sysClr val="windowText" lastClr="000000"/>
      </a:dk1>
      <a:lt1>
        <a:sysClr val="window" lastClr="FFFFFF"/>
      </a:lt1>
      <a:dk2>
        <a:srgbClr val="648543"/>
      </a:dk2>
      <a:lt2>
        <a:srgbClr val="E3EACF"/>
      </a:lt2>
      <a:accent1>
        <a:srgbClr val="A53010"/>
      </a:accent1>
      <a:accent2>
        <a:srgbClr val="70433C"/>
      </a:accent2>
      <a:accent3>
        <a:srgbClr val="648543"/>
      </a:accent3>
      <a:accent4>
        <a:srgbClr val="845848"/>
      </a:accent4>
      <a:accent5>
        <a:srgbClr val="9C4924"/>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3065</Words>
  <Application>Microsoft Office PowerPoint</Application>
  <PresentationFormat>Širokoúhlá obrazovka</PresentationFormat>
  <Paragraphs>247</Paragraphs>
  <Slides>36</Slides>
  <Notes>0</Notes>
  <HiddenSlides>0</HiddenSlides>
  <MMClips>2</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36</vt:i4>
      </vt:variant>
    </vt:vector>
  </HeadingPairs>
  <TitlesOfParts>
    <vt:vector size="43" baseType="lpstr">
      <vt:lpstr>Arial</vt:lpstr>
      <vt:lpstr>Calibri</vt:lpstr>
      <vt:lpstr>Century Gothic</vt:lpstr>
      <vt:lpstr>Times New Roman</vt:lpstr>
      <vt:lpstr>Wingdings</vt:lpstr>
      <vt:lpstr>Wingdings 3</vt:lpstr>
      <vt:lpstr>Stébla</vt:lpstr>
      <vt:lpstr>Novověká věda: Vybrané kapitoly</vt:lpstr>
      <vt:lpstr>Seznam témat</vt:lpstr>
      <vt:lpstr>VI. Mikrokosmos a živý svět: Medicína a vědy o životě</vt:lpstr>
      <vt:lpstr>1. Antická tradice</vt:lpstr>
      <vt:lpstr>Základy antické medicíny </vt:lpstr>
      <vt:lpstr>Prezentace aplikace PowerPoint</vt:lpstr>
      <vt:lpstr>Středověká medicína</vt:lpstr>
      <vt:lpstr>2. Renesanční anatomie</vt:lpstr>
      <vt:lpstr>Andreas Vesalius (1514-1564)</vt:lpstr>
      <vt:lpstr>Vesaliovo dílo</vt:lpstr>
      <vt:lpstr>Vesaliův humanismus</vt:lpstr>
      <vt:lpstr>3. Objev krevního oběhu</vt:lpstr>
      <vt:lpstr>Galénovo pojetí krve</vt:lpstr>
      <vt:lpstr>Cesta k objevu oběhu:</vt:lpstr>
      <vt:lpstr>Harvey – objevitel krevního oběhu</vt:lpstr>
      <vt:lpstr>Cesta k objevu krevního oběhu</vt:lpstr>
      <vt:lpstr>Prezentace aplikace PowerPoint</vt:lpstr>
      <vt:lpstr>4. Zkoumání mikrosvěta</vt:lpstr>
      <vt:lpstr>Mikroskop</vt:lpstr>
      <vt:lpstr>Objev vlásečnic a sexuality rostlin</vt:lpstr>
      <vt:lpstr>Hmyz</vt:lpstr>
      <vt:lpstr>Antoni van Leuwenhoek (1632-1723)</vt:lpstr>
      <vt:lpstr>Leeuwenhoekovy objevy</vt:lpstr>
      <vt:lpstr>Mikroskopistova praxe</vt:lpstr>
      <vt:lpstr>5. Plození a rozmnožování</vt:lpstr>
      <vt:lpstr>Aristotelské stanovisko</vt:lpstr>
      <vt:lpstr>Epigeneze</vt:lpstr>
      <vt:lpstr>Harvey</vt:lpstr>
      <vt:lpstr>Preformační teorie</vt:lpstr>
      <vt:lpstr>Prezentace aplikace PowerPoint</vt:lpstr>
      <vt:lpstr>Prezentace aplikace PowerPoint</vt:lpstr>
      <vt:lpstr>Prezentace aplikace PowerPoint</vt:lpstr>
      <vt:lpstr>Prezentace aplikace PowerPoint</vt:lpstr>
      <vt:lpstr>Leibniz jako představitel preformacionismu</vt:lpstr>
      <vt:lpstr>Spermisté a ovisté</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filosofie IV: Novověká filosofie</dc:title>
  <dc:creator>Jakub Peloušek</dc:creator>
  <cp:lastModifiedBy>Daniel Špelda</cp:lastModifiedBy>
  <cp:revision>222</cp:revision>
  <dcterms:created xsi:type="dcterms:W3CDTF">2021-01-26T13:50:20Z</dcterms:created>
  <dcterms:modified xsi:type="dcterms:W3CDTF">2021-05-04T07:51:24Z</dcterms:modified>
</cp:coreProperties>
</file>