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sldIdLst>
    <p:sldId id="256" r:id="rId2"/>
    <p:sldId id="631" r:id="rId3"/>
    <p:sldId id="632" r:id="rId4"/>
    <p:sldId id="633" r:id="rId5"/>
    <p:sldId id="624" r:id="rId6"/>
    <p:sldId id="625" r:id="rId7"/>
    <p:sldId id="626" r:id="rId8"/>
    <p:sldId id="634" r:id="rId9"/>
    <p:sldId id="635" r:id="rId10"/>
    <p:sldId id="636" r:id="rId11"/>
    <p:sldId id="637" r:id="rId12"/>
    <p:sldId id="638" r:id="rId13"/>
    <p:sldId id="639" r:id="rId14"/>
    <p:sldId id="640" r:id="rId15"/>
    <p:sldId id="641" r:id="rId16"/>
    <p:sldId id="642" r:id="rId17"/>
    <p:sldId id="643" r:id="rId18"/>
    <p:sldId id="644" r:id="rId19"/>
    <p:sldId id="645" r:id="rId20"/>
    <p:sldId id="646" r:id="rId21"/>
    <p:sldId id="652" r:id="rId22"/>
    <p:sldId id="647" r:id="rId23"/>
    <p:sldId id="648" r:id="rId24"/>
    <p:sldId id="649" r:id="rId25"/>
    <p:sldId id="650" r:id="rId26"/>
    <p:sldId id="651" r:id="rId27"/>
    <p:sldId id="653" r:id="rId28"/>
    <p:sldId id="654" r:id="rId29"/>
    <p:sldId id="655" r:id="rId30"/>
    <p:sldId id="656" r:id="rId31"/>
    <p:sldId id="65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3010"/>
    <a:srgbClr val="766F54"/>
    <a:srgbClr val="845848"/>
    <a:srgbClr val="FFFFFF"/>
    <a:srgbClr val="70433C"/>
    <a:srgbClr val="A55235"/>
    <a:srgbClr val="847E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55" d="100"/>
          <a:sy n="55" d="100"/>
        </p:scale>
        <p:origin x="102" y="1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A66E01-9754-439B-9284-27B538BBDD5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D56F2EF-2DED-4BA6-BE6E-F7474D4F63C5}">
      <dgm:prSet custT="1"/>
      <dgm:spPr/>
      <dgm:t>
        <a:bodyPr/>
        <a:lstStyle/>
        <a:p>
          <a:r>
            <a:rPr lang="cs-CZ" sz="2000" dirty="0">
              <a:solidFill>
                <a:schemeClr val="accent1"/>
              </a:solidFill>
              <a:latin typeface="+mn-lt"/>
            </a:rPr>
            <a:t>I. Starý svět a nový svět</a:t>
          </a:r>
          <a:br>
            <a:rPr lang="cs-CZ" sz="1800" dirty="0">
              <a:solidFill>
                <a:schemeClr val="accent1"/>
              </a:solidFill>
              <a:latin typeface="+mn-lt"/>
            </a:rPr>
          </a:br>
          <a:r>
            <a:rPr lang="cs-CZ" sz="1800" dirty="0">
              <a:solidFill>
                <a:schemeClr val="accent1"/>
              </a:solidFill>
              <a:latin typeface="+mn-lt"/>
              <a:sym typeface="Wingdings 3" panose="05040102010807070707" pitchFamily="18" charset="2"/>
            </a:rPr>
            <a:t> </a:t>
          </a:r>
          <a:r>
            <a:rPr lang="cs-CZ" sz="1800" dirty="0">
              <a:solidFill>
                <a:schemeClr val="accent1"/>
              </a:solidFill>
              <a:latin typeface="+mn-lt"/>
            </a:rPr>
            <a:t>renesanční přírodopis</a:t>
          </a:r>
          <a:endParaRPr lang="en-US" sz="1800" dirty="0">
            <a:solidFill>
              <a:schemeClr val="accent1"/>
            </a:solidFill>
            <a:latin typeface="+mn-lt"/>
          </a:endParaRPr>
        </a:p>
      </dgm:t>
    </dgm:pt>
    <dgm:pt modelId="{B9B8064F-96E9-42EE-9DB0-FD73674FBCF3}" type="parTrans" cxnId="{E1A361C3-C8E0-4C6B-8AFC-D4A257527E5E}">
      <dgm:prSet/>
      <dgm:spPr/>
      <dgm:t>
        <a:bodyPr/>
        <a:lstStyle/>
        <a:p>
          <a:endParaRPr lang="en-US" sz="1800">
            <a:solidFill>
              <a:srgbClr val="A53010"/>
            </a:solidFill>
            <a:latin typeface="+mn-lt"/>
          </a:endParaRPr>
        </a:p>
      </dgm:t>
    </dgm:pt>
    <dgm:pt modelId="{D2EFA323-3F9C-4D03-B2F0-E01174B66980}" type="sibTrans" cxnId="{E1A361C3-C8E0-4C6B-8AFC-D4A257527E5E}">
      <dgm:prSet/>
      <dgm:spPr/>
      <dgm:t>
        <a:bodyPr/>
        <a:lstStyle/>
        <a:p>
          <a:endParaRPr lang="en-US" sz="1800">
            <a:solidFill>
              <a:srgbClr val="A53010"/>
            </a:solidFill>
            <a:latin typeface="+mn-lt"/>
          </a:endParaRPr>
        </a:p>
      </dgm:t>
    </dgm:pt>
    <dgm:pt modelId="{17E4F57F-9C60-47C1-9227-A61867EC323F}">
      <dgm:prSet custT="1"/>
      <dgm:spPr/>
      <dgm:t>
        <a:bodyPr/>
        <a:lstStyle/>
        <a:p>
          <a:r>
            <a:rPr lang="cs-CZ" sz="2000" b="0" dirty="0">
              <a:solidFill>
                <a:schemeClr val="accent1"/>
              </a:solidFill>
              <a:latin typeface="+mn-lt"/>
            </a:rPr>
            <a:t>III. Svět nových vědeckých metod</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empirismus x racionalismus; matematizace x </a:t>
          </a:r>
          <a:r>
            <a:rPr lang="cs-CZ" sz="1800" b="0" dirty="0" err="1">
              <a:solidFill>
                <a:schemeClr val="accent1"/>
              </a:solidFill>
              <a:latin typeface="+mn-lt"/>
              <a:sym typeface="Wingdings 3" panose="05040102010807070707" pitchFamily="18" charset="2"/>
            </a:rPr>
            <a:t>experimentalismus</a:t>
          </a:r>
          <a:r>
            <a:rPr lang="cs-CZ" sz="1800" b="0" dirty="0">
              <a:solidFill>
                <a:schemeClr val="accent1"/>
              </a:solidFill>
              <a:latin typeface="+mn-lt"/>
              <a:sym typeface="Wingdings 3" panose="05040102010807070707" pitchFamily="18" charset="2"/>
            </a:rPr>
            <a:t>; věda x náboženství</a:t>
          </a:r>
          <a:endParaRPr lang="en-US" sz="1800" b="0" dirty="0">
            <a:solidFill>
              <a:schemeClr val="accent1"/>
            </a:solidFill>
            <a:latin typeface="+mn-lt"/>
          </a:endParaRPr>
        </a:p>
      </dgm:t>
    </dgm:pt>
    <dgm:pt modelId="{BDEC676E-107D-435A-A9A0-6DA416568C87}" type="parTrans" cxnId="{1A081927-CDAC-442C-B7CF-57B147237DFE}">
      <dgm:prSet/>
      <dgm:spPr/>
      <dgm:t>
        <a:bodyPr/>
        <a:lstStyle/>
        <a:p>
          <a:endParaRPr lang="en-US" sz="1800">
            <a:solidFill>
              <a:srgbClr val="A53010"/>
            </a:solidFill>
            <a:latin typeface="+mn-lt"/>
          </a:endParaRPr>
        </a:p>
      </dgm:t>
    </dgm:pt>
    <dgm:pt modelId="{9C6F44EA-0354-48D4-B49B-2786EB439938}" type="sibTrans" cxnId="{1A081927-CDAC-442C-B7CF-57B147237DFE}">
      <dgm:prSet/>
      <dgm:spPr/>
      <dgm:t>
        <a:bodyPr/>
        <a:lstStyle/>
        <a:p>
          <a:endParaRPr lang="en-US" sz="1800">
            <a:solidFill>
              <a:srgbClr val="A53010"/>
            </a:solidFill>
            <a:latin typeface="+mn-lt"/>
          </a:endParaRPr>
        </a:p>
      </dgm:t>
    </dgm:pt>
    <dgm:pt modelId="{E53B6FA3-47C2-4F43-90A7-ECAB12E7647C}">
      <dgm:prSet custT="1"/>
      <dgm:spPr/>
      <dgm:t>
        <a:bodyPr/>
        <a:lstStyle/>
        <a:p>
          <a:r>
            <a:rPr lang="cs-CZ" sz="2000" b="0" dirty="0">
              <a:solidFill>
                <a:schemeClr val="accent1"/>
              </a:solidFill>
              <a:latin typeface="+mn-lt"/>
            </a:rPr>
            <a:t>IV. </a:t>
          </a:r>
          <a:r>
            <a:rPr lang="cs-CZ" sz="2000" b="0" dirty="0" err="1">
              <a:solidFill>
                <a:schemeClr val="accent1"/>
              </a:solidFill>
              <a:latin typeface="+mn-lt"/>
            </a:rPr>
            <a:t>Supralunární</a:t>
          </a:r>
          <a:r>
            <a:rPr lang="cs-CZ" sz="2000" b="0" dirty="0">
              <a:solidFill>
                <a:schemeClr val="accent1"/>
              </a:solidFill>
              <a:latin typeface="+mn-lt"/>
            </a:rPr>
            <a:t> svět</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astronomie, kosmologie: geocentrismus, heliocentrismus, </a:t>
          </a:r>
          <a:r>
            <a:rPr lang="cs-CZ" sz="1800" b="0" dirty="0" err="1">
              <a:solidFill>
                <a:schemeClr val="accent1"/>
              </a:solidFill>
              <a:latin typeface="+mn-lt"/>
              <a:sym typeface="Wingdings 3" panose="05040102010807070707" pitchFamily="18" charset="2"/>
            </a:rPr>
            <a:t>geoheliocentrismus</a:t>
          </a:r>
          <a:endParaRPr lang="en-US" sz="1800" b="0" dirty="0">
            <a:solidFill>
              <a:schemeClr val="accent1"/>
            </a:solidFill>
            <a:latin typeface="+mn-lt"/>
          </a:endParaRPr>
        </a:p>
      </dgm:t>
    </dgm:pt>
    <dgm:pt modelId="{F7BFC3DE-BFC1-4D2C-8007-F36401FA8A61}" type="parTrans" cxnId="{5F433812-A134-45C4-9DB1-5E1207B9E452}">
      <dgm:prSet/>
      <dgm:spPr/>
      <dgm:t>
        <a:bodyPr/>
        <a:lstStyle/>
        <a:p>
          <a:endParaRPr lang="en-US" sz="1800">
            <a:solidFill>
              <a:srgbClr val="A53010"/>
            </a:solidFill>
            <a:latin typeface="+mn-lt"/>
          </a:endParaRPr>
        </a:p>
      </dgm:t>
    </dgm:pt>
    <dgm:pt modelId="{E1DA431B-4F6B-4681-A4AA-3D896DC27D0C}" type="sibTrans" cxnId="{5F433812-A134-45C4-9DB1-5E1207B9E452}">
      <dgm:prSet/>
      <dgm:spPr/>
      <dgm:t>
        <a:bodyPr/>
        <a:lstStyle/>
        <a:p>
          <a:endParaRPr lang="en-US" sz="1800">
            <a:solidFill>
              <a:srgbClr val="A53010"/>
            </a:solidFill>
            <a:latin typeface="+mn-lt"/>
          </a:endParaRPr>
        </a:p>
      </dgm:t>
    </dgm:pt>
    <dgm:pt modelId="{5BDDEA5E-E44A-4192-892F-610B969C60D1}">
      <dgm:prSet custT="1"/>
      <dgm:spPr/>
      <dgm:t>
        <a:bodyPr/>
        <a:lstStyle/>
        <a:p>
          <a:r>
            <a:rPr lang="cs-CZ" sz="2000" b="0" dirty="0">
              <a:solidFill>
                <a:schemeClr val="accent1"/>
              </a:solidFill>
              <a:latin typeface="+mn-lt"/>
            </a:rPr>
            <a:t>V. </a:t>
          </a:r>
          <a:r>
            <a:rPr lang="cs-CZ" sz="2000" b="0" dirty="0" err="1">
              <a:solidFill>
                <a:schemeClr val="accent1"/>
              </a:solidFill>
              <a:latin typeface="+mn-lt"/>
            </a:rPr>
            <a:t>Sublunární</a:t>
          </a:r>
          <a:r>
            <a:rPr lang="cs-CZ" sz="2000" b="0" dirty="0">
              <a:solidFill>
                <a:schemeClr val="accent1"/>
              </a:solidFill>
              <a:latin typeface="+mn-lt"/>
            </a:rPr>
            <a:t> svět</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fyzika těles</a:t>
          </a:r>
          <a:endParaRPr lang="en-US" sz="1800" b="0" dirty="0">
            <a:solidFill>
              <a:schemeClr val="accent1"/>
            </a:solidFill>
            <a:latin typeface="+mn-lt"/>
          </a:endParaRPr>
        </a:p>
      </dgm:t>
    </dgm:pt>
    <dgm:pt modelId="{33296735-BB51-4496-A05A-9B6904A1D593}" type="parTrans" cxnId="{097625EE-779C-4B22-A48C-F9E893AF2DB3}">
      <dgm:prSet/>
      <dgm:spPr/>
      <dgm:t>
        <a:bodyPr/>
        <a:lstStyle/>
        <a:p>
          <a:endParaRPr lang="en-US" sz="1800">
            <a:solidFill>
              <a:srgbClr val="A53010"/>
            </a:solidFill>
            <a:latin typeface="+mn-lt"/>
          </a:endParaRPr>
        </a:p>
      </dgm:t>
    </dgm:pt>
    <dgm:pt modelId="{68BD5FB9-15BC-4D80-8137-EA758DA1B396}" type="sibTrans" cxnId="{097625EE-779C-4B22-A48C-F9E893AF2DB3}">
      <dgm:prSet/>
      <dgm:spPr/>
      <dgm:t>
        <a:bodyPr/>
        <a:lstStyle/>
        <a:p>
          <a:endParaRPr lang="en-US" sz="1800">
            <a:solidFill>
              <a:srgbClr val="A53010"/>
            </a:solidFill>
            <a:latin typeface="+mn-lt"/>
          </a:endParaRPr>
        </a:p>
      </dgm:t>
    </dgm:pt>
    <dgm:pt modelId="{9D466D9F-C002-4C77-89A4-E16F1E20B595}">
      <dgm:prSet custT="1"/>
      <dgm:spPr/>
      <dgm:t>
        <a:bodyPr/>
        <a:lstStyle/>
        <a:p>
          <a:r>
            <a:rPr lang="cs-CZ" sz="2000" b="0" dirty="0">
              <a:solidFill>
                <a:schemeClr val="accent1"/>
              </a:solidFill>
              <a:latin typeface="+mn-lt"/>
            </a:rPr>
            <a:t>VI. Mikrokosmos a živý svět</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medicína, vědy o živé přírodě</a:t>
          </a:r>
          <a:endParaRPr lang="en-US" sz="1800" b="0" dirty="0">
            <a:solidFill>
              <a:schemeClr val="accent1"/>
            </a:solidFill>
            <a:latin typeface="+mn-lt"/>
          </a:endParaRPr>
        </a:p>
      </dgm:t>
    </dgm:pt>
    <dgm:pt modelId="{A9171382-9895-43FC-AC56-31EF0E4F6BD4}" type="parTrans" cxnId="{BBF9771B-8DF9-4232-99B3-D67AF03F9E90}">
      <dgm:prSet/>
      <dgm:spPr/>
      <dgm:t>
        <a:bodyPr/>
        <a:lstStyle/>
        <a:p>
          <a:endParaRPr lang="en-US" sz="1800">
            <a:solidFill>
              <a:srgbClr val="A53010"/>
            </a:solidFill>
            <a:latin typeface="+mn-lt"/>
          </a:endParaRPr>
        </a:p>
      </dgm:t>
    </dgm:pt>
    <dgm:pt modelId="{07EC06F5-4006-4DA7-B512-3A938CA7B354}" type="sibTrans" cxnId="{BBF9771B-8DF9-4232-99B3-D67AF03F9E90}">
      <dgm:prSet/>
      <dgm:spPr/>
      <dgm:t>
        <a:bodyPr/>
        <a:lstStyle/>
        <a:p>
          <a:endParaRPr lang="en-US" sz="1800">
            <a:solidFill>
              <a:srgbClr val="A53010"/>
            </a:solidFill>
            <a:latin typeface="+mn-lt"/>
          </a:endParaRPr>
        </a:p>
      </dgm:t>
    </dgm:pt>
    <dgm:pt modelId="{AD7BB579-AEF0-4522-85CD-D774E2244860}">
      <dgm:prSet custT="1"/>
      <dgm:spPr/>
      <dgm:t>
        <a:bodyPr/>
        <a:lstStyle/>
        <a:p>
          <a:r>
            <a:rPr lang="cs-CZ" sz="2000" b="1" dirty="0">
              <a:solidFill>
                <a:schemeClr val="tx2"/>
              </a:solidFill>
              <a:latin typeface="+mn-lt"/>
            </a:rPr>
            <a:t>VII. Svět, který dospěl</a:t>
          </a:r>
          <a:br>
            <a:rPr lang="cs-CZ" sz="1800" b="1" dirty="0">
              <a:solidFill>
                <a:schemeClr val="tx2"/>
              </a:solidFill>
              <a:latin typeface="+mn-lt"/>
            </a:rPr>
          </a:br>
          <a:r>
            <a:rPr lang="cs-CZ" sz="1800" b="1" dirty="0">
              <a:solidFill>
                <a:schemeClr val="tx2"/>
              </a:solidFill>
              <a:latin typeface="+mn-lt"/>
              <a:sym typeface="Wingdings 3" panose="05040102010807070707" pitchFamily="18" charset="2"/>
            </a:rPr>
            <a:t> raná geologie (teorie Země) a počátky evolučního myšlení</a:t>
          </a:r>
          <a:endParaRPr lang="en-US" sz="1800" b="1" dirty="0">
            <a:solidFill>
              <a:schemeClr val="tx2"/>
            </a:solidFill>
            <a:latin typeface="+mn-lt"/>
          </a:endParaRPr>
        </a:p>
      </dgm:t>
    </dgm:pt>
    <dgm:pt modelId="{FBF971E1-9D89-494F-A5C0-53BBAA9558D9}" type="parTrans" cxnId="{83F68174-6625-4D12-A968-6639E45688F3}">
      <dgm:prSet/>
      <dgm:spPr/>
      <dgm:t>
        <a:bodyPr/>
        <a:lstStyle/>
        <a:p>
          <a:endParaRPr lang="en-US" sz="1800">
            <a:solidFill>
              <a:srgbClr val="A53010"/>
            </a:solidFill>
            <a:latin typeface="+mn-lt"/>
          </a:endParaRPr>
        </a:p>
      </dgm:t>
    </dgm:pt>
    <dgm:pt modelId="{AEA6C879-178F-48BD-A480-EB786BF9E0CE}" type="sibTrans" cxnId="{83F68174-6625-4D12-A968-6639E45688F3}">
      <dgm:prSet/>
      <dgm:spPr/>
      <dgm:t>
        <a:bodyPr/>
        <a:lstStyle/>
        <a:p>
          <a:endParaRPr lang="en-US" sz="1800">
            <a:solidFill>
              <a:srgbClr val="A53010"/>
            </a:solidFill>
            <a:latin typeface="+mn-lt"/>
          </a:endParaRPr>
        </a:p>
      </dgm:t>
    </dgm:pt>
    <dgm:pt modelId="{684CE699-DD44-46C9-B6E8-EC17726CD0D7}">
      <dgm:prSet custT="1"/>
      <dgm:spPr/>
      <dgm:t>
        <a:bodyPr/>
        <a:lstStyle/>
        <a:p>
          <a:r>
            <a:rPr lang="cs-CZ" sz="2000" b="0" dirty="0">
              <a:solidFill>
                <a:schemeClr val="accent1"/>
              </a:solidFill>
              <a:latin typeface="+mn-lt"/>
            </a:rPr>
            <a:t>II. Propojený svět</a:t>
          </a:r>
          <a:br>
            <a:rPr lang="cs-CZ" sz="1800" b="0" dirty="0">
              <a:solidFill>
                <a:schemeClr val="accent1"/>
              </a:solidFill>
              <a:latin typeface="+mn-lt"/>
            </a:rPr>
          </a:br>
          <a:r>
            <a:rPr lang="cs-CZ" sz="1800" b="0" dirty="0">
              <a:solidFill>
                <a:schemeClr val="accent1"/>
              </a:solidFill>
              <a:latin typeface="+mn-lt"/>
              <a:sym typeface="Wingdings 3" panose="05040102010807070707" pitchFamily="18" charset="2"/>
            </a:rPr>
            <a:t> okultní obory: sympatie, antipatie; astrologie, magie, alchymie</a:t>
          </a:r>
          <a:endParaRPr lang="en-US" sz="1800" b="0" dirty="0">
            <a:solidFill>
              <a:schemeClr val="accent1"/>
            </a:solidFill>
            <a:latin typeface="+mn-lt"/>
          </a:endParaRPr>
        </a:p>
      </dgm:t>
    </dgm:pt>
    <dgm:pt modelId="{62F62C83-12B9-4A72-A19D-6190AFC154D2}" type="parTrans" cxnId="{CA062132-A0D2-4880-A738-8F98780F1588}">
      <dgm:prSet/>
      <dgm:spPr/>
      <dgm:t>
        <a:bodyPr/>
        <a:lstStyle/>
        <a:p>
          <a:endParaRPr lang="cs-CZ" sz="1800">
            <a:solidFill>
              <a:srgbClr val="A53010"/>
            </a:solidFill>
            <a:latin typeface="+mn-lt"/>
          </a:endParaRPr>
        </a:p>
      </dgm:t>
    </dgm:pt>
    <dgm:pt modelId="{D550B979-F964-4A15-BE70-3C835D912C63}" type="sibTrans" cxnId="{CA062132-A0D2-4880-A738-8F98780F1588}">
      <dgm:prSet/>
      <dgm:spPr/>
      <dgm:t>
        <a:bodyPr/>
        <a:lstStyle/>
        <a:p>
          <a:endParaRPr lang="cs-CZ" sz="1800">
            <a:solidFill>
              <a:srgbClr val="A53010"/>
            </a:solidFill>
            <a:latin typeface="+mn-lt"/>
          </a:endParaRPr>
        </a:p>
      </dgm:t>
    </dgm:pt>
    <dgm:pt modelId="{F67472F4-BCAE-44CA-9B82-934595138164}" type="pres">
      <dgm:prSet presAssocID="{74A66E01-9754-439B-9284-27B538BBDD5D}" presName="vert0" presStyleCnt="0">
        <dgm:presLayoutVars>
          <dgm:dir/>
          <dgm:animOne val="branch"/>
          <dgm:animLvl val="lvl"/>
        </dgm:presLayoutVars>
      </dgm:prSet>
      <dgm:spPr/>
    </dgm:pt>
    <dgm:pt modelId="{F58D3508-DDB8-4FAB-95AD-15B361FA22D5}" type="pres">
      <dgm:prSet presAssocID="{6D56F2EF-2DED-4BA6-BE6E-F7474D4F63C5}" presName="thickLine" presStyleLbl="alignNode1" presStyleIdx="0" presStyleCnt="7"/>
      <dgm:spPr/>
    </dgm:pt>
    <dgm:pt modelId="{5CDF97A2-EBD1-4909-9EE1-A6DBAF5D612E}" type="pres">
      <dgm:prSet presAssocID="{6D56F2EF-2DED-4BA6-BE6E-F7474D4F63C5}" presName="horz1" presStyleCnt="0"/>
      <dgm:spPr/>
    </dgm:pt>
    <dgm:pt modelId="{34328E02-1035-4F35-B554-C73EDE1CBFBE}" type="pres">
      <dgm:prSet presAssocID="{6D56F2EF-2DED-4BA6-BE6E-F7474D4F63C5}" presName="tx1" presStyleLbl="revTx" presStyleIdx="0" presStyleCnt="7"/>
      <dgm:spPr/>
    </dgm:pt>
    <dgm:pt modelId="{ECFFB555-C5D2-4F22-84A9-840853B51800}" type="pres">
      <dgm:prSet presAssocID="{6D56F2EF-2DED-4BA6-BE6E-F7474D4F63C5}" presName="vert1" presStyleCnt="0"/>
      <dgm:spPr/>
    </dgm:pt>
    <dgm:pt modelId="{27CFA96F-DA83-4048-BB45-E604E6CB9D8D}" type="pres">
      <dgm:prSet presAssocID="{684CE699-DD44-46C9-B6E8-EC17726CD0D7}" presName="thickLine" presStyleLbl="alignNode1" presStyleIdx="1" presStyleCnt="7"/>
      <dgm:spPr/>
    </dgm:pt>
    <dgm:pt modelId="{8351C64A-8D58-4845-BD72-B267205BB461}" type="pres">
      <dgm:prSet presAssocID="{684CE699-DD44-46C9-B6E8-EC17726CD0D7}" presName="horz1" presStyleCnt="0"/>
      <dgm:spPr/>
    </dgm:pt>
    <dgm:pt modelId="{FE681786-A2CD-4BA4-ACE9-E770334FBE75}" type="pres">
      <dgm:prSet presAssocID="{684CE699-DD44-46C9-B6E8-EC17726CD0D7}" presName="tx1" presStyleLbl="revTx" presStyleIdx="1" presStyleCnt="7"/>
      <dgm:spPr/>
    </dgm:pt>
    <dgm:pt modelId="{E270C71C-387C-4A27-B774-370B96A83ABA}" type="pres">
      <dgm:prSet presAssocID="{684CE699-DD44-46C9-B6E8-EC17726CD0D7}" presName="vert1" presStyleCnt="0"/>
      <dgm:spPr/>
    </dgm:pt>
    <dgm:pt modelId="{94A29245-0EDA-4C39-857B-8ABD7EED675D}" type="pres">
      <dgm:prSet presAssocID="{17E4F57F-9C60-47C1-9227-A61867EC323F}" presName="thickLine" presStyleLbl="alignNode1" presStyleIdx="2" presStyleCnt="7"/>
      <dgm:spPr/>
    </dgm:pt>
    <dgm:pt modelId="{53CA8DA5-05EE-483C-8543-E360E6C03E36}" type="pres">
      <dgm:prSet presAssocID="{17E4F57F-9C60-47C1-9227-A61867EC323F}" presName="horz1" presStyleCnt="0"/>
      <dgm:spPr/>
    </dgm:pt>
    <dgm:pt modelId="{BBCF976E-51C5-4941-A4DB-B441F39C6767}" type="pres">
      <dgm:prSet presAssocID="{17E4F57F-9C60-47C1-9227-A61867EC323F}" presName="tx1" presStyleLbl="revTx" presStyleIdx="2" presStyleCnt="7"/>
      <dgm:spPr/>
    </dgm:pt>
    <dgm:pt modelId="{D5F496FB-A391-4178-99CE-2EF43872DABF}" type="pres">
      <dgm:prSet presAssocID="{17E4F57F-9C60-47C1-9227-A61867EC323F}" presName="vert1" presStyleCnt="0"/>
      <dgm:spPr/>
    </dgm:pt>
    <dgm:pt modelId="{37191717-E65F-4FB2-9D7F-2DC420287A75}" type="pres">
      <dgm:prSet presAssocID="{E53B6FA3-47C2-4F43-90A7-ECAB12E7647C}" presName="thickLine" presStyleLbl="alignNode1" presStyleIdx="3" presStyleCnt="7"/>
      <dgm:spPr/>
    </dgm:pt>
    <dgm:pt modelId="{F9FF76A1-902D-43AF-9CA7-EC566249B802}" type="pres">
      <dgm:prSet presAssocID="{E53B6FA3-47C2-4F43-90A7-ECAB12E7647C}" presName="horz1" presStyleCnt="0"/>
      <dgm:spPr/>
    </dgm:pt>
    <dgm:pt modelId="{52616139-CC9B-46AA-ADD7-C21004A630D5}" type="pres">
      <dgm:prSet presAssocID="{E53B6FA3-47C2-4F43-90A7-ECAB12E7647C}" presName="tx1" presStyleLbl="revTx" presStyleIdx="3" presStyleCnt="7"/>
      <dgm:spPr/>
    </dgm:pt>
    <dgm:pt modelId="{587B1647-B4F5-4A77-99AE-79870A5B97E8}" type="pres">
      <dgm:prSet presAssocID="{E53B6FA3-47C2-4F43-90A7-ECAB12E7647C}" presName="vert1" presStyleCnt="0"/>
      <dgm:spPr/>
    </dgm:pt>
    <dgm:pt modelId="{B6E2EFE6-4D50-4EC4-A22D-F65035FB678B}" type="pres">
      <dgm:prSet presAssocID="{5BDDEA5E-E44A-4192-892F-610B969C60D1}" presName="thickLine" presStyleLbl="alignNode1" presStyleIdx="4" presStyleCnt="7"/>
      <dgm:spPr/>
    </dgm:pt>
    <dgm:pt modelId="{E06507E2-08BE-473D-9F5D-0DE74A0287A8}" type="pres">
      <dgm:prSet presAssocID="{5BDDEA5E-E44A-4192-892F-610B969C60D1}" presName="horz1" presStyleCnt="0"/>
      <dgm:spPr/>
    </dgm:pt>
    <dgm:pt modelId="{2413C4AB-DDBC-4CC5-8647-63BC71B679DA}" type="pres">
      <dgm:prSet presAssocID="{5BDDEA5E-E44A-4192-892F-610B969C60D1}" presName="tx1" presStyleLbl="revTx" presStyleIdx="4" presStyleCnt="7"/>
      <dgm:spPr/>
    </dgm:pt>
    <dgm:pt modelId="{CE3B5ECD-E14E-4CB0-9B43-B4B804E20001}" type="pres">
      <dgm:prSet presAssocID="{5BDDEA5E-E44A-4192-892F-610B969C60D1}" presName="vert1" presStyleCnt="0"/>
      <dgm:spPr/>
    </dgm:pt>
    <dgm:pt modelId="{E21A8270-42A0-4499-BCD6-B9B5C54F1B7F}" type="pres">
      <dgm:prSet presAssocID="{9D466D9F-C002-4C77-89A4-E16F1E20B595}" presName="thickLine" presStyleLbl="alignNode1" presStyleIdx="5" presStyleCnt="7"/>
      <dgm:spPr/>
    </dgm:pt>
    <dgm:pt modelId="{32B12B0C-74DB-4FAA-9E81-3AC95151027B}" type="pres">
      <dgm:prSet presAssocID="{9D466D9F-C002-4C77-89A4-E16F1E20B595}" presName="horz1" presStyleCnt="0"/>
      <dgm:spPr/>
    </dgm:pt>
    <dgm:pt modelId="{AFBE1CC9-1FBC-48FB-8182-B2B8F138D02E}" type="pres">
      <dgm:prSet presAssocID="{9D466D9F-C002-4C77-89A4-E16F1E20B595}" presName="tx1" presStyleLbl="revTx" presStyleIdx="5" presStyleCnt="7"/>
      <dgm:spPr/>
    </dgm:pt>
    <dgm:pt modelId="{74CF3D1F-CEF5-41E0-80B6-A5FFCF3C309D}" type="pres">
      <dgm:prSet presAssocID="{9D466D9F-C002-4C77-89A4-E16F1E20B595}" presName="vert1" presStyleCnt="0"/>
      <dgm:spPr/>
    </dgm:pt>
    <dgm:pt modelId="{E09E2875-1802-40A8-92D6-5F64F30EBEDD}" type="pres">
      <dgm:prSet presAssocID="{AD7BB579-AEF0-4522-85CD-D774E2244860}" presName="thickLine" presStyleLbl="alignNode1" presStyleIdx="6" presStyleCnt="7"/>
      <dgm:spPr/>
    </dgm:pt>
    <dgm:pt modelId="{64D78441-B8A5-4C15-83A5-0A3FB0599EE5}" type="pres">
      <dgm:prSet presAssocID="{AD7BB579-AEF0-4522-85CD-D774E2244860}" presName="horz1" presStyleCnt="0"/>
      <dgm:spPr/>
    </dgm:pt>
    <dgm:pt modelId="{A83238B1-D33F-4188-A9B4-D97B9C762788}" type="pres">
      <dgm:prSet presAssocID="{AD7BB579-AEF0-4522-85CD-D774E2244860}" presName="tx1" presStyleLbl="revTx" presStyleIdx="6" presStyleCnt="7"/>
      <dgm:spPr/>
    </dgm:pt>
    <dgm:pt modelId="{9A099ABF-6733-47A5-9E63-6F34753B4E0E}" type="pres">
      <dgm:prSet presAssocID="{AD7BB579-AEF0-4522-85CD-D774E2244860}" presName="vert1" presStyleCnt="0"/>
      <dgm:spPr/>
    </dgm:pt>
  </dgm:ptLst>
  <dgm:cxnLst>
    <dgm:cxn modelId="{5F433812-A134-45C4-9DB1-5E1207B9E452}" srcId="{74A66E01-9754-439B-9284-27B538BBDD5D}" destId="{E53B6FA3-47C2-4F43-90A7-ECAB12E7647C}" srcOrd="3" destOrd="0" parTransId="{F7BFC3DE-BFC1-4D2C-8007-F36401FA8A61}" sibTransId="{E1DA431B-4F6B-4681-A4AA-3D896DC27D0C}"/>
    <dgm:cxn modelId="{1FE92213-9EBB-4F68-A9AE-0F948D2CD0DC}" type="presOf" srcId="{74A66E01-9754-439B-9284-27B538BBDD5D}" destId="{F67472F4-BCAE-44CA-9B82-934595138164}" srcOrd="0" destOrd="0" presId="urn:microsoft.com/office/officeart/2008/layout/LinedList"/>
    <dgm:cxn modelId="{BBF9771B-8DF9-4232-99B3-D67AF03F9E90}" srcId="{74A66E01-9754-439B-9284-27B538BBDD5D}" destId="{9D466D9F-C002-4C77-89A4-E16F1E20B595}" srcOrd="5" destOrd="0" parTransId="{A9171382-9895-43FC-AC56-31EF0E4F6BD4}" sibTransId="{07EC06F5-4006-4DA7-B512-3A938CA7B354}"/>
    <dgm:cxn modelId="{1A081927-CDAC-442C-B7CF-57B147237DFE}" srcId="{74A66E01-9754-439B-9284-27B538BBDD5D}" destId="{17E4F57F-9C60-47C1-9227-A61867EC323F}" srcOrd="2" destOrd="0" parTransId="{BDEC676E-107D-435A-A9A0-6DA416568C87}" sibTransId="{9C6F44EA-0354-48D4-B49B-2786EB439938}"/>
    <dgm:cxn modelId="{CA062132-A0D2-4880-A738-8F98780F1588}" srcId="{74A66E01-9754-439B-9284-27B538BBDD5D}" destId="{684CE699-DD44-46C9-B6E8-EC17726CD0D7}" srcOrd="1" destOrd="0" parTransId="{62F62C83-12B9-4A72-A19D-6190AFC154D2}" sibTransId="{D550B979-F964-4A15-BE70-3C835D912C63}"/>
    <dgm:cxn modelId="{D35A1C48-E8EF-446F-8E57-21BD1DA3F915}" type="presOf" srcId="{684CE699-DD44-46C9-B6E8-EC17726CD0D7}" destId="{FE681786-A2CD-4BA4-ACE9-E770334FBE75}" srcOrd="0" destOrd="0" presId="urn:microsoft.com/office/officeart/2008/layout/LinedList"/>
    <dgm:cxn modelId="{FC41F14C-056E-4A72-B166-1D0F794A6B7B}" type="presOf" srcId="{17E4F57F-9C60-47C1-9227-A61867EC323F}" destId="{BBCF976E-51C5-4941-A4DB-B441F39C6767}" srcOrd="0" destOrd="0" presId="urn:microsoft.com/office/officeart/2008/layout/LinedList"/>
    <dgm:cxn modelId="{83F68174-6625-4D12-A968-6639E45688F3}" srcId="{74A66E01-9754-439B-9284-27B538BBDD5D}" destId="{AD7BB579-AEF0-4522-85CD-D774E2244860}" srcOrd="6" destOrd="0" parTransId="{FBF971E1-9D89-494F-A5C0-53BBAA9558D9}" sibTransId="{AEA6C879-178F-48BD-A480-EB786BF9E0CE}"/>
    <dgm:cxn modelId="{10EC6D79-6000-4102-9F6E-20829FE1C24D}" type="presOf" srcId="{6D56F2EF-2DED-4BA6-BE6E-F7474D4F63C5}" destId="{34328E02-1035-4F35-B554-C73EDE1CBFBE}" srcOrd="0" destOrd="0" presId="urn:microsoft.com/office/officeart/2008/layout/LinedList"/>
    <dgm:cxn modelId="{12AC5FAC-1BA5-4E90-9D82-1E28CD50924D}" type="presOf" srcId="{AD7BB579-AEF0-4522-85CD-D774E2244860}" destId="{A83238B1-D33F-4188-A9B4-D97B9C762788}" srcOrd="0" destOrd="0" presId="urn:microsoft.com/office/officeart/2008/layout/LinedList"/>
    <dgm:cxn modelId="{E1A361C3-C8E0-4C6B-8AFC-D4A257527E5E}" srcId="{74A66E01-9754-439B-9284-27B538BBDD5D}" destId="{6D56F2EF-2DED-4BA6-BE6E-F7474D4F63C5}" srcOrd="0" destOrd="0" parTransId="{B9B8064F-96E9-42EE-9DB0-FD73674FBCF3}" sibTransId="{D2EFA323-3F9C-4D03-B2F0-E01174B66980}"/>
    <dgm:cxn modelId="{097625EE-779C-4B22-A48C-F9E893AF2DB3}" srcId="{74A66E01-9754-439B-9284-27B538BBDD5D}" destId="{5BDDEA5E-E44A-4192-892F-610B969C60D1}" srcOrd="4" destOrd="0" parTransId="{33296735-BB51-4496-A05A-9B6904A1D593}" sibTransId="{68BD5FB9-15BC-4D80-8137-EA758DA1B396}"/>
    <dgm:cxn modelId="{4DFC5CF0-9B7F-42AD-AA2F-31C2B2EEA215}" type="presOf" srcId="{5BDDEA5E-E44A-4192-892F-610B969C60D1}" destId="{2413C4AB-DDBC-4CC5-8647-63BC71B679DA}" srcOrd="0" destOrd="0" presId="urn:microsoft.com/office/officeart/2008/layout/LinedList"/>
    <dgm:cxn modelId="{72D758F6-8502-4D50-90C7-0B3BD3F23A10}" type="presOf" srcId="{9D466D9F-C002-4C77-89A4-E16F1E20B595}" destId="{AFBE1CC9-1FBC-48FB-8182-B2B8F138D02E}" srcOrd="0" destOrd="0" presId="urn:microsoft.com/office/officeart/2008/layout/LinedList"/>
    <dgm:cxn modelId="{926C03FE-D60E-445D-9743-5400076EE568}" type="presOf" srcId="{E53B6FA3-47C2-4F43-90A7-ECAB12E7647C}" destId="{52616139-CC9B-46AA-ADD7-C21004A630D5}" srcOrd="0" destOrd="0" presId="urn:microsoft.com/office/officeart/2008/layout/LinedList"/>
    <dgm:cxn modelId="{CDCB40A8-798A-4225-A235-6F88DEF66C66}" type="presParOf" srcId="{F67472F4-BCAE-44CA-9B82-934595138164}" destId="{F58D3508-DDB8-4FAB-95AD-15B361FA22D5}" srcOrd="0" destOrd="0" presId="urn:microsoft.com/office/officeart/2008/layout/LinedList"/>
    <dgm:cxn modelId="{C9F6E362-5E73-475D-8A57-2BF38AFE4DB8}" type="presParOf" srcId="{F67472F4-BCAE-44CA-9B82-934595138164}" destId="{5CDF97A2-EBD1-4909-9EE1-A6DBAF5D612E}" srcOrd="1" destOrd="0" presId="urn:microsoft.com/office/officeart/2008/layout/LinedList"/>
    <dgm:cxn modelId="{A6C13FA2-83EA-44F5-A284-E5977F1754B7}" type="presParOf" srcId="{5CDF97A2-EBD1-4909-9EE1-A6DBAF5D612E}" destId="{34328E02-1035-4F35-B554-C73EDE1CBFBE}" srcOrd="0" destOrd="0" presId="urn:microsoft.com/office/officeart/2008/layout/LinedList"/>
    <dgm:cxn modelId="{6A0452B5-34CF-4BCF-AAAD-684E91BE5DDB}" type="presParOf" srcId="{5CDF97A2-EBD1-4909-9EE1-A6DBAF5D612E}" destId="{ECFFB555-C5D2-4F22-84A9-840853B51800}" srcOrd="1" destOrd="0" presId="urn:microsoft.com/office/officeart/2008/layout/LinedList"/>
    <dgm:cxn modelId="{F2BDD977-9DFF-446E-862C-46CFEA4D7377}" type="presParOf" srcId="{F67472F4-BCAE-44CA-9B82-934595138164}" destId="{27CFA96F-DA83-4048-BB45-E604E6CB9D8D}" srcOrd="2" destOrd="0" presId="urn:microsoft.com/office/officeart/2008/layout/LinedList"/>
    <dgm:cxn modelId="{976D62B9-037E-4242-880B-5125CEA62D93}" type="presParOf" srcId="{F67472F4-BCAE-44CA-9B82-934595138164}" destId="{8351C64A-8D58-4845-BD72-B267205BB461}" srcOrd="3" destOrd="0" presId="urn:microsoft.com/office/officeart/2008/layout/LinedList"/>
    <dgm:cxn modelId="{35D7E8F5-E033-446B-8383-C605A806265C}" type="presParOf" srcId="{8351C64A-8D58-4845-BD72-B267205BB461}" destId="{FE681786-A2CD-4BA4-ACE9-E770334FBE75}" srcOrd="0" destOrd="0" presId="urn:microsoft.com/office/officeart/2008/layout/LinedList"/>
    <dgm:cxn modelId="{028A1C35-4713-46F3-955F-0243255AF90B}" type="presParOf" srcId="{8351C64A-8D58-4845-BD72-B267205BB461}" destId="{E270C71C-387C-4A27-B774-370B96A83ABA}" srcOrd="1" destOrd="0" presId="urn:microsoft.com/office/officeart/2008/layout/LinedList"/>
    <dgm:cxn modelId="{A1DD7047-8C47-427D-AFB0-02AD07F90E29}" type="presParOf" srcId="{F67472F4-BCAE-44CA-9B82-934595138164}" destId="{94A29245-0EDA-4C39-857B-8ABD7EED675D}" srcOrd="4" destOrd="0" presId="urn:microsoft.com/office/officeart/2008/layout/LinedList"/>
    <dgm:cxn modelId="{1FF08279-EB24-4703-8878-EC842CA4DF82}" type="presParOf" srcId="{F67472F4-BCAE-44CA-9B82-934595138164}" destId="{53CA8DA5-05EE-483C-8543-E360E6C03E36}" srcOrd="5" destOrd="0" presId="urn:microsoft.com/office/officeart/2008/layout/LinedList"/>
    <dgm:cxn modelId="{7DD2D505-4FB4-43AC-8722-59F027805375}" type="presParOf" srcId="{53CA8DA5-05EE-483C-8543-E360E6C03E36}" destId="{BBCF976E-51C5-4941-A4DB-B441F39C6767}" srcOrd="0" destOrd="0" presId="urn:microsoft.com/office/officeart/2008/layout/LinedList"/>
    <dgm:cxn modelId="{3F7828EC-D2C2-45CE-8FBE-9E13D7561BDC}" type="presParOf" srcId="{53CA8DA5-05EE-483C-8543-E360E6C03E36}" destId="{D5F496FB-A391-4178-99CE-2EF43872DABF}" srcOrd="1" destOrd="0" presId="urn:microsoft.com/office/officeart/2008/layout/LinedList"/>
    <dgm:cxn modelId="{6BB70CC3-9DC9-4556-A71D-ECE044973EB9}" type="presParOf" srcId="{F67472F4-BCAE-44CA-9B82-934595138164}" destId="{37191717-E65F-4FB2-9D7F-2DC420287A75}" srcOrd="6" destOrd="0" presId="urn:microsoft.com/office/officeart/2008/layout/LinedList"/>
    <dgm:cxn modelId="{AE716C4C-AD72-45B9-8C04-6BF8EACA6C15}" type="presParOf" srcId="{F67472F4-BCAE-44CA-9B82-934595138164}" destId="{F9FF76A1-902D-43AF-9CA7-EC566249B802}" srcOrd="7" destOrd="0" presId="urn:microsoft.com/office/officeart/2008/layout/LinedList"/>
    <dgm:cxn modelId="{D2480D31-92A2-4CB0-8E01-0A8D3ED6228C}" type="presParOf" srcId="{F9FF76A1-902D-43AF-9CA7-EC566249B802}" destId="{52616139-CC9B-46AA-ADD7-C21004A630D5}" srcOrd="0" destOrd="0" presId="urn:microsoft.com/office/officeart/2008/layout/LinedList"/>
    <dgm:cxn modelId="{D5EA8B28-17D9-451B-9A73-DC4B376BA958}" type="presParOf" srcId="{F9FF76A1-902D-43AF-9CA7-EC566249B802}" destId="{587B1647-B4F5-4A77-99AE-79870A5B97E8}" srcOrd="1" destOrd="0" presId="urn:microsoft.com/office/officeart/2008/layout/LinedList"/>
    <dgm:cxn modelId="{56F8B0DF-BAEF-44F3-A6C6-DC1EA74481DA}" type="presParOf" srcId="{F67472F4-BCAE-44CA-9B82-934595138164}" destId="{B6E2EFE6-4D50-4EC4-A22D-F65035FB678B}" srcOrd="8" destOrd="0" presId="urn:microsoft.com/office/officeart/2008/layout/LinedList"/>
    <dgm:cxn modelId="{4FA83D04-1ED9-42B3-A636-816E3D056C8E}" type="presParOf" srcId="{F67472F4-BCAE-44CA-9B82-934595138164}" destId="{E06507E2-08BE-473D-9F5D-0DE74A0287A8}" srcOrd="9" destOrd="0" presId="urn:microsoft.com/office/officeart/2008/layout/LinedList"/>
    <dgm:cxn modelId="{1664D5CE-8A02-4152-A3AE-EC38EC8A5721}" type="presParOf" srcId="{E06507E2-08BE-473D-9F5D-0DE74A0287A8}" destId="{2413C4AB-DDBC-4CC5-8647-63BC71B679DA}" srcOrd="0" destOrd="0" presId="urn:microsoft.com/office/officeart/2008/layout/LinedList"/>
    <dgm:cxn modelId="{C2516E10-DB48-44E0-BD03-21214E334922}" type="presParOf" srcId="{E06507E2-08BE-473D-9F5D-0DE74A0287A8}" destId="{CE3B5ECD-E14E-4CB0-9B43-B4B804E20001}" srcOrd="1" destOrd="0" presId="urn:microsoft.com/office/officeart/2008/layout/LinedList"/>
    <dgm:cxn modelId="{021ED4F8-FC00-4185-88BC-C188049E7EBE}" type="presParOf" srcId="{F67472F4-BCAE-44CA-9B82-934595138164}" destId="{E21A8270-42A0-4499-BCD6-B9B5C54F1B7F}" srcOrd="10" destOrd="0" presId="urn:microsoft.com/office/officeart/2008/layout/LinedList"/>
    <dgm:cxn modelId="{E4D4CBCE-B56D-4169-90D8-4265FBFFE9C1}" type="presParOf" srcId="{F67472F4-BCAE-44CA-9B82-934595138164}" destId="{32B12B0C-74DB-4FAA-9E81-3AC95151027B}" srcOrd="11" destOrd="0" presId="urn:microsoft.com/office/officeart/2008/layout/LinedList"/>
    <dgm:cxn modelId="{8CAC8A36-B267-4F60-A62C-CA70C7052A42}" type="presParOf" srcId="{32B12B0C-74DB-4FAA-9E81-3AC95151027B}" destId="{AFBE1CC9-1FBC-48FB-8182-B2B8F138D02E}" srcOrd="0" destOrd="0" presId="urn:microsoft.com/office/officeart/2008/layout/LinedList"/>
    <dgm:cxn modelId="{BB4DED33-D10C-4A19-ACE3-8A7B3D141608}" type="presParOf" srcId="{32B12B0C-74DB-4FAA-9E81-3AC95151027B}" destId="{74CF3D1F-CEF5-41E0-80B6-A5FFCF3C309D}" srcOrd="1" destOrd="0" presId="urn:microsoft.com/office/officeart/2008/layout/LinedList"/>
    <dgm:cxn modelId="{086A2137-F871-4244-975A-6FDEF7848630}" type="presParOf" srcId="{F67472F4-BCAE-44CA-9B82-934595138164}" destId="{E09E2875-1802-40A8-92D6-5F64F30EBEDD}" srcOrd="12" destOrd="0" presId="urn:microsoft.com/office/officeart/2008/layout/LinedList"/>
    <dgm:cxn modelId="{E5FB2483-53F5-418C-A42B-560F60FE28C5}" type="presParOf" srcId="{F67472F4-BCAE-44CA-9B82-934595138164}" destId="{64D78441-B8A5-4C15-83A5-0A3FB0599EE5}" srcOrd="13" destOrd="0" presId="urn:microsoft.com/office/officeart/2008/layout/LinedList"/>
    <dgm:cxn modelId="{3B5207E6-C9C1-47AD-97F7-FC64F55D2D2E}" type="presParOf" srcId="{64D78441-B8A5-4C15-83A5-0A3FB0599EE5}" destId="{A83238B1-D33F-4188-A9B4-D97B9C762788}" srcOrd="0" destOrd="0" presId="urn:microsoft.com/office/officeart/2008/layout/LinedList"/>
    <dgm:cxn modelId="{CB79CAFF-F0E7-415B-9EA9-F513A6FDF0D0}" type="presParOf" srcId="{64D78441-B8A5-4C15-83A5-0A3FB0599EE5}" destId="{9A099ABF-6733-47A5-9E63-6F34753B4E0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D3508-DDB8-4FAB-95AD-15B361FA22D5}">
      <dsp:nvSpPr>
        <dsp:cNvPr id="0" name=""/>
        <dsp:cNvSpPr/>
      </dsp:nvSpPr>
      <dsp:spPr>
        <a:xfrm>
          <a:off x="0" y="636"/>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328E02-1035-4F35-B554-C73EDE1CBFBE}">
      <dsp:nvSpPr>
        <dsp:cNvPr id="0" name=""/>
        <dsp:cNvSpPr/>
      </dsp:nvSpPr>
      <dsp:spPr>
        <a:xfrm>
          <a:off x="0" y="636"/>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kern="1200" dirty="0">
              <a:solidFill>
                <a:schemeClr val="accent1"/>
              </a:solidFill>
              <a:latin typeface="+mn-lt"/>
            </a:rPr>
            <a:t>I. Starý svět a nový svět</a:t>
          </a:r>
          <a:br>
            <a:rPr lang="cs-CZ" sz="1800" kern="1200" dirty="0">
              <a:solidFill>
                <a:schemeClr val="accent1"/>
              </a:solidFill>
              <a:latin typeface="+mn-lt"/>
            </a:rPr>
          </a:br>
          <a:r>
            <a:rPr lang="cs-CZ" sz="1800" kern="1200" dirty="0">
              <a:solidFill>
                <a:schemeClr val="accent1"/>
              </a:solidFill>
              <a:latin typeface="+mn-lt"/>
              <a:sym typeface="Wingdings 3" panose="05040102010807070707" pitchFamily="18" charset="2"/>
            </a:rPr>
            <a:t> </a:t>
          </a:r>
          <a:r>
            <a:rPr lang="cs-CZ" sz="1800" kern="1200" dirty="0">
              <a:solidFill>
                <a:schemeClr val="accent1"/>
              </a:solidFill>
              <a:latin typeface="+mn-lt"/>
            </a:rPr>
            <a:t>renesanční přírodopis</a:t>
          </a:r>
          <a:endParaRPr lang="en-US" sz="1800" kern="1200" dirty="0">
            <a:solidFill>
              <a:schemeClr val="accent1"/>
            </a:solidFill>
            <a:latin typeface="+mn-lt"/>
          </a:endParaRPr>
        </a:p>
      </dsp:txBody>
      <dsp:txXfrm>
        <a:off x="0" y="636"/>
        <a:ext cx="10529887" cy="744401"/>
      </dsp:txXfrm>
    </dsp:sp>
    <dsp:sp modelId="{27CFA96F-DA83-4048-BB45-E604E6CB9D8D}">
      <dsp:nvSpPr>
        <dsp:cNvPr id="0" name=""/>
        <dsp:cNvSpPr/>
      </dsp:nvSpPr>
      <dsp:spPr>
        <a:xfrm>
          <a:off x="0" y="745037"/>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681786-A2CD-4BA4-ACE9-E770334FBE75}">
      <dsp:nvSpPr>
        <dsp:cNvPr id="0" name=""/>
        <dsp:cNvSpPr/>
      </dsp:nvSpPr>
      <dsp:spPr>
        <a:xfrm>
          <a:off x="0" y="745037"/>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b="0" kern="1200" dirty="0">
              <a:solidFill>
                <a:schemeClr val="accent1"/>
              </a:solidFill>
              <a:latin typeface="+mn-lt"/>
            </a:rPr>
            <a:t>II. Propojený svět</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okultní obory: sympatie, antipatie; astrologie, magie, alchymie</a:t>
          </a:r>
          <a:endParaRPr lang="en-US" sz="1800" b="0" kern="1200" dirty="0">
            <a:solidFill>
              <a:schemeClr val="accent1"/>
            </a:solidFill>
            <a:latin typeface="+mn-lt"/>
          </a:endParaRPr>
        </a:p>
      </dsp:txBody>
      <dsp:txXfrm>
        <a:off x="0" y="745037"/>
        <a:ext cx="10529887" cy="744401"/>
      </dsp:txXfrm>
    </dsp:sp>
    <dsp:sp modelId="{94A29245-0EDA-4C39-857B-8ABD7EED675D}">
      <dsp:nvSpPr>
        <dsp:cNvPr id="0" name=""/>
        <dsp:cNvSpPr/>
      </dsp:nvSpPr>
      <dsp:spPr>
        <a:xfrm>
          <a:off x="0" y="1489438"/>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CF976E-51C5-4941-A4DB-B441F39C6767}">
      <dsp:nvSpPr>
        <dsp:cNvPr id="0" name=""/>
        <dsp:cNvSpPr/>
      </dsp:nvSpPr>
      <dsp:spPr>
        <a:xfrm>
          <a:off x="0" y="1489438"/>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b="0" kern="1200" dirty="0">
              <a:solidFill>
                <a:schemeClr val="accent1"/>
              </a:solidFill>
              <a:latin typeface="+mn-lt"/>
            </a:rPr>
            <a:t>III. Svět nových vědeckých metod</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empirismus x racionalismus; matematizace x </a:t>
          </a:r>
          <a:r>
            <a:rPr lang="cs-CZ" sz="1800" b="0" kern="1200" dirty="0" err="1">
              <a:solidFill>
                <a:schemeClr val="accent1"/>
              </a:solidFill>
              <a:latin typeface="+mn-lt"/>
              <a:sym typeface="Wingdings 3" panose="05040102010807070707" pitchFamily="18" charset="2"/>
            </a:rPr>
            <a:t>experimentalismus</a:t>
          </a:r>
          <a:r>
            <a:rPr lang="cs-CZ" sz="1800" b="0" kern="1200" dirty="0">
              <a:solidFill>
                <a:schemeClr val="accent1"/>
              </a:solidFill>
              <a:latin typeface="+mn-lt"/>
              <a:sym typeface="Wingdings 3" panose="05040102010807070707" pitchFamily="18" charset="2"/>
            </a:rPr>
            <a:t>; věda x náboženství</a:t>
          </a:r>
          <a:endParaRPr lang="en-US" sz="1800" b="0" kern="1200" dirty="0">
            <a:solidFill>
              <a:schemeClr val="accent1"/>
            </a:solidFill>
            <a:latin typeface="+mn-lt"/>
          </a:endParaRPr>
        </a:p>
      </dsp:txBody>
      <dsp:txXfrm>
        <a:off x="0" y="1489438"/>
        <a:ext cx="10529887" cy="744401"/>
      </dsp:txXfrm>
    </dsp:sp>
    <dsp:sp modelId="{37191717-E65F-4FB2-9D7F-2DC420287A75}">
      <dsp:nvSpPr>
        <dsp:cNvPr id="0" name=""/>
        <dsp:cNvSpPr/>
      </dsp:nvSpPr>
      <dsp:spPr>
        <a:xfrm>
          <a:off x="0" y="2233839"/>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616139-CC9B-46AA-ADD7-C21004A630D5}">
      <dsp:nvSpPr>
        <dsp:cNvPr id="0" name=""/>
        <dsp:cNvSpPr/>
      </dsp:nvSpPr>
      <dsp:spPr>
        <a:xfrm>
          <a:off x="0" y="2233839"/>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b="0" kern="1200" dirty="0">
              <a:solidFill>
                <a:schemeClr val="accent1"/>
              </a:solidFill>
              <a:latin typeface="+mn-lt"/>
            </a:rPr>
            <a:t>IV. </a:t>
          </a:r>
          <a:r>
            <a:rPr lang="cs-CZ" sz="2000" b="0" kern="1200" dirty="0" err="1">
              <a:solidFill>
                <a:schemeClr val="accent1"/>
              </a:solidFill>
              <a:latin typeface="+mn-lt"/>
            </a:rPr>
            <a:t>Supralunární</a:t>
          </a:r>
          <a:r>
            <a:rPr lang="cs-CZ" sz="2000" b="0" kern="1200" dirty="0">
              <a:solidFill>
                <a:schemeClr val="accent1"/>
              </a:solidFill>
              <a:latin typeface="+mn-lt"/>
            </a:rPr>
            <a:t> svět</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astronomie, kosmologie: geocentrismus, heliocentrismus, </a:t>
          </a:r>
          <a:r>
            <a:rPr lang="cs-CZ" sz="1800" b="0" kern="1200" dirty="0" err="1">
              <a:solidFill>
                <a:schemeClr val="accent1"/>
              </a:solidFill>
              <a:latin typeface="+mn-lt"/>
              <a:sym typeface="Wingdings 3" panose="05040102010807070707" pitchFamily="18" charset="2"/>
            </a:rPr>
            <a:t>geoheliocentrismus</a:t>
          </a:r>
          <a:endParaRPr lang="en-US" sz="1800" b="0" kern="1200" dirty="0">
            <a:solidFill>
              <a:schemeClr val="accent1"/>
            </a:solidFill>
            <a:latin typeface="+mn-lt"/>
          </a:endParaRPr>
        </a:p>
      </dsp:txBody>
      <dsp:txXfrm>
        <a:off x="0" y="2233839"/>
        <a:ext cx="10529887" cy="744401"/>
      </dsp:txXfrm>
    </dsp:sp>
    <dsp:sp modelId="{B6E2EFE6-4D50-4EC4-A22D-F65035FB678B}">
      <dsp:nvSpPr>
        <dsp:cNvPr id="0" name=""/>
        <dsp:cNvSpPr/>
      </dsp:nvSpPr>
      <dsp:spPr>
        <a:xfrm>
          <a:off x="0" y="2978240"/>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13C4AB-DDBC-4CC5-8647-63BC71B679DA}">
      <dsp:nvSpPr>
        <dsp:cNvPr id="0" name=""/>
        <dsp:cNvSpPr/>
      </dsp:nvSpPr>
      <dsp:spPr>
        <a:xfrm>
          <a:off x="0" y="2978240"/>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b="0" kern="1200" dirty="0">
              <a:solidFill>
                <a:schemeClr val="accent1"/>
              </a:solidFill>
              <a:latin typeface="+mn-lt"/>
            </a:rPr>
            <a:t>V. </a:t>
          </a:r>
          <a:r>
            <a:rPr lang="cs-CZ" sz="2000" b="0" kern="1200" dirty="0" err="1">
              <a:solidFill>
                <a:schemeClr val="accent1"/>
              </a:solidFill>
              <a:latin typeface="+mn-lt"/>
            </a:rPr>
            <a:t>Sublunární</a:t>
          </a:r>
          <a:r>
            <a:rPr lang="cs-CZ" sz="2000" b="0" kern="1200" dirty="0">
              <a:solidFill>
                <a:schemeClr val="accent1"/>
              </a:solidFill>
              <a:latin typeface="+mn-lt"/>
            </a:rPr>
            <a:t> svět</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fyzika těles</a:t>
          </a:r>
          <a:endParaRPr lang="en-US" sz="1800" b="0" kern="1200" dirty="0">
            <a:solidFill>
              <a:schemeClr val="accent1"/>
            </a:solidFill>
            <a:latin typeface="+mn-lt"/>
          </a:endParaRPr>
        </a:p>
      </dsp:txBody>
      <dsp:txXfrm>
        <a:off x="0" y="2978240"/>
        <a:ext cx="10529887" cy="744401"/>
      </dsp:txXfrm>
    </dsp:sp>
    <dsp:sp modelId="{E21A8270-42A0-4499-BCD6-B9B5C54F1B7F}">
      <dsp:nvSpPr>
        <dsp:cNvPr id="0" name=""/>
        <dsp:cNvSpPr/>
      </dsp:nvSpPr>
      <dsp:spPr>
        <a:xfrm>
          <a:off x="0" y="3722641"/>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E1CC9-1FBC-48FB-8182-B2B8F138D02E}">
      <dsp:nvSpPr>
        <dsp:cNvPr id="0" name=""/>
        <dsp:cNvSpPr/>
      </dsp:nvSpPr>
      <dsp:spPr>
        <a:xfrm>
          <a:off x="0" y="3722641"/>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b="0" kern="1200" dirty="0">
              <a:solidFill>
                <a:schemeClr val="accent1"/>
              </a:solidFill>
              <a:latin typeface="+mn-lt"/>
            </a:rPr>
            <a:t>VI. Mikrokosmos a živý svět</a:t>
          </a:r>
          <a:br>
            <a:rPr lang="cs-CZ" sz="1800" b="0" kern="1200" dirty="0">
              <a:solidFill>
                <a:schemeClr val="accent1"/>
              </a:solidFill>
              <a:latin typeface="+mn-lt"/>
            </a:rPr>
          </a:br>
          <a:r>
            <a:rPr lang="cs-CZ" sz="1800" b="0" kern="1200" dirty="0">
              <a:solidFill>
                <a:schemeClr val="accent1"/>
              </a:solidFill>
              <a:latin typeface="+mn-lt"/>
              <a:sym typeface="Wingdings 3" panose="05040102010807070707" pitchFamily="18" charset="2"/>
            </a:rPr>
            <a:t> medicína, vědy o živé přírodě</a:t>
          </a:r>
          <a:endParaRPr lang="en-US" sz="1800" b="0" kern="1200" dirty="0">
            <a:solidFill>
              <a:schemeClr val="accent1"/>
            </a:solidFill>
            <a:latin typeface="+mn-lt"/>
          </a:endParaRPr>
        </a:p>
      </dsp:txBody>
      <dsp:txXfrm>
        <a:off x="0" y="3722641"/>
        <a:ext cx="10529887" cy="744401"/>
      </dsp:txXfrm>
    </dsp:sp>
    <dsp:sp modelId="{E09E2875-1802-40A8-92D6-5F64F30EBEDD}">
      <dsp:nvSpPr>
        <dsp:cNvPr id="0" name=""/>
        <dsp:cNvSpPr/>
      </dsp:nvSpPr>
      <dsp:spPr>
        <a:xfrm>
          <a:off x="0" y="4467042"/>
          <a:ext cx="10529887"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3238B1-D33F-4188-A9B4-D97B9C762788}">
      <dsp:nvSpPr>
        <dsp:cNvPr id="0" name=""/>
        <dsp:cNvSpPr/>
      </dsp:nvSpPr>
      <dsp:spPr>
        <a:xfrm>
          <a:off x="0" y="4467042"/>
          <a:ext cx="10529887" cy="74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b="1" kern="1200" dirty="0">
              <a:solidFill>
                <a:schemeClr val="tx2"/>
              </a:solidFill>
              <a:latin typeface="+mn-lt"/>
            </a:rPr>
            <a:t>VII. Svět, který dospěl</a:t>
          </a:r>
          <a:br>
            <a:rPr lang="cs-CZ" sz="1800" b="1" kern="1200" dirty="0">
              <a:solidFill>
                <a:schemeClr val="tx2"/>
              </a:solidFill>
              <a:latin typeface="+mn-lt"/>
            </a:rPr>
          </a:br>
          <a:r>
            <a:rPr lang="cs-CZ" sz="1800" b="1" kern="1200" dirty="0">
              <a:solidFill>
                <a:schemeClr val="tx2"/>
              </a:solidFill>
              <a:latin typeface="+mn-lt"/>
              <a:sym typeface="Wingdings 3" panose="05040102010807070707" pitchFamily="18" charset="2"/>
            </a:rPr>
            <a:t> raná geologie (teorie Země) a počátky evolučního myšlení</a:t>
          </a:r>
          <a:endParaRPr lang="en-US" sz="1800" b="1" kern="1200" dirty="0">
            <a:solidFill>
              <a:schemeClr val="tx2"/>
            </a:solidFill>
            <a:latin typeface="+mn-lt"/>
          </a:endParaRPr>
        </a:p>
      </dsp:txBody>
      <dsp:txXfrm>
        <a:off x="0" y="4467042"/>
        <a:ext cx="10529887" cy="74440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B15592-38E2-4892-B447-50C32F4F76AB}" type="datetimeFigureOut">
              <a:rPr lang="cs-CZ" smtClean="0"/>
              <a:t>16.05.2021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B2B4E4-6D0B-4E75-9405-AE5DA239218B}" type="slidenum">
              <a:rPr lang="cs-CZ" smtClean="0"/>
              <a:t>‹#›</a:t>
            </a:fld>
            <a:endParaRPr lang="cs-CZ"/>
          </a:p>
        </p:txBody>
      </p:sp>
    </p:spTree>
    <p:extLst>
      <p:ext uri="{BB962C8B-B14F-4D97-AF65-F5344CB8AC3E}">
        <p14:creationId xmlns:p14="http://schemas.microsoft.com/office/powerpoint/2010/main" val="565938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837509" y="2514600"/>
            <a:ext cx="9667103" cy="2262781"/>
          </a:xfrm>
        </p:spPr>
        <p:txBody>
          <a:bodyPr anchor="b">
            <a:normAutofit/>
          </a:bodyPr>
          <a:lstStyle>
            <a:lvl1pPr>
              <a:defRPr sz="5400"/>
            </a:lvl1pPr>
          </a:lstStyle>
          <a:p>
            <a:r>
              <a:rPr lang="cs-CZ" dirty="0"/>
              <a:t>Kliknutím lze upravit styl.</a:t>
            </a:r>
            <a:endParaRPr lang="en-US" dirty="0"/>
          </a:p>
        </p:txBody>
      </p:sp>
      <p:sp>
        <p:nvSpPr>
          <p:cNvPr id="3" name="Subtitle 2"/>
          <p:cNvSpPr>
            <a:spLocks noGrp="1"/>
          </p:cNvSpPr>
          <p:nvPr>
            <p:ph type="subTitle" idx="1"/>
          </p:nvPr>
        </p:nvSpPr>
        <p:spPr>
          <a:xfrm>
            <a:off x="1837509" y="4777379"/>
            <a:ext cx="9667103"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9" name="Obdélník 8">
            <a:extLst>
              <a:ext uri="{FF2B5EF4-FFF2-40B4-BE49-F238E27FC236}">
                <a16:creationId xmlns:a16="http://schemas.microsoft.com/office/drawing/2014/main" id="{779AF831-1A7E-4F1A-B873-A316CC2AE30E}"/>
              </a:ext>
            </a:extLst>
          </p:cNvPr>
          <p:cNvSpPr/>
          <p:nvPr userDrawn="1"/>
        </p:nvSpPr>
        <p:spPr>
          <a:xfrm>
            <a:off x="0" y="6125511"/>
            <a:ext cx="12192000" cy="7785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14" name="Šipka: pětiúhelník 13">
            <a:extLst>
              <a:ext uri="{FF2B5EF4-FFF2-40B4-BE49-F238E27FC236}">
                <a16:creationId xmlns:a16="http://schemas.microsoft.com/office/drawing/2014/main" id="{F89EFFD7-BD92-43B2-8E1D-D37D1311E1E6}"/>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4" name="Footer Placeholder 3"/>
          <p:cNvSpPr>
            <a:spLocks noGrp="1"/>
          </p:cNvSpPr>
          <p:nvPr>
            <p:ph type="ftr" sz="quarter" idx="11"/>
          </p:nvPr>
        </p:nvSpPr>
        <p:spPr/>
        <p:txBody>
          <a:bodyPr/>
          <a:lstStyle/>
          <a:p>
            <a:endParaRPr lang="en-US"/>
          </a:p>
        </p:txBody>
      </p:sp>
      <p:sp>
        <p:nvSpPr>
          <p:cNvPr id="9" name="Zástupný symbol pro číslo snímku 7">
            <a:extLst>
              <a:ext uri="{FF2B5EF4-FFF2-40B4-BE49-F238E27FC236}">
                <a16:creationId xmlns:a16="http://schemas.microsoft.com/office/drawing/2014/main" id="{57D18A03-3A13-4DFF-9BB6-5E392782C140}"/>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0" name="Šipka: pětiúhelník 9">
            <a:extLst>
              <a:ext uri="{FF2B5EF4-FFF2-40B4-BE49-F238E27FC236}">
                <a16:creationId xmlns:a16="http://schemas.microsoft.com/office/drawing/2014/main" id="{7D4EE297-4BC5-4C1C-839A-EA2631DAFED3}"/>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pětiúhelník 10">
            <a:extLst>
              <a:ext uri="{FF2B5EF4-FFF2-40B4-BE49-F238E27FC236}">
                <a16:creationId xmlns:a16="http://schemas.microsoft.com/office/drawing/2014/main" id="{16AFA6C7-41F7-4B6B-879C-91F6CE9F54DC}"/>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Jenom nadpis">
    <p:spTree>
      <p:nvGrpSpPr>
        <p:cNvPr id="1" name=""/>
        <p:cNvGrpSpPr/>
        <p:nvPr/>
      </p:nvGrpSpPr>
      <p:grpSpPr>
        <a:xfrm>
          <a:off x="0" y="0"/>
          <a:ext cx="0" cy="0"/>
          <a:chOff x="0" y="0"/>
          <a:chExt cx="0" cy="0"/>
        </a:xfrm>
      </p:grpSpPr>
      <p:sp>
        <p:nvSpPr>
          <p:cNvPr id="14" name="Šipka: pětiúhelník 13">
            <a:extLst>
              <a:ext uri="{FF2B5EF4-FFF2-40B4-BE49-F238E27FC236}">
                <a16:creationId xmlns:a16="http://schemas.microsoft.com/office/drawing/2014/main" id="{F89EFFD7-BD92-43B2-8E1D-D37D1311E1E6}"/>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4" name="Footer Placeholder 3"/>
          <p:cNvSpPr>
            <a:spLocks noGrp="1"/>
          </p:cNvSpPr>
          <p:nvPr>
            <p:ph type="ftr" sz="quarter" idx="11"/>
          </p:nvPr>
        </p:nvSpPr>
        <p:spPr/>
        <p:txBody>
          <a:bodyPr/>
          <a:lstStyle/>
          <a:p>
            <a:endParaRPr lang="en-US"/>
          </a:p>
        </p:txBody>
      </p:sp>
      <p:sp>
        <p:nvSpPr>
          <p:cNvPr id="6" name="Zástupný symbol pro číslo snímku 7">
            <a:extLst>
              <a:ext uri="{FF2B5EF4-FFF2-40B4-BE49-F238E27FC236}">
                <a16:creationId xmlns:a16="http://schemas.microsoft.com/office/drawing/2014/main" id="{404E1B18-983F-424D-AD1D-DE7F89B23857}"/>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Tree>
    <p:extLst>
      <p:ext uri="{BB962C8B-B14F-4D97-AF65-F5344CB8AC3E}">
        <p14:creationId xmlns:p14="http://schemas.microsoft.com/office/powerpoint/2010/main" val="756729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13" name="Šipka: pětiúhelník 12">
            <a:extLst>
              <a:ext uri="{FF2B5EF4-FFF2-40B4-BE49-F238E27FC236}">
                <a16:creationId xmlns:a16="http://schemas.microsoft.com/office/drawing/2014/main" id="{0948C7EE-8960-4D30-B336-086412AF9B0A}"/>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Footer Placeholder 2"/>
          <p:cNvSpPr>
            <a:spLocks noGrp="1"/>
          </p:cNvSpPr>
          <p:nvPr>
            <p:ph type="ftr" sz="quarter" idx="11"/>
          </p:nvPr>
        </p:nvSpPr>
        <p:spPr/>
        <p:txBody>
          <a:bodyPr/>
          <a:lstStyle/>
          <a:p>
            <a:endParaRPr lang="en-US"/>
          </a:p>
        </p:txBody>
      </p:sp>
      <p:sp>
        <p:nvSpPr>
          <p:cNvPr id="8" name="Zástupný symbol pro číslo snímku 7">
            <a:extLst>
              <a:ext uri="{FF2B5EF4-FFF2-40B4-BE49-F238E27FC236}">
                <a16:creationId xmlns:a16="http://schemas.microsoft.com/office/drawing/2014/main" id="{4C6F69CF-F7DE-41C2-8443-47A12FC44F75}"/>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9" name="Šipka: pětiúhelník 8">
            <a:extLst>
              <a:ext uri="{FF2B5EF4-FFF2-40B4-BE49-F238E27FC236}">
                <a16:creationId xmlns:a16="http://schemas.microsoft.com/office/drawing/2014/main" id="{83179F25-D260-4F61-B54B-2E68517F732B}"/>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pětiúhelník 9">
            <a:extLst>
              <a:ext uri="{FF2B5EF4-FFF2-40B4-BE49-F238E27FC236}">
                <a16:creationId xmlns:a16="http://schemas.microsoft.com/office/drawing/2014/main" id="{80EB6DF7-4627-46B8-A117-3D68063AAE06}"/>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Prázdný">
    <p:spTree>
      <p:nvGrpSpPr>
        <p:cNvPr id="1" name=""/>
        <p:cNvGrpSpPr/>
        <p:nvPr/>
      </p:nvGrpSpPr>
      <p:grpSpPr>
        <a:xfrm>
          <a:off x="0" y="0"/>
          <a:ext cx="0" cy="0"/>
          <a:chOff x="0" y="0"/>
          <a:chExt cx="0" cy="0"/>
        </a:xfrm>
      </p:grpSpPr>
      <p:sp>
        <p:nvSpPr>
          <p:cNvPr id="13" name="Šipka: pětiúhelník 12">
            <a:extLst>
              <a:ext uri="{FF2B5EF4-FFF2-40B4-BE49-F238E27FC236}">
                <a16:creationId xmlns:a16="http://schemas.microsoft.com/office/drawing/2014/main" id="{0948C7EE-8960-4D30-B336-086412AF9B0A}"/>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Footer Placeholder 2"/>
          <p:cNvSpPr>
            <a:spLocks noGrp="1"/>
          </p:cNvSpPr>
          <p:nvPr>
            <p:ph type="ftr" sz="quarter" idx="11"/>
          </p:nvPr>
        </p:nvSpPr>
        <p:spPr/>
        <p:txBody>
          <a:bodyPr/>
          <a:lstStyle/>
          <a:p>
            <a:endParaRPr lang="en-US"/>
          </a:p>
        </p:txBody>
      </p:sp>
      <p:sp>
        <p:nvSpPr>
          <p:cNvPr id="5" name="Zástupný symbol pro číslo snímku 7">
            <a:extLst>
              <a:ext uri="{FF2B5EF4-FFF2-40B4-BE49-F238E27FC236}">
                <a16:creationId xmlns:a16="http://schemas.microsoft.com/office/drawing/2014/main" id="{F79BB166-F5B9-481D-8E15-0487C8229401}"/>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Tree>
    <p:extLst>
      <p:ext uri="{BB962C8B-B14F-4D97-AF65-F5344CB8AC3E}">
        <p14:creationId xmlns:p14="http://schemas.microsoft.com/office/powerpoint/2010/main" val="2759266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F444B88C-14AA-4AB6-8E73-6C3B4C2222A2}"/>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1163" y="437380"/>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4598124" y="437380"/>
            <a:ext cx="6201092" cy="5414963"/>
          </a:xfrm>
        </p:spPr>
        <p:txBody>
          <a:bodyPr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71163" y="158990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a:t>Upravte styly předlohy textu.</a:t>
            </a:r>
          </a:p>
        </p:txBody>
      </p:sp>
      <p:sp>
        <p:nvSpPr>
          <p:cNvPr id="6" name="Footer Placeholder 5"/>
          <p:cNvSpPr>
            <a:spLocks noGrp="1"/>
          </p:cNvSpPr>
          <p:nvPr>
            <p:ph type="ftr" sz="quarter" idx="11"/>
          </p:nvPr>
        </p:nvSpPr>
        <p:spPr/>
        <p:txBody>
          <a:bodyPr/>
          <a:lstStyle/>
          <a:p>
            <a:endParaRPr lang="en-US"/>
          </a:p>
        </p:txBody>
      </p:sp>
      <p:sp>
        <p:nvSpPr>
          <p:cNvPr id="11" name="Zástupný symbol pro číslo snímku 7">
            <a:extLst>
              <a:ext uri="{FF2B5EF4-FFF2-40B4-BE49-F238E27FC236}">
                <a16:creationId xmlns:a16="http://schemas.microsoft.com/office/drawing/2014/main" id="{EA640224-BA24-4A51-9C50-369FD9FDE4E8}"/>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2" name="Šipka: pětiúhelník 11">
            <a:extLst>
              <a:ext uri="{FF2B5EF4-FFF2-40B4-BE49-F238E27FC236}">
                <a16:creationId xmlns:a16="http://schemas.microsoft.com/office/drawing/2014/main" id="{FEDD840B-6E7F-44D2-9AF8-AC3B6AEF1A4C}"/>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pětiúhelník 12">
            <a:extLst>
              <a:ext uri="{FF2B5EF4-FFF2-40B4-BE49-F238E27FC236}">
                <a16:creationId xmlns:a16="http://schemas.microsoft.com/office/drawing/2014/main" id="{2187530B-EB7C-4EC1-A20E-B742B9A07CAB}"/>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1_Obsah s titulkem">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F444B88C-14AA-4AB6-8E73-6C3B4C2222A2}"/>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1163" y="437380"/>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4598124" y="437380"/>
            <a:ext cx="6201092" cy="5414963"/>
          </a:xfrm>
        </p:spPr>
        <p:txBody>
          <a:bodyPr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71163" y="158990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a:t>Upravte styly předlohy textu.</a:t>
            </a:r>
          </a:p>
        </p:txBody>
      </p:sp>
      <p:sp>
        <p:nvSpPr>
          <p:cNvPr id="6" name="Footer Placeholder 5"/>
          <p:cNvSpPr>
            <a:spLocks noGrp="1"/>
          </p:cNvSpPr>
          <p:nvPr>
            <p:ph type="ftr" sz="quarter" idx="11"/>
          </p:nvPr>
        </p:nvSpPr>
        <p:spPr/>
        <p:txBody>
          <a:bodyPr/>
          <a:lstStyle/>
          <a:p>
            <a:endParaRPr lang="en-US"/>
          </a:p>
        </p:txBody>
      </p:sp>
      <p:sp>
        <p:nvSpPr>
          <p:cNvPr id="8" name="Zástupný symbol pro číslo snímku 7">
            <a:extLst>
              <a:ext uri="{FF2B5EF4-FFF2-40B4-BE49-F238E27FC236}">
                <a16:creationId xmlns:a16="http://schemas.microsoft.com/office/drawing/2014/main" id="{127C24D5-9F0A-427F-A117-1A1585BBC1D3}"/>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Tree>
    <p:extLst>
      <p:ext uri="{BB962C8B-B14F-4D97-AF65-F5344CB8AC3E}">
        <p14:creationId xmlns:p14="http://schemas.microsoft.com/office/powerpoint/2010/main" val="2970715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98172" y="4800600"/>
            <a:ext cx="9806441"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698171" y="634965"/>
            <a:ext cx="980644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a:p>
        </p:txBody>
      </p:sp>
      <p:sp>
        <p:nvSpPr>
          <p:cNvPr id="4" name="Text Placeholder 3"/>
          <p:cNvSpPr>
            <a:spLocks noGrp="1"/>
          </p:cNvSpPr>
          <p:nvPr>
            <p:ph type="body" sz="half" idx="2"/>
          </p:nvPr>
        </p:nvSpPr>
        <p:spPr>
          <a:xfrm>
            <a:off x="1698172" y="5367338"/>
            <a:ext cx="980644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2" name="Zástupný symbol pro číslo snímku 7">
            <a:extLst>
              <a:ext uri="{FF2B5EF4-FFF2-40B4-BE49-F238E27FC236}">
                <a16:creationId xmlns:a16="http://schemas.microsoft.com/office/drawing/2014/main" id="{D50DC9D0-69B1-4CF1-82F1-85DAAE16EA8E}"/>
              </a:ext>
            </a:extLst>
          </p:cNvPr>
          <p:cNvSpPr txBox="1">
            <a:spLocks/>
          </p:cNvSpPr>
          <p:nvPr userDrawn="1"/>
        </p:nvSpPr>
        <p:spPr>
          <a:xfrm>
            <a:off x="687387" y="4982810"/>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3" name="Šipka: pětiúhelník 12">
            <a:extLst>
              <a:ext uri="{FF2B5EF4-FFF2-40B4-BE49-F238E27FC236}">
                <a16:creationId xmlns:a16="http://schemas.microsoft.com/office/drawing/2014/main" id="{62CF138F-7830-4B72-A48A-EB93678A5EB4}"/>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pětiúhelník 13">
            <a:extLst>
              <a:ext uri="{FF2B5EF4-FFF2-40B4-BE49-F238E27FC236}">
                <a16:creationId xmlns:a16="http://schemas.microsoft.com/office/drawing/2014/main" id="{50868EB8-D960-4B73-A071-B0EB8E107E10}"/>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98172" y="4800600"/>
            <a:ext cx="9806441"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698171" y="634965"/>
            <a:ext cx="980644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a:p>
        </p:txBody>
      </p:sp>
      <p:sp>
        <p:nvSpPr>
          <p:cNvPr id="4" name="Text Placeholder 3"/>
          <p:cNvSpPr>
            <a:spLocks noGrp="1"/>
          </p:cNvSpPr>
          <p:nvPr>
            <p:ph type="body" sz="half" idx="2"/>
          </p:nvPr>
        </p:nvSpPr>
        <p:spPr>
          <a:xfrm>
            <a:off x="1698172" y="5367338"/>
            <a:ext cx="980644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Tree>
    <p:extLst>
      <p:ext uri="{BB962C8B-B14F-4D97-AF65-F5344CB8AC3E}">
        <p14:creationId xmlns:p14="http://schemas.microsoft.com/office/powerpoint/2010/main" val="1190986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672046" y="609600"/>
            <a:ext cx="9832566" cy="3117040"/>
          </a:xfrm>
        </p:spPr>
        <p:txBody>
          <a:bodyPr anchor="ctr">
            <a:normAutofit/>
          </a:bodyPr>
          <a:lstStyle>
            <a:lvl1pPr algn="l">
              <a:defRPr sz="4800" b="0" cap="none"/>
            </a:lvl1pPr>
          </a:lstStyle>
          <a:p>
            <a:r>
              <a:rPr lang="cs-CZ" dirty="0"/>
              <a:t>Kliknutím lze upravit styl.</a:t>
            </a:r>
            <a:endParaRPr lang="en-US" dirty="0"/>
          </a:p>
        </p:txBody>
      </p:sp>
      <p:sp>
        <p:nvSpPr>
          <p:cNvPr id="3" name="Text Placeholder 2"/>
          <p:cNvSpPr>
            <a:spLocks noGrp="1"/>
          </p:cNvSpPr>
          <p:nvPr>
            <p:ph type="body" idx="1"/>
          </p:nvPr>
        </p:nvSpPr>
        <p:spPr>
          <a:xfrm>
            <a:off x="1672046" y="4354046"/>
            <a:ext cx="9832566"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Zástupný symbol pro číslo snímku 7">
            <a:extLst>
              <a:ext uri="{FF2B5EF4-FFF2-40B4-BE49-F238E27FC236}">
                <a16:creationId xmlns:a16="http://schemas.microsoft.com/office/drawing/2014/main" id="{5FB282AB-0428-4D98-B66E-F8127DC74798}"/>
              </a:ext>
            </a:extLst>
          </p:cNvPr>
          <p:cNvSpPr txBox="1">
            <a:spLocks/>
          </p:cNvSpPr>
          <p:nvPr userDrawn="1"/>
        </p:nvSpPr>
        <p:spPr>
          <a:xfrm>
            <a:off x="614625" y="3246437"/>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2" name="Šipka: pětiúhelník 11">
            <a:extLst>
              <a:ext uri="{FF2B5EF4-FFF2-40B4-BE49-F238E27FC236}">
                <a16:creationId xmlns:a16="http://schemas.microsoft.com/office/drawing/2014/main" id="{6E2035FF-18AA-4CC7-BB87-8306960BA89C}"/>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pětiúhelník 12">
            <a:extLst>
              <a:ext uri="{FF2B5EF4-FFF2-40B4-BE49-F238E27FC236}">
                <a16:creationId xmlns:a16="http://schemas.microsoft.com/office/drawing/2014/main" id="{8D63F19E-D113-4CFD-BAE0-DACB7E9A5D01}"/>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672046" y="609600"/>
            <a:ext cx="9832566" cy="3117040"/>
          </a:xfrm>
        </p:spPr>
        <p:txBody>
          <a:bodyPr anchor="ctr">
            <a:normAutofit/>
          </a:bodyPr>
          <a:lstStyle>
            <a:lvl1pPr algn="l">
              <a:defRPr sz="4800" b="0" cap="none"/>
            </a:lvl1pPr>
          </a:lstStyle>
          <a:p>
            <a:r>
              <a:rPr lang="cs-CZ" dirty="0"/>
              <a:t>Kliknutím lze upravit styl.</a:t>
            </a:r>
            <a:endParaRPr lang="en-US" dirty="0"/>
          </a:p>
        </p:txBody>
      </p:sp>
      <p:sp>
        <p:nvSpPr>
          <p:cNvPr id="3" name="Text Placeholder 2"/>
          <p:cNvSpPr>
            <a:spLocks noGrp="1"/>
          </p:cNvSpPr>
          <p:nvPr>
            <p:ph type="body" idx="1"/>
          </p:nvPr>
        </p:nvSpPr>
        <p:spPr>
          <a:xfrm>
            <a:off x="1672046" y="4354046"/>
            <a:ext cx="9832566"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Zástupný symbol pro číslo snímku 7">
            <a:extLst>
              <a:ext uri="{FF2B5EF4-FFF2-40B4-BE49-F238E27FC236}">
                <a16:creationId xmlns:a16="http://schemas.microsoft.com/office/drawing/2014/main" id="{F5486E9F-B2F6-4854-8406-047FFB2FCF75}"/>
              </a:ext>
            </a:extLst>
          </p:cNvPr>
          <p:cNvSpPr txBox="1">
            <a:spLocks/>
          </p:cNvSpPr>
          <p:nvPr userDrawn="1"/>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2494943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1" name="Šipka: pětiúhelník 20">
            <a:extLst>
              <a:ext uri="{FF2B5EF4-FFF2-40B4-BE49-F238E27FC236}">
                <a16:creationId xmlns:a16="http://schemas.microsoft.com/office/drawing/2014/main" id="{E64E548E-ACD8-4C0D-AA74-56151A504B84}"/>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idx="1"/>
          </p:nvPr>
        </p:nvSpPr>
        <p:spPr>
          <a:xfrm>
            <a:off x="975360" y="2133600"/>
            <a:ext cx="10529252" cy="3777622"/>
          </a:xfrm>
        </p:spPr>
        <p:txBody>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5" name="Footer Placeholder 4"/>
          <p:cNvSpPr>
            <a:spLocks noGrp="1"/>
          </p:cNvSpPr>
          <p:nvPr>
            <p:ph type="ftr" sz="quarter" idx="11"/>
          </p:nvPr>
        </p:nvSpPr>
        <p:spPr/>
        <p:txBody>
          <a:bodyPr/>
          <a:lstStyle/>
          <a:p>
            <a:endParaRPr lang="en-US"/>
          </a:p>
        </p:txBody>
      </p:sp>
      <p:sp>
        <p:nvSpPr>
          <p:cNvPr id="16" name="Šipka: pětiúhelník 15">
            <a:extLst>
              <a:ext uri="{FF2B5EF4-FFF2-40B4-BE49-F238E27FC236}">
                <a16:creationId xmlns:a16="http://schemas.microsoft.com/office/drawing/2014/main" id="{1F56A891-FBBA-47F1-B76E-E2686D49BE6F}"/>
              </a:ext>
            </a:extLst>
          </p:cNvPr>
          <p:cNvSpPr/>
          <p:nvPr/>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itle 1">
            <a:extLst>
              <a:ext uri="{FF2B5EF4-FFF2-40B4-BE49-F238E27FC236}">
                <a16:creationId xmlns:a16="http://schemas.microsoft.com/office/drawing/2014/main" id="{C4FC3B41-53C6-4AF5-89D1-24EEFEB8B3E1}"/>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9" name="Šipka: pětiúhelník 8">
            <a:extLst>
              <a:ext uri="{FF2B5EF4-FFF2-40B4-BE49-F238E27FC236}">
                <a16:creationId xmlns:a16="http://schemas.microsoft.com/office/drawing/2014/main" id="{8578901E-A085-4C1B-8784-E62B0D5DA83B}"/>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Zástupný symbol pro číslo snímku 7">
            <a:extLst>
              <a:ext uri="{FF2B5EF4-FFF2-40B4-BE49-F238E27FC236}">
                <a16:creationId xmlns:a16="http://schemas.microsoft.com/office/drawing/2014/main" id="{09B1D4B8-9C02-41EA-A588-F17634491112}"/>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7" name="Zástupný symbol pro číslo snímku 7">
            <a:extLst>
              <a:ext uri="{FF2B5EF4-FFF2-40B4-BE49-F238E27FC236}">
                <a16:creationId xmlns:a16="http://schemas.microsoft.com/office/drawing/2014/main" id="{AA746BCC-03D5-402C-AA6D-F19C6E5DD996}"/>
              </a:ext>
            </a:extLst>
          </p:cNvPr>
          <p:cNvSpPr txBox="1">
            <a:spLocks/>
          </p:cNvSpPr>
          <p:nvPr userDrawn="1"/>
        </p:nvSpPr>
        <p:spPr>
          <a:xfrm>
            <a:off x="612509" y="3246437"/>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8" name="Šipka: pětiúhelník 17">
            <a:extLst>
              <a:ext uri="{FF2B5EF4-FFF2-40B4-BE49-F238E27FC236}">
                <a16:creationId xmlns:a16="http://schemas.microsoft.com/office/drawing/2014/main" id="{426CE98A-36AD-4815-B7B5-4C74E5D2475D}"/>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Šipka: pětiúhelník 18">
            <a:extLst>
              <a:ext uri="{FF2B5EF4-FFF2-40B4-BE49-F238E27FC236}">
                <a16:creationId xmlns:a16="http://schemas.microsoft.com/office/drawing/2014/main" id="{35070762-1BBA-448F-AAD2-3784ACA3241E}"/>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7" name="Rectangle 6">
            <a:extLst>
              <a:ext uri="{FF2B5EF4-FFF2-40B4-BE49-F238E27FC236}">
                <a16:creationId xmlns:a16="http://schemas.microsoft.com/office/drawing/2014/main" id="{386010B4-BA21-4FC5-8731-99E4D3EBD145}"/>
              </a:ext>
            </a:extLst>
          </p:cNvPr>
          <p:cNvSpPr/>
          <p:nvPr userDrawn="1"/>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62991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cs-CZ"/>
              <a:t>Kliknutím lze upravit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Zástupný symbol pro číslo snímku 7">
            <a:extLst>
              <a:ext uri="{FF2B5EF4-FFF2-40B4-BE49-F238E27FC236}">
                <a16:creationId xmlns:a16="http://schemas.microsoft.com/office/drawing/2014/main" id="{966C03B0-E72C-4D23-BEB4-095DBEB3CC8A}"/>
              </a:ext>
            </a:extLst>
          </p:cNvPr>
          <p:cNvSpPr txBox="1">
            <a:spLocks/>
          </p:cNvSpPr>
          <p:nvPr userDrawn="1"/>
        </p:nvSpPr>
        <p:spPr>
          <a:xfrm>
            <a:off x="513805" y="4999037"/>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2" name="Šipka: pětiúhelník 11">
            <a:extLst>
              <a:ext uri="{FF2B5EF4-FFF2-40B4-BE49-F238E27FC236}">
                <a16:creationId xmlns:a16="http://schemas.microsoft.com/office/drawing/2014/main" id="{E3E3E82C-A2DE-4373-897F-5D34FBFFD167}"/>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pětiúhelník 12">
            <a:extLst>
              <a:ext uri="{FF2B5EF4-FFF2-40B4-BE49-F238E27FC236}">
                <a16:creationId xmlns:a16="http://schemas.microsoft.com/office/drawing/2014/main" id="{0BFB9183-5056-44E4-BAF7-3BBEE024A4F7}"/>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Zástupný symbol pro číslo snímku 7">
            <a:extLst>
              <a:ext uri="{FF2B5EF4-FFF2-40B4-BE49-F238E27FC236}">
                <a16:creationId xmlns:a16="http://schemas.microsoft.com/office/drawing/2014/main" id="{2979BB0F-9BA6-49E3-8C5D-FFFF78C013FA}"/>
              </a:ext>
            </a:extLst>
          </p:cNvPr>
          <p:cNvSpPr txBox="1">
            <a:spLocks/>
          </p:cNvSpPr>
          <p:nvPr userDrawn="1"/>
        </p:nvSpPr>
        <p:spPr>
          <a:xfrm>
            <a:off x="513805" y="4999037"/>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6" name="Šipka: pětiúhelník 15">
            <a:extLst>
              <a:ext uri="{FF2B5EF4-FFF2-40B4-BE49-F238E27FC236}">
                <a16:creationId xmlns:a16="http://schemas.microsoft.com/office/drawing/2014/main" id="{641072C7-9F86-47A5-86FA-8BE737A202BD}"/>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Šipka: pětiúhelník 18">
            <a:extLst>
              <a:ext uri="{FF2B5EF4-FFF2-40B4-BE49-F238E27FC236}">
                <a16:creationId xmlns:a16="http://schemas.microsoft.com/office/drawing/2014/main" id="{B58E9117-499E-409A-8100-02BA3752B246}"/>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a:xfrm>
            <a:off x="10361612" y="6130437"/>
            <a:ext cx="1146283" cy="370396"/>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Zástupný symbol pro číslo snímku 7">
            <a:extLst>
              <a:ext uri="{FF2B5EF4-FFF2-40B4-BE49-F238E27FC236}">
                <a16:creationId xmlns:a16="http://schemas.microsoft.com/office/drawing/2014/main" id="{F112A7DE-65A1-4640-8306-983464DCA2AE}"/>
              </a:ext>
            </a:extLst>
          </p:cNvPr>
          <p:cNvSpPr txBox="1">
            <a:spLocks/>
          </p:cNvSpPr>
          <p:nvPr userDrawn="1"/>
        </p:nvSpPr>
        <p:spPr>
          <a:xfrm>
            <a:off x="513805" y="4982810"/>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2" name="Šipka: pětiúhelník 11">
            <a:extLst>
              <a:ext uri="{FF2B5EF4-FFF2-40B4-BE49-F238E27FC236}">
                <a16:creationId xmlns:a16="http://schemas.microsoft.com/office/drawing/2014/main" id="{977A1B62-0ECD-4C1C-8CFD-961370196BF1}"/>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pětiúhelník 13">
            <a:extLst>
              <a:ext uri="{FF2B5EF4-FFF2-40B4-BE49-F238E27FC236}">
                <a16:creationId xmlns:a16="http://schemas.microsoft.com/office/drawing/2014/main" id="{9605149C-EAAC-45A7-91B4-4BD26CEE06BD}"/>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1" name="Šipka: pětiúhelník 20">
            <a:extLst>
              <a:ext uri="{FF2B5EF4-FFF2-40B4-BE49-F238E27FC236}">
                <a16:creationId xmlns:a16="http://schemas.microsoft.com/office/drawing/2014/main" id="{E64E548E-ACD8-4C0D-AA74-56151A504B84}"/>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idx="1"/>
          </p:nvPr>
        </p:nvSpPr>
        <p:spPr>
          <a:xfrm>
            <a:off x="975360" y="2133600"/>
            <a:ext cx="10529252" cy="3777622"/>
          </a:xfrm>
        </p:spPr>
        <p:txBody>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5" name="Footer Placeholder 4"/>
          <p:cNvSpPr>
            <a:spLocks noGrp="1"/>
          </p:cNvSpPr>
          <p:nvPr>
            <p:ph type="ftr" sz="quarter" idx="11"/>
          </p:nvPr>
        </p:nvSpPr>
        <p:spPr/>
        <p:txBody>
          <a:bodyPr/>
          <a:lstStyle/>
          <a:p>
            <a:endParaRPr lang="en-US"/>
          </a:p>
        </p:txBody>
      </p:sp>
      <p:sp>
        <p:nvSpPr>
          <p:cNvPr id="22" name="Title 1">
            <a:extLst>
              <a:ext uri="{FF2B5EF4-FFF2-40B4-BE49-F238E27FC236}">
                <a16:creationId xmlns:a16="http://schemas.microsoft.com/office/drawing/2014/main" id="{C4FC3B41-53C6-4AF5-89D1-24EEFEB8B3E1}"/>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7" name="Zástupný symbol pro číslo snímku 7">
            <a:extLst>
              <a:ext uri="{FF2B5EF4-FFF2-40B4-BE49-F238E27FC236}">
                <a16:creationId xmlns:a16="http://schemas.microsoft.com/office/drawing/2014/main" id="{23BA37AE-6F17-42D1-9775-D9D6DEEB306A}"/>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Tree>
    <p:extLst>
      <p:ext uri="{BB962C8B-B14F-4D97-AF65-F5344CB8AC3E}">
        <p14:creationId xmlns:p14="http://schemas.microsoft.com/office/powerpoint/2010/main" val="674784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724298" y="2058750"/>
            <a:ext cx="9780314" cy="1468800"/>
          </a:xfrm>
        </p:spPr>
        <p:txBody>
          <a:bodyPr anchor="b"/>
          <a:lstStyle>
            <a:lvl1pPr algn="l">
              <a:defRPr sz="4000" b="0" cap="none"/>
            </a:lvl1pPr>
          </a:lstStyle>
          <a:p>
            <a:r>
              <a:rPr lang="cs-CZ" dirty="0"/>
              <a:t>Kliknutím lze upravit styl.</a:t>
            </a:r>
            <a:endParaRPr lang="en-US" dirty="0"/>
          </a:p>
        </p:txBody>
      </p:sp>
      <p:sp>
        <p:nvSpPr>
          <p:cNvPr id="3" name="Text Placeholder 2"/>
          <p:cNvSpPr>
            <a:spLocks noGrp="1"/>
          </p:cNvSpPr>
          <p:nvPr>
            <p:ph type="body" idx="1"/>
          </p:nvPr>
        </p:nvSpPr>
        <p:spPr>
          <a:xfrm>
            <a:off x="1724298" y="3530129"/>
            <a:ext cx="9780314"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Šipka: pětiúhelník 12">
            <a:extLst>
              <a:ext uri="{FF2B5EF4-FFF2-40B4-BE49-F238E27FC236}">
                <a16:creationId xmlns:a16="http://schemas.microsoft.com/office/drawing/2014/main" id="{CD8E54C2-7092-452A-8C79-4B2FE5F987A2}"/>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pětiúhelník 13">
            <a:extLst>
              <a:ext uri="{FF2B5EF4-FFF2-40B4-BE49-F238E27FC236}">
                <a16:creationId xmlns:a16="http://schemas.microsoft.com/office/drawing/2014/main" id="{694C6D42-FFAE-4AB5-80BC-52F469A96882}"/>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724298" y="2058750"/>
            <a:ext cx="9780314" cy="1468800"/>
          </a:xfrm>
        </p:spPr>
        <p:txBody>
          <a:bodyPr anchor="b"/>
          <a:lstStyle>
            <a:lvl1pPr algn="l">
              <a:defRPr sz="4000" b="0" cap="none"/>
            </a:lvl1pPr>
          </a:lstStyle>
          <a:p>
            <a:r>
              <a:rPr lang="cs-CZ" dirty="0"/>
              <a:t>Kliknutím lze upravit styl.</a:t>
            </a:r>
            <a:endParaRPr lang="en-US" dirty="0"/>
          </a:p>
        </p:txBody>
      </p:sp>
      <p:sp>
        <p:nvSpPr>
          <p:cNvPr id="3" name="Text Placeholder 2"/>
          <p:cNvSpPr>
            <a:spLocks noGrp="1"/>
          </p:cNvSpPr>
          <p:nvPr>
            <p:ph type="body" idx="1"/>
          </p:nvPr>
        </p:nvSpPr>
        <p:spPr>
          <a:xfrm>
            <a:off x="1724298" y="3530129"/>
            <a:ext cx="9780314"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Tree>
    <p:extLst>
      <p:ext uri="{BB962C8B-B14F-4D97-AF65-F5344CB8AC3E}">
        <p14:creationId xmlns:p14="http://schemas.microsoft.com/office/powerpoint/2010/main" val="1434419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B2F918AD-183E-4159-A17A-4CC517685F15}"/>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sz="half" idx="1"/>
          </p:nvPr>
        </p:nvSpPr>
        <p:spPr>
          <a:xfrm>
            <a:off x="975360" y="2126222"/>
            <a:ext cx="5239740" cy="3777622"/>
          </a:xfrm>
        </p:spPr>
        <p:txBody>
          <a:bodyPr>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Content Placeholder 3"/>
          <p:cNvSpPr>
            <a:spLocks noGrp="1"/>
          </p:cNvSpPr>
          <p:nvPr>
            <p:ph sz="half" idx="2"/>
          </p:nvPr>
        </p:nvSpPr>
        <p:spPr>
          <a:xfrm>
            <a:off x="6264871" y="2126222"/>
            <a:ext cx="5239740" cy="3777622"/>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Footer Placeholder 5"/>
          <p:cNvSpPr>
            <a:spLocks noGrp="1"/>
          </p:cNvSpPr>
          <p:nvPr>
            <p:ph type="ftr" sz="quarter" idx="11"/>
          </p:nvPr>
        </p:nvSpPr>
        <p:spPr/>
        <p:txBody>
          <a:bodyPr/>
          <a:lstStyle/>
          <a:p>
            <a:endParaRPr lang="en-US"/>
          </a:p>
        </p:txBody>
      </p:sp>
      <p:sp>
        <p:nvSpPr>
          <p:cNvPr id="17" name="Title 1">
            <a:extLst>
              <a:ext uri="{FF2B5EF4-FFF2-40B4-BE49-F238E27FC236}">
                <a16:creationId xmlns:a16="http://schemas.microsoft.com/office/drawing/2014/main" id="{D9924E09-79A9-4E64-B0BD-591BC0AAFE6D}"/>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11" name="Zástupný symbol pro číslo snímku 7">
            <a:extLst>
              <a:ext uri="{FF2B5EF4-FFF2-40B4-BE49-F238E27FC236}">
                <a16:creationId xmlns:a16="http://schemas.microsoft.com/office/drawing/2014/main" id="{44B6A21E-6825-4CA4-A9F1-B069CD7812E3}"/>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2" name="Šipka: pětiúhelník 11">
            <a:extLst>
              <a:ext uri="{FF2B5EF4-FFF2-40B4-BE49-F238E27FC236}">
                <a16:creationId xmlns:a16="http://schemas.microsoft.com/office/drawing/2014/main" id="{B9D1A16C-6328-4232-A598-E72EC4939C43}"/>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pětiúhelník 12">
            <a:extLst>
              <a:ext uri="{FF2B5EF4-FFF2-40B4-BE49-F238E27FC236}">
                <a16:creationId xmlns:a16="http://schemas.microsoft.com/office/drawing/2014/main" id="{6DEA0F37-4E1C-41F9-BB8C-528930BCE7A9}"/>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va obsahy">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B2F918AD-183E-4159-A17A-4CC517685F15}"/>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sz="half" idx="1"/>
          </p:nvPr>
        </p:nvSpPr>
        <p:spPr>
          <a:xfrm>
            <a:off x="975360" y="2126222"/>
            <a:ext cx="5239740" cy="3777622"/>
          </a:xfrm>
        </p:spPr>
        <p:txBody>
          <a:bodyPr>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Content Placeholder 3"/>
          <p:cNvSpPr>
            <a:spLocks noGrp="1"/>
          </p:cNvSpPr>
          <p:nvPr>
            <p:ph sz="half" idx="2"/>
          </p:nvPr>
        </p:nvSpPr>
        <p:spPr>
          <a:xfrm>
            <a:off x="6264871" y="2126222"/>
            <a:ext cx="5239740" cy="3777622"/>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Footer Placeholder 5"/>
          <p:cNvSpPr>
            <a:spLocks noGrp="1"/>
          </p:cNvSpPr>
          <p:nvPr>
            <p:ph type="ftr" sz="quarter" idx="11"/>
          </p:nvPr>
        </p:nvSpPr>
        <p:spPr/>
        <p:txBody>
          <a:bodyPr/>
          <a:lstStyle/>
          <a:p>
            <a:endParaRPr lang="en-US"/>
          </a:p>
        </p:txBody>
      </p:sp>
      <p:sp>
        <p:nvSpPr>
          <p:cNvPr id="17" name="Title 1">
            <a:extLst>
              <a:ext uri="{FF2B5EF4-FFF2-40B4-BE49-F238E27FC236}">
                <a16:creationId xmlns:a16="http://schemas.microsoft.com/office/drawing/2014/main" id="{D9924E09-79A9-4E64-B0BD-591BC0AAFE6D}"/>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8" name="Zástupný symbol pro číslo snímku 7">
            <a:extLst>
              <a:ext uri="{FF2B5EF4-FFF2-40B4-BE49-F238E27FC236}">
                <a16:creationId xmlns:a16="http://schemas.microsoft.com/office/drawing/2014/main" id="{CF940D3C-2724-46A5-9284-5C99F1E422D7}"/>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Tree>
    <p:extLst>
      <p:ext uri="{BB962C8B-B14F-4D97-AF65-F5344CB8AC3E}">
        <p14:creationId xmlns:p14="http://schemas.microsoft.com/office/powerpoint/2010/main" val="3141103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18" name="Šipka: pětiúhelník 17">
            <a:extLst>
              <a:ext uri="{FF2B5EF4-FFF2-40B4-BE49-F238E27FC236}">
                <a16:creationId xmlns:a16="http://schemas.microsoft.com/office/drawing/2014/main" id="{91AE274A-FDF5-4E01-8E48-8F31FCAC8DC4}"/>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 Placeholder 2"/>
          <p:cNvSpPr>
            <a:spLocks noGrp="1"/>
          </p:cNvSpPr>
          <p:nvPr>
            <p:ph type="body" idx="1"/>
          </p:nvPr>
        </p:nvSpPr>
        <p:spPr>
          <a:xfrm>
            <a:off x="975360" y="1999229"/>
            <a:ext cx="501337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Upravte styly předlohy textu.</a:t>
            </a:r>
          </a:p>
        </p:txBody>
      </p:sp>
      <p:sp>
        <p:nvSpPr>
          <p:cNvPr id="4" name="Content Placeholder 3"/>
          <p:cNvSpPr>
            <a:spLocks noGrp="1"/>
          </p:cNvSpPr>
          <p:nvPr>
            <p:ph sz="half" idx="2"/>
          </p:nvPr>
        </p:nvSpPr>
        <p:spPr>
          <a:xfrm>
            <a:off x="975361" y="2575490"/>
            <a:ext cx="5013370" cy="3372147"/>
          </a:xfrm>
        </p:spPr>
        <p:txBody>
          <a:bodyPr>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5" name="Text Placeholder 4"/>
          <p:cNvSpPr>
            <a:spLocks noGrp="1"/>
          </p:cNvSpPr>
          <p:nvPr>
            <p:ph type="body" sz="quarter" idx="3"/>
          </p:nvPr>
        </p:nvSpPr>
        <p:spPr>
          <a:xfrm>
            <a:off x="6096000" y="1999230"/>
            <a:ext cx="5407592" cy="576261"/>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Upravte styly předlohy textu.</a:t>
            </a:r>
          </a:p>
        </p:txBody>
      </p:sp>
      <p:sp>
        <p:nvSpPr>
          <p:cNvPr id="6" name="Content Placeholder 5"/>
          <p:cNvSpPr>
            <a:spLocks noGrp="1"/>
          </p:cNvSpPr>
          <p:nvPr>
            <p:ph sz="quarter" idx="4"/>
          </p:nvPr>
        </p:nvSpPr>
        <p:spPr>
          <a:xfrm>
            <a:off x="6095942" y="2575491"/>
            <a:ext cx="5407593" cy="3372148"/>
          </a:xfrm>
        </p:spPr>
        <p:txBody>
          <a:bodyPr>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8" name="Footer Placeholder 7"/>
          <p:cNvSpPr>
            <a:spLocks noGrp="1"/>
          </p:cNvSpPr>
          <p:nvPr>
            <p:ph type="ftr" sz="quarter" idx="11"/>
          </p:nvPr>
        </p:nvSpPr>
        <p:spPr/>
        <p:txBody>
          <a:bodyPr/>
          <a:lstStyle/>
          <a:p>
            <a:endParaRPr lang="en-US"/>
          </a:p>
        </p:txBody>
      </p:sp>
      <p:sp>
        <p:nvSpPr>
          <p:cNvPr id="19" name="Title 1">
            <a:extLst>
              <a:ext uri="{FF2B5EF4-FFF2-40B4-BE49-F238E27FC236}">
                <a16:creationId xmlns:a16="http://schemas.microsoft.com/office/drawing/2014/main" id="{75299CBF-DFEB-430A-8893-24B7BBC97974}"/>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13" name="Zástupný symbol pro číslo snímku 7">
            <a:extLst>
              <a:ext uri="{FF2B5EF4-FFF2-40B4-BE49-F238E27FC236}">
                <a16:creationId xmlns:a16="http://schemas.microsoft.com/office/drawing/2014/main" id="{5F6C254A-05AA-49CE-B3EC-FA42D55E41DB}"/>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
        <p:nvSpPr>
          <p:cNvPr id="14" name="Šipka: pětiúhelník 13">
            <a:extLst>
              <a:ext uri="{FF2B5EF4-FFF2-40B4-BE49-F238E27FC236}">
                <a16:creationId xmlns:a16="http://schemas.microsoft.com/office/drawing/2014/main" id="{BE19A70A-9B72-4529-B47B-E2C65EB3D782}"/>
              </a:ext>
            </a:extLst>
          </p:cNvPr>
          <p:cNvSpPr/>
          <p:nvPr userDrawn="1"/>
        </p:nvSpPr>
        <p:spPr>
          <a:xfrm flipH="1">
            <a:off x="7698377" y="0"/>
            <a:ext cx="4493623"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Šipka: pětiúhelník 14">
            <a:extLst>
              <a:ext uri="{FF2B5EF4-FFF2-40B4-BE49-F238E27FC236}">
                <a16:creationId xmlns:a16="http://schemas.microsoft.com/office/drawing/2014/main" id="{E1907510-7AD4-4286-B224-D8F78C26CDC5}"/>
              </a:ext>
            </a:extLst>
          </p:cNvPr>
          <p:cNvSpPr/>
          <p:nvPr userDrawn="1"/>
        </p:nvSpPr>
        <p:spPr>
          <a:xfrm>
            <a:off x="0" y="2514"/>
            <a:ext cx="4493623" cy="5029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orovnání">
    <p:spTree>
      <p:nvGrpSpPr>
        <p:cNvPr id="1" name=""/>
        <p:cNvGrpSpPr/>
        <p:nvPr/>
      </p:nvGrpSpPr>
      <p:grpSpPr>
        <a:xfrm>
          <a:off x="0" y="0"/>
          <a:ext cx="0" cy="0"/>
          <a:chOff x="0" y="0"/>
          <a:chExt cx="0" cy="0"/>
        </a:xfrm>
      </p:grpSpPr>
      <p:sp>
        <p:nvSpPr>
          <p:cNvPr id="18" name="Šipka: pětiúhelník 17">
            <a:extLst>
              <a:ext uri="{FF2B5EF4-FFF2-40B4-BE49-F238E27FC236}">
                <a16:creationId xmlns:a16="http://schemas.microsoft.com/office/drawing/2014/main" id="{91AE274A-FDF5-4E01-8E48-8F31FCAC8DC4}"/>
              </a:ext>
            </a:extLst>
          </p:cNvPr>
          <p:cNvSpPr/>
          <p:nvPr userDrawn="1"/>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 Placeholder 2"/>
          <p:cNvSpPr>
            <a:spLocks noGrp="1"/>
          </p:cNvSpPr>
          <p:nvPr>
            <p:ph type="body" idx="1"/>
          </p:nvPr>
        </p:nvSpPr>
        <p:spPr>
          <a:xfrm>
            <a:off x="975360" y="1999229"/>
            <a:ext cx="501337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Upravte styly předlohy textu.</a:t>
            </a:r>
          </a:p>
        </p:txBody>
      </p:sp>
      <p:sp>
        <p:nvSpPr>
          <p:cNvPr id="4" name="Content Placeholder 3"/>
          <p:cNvSpPr>
            <a:spLocks noGrp="1"/>
          </p:cNvSpPr>
          <p:nvPr>
            <p:ph sz="half" idx="2"/>
          </p:nvPr>
        </p:nvSpPr>
        <p:spPr>
          <a:xfrm>
            <a:off x="975361" y="2575490"/>
            <a:ext cx="5013370" cy="3372147"/>
          </a:xfrm>
        </p:spPr>
        <p:txBody>
          <a:bodyPr>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5" name="Text Placeholder 4"/>
          <p:cNvSpPr>
            <a:spLocks noGrp="1"/>
          </p:cNvSpPr>
          <p:nvPr>
            <p:ph type="body" sz="quarter" idx="3"/>
          </p:nvPr>
        </p:nvSpPr>
        <p:spPr>
          <a:xfrm>
            <a:off x="6096000" y="1999230"/>
            <a:ext cx="5407592" cy="576261"/>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Upravte styly předlohy textu.</a:t>
            </a:r>
          </a:p>
        </p:txBody>
      </p:sp>
      <p:sp>
        <p:nvSpPr>
          <p:cNvPr id="6" name="Content Placeholder 5"/>
          <p:cNvSpPr>
            <a:spLocks noGrp="1"/>
          </p:cNvSpPr>
          <p:nvPr>
            <p:ph sz="quarter" idx="4"/>
          </p:nvPr>
        </p:nvSpPr>
        <p:spPr>
          <a:xfrm>
            <a:off x="6095942" y="2575491"/>
            <a:ext cx="5407593" cy="3372148"/>
          </a:xfrm>
        </p:spPr>
        <p:txBody>
          <a:bodyPr>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8" name="Footer Placeholder 7"/>
          <p:cNvSpPr>
            <a:spLocks noGrp="1"/>
          </p:cNvSpPr>
          <p:nvPr>
            <p:ph type="ftr" sz="quarter" idx="11"/>
          </p:nvPr>
        </p:nvSpPr>
        <p:spPr/>
        <p:txBody>
          <a:bodyPr/>
          <a:lstStyle/>
          <a:p>
            <a:endParaRPr lang="en-US"/>
          </a:p>
        </p:txBody>
      </p:sp>
      <p:sp>
        <p:nvSpPr>
          <p:cNvPr id="19" name="Title 1">
            <a:extLst>
              <a:ext uri="{FF2B5EF4-FFF2-40B4-BE49-F238E27FC236}">
                <a16:creationId xmlns:a16="http://schemas.microsoft.com/office/drawing/2014/main" id="{75299CBF-DFEB-430A-8893-24B7BBC97974}"/>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10" name="Zástupný symbol pro číslo snímku 7">
            <a:extLst>
              <a:ext uri="{FF2B5EF4-FFF2-40B4-BE49-F238E27FC236}">
                <a16:creationId xmlns:a16="http://schemas.microsoft.com/office/drawing/2014/main" id="{3CA3BDA9-7D7E-4CF5-AD0C-FE23489087D5}"/>
              </a:ext>
            </a:extLst>
          </p:cNvPr>
          <p:cNvSpPr txBox="1">
            <a:spLocks/>
          </p:cNvSpPr>
          <p:nvPr userDrawn="1"/>
        </p:nvSpPr>
        <p:spPr>
          <a:xfrm>
            <a:off x="21772" y="732548"/>
            <a:ext cx="73152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DF212D-9439-4D85-A1EC-20C88059AA62}" type="slidenum">
              <a:rPr lang="cs-CZ" smtClean="0">
                <a:solidFill>
                  <a:schemeClr val="bg1"/>
                </a:solidFill>
              </a:rPr>
              <a:t>‹#›</a:t>
            </a:fld>
            <a:endParaRPr lang="cs-CZ" dirty="0">
              <a:solidFill>
                <a:schemeClr val="bg1"/>
              </a:solidFill>
            </a:endParaRPr>
          </a:p>
        </p:txBody>
      </p:sp>
    </p:spTree>
    <p:extLst>
      <p:ext uri="{BB962C8B-B14F-4D97-AF65-F5344CB8AC3E}">
        <p14:creationId xmlns:p14="http://schemas.microsoft.com/office/powerpoint/2010/main" val="1325119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extLst>
              <a:ext uri="{BEBA8EAE-BF5A-486C-A8C5-ECC9F3942E4B}">
                <a14:imgProps xmlns:a14="http://schemas.microsoft.com/office/drawing/2010/main">
                  <a14:imgLayer r:embed="rId27">
                    <a14:imgEffect>
                      <a14:saturation sat="80000"/>
                    </a14:imgEffect>
                  </a14:imgLayer>
                </a14:imgProps>
              </a:ext>
            </a:extLst>
          </a:blip>
          <a:srcRect/>
          <a:stretch>
            <a:fillRect l="-2000" t="-6000" r="-70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63337" y="449319"/>
            <a:ext cx="9841275" cy="128089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659236" y="1846217"/>
            <a:ext cx="9845376" cy="4173583"/>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9" r:id="rId5"/>
    <p:sldLayoutId id="2147483652" r:id="rId6"/>
    <p:sldLayoutId id="2147483670" r:id="rId7"/>
    <p:sldLayoutId id="2147483653" r:id="rId8"/>
    <p:sldLayoutId id="2147483671" r:id="rId9"/>
    <p:sldLayoutId id="2147483654" r:id="rId10"/>
    <p:sldLayoutId id="2147483668" r:id="rId11"/>
    <p:sldLayoutId id="2147483655" r:id="rId12"/>
    <p:sldLayoutId id="2147483667" r:id="rId13"/>
    <p:sldLayoutId id="2147483656" r:id="rId14"/>
    <p:sldLayoutId id="2147483665" r:id="rId15"/>
    <p:sldLayoutId id="2147483657" r:id="rId16"/>
    <p:sldLayoutId id="2147483672" r:id="rId17"/>
    <p:sldLayoutId id="2147483660" r:id="rId18"/>
    <p:sldLayoutId id="2147483675" r:id="rId19"/>
    <p:sldLayoutId id="2147483661" r:id="rId20"/>
    <p:sldLayoutId id="2147483674" r:id="rId21"/>
    <p:sldLayoutId id="2147483662" r:id="rId22"/>
    <p:sldLayoutId id="2147483663" r:id="rId23"/>
    <p:sldLayoutId id="2147483664" r:id="rId24"/>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8BC093-3B55-408C-9222-94104E39E9B8}"/>
              </a:ext>
            </a:extLst>
          </p:cNvPr>
          <p:cNvSpPr>
            <a:spLocks noGrp="1"/>
          </p:cNvSpPr>
          <p:nvPr>
            <p:ph type="ctrTitle"/>
          </p:nvPr>
        </p:nvSpPr>
        <p:spPr/>
        <p:txBody>
          <a:bodyPr>
            <a:normAutofit/>
          </a:bodyPr>
          <a:lstStyle/>
          <a:p>
            <a:r>
              <a:rPr lang="cs-CZ" dirty="0"/>
              <a:t>Novověká věda:</a:t>
            </a:r>
            <a:br>
              <a:rPr lang="cs-CZ" dirty="0"/>
            </a:br>
            <a:r>
              <a:rPr lang="cs-CZ" dirty="0"/>
              <a:t>Vybrané kapitoly</a:t>
            </a:r>
          </a:p>
        </p:txBody>
      </p:sp>
      <p:sp>
        <p:nvSpPr>
          <p:cNvPr id="3" name="Podnadpis 2">
            <a:extLst>
              <a:ext uri="{FF2B5EF4-FFF2-40B4-BE49-F238E27FC236}">
                <a16:creationId xmlns:a16="http://schemas.microsoft.com/office/drawing/2014/main" id="{41EBBFF5-6FA7-4CA6-A44E-F10AB3EF85A3}"/>
              </a:ext>
            </a:extLst>
          </p:cNvPr>
          <p:cNvSpPr>
            <a:spLocks noGrp="1"/>
          </p:cNvSpPr>
          <p:nvPr>
            <p:ph type="subTitle" idx="1"/>
          </p:nvPr>
        </p:nvSpPr>
        <p:spPr/>
        <p:txBody>
          <a:bodyPr/>
          <a:lstStyle/>
          <a:p>
            <a:r>
              <a:rPr lang="cs-CZ" dirty="0"/>
              <a:t>Daniel </a:t>
            </a:r>
            <a:r>
              <a:rPr lang="cs-CZ" dirty="0" err="1"/>
              <a:t>Špelda</a:t>
            </a:r>
            <a:r>
              <a:rPr lang="cs-CZ" dirty="0"/>
              <a:t>, Katedra filosofie FF MU</a:t>
            </a:r>
          </a:p>
          <a:p>
            <a:r>
              <a:rPr lang="cs-CZ" dirty="0"/>
              <a:t>Jarní semestr 2021</a:t>
            </a:r>
          </a:p>
        </p:txBody>
      </p:sp>
      <p:pic>
        <p:nvPicPr>
          <p:cNvPr id="8" name="Obrázek 7" descr="Obsah obrázku text, interiér&#10;&#10;Popis byl vytvořen automaticky">
            <a:extLst>
              <a:ext uri="{FF2B5EF4-FFF2-40B4-BE49-F238E27FC236}">
                <a16:creationId xmlns:a16="http://schemas.microsoft.com/office/drawing/2014/main" id="{5A289400-D7B7-4979-ABC1-B6FF7587E08C}"/>
              </a:ext>
            </a:extLst>
          </p:cNvPr>
          <p:cNvPicPr>
            <a:picLocks noChangeAspect="1"/>
          </p:cNvPicPr>
          <p:nvPr/>
        </p:nvPicPr>
        <p:blipFill>
          <a:blip r:embed="rId2"/>
          <a:stretch>
            <a:fillRect/>
          </a:stretch>
        </p:blipFill>
        <p:spPr>
          <a:xfrm>
            <a:off x="8091948" y="0"/>
            <a:ext cx="4100052" cy="6084477"/>
          </a:xfrm>
          <a:prstGeom prst="rect">
            <a:avLst/>
          </a:prstGeom>
        </p:spPr>
      </p:pic>
    </p:spTree>
    <p:extLst>
      <p:ext uri="{BB962C8B-B14F-4D97-AF65-F5344CB8AC3E}">
        <p14:creationId xmlns:p14="http://schemas.microsoft.com/office/powerpoint/2010/main" val="50333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413164"/>
            <a:ext cx="7087987" cy="5437151"/>
          </a:xfrm>
        </p:spPr>
        <p:txBody>
          <a:bodyPr>
            <a:normAutofit fontScale="92500" lnSpcReduction="10000"/>
          </a:bodyPr>
          <a:lstStyle/>
          <a:p>
            <a:pPr algn="just">
              <a:spcAft>
                <a:spcPts val="600"/>
              </a:spcAft>
            </a:pPr>
            <a:r>
              <a:rPr lang="cs-CZ" sz="1800" i="1">
                <a:effectLst/>
                <a:ea typeface="Calibri" panose="020F0502020204030204" pitchFamily="34" charset="0"/>
                <a:cs typeface="Times New Roman" panose="02020603050405020304" pitchFamily="18" charset="0"/>
              </a:rPr>
              <a:t>A </a:t>
            </a:r>
            <a:r>
              <a:rPr lang="cs-CZ" sz="1800" i="1" dirty="0">
                <a:effectLst/>
                <a:ea typeface="Calibri" panose="020F0502020204030204" pitchFamily="34" charset="0"/>
                <a:cs typeface="Times New Roman" panose="02020603050405020304" pitchFamily="18" charset="0"/>
              </a:rPr>
              <a:t>New </a:t>
            </a:r>
            <a:r>
              <a:rPr lang="cs-CZ" sz="1800" i="1" dirty="0" err="1">
                <a:effectLst/>
                <a:ea typeface="Calibri" panose="020F0502020204030204" pitchFamily="34" charset="0"/>
                <a:cs typeface="Times New Roman" panose="02020603050405020304" pitchFamily="18" charset="0"/>
              </a:rPr>
              <a:t>Theory</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of</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Earth</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(1696).</a:t>
            </a:r>
          </a:p>
          <a:p>
            <a:pPr algn="just">
              <a:spcAft>
                <a:spcPts val="600"/>
              </a:spcAft>
            </a:pPr>
            <a:r>
              <a:rPr lang="cs-CZ" sz="1800">
                <a:effectLst/>
                <a:ea typeface="Calibri" panose="020F0502020204030204" pitchFamily="34" charset="0"/>
                <a:cs typeface="Times New Roman" panose="02020603050405020304" pitchFamily="18" charset="0"/>
              </a:rPr>
              <a:t>W. také přisuzoval </a:t>
            </a:r>
            <a:r>
              <a:rPr lang="cs-CZ" sz="1800" dirty="0">
                <a:effectLst/>
                <a:ea typeface="Calibri" panose="020F0502020204030204" pitchFamily="34" charset="0"/>
                <a:cs typeface="Times New Roman" panose="02020603050405020304" pitchFamily="18" charset="0"/>
              </a:rPr>
              <a:t>původ dnešního reliéfu Země velké katastrofě, tedy potopě.</a:t>
            </a:r>
          </a:p>
          <a:p>
            <a:pPr algn="just">
              <a:spcAft>
                <a:spcPts val="600"/>
              </a:spcAft>
            </a:pPr>
            <a:r>
              <a:rPr lang="cs-CZ" sz="1800" dirty="0">
                <a:effectLst/>
                <a:ea typeface="Calibri" panose="020F0502020204030204" pitchFamily="34" charset="0"/>
                <a:cs typeface="Times New Roman" panose="02020603050405020304" pitchFamily="18" charset="0"/>
              </a:rPr>
              <a:t>Země původně byla neobyvatelná kometa.</a:t>
            </a:r>
          </a:p>
          <a:p>
            <a:pPr algn="just">
              <a:spcAft>
                <a:spcPts val="600"/>
              </a:spcAft>
            </a:pPr>
            <a:r>
              <a:rPr lang="cs-CZ" sz="1800" dirty="0">
                <a:effectLst/>
                <a:ea typeface="Calibri" panose="020F0502020204030204" pitchFamily="34" charset="0"/>
                <a:cs typeface="Times New Roman" panose="02020603050405020304" pitchFamily="18" charset="0"/>
              </a:rPr>
              <a:t>Průlet komety: Při srážce si Země svou gravitací přitáhla z ocasu komety ohromné množství vodních par, které se staly součástí pozemské atmosféry – z nich se spustil déšť – potopa.</a:t>
            </a:r>
          </a:p>
          <a:p>
            <a:pPr algn="just">
              <a:spcAft>
                <a:spcPts val="600"/>
              </a:spcAft>
            </a:pPr>
            <a:r>
              <a:rPr lang="cs-CZ" sz="1800" dirty="0">
                <a:effectLst/>
                <a:ea typeface="Calibri" panose="020F0502020204030204" pitchFamily="34" charset="0"/>
                <a:cs typeface="Times New Roman" panose="02020603050405020304" pitchFamily="18" charset="0"/>
              </a:rPr>
              <a:t>Vychýlení zemské osy – precese, část vody vypařila díky teplu ze slunce.</a:t>
            </a:r>
          </a:p>
          <a:p>
            <a:pPr algn="just">
              <a:spcAft>
                <a:spcPts val="600"/>
              </a:spcAft>
            </a:pPr>
            <a:r>
              <a:rPr lang="cs-CZ" sz="1800" dirty="0">
                <a:effectLst/>
                <a:ea typeface="Calibri" panose="020F0502020204030204" pitchFamily="34" charset="0"/>
                <a:cs typeface="Times New Roman" panose="02020603050405020304" pitchFamily="18" charset="0"/>
              </a:rPr>
              <a:t>Respektování biblické chronologie, protože k uvedeným procesům došlo asi před 6000 lety.</a:t>
            </a:r>
          </a:p>
          <a:p>
            <a:pPr algn="just">
              <a:spcAft>
                <a:spcPts val="600"/>
              </a:spcAft>
            </a:pPr>
            <a:r>
              <a:rPr lang="cs-CZ" sz="1800" dirty="0">
                <a:effectLst/>
                <a:ea typeface="Calibri" panose="020F0502020204030204" pitchFamily="34" charset="0"/>
                <a:cs typeface="Times New Roman" panose="02020603050405020304" pitchFamily="18" charset="0"/>
              </a:rPr>
              <a:t>Vyloučil Boha z dění, v bibli byla potopa především trestem, který Bůh seslal na hříšné lidstvo.</a:t>
            </a:r>
          </a:p>
          <a:p>
            <a:pPr algn="just">
              <a:spcAft>
                <a:spcPts val="600"/>
              </a:spcAft>
            </a:pPr>
            <a:r>
              <a:rPr lang="cs-CZ" sz="1800" dirty="0">
                <a:effectLst/>
                <a:ea typeface="Calibri" panose="020F0502020204030204" pitchFamily="34" charset="0"/>
                <a:cs typeface="Times New Roman" panose="02020603050405020304" pitchFamily="18" charset="0"/>
              </a:rPr>
              <a:t>Až dosud se přepokládalo, že osud lidstva a přírody je propleten, že příroda se mění adekvátně stavu lidstva: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Rajská příroda </a:t>
            </a:r>
            <a:r>
              <a:rPr lang="cs-CZ" sz="1800" b="1" dirty="0">
                <a:effectLst/>
                <a:ea typeface="Calibri" panose="020F0502020204030204" pitchFamily="34" charset="0"/>
                <a:cs typeface="Times New Roman" panose="02020603050405020304" pitchFamily="18" charset="0"/>
              </a:rPr>
              <a:t>vs.</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postrajská</a:t>
            </a:r>
            <a:r>
              <a:rPr lang="cs-CZ" sz="1800" dirty="0">
                <a:effectLst/>
                <a:ea typeface="Calibri" panose="020F0502020204030204" pitchFamily="34" charset="0"/>
                <a:cs typeface="Times New Roman" panose="02020603050405020304" pitchFamily="18" charset="0"/>
              </a:rPr>
              <a:t>.</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a:xfrm>
            <a:off x="975360" y="624110"/>
            <a:ext cx="10529251" cy="722320"/>
          </a:xfrm>
        </p:spPr>
        <p:txBody>
          <a:bodyPr/>
          <a:lstStyle/>
          <a:p>
            <a:r>
              <a:rPr lang="cs-CZ" sz="3600">
                <a:effectLst/>
                <a:ea typeface="Calibri" panose="020F0502020204030204" pitchFamily="34" charset="0"/>
                <a:cs typeface="Times New Roman" panose="02020603050405020304" pitchFamily="18" charset="0"/>
              </a:rPr>
              <a:t>William Whiston (1667-1752)</a:t>
            </a:r>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Výsledek obrázku pro william whiston new theory of the earth">
            <a:extLst>
              <a:ext uri="{FF2B5EF4-FFF2-40B4-BE49-F238E27FC236}">
                <a16:creationId xmlns:a16="http://schemas.microsoft.com/office/drawing/2014/main" id="{75208237-47E7-4BFD-9F69-EF860CE03E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63346" y="500891"/>
            <a:ext cx="4128654" cy="6349425"/>
          </a:xfrm>
          <a:prstGeom prst="rect">
            <a:avLst/>
          </a:prstGeom>
          <a:noFill/>
          <a:ln>
            <a:noFill/>
          </a:ln>
        </p:spPr>
      </p:pic>
    </p:spTree>
    <p:extLst>
      <p:ext uri="{BB962C8B-B14F-4D97-AF65-F5344CB8AC3E}">
        <p14:creationId xmlns:p14="http://schemas.microsoft.com/office/powerpoint/2010/main" val="3361039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379913"/>
            <a:ext cx="7054736" cy="5170515"/>
          </a:xfrm>
        </p:spPr>
        <p:txBody>
          <a:bodyPr>
            <a:normAutofit/>
          </a:bodyPr>
          <a:lstStyle/>
          <a:p>
            <a:pPr algn="just">
              <a:spcAft>
                <a:spcPts val="600"/>
              </a:spcAft>
            </a:pPr>
            <a:r>
              <a:rPr lang="cs-CZ" sz="1800" i="1">
                <a:effectLst/>
                <a:ea typeface="Calibri" panose="020F0502020204030204" pitchFamily="34" charset="0"/>
                <a:cs typeface="Times New Roman" panose="02020603050405020304" pitchFamily="18" charset="0"/>
              </a:rPr>
              <a:t>An </a:t>
            </a:r>
            <a:r>
              <a:rPr lang="cs-CZ" sz="1800" i="1" dirty="0" err="1">
                <a:effectLst/>
                <a:ea typeface="Calibri" panose="020F0502020204030204" pitchFamily="34" charset="0"/>
                <a:cs typeface="Times New Roman" panose="02020603050405020304" pitchFamily="18" charset="0"/>
              </a:rPr>
              <a:t>Essay</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towards</a:t>
            </a:r>
            <a:r>
              <a:rPr lang="cs-CZ" sz="1800" i="1" dirty="0">
                <a:effectLst/>
                <a:ea typeface="Calibri" panose="020F0502020204030204" pitchFamily="34" charset="0"/>
                <a:cs typeface="Times New Roman" panose="02020603050405020304" pitchFamily="18" charset="0"/>
              </a:rPr>
              <a:t> a Natural </a:t>
            </a:r>
            <a:r>
              <a:rPr lang="cs-CZ" sz="1800" i="1" dirty="0" err="1">
                <a:effectLst/>
                <a:ea typeface="Calibri" panose="020F0502020204030204" pitchFamily="34" charset="0"/>
                <a:cs typeface="Times New Roman" panose="02020603050405020304" pitchFamily="18" charset="0"/>
              </a:rPr>
              <a:t>History</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of</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a:t>
            </a:r>
            <a:r>
              <a:rPr lang="cs-CZ" sz="1800" i="1" err="1">
                <a:effectLst/>
                <a:ea typeface="Calibri" panose="020F0502020204030204" pitchFamily="34" charset="0"/>
                <a:cs typeface="Times New Roman" panose="02020603050405020304" pitchFamily="18" charset="0"/>
              </a:rPr>
              <a:t>Earth</a:t>
            </a:r>
            <a:r>
              <a:rPr lang="cs-CZ" sz="1800" i="1">
                <a:effectLst/>
                <a:ea typeface="Calibri" panose="020F0502020204030204" pitchFamily="34" charset="0"/>
                <a:cs typeface="Times New Roman" panose="02020603050405020304" pitchFamily="18" charset="0"/>
              </a:rPr>
              <a:t> </a:t>
            </a:r>
            <a:r>
              <a:rPr lang="cs-CZ" sz="1800">
                <a:effectLst/>
                <a:ea typeface="Calibri" panose="020F0502020204030204" pitchFamily="34" charset="0"/>
                <a:cs typeface="Times New Roman" panose="02020603050405020304" pitchFamily="18" charset="0"/>
              </a:rPr>
              <a:t>(1695)</a:t>
            </a:r>
            <a:endParaRPr lang="cs-CZ" sz="1800" dirty="0">
              <a:effectLst/>
              <a:ea typeface="Calibri" panose="020F0502020204030204" pitchFamily="34" charset="0"/>
              <a:cs typeface="Times New Roman" panose="02020603050405020304" pitchFamily="18" charset="0"/>
            </a:endParaRPr>
          </a:p>
          <a:p>
            <a:pPr algn="just">
              <a:spcAft>
                <a:spcPts val="600"/>
              </a:spcAft>
            </a:pPr>
            <a:r>
              <a:rPr lang="cs-CZ" sz="1800" dirty="0">
                <a:effectLst/>
                <a:ea typeface="Calibri" panose="020F0502020204030204" pitchFamily="34" charset="0"/>
                <a:cs typeface="Times New Roman" panose="02020603050405020304" pitchFamily="18" charset="0"/>
              </a:rPr>
              <a:t>Dutá Země, vyplněná vodou.</a:t>
            </a:r>
          </a:p>
          <a:p>
            <a:pPr algn="just">
              <a:spcAft>
                <a:spcPts val="600"/>
              </a:spcAft>
            </a:pPr>
            <a:r>
              <a:rPr lang="cs-CZ" sz="1800" dirty="0">
                <a:effectLst/>
                <a:ea typeface="Calibri" panose="020F0502020204030204" pitchFamily="34" charset="0"/>
                <a:cs typeface="Times New Roman" panose="02020603050405020304" pitchFamily="18" charset="0"/>
              </a:rPr>
              <a:t>Zdroj tepla uvnitř.</a:t>
            </a:r>
          </a:p>
          <a:p>
            <a:pPr algn="just">
              <a:spcAft>
                <a:spcPts val="600"/>
              </a:spcAft>
            </a:pPr>
            <a:r>
              <a:rPr lang="cs-CZ" sz="1800" dirty="0">
                <a:effectLst/>
                <a:ea typeface="Calibri" panose="020F0502020204030204" pitchFamily="34" charset="0"/>
                <a:cs typeface="Times New Roman" panose="02020603050405020304" pitchFamily="18" charset="0"/>
              </a:rPr>
              <a:t>Bůh se rozhodl </a:t>
            </a:r>
            <a:r>
              <a:rPr lang="cs-CZ" sz="1800" u="sng" dirty="0">
                <a:effectLst/>
                <a:ea typeface="Calibri" panose="020F0502020204030204" pitchFamily="34" charset="0"/>
                <a:cs typeface="Times New Roman" panose="02020603050405020304" pitchFamily="18" charset="0"/>
              </a:rPr>
              <a:t>potrestat</a:t>
            </a:r>
            <a:r>
              <a:rPr lang="cs-CZ" sz="1800" dirty="0">
                <a:effectLst/>
                <a:ea typeface="Calibri" panose="020F0502020204030204" pitchFamily="34" charset="0"/>
                <a:cs typeface="Times New Roman" panose="02020603050405020304" pitchFamily="18" charset="0"/>
              </a:rPr>
              <a:t> lidi potopou – zvýšil výkon zdroje tepla – voda se vařila, měnila v páru a nakonec roztrhla kůru Země.</a:t>
            </a:r>
          </a:p>
          <a:p>
            <a:pPr algn="just">
              <a:spcAft>
                <a:spcPts val="600"/>
              </a:spcAft>
            </a:pPr>
            <a:r>
              <a:rPr lang="cs-CZ" dirty="0">
                <a:ea typeface="Calibri" panose="020F0502020204030204" pitchFamily="34" charset="0"/>
                <a:cs typeface="Times New Roman" panose="02020603050405020304" pitchFamily="18" charset="0"/>
              </a:rPr>
              <a:t>V</a:t>
            </a:r>
            <a:r>
              <a:rPr lang="cs-CZ" sz="1800" dirty="0">
                <a:effectLst/>
                <a:ea typeface="Calibri" panose="020F0502020204030204" pitchFamily="34" charset="0"/>
                <a:cs typeface="Times New Roman" panose="02020603050405020304" pitchFamily="18" charset="0"/>
              </a:rPr>
              <a:t>znik chaosu.</a:t>
            </a:r>
          </a:p>
          <a:p>
            <a:pPr algn="just">
              <a:spcAft>
                <a:spcPts val="600"/>
              </a:spcAft>
            </a:pPr>
            <a:r>
              <a:rPr lang="cs-CZ" sz="1800" dirty="0">
                <a:effectLst/>
                <a:ea typeface="Calibri" panose="020F0502020204030204" pitchFamily="34" charset="0"/>
                <a:cs typeface="Times New Roman" panose="02020603050405020304" pitchFamily="18" charset="0"/>
              </a:rPr>
              <a:t>Částice se usazují kolem středu na základě gravitace a své váhy.</a:t>
            </a:r>
          </a:p>
          <a:p>
            <a:pPr algn="just">
              <a:spcAft>
                <a:spcPts val="600"/>
              </a:spcAft>
            </a:pPr>
            <a:r>
              <a:rPr lang="cs-CZ" sz="1800" dirty="0">
                <a:effectLst/>
                <a:ea typeface="Calibri" panose="020F0502020204030204" pitchFamily="34" charset="0"/>
                <a:cs typeface="Times New Roman" panose="02020603050405020304" pitchFamily="18" charset="0"/>
              </a:rPr>
              <a:t>Současný povrch Země je také výsledkem katastrofy, ale tato katastrofa vznikla jako důsledek přímého zásahu Boha do celého procesu.</a:t>
            </a:r>
          </a:p>
          <a:p>
            <a:pPr algn="just">
              <a:spcAft>
                <a:spcPts val="600"/>
              </a:spcAft>
            </a:pPr>
            <a:r>
              <a:rPr lang="cs-CZ" sz="1800" dirty="0">
                <a:effectLst/>
                <a:ea typeface="Calibri" panose="020F0502020204030204" pitchFamily="34" charset="0"/>
                <a:cs typeface="Times New Roman" panose="02020603050405020304" pitchFamily="18" charset="0"/>
              </a:rPr>
              <a:t>Potopa jako katarze lidstva i přírody.</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a:xfrm>
            <a:off x="975360" y="624110"/>
            <a:ext cx="10529251" cy="755803"/>
          </a:xfrm>
        </p:spPr>
        <p:txBody>
          <a:bodyPr/>
          <a:lstStyle/>
          <a:p>
            <a:r>
              <a:rPr lang="cs-CZ" sz="3600">
                <a:effectLst/>
                <a:ea typeface="Calibri" panose="020F0502020204030204" pitchFamily="34" charset="0"/>
                <a:cs typeface="Times New Roman" panose="02020603050405020304" pitchFamily="18" charset="0"/>
              </a:rPr>
              <a:t>John Woodward  (1665-1725)</a:t>
            </a:r>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Image result for Woodward Scheuchzer Erde">
            <a:extLst>
              <a:ext uri="{FF2B5EF4-FFF2-40B4-BE49-F238E27FC236}">
                <a16:creationId xmlns:a16="http://schemas.microsoft.com/office/drawing/2014/main" id="{BAB3E0C2-E6FE-40EB-B193-2749892F562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30095" y="618851"/>
            <a:ext cx="4161905" cy="6239149"/>
          </a:xfrm>
          <a:prstGeom prst="rect">
            <a:avLst/>
          </a:prstGeom>
          <a:noFill/>
          <a:ln>
            <a:noFill/>
          </a:ln>
        </p:spPr>
      </p:pic>
    </p:spTree>
    <p:extLst>
      <p:ext uri="{BB962C8B-B14F-4D97-AF65-F5344CB8AC3E}">
        <p14:creationId xmlns:p14="http://schemas.microsoft.com/office/powerpoint/2010/main" val="1906857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10529251" cy="4645429"/>
          </a:xfrm>
        </p:spPr>
        <p:txBody>
          <a:bodyPr>
            <a:normAutofit/>
          </a:bodyPr>
          <a:lstStyle/>
          <a:p>
            <a:pPr algn="just">
              <a:spcAft>
                <a:spcPts val="600"/>
              </a:spcAft>
            </a:pPr>
            <a:r>
              <a:rPr lang="cs-CZ" sz="1800" dirty="0">
                <a:effectLst/>
                <a:ea typeface="Calibri" panose="020F0502020204030204" pitchFamily="34" charset="0"/>
                <a:cs typeface="Times New Roman" panose="02020603050405020304" pitchFamily="18" charset="0"/>
              </a:rPr>
              <a:t>Všechny tři </a:t>
            </a:r>
            <a:r>
              <a:rPr lang="cs-CZ" sz="1800">
                <a:effectLst/>
                <a:ea typeface="Calibri" panose="020F0502020204030204" pitchFamily="34" charset="0"/>
                <a:cs typeface="Times New Roman" panose="02020603050405020304" pitchFamily="18" charset="0"/>
              </a:rPr>
              <a:t>teorie respektují </a:t>
            </a:r>
            <a:r>
              <a:rPr lang="cs-CZ" sz="1800" dirty="0">
                <a:effectLst/>
                <a:ea typeface="Calibri" panose="020F0502020204030204" pitchFamily="34" charset="0"/>
                <a:cs typeface="Times New Roman" panose="02020603050405020304" pitchFamily="18" charset="0"/>
              </a:rPr>
              <a:t>biblické </a:t>
            </a:r>
            <a:r>
              <a:rPr lang="cs-CZ" sz="1800">
                <a:effectLst/>
                <a:ea typeface="Calibri" panose="020F0502020204030204" pitchFamily="34" charset="0"/>
                <a:cs typeface="Times New Roman" panose="02020603050405020304" pitchFamily="18" charset="0"/>
              </a:rPr>
              <a:t>dějiny – snaží se vměstnat </a:t>
            </a:r>
            <a:r>
              <a:rPr lang="cs-CZ" sz="1800" dirty="0">
                <a:effectLst/>
                <a:ea typeface="Calibri" panose="020F0502020204030204" pitchFamily="34" charset="0"/>
                <a:cs typeface="Times New Roman" panose="02020603050405020304" pitchFamily="18" charset="0"/>
              </a:rPr>
              <a:t>celé dějiny přírody i celé dějiny lidstva do 6000 let.</a:t>
            </a:r>
          </a:p>
          <a:p>
            <a:pPr algn="just">
              <a:spcAft>
                <a:spcPts val="600"/>
              </a:spcAft>
            </a:pPr>
            <a:r>
              <a:rPr lang="cs-CZ" sz="1800" b="1">
                <a:effectLst/>
                <a:ea typeface="Calibri" panose="020F0502020204030204" pitchFamily="34" charset="0"/>
                <a:cs typeface="Times New Roman" panose="02020603050405020304" pitchFamily="18" charset="0"/>
              </a:rPr>
              <a:t>Katastrofismus (diluvianismus)</a:t>
            </a:r>
            <a:r>
              <a:rPr lang="cs-CZ" sz="180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Země se proměňuje náhle, přelomově, jako výsledek velkých katastrof, které sloužily jako katalyzátory kompenzující nedostatek času.</a:t>
            </a:r>
          </a:p>
          <a:p>
            <a:pPr algn="just">
              <a:spcAft>
                <a:spcPts val="600"/>
              </a:spcAft>
            </a:pPr>
            <a:r>
              <a:rPr lang="cs-CZ" sz="1800" b="1" dirty="0" err="1">
                <a:effectLst/>
                <a:ea typeface="Calibri" panose="020F0502020204030204" pitchFamily="34" charset="0"/>
                <a:cs typeface="Times New Roman" panose="02020603050405020304" pitchFamily="18" charset="0"/>
              </a:rPr>
              <a:t>Aktualismus</a:t>
            </a:r>
            <a:r>
              <a:rPr lang="cs-CZ" sz="1800" dirty="0">
                <a:effectLst/>
                <a:ea typeface="Calibri" panose="020F0502020204030204" pitchFamily="34" charset="0"/>
                <a:cs typeface="Times New Roman" panose="02020603050405020304" pitchFamily="18" charset="0"/>
              </a:rPr>
              <a:t>: aktuální stav Země je výsledkem stejných sil a zákonů, které působily v minulosti: neexistovaly žádné katastrofy. </a:t>
            </a:r>
          </a:p>
          <a:p>
            <a:pPr algn="just">
              <a:spcAft>
                <a:spcPts val="600"/>
              </a:spcAft>
            </a:pPr>
            <a:r>
              <a:rPr lang="cs-CZ" sz="1800" dirty="0" err="1">
                <a:effectLst/>
                <a:ea typeface="Calibri" panose="020F0502020204030204" pitchFamily="34" charset="0"/>
                <a:cs typeface="Times New Roman" panose="02020603050405020304" pitchFamily="18" charset="0"/>
              </a:rPr>
              <a:t>Aktualismus</a:t>
            </a:r>
            <a:r>
              <a:rPr lang="cs-CZ" sz="1800" dirty="0">
                <a:effectLst/>
                <a:ea typeface="Calibri" panose="020F0502020204030204" pitchFamily="34" charset="0"/>
                <a:cs typeface="Times New Roman" panose="02020603050405020304" pitchFamily="18" charset="0"/>
              </a:rPr>
              <a:t> předpokládal dlouhý čas pro uskutečnění všech změn, a proto </a:t>
            </a:r>
            <a:r>
              <a:rPr lang="cs-CZ" sz="1800" u="sng" dirty="0">
                <a:effectLst/>
                <a:ea typeface="Calibri" panose="020F0502020204030204" pitchFamily="34" charset="0"/>
                <a:cs typeface="Times New Roman" panose="02020603050405020304" pitchFamily="18" charset="0"/>
              </a:rPr>
              <a:t>důsledkem </a:t>
            </a:r>
            <a:r>
              <a:rPr lang="cs-CZ" sz="1800" u="sng" dirty="0" err="1">
                <a:effectLst/>
                <a:ea typeface="Calibri" panose="020F0502020204030204" pitchFamily="34" charset="0"/>
                <a:cs typeface="Times New Roman" panose="02020603050405020304" pitchFamily="18" charset="0"/>
              </a:rPr>
              <a:t>aktualistických</a:t>
            </a:r>
            <a:r>
              <a:rPr lang="cs-CZ" sz="1800" u="sng" dirty="0">
                <a:effectLst/>
                <a:ea typeface="Calibri" panose="020F0502020204030204" pitchFamily="34" charset="0"/>
                <a:cs typeface="Times New Roman" panose="02020603050405020304" pitchFamily="18" charset="0"/>
              </a:rPr>
              <a:t> teorií bylo rozrušení biblických dějin</a:t>
            </a:r>
            <a:r>
              <a:rPr lang="cs-CZ" sz="1800" dirty="0">
                <a:effectLst/>
                <a:ea typeface="Calibri" panose="020F0502020204030204" pitchFamily="34" charset="0"/>
                <a:cs typeface="Times New Roman" panose="02020603050405020304" pitchFamily="18" charset="0"/>
              </a:rPr>
              <a:t>.</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Souhrn</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887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831273" y="1688869"/>
            <a:ext cx="5439983" cy="4163291"/>
          </a:xfrm>
        </p:spPr>
        <p:txBody>
          <a:bodyPr>
            <a:normAutofit/>
          </a:bodyPr>
          <a:lstStyle/>
          <a:p>
            <a:pPr algn="just">
              <a:spcAft>
                <a:spcPts val="600"/>
              </a:spcAft>
            </a:pPr>
            <a:r>
              <a:rPr lang="cs-CZ" sz="1800">
                <a:effectLst/>
                <a:ea typeface="Calibri" panose="020F0502020204030204" pitchFamily="34" charset="0"/>
                <a:cs typeface="Times New Roman" panose="02020603050405020304" pitchFamily="18" charset="0"/>
              </a:rPr>
              <a:t>Dánský </a:t>
            </a:r>
            <a:r>
              <a:rPr lang="cs-CZ" sz="1800" dirty="0">
                <a:effectLst/>
                <a:ea typeface="Calibri" panose="020F0502020204030204" pitchFamily="34" charset="0"/>
                <a:cs typeface="Times New Roman" panose="02020603050405020304" pitchFamily="18" charset="0"/>
              </a:rPr>
              <a:t>lékař, anatom; v Itálii konvertoval </a:t>
            </a:r>
            <a:r>
              <a:rPr lang="cs-CZ" sz="1800">
                <a:effectLst/>
                <a:ea typeface="Calibri" panose="020F0502020204030204" pitchFamily="34" charset="0"/>
                <a:cs typeface="Times New Roman" panose="02020603050405020304" pitchFamily="18" charset="0"/>
              </a:rPr>
              <a:t>ke katolicismu; </a:t>
            </a:r>
            <a:r>
              <a:rPr lang="cs-CZ" sz="1800" dirty="0">
                <a:effectLst/>
                <a:ea typeface="Calibri" panose="020F0502020204030204" pitchFamily="34" charset="0"/>
                <a:cs typeface="Times New Roman" panose="02020603050405020304" pitchFamily="18" charset="0"/>
              </a:rPr>
              <a:t>od r. 1667 katolický kněz, od 1677 biskup, ve 20. století byl </a:t>
            </a:r>
            <a:r>
              <a:rPr lang="cs-CZ" sz="1800" dirty="0" err="1">
                <a:effectLst/>
                <a:ea typeface="Calibri" panose="020F0502020204030204" pitchFamily="34" charset="0"/>
                <a:cs typeface="Times New Roman" panose="02020603050405020304" pitchFamily="18" charset="0"/>
              </a:rPr>
              <a:t>beatifikován</a:t>
            </a:r>
            <a:r>
              <a:rPr lang="cs-CZ" sz="1800" dirty="0">
                <a:effectLst/>
                <a:ea typeface="Calibri" panose="020F0502020204030204" pitchFamily="34" charset="0"/>
                <a:cs typeface="Times New Roman" panose="02020603050405020304" pitchFamily="18" charset="0"/>
              </a:rPr>
              <a:t>.</a:t>
            </a:r>
          </a:p>
          <a:p>
            <a:pPr algn="just">
              <a:spcAft>
                <a:spcPts val="600"/>
              </a:spcAft>
            </a:pPr>
            <a:r>
              <a:rPr lang="cs-CZ" sz="1800" dirty="0">
                <a:effectLst/>
                <a:ea typeface="Calibri" panose="020F0502020204030204" pitchFamily="34" charset="0"/>
                <a:cs typeface="Times New Roman" panose="02020603050405020304" pitchFamily="18" charset="0"/>
              </a:rPr>
              <a:t>1666 Toskánsko – žraločí zub se podobal zkamenělinám z hor tzv</a:t>
            </a:r>
            <a:r>
              <a:rPr lang="cs-CZ" sz="1800">
                <a:effectLst/>
                <a:ea typeface="Calibri" panose="020F0502020204030204" pitchFamily="34" charset="0"/>
                <a:cs typeface="Times New Roman" panose="02020603050405020304" pitchFamily="18" charset="0"/>
              </a:rPr>
              <a:t>. zkamenělým jazykům </a:t>
            </a:r>
            <a:r>
              <a:rPr lang="cs-CZ" sz="1800"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glossopetrae</a:t>
            </a:r>
            <a:r>
              <a:rPr lang="cs-CZ" dirty="0">
                <a:ea typeface="Calibri" panose="020F0502020204030204" pitchFamily="34" charset="0"/>
                <a:cs typeface="Times New Roman" panose="02020603050405020304" pitchFamily="18" charset="0"/>
              </a:rPr>
              <a:t>.</a:t>
            </a:r>
            <a:endParaRPr lang="cs-CZ" sz="1800" dirty="0">
              <a:effectLst/>
              <a:ea typeface="Calibri" panose="020F0502020204030204" pitchFamily="34" charset="0"/>
              <a:cs typeface="Times New Roman" panose="02020603050405020304" pitchFamily="18" charset="0"/>
            </a:endParaRPr>
          </a:p>
          <a:p>
            <a:pPr algn="just">
              <a:spcAft>
                <a:spcPts val="600"/>
              </a:spcAft>
            </a:pPr>
            <a:r>
              <a:rPr lang="cs-CZ" sz="1800" dirty="0">
                <a:effectLst/>
                <a:ea typeface="Calibri" panose="020F0502020204030204" pitchFamily="34" charset="0"/>
                <a:cs typeface="Times New Roman" panose="02020603050405020304" pitchFamily="18" charset="0"/>
              </a:rPr>
              <a:t>Fosilie se od antiky považovaly za hříčku přírody, v 17. století se vědělo, že jsou to organické zbytky rostlin a zvířat, která ovšem nikdo neznal: Takže dochází k vymírání druhů? A tedy i ke vzniku?</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sz="3600">
                <a:effectLst/>
                <a:ea typeface="Calibri" panose="020F0502020204030204" pitchFamily="34" charset="0"/>
                <a:cs typeface="Times New Roman" panose="02020603050405020304" pitchFamily="18" charset="0"/>
              </a:rPr>
              <a:t>Nils Stensen/Stenonius/Steno (1638-1686)</a:t>
            </a:r>
            <a:br>
              <a:rPr lang="cs-CZ" sz="3600">
                <a:effectLst/>
                <a:ea typeface="Calibri" panose="020F0502020204030204" pitchFamily="34" charset="0"/>
                <a:cs typeface="Times New Roman" panose="02020603050405020304" pitchFamily="18" charset="0"/>
              </a:rPr>
            </a:br>
            <a:r>
              <a:rPr lang="cs-CZ"/>
              <a:t> </a:t>
            </a:r>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Obrázek">
            <a:extLst>
              <a:ext uri="{FF2B5EF4-FFF2-40B4-BE49-F238E27FC236}">
                <a16:creationId xmlns:a16="http://schemas.microsoft.com/office/drawing/2014/main" id="{6BF09E29-2CE7-45C3-B4A4-B719FB1384A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5343" y="1264555"/>
            <a:ext cx="5760720" cy="4861560"/>
          </a:xfrm>
          <a:prstGeom prst="rect">
            <a:avLst/>
          </a:prstGeom>
          <a:noFill/>
          <a:ln>
            <a:noFill/>
          </a:ln>
        </p:spPr>
      </p:pic>
    </p:spTree>
    <p:extLst>
      <p:ext uri="{BB962C8B-B14F-4D97-AF65-F5344CB8AC3E}">
        <p14:creationId xmlns:p14="http://schemas.microsoft.com/office/powerpoint/2010/main" val="2358622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1037232" y="803489"/>
            <a:ext cx="5240476" cy="5861080"/>
          </a:xfrm>
        </p:spPr>
        <p:txBody>
          <a:bodyPr>
            <a:normAutofit/>
          </a:bodyPr>
          <a:lstStyle/>
          <a:p>
            <a:pPr>
              <a:spcAft>
                <a:spcPts val="600"/>
              </a:spcAft>
            </a:pPr>
            <a:r>
              <a:rPr lang="cs-CZ" i="1" dirty="0" err="1">
                <a:ea typeface="Calibri" panose="020F0502020204030204" pitchFamily="34" charset="0"/>
                <a:cs typeface="Times New Roman" panose="02020603050405020304" pitchFamily="18" charset="0"/>
              </a:rPr>
              <a:t>G</a:t>
            </a:r>
            <a:r>
              <a:rPr lang="cs-CZ" sz="1800" i="1" dirty="0" err="1">
                <a:effectLst/>
                <a:ea typeface="Calibri" panose="020F0502020204030204" pitchFamily="34" charset="0"/>
                <a:cs typeface="Times New Roman" panose="02020603050405020304" pitchFamily="18" charset="0"/>
              </a:rPr>
              <a:t>lossopetrae</a:t>
            </a:r>
            <a:r>
              <a:rPr lang="cs-CZ" sz="1800" dirty="0">
                <a:effectLst/>
                <a:ea typeface="Calibri" panose="020F0502020204030204" pitchFamily="34" charset="0"/>
                <a:cs typeface="Times New Roman" panose="02020603050405020304" pitchFamily="18" charset="0"/>
              </a:rPr>
              <a:t> jsou pozůstatky dávných žraloků, podobně i zkamenělí trilobiti jsou pozůstatky dávných živočichů.</a:t>
            </a:r>
          </a:p>
          <a:p>
            <a:pPr>
              <a:spcAft>
                <a:spcPts val="600"/>
              </a:spcAft>
            </a:pPr>
            <a:r>
              <a:rPr lang="cs-CZ" sz="1800" dirty="0">
                <a:effectLst/>
                <a:ea typeface="Calibri" panose="020F0502020204030204" pitchFamily="34" charset="0"/>
                <a:cs typeface="Times New Roman" panose="02020603050405020304" pitchFamily="18" charset="0"/>
              </a:rPr>
              <a:t>Měkké tkáně podlehly procesu mineralizace a zkameněly.</a:t>
            </a:r>
          </a:p>
          <a:p>
            <a:pPr>
              <a:spcAft>
                <a:spcPts val="600"/>
              </a:spcAft>
            </a:pPr>
            <a:r>
              <a:rPr lang="cs-CZ" sz="1800" dirty="0">
                <a:effectLst/>
                <a:ea typeface="Calibri" panose="020F0502020204030204" pitchFamily="34" charset="0"/>
                <a:cs typeface="Times New Roman" panose="02020603050405020304" pitchFamily="18" charset="0"/>
              </a:rPr>
              <a:t>Klíčová otázka: Jak se dostaly do skály? Jak se jeden pevný objekt dostal do jiného?</a:t>
            </a:r>
          </a:p>
          <a:p>
            <a:pPr>
              <a:spcAft>
                <a:spcPts val="600"/>
              </a:spcAft>
            </a:pPr>
            <a:r>
              <a:rPr lang="cs-CZ" sz="1800" dirty="0" err="1">
                <a:effectLst/>
                <a:ea typeface="Calibri" panose="020F0502020204030204" pitchFamily="34" charset="0"/>
                <a:cs typeface="Times New Roman" panose="02020603050405020304" pitchFamily="18" charset="0"/>
              </a:rPr>
              <a:t>Steno</a:t>
            </a:r>
            <a:r>
              <a:rPr lang="cs-CZ" sz="1800" dirty="0">
                <a:effectLst/>
                <a:ea typeface="Calibri" panose="020F0502020204030204" pitchFamily="34" charset="0"/>
                <a:cs typeface="Times New Roman" panose="02020603050405020304" pitchFamily="18" charset="0"/>
              </a:rPr>
              <a:t> v Itálii sepsal souhrn svých geologických poznatků: </a:t>
            </a:r>
            <a:r>
              <a:rPr lang="cs-CZ" sz="1800" i="1" dirty="0">
                <a:effectLst/>
                <a:ea typeface="Calibri" panose="020F0502020204030204" pitchFamily="34" charset="0"/>
                <a:cs typeface="Times New Roman" panose="02020603050405020304" pitchFamily="18" charset="0"/>
              </a:rPr>
              <a:t>De </a:t>
            </a:r>
            <a:r>
              <a:rPr lang="cs-CZ" sz="1800" i="1" dirty="0" err="1">
                <a:effectLst/>
                <a:ea typeface="Calibri" panose="020F0502020204030204" pitchFamily="34" charset="0"/>
                <a:cs typeface="Times New Roman" panose="02020603050405020304" pitchFamily="18" charset="0"/>
              </a:rPr>
              <a:t>solido</a:t>
            </a:r>
            <a:r>
              <a:rPr lang="cs-CZ" sz="1800" i="1" dirty="0">
                <a:effectLst/>
                <a:ea typeface="Calibri" panose="020F0502020204030204" pitchFamily="34" charset="0"/>
                <a:cs typeface="Times New Roman" panose="02020603050405020304" pitchFamily="18" charset="0"/>
              </a:rPr>
              <a:t> intra </a:t>
            </a:r>
            <a:r>
              <a:rPr lang="cs-CZ" sz="1800" i="1" dirty="0" err="1">
                <a:effectLst/>
                <a:ea typeface="Calibri" panose="020F0502020204030204" pitchFamily="34" charset="0"/>
                <a:cs typeface="Times New Roman" panose="02020603050405020304" pitchFamily="18" charset="0"/>
              </a:rPr>
              <a:t>solidum</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naturaliter</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contento</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dissertationis</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prodromus</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a:t>
            </a:r>
            <a:r>
              <a:rPr lang="cs-CZ" sz="1800" i="1" dirty="0">
                <a:effectLst/>
                <a:ea typeface="Calibri" panose="020F0502020204030204" pitchFamily="34" charset="0"/>
                <a:cs typeface="Times New Roman" panose="02020603050405020304" pitchFamily="18" charset="0"/>
              </a:rPr>
              <a:t>Předběžný náčrt rozpravy o pevném tělese přirozeně obsaženém v jiném pevném tělese</a:t>
            </a:r>
            <a:r>
              <a:rPr lang="cs-CZ" sz="1800" dirty="0">
                <a:effectLst/>
                <a:ea typeface="Calibri" panose="020F0502020204030204" pitchFamily="34" charset="0"/>
                <a:cs typeface="Times New Roman" panose="02020603050405020304" pitchFamily="18" charset="0"/>
              </a:rPr>
              <a:t>, 1669)</a:t>
            </a:r>
          </a:p>
          <a:p>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4" name="Obrázek 3" descr="Obsah obrázku trilobit, bezobratlí&#10;&#10;Popis byl vytvořen automaticky">
            <a:extLst>
              <a:ext uri="{FF2B5EF4-FFF2-40B4-BE49-F238E27FC236}">
                <a16:creationId xmlns:a16="http://schemas.microsoft.com/office/drawing/2014/main" id="{376ED3C4-D76D-4226-A95B-DA1E0DB5C317}"/>
              </a:ext>
            </a:extLst>
          </p:cNvPr>
          <p:cNvPicPr>
            <a:picLocks noChangeAspect="1"/>
          </p:cNvPicPr>
          <p:nvPr/>
        </p:nvPicPr>
        <p:blipFill>
          <a:blip r:embed="rId2"/>
          <a:stretch>
            <a:fillRect/>
          </a:stretch>
        </p:blipFill>
        <p:spPr>
          <a:xfrm>
            <a:off x="6530108" y="911309"/>
            <a:ext cx="5513968" cy="4135476"/>
          </a:xfrm>
          <a:prstGeom prst="rect">
            <a:avLst/>
          </a:prstGeom>
        </p:spPr>
      </p:pic>
    </p:spTree>
    <p:extLst>
      <p:ext uri="{BB962C8B-B14F-4D97-AF65-F5344CB8AC3E}">
        <p14:creationId xmlns:p14="http://schemas.microsoft.com/office/powerpoint/2010/main" val="614145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904999"/>
            <a:ext cx="5768110" cy="4645429"/>
          </a:xfrm>
        </p:spPr>
        <p:txBody>
          <a:bodyPr>
            <a:normAutofit/>
          </a:bodyPr>
          <a:lstStyle/>
          <a:p>
            <a:pPr algn="just">
              <a:spcAft>
                <a:spcPts val="600"/>
              </a:spcAft>
            </a:pPr>
            <a:r>
              <a:rPr lang="cs-CZ" dirty="0">
                <a:ea typeface="Calibri" panose="020F0502020204030204" pitchFamily="34" charset="0"/>
                <a:cs typeface="Times New Roman" panose="02020603050405020304" pitchFamily="18" charset="0"/>
              </a:rPr>
              <a:t>M</a:t>
            </a:r>
            <a:r>
              <a:rPr lang="cs-CZ" sz="1800" dirty="0">
                <a:effectLst/>
                <a:ea typeface="Calibri" panose="020F0502020204030204" pitchFamily="34" charset="0"/>
                <a:cs typeface="Times New Roman" panose="02020603050405020304" pitchFamily="18" charset="0"/>
              </a:rPr>
              <a:t>echanistické pojetí přírody; vše sestává z částic v pohybu, které stvořil Bůh.</a:t>
            </a:r>
          </a:p>
          <a:p>
            <a:pPr algn="just">
              <a:spcAft>
                <a:spcPts val="600"/>
              </a:spcAft>
            </a:pPr>
            <a:r>
              <a:rPr lang="cs-CZ" sz="1800" u="sng" dirty="0">
                <a:effectLst/>
                <a:ea typeface="Calibri" panose="020F0502020204030204" pitchFamily="34" charset="0"/>
                <a:cs typeface="Times New Roman" panose="02020603050405020304" pitchFamily="18" charset="0"/>
              </a:rPr>
              <a:t>Teorie geologických vrstev</a:t>
            </a:r>
            <a:r>
              <a:rPr lang="cs-CZ" sz="1800" dirty="0">
                <a:effectLst/>
                <a:ea typeface="Calibri" panose="020F0502020204030204" pitchFamily="34" charset="0"/>
                <a:cs typeface="Times New Roman" panose="02020603050405020304" pitchFamily="18" charset="0"/>
              </a:rPr>
              <a:t> – </a:t>
            </a:r>
            <a:r>
              <a:rPr lang="cs-CZ" sz="1800" dirty="0" err="1">
                <a:effectLst/>
                <a:ea typeface="Calibri" panose="020F0502020204030204" pitchFamily="34" charset="0"/>
                <a:cs typeface="Times New Roman" panose="02020603050405020304" pitchFamily="18" charset="0"/>
              </a:rPr>
              <a:t>strata</a:t>
            </a:r>
            <a:r>
              <a:rPr lang="cs-CZ" sz="1800" dirty="0">
                <a:effectLst/>
                <a:ea typeface="Calibri" panose="020F0502020204030204" pitchFamily="34" charset="0"/>
                <a:cs typeface="Times New Roman" panose="02020603050405020304" pitchFamily="18" charset="0"/>
              </a:rPr>
              <a:t> – odtud: stratigrafie.</a:t>
            </a:r>
          </a:p>
          <a:p>
            <a:pPr algn="just">
              <a:spcAft>
                <a:spcPts val="600"/>
              </a:spcAft>
            </a:pPr>
            <a:r>
              <a:rPr lang="cs-CZ" sz="1800" dirty="0">
                <a:effectLst/>
                <a:ea typeface="Calibri" panose="020F0502020204030204" pitchFamily="34" charset="0"/>
                <a:cs typeface="Times New Roman" panose="02020603050405020304" pitchFamily="18" charset="0"/>
              </a:rPr>
              <a:t>Vycházel z pozorování toskánských skal: vrstvy usazenin.</a:t>
            </a:r>
          </a:p>
          <a:p>
            <a:pPr algn="just">
              <a:spcAft>
                <a:spcPts val="600"/>
              </a:spcAft>
            </a:pPr>
            <a:r>
              <a:rPr lang="cs-CZ" sz="1800" dirty="0">
                <a:effectLst/>
                <a:ea typeface="Calibri" panose="020F0502020204030204" pitchFamily="34" charset="0"/>
                <a:cs typeface="Times New Roman" panose="02020603050405020304" pitchFamily="18" charset="0"/>
              </a:rPr>
              <a:t>Usazování těžkých částic a věcí v každé vrstvě: sladká nebo slaná voda (rostlin nebo mořská zvířata).</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a:t>Vrstvy</a:t>
            </a:r>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a:extLst>
              <a:ext uri="{FF2B5EF4-FFF2-40B4-BE49-F238E27FC236}">
                <a16:creationId xmlns:a16="http://schemas.microsoft.com/office/drawing/2014/main" id="{427AE436-CA8C-4DAE-8C34-55DBE899C90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3470" y="1686560"/>
            <a:ext cx="5222240" cy="3484880"/>
          </a:xfrm>
          <a:prstGeom prst="rect">
            <a:avLst/>
          </a:prstGeom>
          <a:noFill/>
          <a:ln>
            <a:noFill/>
          </a:ln>
        </p:spPr>
      </p:pic>
    </p:spTree>
    <p:extLst>
      <p:ext uri="{BB962C8B-B14F-4D97-AF65-F5344CB8AC3E}">
        <p14:creationId xmlns:p14="http://schemas.microsoft.com/office/powerpoint/2010/main" val="3945806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301263"/>
            <a:ext cx="5917809" cy="5679829"/>
          </a:xfrm>
        </p:spPr>
        <p:txBody>
          <a:bodyPr>
            <a:normAutofit/>
          </a:bodyPr>
          <a:lstStyle/>
          <a:p>
            <a:pPr algn="just">
              <a:spcBef>
                <a:spcPts val="0"/>
              </a:spcBef>
              <a:spcAft>
                <a:spcPts val="600"/>
              </a:spcAft>
            </a:pPr>
            <a:r>
              <a:rPr lang="cs-CZ" sz="1800" dirty="0">
                <a:effectLst/>
                <a:ea typeface="Calibri" panose="020F0502020204030204" pitchFamily="34" charset="0"/>
                <a:cs typeface="Times New Roman" panose="02020603050405020304" pitchFamily="18" charset="0"/>
              </a:rPr>
              <a:t>Klíčová idea: </a:t>
            </a:r>
            <a:r>
              <a:rPr lang="cs-CZ" sz="1800" u="sng" dirty="0">
                <a:effectLst/>
                <a:ea typeface="Calibri" panose="020F0502020204030204" pitchFamily="34" charset="0"/>
                <a:cs typeface="Times New Roman" panose="02020603050405020304" pitchFamily="18" charset="0"/>
              </a:rPr>
              <a:t>vrstvy nevznikly najednou, ale utvářely se postupně po velmi dlouhou dobu.</a:t>
            </a:r>
          </a:p>
          <a:p>
            <a:pPr algn="just">
              <a:spcBef>
                <a:spcPts val="0"/>
              </a:spcBef>
              <a:spcAft>
                <a:spcPts val="600"/>
              </a:spcAft>
            </a:pPr>
            <a:r>
              <a:rPr lang="cs-CZ" sz="1800" u="sng" dirty="0">
                <a:effectLst/>
                <a:ea typeface="Calibri" panose="020F0502020204030204" pitchFamily="34" charset="0"/>
                <a:cs typeface="Times New Roman" panose="02020603050405020304" pitchFamily="18" charset="0"/>
              </a:rPr>
              <a:t>Princip superpozice</a:t>
            </a:r>
            <a:r>
              <a:rPr lang="cs-CZ" sz="1800" dirty="0">
                <a:effectLst/>
                <a:ea typeface="Calibri" panose="020F0502020204030204" pitchFamily="34" charset="0"/>
                <a:cs typeface="Times New Roman" panose="02020603050405020304" pitchFamily="18" charset="0"/>
              </a:rPr>
              <a:t>, hlavní princip stratigrafie: „</a:t>
            </a:r>
            <a:r>
              <a:rPr lang="cs-CZ" sz="1800" i="1" dirty="0">
                <a:effectLst/>
                <a:ea typeface="Calibri" panose="020F0502020204030204" pitchFamily="34" charset="0"/>
                <a:cs typeface="Times New Roman" panose="02020603050405020304" pitchFamily="18" charset="0"/>
              </a:rPr>
              <a:t>geologické vrstvy ležící níže (v podloží) jsou starší než vrstvy ležící výše (v nadloží)</a:t>
            </a:r>
            <a:r>
              <a:rPr lang="cs-CZ" sz="1800" dirty="0">
                <a:effectLst/>
                <a:ea typeface="Calibri" panose="020F0502020204030204" pitchFamily="34" charset="0"/>
                <a:cs typeface="Times New Roman" panose="02020603050405020304" pitchFamily="18" charset="0"/>
              </a:rPr>
              <a:t>“.</a:t>
            </a:r>
          </a:p>
          <a:p>
            <a:pPr algn="just">
              <a:spcBef>
                <a:spcPts val="0"/>
              </a:spcBef>
              <a:spcAft>
                <a:spcPts val="600"/>
              </a:spcAft>
            </a:pPr>
            <a:r>
              <a:rPr lang="cs-CZ" sz="1800" u="sng" dirty="0" err="1">
                <a:effectLst/>
                <a:ea typeface="Calibri" panose="020F0502020204030204" pitchFamily="34" charset="0"/>
                <a:cs typeface="Times New Roman" panose="02020603050405020304" pitchFamily="18" charset="0"/>
              </a:rPr>
              <a:t>Steno</a:t>
            </a:r>
            <a:r>
              <a:rPr lang="cs-CZ" sz="1800" u="sng" dirty="0">
                <a:effectLst/>
                <a:ea typeface="Calibri" panose="020F0502020204030204" pitchFamily="34" charset="0"/>
                <a:cs typeface="Times New Roman" panose="02020603050405020304" pitchFamily="18" charset="0"/>
              </a:rPr>
              <a:t> vtělil čas do geometrického seřazení vrstev</a:t>
            </a:r>
            <a:r>
              <a:rPr lang="cs-CZ" sz="1800" dirty="0">
                <a:effectLst/>
                <a:ea typeface="Calibri" panose="020F0502020204030204" pitchFamily="34" charset="0"/>
                <a:cs typeface="Times New Roman" panose="02020603050405020304" pitchFamily="18" charset="0"/>
              </a:rPr>
              <a:t>: jako první si uvědomil, že když vznikaly spodní, tak horní ještě neexistovaly – to bylo přelomové!</a:t>
            </a:r>
          </a:p>
          <a:p>
            <a:pPr algn="just">
              <a:spcBef>
                <a:spcPts val="0"/>
              </a:spcBef>
              <a:spcAft>
                <a:spcPts val="600"/>
              </a:spcAft>
            </a:pPr>
            <a:r>
              <a:rPr lang="cs-CZ" sz="1800" u="sng" dirty="0">
                <a:effectLst/>
                <a:ea typeface="Calibri" panose="020F0502020204030204" pitchFamily="34" charset="0"/>
                <a:cs typeface="Times New Roman" panose="02020603050405020304" pitchFamily="18" charset="0"/>
              </a:rPr>
              <a:t>Schéma vrstev jako listování v čase knihou přírody</a:t>
            </a:r>
            <a:r>
              <a:rPr lang="cs-CZ" sz="1800" dirty="0">
                <a:effectLst/>
                <a:ea typeface="Calibri" panose="020F0502020204030204" pitchFamily="34" charset="0"/>
                <a:cs typeface="Times New Roman" panose="02020603050405020304" pitchFamily="18" charset="0"/>
              </a:rPr>
              <a:t>: vrstvy jako manifestace časové následnosti.</a:t>
            </a:r>
          </a:p>
          <a:p>
            <a:pPr algn="just">
              <a:spcBef>
                <a:spcPts val="0"/>
              </a:spcBef>
              <a:spcAft>
                <a:spcPts val="600"/>
              </a:spcAft>
            </a:pPr>
            <a:r>
              <a:rPr lang="cs-CZ" sz="1800" dirty="0">
                <a:effectLst/>
                <a:ea typeface="Calibri" panose="020F0502020204030204" pitchFamily="34" charset="0"/>
                <a:cs typeface="Times New Roman" panose="02020603050405020304" pitchFamily="18" charset="0"/>
              </a:rPr>
              <a:t>Vrstvy podle </a:t>
            </a:r>
            <a:r>
              <a:rPr lang="cs-CZ" sz="1800" dirty="0" err="1">
                <a:effectLst/>
                <a:ea typeface="Calibri" panose="020F0502020204030204" pitchFamily="34" charset="0"/>
                <a:cs typeface="Times New Roman" panose="02020603050405020304" pitchFamily="18" charset="0"/>
              </a:rPr>
              <a:t>Stenona</a:t>
            </a:r>
            <a:r>
              <a:rPr lang="cs-CZ" sz="1800" dirty="0">
                <a:effectLst/>
                <a:ea typeface="Calibri" panose="020F0502020204030204" pitchFamily="34" charset="0"/>
                <a:cs typeface="Times New Roman" panose="02020603050405020304" pitchFamily="18" charset="0"/>
              </a:rPr>
              <a:t> pokrývaly celý povrch zeměkoule.</a:t>
            </a:r>
          </a:p>
          <a:p>
            <a:pPr algn="just">
              <a:spcBef>
                <a:spcPts val="0"/>
              </a:spcBef>
              <a:spcAft>
                <a:spcPts val="600"/>
              </a:spcAft>
            </a:pPr>
            <a:r>
              <a:rPr lang="cs-CZ" sz="1800" dirty="0">
                <a:effectLst/>
                <a:ea typeface="Calibri" panose="020F0502020204030204" pitchFamily="34" charset="0"/>
                <a:cs typeface="Times New Roman" panose="02020603050405020304" pitchFamily="18" charset="0"/>
              </a:rPr>
              <a:t>Vrstvy podléhají změnám způsobeným okolním prostředím: výbuchy sopek, propady.</a:t>
            </a:r>
          </a:p>
          <a:p>
            <a:pPr algn="just">
              <a:spcBef>
                <a:spcPts val="0"/>
              </a:spcBef>
              <a:spcAft>
                <a:spcPts val="600"/>
              </a:spcAft>
            </a:pPr>
            <a:r>
              <a:rPr lang="cs-CZ" sz="1800" dirty="0">
                <a:effectLst/>
                <a:ea typeface="Calibri" panose="020F0502020204030204" pitchFamily="34" charset="0"/>
                <a:cs typeface="Times New Roman" panose="02020603050405020304" pitchFamily="18" charset="0"/>
              </a:rPr>
              <a:t>Fosilie jsou zkamenělí živočichové.</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Princip superpozice</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1" name="Obrázek 10" descr="Obsah obrázku exteriér, obloha, země, příroda&#10;&#10;Popis byl vytvořen automaticky">
            <a:extLst>
              <a:ext uri="{FF2B5EF4-FFF2-40B4-BE49-F238E27FC236}">
                <a16:creationId xmlns:a16="http://schemas.microsoft.com/office/drawing/2014/main" id="{7171E1BA-CBB6-4889-A48A-CC671631025C}"/>
              </a:ext>
            </a:extLst>
          </p:cNvPr>
          <p:cNvPicPr>
            <a:picLocks noChangeAspect="1"/>
          </p:cNvPicPr>
          <p:nvPr/>
        </p:nvPicPr>
        <p:blipFill>
          <a:blip r:embed="rId2"/>
          <a:stretch>
            <a:fillRect/>
          </a:stretch>
        </p:blipFill>
        <p:spPr>
          <a:xfrm>
            <a:off x="6893169" y="688973"/>
            <a:ext cx="5298831" cy="3786359"/>
          </a:xfrm>
          <a:prstGeom prst="rect">
            <a:avLst/>
          </a:prstGeom>
        </p:spPr>
      </p:pic>
    </p:spTree>
    <p:extLst>
      <p:ext uri="{BB962C8B-B14F-4D97-AF65-F5344CB8AC3E}">
        <p14:creationId xmlns:p14="http://schemas.microsoft.com/office/powerpoint/2010/main" val="2588697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263535"/>
            <a:ext cx="10529251" cy="5286893"/>
          </a:xfrm>
        </p:spPr>
        <p:txBody>
          <a:bodyPr>
            <a:normAutofit/>
          </a:bodyPr>
          <a:lstStyle/>
          <a:p>
            <a:pPr algn="just">
              <a:spcBef>
                <a:spcPts val="0"/>
              </a:spcBef>
              <a:spcAft>
                <a:spcPts val="600"/>
              </a:spcAft>
            </a:pPr>
            <a:r>
              <a:rPr lang="cs-CZ" dirty="0">
                <a:ea typeface="Calibri" panose="020F0502020204030204" pitchFamily="34" charset="0"/>
                <a:cs typeface="Times New Roman" panose="02020603050405020304" pitchFamily="18" charset="0"/>
              </a:rPr>
              <a:t>G</a:t>
            </a:r>
            <a:r>
              <a:rPr lang="cs-CZ" sz="1800" dirty="0">
                <a:effectLst/>
                <a:ea typeface="Calibri" panose="020F0502020204030204" pitchFamily="34" charset="0"/>
                <a:cs typeface="Times New Roman" panose="02020603050405020304" pitchFamily="18" charset="0"/>
              </a:rPr>
              <a:t>eologické dějiny Toskánska i zeměkoule.</a:t>
            </a:r>
          </a:p>
          <a:p>
            <a:pPr algn="just">
              <a:spcBef>
                <a:spcPts val="0"/>
              </a:spcBef>
              <a:spcAft>
                <a:spcPts val="600"/>
              </a:spcAft>
            </a:pPr>
            <a:r>
              <a:rPr lang="cs-CZ" sz="1800">
                <a:effectLst/>
                <a:ea typeface="Calibri" panose="020F0502020204030204" pitchFamily="34" charset="0"/>
                <a:cs typeface="Times New Roman" panose="02020603050405020304" pitchFamily="18" charset="0"/>
              </a:rPr>
              <a:t>Stenonův klíčový obrázek: čte </a:t>
            </a:r>
            <a:r>
              <a:rPr lang="cs-CZ" sz="1800" dirty="0">
                <a:effectLst/>
                <a:ea typeface="Calibri" panose="020F0502020204030204" pitchFamily="34" charset="0"/>
                <a:cs typeface="Times New Roman" panose="02020603050405020304" pitchFamily="18" charset="0"/>
              </a:rPr>
              <a:t>se chronologicky od obr. 25 k současnosti – tj. obr. 20. </a:t>
            </a:r>
          </a:p>
          <a:p>
            <a:pPr algn="just">
              <a:spcBef>
                <a:spcPts val="0"/>
              </a:spcBef>
              <a:spcAft>
                <a:spcPts val="600"/>
              </a:spcAft>
            </a:pPr>
            <a:r>
              <a:rPr lang="cs-CZ" sz="1800" dirty="0">
                <a:effectLst/>
                <a:ea typeface="Calibri" panose="020F0502020204030204" pitchFamily="34" charset="0"/>
                <a:cs typeface="Times New Roman" panose="02020603050405020304" pitchFamily="18" charset="0"/>
              </a:rPr>
              <a:t>Snaha schéma s biblickými dějinami: korelace mezi biblí a geologií.</a:t>
            </a:r>
          </a:p>
          <a:p>
            <a:pPr algn="just">
              <a:spcBef>
                <a:spcPts val="0"/>
              </a:spcBef>
              <a:spcAft>
                <a:spcPts val="600"/>
              </a:spcAft>
            </a:pPr>
            <a:r>
              <a:rPr lang="cs-CZ" sz="1800" dirty="0">
                <a:effectLst/>
                <a:ea typeface="Calibri" panose="020F0502020204030204" pitchFamily="34" charset="0"/>
                <a:cs typeface="Times New Roman" panose="02020603050405020304" pitchFamily="18" charset="0"/>
              </a:rPr>
              <a:t>Rámec 6000 let, obr. 22 = potopa.</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Schéma</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1026" name="Picture 2" descr="Výsledek obrázku pro steno geological strata">
            <a:extLst>
              <a:ext uri="{FF2B5EF4-FFF2-40B4-BE49-F238E27FC236}">
                <a16:creationId xmlns:a16="http://schemas.microsoft.com/office/drawing/2014/main" id="{8E885008-3B9C-4B0B-8A01-ADE8BCE0C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58" y="2734378"/>
            <a:ext cx="8526654" cy="41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679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905000"/>
            <a:ext cx="6755477" cy="4645429"/>
          </a:xfrm>
        </p:spPr>
        <p:txBody>
          <a:bodyPr>
            <a:normAutofit/>
          </a:bodyPr>
          <a:lstStyle/>
          <a:p>
            <a:pPr>
              <a:spcAft>
                <a:spcPts val="600"/>
              </a:spcAft>
            </a:pPr>
            <a:r>
              <a:rPr lang="cs-CZ" sz="1800">
                <a:effectLst/>
                <a:ea typeface="Calibri" panose="020F0502020204030204" pitchFamily="34" charset="0"/>
                <a:cs typeface="Times New Roman" panose="02020603050405020304" pitchFamily="18" charset="0"/>
              </a:rPr>
              <a:t>Obsáhlé </a:t>
            </a:r>
            <a:r>
              <a:rPr lang="cs-CZ" sz="1800" dirty="0">
                <a:effectLst/>
                <a:ea typeface="Calibri" panose="020F0502020204030204" pitchFamily="34" charset="0"/>
                <a:cs typeface="Times New Roman" panose="02020603050405020304" pitchFamily="18" charset="0"/>
              </a:rPr>
              <a:t>encyklopedické dílo </a:t>
            </a:r>
            <a:r>
              <a:rPr lang="cs-CZ" sz="1800" i="1" dirty="0" err="1">
                <a:effectLst/>
                <a:ea typeface="Calibri" panose="020F0502020204030204" pitchFamily="34" charset="0"/>
                <a:cs typeface="Times New Roman" panose="02020603050405020304" pitchFamily="18" charset="0"/>
              </a:rPr>
              <a:t>Histoire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naturelle</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a:t>
            </a:r>
            <a:r>
              <a:rPr lang="cs-CZ" sz="1800" i="1" dirty="0">
                <a:effectLst/>
                <a:ea typeface="Calibri" panose="020F0502020204030204" pitchFamily="34" charset="0"/>
                <a:cs typeface="Times New Roman" panose="02020603050405020304" pitchFamily="18" charset="0"/>
              </a:rPr>
              <a:t>Přírodopis</a:t>
            </a:r>
            <a:r>
              <a:rPr lang="cs-CZ" sz="1800" dirty="0">
                <a:effectLst/>
                <a:ea typeface="Calibri" panose="020F0502020204030204" pitchFamily="34" charset="0"/>
                <a:cs typeface="Times New Roman" panose="02020603050405020304" pitchFamily="18" charset="0"/>
              </a:rPr>
              <a:t>) (1749-1788 ve 36 svazcích: patnáct svazků o čtvernožcích, devět o ptácích, pět o nerostech a řada dalších o kytičkách); </a:t>
            </a:r>
          </a:p>
          <a:p>
            <a:pPr>
              <a:spcAft>
                <a:spcPts val="600"/>
              </a:spcAft>
            </a:pPr>
            <a:r>
              <a:rPr lang="cs-CZ" sz="1800" dirty="0">
                <a:effectLst/>
                <a:ea typeface="Calibri" panose="020F0502020204030204" pitchFamily="34" charset="0"/>
                <a:cs typeface="Times New Roman" panose="02020603050405020304" pitchFamily="18" charset="0"/>
              </a:rPr>
              <a:t>Již v prvním svazku z roku 1749 se nachází jako samostatné pojednání </a:t>
            </a:r>
            <a:r>
              <a:rPr lang="cs-CZ" sz="1800" dirty="0" err="1">
                <a:effectLst/>
                <a:ea typeface="Calibri" panose="020F0502020204030204" pitchFamily="34" charset="0"/>
                <a:cs typeface="Times New Roman" panose="02020603050405020304" pitchFamily="18" charset="0"/>
              </a:rPr>
              <a:t>Buffonova</a:t>
            </a:r>
            <a:r>
              <a:rPr lang="cs-CZ" sz="1800" dirty="0">
                <a:effectLst/>
                <a:ea typeface="Calibri" panose="020F0502020204030204" pitchFamily="34" charset="0"/>
                <a:cs typeface="Times New Roman" panose="02020603050405020304" pitchFamily="18" charset="0"/>
              </a:rPr>
              <a:t> </a:t>
            </a:r>
            <a:r>
              <a:rPr lang="cs-CZ" sz="1800" i="1" dirty="0">
                <a:effectLst/>
                <a:ea typeface="Calibri" panose="020F0502020204030204" pitchFamily="34" charset="0"/>
                <a:cs typeface="Times New Roman" panose="02020603050405020304" pitchFamily="18" charset="0"/>
              </a:rPr>
              <a:t>La </a:t>
            </a:r>
            <a:r>
              <a:rPr lang="cs-CZ" sz="1800" i="1" dirty="0" err="1">
                <a:effectLst/>
                <a:ea typeface="Calibri" panose="020F0502020204030204" pitchFamily="34" charset="0"/>
                <a:cs typeface="Times New Roman" panose="02020603050405020304" pitchFamily="18" charset="0"/>
              </a:rPr>
              <a:t>theorie</a:t>
            </a:r>
            <a:r>
              <a:rPr lang="cs-CZ" sz="1800" i="1" dirty="0">
                <a:effectLst/>
                <a:ea typeface="Calibri" panose="020F0502020204030204" pitchFamily="34" charset="0"/>
                <a:cs typeface="Times New Roman" panose="02020603050405020304" pitchFamily="18" charset="0"/>
              </a:rPr>
              <a:t> de la </a:t>
            </a:r>
            <a:r>
              <a:rPr lang="cs-CZ" sz="1800" i="1" dirty="0" err="1">
                <a:effectLst/>
                <a:ea typeface="Calibri" panose="020F0502020204030204" pitchFamily="34" charset="0"/>
                <a:cs typeface="Times New Roman" panose="02020603050405020304" pitchFamily="18" charset="0"/>
              </a:rPr>
              <a:t>terre</a:t>
            </a:r>
            <a:r>
              <a:rPr lang="cs-CZ" sz="1800" dirty="0">
                <a:effectLst/>
                <a:ea typeface="Calibri" panose="020F0502020204030204" pitchFamily="34" charset="0"/>
                <a:cs typeface="Times New Roman" panose="02020603050405020304" pitchFamily="18" charset="0"/>
              </a:rPr>
              <a:t>, v roce rozšířená verze 1778 </a:t>
            </a:r>
            <a:r>
              <a:rPr lang="cs-CZ" sz="1800" i="1" dirty="0">
                <a:effectLst/>
                <a:ea typeface="Calibri" panose="020F0502020204030204" pitchFamily="34" charset="0"/>
                <a:cs typeface="Times New Roman" panose="02020603050405020304" pitchFamily="18" charset="0"/>
              </a:rPr>
              <a:t>Les </a:t>
            </a:r>
            <a:r>
              <a:rPr lang="cs-CZ" sz="1800" i="1" dirty="0" err="1">
                <a:effectLst/>
                <a:ea typeface="Calibri" panose="020F0502020204030204" pitchFamily="34" charset="0"/>
                <a:cs typeface="Times New Roman" panose="02020603050405020304" pitchFamily="18" charset="0"/>
              </a:rPr>
              <a:t>époques</a:t>
            </a:r>
            <a:r>
              <a:rPr lang="cs-CZ" sz="1800" i="1" dirty="0">
                <a:effectLst/>
                <a:ea typeface="Calibri" panose="020F0502020204030204" pitchFamily="34" charset="0"/>
                <a:cs typeface="Times New Roman" panose="02020603050405020304" pitchFamily="18" charset="0"/>
              </a:rPr>
              <a:t> de la </a:t>
            </a:r>
            <a:r>
              <a:rPr lang="cs-CZ" sz="1800" i="1" dirty="0" err="1">
                <a:effectLst/>
                <a:ea typeface="Calibri" panose="020F0502020204030204" pitchFamily="34" charset="0"/>
                <a:cs typeface="Times New Roman" panose="02020603050405020304" pitchFamily="18" charset="0"/>
              </a:rPr>
              <a:t>Nature</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a:t>
            </a:r>
            <a:r>
              <a:rPr lang="cs-CZ" sz="1800" i="1" dirty="0">
                <a:effectLst/>
                <a:ea typeface="Calibri" panose="020F0502020204030204" pitchFamily="34" charset="0"/>
                <a:cs typeface="Times New Roman" panose="02020603050405020304" pitchFamily="18" charset="0"/>
              </a:rPr>
              <a:t>Epochy přírody</a:t>
            </a:r>
            <a:r>
              <a:rPr lang="cs-CZ" sz="1800" dirty="0">
                <a:effectLst/>
                <a:ea typeface="Calibri" panose="020F0502020204030204" pitchFamily="34" charset="0"/>
                <a:cs typeface="Times New Roman" panose="02020603050405020304" pitchFamily="18" charset="0"/>
              </a:rPr>
              <a:t>).</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a:xfrm>
            <a:off x="975360" y="624110"/>
            <a:ext cx="5865055" cy="1280890"/>
          </a:xfrm>
        </p:spPr>
        <p:txBody>
          <a:bodyPr>
            <a:normAutofit fontScale="90000"/>
          </a:bodyPr>
          <a:lstStyle/>
          <a:p>
            <a:pPr algn="just">
              <a:spcAft>
                <a:spcPts val="600"/>
              </a:spcAft>
            </a:pPr>
            <a:r>
              <a:rPr lang="cs-CZ" sz="3600">
                <a:effectLst/>
                <a:ea typeface="Calibri" panose="020F0502020204030204" pitchFamily="34" charset="0"/>
                <a:cs typeface="Times New Roman" panose="02020603050405020304" pitchFamily="18" charset="0"/>
              </a:rPr>
              <a:t>Georges Louis Leclerc (1707-1788), hrabě de </a:t>
            </a:r>
            <a:r>
              <a:rPr lang="cs-CZ" sz="3600" b="1">
                <a:effectLst/>
                <a:ea typeface="Calibri" panose="020F0502020204030204" pitchFamily="34" charset="0"/>
                <a:cs typeface="Times New Roman" panose="02020603050405020304" pitchFamily="18" charset="0"/>
              </a:rPr>
              <a:t>Buffon</a:t>
            </a:r>
            <a:endParaRPr lang="cs-CZ" sz="3600" b="1" dirty="0">
              <a:effectLst/>
              <a:ea typeface="Calibri" panose="020F0502020204030204" pitchFamily="34" charset="0"/>
              <a:cs typeface="Times New Roman" panose="02020603050405020304" pitchFamily="18" charset="0"/>
            </a:endParaRP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Image result for count de buffon">
            <a:extLst>
              <a:ext uri="{FF2B5EF4-FFF2-40B4-BE49-F238E27FC236}">
                <a16:creationId xmlns:a16="http://schemas.microsoft.com/office/drawing/2014/main" id="{9EC23B15-9002-4665-B4F1-81826A386D0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03029" y="495264"/>
            <a:ext cx="4288971" cy="6355238"/>
          </a:xfrm>
          <a:prstGeom prst="rect">
            <a:avLst/>
          </a:prstGeom>
          <a:noFill/>
          <a:ln>
            <a:noFill/>
          </a:ln>
        </p:spPr>
      </p:pic>
    </p:spTree>
    <p:extLst>
      <p:ext uri="{BB962C8B-B14F-4D97-AF65-F5344CB8AC3E}">
        <p14:creationId xmlns:p14="http://schemas.microsoft.com/office/powerpoint/2010/main" val="686152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775503" y="1263534"/>
            <a:ext cx="7401343" cy="5187906"/>
          </a:xfrm>
        </p:spPr>
        <p:txBody>
          <a:bodyPr>
            <a:noAutofit/>
          </a:bodyPr>
          <a:lstStyle/>
          <a:p>
            <a:pPr>
              <a:lnSpc>
                <a:spcPct val="120000"/>
              </a:lnSpc>
              <a:spcBef>
                <a:spcPts val="0"/>
              </a:spcBef>
            </a:pPr>
            <a:r>
              <a:rPr lang="cs-CZ" dirty="0">
                <a:effectLst/>
                <a:ea typeface="Calibri" panose="020F0502020204030204" pitchFamily="34" charset="0"/>
                <a:cs typeface="Times New Roman" panose="02020603050405020304" pitchFamily="18" charset="0"/>
              </a:rPr>
              <a:t>Naše sluneční soustava vznikla tak, že do slunce narazila velká kometa a vytrhla z něj část jeho hmoty – z ní vznikly planety.</a:t>
            </a:r>
          </a:p>
          <a:p>
            <a:pPr>
              <a:lnSpc>
                <a:spcPct val="120000"/>
              </a:lnSpc>
              <a:spcBef>
                <a:spcPts val="0"/>
              </a:spcBef>
            </a:pPr>
            <a:r>
              <a:rPr lang="cs-CZ" dirty="0">
                <a:effectLst/>
                <a:ea typeface="Calibri" panose="020F0502020204030204" pitchFamily="34" charset="0"/>
                <a:cs typeface="Times New Roman" panose="02020603050405020304" pitchFamily="18" charset="0"/>
              </a:rPr>
              <a:t>Původně byla Země polotekutá žhavá koule vytržená ze Slunce.</a:t>
            </a:r>
          </a:p>
          <a:p>
            <a:pPr>
              <a:lnSpc>
                <a:spcPct val="120000"/>
              </a:lnSpc>
              <a:spcBef>
                <a:spcPts val="0"/>
              </a:spcBef>
              <a:spcAft>
                <a:spcPts val="600"/>
              </a:spcAft>
            </a:pPr>
            <a:r>
              <a:rPr lang="cs-CZ" b="1" dirty="0">
                <a:effectLst/>
                <a:ea typeface="Calibri" panose="020F0502020204030204" pitchFamily="34" charset="0"/>
                <a:cs typeface="Times New Roman" panose="02020603050405020304" pitchFamily="18" charset="0"/>
              </a:rPr>
              <a:t>Epochy přírody: </a:t>
            </a:r>
          </a:p>
          <a:p>
            <a:pPr>
              <a:lnSpc>
                <a:spcPct val="120000"/>
              </a:lnSpc>
              <a:spcBef>
                <a:spcPts val="0"/>
              </a:spcBef>
              <a:buFont typeface="+mj-lt"/>
              <a:buAutoNum type="arabicParenR"/>
            </a:pPr>
            <a:r>
              <a:rPr lang="cs-CZ" sz="1600" dirty="0">
                <a:effectLst/>
                <a:ea typeface="Calibri" panose="020F0502020204030204" pitchFamily="34" charset="0"/>
                <a:cs typeface="Times New Roman" panose="02020603050405020304" pitchFamily="18" charset="0"/>
              </a:rPr>
              <a:t>Tuhnutí a chladnutí země</a:t>
            </a:r>
            <a:r>
              <a:rPr lang="cs-CZ" sz="1600" dirty="0">
                <a:ea typeface="Calibri" panose="020F0502020204030204" pitchFamily="34" charset="0"/>
                <a:cs typeface="Times New Roman" panose="02020603050405020304" pitchFamily="18" charset="0"/>
              </a:rPr>
              <a:t>.</a:t>
            </a:r>
            <a:endParaRPr lang="cs-CZ" sz="1600" dirty="0">
              <a:effectLst/>
              <a:ea typeface="Calibri" panose="020F0502020204030204" pitchFamily="34" charset="0"/>
              <a:cs typeface="Times New Roman" panose="02020603050405020304" pitchFamily="18" charset="0"/>
            </a:endParaRPr>
          </a:p>
          <a:p>
            <a:pPr>
              <a:lnSpc>
                <a:spcPct val="120000"/>
              </a:lnSpc>
              <a:spcBef>
                <a:spcPts val="0"/>
              </a:spcBef>
              <a:buFont typeface="+mj-lt"/>
              <a:buAutoNum type="arabicParenR"/>
            </a:pPr>
            <a:r>
              <a:rPr lang="cs-CZ" sz="1600" dirty="0">
                <a:effectLst/>
                <a:ea typeface="Calibri" panose="020F0502020204030204" pitchFamily="34" charset="0"/>
                <a:cs typeface="Times New Roman" panose="02020603050405020304" pitchFamily="18" charset="0"/>
              </a:rPr>
              <a:t>Vznik velehorských řetězců ze ztuhlých původně sklovitých hornin. </a:t>
            </a:r>
          </a:p>
          <a:p>
            <a:pPr>
              <a:lnSpc>
                <a:spcPct val="120000"/>
              </a:lnSpc>
              <a:spcBef>
                <a:spcPts val="0"/>
              </a:spcBef>
              <a:buFont typeface="+mj-lt"/>
              <a:buAutoNum type="arabicParenR"/>
            </a:pPr>
            <a:r>
              <a:rPr lang="cs-CZ" sz="1600" dirty="0">
                <a:effectLst/>
                <a:ea typeface="Calibri" panose="020F0502020204030204" pitchFamily="34" charset="0"/>
                <a:cs typeface="Times New Roman" panose="02020603050405020304" pitchFamily="18" charset="0"/>
              </a:rPr>
              <a:t>Třetí období patří vodě, která zaplavila povrch a formovala reliéf Země tím, že zarovnávala vrcholky hor a hloubila údolí. Ve vodách </a:t>
            </a:r>
            <a:r>
              <a:rPr lang="cs-CZ" sz="1600" dirty="0" err="1">
                <a:effectLst/>
                <a:ea typeface="Calibri" panose="020F0502020204030204" pitchFamily="34" charset="0"/>
                <a:cs typeface="Times New Roman" panose="02020603050405020304" pitchFamily="18" charset="0"/>
              </a:rPr>
              <a:t>praoceánu</a:t>
            </a:r>
            <a:r>
              <a:rPr lang="cs-CZ" sz="1600" dirty="0">
                <a:effectLst/>
                <a:ea typeface="Calibri" panose="020F0502020204030204" pitchFamily="34" charset="0"/>
                <a:cs typeface="Times New Roman" panose="02020603050405020304" pitchFamily="18" charset="0"/>
              </a:rPr>
              <a:t> se také ve třetím období zrodil život z organických molekul. </a:t>
            </a:r>
          </a:p>
          <a:p>
            <a:pPr>
              <a:lnSpc>
                <a:spcPct val="120000"/>
              </a:lnSpc>
              <a:spcBef>
                <a:spcPts val="0"/>
              </a:spcBef>
              <a:buFont typeface="+mj-lt"/>
              <a:buAutoNum type="arabicParenR"/>
            </a:pPr>
            <a:r>
              <a:rPr lang="cs-CZ" sz="1600" dirty="0">
                <a:effectLst/>
                <a:ea typeface="Calibri" panose="020F0502020204030204" pitchFamily="34" charset="0"/>
                <a:cs typeface="Times New Roman" panose="02020603050405020304" pitchFamily="18" charset="0"/>
              </a:rPr>
              <a:t>První velká zvířata vznikla podle </a:t>
            </a:r>
            <a:r>
              <a:rPr lang="cs-CZ" sz="1600" dirty="0" err="1">
                <a:effectLst/>
                <a:ea typeface="Calibri" panose="020F0502020204030204" pitchFamily="34" charset="0"/>
                <a:cs typeface="Times New Roman" panose="02020603050405020304" pitchFamily="18" charset="0"/>
              </a:rPr>
              <a:t>Buffona</a:t>
            </a:r>
            <a:r>
              <a:rPr lang="cs-CZ" sz="1600" dirty="0">
                <a:effectLst/>
                <a:ea typeface="Calibri" panose="020F0502020204030204" pitchFamily="34" charset="0"/>
                <a:cs typeface="Times New Roman" panose="02020603050405020304" pitchFamily="18" charset="0"/>
              </a:rPr>
              <a:t> ve čtvrtém období na severu, protože Země se postupně ochlazovala právě směrem od pólů k rovníku. </a:t>
            </a:r>
          </a:p>
          <a:p>
            <a:pPr>
              <a:lnSpc>
                <a:spcPct val="120000"/>
              </a:lnSpc>
              <a:spcBef>
                <a:spcPts val="0"/>
              </a:spcBef>
              <a:buFont typeface="+mj-lt"/>
              <a:buAutoNum type="arabicParenR"/>
            </a:pPr>
            <a:r>
              <a:rPr lang="cs-CZ" sz="1600" dirty="0">
                <a:solidFill>
                  <a:schemeClr val="accent1"/>
                </a:solidFill>
                <a:effectLst/>
                <a:ea typeface="Calibri" panose="020F0502020204030204" pitchFamily="34" charset="0"/>
                <a:cs typeface="Times New Roman" panose="02020603050405020304" pitchFamily="18" charset="0"/>
              </a:rPr>
              <a:t>a  6)</a:t>
            </a:r>
            <a:r>
              <a:rPr lang="cs-CZ" sz="1600" dirty="0">
                <a:effectLst/>
                <a:ea typeface="Calibri" panose="020F0502020204030204" pitchFamily="34" charset="0"/>
                <a:cs typeface="Times New Roman" panose="02020603050405020304" pitchFamily="18" charset="0"/>
              </a:rPr>
              <a:t> Období: zvířata se adaptují nebo směřují k jihu za teplem.</a:t>
            </a:r>
          </a:p>
          <a:p>
            <a:pPr>
              <a:lnSpc>
                <a:spcPct val="120000"/>
              </a:lnSpc>
              <a:spcBef>
                <a:spcPts val="0"/>
              </a:spcBef>
              <a:buFont typeface="+mj-lt"/>
              <a:buAutoNum type="arabicParenR" startAt="7"/>
            </a:pPr>
            <a:r>
              <a:rPr lang="cs-CZ" sz="1600" dirty="0">
                <a:effectLst/>
                <a:ea typeface="Calibri" panose="020F0502020204030204" pitchFamily="34" charset="0"/>
                <a:cs typeface="Times New Roman" panose="02020603050405020304" pitchFamily="18" charset="0"/>
              </a:rPr>
              <a:t>Objevuje se člověk.</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err="1"/>
              <a:t>Buffonova</a:t>
            </a:r>
            <a:r>
              <a:rPr lang="cs-CZ" dirty="0"/>
              <a:t> teorie Země:</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Image result for buffon théorie de la terre">
            <a:extLst>
              <a:ext uri="{FF2B5EF4-FFF2-40B4-BE49-F238E27FC236}">
                <a16:creationId xmlns:a16="http://schemas.microsoft.com/office/drawing/2014/main" id="{7E222B14-78F2-4BB0-8809-D6D0F10E43E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80028" y="1263534"/>
            <a:ext cx="3811972" cy="5187906"/>
          </a:xfrm>
          <a:prstGeom prst="rect">
            <a:avLst/>
          </a:prstGeom>
          <a:noFill/>
          <a:ln>
            <a:noFill/>
          </a:ln>
        </p:spPr>
      </p:pic>
    </p:spTree>
    <p:extLst>
      <p:ext uri="{BB962C8B-B14F-4D97-AF65-F5344CB8AC3E}">
        <p14:creationId xmlns:p14="http://schemas.microsoft.com/office/powerpoint/2010/main" val="2016013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Zástupný obsah 3">
            <a:extLst>
              <a:ext uri="{FF2B5EF4-FFF2-40B4-BE49-F238E27FC236}">
                <a16:creationId xmlns:a16="http://schemas.microsoft.com/office/drawing/2014/main" id="{2ED253C9-BEAA-4E72-A1AF-97F2415B1186}"/>
              </a:ext>
            </a:extLst>
          </p:cNvPr>
          <p:cNvGraphicFramePr>
            <a:graphicFrameLocks noGrp="1"/>
          </p:cNvGraphicFramePr>
          <p:nvPr>
            <p:ph idx="1"/>
            <p:extLst>
              <p:ext uri="{D42A27DB-BD31-4B8C-83A1-F6EECF244321}">
                <p14:modId xmlns:p14="http://schemas.microsoft.com/office/powerpoint/2010/main" val="469223021"/>
              </p:ext>
            </p:extLst>
          </p:nvPr>
        </p:nvGraphicFramePr>
        <p:xfrm>
          <a:off x="974725" y="1397726"/>
          <a:ext cx="10529888" cy="521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Nadpis 2">
            <a:extLst>
              <a:ext uri="{FF2B5EF4-FFF2-40B4-BE49-F238E27FC236}">
                <a16:creationId xmlns:a16="http://schemas.microsoft.com/office/drawing/2014/main" id="{58A2AF8A-2518-4DA1-A7BD-A30CBC677794}"/>
              </a:ext>
            </a:extLst>
          </p:cNvPr>
          <p:cNvSpPr>
            <a:spLocks noGrp="1"/>
          </p:cNvSpPr>
          <p:nvPr>
            <p:ph type="title"/>
          </p:nvPr>
        </p:nvSpPr>
        <p:spPr/>
        <p:txBody>
          <a:bodyPr/>
          <a:lstStyle/>
          <a:p>
            <a:r>
              <a:rPr lang="cs-CZ" dirty="0"/>
              <a:t>Seznam témat</a:t>
            </a:r>
          </a:p>
        </p:txBody>
      </p:sp>
    </p:spTree>
    <p:extLst>
      <p:ext uri="{BB962C8B-B14F-4D97-AF65-F5344CB8AC3E}">
        <p14:creationId xmlns:p14="http://schemas.microsoft.com/office/powerpoint/2010/main" val="3487724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844953" y="1905000"/>
            <a:ext cx="10659658" cy="4645428"/>
          </a:xfrm>
        </p:spPr>
        <p:txBody>
          <a:bodyPr>
            <a:normAutofit/>
          </a:bodyPr>
          <a:lstStyle/>
          <a:p>
            <a:pPr>
              <a:spcAft>
                <a:spcPts val="600"/>
              </a:spcAft>
            </a:pPr>
            <a:r>
              <a:rPr lang="cs-CZ" dirty="0">
                <a:ea typeface="Calibri" panose="020F0502020204030204" pitchFamily="34" charset="0"/>
                <a:cs typeface="Times New Roman" panose="02020603050405020304" pitchFamily="18" charset="0"/>
              </a:rPr>
              <a:t>V</a:t>
            </a:r>
            <a:r>
              <a:rPr lang="cs-CZ" sz="1800" dirty="0">
                <a:effectLst/>
                <a:ea typeface="Calibri" panose="020F0502020204030204" pitchFamily="34" charset="0"/>
                <a:cs typeface="Times New Roman" panose="02020603050405020304" pitchFamily="18" charset="0"/>
              </a:rPr>
              <a:t> první polovině 18. století stále ještě převládala biblická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chronologie, tj. svět má trvat 6000 let a uběhla už většina,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cca 5500 let. </a:t>
            </a:r>
          </a:p>
          <a:p>
            <a:pPr>
              <a:spcAft>
                <a:spcPts val="600"/>
              </a:spcAft>
            </a:pPr>
            <a:r>
              <a:rPr lang="cs-CZ" sz="1800" dirty="0" err="1">
                <a:effectLst/>
                <a:ea typeface="Calibri" panose="020F0502020204030204" pitchFamily="34" charset="0"/>
                <a:cs typeface="Times New Roman" panose="02020603050405020304" pitchFamily="18" charset="0"/>
              </a:rPr>
              <a:t>Buffon</a:t>
            </a:r>
            <a:r>
              <a:rPr lang="cs-CZ" sz="1800" dirty="0">
                <a:effectLst/>
                <a:ea typeface="Calibri" panose="020F0502020204030204" pitchFamily="34" charset="0"/>
                <a:cs typeface="Times New Roman" panose="02020603050405020304" pitchFamily="18" charset="0"/>
              </a:rPr>
              <a:t>: geologické procesy byly tak pomalé, že se nevešly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do šesti tisíc let biblické chronologie.</a:t>
            </a:r>
          </a:p>
          <a:p>
            <a:pPr>
              <a:spcAft>
                <a:spcPts val="600"/>
              </a:spcAft>
            </a:pPr>
            <a:r>
              <a:rPr lang="cs-CZ" sz="1800" dirty="0">
                <a:effectLst/>
                <a:ea typeface="Calibri" panose="020F0502020204030204" pitchFamily="34" charset="0"/>
                <a:cs typeface="Times New Roman" panose="02020603050405020304" pitchFamily="18" charset="0"/>
              </a:rPr>
              <a:t>Pozorování sedimentace: odhad asi 5 palců usazenin za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rok, vrstva tlustá 2000 metrů = 14 000 let.</a:t>
            </a:r>
          </a:p>
          <a:p>
            <a:pPr algn="just"/>
            <a:r>
              <a:rPr lang="cs-CZ" sz="1800" dirty="0">
                <a:effectLst/>
                <a:ea typeface="Calibri" panose="020F0502020204030204" pitchFamily="34" charset="0"/>
                <a:cs typeface="Times New Roman" panose="02020603050405020304" pitchFamily="18" charset="0"/>
              </a:rPr>
              <a:t>Experimenty s chladnutím rozžhavených koulí: z nich se analogicky usuzovalo, jak dlouho asi musela tuhnout Země</a:t>
            </a:r>
            <a:r>
              <a:rPr lang="cs-CZ" sz="1800">
                <a:effectLst/>
                <a:ea typeface="Calibri" panose="020F0502020204030204" pitchFamily="34" charset="0"/>
                <a:cs typeface="Times New Roman" panose="02020603050405020304" pitchFamily="18" charset="0"/>
              </a:rPr>
              <a:t>: </a:t>
            </a:r>
            <a:r>
              <a:rPr lang="cs-CZ">
                <a:effectLst/>
                <a:ea typeface="Times New Roman" panose="02020603050405020304" pitchFamily="18" charset="0"/>
                <a:cs typeface="Times New Roman" panose="02020603050405020304" pitchFamily="18" charset="0"/>
              </a:rPr>
              <a:t>K současné teplotě pak dospěla celkově asi za 75 000 let. A než úplně vychladne čeká ji ještě 93 000. </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Otevření propasti času</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a:extLst>
              <a:ext uri="{FF2B5EF4-FFF2-40B4-BE49-F238E27FC236}">
                <a16:creationId xmlns:a16="http://schemas.microsoft.com/office/drawing/2014/main" id="{940F0BB2-70BC-4764-811F-BABF263EB80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153" y="514259"/>
            <a:ext cx="4267847" cy="3675777"/>
          </a:xfrm>
          <a:prstGeom prst="rect">
            <a:avLst/>
          </a:prstGeom>
          <a:noFill/>
          <a:ln>
            <a:noFill/>
          </a:ln>
        </p:spPr>
      </p:pic>
    </p:spTree>
    <p:extLst>
      <p:ext uri="{BB962C8B-B14F-4D97-AF65-F5344CB8AC3E}">
        <p14:creationId xmlns:p14="http://schemas.microsoft.com/office/powerpoint/2010/main" val="2294124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2. Katalogizace Stvořitelova díla</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Obrázek 5" descr="Image result for taxonomy of nature linné">
            <a:extLst>
              <a:ext uri="{FF2B5EF4-FFF2-40B4-BE49-F238E27FC236}">
                <a16:creationId xmlns:a16="http://schemas.microsoft.com/office/drawing/2014/main" id="{B05C7082-C7AD-4F1F-9100-76712B58C3D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166" y="2278672"/>
            <a:ext cx="12178834" cy="4564378"/>
          </a:xfrm>
          <a:prstGeom prst="rect">
            <a:avLst/>
          </a:prstGeom>
          <a:noFill/>
          <a:ln>
            <a:noFill/>
          </a:ln>
        </p:spPr>
      </p:pic>
    </p:spTree>
    <p:extLst>
      <p:ext uri="{BB962C8B-B14F-4D97-AF65-F5344CB8AC3E}">
        <p14:creationId xmlns:p14="http://schemas.microsoft.com/office/powerpoint/2010/main" val="520877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687389" y="2291787"/>
            <a:ext cx="8815425" cy="4566213"/>
          </a:xfrm>
        </p:spPr>
        <p:txBody>
          <a:bodyPr>
            <a:normAutofit/>
          </a:bodyPr>
          <a:lstStyle/>
          <a:p>
            <a:pPr>
              <a:spcAft>
                <a:spcPts val="600"/>
              </a:spcAft>
              <a:buFont typeface="+mj-lt"/>
              <a:buAutoNum type="arabicParenR"/>
            </a:pPr>
            <a:r>
              <a:rPr lang="cs-CZ" sz="1800" b="1" dirty="0">
                <a:effectLst/>
                <a:ea typeface="Calibri" panose="020F0502020204030204" pitchFamily="34" charset="0"/>
                <a:cs typeface="Times New Roman" panose="02020603050405020304" pitchFamily="18" charset="0"/>
              </a:rPr>
              <a:t>Princip úplnosti</a:t>
            </a:r>
            <a:r>
              <a:rPr lang="cs-CZ" sz="1800" dirty="0">
                <a:effectLst/>
                <a:ea typeface="Calibri" panose="020F0502020204030204" pitchFamily="34" charset="0"/>
                <a:cs typeface="Times New Roman" panose="02020603050405020304" pitchFamily="18" charset="0"/>
              </a:rPr>
              <a:t> – Bůh se chce se světem podělit o všechno, a proto stvořil vše, co bylo možné stvořit. </a:t>
            </a:r>
          </a:p>
          <a:p>
            <a:pPr>
              <a:spcAft>
                <a:spcPts val="600"/>
              </a:spcAft>
              <a:buFont typeface="+mj-lt"/>
              <a:buAutoNum type="arabicParenR"/>
            </a:pPr>
            <a:r>
              <a:rPr lang="cs-CZ" sz="1800" b="1" dirty="0">
                <a:effectLst/>
                <a:ea typeface="Calibri" panose="020F0502020204030204" pitchFamily="34" charset="0"/>
                <a:cs typeface="Times New Roman" panose="02020603050405020304" pitchFamily="18" charset="0"/>
              </a:rPr>
              <a:t>Princip kontinuity</a:t>
            </a:r>
            <a:r>
              <a:rPr lang="cs-CZ" sz="1800" dirty="0">
                <a:effectLst/>
                <a:ea typeface="Calibri" panose="020F0502020204030204" pitchFamily="34" charset="0"/>
                <a:cs typeface="Times New Roman" panose="02020603050405020304" pitchFamily="18" charset="0"/>
              </a:rPr>
              <a:t>: nejsou žádné mezery mezi sousedícími jsoucny, jinak by svět byl méně plný, a proto také méně dokonalý. Mezi rybami, savci a lidmi nejsou „mezery“, ale kontinuální přechody. </a:t>
            </a:r>
          </a:p>
          <a:p>
            <a:pPr>
              <a:spcAft>
                <a:spcPts val="600"/>
              </a:spcAft>
              <a:buFont typeface="+mj-lt"/>
              <a:buAutoNum type="arabicParenR"/>
            </a:pPr>
            <a:r>
              <a:rPr lang="cs-CZ" sz="1800" b="1" dirty="0">
                <a:effectLst/>
                <a:ea typeface="Calibri" panose="020F0502020204030204" pitchFamily="34" charset="0"/>
                <a:cs typeface="Times New Roman" panose="02020603050405020304" pitchFamily="18" charset="0"/>
              </a:rPr>
              <a:t>Princip gradace</a:t>
            </a:r>
            <a:r>
              <a:rPr lang="cs-CZ" sz="1800" dirty="0">
                <a:effectLst/>
                <a:ea typeface="Calibri" panose="020F0502020204030204" pitchFamily="34" charset="0"/>
                <a:cs typeface="Times New Roman" panose="02020603050405020304" pitchFamily="18" charset="0"/>
              </a:rPr>
              <a:t>: řetězec bytí je vertikální, takže některé druhy jsoucen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jsou výše než jiné. Opice jsou výše než červi.</a:t>
            </a:r>
          </a:p>
          <a:p>
            <a:pPr>
              <a:spcAft>
                <a:spcPts val="600"/>
              </a:spcAft>
            </a:pPr>
            <a:r>
              <a:rPr lang="cs-CZ" sz="1800" dirty="0">
                <a:effectLst/>
                <a:ea typeface="Calibri" panose="020F0502020204030204" pitchFamily="34" charset="0"/>
                <a:cs typeface="Times New Roman" panose="02020603050405020304" pitchFamily="18" charset="0"/>
              </a:rPr>
              <a:t>Řetězec byl považován za statický: Bůh ho stvořil před 6000 lety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hotový a celý! </a:t>
            </a:r>
          </a:p>
          <a:p>
            <a:pPr>
              <a:spcAft>
                <a:spcPts val="600"/>
              </a:spcAft>
            </a:pPr>
            <a:r>
              <a:rPr lang="cs-CZ" sz="1800" dirty="0">
                <a:effectLst/>
                <a:ea typeface="Calibri" panose="020F0502020204030204" pitchFamily="34" charset="0"/>
                <a:cs typeface="Times New Roman" panose="02020603050405020304" pitchFamily="18" charset="0"/>
              </a:rPr>
              <a:t>V 18. </a:t>
            </a:r>
            <a:r>
              <a:rPr lang="cs-CZ" sz="1800" b="1" u="sng" dirty="0" err="1">
                <a:effectLst/>
                <a:ea typeface="Calibri" panose="020F0502020204030204" pitchFamily="34" charset="0"/>
                <a:cs typeface="Times New Roman" panose="02020603050405020304" pitchFamily="18" charset="0"/>
              </a:rPr>
              <a:t>temporalizace</a:t>
            </a:r>
            <a:r>
              <a:rPr lang="cs-CZ" sz="1800" b="1" u="sng" dirty="0">
                <a:effectLst/>
                <a:ea typeface="Calibri" panose="020F0502020204030204" pitchFamily="34" charset="0"/>
                <a:cs typeface="Times New Roman" panose="02020603050405020304" pitchFamily="18" charset="0"/>
              </a:rPr>
              <a:t> řetězce bytí</a:t>
            </a:r>
            <a:r>
              <a:rPr lang="cs-CZ" sz="1800" b="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plnost nebyla stvořena počátku,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princip úplnost má dynamickou povahu (vznik a zánik).</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Velký řetězec bytí</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22B5C16A-02B0-41CD-9953-8D8C35DC2BF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Obrázek 8" descr="Image result for taxonomy of nature linné">
            <a:extLst>
              <a:ext uri="{FF2B5EF4-FFF2-40B4-BE49-F238E27FC236}">
                <a16:creationId xmlns:a16="http://schemas.microsoft.com/office/drawing/2014/main" id="{2C8DE7E9-7EF0-41CE-AD00-D68C82AD7B2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78825" y="2090996"/>
            <a:ext cx="3813175" cy="3898900"/>
          </a:xfrm>
          <a:prstGeom prst="rect">
            <a:avLst/>
          </a:prstGeom>
          <a:noFill/>
          <a:ln>
            <a:noFill/>
          </a:ln>
        </p:spPr>
      </p:pic>
      <p:sp>
        <p:nvSpPr>
          <p:cNvPr id="8" name="Zástupný obsah 1">
            <a:extLst>
              <a:ext uri="{FF2B5EF4-FFF2-40B4-BE49-F238E27FC236}">
                <a16:creationId xmlns:a16="http://schemas.microsoft.com/office/drawing/2014/main" id="{FD788CCC-D8C7-4BDF-8D34-75952FE623C2}"/>
              </a:ext>
            </a:extLst>
          </p:cNvPr>
          <p:cNvSpPr txBox="1">
            <a:spLocks/>
          </p:cNvSpPr>
          <p:nvPr/>
        </p:nvSpPr>
        <p:spPr>
          <a:xfrm>
            <a:off x="687390" y="1414042"/>
            <a:ext cx="11211386" cy="128089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just">
              <a:spcAft>
                <a:spcPts val="600"/>
              </a:spcAft>
            </a:pPr>
            <a:r>
              <a:rPr lang="cs-CZ" dirty="0">
                <a:ea typeface="Calibri" panose="020F0502020204030204" pitchFamily="34" charset="0"/>
                <a:cs typeface="Times New Roman" panose="02020603050405020304" pitchFamily="18" charset="0"/>
              </a:rPr>
              <a:t>Od antiky se v přírodě předpokládala existence řetězce jsoucen: od nejjednodušších anorganických jsoucen po nejsložitější a nejdokonalejší, tedy od kamenů, přes rostliny a zvířata, k člověku, andělům a Bohu.</a:t>
            </a:r>
          </a:p>
        </p:txBody>
      </p:sp>
    </p:spTree>
    <p:extLst>
      <p:ext uri="{BB962C8B-B14F-4D97-AF65-F5344CB8AC3E}">
        <p14:creationId xmlns:p14="http://schemas.microsoft.com/office/powerpoint/2010/main" val="2158546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904999"/>
            <a:ext cx="7520458" cy="4645429"/>
          </a:xfrm>
        </p:spPr>
        <p:txBody>
          <a:bodyPr>
            <a:normAutofit/>
          </a:bodyPr>
          <a:lstStyle/>
          <a:p>
            <a:pPr algn="just">
              <a:spcAft>
                <a:spcPts val="600"/>
              </a:spcAft>
            </a:pPr>
            <a:r>
              <a:rPr lang="cs-CZ" dirty="0">
                <a:ea typeface="Calibri" panose="020F0502020204030204" pitchFamily="34" charset="0"/>
                <a:cs typeface="Times New Roman" panose="02020603050405020304" pitchFamily="18" charset="0"/>
              </a:rPr>
              <a:t>N</a:t>
            </a:r>
            <a:r>
              <a:rPr lang="cs-CZ" sz="1800" dirty="0">
                <a:effectLst/>
                <a:ea typeface="Calibri" panose="020F0502020204030204" pitchFamily="34" charset="0"/>
                <a:cs typeface="Times New Roman" panose="02020603050405020304" pitchFamily="18" charset="0"/>
              </a:rPr>
              <a:t>omenklatura = systém pojmenování a zařazování zvířat do určitých tříd</a:t>
            </a:r>
            <a:r>
              <a:rPr lang="cs-CZ" dirty="0">
                <a:ea typeface="Calibri" panose="020F0502020204030204" pitchFamily="34" charset="0"/>
                <a:cs typeface="Times New Roman" panose="02020603050405020304" pitchFamily="18" charset="0"/>
              </a:rPr>
              <a:t>.</a:t>
            </a:r>
            <a:endParaRPr lang="cs-CZ" sz="1800" dirty="0">
              <a:effectLst/>
              <a:ea typeface="Calibri" panose="020F0502020204030204" pitchFamily="34" charset="0"/>
              <a:cs typeface="Times New Roman" panose="02020603050405020304" pitchFamily="18" charset="0"/>
            </a:endParaRPr>
          </a:p>
          <a:p>
            <a:pPr algn="just">
              <a:spcAft>
                <a:spcPts val="600"/>
              </a:spcAft>
            </a:pPr>
            <a:r>
              <a:rPr lang="cs-CZ" sz="1800" dirty="0">
                <a:effectLst/>
                <a:ea typeface="Calibri" panose="020F0502020204030204" pitchFamily="34" charset="0"/>
                <a:cs typeface="Times New Roman" panose="02020603050405020304" pitchFamily="18" charset="0"/>
              </a:rPr>
              <a:t>Neexistovala ani pevná a všeobecně ustálená taxonomie, tj. klasifikace organismů do skupiny.</a:t>
            </a:r>
          </a:p>
          <a:p>
            <a:pPr algn="just">
              <a:spcAft>
                <a:spcPts val="600"/>
              </a:spcAft>
            </a:pPr>
            <a:r>
              <a:rPr lang="cs-CZ" sz="1800" dirty="0">
                <a:effectLst/>
                <a:ea typeface="Calibri" panose="020F0502020204030204" pitchFamily="34" charset="0"/>
                <a:cs typeface="Times New Roman" panose="02020603050405020304" pitchFamily="18" charset="0"/>
              </a:rPr>
              <a:t>Nominalistické uvažování: druhy nemají ontologický korelát, ve skutečnosti existují jen individua, druhové názvy jsou jen jména.</a:t>
            </a:r>
          </a:p>
          <a:p>
            <a:pPr algn="just">
              <a:spcAft>
                <a:spcPts val="600"/>
              </a:spcAft>
            </a:pPr>
            <a:r>
              <a:rPr lang="cs-CZ" sz="1800" dirty="0">
                <a:effectLst/>
                <a:ea typeface="Calibri" panose="020F0502020204030204" pitchFamily="34" charset="0"/>
                <a:cs typeface="Times New Roman" panose="02020603050405020304" pitchFamily="18" charset="0"/>
              </a:rPr>
              <a:t>Druh jako intelektuální fikce.</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Neexistence nomenklatury</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63F9FF70-978D-4A88-B320-E207BC78E72E}"/>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Obrázek 8" descr="Image result for taxonomy of nature linné">
            <a:extLst>
              <a:ext uri="{FF2B5EF4-FFF2-40B4-BE49-F238E27FC236}">
                <a16:creationId xmlns:a16="http://schemas.microsoft.com/office/drawing/2014/main" id="{5FE8F4CA-D921-4B2D-B609-328B102B385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5360" y="519228"/>
            <a:ext cx="3596640" cy="6338772"/>
          </a:xfrm>
          <a:prstGeom prst="rect">
            <a:avLst/>
          </a:prstGeom>
          <a:noFill/>
          <a:ln>
            <a:noFill/>
          </a:ln>
        </p:spPr>
      </p:pic>
    </p:spTree>
    <p:extLst>
      <p:ext uri="{BB962C8B-B14F-4D97-AF65-F5344CB8AC3E}">
        <p14:creationId xmlns:p14="http://schemas.microsoft.com/office/powerpoint/2010/main" val="2245790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4527665" cy="4645429"/>
          </a:xfrm>
        </p:spPr>
        <p:txBody>
          <a:bodyPr>
            <a:normAutofit/>
          </a:bodyPr>
          <a:lstStyle/>
          <a:p>
            <a:pPr algn="just">
              <a:spcAft>
                <a:spcPts val="600"/>
              </a:spcAft>
            </a:pPr>
            <a:r>
              <a:rPr lang="cs-CZ" sz="1800" i="1" dirty="0" err="1">
                <a:effectLst/>
                <a:ea typeface="Calibri" panose="020F0502020204030204" pitchFamily="34" charset="0"/>
                <a:cs typeface="Times New Roman" panose="02020603050405020304" pitchFamily="18" charset="0"/>
              </a:rPr>
              <a:t>Historia</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plantarum</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generalis</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(1686-1704).</a:t>
            </a:r>
          </a:p>
          <a:p>
            <a:pPr algn="just">
              <a:spcAft>
                <a:spcPts val="600"/>
              </a:spcAft>
            </a:pPr>
            <a:r>
              <a:rPr lang="cs-CZ" sz="1800" dirty="0">
                <a:effectLst/>
                <a:ea typeface="Calibri" panose="020F0502020204030204" pitchFamily="34" charset="0"/>
                <a:cs typeface="Times New Roman" panose="02020603050405020304" pitchFamily="18" charset="0"/>
              </a:rPr>
              <a:t>Nová koncepce druhů.</a:t>
            </a:r>
          </a:p>
          <a:p>
            <a:pPr algn="just">
              <a:spcAft>
                <a:spcPts val="600"/>
              </a:spcAft>
            </a:pPr>
            <a:r>
              <a:rPr lang="cs-CZ" sz="1800" dirty="0">
                <a:effectLst/>
                <a:ea typeface="Calibri" panose="020F0502020204030204" pitchFamily="34" charset="0"/>
                <a:cs typeface="Times New Roman" panose="02020603050405020304" pitchFamily="18" charset="0"/>
              </a:rPr>
              <a:t>Aristotelici: druhy jako bytosti podobné vzhledem a stavbou těla.</a:t>
            </a:r>
          </a:p>
          <a:p>
            <a:pPr algn="just">
              <a:spcAft>
                <a:spcPts val="600"/>
              </a:spcAft>
            </a:pPr>
            <a:r>
              <a:rPr lang="cs-CZ" sz="1800">
                <a:effectLst/>
                <a:ea typeface="Calibri" panose="020F0502020204030204" pitchFamily="34" charset="0"/>
                <a:cs typeface="Times New Roman" panose="02020603050405020304" pitchFamily="18" charset="0"/>
              </a:rPr>
              <a:t>Ray definice </a:t>
            </a:r>
            <a:r>
              <a:rPr lang="cs-CZ" sz="1800" b="1">
                <a:effectLst/>
                <a:ea typeface="Calibri" panose="020F0502020204030204" pitchFamily="34" charset="0"/>
                <a:cs typeface="Times New Roman" panose="02020603050405020304" pitchFamily="18" charset="0"/>
              </a:rPr>
              <a:t>druhu</a:t>
            </a:r>
            <a:r>
              <a:rPr lang="cs-CZ" sz="180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 </a:t>
            </a:r>
            <a:r>
              <a:rPr lang="cs-CZ" sz="1800" u="sng" dirty="0">
                <a:effectLst/>
                <a:ea typeface="Calibri" panose="020F0502020204030204" pitchFamily="34" charset="0"/>
                <a:cs typeface="Times New Roman" panose="02020603050405020304" pitchFamily="18" charset="0"/>
              </a:rPr>
              <a:t>skupina jednotlivců</a:t>
            </a:r>
            <a:r>
              <a:rPr lang="cs-CZ" sz="1800" dirty="0">
                <a:effectLst/>
                <a:ea typeface="Calibri" panose="020F0502020204030204" pitchFamily="34" charset="0"/>
                <a:cs typeface="Times New Roman" panose="02020603050405020304" pitchFamily="18" charset="0"/>
              </a:rPr>
              <a:t>, které dokáží prostřednictvím rozmnožování zplodit nové jedince jim podobné; příslušnost k druhu se vnějškově projevuje stavbou těla, ale není to nejpodstatnější znak.</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John </a:t>
            </a:r>
            <a:r>
              <a:rPr lang="cs-CZ" dirty="0" err="1"/>
              <a:t>Ray</a:t>
            </a:r>
            <a:r>
              <a:rPr lang="cs-CZ" dirty="0"/>
              <a:t> (1627-1705)</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4BB5F9F9-A144-4850-BA89-B6928E5E83DB}"/>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5" name="Obrázek 4" descr="Obsah obrázku text, muž, tmavé&#10;&#10;Popis byl vytvořen automaticky">
            <a:extLst>
              <a:ext uri="{FF2B5EF4-FFF2-40B4-BE49-F238E27FC236}">
                <a16:creationId xmlns:a16="http://schemas.microsoft.com/office/drawing/2014/main" id="{31FD938E-BCE0-4B45-90BE-0CF8C6FDE1A4}"/>
              </a:ext>
            </a:extLst>
          </p:cNvPr>
          <p:cNvPicPr>
            <a:picLocks noChangeAspect="1"/>
          </p:cNvPicPr>
          <p:nvPr/>
        </p:nvPicPr>
        <p:blipFill>
          <a:blip r:embed="rId2"/>
          <a:stretch>
            <a:fillRect/>
          </a:stretch>
        </p:blipFill>
        <p:spPr>
          <a:xfrm>
            <a:off x="7338205" y="1037492"/>
            <a:ext cx="4853795" cy="5820508"/>
          </a:xfrm>
          <a:prstGeom prst="rect">
            <a:avLst/>
          </a:prstGeom>
        </p:spPr>
      </p:pic>
    </p:spTree>
    <p:extLst>
      <p:ext uri="{BB962C8B-B14F-4D97-AF65-F5344CB8AC3E}">
        <p14:creationId xmlns:p14="http://schemas.microsoft.com/office/powerpoint/2010/main" val="284721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8519161" cy="4645429"/>
          </a:xfrm>
        </p:spPr>
        <p:txBody>
          <a:bodyPr>
            <a:normAutofit fontScale="92500" lnSpcReduction="10000"/>
          </a:bodyPr>
          <a:lstStyle/>
          <a:p>
            <a:pPr>
              <a:spcAft>
                <a:spcPts val="600"/>
              </a:spcAft>
            </a:pPr>
            <a:r>
              <a:rPr lang="cs-CZ" sz="1800" dirty="0">
                <a:effectLst/>
                <a:ea typeface="Calibri" panose="020F0502020204030204" pitchFamily="34" charset="0"/>
                <a:cs typeface="Times New Roman" panose="02020603050405020304" pitchFamily="18" charset="0"/>
              </a:rPr>
              <a:t>Poslal všechny skandinávské rostlinné druhy, 1732 první expedice do Laponska.</a:t>
            </a:r>
          </a:p>
          <a:p>
            <a:pPr>
              <a:spcAft>
                <a:spcPts val="600"/>
              </a:spcAft>
            </a:pPr>
            <a:r>
              <a:rPr lang="cs-CZ" sz="1800" dirty="0">
                <a:effectLst/>
                <a:ea typeface="Calibri" panose="020F0502020204030204" pitchFamily="34" charset="0"/>
                <a:cs typeface="Times New Roman" panose="02020603050405020304" pitchFamily="18" charset="0"/>
              </a:rPr>
              <a:t>Od r. 1742 profesor v Uppsale, 1762 šlechtic.</a:t>
            </a:r>
          </a:p>
          <a:p>
            <a:pPr>
              <a:spcAft>
                <a:spcPts val="600"/>
              </a:spcAft>
            </a:pPr>
            <a:r>
              <a:rPr lang="cs-CZ" sz="1800" dirty="0">
                <a:effectLst/>
                <a:ea typeface="Calibri" panose="020F0502020204030204" pitchFamily="34" charset="0"/>
                <a:cs typeface="Times New Roman" panose="02020603050405020304" pitchFamily="18" charset="0"/>
              </a:rPr>
              <a:t>Vycházel z </a:t>
            </a:r>
            <a:r>
              <a:rPr lang="cs-CZ" sz="1800" dirty="0" err="1">
                <a:effectLst/>
                <a:ea typeface="Calibri" panose="020F0502020204030204" pitchFamily="34" charset="0"/>
                <a:cs typeface="Times New Roman" panose="02020603050405020304" pitchFamily="18" charset="0"/>
              </a:rPr>
              <a:t>Raye</a:t>
            </a:r>
            <a:r>
              <a:rPr lang="cs-CZ" sz="1800" dirty="0">
                <a:effectLst/>
                <a:ea typeface="Calibri" panose="020F0502020204030204" pitchFamily="34" charset="0"/>
                <a:cs typeface="Times New Roman" panose="02020603050405020304" pitchFamily="18" charset="0"/>
              </a:rPr>
              <a:t>: věřil v existenci druhů, které stvořil Bůh jako součást řádu přírody.</a:t>
            </a:r>
          </a:p>
          <a:p>
            <a:pPr>
              <a:spcAft>
                <a:spcPts val="600"/>
              </a:spcAft>
            </a:pPr>
            <a:r>
              <a:rPr lang="cs-CZ" sz="1800" dirty="0">
                <a:effectLst/>
                <a:ea typeface="Calibri" panose="020F0502020204030204" pitchFamily="34" charset="0"/>
                <a:cs typeface="Times New Roman" panose="02020603050405020304" pitchFamily="18" charset="0"/>
              </a:rPr>
              <a:t>Taxonomii ze sexuality zvířat a rostlin.</a:t>
            </a:r>
          </a:p>
          <a:p>
            <a:pPr>
              <a:spcAft>
                <a:spcPts val="600"/>
              </a:spcAft>
            </a:pPr>
            <a:r>
              <a:rPr lang="cs-CZ" sz="1800" i="1" dirty="0" err="1">
                <a:effectLst/>
                <a:ea typeface="Calibri" panose="020F0502020204030204" pitchFamily="34" charset="0"/>
                <a:cs typeface="Times New Roman" panose="02020603050405020304" pitchFamily="18" charset="0"/>
              </a:rPr>
              <a:t>Praeludia</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Sponsaliorum</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Plantarum</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(1729) – Linné jako „</a:t>
            </a:r>
            <a:r>
              <a:rPr lang="cs-CZ" sz="1800" i="1" dirty="0">
                <a:effectLst/>
                <a:ea typeface="Calibri" panose="020F0502020204030204" pitchFamily="34" charset="0"/>
                <a:cs typeface="Times New Roman" panose="02020603050405020304" pitchFamily="18" charset="0"/>
              </a:rPr>
              <a:t>Freud rostlinného světa</a:t>
            </a:r>
            <a:r>
              <a:rPr lang="cs-CZ" sz="1800" dirty="0">
                <a:effectLst/>
                <a:ea typeface="Calibri" panose="020F0502020204030204" pitchFamily="34" charset="0"/>
                <a:cs typeface="Times New Roman" panose="02020603050405020304" pitchFamily="18" charset="0"/>
              </a:rPr>
              <a:t>“; rozřazení rostlin podle podob a tvarů pohlavních orgánů.</a:t>
            </a:r>
          </a:p>
          <a:p>
            <a:pPr>
              <a:spcAft>
                <a:spcPts val="600"/>
              </a:spcAft>
            </a:pPr>
            <a:r>
              <a:rPr lang="cs-CZ" sz="1800" dirty="0">
                <a:effectLst/>
                <a:ea typeface="Calibri" panose="020F0502020204030204" pitchFamily="34" charset="0"/>
                <a:cs typeface="Times New Roman" panose="02020603050405020304" pitchFamily="18" charset="0"/>
              </a:rPr>
              <a:t>Stejně jako </a:t>
            </a:r>
            <a:r>
              <a:rPr lang="cs-CZ" sz="1800" dirty="0" err="1">
                <a:effectLst/>
                <a:ea typeface="Calibri" panose="020F0502020204030204" pitchFamily="34" charset="0"/>
                <a:cs typeface="Times New Roman" panose="02020603050405020304" pitchFamily="18" charset="0"/>
              </a:rPr>
              <a:t>Ray</a:t>
            </a:r>
            <a:r>
              <a:rPr lang="cs-CZ" sz="1800" dirty="0">
                <a:effectLst/>
                <a:ea typeface="Calibri" panose="020F0502020204030204" pitchFamily="34" charset="0"/>
                <a:cs typeface="Times New Roman" panose="02020603050405020304" pitchFamily="18" charset="0"/>
              </a:rPr>
              <a:t> věřil, že znakem druhu je jeho reprodukční schopnost.</a:t>
            </a:r>
          </a:p>
          <a:p>
            <a:pPr>
              <a:spcAft>
                <a:spcPts val="600"/>
              </a:spcAft>
            </a:pPr>
            <a:r>
              <a:rPr lang="cs-CZ" sz="1800" dirty="0">
                <a:effectLst/>
                <a:ea typeface="Calibri" panose="020F0502020204030204" pitchFamily="34" charset="0"/>
                <a:cs typeface="Times New Roman" panose="02020603050405020304" pitchFamily="18" charset="0"/>
              </a:rPr>
              <a:t>Kvetoucí rostliny rozdělil do 24 tříd, každou třídu dělil podle počtu pestíků na druhy a pak dál na rody.</a:t>
            </a:r>
          </a:p>
          <a:p>
            <a:pPr>
              <a:spcAft>
                <a:spcPts val="600"/>
              </a:spcAft>
            </a:pPr>
            <a:r>
              <a:rPr lang="cs-CZ" sz="1800" dirty="0">
                <a:effectLst/>
                <a:ea typeface="Calibri" panose="020F0502020204030204" pitchFamily="34" charset="0"/>
                <a:cs typeface="Times New Roman" panose="02020603050405020304" pitchFamily="18" charset="0"/>
              </a:rPr>
              <a:t>Taxonomický systém: </a:t>
            </a:r>
            <a:r>
              <a:rPr lang="cs-CZ" sz="1800" i="1" dirty="0" err="1">
                <a:effectLst/>
                <a:ea typeface="Calibri" panose="020F0502020204030204" pitchFamily="34" charset="0"/>
                <a:cs typeface="Times New Roman" panose="02020603050405020304" pitchFamily="18" charset="0"/>
              </a:rPr>
              <a:t>Systema</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naturae</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(1714 – 14 str.) (10. vyd. 1759 – 1384 str.); </a:t>
            </a:r>
            <a:r>
              <a:rPr lang="cs-CZ" sz="1800" i="1" dirty="0" err="1">
                <a:effectLst/>
                <a:ea typeface="Calibri" panose="020F0502020204030204" pitchFamily="34" charset="0"/>
                <a:cs typeface="Times New Roman" panose="02020603050405020304" pitchFamily="18" charset="0"/>
              </a:rPr>
              <a:t>Philosophia</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botanica</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(1751), nebo </a:t>
            </a:r>
            <a:r>
              <a:rPr lang="cs-CZ" sz="1800" i="1" dirty="0">
                <a:effectLst/>
                <a:ea typeface="Calibri" panose="020F0502020204030204" pitchFamily="34" charset="0"/>
                <a:cs typeface="Times New Roman" panose="02020603050405020304" pitchFamily="18" charset="0"/>
              </a:rPr>
              <a:t>Species </a:t>
            </a:r>
            <a:r>
              <a:rPr lang="cs-CZ" sz="1800" i="1" dirty="0" err="1">
                <a:effectLst/>
                <a:ea typeface="Calibri" panose="020F0502020204030204" pitchFamily="34" charset="0"/>
                <a:cs typeface="Times New Roman" panose="02020603050405020304" pitchFamily="18" charset="0"/>
              </a:rPr>
              <a:t>plantarum</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(1753).</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Carl (von) Linné (1707-1778) </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AD638601-6BCC-4F64-8721-02472BADDD3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Obrázek 8" descr="Image result for taxonomy of nature linné">
            <a:extLst>
              <a:ext uri="{FF2B5EF4-FFF2-40B4-BE49-F238E27FC236}">
                <a16:creationId xmlns:a16="http://schemas.microsoft.com/office/drawing/2014/main" id="{32EDB439-80F4-463B-B1F1-B9A60A40C18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494520" y="1904999"/>
            <a:ext cx="2697480" cy="4442460"/>
          </a:xfrm>
          <a:prstGeom prst="rect">
            <a:avLst/>
          </a:prstGeom>
          <a:noFill/>
          <a:ln>
            <a:noFill/>
          </a:ln>
        </p:spPr>
      </p:pic>
    </p:spTree>
    <p:extLst>
      <p:ext uri="{BB962C8B-B14F-4D97-AF65-F5344CB8AC3E}">
        <p14:creationId xmlns:p14="http://schemas.microsoft.com/office/powerpoint/2010/main" val="1218718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10529251" cy="4645429"/>
          </a:xfrm>
        </p:spPr>
        <p:txBody>
          <a:bodyPr>
            <a:normAutofit/>
          </a:bodyPr>
          <a:lstStyle/>
          <a:p>
            <a:pPr algn="just">
              <a:spcAft>
                <a:spcPts val="600"/>
              </a:spcAft>
            </a:pPr>
            <a:r>
              <a:rPr lang="cs-CZ" dirty="0">
                <a:ea typeface="Calibri" panose="020F0502020204030204" pitchFamily="34" charset="0"/>
                <a:cs typeface="Times New Roman" panose="02020603050405020304" pitchFamily="18" charset="0"/>
              </a:rPr>
              <a:t>A</a:t>
            </a:r>
            <a:r>
              <a:rPr lang="cs-CZ" sz="1800" dirty="0">
                <a:effectLst/>
                <a:ea typeface="Calibri" panose="020F0502020204030204" pitchFamily="34" charset="0"/>
                <a:cs typeface="Times New Roman" panose="02020603050405020304" pitchFamily="18" charset="0"/>
              </a:rPr>
              <a:t>ž do 18. století zmatená taxonomie: různé názvy v různých jazycích, jak přesně odlišovat druhy…</a:t>
            </a:r>
          </a:p>
          <a:p>
            <a:pPr algn="just">
              <a:spcAft>
                <a:spcPts val="600"/>
              </a:spcAft>
              <a:buFont typeface="+mj-lt"/>
              <a:buAutoNum type="alphaLcParenR"/>
            </a:pPr>
            <a:r>
              <a:rPr lang="cs-CZ" sz="1800" dirty="0">
                <a:effectLst/>
                <a:ea typeface="Calibri" panose="020F0502020204030204" pitchFamily="34" charset="0"/>
                <a:cs typeface="Times New Roman" panose="02020603050405020304" pitchFamily="18" charset="0"/>
              </a:rPr>
              <a:t>Návrat k latině, přestože se již vědecká komunikace v 18. století odehrávala v národních jazycích.</a:t>
            </a:r>
          </a:p>
          <a:p>
            <a:pPr algn="just">
              <a:spcAft>
                <a:spcPts val="600"/>
              </a:spcAft>
              <a:buFont typeface="+mj-lt"/>
              <a:buAutoNum type="alphaLcParenR"/>
            </a:pPr>
            <a:r>
              <a:rPr lang="cs-CZ" sz="1800" u="sng" dirty="0">
                <a:effectLst/>
                <a:ea typeface="Calibri" panose="020F0502020204030204" pitchFamily="34" charset="0"/>
                <a:cs typeface="Times New Roman" panose="02020603050405020304" pitchFamily="18" charset="0"/>
              </a:rPr>
              <a:t>Nominalismus</a:t>
            </a:r>
            <a:r>
              <a:rPr lang="cs-CZ" sz="1800" dirty="0">
                <a:effectLst/>
                <a:ea typeface="Calibri" panose="020F0502020204030204" pitchFamily="34" charset="0"/>
                <a:cs typeface="Times New Roman" panose="02020603050405020304" pitchFamily="18" charset="0"/>
              </a:rPr>
              <a:t>: taxonomie je umělá, není možné vytvořit systém, který by věrně zachycoval uspořádání řetězce bytostí.</a:t>
            </a:r>
          </a:p>
          <a:p>
            <a:pPr algn="just">
              <a:spcAft>
                <a:spcPts val="600"/>
              </a:spcAft>
              <a:buFont typeface="+mj-lt"/>
              <a:buAutoNum type="alphaLcParenR"/>
            </a:pPr>
            <a:r>
              <a:rPr lang="cs-CZ" sz="1800" u="sng" dirty="0" err="1">
                <a:effectLst/>
                <a:ea typeface="Calibri" panose="020F0502020204030204" pitchFamily="34" charset="0"/>
                <a:cs typeface="Times New Roman" panose="02020603050405020304" pitchFamily="18" charset="0"/>
              </a:rPr>
              <a:t>Binominální</a:t>
            </a:r>
            <a:r>
              <a:rPr lang="cs-CZ" sz="1800" u="sng" dirty="0">
                <a:effectLst/>
                <a:ea typeface="Calibri" panose="020F0502020204030204" pitchFamily="34" charset="0"/>
                <a:cs typeface="Times New Roman" panose="02020603050405020304" pitchFamily="18" charset="0"/>
              </a:rPr>
              <a:t> nomenklatura</a:t>
            </a:r>
            <a:r>
              <a:rPr lang="cs-CZ" sz="1800" dirty="0">
                <a:effectLst/>
                <a:ea typeface="Calibri" panose="020F0502020204030204" pitchFamily="34" charset="0"/>
                <a:cs typeface="Times New Roman" panose="02020603050405020304" pitchFamily="18" charset="0"/>
              </a:rPr>
              <a:t>, tj. rodové + druhové jméno: rody (</a:t>
            </a:r>
            <a:r>
              <a:rPr lang="cs-CZ" sz="1800" i="1" dirty="0">
                <a:effectLst/>
                <a:ea typeface="Calibri" panose="020F0502020204030204" pitchFamily="34" charset="0"/>
                <a:cs typeface="Times New Roman" panose="02020603050405020304" pitchFamily="18" charset="0"/>
              </a:rPr>
              <a:t>genus-</a:t>
            </a:r>
            <a:r>
              <a:rPr lang="cs-CZ" sz="1800" i="1" dirty="0" err="1">
                <a:effectLst/>
                <a:ea typeface="Calibri" panose="020F0502020204030204" pitchFamily="34" charset="0"/>
                <a:cs typeface="Times New Roman" panose="02020603050405020304" pitchFamily="18" charset="0"/>
              </a:rPr>
              <a:t>genera</a:t>
            </a:r>
            <a:r>
              <a:rPr lang="cs-CZ" sz="1800" dirty="0">
                <a:effectLst/>
                <a:ea typeface="Calibri" panose="020F0502020204030204" pitchFamily="34" charset="0"/>
                <a:cs typeface="Times New Roman" panose="02020603050405020304" pitchFamily="18" charset="0"/>
              </a:rPr>
              <a:t>) a druhy (</a:t>
            </a:r>
            <a:r>
              <a:rPr lang="cs-CZ" sz="1800" i="1" dirty="0">
                <a:effectLst/>
                <a:ea typeface="Calibri" panose="020F0502020204030204" pitchFamily="34" charset="0"/>
                <a:cs typeface="Times New Roman" panose="02020603050405020304" pitchFamily="18" charset="0"/>
              </a:rPr>
              <a:t>species</a:t>
            </a:r>
            <a:r>
              <a:rPr lang="cs-CZ" sz="1800" dirty="0">
                <a:effectLst/>
                <a:ea typeface="Calibri" panose="020F0502020204030204" pitchFamily="34" charset="0"/>
                <a:cs typeface="Times New Roman" panose="02020603050405020304" pitchFamily="18" charset="0"/>
              </a:rPr>
              <a:t>) – </a:t>
            </a:r>
            <a:r>
              <a:rPr lang="cs-CZ" sz="1800" i="1" dirty="0" err="1">
                <a:effectLst/>
                <a:ea typeface="Calibri" panose="020F0502020204030204" pitchFamily="34" charset="0"/>
                <a:cs typeface="Times New Roman" panose="02020603050405020304" pitchFamily="18" charset="0"/>
              </a:rPr>
              <a:t>Microtus</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arvalis</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 Hraboš polní.</a:t>
            </a:r>
          </a:p>
          <a:p>
            <a:pPr algn="just">
              <a:spcAft>
                <a:spcPts val="600"/>
              </a:spcAft>
            </a:pPr>
            <a:r>
              <a:rPr lang="cs-CZ" sz="1800" dirty="0">
                <a:effectLst/>
                <a:ea typeface="Calibri" panose="020F0502020204030204" pitchFamily="34" charset="0"/>
                <a:cs typeface="Times New Roman" panose="02020603050405020304" pitchFamily="18" charset="0"/>
              </a:rPr>
              <a:t>Tři přírodní říše: rostlinná, živočišná a minerální. </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Základní znaky </a:t>
            </a:r>
            <a:r>
              <a:rPr lang="cs-CZ" dirty="0" err="1"/>
              <a:t>Linnéovy</a:t>
            </a:r>
            <a:r>
              <a:rPr lang="cs-CZ" dirty="0"/>
              <a:t> taxonomie</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3C211F07-3B06-442C-881A-0DF47FE526B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4935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203767"/>
            <a:ext cx="10529251" cy="5346661"/>
          </a:xfrm>
        </p:spPr>
        <p:txBody>
          <a:bodyPr>
            <a:normAutofit/>
          </a:bodyPr>
          <a:lstStyle/>
          <a:p>
            <a:pPr>
              <a:spcAft>
                <a:spcPts val="600"/>
              </a:spcAft>
            </a:pPr>
            <a:r>
              <a:rPr lang="cs-CZ" sz="1800" dirty="0">
                <a:effectLst/>
                <a:ea typeface="Calibri" panose="020F0502020204030204" pitchFamily="34" charset="0"/>
                <a:cs typeface="Times New Roman" panose="02020603050405020304" pitchFamily="18" charset="0"/>
              </a:rPr>
              <a:t>Taxonomická souslednost: říše, řády, třídy, druhy a rody (dnes se mezi třídy a druhy dávají ještě čeledě).</a:t>
            </a:r>
          </a:p>
          <a:p>
            <a:pPr>
              <a:spcAft>
                <a:spcPts val="600"/>
              </a:spcAft>
            </a:pPr>
            <a:r>
              <a:rPr lang="cs-CZ" sz="1800" dirty="0" err="1">
                <a:effectLst/>
                <a:ea typeface="Calibri" panose="020F0502020204030204" pitchFamily="34" charset="0"/>
                <a:cs typeface="Times New Roman" panose="02020603050405020304" pitchFamily="18" charset="0"/>
              </a:rPr>
              <a:t>Linnéova</a:t>
            </a:r>
            <a:r>
              <a:rPr lang="cs-CZ" sz="1800" dirty="0">
                <a:effectLst/>
                <a:ea typeface="Calibri" panose="020F0502020204030204" pitchFamily="34" charset="0"/>
                <a:cs typeface="Times New Roman" panose="02020603050405020304" pitchFamily="18" charset="0"/>
              </a:rPr>
              <a:t> taxonomie rostlin se víceméně používá dodnes, nikoli jeho dělení zvířecí říše, které bylo založeno na morfologii.</a:t>
            </a:r>
          </a:p>
          <a:p>
            <a:pPr>
              <a:spcAft>
                <a:spcPts val="600"/>
              </a:spcAft>
            </a:pPr>
            <a:r>
              <a:rPr lang="cs-CZ" sz="1800" dirty="0">
                <a:effectLst/>
                <a:ea typeface="Calibri" panose="020F0502020204030204" pitchFamily="34" charset="0"/>
                <a:cs typeface="Times New Roman" panose="02020603050405020304" pitchFamily="18" charset="0"/>
              </a:rPr>
              <a:t>Linné pojmenoval 4200 druhů zvířat a 7700 rostlin; dnes má jeho systém 350 000 druhů rostlin a více než milion zvířat.</a:t>
            </a:r>
          </a:p>
          <a:p>
            <a:pPr>
              <a:spcAft>
                <a:spcPts val="600"/>
              </a:spcAft>
            </a:pPr>
            <a:r>
              <a:rPr lang="cs-CZ" sz="1800" dirty="0">
                <a:effectLst/>
                <a:ea typeface="Calibri" panose="020F0502020204030204" pitchFamily="34" charset="0"/>
                <a:cs typeface="Times New Roman" panose="02020603050405020304" pitchFamily="18" charset="0"/>
              </a:rPr>
              <a:t>Sám se považoval za nového Adama, který dává věcem jména;  zkoumání přírody: boží stopy, příroda ukazuje moudrost stvořitele.</a:t>
            </a:r>
          </a:p>
          <a:p>
            <a:pPr>
              <a:spcAft>
                <a:spcPts val="600"/>
              </a:spcAft>
            </a:pPr>
            <a:r>
              <a:rPr lang="cs-CZ" sz="1800" dirty="0">
                <a:effectLst/>
                <a:ea typeface="Calibri" panose="020F0502020204030204" pitchFamily="34" charset="0"/>
                <a:cs typeface="Times New Roman" panose="02020603050405020304" pitchFamily="18" charset="0"/>
              </a:rPr>
              <a:t>Druhy jsou neměnné, statický řetězec, příroda nemá dějiny, je stále stejná, nic nového nevzniká.</a:t>
            </a:r>
          </a:p>
          <a:p>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3C211F07-3B06-442C-881A-0DF47FE526B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6257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446415"/>
            <a:ext cx="7080620" cy="5104013"/>
          </a:xfrm>
        </p:spPr>
        <p:txBody>
          <a:bodyPr>
            <a:normAutofit/>
          </a:bodyPr>
          <a:lstStyle/>
          <a:p>
            <a:pPr>
              <a:spcAft>
                <a:spcPts val="600"/>
              </a:spcAft>
            </a:pPr>
            <a:r>
              <a:rPr lang="cs-CZ" sz="1800" dirty="0" err="1">
                <a:effectLst/>
                <a:ea typeface="Calibri" panose="020F0502020204030204" pitchFamily="34" charset="0"/>
                <a:cs typeface="Times New Roman" panose="02020603050405020304" pitchFamily="18" charset="0"/>
              </a:rPr>
              <a:t>Linnéovská</a:t>
            </a:r>
            <a:r>
              <a:rPr lang="cs-CZ" sz="1800" dirty="0">
                <a:effectLst/>
                <a:ea typeface="Calibri" panose="020F0502020204030204" pitchFamily="34" charset="0"/>
                <a:cs typeface="Times New Roman" panose="02020603050405020304" pitchFamily="18" charset="0"/>
              </a:rPr>
              <a:t> věda : alternativa k </a:t>
            </a:r>
            <a:r>
              <a:rPr lang="cs-CZ" sz="1800" dirty="0" err="1">
                <a:effectLst/>
                <a:ea typeface="Calibri" panose="020F0502020204030204" pitchFamily="34" charset="0"/>
                <a:cs typeface="Times New Roman" panose="02020603050405020304" pitchFamily="18" charset="0"/>
              </a:rPr>
              <a:t>descartovsko</a:t>
            </a:r>
            <a:r>
              <a:rPr lang="cs-CZ" sz="1800" dirty="0">
                <a:effectLst/>
                <a:ea typeface="Calibri" panose="020F0502020204030204" pitchFamily="34" charset="0"/>
                <a:cs typeface="Times New Roman" panose="02020603050405020304" pitchFamily="18" charset="0"/>
              </a:rPr>
              <a:t>-newtonovskému výkladu přírody.</a:t>
            </a:r>
          </a:p>
          <a:p>
            <a:pPr>
              <a:spcAft>
                <a:spcPts val="600"/>
              </a:spcAft>
            </a:pPr>
            <a:r>
              <a:rPr lang="cs-CZ" sz="1800" dirty="0">
                <a:effectLst/>
                <a:ea typeface="Calibri" panose="020F0502020204030204" pitchFamily="34" charset="0"/>
                <a:cs typeface="Times New Roman" panose="02020603050405020304" pitchFamily="18" charset="0"/>
              </a:rPr>
              <a:t>Nebyla matematická, ale kvalitativní.</a:t>
            </a:r>
          </a:p>
          <a:p>
            <a:pPr>
              <a:spcAft>
                <a:spcPts val="600"/>
              </a:spcAft>
            </a:pPr>
            <a:r>
              <a:rPr lang="cs-CZ" sz="1800" dirty="0">
                <a:effectLst/>
                <a:ea typeface="Calibri" panose="020F0502020204030204" pitchFamily="34" charset="0"/>
                <a:cs typeface="Times New Roman" panose="02020603050405020304" pitchFamily="18" charset="0"/>
              </a:rPr>
              <a:t>Nebyla experimentální, ale observační.</a:t>
            </a:r>
          </a:p>
          <a:p>
            <a:pPr>
              <a:spcAft>
                <a:spcPts val="600"/>
              </a:spcAft>
            </a:pPr>
            <a:r>
              <a:rPr lang="cs-CZ" sz="1800" dirty="0">
                <a:effectLst/>
                <a:ea typeface="Calibri" panose="020F0502020204030204" pitchFamily="34" charset="0"/>
                <a:cs typeface="Times New Roman" panose="02020603050405020304" pitchFamily="18" charset="0"/>
              </a:rPr>
              <a:t>Nepoznávala příčiny jevů, jen je popisovala).</a:t>
            </a:r>
          </a:p>
          <a:p>
            <a:pPr>
              <a:spcAft>
                <a:spcPts val="600"/>
              </a:spcAft>
            </a:pPr>
            <a:r>
              <a:rPr lang="cs-CZ" sz="1800" dirty="0">
                <a:effectLst/>
                <a:ea typeface="Calibri" panose="020F0502020204030204" pitchFamily="34" charset="0"/>
                <a:cs typeface="Times New Roman" panose="02020603050405020304" pitchFamily="18" charset="0"/>
              </a:rPr>
              <a:t>Nebyla hypotetická, ale chtěla pravdivě popisovat svět.</a:t>
            </a:r>
          </a:p>
          <a:p>
            <a:pPr>
              <a:spcAft>
                <a:spcPts val="600"/>
              </a:spcAft>
            </a:pPr>
            <a:r>
              <a:rPr lang="cs-CZ" sz="1800" dirty="0">
                <a:effectLst/>
                <a:ea typeface="Calibri" panose="020F0502020204030204" pitchFamily="34" charset="0"/>
                <a:cs typeface="Times New Roman" panose="02020603050405020304" pitchFamily="18" charset="0"/>
              </a:rPr>
              <a:t>Byla </a:t>
            </a:r>
            <a:r>
              <a:rPr lang="cs-CZ" sz="1800" dirty="0" err="1">
                <a:effectLst/>
                <a:ea typeface="Calibri" panose="020F0502020204030204" pitchFamily="34" charset="0"/>
                <a:cs typeface="Times New Roman" panose="02020603050405020304" pitchFamily="18" charset="0"/>
              </a:rPr>
              <a:t>teocentrická</a:t>
            </a:r>
            <a:r>
              <a:rPr lang="cs-CZ" sz="1800" dirty="0">
                <a:effectLst/>
                <a:ea typeface="Calibri" panose="020F0502020204030204" pitchFamily="34" charset="0"/>
                <a:cs typeface="Times New Roman" panose="02020603050405020304" pitchFamily="18" charset="0"/>
              </a:rPr>
              <a:t> a teleologická.</a:t>
            </a:r>
          </a:p>
          <a:p>
            <a:pPr>
              <a:spcAft>
                <a:spcPts val="600"/>
              </a:spcAft>
            </a:pPr>
            <a:r>
              <a:rPr lang="cs-CZ" sz="1800" dirty="0">
                <a:effectLst/>
                <a:ea typeface="Calibri" panose="020F0502020204030204" pitchFamily="34" charset="0"/>
                <a:cs typeface="Times New Roman" panose="02020603050405020304" pitchFamily="18" charset="0"/>
              </a:rPr>
              <a:t>Dávala přednost přírodnímu světu s jeho barvami, tvary a antropocentrickými analogiemi před matematicko-materialistickým výkladem založeným na primárních kvalitách a matematické dedukci.</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Znaky </a:t>
            </a:r>
            <a:r>
              <a:rPr lang="cs-CZ" dirty="0" err="1"/>
              <a:t>linnéovské</a:t>
            </a:r>
            <a:r>
              <a:rPr lang="cs-CZ" dirty="0"/>
              <a:t> vědy</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3C211F07-3B06-442C-881A-0DF47FE526B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Image result for taxonomy of nature linné">
            <a:extLst>
              <a:ext uri="{FF2B5EF4-FFF2-40B4-BE49-F238E27FC236}">
                <a16:creationId xmlns:a16="http://schemas.microsoft.com/office/drawing/2014/main" id="{2CF7BF16-039A-4E4B-973F-0826B5D7C44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30095" y="502525"/>
            <a:ext cx="4161905" cy="6355476"/>
          </a:xfrm>
          <a:prstGeom prst="rect">
            <a:avLst/>
          </a:prstGeom>
          <a:noFill/>
          <a:ln>
            <a:noFill/>
          </a:ln>
        </p:spPr>
      </p:pic>
    </p:spTree>
    <p:extLst>
      <p:ext uri="{BB962C8B-B14F-4D97-AF65-F5344CB8AC3E}">
        <p14:creationId xmlns:p14="http://schemas.microsoft.com/office/powerpoint/2010/main" val="1486276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558038"/>
            <a:ext cx="6106105" cy="4992390"/>
          </a:xfrm>
        </p:spPr>
        <p:txBody>
          <a:bodyPr>
            <a:normAutofit/>
          </a:bodyPr>
          <a:lstStyle/>
          <a:p>
            <a:pPr algn="just">
              <a:spcAft>
                <a:spcPts val="600"/>
              </a:spcAft>
            </a:pPr>
            <a:r>
              <a:rPr lang="cs-CZ" sz="1800" dirty="0">
                <a:effectLst/>
                <a:ea typeface="Calibri" panose="020F0502020204030204" pitchFamily="34" charset="0"/>
                <a:cs typeface="Times New Roman" panose="02020603050405020304" pitchFamily="18" charset="0"/>
              </a:rPr>
              <a:t>Georges Louis </a:t>
            </a:r>
            <a:r>
              <a:rPr lang="cs-CZ" sz="1800" dirty="0" err="1">
                <a:effectLst/>
                <a:ea typeface="Calibri" panose="020F0502020204030204" pitchFamily="34" charset="0"/>
                <a:cs typeface="Times New Roman" panose="02020603050405020304" pitchFamily="18" charset="0"/>
              </a:rPr>
              <a:t>Leclerc</a:t>
            </a:r>
            <a:r>
              <a:rPr lang="cs-CZ" sz="1800" dirty="0">
                <a:effectLst/>
                <a:ea typeface="Calibri" panose="020F0502020204030204" pitchFamily="34" charset="0"/>
                <a:cs typeface="Times New Roman" panose="02020603050405020304" pitchFamily="18" charset="0"/>
              </a:rPr>
              <a:t> de </a:t>
            </a:r>
            <a:r>
              <a:rPr lang="cs-CZ" sz="1800" dirty="0" err="1">
                <a:effectLst/>
                <a:ea typeface="Calibri" panose="020F0502020204030204" pitchFamily="34" charset="0"/>
                <a:cs typeface="Times New Roman" panose="02020603050405020304" pitchFamily="18" charset="0"/>
              </a:rPr>
              <a:t>Buffon</a:t>
            </a:r>
            <a:r>
              <a:rPr lang="cs-CZ" sz="1800" dirty="0">
                <a:effectLst/>
                <a:ea typeface="Calibri" panose="020F0502020204030204" pitchFamily="34" charset="0"/>
                <a:cs typeface="Times New Roman" panose="02020603050405020304" pitchFamily="18" charset="0"/>
              </a:rPr>
              <a:t> (1707-1788). </a:t>
            </a:r>
          </a:p>
          <a:p>
            <a:pPr>
              <a:spcAft>
                <a:spcPts val="600"/>
              </a:spcAft>
            </a:pPr>
            <a:r>
              <a:rPr lang="cs-CZ" sz="1800" dirty="0">
                <a:effectLst/>
                <a:ea typeface="Calibri" panose="020F0502020204030204" pitchFamily="34" charset="0"/>
                <a:cs typeface="Times New Roman" panose="02020603050405020304" pitchFamily="18" charset="0"/>
              </a:rPr>
              <a:t>Ideový odpůrce a protiklad Linného v rysech odborných i osobnostních.</a:t>
            </a:r>
          </a:p>
          <a:p>
            <a:pPr>
              <a:spcAft>
                <a:spcPts val="600"/>
              </a:spcAft>
            </a:pPr>
            <a:r>
              <a:rPr lang="cs-CZ" sz="1800" i="1" dirty="0" err="1">
                <a:effectLst/>
                <a:ea typeface="Calibri" panose="020F0502020204030204" pitchFamily="34" charset="0"/>
                <a:cs typeface="Times New Roman" panose="02020603050405020304" pitchFamily="18" charset="0"/>
              </a:rPr>
              <a:t>Histoire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naturelle</a:t>
            </a:r>
            <a:r>
              <a:rPr lang="cs-CZ" sz="1800" i="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a:t>
            </a:r>
            <a:r>
              <a:rPr lang="cs-CZ" sz="1800" i="1" dirty="0">
                <a:effectLst/>
                <a:ea typeface="Calibri" panose="020F0502020204030204" pitchFamily="34" charset="0"/>
                <a:cs typeface="Times New Roman" panose="02020603050405020304" pitchFamily="18" charset="0"/>
              </a:rPr>
              <a:t>Přírodopis</a:t>
            </a:r>
            <a:r>
              <a:rPr lang="cs-CZ" sz="1800" dirty="0">
                <a:effectLst/>
                <a:ea typeface="Calibri" panose="020F0502020204030204" pitchFamily="34" charset="0"/>
                <a:cs typeface="Times New Roman" panose="02020603050405020304" pitchFamily="18" charset="0"/>
              </a:rPr>
              <a:t>) (1749-1785): celá příroda od minerálů po ptáky.</a:t>
            </a:r>
          </a:p>
          <a:p>
            <a:pPr>
              <a:spcAft>
                <a:spcPts val="600"/>
              </a:spcAft>
            </a:pPr>
            <a:r>
              <a:rPr lang="cs-CZ" sz="1800" dirty="0">
                <a:effectLst/>
                <a:ea typeface="Calibri" panose="020F0502020204030204" pitchFamily="34" charset="0"/>
                <a:cs typeface="Times New Roman" panose="02020603050405020304" pitchFamily="18" charset="0"/>
              </a:rPr>
              <a:t>Nové chápání přírody odlišné od </a:t>
            </a:r>
            <a:r>
              <a:rPr lang="cs-CZ" sz="1800" dirty="0" err="1">
                <a:effectLst/>
                <a:ea typeface="Calibri" panose="020F0502020204030204" pitchFamily="34" charset="0"/>
                <a:cs typeface="Times New Roman" panose="02020603050405020304" pitchFamily="18" charset="0"/>
              </a:rPr>
              <a:t>karteziánského-newtonovského</a:t>
            </a:r>
            <a:r>
              <a:rPr lang="cs-CZ" sz="1800" dirty="0">
                <a:effectLst/>
                <a:ea typeface="Calibri" panose="020F0502020204030204" pitchFamily="34" charset="0"/>
                <a:cs typeface="Times New Roman" panose="02020603050405020304" pitchFamily="18" charset="0"/>
              </a:rPr>
              <a:t> mechanistického pojetí (</a:t>
            </a:r>
            <a:r>
              <a:rPr lang="cs-CZ" sz="1800" dirty="0" err="1">
                <a:effectLst/>
                <a:ea typeface="Calibri" panose="020F0502020204030204" pitchFamily="34" charset="0"/>
                <a:cs typeface="Times New Roman" panose="02020603050405020304" pitchFamily="18" charset="0"/>
              </a:rPr>
              <a:t>fyzikalismu</a:t>
            </a:r>
            <a:r>
              <a:rPr lang="cs-CZ" sz="1800" dirty="0">
                <a:effectLst/>
                <a:ea typeface="Calibri" panose="020F0502020204030204" pitchFamily="34" charset="0"/>
                <a:cs typeface="Times New Roman" panose="02020603050405020304" pitchFamily="18" charset="0"/>
              </a:rPr>
              <a:t>) i od </a:t>
            </a:r>
            <a:r>
              <a:rPr lang="cs-CZ" sz="1800" dirty="0" err="1">
                <a:effectLst/>
                <a:ea typeface="Calibri" panose="020F0502020204030204" pitchFamily="34" charset="0"/>
                <a:cs typeface="Times New Roman" panose="02020603050405020304" pitchFamily="18" charset="0"/>
              </a:rPr>
              <a:t>linnéovského</a:t>
            </a:r>
            <a:r>
              <a:rPr lang="cs-CZ" sz="1800" dirty="0">
                <a:effectLst/>
                <a:ea typeface="Calibri" panose="020F0502020204030204" pitchFamily="34" charset="0"/>
                <a:cs typeface="Times New Roman" panose="02020603050405020304" pitchFamily="18" charset="0"/>
              </a:rPr>
              <a:t> popisného přístupu.</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err="1"/>
              <a:t>Buffon</a:t>
            </a:r>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3C211F07-3B06-442C-881A-0DF47FE526B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Image result for count de buffon">
            <a:extLst>
              <a:ext uri="{FF2B5EF4-FFF2-40B4-BE49-F238E27FC236}">
                <a16:creationId xmlns:a16="http://schemas.microsoft.com/office/drawing/2014/main" id="{0B67999B-AD54-44AB-9E75-45F795CCB15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081465" y="1558038"/>
            <a:ext cx="5200892" cy="4397138"/>
          </a:xfrm>
          <a:prstGeom prst="rect">
            <a:avLst/>
          </a:prstGeom>
          <a:noFill/>
          <a:ln>
            <a:noFill/>
          </a:ln>
        </p:spPr>
      </p:pic>
      <p:sp>
        <p:nvSpPr>
          <p:cNvPr id="9" name="Zástupný obsah 1">
            <a:extLst>
              <a:ext uri="{FF2B5EF4-FFF2-40B4-BE49-F238E27FC236}">
                <a16:creationId xmlns:a16="http://schemas.microsoft.com/office/drawing/2014/main" id="{92FAE24F-FFC5-40AF-BB58-B78DFDFF0287}"/>
              </a:ext>
            </a:extLst>
          </p:cNvPr>
          <p:cNvSpPr txBox="1">
            <a:spLocks/>
          </p:cNvSpPr>
          <p:nvPr/>
        </p:nvSpPr>
        <p:spPr>
          <a:xfrm>
            <a:off x="975358" y="3429000"/>
            <a:ext cx="6501888" cy="312142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cs-CZ" dirty="0"/>
          </a:p>
        </p:txBody>
      </p:sp>
    </p:spTree>
    <p:extLst>
      <p:ext uri="{BB962C8B-B14F-4D97-AF65-F5344CB8AC3E}">
        <p14:creationId xmlns:p14="http://schemas.microsoft.com/office/powerpoint/2010/main" val="125087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9E2937-B38E-44ED-A5A8-65C2EA0FD882}"/>
              </a:ext>
            </a:extLst>
          </p:cNvPr>
          <p:cNvSpPr>
            <a:spLocks noGrp="1"/>
          </p:cNvSpPr>
          <p:nvPr>
            <p:ph type="title"/>
          </p:nvPr>
        </p:nvSpPr>
        <p:spPr>
          <a:xfrm>
            <a:off x="1615440" y="2761100"/>
            <a:ext cx="5816137" cy="1860776"/>
          </a:xfrm>
        </p:spPr>
        <p:txBody>
          <a:bodyPr>
            <a:normAutofit fontScale="90000"/>
          </a:bodyPr>
          <a:lstStyle/>
          <a:p>
            <a:r>
              <a:rPr lang="cs-CZ" u="sng" dirty="0">
                <a:solidFill>
                  <a:schemeClr val="accent1"/>
                </a:solidFill>
              </a:rPr>
              <a:t>VII. Svět, který dospěl: raná geologie a počátky evolučního myšlení</a:t>
            </a:r>
          </a:p>
        </p:txBody>
      </p:sp>
      <p:pic>
        <p:nvPicPr>
          <p:cNvPr id="4" name="Obrázek 3" descr="Image result for geology 17th century">
            <a:extLst>
              <a:ext uri="{FF2B5EF4-FFF2-40B4-BE49-F238E27FC236}">
                <a16:creationId xmlns:a16="http://schemas.microsoft.com/office/drawing/2014/main" id="{87A9707C-21C7-4A2C-850C-4AAEC132237D}"/>
              </a:ext>
            </a:extLst>
          </p:cNvPr>
          <p:cNvPicPr/>
          <p:nvPr/>
        </p:nvPicPr>
        <p:blipFill rotWithShape="1">
          <a:blip r:embed="rId2">
            <a:extLst>
              <a:ext uri="{28A0092B-C50C-407E-A947-70E740481C1C}">
                <a14:useLocalDpi xmlns:a14="http://schemas.microsoft.com/office/drawing/2010/main" val="0"/>
              </a:ext>
            </a:extLst>
          </a:blip>
          <a:srcRect l="5568" r="12988"/>
          <a:stretch/>
        </p:blipFill>
        <p:spPr bwMode="auto">
          <a:xfrm>
            <a:off x="7431577" y="0"/>
            <a:ext cx="4760423" cy="6858000"/>
          </a:xfrm>
          <a:prstGeom prst="rect">
            <a:avLst/>
          </a:prstGeom>
          <a:noFill/>
          <a:ln>
            <a:noFill/>
          </a:ln>
        </p:spPr>
      </p:pic>
    </p:spTree>
    <p:extLst>
      <p:ext uri="{BB962C8B-B14F-4D97-AF65-F5344CB8AC3E}">
        <p14:creationId xmlns:p14="http://schemas.microsoft.com/office/powerpoint/2010/main" val="2335336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197033"/>
            <a:ext cx="5439983" cy="5353395"/>
          </a:xfrm>
        </p:spPr>
        <p:txBody>
          <a:bodyPr>
            <a:normAutofit/>
          </a:bodyPr>
          <a:lstStyle/>
          <a:p>
            <a:pPr>
              <a:spcAft>
                <a:spcPts val="600"/>
              </a:spcAft>
              <a:buFont typeface="+mj-lt"/>
              <a:buAutoNum type="arabicParenR"/>
            </a:pPr>
            <a:r>
              <a:rPr lang="cs-CZ" u="sng" dirty="0">
                <a:ea typeface="Calibri" panose="020F0502020204030204" pitchFamily="34" charset="0"/>
                <a:cs typeface="Times New Roman" panose="02020603050405020304" pitchFamily="18" charset="0"/>
              </a:rPr>
              <a:t>Úloha času v přírodě</a:t>
            </a:r>
            <a:r>
              <a:rPr lang="cs-CZ" dirty="0">
                <a:ea typeface="Calibri" panose="020F0502020204030204" pitchFamily="34" charset="0"/>
                <a:cs typeface="Times New Roman" panose="02020603050405020304" pitchFamily="18" charset="0"/>
              </a:rPr>
              <a:t>: </a:t>
            </a:r>
            <a:r>
              <a:rPr lang="cs-CZ" dirty="0" err="1">
                <a:ea typeface="Calibri" panose="020F0502020204030204" pitchFamily="34" charset="0"/>
                <a:cs typeface="Times New Roman" panose="02020603050405020304" pitchFamily="18" charset="0"/>
              </a:rPr>
              <a:t>leibnizovské</a:t>
            </a:r>
            <a:r>
              <a:rPr lang="cs-CZ" dirty="0">
                <a:ea typeface="Calibri" panose="020F0502020204030204" pitchFamily="34" charset="0"/>
                <a:cs typeface="Times New Roman" panose="02020603050405020304" pitchFamily="18" charset="0"/>
              </a:rPr>
              <a:t> pojetí přírody jako ustavičné transformace. Celý svět je následností proměn v čase – příroda je dynamický, rozvíjející se systém.</a:t>
            </a:r>
          </a:p>
          <a:p>
            <a:pPr>
              <a:spcAft>
                <a:spcPts val="600"/>
              </a:spcAft>
              <a:buFont typeface="+mj-lt"/>
              <a:buAutoNum type="arabicParenR"/>
            </a:pPr>
            <a:r>
              <a:rPr lang="cs-CZ" u="sng" dirty="0">
                <a:ea typeface="Calibri" panose="020F0502020204030204" pitchFamily="34" charset="0"/>
                <a:cs typeface="Times New Roman" panose="02020603050405020304" pitchFamily="18" charset="0"/>
              </a:rPr>
              <a:t>Vitalistické pojetí přírody</a:t>
            </a:r>
            <a:r>
              <a:rPr lang="cs-CZ" dirty="0">
                <a:ea typeface="Calibri" panose="020F0502020204030204" pitchFamily="34" charset="0"/>
                <a:cs typeface="Times New Roman" panose="02020603050405020304" pitchFamily="18" charset="0"/>
              </a:rPr>
              <a:t>: přírodní objekty (nebo jejich části) jako aktivní a činné entity.</a:t>
            </a:r>
            <a:endParaRPr lang="cs-CZ" sz="1800" u="sng" dirty="0">
              <a:effectLst/>
              <a:ea typeface="Calibri" panose="020F0502020204030204" pitchFamily="34" charset="0"/>
              <a:cs typeface="Times New Roman" panose="02020603050405020304" pitchFamily="18" charset="0"/>
            </a:endParaRPr>
          </a:p>
          <a:p>
            <a:pPr>
              <a:spcAft>
                <a:spcPts val="600"/>
              </a:spcAft>
              <a:buFont typeface="+mj-lt"/>
              <a:buAutoNum type="arabicParenR" startAt="3"/>
            </a:pPr>
            <a:r>
              <a:rPr lang="cs-CZ" sz="1800" u="sng" dirty="0">
                <a:effectLst/>
                <a:ea typeface="Calibri" panose="020F0502020204030204" pitchFamily="34" charset="0"/>
                <a:cs typeface="Times New Roman" panose="02020603050405020304" pitchFamily="18" charset="0"/>
              </a:rPr>
              <a:t>Historická metoda</a:t>
            </a:r>
            <a:r>
              <a:rPr lang="cs-CZ" sz="1800" dirty="0">
                <a:effectLst/>
                <a:ea typeface="Calibri" panose="020F0502020204030204" pitchFamily="34" charset="0"/>
                <a:cs typeface="Times New Roman" panose="02020603050405020304" pitchFamily="18" charset="0"/>
              </a:rPr>
              <a:t>: upřednostňoval historický přístup k poznání, který souvisí s jeho dynamickým pojetím přírody. Jestliže se příroda proměňuje v čase, tak jí porozumíme tak, že pochopíme příčiny, které vedly ke změnám jejích stavu.</a:t>
            </a:r>
          </a:p>
          <a:p>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6" name="TextovéPole 5">
            <a:extLst>
              <a:ext uri="{FF2B5EF4-FFF2-40B4-BE49-F238E27FC236}">
                <a16:creationId xmlns:a16="http://schemas.microsoft.com/office/drawing/2014/main" id="{3C211F07-3B06-442C-881A-0DF47FE526B2}"/>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2. Katalogizace Stvořitelova díla</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4" name="Obrázek 3" descr="Obsah obrázku text, pes, kniha, kočka&#10;&#10;Popis byl vytvořen automaticky">
            <a:extLst>
              <a:ext uri="{FF2B5EF4-FFF2-40B4-BE49-F238E27FC236}">
                <a16:creationId xmlns:a16="http://schemas.microsoft.com/office/drawing/2014/main" id="{3BF3050C-FB1A-425D-B7AF-66DDBFA6DE70}"/>
              </a:ext>
            </a:extLst>
          </p:cNvPr>
          <p:cNvPicPr>
            <a:picLocks noChangeAspect="1"/>
          </p:cNvPicPr>
          <p:nvPr/>
        </p:nvPicPr>
        <p:blipFill>
          <a:blip r:embed="rId2"/>
          <a:stretch>
            <a:fillRect/>
          </a:stretch>
        </p:blipFill>
        <p:spPr>
          <a:xfrm>
            <a:off x="8491390" y="703385"/>
            <a:ext cx="3700609" cy="6154615"/>
          </a:xfrm>
          <a:prstGeom prst="rect">
            <a:avLst/>
          </a:prstGeom>
        </p:spPr>
      </p:pic>
    </p:spTree>
    <p:extLst>
      <p:ext uri="{BB962C8B-B14F-4D97-AF65-F5344CB8AC3E}">
        <p14:creationId xmlns:p14="http://schemas.microsoft.com/office/powerpoint/2010/main" val="367998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4742D87-44D8-41D7-B89F-09CF8B65AFE1}"/>
              </a:ext>
            </a:extLst>
          </p:cNvPr>
          <p:cNvSpPr>
            <a:spLocks noGrp="1"/>
          </p:cNvSpPr>
          <p:nvPr>
            <p:ph idx="1"/>
          </p:nvPr>
        </p:nvSpPr>
        <p:spPr>
          <a:xfrm>
            <a:off x="931985" y="1072662"/>
            <a:ext cx="5574323" cy="5398476"/>
          </a:xfrm>
        </p:spPr>
        <p:txBody>
          <a:bodyPr/>
          <a:lstStyle/>
          <a:p>
            <a:pPr>
              <a:spcAft>
                <a:spcPts val="600"/>
              </a:spcAft>
              <a:buFont typeface="+mj-lt"/>
              <a:buAutoNum type="arabicParenR" startAt="3"/>
            </a:pPr>
            <a:r>
              <a:rPr lang="cs-CZ" sz="1800" u="sng">
                <a:effectLst/>
                <a:ea typeface="Calibri" panose="020F0502020204030204" pitchFamily="34" charset="0"/>
                <a:cs typeface="Times New Roman" panose="02020603050405020304" pitchFamily="18" charset="0"/>
              </a:rPr>
              <a:t>Druhy a jejich změny</a:t>
            </a:r>
            <a:r>
              <a:rPr lang="cs-CZ" sz="1800">
                <a:effectLst/>
                <a:ea typeface="Calibri" panose="020F0502020204030204" pitchFamily="34" charset="0"/>
                <a:cs typeface="Times New Roman" panose="02020603050405020304" pitchFamily="18" charset="0"/>
              </a:rPr>
              <a:t>: Buffon zprvu odmítal druhy a binominální nomenklaturu. Velký řetězec bytí neobsahuje druhy, ale jen individua (není jasné kde končí druh). Od 60. let – vlastní pojetí druhu: „</a:t>
            </a:r>
            <a:r>
              <a:rPr lang="cs-CZ" sz="1800" i="1">
                <a:effectLst/>
                <a:ea typeface="Calibri" panose="020F0502020204030204" pitchFamily="34" charset="0"/>
                <a:cs typeface="Times New Roman" panose="02020603050405020304" pitchFamily="18" charset="0"/>
              </a:rPr>
              <a:t>Za příslušníky stejného druhu můžeme považovat takové jedince, kteří se prostřednictvím kopulace dokáží mezi sebou rozmnožovat</a:t>
            </a:r>
            <a:r>
              <a:rPr lang="cs-CZ" sz="1800">
                <a:effectLst/>
                <a:ea typeface="Calibri" panose="020F0502020204030204" pitchFamily="34" charset="0"/>
                <a:cs typeface="Times New Roman" panose="02020603050405020304" pitchFamily="18" charset="0"/>
              </a:rPr>
              <a:t>“. Mezek jako kříženec osla a koně nemůže mít potomky. </a:t>
            </a:r>
          </a:p>
          <a:p>
            <a:pPr>
              <a:spcAft>
                <a:spcPts val="600"/>
              </a:spcAft>
              <a:buFont typeface="+mj-lt"/>
              <a:buAutoNum type="arabicParenR" startAt="3"/>
            </a:pPr>
            <a:r>
              <a:rPr lang="cs-CZ" sz="1800" u="sng">
                <a:effectLst/>
                <a:ea typeface="Calibri" panose="020F0502020204030204" pitchFamily="34" charset="0"/>
                <a:cs typeface="Times New Roman" panose="02020603050405020304" pitchFamily="18" charset="0"/>
              </a:rPr>
              <a:t>Temporalizace řetězce bytí</a:t>
            </a:r>
            <a:r>
              <a:rPr lang="cs-CZ" sz="1800">
                <a:effectLst/>
                <a:ea typeface="Calibri" panose="020F0502020204030204" pitchFamily="34" charset="0"/>
                <a:cs typeface="Times New Roman" panose="02020603050405020304" pitchFamily="18" charset="0"/>
              </a:rPr>
              <a:t>: epigenetické pojetí vzniku života – návaznost na Aristotela: existence forem určujících vývoj. Druhy postupně degenerují, tj. mění se. Proměny přírody tedy uznává, ale chápe je jako degenerace, ne jako vývoj. Teprve na konci 18. století přichází Jean Baptiste Lamarck (1744-1828). </a:t>
            </a:r>
          </a:p>
          <a:p>
            <a:endParaRPr lang="cs-CZ"/>
          </a:p>
        </p:txBody>
      </p:sp>
      <p:pic>
        <p:nvPicPr>
          <p:cNvPr id="5" name="Obrázek 4" descr="Obsah obrázku text, kočka, kniha, malování&#10;&#10;Popis byl vytvořen automaticky">
            <a:extLst>
              <a:ext uri="{FF2B5EF4-FFF2-40B4-BE49-F238E27FC236}">
                <a16:creationId xmlns:a16="http://schemas.microsoft.com/office/drawing/2014/main" id="{96149D6B-60F8-4CAB-8DB3-3B3CA0A53A1D}"/>
              </a:ext>
            </a:extLst>
          </p:cNvPr>
          <p:cNvPicPr>
            <a:picLocks noChangeAspect="1"/>
          </p:cNvPicPr>
          <p:nvPr/>
        </p:nvPicPr>
        <p:blipFill>
          <a:blip r:embed="rId2"/>
          <a:stretch>
            <a:fillRect/>
          </a:stretch>
        </p:blipFill>
        <p:spPr>
          <a:xfrm>
            <a:off x="7669519" y="844062"/>
            <a:ext cx="4522481" cy="6013938"/>
          </a:xfrm>
          <a:prstGeom prst="rect">
            <a:avLst/>
          </a:prstGeom>
        </p:spPr>
      </p:pic>
    </p:spTree>
    <p:extLst>
      <p:ext uri="{BB962C8B-B14F-4D97-AF65-F5344CB8AC3E}">
        <p14:creationId xmlns:p14="http://schemas.microsoft.com/office/powerpoint/2010/main" val="208229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1. Teorie Země</a:t>
            </a:r>
          </a:p>
        </p:txBody>
      </p:sp>
      <p:sp>
        <p:nvSpPr>
          <p:cNvPr id="5" name="TextovéPole 4">
            <a:extLst>
              <a:ext uri="{FF2B5EF4-FFF2-40B4-BE49-F238E27FC236}">
                <a16:creationId xmlns:a16="http://schemas.microsoft.com/office/drawing/2014/main" id="{7C255823-30A5-446C-801E-6DA689579021}"/>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7" name="TextovéPole 6">
            <a:extLst>
              <a:ext uri="{FF2B5EF4-FFF2-40B4-BE49-F238E27FC236}">
                <a16:creationId xmlns:a16="http://schemas.microsoft.com/office/drawing/2014/main" id="{6C31B30C-3650-41B7-BF5C-CE7E47F25399}"/>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Obrázek 7" descr="Image result for thomas burnet theory of the earth">
            <a:extLst>
              <a:ext uri="{FF2B5EF4-FFF2-40B4-BE49-F238E27FC236}">
                <a16:creationId xmlns:a16="http://schemas.microsoft.com/office/drawing/2014/main" id="{DD3EA63F-7B53-4AE5-804A-44F70FC0C36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280112" y="624110"/>
            <a:ext cx="3778250" cy="6099175"/>
          </a:xfrm>
          <a:prstGeom prst="rect">
            <a:avLst/>
          </a:prstGeom>
          <a:noFill/>
          <a:ln>
            <a:noFill/>
          </a:ln>
        </p:spPr>
      </p:pic>
    </p:spTree>
    <p:extLst>
      <p:ext uri="{BB962C8B-B14F-4D97-AF65-F5344CB8AC3E}">
        <p14:creationId xmlns:p14="http://schemas.microsoft.com/office/powerpoint/2010/main" val="2606594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904999"/>
            <a:ext cx="10853968" cy="4645429"/>
          </a:xfrm>
        </p:spPr>
        <p:txBody>
          <a:bodyPr>
            <a:normAutofit/>
          </a:bodyPr>
          <a:lstStyle/>
          <a:p>
            <a:pPr>
              <a:spcAft>
                <a:spcPts val="600"/>
              </a:spcAft>
            </a:pPr>
            <a:r>
              <a:rPr lang="cs-CZ" sz="1800" dirty="0">
                <a:effectLst/>
                <a:ea typeface="Calibri" panose="020F0502020204030204" pitchFamily="34" charset="0"/>
                <a:cs typeface="Times New Roman" panose="02020603050405020304" pitchFamily="18" charset="0"/>
              </a:rPr>
              <a:t>Teorie Země = předchůdce geologie.</a:t>
            </a:r>
          </a:p>
          <a:p>
            <a:pPr>
              <a:spcAft>
                <a:spcPts val="600"/>
              </a:spcAft>
            </a:pPr>
            <a:r>
              <a:rPr lang="cs-CZ" sz="1800" dirty="0">
                <a:effectLst/>
                <a:ea typeface="Calibri" panose="020F0502020204030204" pitchFamily="34" charset="0"/>
                <a:cs typeface="Times New Roman" panose="02020603050405020304" pitchFamily="18" charset="0"/>
              </a:rPr>
              <a:t>Obrat v chápání přírody: až </a:t>
            </a:r>
            <a:r>
              <a:rPr lang="cs-CZ" sz="1800">
                <a:effectLst/>
                <a:ea typeface="Calibri" panose="020F0502020204030204" pitchFamily="34" charset="0"/>
                <a:cs typeface="Times New Roman" panose="02020603050405020304" pitchFamily="18" charset="0"/>
              </a:rPr>
              <a:t>dosud byla </a:t>
            </a:r>
            <a:r>
              <a:rPr lang="cs-CZ" sz="1800" dirty="0">
                <a:effectLst/>
                <a:ea typeface="Calibri" panose="020F0502020204030204" pitchFamily="34" charset="0"/>
                <a:cs typeface="Times New Roman" panose="02020603050405020304" pitchFamily="18" charset="0"/>
              </a:rPr>
              <a:t>příroda chápáno jako něco konstantního</a:t>
            </a:r>
            <a:r>
              <a:rPr lang="cs-CZ" sz="1800">
                <a:effectLst/>
                <a:ea typeface="Calibri" panose="020F0502020204030204" pitchFamily="34" charset="0"/>
                <a:cs typeface="Times New Roman" panose="02020603050405020304" pitchFamily="18" charset="0"/>
              </a:rPr>
              <a:t>, bez dějin  </a:t>
            </a:r>
            <a:r>
              <a:rPr lang="cs-CZ" sz="1800" dirty="0">
                <a:effectLst/>
                <a:ea typeface="Calibri" panose="020F0502020204030204" pitchFamily="34" charset="0"/>
                <a:cs typeface="Times New Roman" panose="02020603050405020304" pitchFamily="18" charset="0"/>
              </a:rPr>
              <a:t>– teorie Země ovšem předpokládaly, že Země  a spolu s ní i pozemská příroda se </a:t>
            </a:r>
            <a:r>
              <a:rPr lang="cs-CZ" sz="1800">
                <a:effectLst/>
                <a:ea typeface="Calibri" panose="020F0502020204030204" pitchFamily="34" charset="0"/>
                <a:cs typeface="Times New Roman" panose="02020603050405020304" pitchFamily="18" charset="0"/>
              </a:rPr>
              <a:t>v čase </a:t>
            </a:r>
            <a:r>
              <a:rPr lang="cs-CZ" sz="1800" dirty="0">
                <a:effectLst/>
                <a:ea typeface="Calibri" panose="020F0502020204030204" pitchFamily="34" charset="0"/>
                <a:cs typeface="Times New Roman" panose="02020603050405020304" pitchFamily="18" charset="0"/>
              </a:rPr>
              <a:t>proměňuje, vyvíjí se. </a:t>
            </a:r>
          </a:p>
          <a:p>
            <a:pPr>
              <a:spcAft>
                <a:spcPts val="600"/>
              </a:spcAft>
            </a:pPr>
            <a:r>
              <a:rPr lang="cs-CZ" sz="1800" dirty="0">
                <a:effectLst/>
                <a:ea typeface="Calibri" panose="020F0502020204030204" pitchFamily="34" charset="0"/>
                <a:cs typeface="Times New Roman" panose="02020603050405020304" pitchFamily="18" charset="0"/>
              </a:rPr>
              <a:t>Teorie Země přinesly přesvědčení, že příroda má dějiny – „</a:t>
            </a:r>
            <a:r>
              <a:rPr lang="cs-CZ" sz="1800" i="1" dirty="0">
                <a:effectLst/>
                <a:ea typeface="Calibri" panose="020F0502020204030204" pitchFamily="34" charset="0"/>
                <a:cs typeface="Times New Roman" panose="02020603050405020304" pitchFamily="18" charset="0"/>
              </a:rPr>
              <a:t>zčasovění přírody</a:t>
            </a:r>
            <a:r>
              <a:rPr lang="cs-CZ" sz="1800" dirty="0">
                <a:effectLst/>
                <a:ea typeface="Calibri" panose="020F0502020204030204" pitchFamily="34" charset="0"/>
                <a:cs typeface="Times New Roman" panose="02020603050405020304" pitchFamily="18" charset="0"/>
              </a:rPr>
              <a:t>“.</a:t>
            </a:r>
          </a:p>
          <a:p>
            <a:pPr>
              <a:spcAft>
                <a:spcPts val="600"/>
              </a:spcAft>
            </a:pPr>
            <a:r>
              <a:rPr lang="cs-CZ" sz="1800" u="sng" dirty="0">
                <a:effectLst/>
                <a:ea typeface="Calibri" panose="020F0502020204030204" pitchFamily="34" charset="0"/>
                <a:cs typeface="Times New Roman" panose="02020603050405020304" pitchFamily="18" charset="0"/>
              </a:rPr>
              <a:t>Křesťanská chronologie</a:t>
            </a:r>
            <a:r>
              <a:rPr lang="cs-CZ" sz="1800" dirty="0">
                <a:effectLst/>
                <a:ea typeface="Calibri" panose="020F0502020204030204" pitchFamily="34" charset="0"/>
                <a:cs typeface="Times New Roman" panose="02020603050405020304" pitchFamily="18" charset="0"/>
              </a:rPr>
              <a:t>: dvě data stvoření světa. </a:t>
            </a:r>
            <a:r>
              <a:rPr lang="cs-CZ" sz="1800">
                <a:effectLst/>
                <a:ea typeface="Calibri" panose="020F0502020204030204" pitchFamily="34" charset="0"/>
                <a:cs typeface="Times New Roman" panose="02020603050405020304" pitchFamily="18" charset="0"/>
              </a:rPr>
              <a:t>Podle </a:t>
            </a:r>
            <a:r>
              <a:rPr lang="cs-CZ" sz="1800" i="1">
                <a:effectLst/>
                <a:ea typeface="Calibri" panose="020F0502020204030204" pitchFamily="34" charset="0"/>
                <a:cs typeface="Times New Roman" panose="02020603050405020304" pitchFamily="18" charset="0"/>
              </a:rPr>
              <a:t>Septuaginty</a:t>
            </a:r>
            <a:r>
              <a:rPr lang="cs-CZ" sz="1800">
                <a:effectLst/>
                <a:ea typeface="Calibri" panose="020F0502020204030204" pitchFamily="34" charset="0"/>
                <a:cs typeface="Times New Roman" panose="02020603050405020304" pitchFamily="18" charset="0"/>
              </a:rPr>
              <a:t> (řec. překlad) </a:t>
            </a:r>
            <a:r>
              <a:rPr lang="cs-CZ" sz="1800" dirty="0">
                <a:effectLst/>
                <a:ea typeface="Calibri" panose="020F0502020204030204" pitchFamily="34" charset="0"/>
                <a:cs typeface="Times New Roman" panose="02020603050405020304" pitchFamily="18" charset="0"/>
              </a:rPr>
              <a:t>Země vznikla 5500 př. </a:t>
            </a:r>
            <a:r>
              <a:rPr lang="cs-CZ" sz="1800" dirty="0" err="1">
                <a:effectLst/>
                <a:ea typeface="Calibri" panose="020F0502020204030204" pitchFamily="34" charset="0"/>
                <a:cs typeface="Times New Roman" panose="02020603050405020304" pitchFamily="18" charset="0"/>
              </a:rPr>
              <a:t>Kr</a:t>
            </a:r>
            <a:r>
              <a:rPr lang="cs-CZ" sz="1800" dirty="0">
                <a:effectLst/>
                <a:ea typeface="Calibri" panose="020F0502020204030204" pitchFamily="34" charset="0"/>
                <a:cs typeface="Times New Roman" panose="02020603050405020304" pitchFamily="18" charset="0"/>
              </a:rPr>
              <a:t>, </a:t>
            </a:r>
            <a:r>
              <a:rPr lang="cs-CZ" sz="1800">
                <a:effectLst/>
                <a:ea typeface="Calibri" panose="020F0502020204030204" pitchFamily="34" charset="0"/>
                <a:cs typeface="Times New Roman" panose="02020603050405020304" pitchFamily="18" charset="0"/>
              </a:rPr>
              <a:t>podle </a:t>
            </a:r>
            <a:r>
              <a:rPr lang="cs-CZ" sz="1800" i="1">
                <a:effectLst/>
                <a:ea typeface="Calibri" panose="020F0502020204030204" pitchFamily="34" charset="0"/>
                <a:cs typeface="Times New Roman" panose="02020603050405020304" pitchFamily="18" charset="0"/>
              </a:rPr>
              <a:t>Vulgáty </a:t>
            </a:r>
            <a:r>
              <a:rPr lang="cs-CZ" sz="1800">
                <a:effectLst/>
                <a:ea typeface="Calibri" panose="020F0502020204030204" pitchFamily="34" charset="0"/>
                <a:cs typeface="Times New Roman" panose="02020603050405020304" pitchFamily="18" charset="0"/>
              </a:rPr>
              <a:t>(lat. překlad) </a:t>
            </a:r>
            <a:r>
              <a:rPr lang="cs-CZ" sz="1800" dirty="0">
                <a:effectLst/>
                <a:ea typeface="Calibri" panose="020F0502020204030204" pitchFamily="34" charset="0"/>
                <a:cs typeface="Times New Roman" panose="02020603050405020304" pitchFamily="18" charset="0"/>
              </a:rPr>
              <a:t>4000 př. Kr. V bibli se také píše, že jeden den je pro Boha jako 1000 let; a také se zde píše, že svět bude trvat šest dnů: to dohromady dávalo tušenou perspektivu délky </a:t>
            </a:r>
            <a:r>
              <a:rPr lang="cs-CZ" sz="1800" b="1" dirty="0">
                <a:effectLst/>
                <a:ea typeface="Calibri" panose="020F0502020204030204" pitchFamily="34" charset="0"/>
                <a:cs typeface="Times New Roman" panose="02020603050405020304" pitchFamily="18" charset="0"/>
              </a:rPr>
              <a:t>dějiny světa na 6000 let.</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Východiska</a:t>
            </a:r>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073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871184" y="1904999"/>
            <a:ext cx="5833663" cy="4645429"/>
          </a:xfrm>
        </p:spPr>
        <p:txBody>
          <a:bodyPr>
            <a:normAutofit/>
          </a:bodyPr>
          <a:lstStyle/>
          <a:p>
            <a:pPr algn="just">
              <a:spcAft>
                <a:spcPts val="600"/>
              </a:spcAft>
            </a:pPr>
            <a:r>
              <a:rPr lang="cs-CZ" sz="1800" dirty="0">
                <a:effectLst/>
                <a:ea typeface="Calibri" panose="020F0502020204030204" pitchFamily="34" charset="0"/>
                <a:cs typeface="Times New Roman" panose="02020603050405020304" pitchFamily="18" charset="0"/>
              </a:rPr>
              <a:t>Čtvrtá kniha </a:t>
            </a:r>
            <a:r>
              <a:rPr lang="cs-CZ" sz="1800" i="1" dirty="0">
                <a:effectLst/>
                <a:ea typeface="Calibri" panose="020F0502020204030204" pitchFamily="34" charset="0"/>
                <a:cs typeface="Times New Roman" panose="02020603050405020304" pitchFamily="18" charset="0"/>
              </a:rPr>
              <a:t>Principů filosofie </a:t>
            </a:r>
            <a:r>
              <a:rPr lang="cs-CZ" sz="1800" dirty="0">
                <a:effectLst/>
                <a:ea typeface="Calibri" panose="020F0502020204030204" pitchFamily="34" charset="0"/>
                <a:cs typeface="Times New Roman" panose="02020603050405020304" pitchFamily="18" charset="0"/>
              </a:rPr>
              <a:t>(par. 37-44).</a:t>
            </a:r>
          </a:p>
          <a:p>
            <a:pPr algn="just">
              <a:spcAft>
                <a:spcPts val="600"/>
              </a:spcAft>
            </a:pPr>
            <a:r>
              <a:rPr lang="cs-CZ" sz="1800" dirty="0">
                <a:effectLst/>
                <a:ea typeface="Calibri" panose="020F0502020204030204" pitchFamily="34" charset="0"/>
                <a:cs typeface="Times New Roman" panose="02020603050405020304" pitchFamily="18" charset="0"/>
              </a:rPr>
              <a:t>Na Slunci vznikají ze žhavých korpuskulí skvrny; hvězdy se od nich očisťují – pokud se to nepodaří, skvrny se sjednotí a pokryjí celou hvězdu krustou z pevné a neprůhledné hmoty. Zhroutí se vír hvězdy. Hvězda pak poletuje vesmírem jako kometa, nebo se stane planetou – </a:t>
            </a:r>
            <a:r>
              <a:rPr lang="cs-CZ" sz="1800">
                <a:effectLst/>
                <a:ea typeface="Calibri" panose="020F0502020204030204" pitchFamily="34" charset="0"/>
                <a:cs typeface="Times New Roman" panose="02020603050405020304" pitchFamily="18" charset="0"/>
              </a:rPr>
              <a:t>tak vznikla i Země.</a:t>
            </a:r>
            <a:endParaRPr lang="cs-CZ" sz="1800" dirty="0">
              <a:effectLst/>
              <a:ea typeface="Calibri" panose="020F0502020204030204" pitchFamily="34" charset="0"/>
              <a:cs typeface="Times New Roman" panose="02020603050405020304" pitchFamily="18" charset="0"/>
            </a:endParaRPr>
          </a:p>
          <a:p>
            <a:pPr algn="just">
              <a:spcAft>
                <a:spcPts val="600"/>
              </a:spcAft>
            </a:pPr>
            <a:r>
              <a:rPr lang="cs-CZ" sz="1800" u="sng" dirty="0">
                <a:effectLst/>
                <a:ea typeface="Calibri" panose="020F0502020204030204" pitchFamily="34" charset="0"/>
                <a:cs typeface="Times New Roman" panose="02020603050405020304" pitchFamily="18" charset="0"/>
              </a:rPr>
              <a:t>Základem Země jsou žhavé částice původně tvořící jádro hvězdy</a:t>
            </a:r>
            <a:r>
              <a:rPr lang="cs-CZ" sz="1800" dirty="0">
                <a:effectLst/>
                <a:ea typeface="Calibri" panose="020F0502020204030204" pitchFamily="34" charset="0"/>
                <a:cs typeface="Times New Roman" panose="02020603050405020304" pitchFamily="18" charset="0"/>
              </a:rPr>
              <a:t>,</a:t>
            </a:r>
            <a:r>
              <a:rPr lang="cs-CZ" sz="1800" u="sng" dirty="0">
                <a:effectLst/>
                <a:ea typeface="Calibri" panose="020F0502020204030204" pitchFamily="34" charset="0"/>
                <a:cs typeface="Times New Roman" panose="02020603050405020304" pitchFamily="18" charset="0"/>
              </a:rPr>
              <a:t> ty se rozrůzňují a utvářejí několik sférických vrstev</a:t>
            </a:r>
            <a:r>
              <a:rPr lang="cs-CZ" sz="1800" dirty="0">
                <a:effectLst/>
                <a:ea typeface="Calibri" panose="020F0502020204030204" pitchFamily="34" charset="0"/>
                <a:cs typeface="Times New Roman" panose="02020603050405020304" pitchFamily="18" charset="0"/>
              </a:rPr>
              <a:t>:</a:t>
            </a: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dirty="0"/>
              <a:t>Descartes</a:t>
            </a:r>
          </a:p>
        </p:txBody>
      </p:sp>
      <p:sp>
        <p:nvSpPr>
          <p:cNvPr id="7" name="TextovéPole 6">
            <a:extLst>
              <a:ext uri="{FF2B5EF4-FFF2-40B4-BE49-F238E27FC236}">
                <a16:creationId xmlns:a16="http://schemas.microsoft.com/office/drawing/2014/main" id="{6E97EF47-D424-4DB8-A1AC-4F5FAF7A450C}"/>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C6768772-F7A4-4B06-8F76-E3CF2DA48127}"/>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Zástupný symbol pro obsah 5">
            <a:extLst>
              <a:ext uri="{FF2B5EF4-FFF2-40B4-BE49-F238E27FC236}">
                <a16:creationId xmlns:a16="http://schemas.microsoft.com/office/drawing/2014/main" id="{4B80AE93-B9E4-4A79-8865-C9BB9FB79563}"/>
              </a:ext>
            </a:extLst>
          </p:cNvPr>
          <p:cNvPicPr/>
          <p:nvPr/>
        </p:nvPicPr>
        <p:blipFill>
          <a:blip r:embed="rId2"/>
          <a:stretch>
            <a:fillRect/>
          </a:stretch>
        </p:blipFill>
        <p:spPr>
          <a:xfrm>
            <a:off x="6809022" y="1904999"/>
            <a:ext cx="5382978" cy="4645429"/>
          </a:xfrm>
          <a:prstGeom prst="rect">
            <a:avLst/>
          </a:prstGeom>
        </p:spPr>
      </p:pic>
    </p:spTree>
    <p:extLst>
      <p:ext uri="{BB962C8B-B14F-4D97-AF65-F5344CB8AC3E}">
        <p14:creationId xmlns:p14="http://schemas.microsoft.com/office/powerpoint/2010/main" val="1861394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203767"/>
            <a:ext cx="10529251" cy="5346661"/>
          </a:xfrm>
        </p:spPr>
        <p:txBody>
          <a:bodyPr>
            <a:normAutofit/>
          </a:bodyPr>
          <a:lstStyle/>
          <a:p>
            <a:pPr algn="just">
              <a:spcAft>
                <a:spcPts val="600"/>
              </a:spcAft>
            </a:pPr>
            <a:r>
              <a:rPr lang="cs-CZ" sz="1800">
                <a:effectLst/>
                <a:ea typeface="Calibri" panose="020F0502020204030204" pitchFamily="34" charset="0"/>
                <a:cs typeface="Times New Roman" panose="02020603050405020304" pitchFamily="18" charset="0"/>
              </a:rPr>
              <a:t> </a:t>
            </a:r>
            <a:r>
              <a:rPr lang="cs-CZ" sz="1800" b="1">
                <a:effectLst/>
                <a:ea typeface="Calibri" panose="020F0502020204030204" pitchFamily="34" charset="0"/>
                <a:cs typeface="Times New Roman" panose="02020603050405020304" pitchFamily="18" charset="0"/>
              </a:rPr>
              <a:t>I</a:t>
            </a:r>
            <a:r>
              <a:rPr lang="cs-CZ" sz="1800">
                <a:effectLst/>
                <a:ea typeface="Calibri" panose="020F0502020204030204" pitchFamily="34" charset="0"/>
                <a:cs typeface="Times New Roman" panose="02020603050405020304" pitchFamily="18" charset="0"/>
              </a:rPr>
              <a:t> je žhnoucí </a:t>
            </a:r>
            <a:r>
              <a:rPr lang="cs-CZ" sz="1800" dirty="0">
                <a:effectLst/>
                <a:ea typeface="Calibri" panose="020F0502020204030204" pitchFamily="34" charset="0"/>
                <a:cs typeface="Times New Roman" panose="02020603050405020304" pitchFamily="18" charset="0"/>
              </a:rPr>
              <a:t>jádro země, pozůstatek její hvězdné minulosti. Vrstva </a:t>
            </a:r>
            <a:r>
              <a:rPr lang="cs-CZ" sz="1800" b="1" dirty="0">
                <a:effectLst/>
                <a:ea typeface="Calibri" panose="020F0502020204030204" pitchFamily="34" charset="0"/>
                <a:cs typeface="Times New Roman" panose="02020603050405020304" pitchFamily="18" charset="0"/>
              </a:rPr>
              <a:t>M</a:t>
            </a:r>
            <a:r>
              <a:rPr lang="cs-CZ" sz="1800" dirty="0">
                <a:effectLst/>
                <a:ea typeface="Calibri" panose="020F0502020204030204" pitchFamily="34" charset="0"/>
                <a:cs typeface="Times New Roman" panose="02020603050405020304" pitchFamily="18" charset="0"/>
              </a:rPr>
              <a:t> je hustá a neproniknutelná vrstva ze sražené hvězdné hmoty. Vrstvy </a:t>
            </a:r>
            <a:r>
              <a:rPr lang="cs-CZ" sz="1800" b="1" dirty="0">
                <a:effectLst/>
                <a:ea typeface="Calibri" panose="020F0502020204030204" pitchFamily="34" charset="0"/>
                <a:cs typeface="Times New Roman" panose="02020603050405020304" pitchFamily="18" charset="0"/>
              </a:rPr>
              <a:t>C, D, E a F</a:t>
            </a:r>
            <a:r>
              <a:rPr lang="cs-CZ" sz="1800" dirty="0">
                <a:effectLst/>
                <a:ea typeface="Calibri" panose="020F0502020204030204" pitchFamily="34" charset="0"/>
                <a:cs typeface="Times New Roman" panose="02020603050405020304" pitchFamily="18" charset="0"/>
              </a:rPr>
              <a:t> jsou vrstvy částic, které se postupně vytváří kolem jádra a hmoty </a:t>
            </a:r>
            <a:r>
              <a:rPr lang="cs-CZ" sz="1800" b="1" dirty="0">
                <a:effectLst/>
                <a:ea typeface="Calibri" panose="020F0502020204030204" pitchFamily="34" charset="0"/>
                <a:cs typeface="Times New Roman" panose="02020603050405020304" pitchFamily="18" charset="0"/>
              </a:rPr>
              <a:t>M</a:t>
            </a:r>
            <a:r>
              <a:rPr lang="cs-CZ" sz="1800" dirty="0">
                <a:effectLst/>
                <a:ea typeface="Calibri" panose="020F0502020204030204" pitchFamily="34" charset="0"/>
                <a:cs typeface="Times New Roman" panose="02020603050405020304" pitchFamily="18" charset="0"/>
              </a:rPr>
              <a:t>. </a:t>
            </a:r>
            <a:r>
              <a:rPr lang="cs-CZ" sz="1800" b="1" dirty="0">
                <a:effectLst/>
                <a:ea typeface="Calibri" panose="020F0502020204030204" pitchFamily="34" charset="0"/>
                <a:cs typeface="Times New Roman" panose="02020603050405020304" pitchFamily="18" charset="0"/>
              </a:rPr>
              <a:t>A, B a F</a:t>
            </a:r>
            <a:r>
              <a:rPr lang="cs-CZ" sz="1800" dirty="0">
                <a:effectLst/>
                <a:ea typeface="Calibri" panose="020F0502020204030204" pitchFamily="34" charset="0"/>
                <a:cs typeface="Times New Roman" panose="02020603050405020304" pitchFamily="18" charset="0"/>
              </a:rPr>
              <a:t> jsou vzdušné vrstvy, C je vnitřní kůra země, odkud pocházejí kovy. E je povrch země tvořený kameny, hlínou, pískem a blátem. D je voda. Vrstva E je čím dál více vystaveny vzduchu a slunci a nakonec se rozlomí do vícero částí, voda z D vyteče ven: tak se vytváří pohoří, údolí, moře, jeskyně </a:t>
            </a:r>
            <a:r>
              <a:rPr lang="cs-CZ" sz="1800" dirty="0" err="1">
                <a:effectLst/>
                <a:ea typeface="Calibri" panose="020F0502020204030204" pitchFamily="34" charset="0"/>
                <a:cs typeface="Times New Roman" panose="02020603050405020304" pitchFamily="18" charset="0"/>
              </a:rPr>
              <a:t>etc</a:t>
            </a:r>
            <a:r>
              <a:rPr lang="cs-CZ" sz="1800" dirty="0">
                <a:effectLst/>
                <a:ea typeface="Calibri" panose="020F0502020204030204" pitchFamily="34" charset="0"/>
                <a:cs typeface="Times New Roman" panose="02020603050405020304" pitchFamily="18" charset="0"/>
              </a:rPr>
              <a:t>., jak je patrné na </a:t>
            </a:r>
            <a:r>
              <a:rPr lang="cs-CZ" sz="1800">
                <a:effectLst/>
                <a:ea typeface="Calibri" panose="020F0502020204030204" pitchFamily="34" charset="0"/>
                <a:cs typeface="Times New Roman" panose="02020603050405020304" pitchFamily="18" charset="0"/>
              </a:rPr>
              <a:t>obrázku vpravo. </a:t>
            </a:r>
            <a:endParaRPr lang="cs-CZ" dirty="0"/>
          </a:p>
        </p:txBody>
      </p:sp>
      <p:sp>
        <p:nvSpPr>
          <p:cNvPr id="7" name="TextovéPole 6">
            <a:extLst>
              <a:ext uri="{FF2B5EF4-FFF2-40B4-BE49-F238E27FC236}">
                <a16:creationId xmlns:a16="http://schemas.microsoft.com/office/drawing/2014/main" id="{4E04E4DD-6748-4739-AF43-795FC419515D}"/>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69CE72F0-9195-45ED-AA2F-887B80BF1870}"/>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Zástupný symbol pro obsah 6">
            <a:extLst>
              <a:ext uri="{FF2B5EF4-FFF2-40B4-BE49-F238E27FC236}">
                <a16:creationId xmlns:a16="http://schemas.microsoft.com/office/drawing/2014/main" id="{1E104DE4-BF54-4CE9-B68B-68BFFACB304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19997" y="3737271"/>
            <a:ext cx="5534504" cy="2856452"/>
          </a:xfrm>
          <a:prstGeom prst="rect">
            <a:avLst/>
          </a:prstGeom>
        </p:spPr>
      </p:pic>
      <p:pic>
        <p:nvPicPr>
          <p:cNvPr id="11" name="Obrázek 10">
            <a:extLst>
              <a:ext uri="{FF2B5EF4-FFF2-40B4-BE49-F238E27FC236}">
                <a16:creationId xmlns:a16="http://schemas.microsoft.com/office/drawing/2014/main" id="{8D25BCCE-A441-4D66-93AF-F8E89337A95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458673" y="3738623"/>
            <a:ext cx="5625297" cy="2833453"/>
          </a:xfrm>
          <a:prstGeom prst="rect">
            <a:avLst/>
          </a:prstGeom>
        </p:spPr>
      </p:pic>
    </p:spTree>
    <p:extLst>
      <p:ext uri="{BB962C8B-B14F-4D97-AF65-F5344CB8AC3E}">
        <p14:creationId xmlns:p14="http://schemas.microsoft.com/office/powerpoint/2010/main" val="4273437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60" y="1336431"/>
            <a:ext cx="5825490" cy="5213997"/>
          </a:xfrm>
        </p:spPr>
        <p:txBody>
          <a:bodyPr>
            <a:normAutofit/>
          </a:bodyPr>
          <a:lstStyle/>
          <a:p>
            <a:pPr algn="just">
              <a:spcAft>
                <a:spcPts val="600"/>
              </a:spcAft>
            </a:pPr>
            <a:r>
              <a:rPr lang="cs-CZ" sz="1800" i="1">
                <a:effectLst/>
                <a:ea typeface="Calibri" panose="020F0502020204030204" pitchFamily="34" charset="0"/>
                <a:cs typeface="Times New Roman" panose="02020603050405020304" pitchFamily="18" charset="0"/>
              </a:rPr>
              <a:t>Telluris </a:t>
            </a:r>
            <a:r>
              <a:rPr lang="cs-CZ" sz="1800" i="1" dirty="0" err="1">
                <a:effectLst/>
                <a:ea typeface="Calibri" panose="020F0502020204030204" pitchFamily="34" charset="0"/>
                <a:cs typeface="Times New Roman" panose="02020603050405020304" pitchFamily="18" charset="0"/>
              </a:rPr>
              <a:t>Theoria</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Sacra</a:t>
            </a:r>
            <a:r>
              <a:rPr lang="cs-CZ" sz="1800" dirty="0">
                <a:effectLst/>
                <a:ea typeface="Calibri" panose="020F0502020204030204" pitchFamily="34" charset="0"/>
                <a:cs typeface="Times New Roman" panose="02020603050405020304" pitchFamily="18" charset="0"/>
              </a:rPr>
              <a:t> (1684); anglický překlad </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Sacred</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Theory</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of</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Earth</a:t>
            </a:r>
            <a:r>
              <a:rPr lang="cs-CZ" sz="1800" dirty="0">
                <a:effectLst/>
                <a:ea typeface="Calibri" panose="020F0502020204030204" pitchFamily="34" charset="0"/>
                <a:cs typeface="Times New Roman" panose="02020603050405020304" pitchFamily="18" charset="0"/>
              </a:rPr>
              <a:t> (1690).</a:t>
            </a:r>
          </a:p>
          <a:p>
            <a:pPr algn="just">
              <a:spcAft>
                <a:spcPts val="600"/>
              </a:spcAft>
            </a:pPr>
            <a:r>
              <a:rPr lang="cs-CZ" sz="1800" dirty="0">
                <a:effectLst/>
                <a:ea typeface="Calibri" panose="020F0502020204030204" pitchFamily="34" charset="0"/>
                <a:cs typeface="Times New Roman" panose="02020603050405020304" pitchFamily="18" charset="0"/>
              </a:rPr>
              <a:t>Spojení kreativního čtení bible s karteziánskou kosmologií. </a:t>
            </a:r>
          </a:p>
          <a:p>
            <a:pPr algn="just">
              <a:spcAft>
                <a:spcPts val="600"/>
              </a:spcAft>
            </a:pPr>
            <a:r>
              <a:rPr lang="cs-CZ" sz="1800" u="sng" dirty="0">
                <a:effectLst/>
                <a:ea typeface="Calibri" panose="020F0502020204030204" pitchFamily="34" charset="0"/>
                <a:cs typeface="Times New Roman" panose="02020603050405020304" pitchFamily="18" charset="0"/>
              </a:rPr>
              <a:t>Počáteční chaos částic</a:t>
            </a:r>
            <a:r>
              <a:rPr lang="cs-CZ" sz="1800" dirty="0">
                <a:effectLst/>
                <a:ea typeface="Calibri" panose="020F0502020204030204" pitchFamily="34" charset="0"/>
                <a:cs typeface="Times New Roman" panose="02020603050405020304" pitchFamily="18" charset="0"/>
              </a:rPr>
              <a:t>; Bůh vložil zákony, podle nichž se částice uspořádaly; koncentrické vrstvy živlů: vzduch, voda, </a:t>
            </a:r>
            <a:r>
              <a:rPr lang="cs-CZ" sz="1800">
                <a:effectLst/>
                <a:ea typeface="Calibri" panose="020F0502020204030204" pitchFamily="34" charset="0"/>
                <a:cs typeface="Times New Roman" panose="02020603050405020304" pitchFamily="18" charset="0"/>
              </a:rPr>
              <a:t>země. Dokonale hladký povrch Země = Ráj.</a:t>
            </a:r>
          </a:p>
          <a:p>
            <a:pPr algn="just">
              <a:spcAft>
                <a:spcPts val="600"/>
              </a:spcAft>
            </a:pPr>
            <a:r>
              <a:rPr lang="cs-CZ">
                <a:ea typeface="Calibri" panose="020F0502020204030204" pitchFamily="34" charset="0"/>
                <a:cs typeface="Times New Roman" panose="02020603050405020304" pitchFamily="18" charset="0"/>
              </a:rPr>
              <a:t>vysušování pozemské kůry, ohřívání vody uvnitř Země – exploze vařící vody – potopa světa – naklonění zemské osy (tj. střídání ročních dob). </a:t>
            </a:r>
          </a:p>
          <a:p>
            <a:pPr algn="just">
              <a:spcAft>
                <a:spcPts val="600"/>
              </a:spcAft>
            </a:pPr>
            <a:r>
              <a:rPr lang="cs-CZ" sz="1800">
                <a:effectLst/>
                <a:ea typeface="Calibri" panose="020F0502020204030204" pitchFamily="34" charset="0"/>
                <a:cs typeface="Times New Roman" panose="02020603050405020304" pitchFamily="18" charset="0"/>
              </a:rPr>
              <a:t>pravdivá teorie souhlasící s biblí i fyzikálními principy</a:t>
            </a:r>
            <a:endParaRPr lang="cs-CZ" sz="1800" dirty="0">
              <a:effectLst/>
              <a:ea typeface="Calibri" panose="020F0502020204030204" pitchFamily="34" charset="0"/>
              <a:cs typeface="Times New Roman" panose="02020603050405020304" pitchFamily="18" charset="0"/>
            </a:endParaRPr>
          </a:p>
          <a:p>
            <a:endParaRPr lang="cs-CZ" dirty="0"/>
          </a:p>
        </p:txBody>
      </p:sp>
      <p:sp>
        <p:nvSpPr>
          <p:cNvPr id="3" name="Nadpis 2">
            <a:extLst>
              <a:ext uri="{FF2B5EF4-FFF2-40B4-BE49-F238E27FC236}">
                <a16:creationId xmlns:a16="http://schemas.microsoft.com/office/drawing/2014/main" id="{8534F9D6-9401-4CBC-BAAA-6AA2308A0E67}"/>
              </a:ext>
            </a:extLst>
          </p:cNvPr>
          <p:cNvSpPr>
            <a:spLocks noGrp="1"/>
          </p:cNvSpPr>
          <p:nvPr>
            <p:ph type="title"/>
          </p:nvPr>
        </p:nvSpPr>
        <p:spPr/>
        <p:txBody>
          <a:bodyPr/>
          <a:lstStyle/>
          <a:p>
            <a:r>
              <a:rPr lang="cs-CZ" sz="3600">
                <a:effectLst/>
                <a:ea typeface="Calibri" panose="020F0502020204030204" pitchFamily="34" charset="0"/>
                <a:cs typeface="Times New Roman" panose="02020603050405020304" pitchFamily="18" charset="0"/>
              </a:rPr>
              <a:t>Thomas Burnet (1635–1715)</a:t>
            </a:r>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5" name="Obrázek 4" descr="Obsah obrázku text&#10;&#10;Popis byl vytvořen automaticky">
            <a:extLst>
              <a:ext uri="{FF2B5EF4-FFF2-40B4-BE49-F238E27FC236}">
                <a16:creationId xmlns:a16="http://schemas.microsoft.com/office/drawing/2014/main" id="{9AB6BC6D-5EC5-49E9-9AF4-01CD1100AD4A}"/>
              </a:ext>
            </a:extLst>
          </p:cNvPr>
          <p:cNvPicPr>
            <a:picLocks noChangeAspect="1"/>
          </p:cNvPicPr>
          <p:nvPr/>
        </p:nvPicPr>
        <p:blipFill>
          <a:blip r:embed="rId2"/>
          <a:stretch>
            <a:fillRect/>
          </a:stretch>
        </p:blipFill>
        <p:spPr>
          <a:xfrm>
            <a:off x="7064743" y="650398"/>
            <a:ext cx="5127257" cy="6233890"/>
          </a:xfrm>
          <a:prstGeom prst="rect">
            <a:avLst/>
          </a:prstGeom>
        </p:spPr>
      </p:pic>
    </p:spTree>
    <p:extLst>
      <p:ext uri="{BB962C8B-B14F-4D97-AF65-F5344CB8AC3E}">
        <p14:creationId xmlns:p14="http://schemas.microsoft.com/office/powerpoint/2010/main" val="1973878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3800C01-34EA-4F9F-AFE1-3B613FE7E932}"/>
              </a:ext>
            </a:extLst>
          </p:cNvPr>
          <p:cNvSpPr>
            <a:spLocks noGrp="1"/>
          </p:cNvSpPr>
          <p:nvPr>
            <p:ph idx="1"/>
          </p:nvPr>
        </p:nvSpPr>
        <p:spPr>
          <a:xfrm>
            <a:off x="975359" y="1180407"/>
            <a:ext cx="4792395" cy="4657685"/>
          </a:xfrm>
        </p:spPr>
        <p:txBody>
          <a:bodyPr>
            <a:normAutofit fontScale="92500" lnSpcReduction="10000"/>
          </a:bodyPr>
          <a:lstStyle/>
          <a:p>
            <a:pPr algn="just">
              <a:spcBef>
                <a:spcPts val="0"/>
              </a:spcBef>
              <a:spcAft>
                <a:spcPts val="600"/>
              </a:spcAft>
            </a:pPr>
            <a:r>
              <a:rPr lang="cs-CZ" dirty="0">
                <a:ea typeface="Calibri" panose="020F0502020204030204" pitchFamily="34" charset="0"/>
                <a:cs typeface="Times New Roman" panose="02020603050405020304" pitchFamily="18" charset="0"/>
              </a:rPr>
              <a:t>F</a:t>
            </a:r>
            <a:r>
              <a:rPr lang="cs-CZ" sz="1800" dirty="0">
                <a:effectLst/>
                <a:ea typeface="Calibri" panose="020F0502020204030204" pitchFamily="34" charset="0"/>
                <a:cs typeface="Times New Roman" panose="02020603050405020304" pitchFamily="18" charset="0"/>
              </a:rPr>
              <a:t>áze odpovídající obrázku (podle hod. ručiček).</a:t>
            </a:r>
          </a:p>
          <a:p>
            <a:pPr algn="just">
              <a:spcBef>
                <a:spcPts val="0"/>
              </a:spcBef>
              <a:spcAft>
                <a:spcPts val="600"/>
              </a:spcAft>
              <a:buFont typeface="+mj-lt"/>
              <a:buAutoNum type="arabicPeriod"/>
            </a:pPr>
            <a:r>
              <a:rPr lang="cs-CZ" sz="1800" dirty="0">
                <a:effectLst/>
                <a:ea typeface="Calibri" panose="020F0502020204030204" pitchFamily="34" charset="0"/>
                <a:cs typeface="Times New Roman" panose="02020603050405020304" pitchFamily="18" charset="0"/>
              </a:rPr>
              <a:t>Sféricky spojené částice.</a:t>
            </a:r>
          </a:p>
          <a:p>
            <a:pPr algn="just">
              <a:spcBef>
                <a:spcPts val="0"/>
              </a:spcBef>
              <a:spcAft>
                <a:spcPts val="600"/>
              </a:spcAft>
              <a:buFont typeface="+mj-lt"/>
              <a:buAutoNum type="arabicPeriod"/>
            </a:pPr>
            <a:r>
              <a:rPr lang="cs-CZ" sz="1800" dirty="0">
                <a:effectLst/>
                <a:ea typeface="Calibri" panose="020F0502020204030204" pitchFamily="34" charset="0"/>
                <a:cs typeface="Times New Roman" panose="02020603050405020304" pitchFamily="18" charset="0"/>
              </a:rPr>
              <a:t>Zeměkoule s hladkým povrchem.</a:t>
            </a:r>
          </a:p>
          <a:p>
            <a:pPr algn="just">
              <a:spcBef>
                <a:spcPts val="0"/>
              </a:spcBef>
              <a:spcAft>
                <a:spcPts val="600"/>
              </a:spcAft>
              <a:buFont typeface="+mj-lt"/>
              <a:buAutoNum type="arabicPeriod"/>
            </a:pPr>
            <a:r>
              <a:rPr lang="cs-CZ" sz="1800" dirty="0">
                <a:effectLst/>
                <a:ea typeface="Calibri" panose="020F0502020204030204" pitchFamily="34" charset="0"/>
                <a:cs typeface="Times New Roman" panose="02020603050405020304" pitchFamily="18" charset="0"/>
              </a:rPr>
              <a:t>Rozervání povrchu – voda zevnitř zeměkoule zaplavuje povrch – univerzální potopa.</a:t>
            </a:r>
          </a:p>
          <a:p>
            <a:pPr algn="just">
              <a:spcBef>
                <a:spcPts val="0"/>
              </a:spcBef>
              <a:spcAft>
                <a:spcPts val="600"/>
              </a:spcAft>
              <a:buFont typeface="+mj-lt"/>
              <a:buAutoNum type="arabicPeriod"/>
            </a:pPr>
            <a:r>
              <a:rPr lang="cs-CZ" sz="1800" dirty="0">
                <a:effectLst/>
                <a:ea typeface="Calibri" panose="020F0502020204030204" pitchFamily="34" charset="0"/>
                <a:cs typeface="Times New Roman" panose="02020603050405020304" pitchFamily="18" charset="0"/>
              </a:rPr>
              <a:t>Z pevných zbytků vnější kůry se čase vytvořil dnešní reliéf zeměkoule.</a:t>
            </a:r>
          </a:p>
          <a:p>
            <a:pPr algn="just">
              <a:spcBef>
                <a:spcPts val="0"/>
              </a:spcBef>
              <a:spcAft>
                <a:spcPts val="600"/>
              </a:spcAft>
              <a:buFont typeface="+mj-lt"/>
              <a:buAutoNum type="arabicPeriod"/>
            </a:pPr>
            <a:r>
              <a:rPr lang="cs-CZ" sz="1800" dirty="0">
                <a:effectLst/>
                <a:ea typeface="Calibri" panose="020F0502020204030204" pitchFamily="34" charset="0"/>
                <a:cs typeface="Times New Roman" panose="02020603050405020304" pitchFamily="18" charset="0"/>
              </a:rPr>
              <a:t>Všeobecný požár světa.</a:t>
            </a:r>
          </a:p>
          <a:p>
            <a:pPr algn="just">
              <a:spcBef>
                <a:spcPts val="0"/>
              </a:spcBef>
              <a:spcAft>
                <a:spcPts val="600"/>
              </a:spcAft>
              <a:buFont typeface="+mj-lt"/>
              <a:buAutoNum type="arabicPeriod"/>
            </a:pPr>
            <a:r>
              <a:rPr lang="cs-CZ" sz="1800" dirty="0">
                <a:effectLst/>
                <a:ea typeface="Calibri" panose="020F0502020204030204" pitchFamily="34" charset="0"/>
                <a:cs typeface="Times New Roman" panose="02020603050405020304" pitchFamily="18" charset="0"/>
              </a:rPr>
              <a:t>Urovnání povrchu do podoby hladké koule.</a:t>
            </a:r>
          </a:p>
          <a:p>
            <a:pPr algn="just">
              <a:spcBef>
                <a:spcPts val="0"/>
              </a:spcBef>
              <a:spcAft>
                <a:spcPts val="600"/>
              </a:spcAft>
              <a:buFont typeface="+mj-lt"/>
              <a:buAutoNum type="arabicPeriod"/>
            </a:pPr>
            <a:r>
              <a:rPr lang="cs-CZ" sz="1800" dirty="0">
                <a:effectLst/>
                <a:ea typeface="Calibri" panose="020F0502020204030204" pitchFamily="34" charset="0"/>
                <a:cs typeface="Times New Roman" panose="02020603050405020304" pitchFamily="18" charset="0"/>
              </a:rPr>
              <a:t>Země se změní v hvězdu.</a:t>
            </a:r>
          </a:p>
          <a:p>
            <a:pPr algn="just">
              <a:spcBef>
                <a:spcPts val="0"/>
              </a:spcBef>
              <a:spcAft>
                <a:spcPts val="600"/>
              </a:spcAft>
            </a:pPr>
            <a:r>
              <a:rPr lang="cs-CZ" sz="1800" dirty="0">
                <a:effectLst/>
                <a:ea typeface="Calibri" panose="020F0502020204030204" pitchFamily="34" charset="0"/>
                <a:cs typeface="Times New Roman" panose="02020603050405020304" pitchFamily="18" charset="0"/>
              </a:rPr>
              <a:t>Svět bez zázraků. Změnilo se pojetí Boha: nejde o jeho absolutní vládu nad světem, ale o dokonalost jeho díla.</a:t>
            </a:r>
          </a:p>
          <a:p>
            <a:endParaRPr lang="cs-CZ" dirty="0"/>
          </a:p>
        </p:txBody>
      </p:sp>
      <p:sp>
        <p:nvSpPr>
          <p:cNvPr id="7" name="TextovéPole 6">
            <a:extLst>
              <a:ext uri="{FF2B5EF4-FFF2-40B4-BE49-F238E27FC236}">
                <a16:creationId xmlns:a16="http://schemas.microsoft.com/office/drawing/2014/main" id="{DD2C527B-336E-47F3-A763-7A8B90A31C87}"/>
              </a:ext>
            </a:extLst>
          </p:cNvPr>
          <p:cNvSpPr txBox="1"/>
          <p:nvPr/>
        </p:nvSpPr>
        <p:spPr>
          <a:xfrm>
            <a:off x="63041" y="64825"/>
            <a:ext cx="5439983" cy="369332"/>
          </a:xfrm>
          <a:prstGeom prst="rect">
            <a:avLst/>
          </a:prstGeom>
          <a:noFill/>
        </p:spPr>
        <p:txBody>
          <a:bodyPr wrap="square">
            <a:spAutoFit/>
          </a:bodyPr>
          <a:lstStyle/>
          <a:p>
            <a:r>
              <a:rPr lang="cs-CZ" sz="1800" dirty="0">
                <a:solidFill>
                  <a:schemeClr val="bg1"/>
                </a:solidFill>
                <a:effectLst/>
                <a:latin typeface="+mj-lt"/>
                <a:ea typeface="Times New Roman" panose="02020603050405020304" pitchFamily="18" charset="0"/>
                <a:cs typeface="Calibri" panose="020F0502020204030204" pitchFamily="34" charset="0"/>
              </a:rPr>
              <a:t>VII. Svět, který dospěl</a:t>
            </a:r>
            <a:endParaRPr lang="cs-CZ" dirty="0">
              <a:solidFill>
                <a:schemeClr val="bg1"/>
              </a:solidFill>
              <a:latin typeface="+mj-lt"/>
            </a:endParaRPr>
          </a:p>
        </p:txBody>
      </p:sp>
      <p:sp>
        <p:nvSpPr>
          <p:cNvPr id="8" name="TextovéPole 7">
            <a:extLst>
              <a:ext uri="{FF2B5EF4-FFF2-40B4-BE49-F238E27FC236}">
                <a16:creationId xmlns:a16="http://schemas.microsoft.com/office/drawing/2014/main" id="{E21DBEC1-AEA0-469D-8D13-17D86C4E728C}"/>
              </a:ext>
            </a:extLst>
          </p:cNvPr>
          <p:cNvSpPr txBox="1"/>
          <p:nvPr/>
        </p:nvSpPr>
        <p:spPr>
          <a:xfrm>
            <a:off x="7903029" y="64825"/>
            <a:ext cx="4288971" cy="369332"/>
          </a:xfrm>
          <a:prstGeom prst="rect">
            <a:avLst/>
          </a:prstGeom>
          <a:noFill/>
        </p:spPr>
        <p:txBody>
          <a:bodyPr wrap="square">
            <a:spAutoFit/>
          </a:bodyPr>
          <a:lstStyle/>
          <a:p>
            <a:pPr algn="r">
              <a:spcBef>
                <a:spcPts val="200"/>
              </a:spcBef>
              <a:tabLst>
                <a:tab pos="180340" algn="l"/>
              </a:tabLst>
            </a:pPr>
            <a:r>
              <a:rPr lang="cs-CZ" sz="1800" dirty="0">
                <a:solidFill>
                  <a:schemeClr val="bg1"/>
                </a:solidFill>
                <a:effectLst/>
                <a:latin typeface="+mj-lt"/>
                <a:ea typeface="Times New Roman" panose="02020603050405020304" pitchFamily="18" charset="0"/>
                <a:cs typeface="Calibri" panose="020F0502020204030204" pitchFamily="34" charset="0"/>
              </a:rPr>
              <a:t>1. Teorie Země</a:t>
            </a:r>
            <a:endParaRPr lang="cs-CZ" sz="1800" dirty="0">
              <a:solidFill>
                <a:schemeClr val="bg1"/>
              </a:solidFill>
              <a:effectLst/>
              <a:latin typeface="+mj-lt"/>
              <a:ea typeface="Calibri" panose="020F0502020204030204" pitchFamily="34" charset="0"/>
              <a:cs typeface="Times New Roman" panose="02020603050405020304" pitchFamily="18" charset="0"/>
            </a:endParaRPr>
          </a:p>
        </p:txBody>
      </p:sp>
      <p:pic>
        <p:nvPicPr>
          <p:cNvPr id="9" name="Zástupný symbol pro obsah 6">
            <a:extLst>
              <a:ext uri="{FF2B5EF4-FFF2-40B4-BE49-F238E27FC236}">
                <a16:creationId xmlns:a16="http://schemas.microsoft.com/office/drawing/2014/main" id="{9F2E3EA6-5820-4428-8E80-2AA56485600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209692" y="0"/>
            <a:ext cx="4982307" cy="6825587"/>
          </a:xfrm>
          <a:prstGeom prst="rect">
            <a:avLst/>
          </a:prstGeom>
        </p:spPr>
      </p:pic>
    </p:spTree>
    <p:extLst>
      <p:ext uri="{BB962C8B-B14F-4D97-AF65-F5344CB8AC3E}">
        <p14:creationId xmlns:p14="http://schemas.microsoft.com/office/powerpoint/2010/main" val="133793261"/>
      </p:ext>
    </p:extLst>
  </p:cSld>
  <p:clrMapOvr>
    <a:masterClrMapping/>
  </p:clrMapOvr>
</p:sld>
</file>

<file path=ppt/theme/theme1.xml><?xml version="1.0" encoding="utf-8"?>
<a:theme xmlns:a="http://schemas.openxmlformats.org/drawingml/2006/main" name="Stébla">
  <a:themeElements>
    <a:clrScheme name="Barvy">
      <a:dk1>
        <a:sysClr val="windowText" lastClr="000000"/>
      </a:dk1>
      <a:lt1>
        <a:sysClr val="window" lastClr="FFFFFF"/>
      </a:lt1>
      <a:dk2>
        <a:srgbClr val="648543"/>
      </a:dk2>
      <a:lt2>
        <a:srgbClr val="E3EACF"/>
      </a:lt2>
      <a:accent1>
        <a:srgbClr val="A53010"/>
      </a:accent1>
      <a:accent2>
        <a:srgbClr val="70433C"/>
      </a:accent2>
      <a:accent3>
        <a:srgbClr val="648543"/>
      </a:accent3>
      <a:accent4>
        <a:srgbClr val="845848"/>
      </a:accent4>
      <a:accent5>
        <a:srgbClr val="9C4924"/>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2925</Words>
  <Application>Microsoft Office PowerPoint</Application>
  <PresentationFormat>Širokoúhlá obrazovka</PresentationFormat>
  <Paragraphs>215</Paragraphs>
  <Slides>31</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31</vt:i4>
      </vt:variant>
    </vt:vector>
  </HeadingPairs>
  <TitlesOfParts>
    <vt:vector size="36" baseType="lpstr">
      <vt:lpstr>Arial</vt:lpstr>
      <vt:lpstr>Calibri</vt:lpstr>
      <vt:lpstr>Century Gothic</vt:lpstr>
      <vt:lpstr>Wingdings 3</vt:lpstr>
      <vt:lpstr>Stébla</vt:lpstr>
      <vt:lpstr>Novověká věda: Vybrané kapitoly</vt:lpstr>
      <vt:lpstr>Seznam témat</vt:lpstr>
      <vt:lpstr>VII. Svět, který dospěl: raná geologie a počátky evolučního myšlení</vt:lpstr>
      <vt:lpstr>1. Teorie Země</vt:lpstr>
      <vt:lpstr>Východiska</vt:lpstr>
      <vt:lpstr>Descartes</vt:lpstr>
      <vt:lpstr>Prezentace aplikace PowerPoint</vt:lpstr>
      <vt:lpstr>Thomas Burnet (1635–1715)</vt:lpstr>
      <vt:lpstr>Prezentace aplikace PowerPoint</vt:lpstr>
      <vt:lpstr>William Whiston (1667-1752)</vt:lpstr>
      <vt:lpstr>John Woodward  (1665-1725)</vt:lpstr>
      <vt:lpstr>Souhrn</vt:lpstr>
      <vt:lpstr>Nils Stensen/Stenonius/Steno (1638-1686)  </vt:lpstr>
      <vt:lpstr>Prezentace aplikace PowerPoint</vt:lpstr>
      <vt:lpstr>Vrstvy</vt:lpstr>
      <vt:lpstr>Princip superpozice</vt:lpstr>
      <vt:lpstr>Schéma</vt:lpstr>
      <vt:lpstr>Georges Louis Leclerc (1707-1788), hrabě de Buffon</vt:lpstr>
      <vt:lpstr>Buffonova teorie Země:</vt:lpstr>
      <vt:lpstr>Otevření propasti času</vt:lpstr>
      <vt:lpstr>2. Katalogizace Stvořitelova díla</vt:lpstr>
      <vt:lpstr>Velký řetězec bytí</vt:lpstr>
      <vt:lpstr>Neexistence nomenklatury</vt:lpstr>
      <vt:lpstr>John Ray (1627-1705)</vt:lpstr>
      <vt:lpstr>Carl (von) Linné (1707-1778) </vt:lpstr>
      <vt:lpstr>Základní znaky Linnéovy taxonomie</vt:lpstr>
      <vt:lpstr>Prezentace aplikace PowerPoint</vt:lpstr>
      <vt:lpstr>Znaky linnéovské vědy</vt:lpstr>
      <vt:lpstr>Buffon</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Dějiny filosofie IV: Novověká filosofie</dc:title>
  <dc:creator>Jakub Peloušek</dc:creator>
  <cp:lastModifiedBy>Daniel Špelda</cp:lastModifiedBy>
  <cp:revision>235</cp:revision>
  <dcterms:created xsi:type="dcterms:W3CDTF">2021-01-26T13:50:20Z</dcterms:created>
  <dcterms:modified xsi:type="dcterms:W3CDTF">2021-05-16T19:21:54Z</dcterms:modified>
</cp:coreProperties>
</file>