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7"/>
  </p:notesMasterIdLst>
  <p:sldIdLst>
    <p:sldId id="256" r:id="rId2"/>
    <p:sldId id="268" r:id="rId3"/>
    <p:sldId id="269" r:id="rId4"/>
    <p:sldId id="270" r:id="rId5"/>
    <p:sldId id="450" r:id="rId6"/>
    <p:sldId id="452" r:id="rId7"/>
    <p:sldId id="283" r:id="rId8"/>
    <p:sldId id="276" r:id="rId9"/>
    <p:sldId id="275" r:id="rId10"/>
    <p:sldId id="451" r:id="rId11"/>
    <p:sldId id="454" r:id="rId12"/>
    <p:sldId id="453" r:id="rId13"/>
    <p:sldId id="455" r:id="rId14"/>
    <p:sldId id="456" r:id="rId15"/>
    <p:sldId id="457" r:id="rId16"/>
    <p:sldId id="458" r:id="rId17"/>
    <p:sldId id="460" r:id="rId18"/>
    <p:sldId id="459" r:id="rId19"/>
    <p:sldId id="461" r:id="rId20"/>
    <p:sldId id="463" r:id="rId21"/>
    <p:sldId id="462" r:id="rId22"/>
    <p:sldId id="464" r:id="rId23"/>
    <p:sldId id="465" r:id="rId24"/>
    <p:sldId id="466" r:id="rId25"/>
    <p:sldId id="467" r:id="rId26"/>
    <p:sldId id="468" r:id="rId27"/>
    <p:sldId id="469" r:id="rId28"/>
    <p:sldId id="470" r:id="rId29"/>
    <p:sldId id="477" r:id="rId30"/>
    <p:sldId id="471" r:id="rId31"/>
    <p:sldId id="472" r:id="rId32"/>
    <p:sldId id="473" r:id="rId33"/>
    <p:sldId id="474" r:id="rId34"/>
    <p:sldId id="481" r:id="rId35"/>
    <p:sldId id="482" r:id="rId36"/>
    <p:sldId id="483" r:id="rId37"/>
    <p:sldId id="484" r:id="rId38"/>
    <p:sldId id="488" r:id="rId39"/>
    <p:sldId id="485" r:id="rId40"/>
    <p:sldId id="486" r:id="rId41"/>
    <p:sldId id="487" r:id="rId42"/>
    <p:sldId id="489" r:id="rId43"/>
    <p:sldId id="490" r:id="rId44"/>
    <p:sldId id="491" r:id="rId45"/>
    <p:sldId id="478" r:id="rId46"/>
    <p:sldId id="479" r:id="rId47"/>
    <p:sldId id="480" r:id="rId48"/>
    <p:sldId id="492" r:id="rId49"/>
    <p:sldId id="493" r:id="rId50"/>
    <p:sldId id="494" r:id="rId51"/>
    <p:sldId id="499" r:id="rId52"/>
    <p:sldId id="495" r:id="rId53"/>
    <p:sldId id="496" r:id="rId54"/>
    <p:sldId id="497" r:id="rId55"/>
    <p:sldId id="498" r:id="rId56"/>
    <p:sldId id="500" r:id="rId57"/>
    <p:sldId id="501" r:id="rId58"/>
    <p:sldId id="506" r:id="rId59"/>
    <p:sldId id="502" r:id="rId60"/>
    <p:sldId id="507" r:id="rId61"/>
    <p:sldId id="512" r:id="rId62"/>
    <p:sldId id="508" r:id="rId63"/>
    <p:sldId id="509" r:id="rId64"/>
    <p:sldId id="510" r:id="rId65"/>
    <p:sldId id="514" r:id="rId66"/>
    <p:sldId id="515" r:id="rId67"/>
    <p:sldId id="516" r:id="rId68"/>
    <p:sldId id="511" r:id="rId69"/>
    <p:sldId id="517" r:id="rId70"/>
    <p:sldId id="518" r:id="rId71"/>
    <p:sldId id="519" r:id="rId72"/>
    <p:sldId id="520" r:id="rId73"/>
    <p:sldId id="521" r:id="rId74"/>
    <p:sldId id="524" r:id="rId75"/>
    <p:sldId id="525" r:id="rId76"/>
    <p:sldId id="526" r:id="rId77"/>
    <p:sldId id="527" r:id="rId78"/>
    <p:sldId id="528" r:id="rId79"/>
    <p:sldId id="513" r:id="rId80"/>
    <p:sldId id="529" r:id="rId81"/>
    <p:sldId id="530" r:id="rId82"/>
    <p:sldId id="531" r:id="rId83"/>
    <p:sldId id="532" r:id="rId84"/>
    <p:sldId id="533" r:id="rId85"/>
    <p:sldId id="535" r:id="rId86"/>
    <p:sldId id="536" r:id="rId87"/>
    <p:sldId id="537" r:id="rId88"/>
    <p:sldId id="538" r:id="rId89"/>
    <p:sldId id="539" r:id="rId90"/>
    <p:sldId id="540" r:id="rId91"/>
    <p:sldId id="541" r:id="rId92"/>
    <p:sldId id="544" r:id="rId93"/>
    <p:sldId id="542" r:id="rId94"/>
    <p:sldId id="543" r:id="rId95"/>
    <p:sldId id="545" r:id="rId96"/>
    <p:sldId id="546" r:id="rId97"/>
    <p:sldId id="547" r:id="rId98"/>
    <p:sldId id="548" r:id="rId99"/>
    <p:sldId id="549" r:id="rId100"/>
    <p:sldId id="550" r:id="rId101"/>
    <p:sldId id="551" r:id="rId102"/>
    <p:sldId id="552" r:id="rId103"/>
    <p:sldId id="553" r:id="rId104"/>
    <p:sldId id="554" r:id="rId105"/>
    <p:sldId id="556" r:id="rId106"/>
    <p:sldId id="557" r:id="rId107"/>
    <p:sldId id="558" r:id="rId108"/>
    <p:sldId id="555" r:id="rId109"/>
    <p:sldId id="559" r:id="rId110"/>
    <p:sldId id="560" r:id="rId111"/>
    <p:sldId id="561" r:id="rId112"/>
    <p:sldId id="563" r:id="rId113"/>
    <p:sldId id="562" r:id="rId114"/>
    <p:sldId id="564" r:id="rId115"/>
    <p:sldId id="565" r:id="rId116"/>
    <p:sldId id="566" r:id="rId117"/>
    <p:sldId id="567" r:id="rId118"/>
    <p:sldId id="568" r:id="rId119"/>
    <p:sldId id="569" r:id="rId120"/>
    <p:sldId id="571" r:id="rId121"/>
    <p:sldId id="572" r:id="rId122"/>
    <p:sldId id="573" r:id="rId123"/>
    <p:sldId id="574" r:id="rId124"/>
    <p:sldId id="575" r:id="rId125"/>
    <p:sldId id="576" r:id="rId126"/>
    <p:sldId id="578" r:id="rId127"/>
    <p:sldId id="579" r:id="rId128"/>
    <p:sldId id="580" r:id="rId129"/>
    <p:sldId id="581" r:id="rId130"/>
    <p:sldId id="577" r:id="rId131"/>
    <p:sldId id="582" r:id="rId132"/>
    <p:sldId id="583" r:id="rId133"/>
    <p:sldId id="584" r:id="rId134"/>
    <p:sldId id="585" r:id="rId135"/>
    <p:sldId id="586" r:id="rId136"/>
    <p:sldId id="587" r:id="rId137"/>
    <p:sldId id="588" r:id="rId138"/>
    <p:sldId id="589" r:id="rId139"/>
    <p:sldId id="590" r:id="rId140"/>
    <p:sldId id="591" r:id="rId141"/>
    <p:sldId id="592" r:id="rId142"/>
    <p:sldId id="593" r:id="rId143"/>
    <p:sldId id="594" r:id="rId144"/>
    <p:sldId id="595" r:id="rId145"/>
    <p:sldId id="596" r:id="rId146"/>
    <p:sldId id="597" r:id="rId147"/>
    <p:sldId id="598" r:id="rId148"/>
    <p:sldId id="607" r:id="rId149"/>
    <p:sldId id="599" r:id="rId150"/>
    <p:sldId id="600" r:id="rId151"/>
    <p:sldId id="601" r:id="rId152"/>
    <p:sldId id="608" r:id="rId153"/>
    <p:sldId id="602" r:id="rId154"/>
    <p:sldId id="603" r:id="rId155"/>
    <p:sldId id="604" r:id="rId156"/>
    <p:sldId id="605" r:id="rId157"/>
    <p:sldId id="606" r:id="rId158"/>
    <p:sldId id="614" r:id="rId159"/>
    <p:sldId id="609" r:id="rId160"/>
    <p:sldId id="610" r:id="rId161"/>
    <p:sldId id="611" r:id="rId162"/>
    <p:sldId id="612" r:id="rId163"/>
    <p:sldId id="613" r:id="rId164"/>
    <p:sldId id="615" r:id="rId165"/>
    <p:sldId id="620" r:id="rId166"/>
    <p:sldId id="616" r:id="rId167"/>
    <p:sldId id="617" r:id="rId168"/>
    <p:sldId id="618" r:id="rId169"/>
    <p:sldId id="619" r:id="rId170"/>
    <p:sldId id="621" r:id="rId171"/>
    <p:sldId id="627" r:id="rId172"/>
    <p:sldId id="628" r:id="rId173"/>
    <p:sldId id="629" r:id="rId174"/>
    <p:sldId id="622" r:id="rId175"/>
    <p:sldId id="623" r:id="rId176"/>
    <p:sldId id="630" r:id="rId177"/>
    <p:sldId id="631" r:id="rId178"/>
    <p:sldId id="632" r:id="rId179"/>
    <p:sldId id="633" r:id="rId180"/>
    <p:sldId id="624" r:id="rId181"/>
    <p:sldId id="625" r:id="rId182"/>
    <p:sldId id="626" r:id="rId183"/>
    <p:sldId id="634" r:id="rId184"/>
    <p:sldId id="635" r:id="rId185"/>
    <p:sldId id="636" r:id="rId186"/>
    <p:sldId id="637" r:id="rId187"/>
    <p:sldId id="638" r:id="rId188"/>
    <p:sldId id="639" r:id="rId189"/>
    <p:sldId id="640" r:id="rId190"/>
    <p:sldId id="641" r:id="rId191"/>
    <p:sldId id="642" r:id="rId192"/>
    <p:sldId id="643" r:id="rId193"/>
    <p:sldId id="644" r:id="rId194"/>
    <p:sldId id="645" r:id="rId195"/>
    <p:sldId id="646" r:id="rId196"/>
    <p:sldId id="652" r:id="rId197"/>
    <p:sldId id="647" r:id="rId198"/>
    <p:sldId id="648" r:id="rId199"/>
    <p:sldId id="649" r:id="rId200"/>
    <p:sldId id="650" r:id="rId201"/>
    <p:sldId id="651" r:id="rId202"/>
    <p:sldId id="653" r:id="rId203"/>
    <p:sldId id="654" r:id="rId204"/>
    <p:sldId id="655" r:id="rId205"/>
    <p:sldId id="656" r:id="rId2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10"/>
    <a:srgbClr val="766F54"/>
    <a:srgbClr val="845848"/>
    <a:srgbClr val="FFFFFF"/>
    <a:srgbClr val="70433C"/>
    <a:srgbClr val="A55235"/>
    <a:srgbClr val="847E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49" d="100"/>
          <a:sy n="49" d="100"/>
        </p:scale>
        <p:origin x="66"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rgbClr val="A53010"/>
              </a:solidFill>
              <a:latin typeface="+mn-lt"/>
            </a:rPr>
            <a:t>I. Starý svět a nový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a:t>
          </a:r>
          <a:r>
            <a:rPr lang="cs-CZ" sz="1800" dirty="0">
              <a:solidFill>
                <a:srgbClr val="A53010"/>
              </a:solidFill>
              <a:latin typeface="+mn-lt"/>
            </a:rPr>
            <a:t>renesanční přírodopis</a:t>
          </a:r>
          <a:endParaRPr lang="en-US" sz="1800" dirty="0">
            <a:solidFill>
              <a:srgbClr val="A53010"/>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dirty="0">
              <a:solidFill>
                <a:srgbClr val="A53010"/>
              </a:solidFill>
              <a:latin typeface="+mn-lt"/>
            </a:rPr>
            <a:t>III. Svět nových vědeckých metod</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empirismus x racionalismus; matematizace x </a:t>
          </a:r>
          <a:r>
            <a:rPr lang="cs-CZ" sz="1800" dirty="0" err="1">
              <a:solidFill>
                <a:srgbClr val="A53010"/>
              </a:solidFill>
              <a:latin typeface="+mn-lt"/>
              <a:sym typeface="Wingdings 3" panose="05040102010807070707" pitchFamily="18" charset="2"/>
            </a:rPr>
            <a:t>experimentalismus</a:t>
          </a:r>
          <a:r>
            <a:rPr lang="cs-CZ" sz="1800" dirty="0">
              <a:solidFill>
                <a:srgbClr val="A53010"/>
              </a:solidFill>
              <a:latin typeface="+mn-lt"/>
              <a:sym typeface="Wingdings 3" panose="05040102010807070707" pitchFamily="18" charset="2"/>
            </a:rPr>
            <a:t>; věda x náboženství</a:t>
          </a:r>
          <a:endParaRPr lang="en-US" sz="1800" dirty="0">
            <a:solidFill>
              <a:srgbClr val="A53010"/>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dirty="0">
              <a:solidFill>
                <a:srgbClr val="A53010"/>
              </a:solidFill>
              <a:latin typeface="+mn-lt"/>
            </a:rPr>
            <a:t>IV. </a:t>
          </a:r>
          <a:r>
            <a:rPr lang="cs-CZ" sz="2000" dirty="0" err="1">
              <a:solidFill>
                <a:srgbClr val="A53010"/>
              </a:solidFill>
              <a:latin typeface="+mn-lt"/>
            </a:rPr>
            <a:t>Supralunární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astronomie, kosmologie: geocentrismus, heliocentrismus, </a:t>
          </a:r>
          <a:r>
            <a:rPr lang="cs-CZ" sz="1800" dirty="0" err="1">
              <a:solidFill>
                <a:srgbClr val="A53010"/>
              </a:solidFill>
              <a:latin typeface="+mn-lt"/>
              <a:sym typeface="Wingdings 3" panose="05040102010807070707" pitchFamily="18" charset="2"/>
            </a:rPr>
            <a:t>geoheliocentrismus</a:t>
          </a:r>
          <a:endParaRPr lang="en-US" sz="1800" dirty="0">
            <a:solidFill>
              <a:srgbClr val="A53010"/>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dirty="0">
              <a:solidFill>
                <a:srgbClr val="A53010"/>
              </a:solidFill>
              <a:latin typeface="+mn-lt"/>
            </a:rPr>
            <a:t>V. </a:t>
          </a:r>
          <a:r>
            <a:rPr lang="cs-CZ" sz="2000" dirty="0" err="1">
              <a:solidFill>
                <a:srgbClr val="A53010"/>
              </a:solidFill>
              <a:latin typeface="+mn-lt"/>
            </a:rPr>
            <a:t>Sublunární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fyzika těles</a:t>
          </a:r>
          <a:endParaRPr lang="en-US" sz="1800" dirty="0">
            <a:solidFill>
              <a:srgbClr val="A53010"/>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dirty="0">
              <a:solidFill>
                <a:srgbClr val="A53010"/>
              </a:solidFill>
              <a:latin typeface="+mn-lt"/>
            </a:rPr>
            <a:t>VI. Mikrokosmos a živý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medicína, vědy o živé přírodě</a:t>
          </a:r>
          <a:endParaRPr lang="en-US" sz="1800" dirty="0">
            <a:solidFill>
              <a:srgbClr val="A53010"/>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dirty="0">
              <a:solidFill>
                <a:srgbClr val="A53010"/>
              </a:solidFill>
              <a:latin typeface="+mn-lt"/>
            </a:rPr>
            <a:t>VII. Svět, který dospěl</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raná geologie (teorie Země) a počátky evolučního myšlení</a:t>
          </a:r>
          <a:endParaRPr lang="en-US" sz="1800" dirty="0">
            <a:solidFill>
              <a:srgbClr val="A53010"/>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dirty="0">
              <a:solidFill>
                <a:srgbClr val="A53010"/>
              </a:solidFill>
              <a:latin typeface="+mn-lt"/>
            </a:rPr>
            <a:t>II. Propojený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okultní obory: sympatie, antipatie; astrologie, magie, alchymie</a:t>
          </a:r>
          <a:endParaRPr lang="en-US" sz="1800" dirty="0">
            <a:solidFill>
              <a:srgbClr val="A53010"/>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b="1" dirty="0">
              <a:solidFill>
                <a:schemeClr val="tx2"/>
              </a:solidFill>
              <a:latin typeface="+mn-lt"/>
            </a:rPr>
            <a:t>I. Starý svět a nový svět</a:t>
          </a:r>
          <a:r>
            <a:rPr lang="cs-CZ" sz="1800" b="1" dirty="0">
              <a:solidFill>
                <a:schemeClr val="tx2"/>
              </a:solidFill>
              <a:latin typeface="+mn-lt"/>
            </a:rPr>
            <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a:t>
          </a:r>
          <a:r>
            <a:rPr lang="cs-CZ" sz="1800" b="1" dirty="0">
              <a:solidFill>
                <a:schemeClr val="tx2"/>
              </a:solidFill>
              <a:latin typeface="+mn-lt"/>
            </a:rPr>
            <a:t>renesanční přírodopis</a:t>
          </a:r>
          <a:endParaRPr lang="en-US" sz="1800" b="1" dirty="0">
            <a:solidFill>
              <a:schemeClr val="tx2"/>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dirty="0">
              <a:solidFill>
                <a:srgbClr val="A53010"/>
              </a:solidFill>
              <a:latin typeface="+mn-lt"/>
            </a:rPr>
            <a:t>III. Svět nových vědeckých metod</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empirismus x racionalismus; matematizace x </a:t>
          </a:r>
          <a:r>
            <a:rPr lang="cs-CZ" sz="1800" dirty="0" err="1">
              <a:solidFill>
                <a:srgbClr val="A53010"/>
              </a:solidFill>
              <a:latin typeface="+mn-lt"/>
              <a:sym typeface="Wingdings 3" panose="05040102010807070707" pitchFamily="18" charset="2"/>
            </a:rPr>
            <a:t>experimentalismus</a:t>
          </a:r>
          <a:r>
            <a:rPr lang="cs-CZ" sz="1800" dirty="0">
              <a:solidFill>
                <a:srgbClr val="A53010"/>
              </a:solidFill>
              <a:latin typeface="+mn-lt"/>
              <a:sym typeface="Wingdings 3" panose="05040102010807070707" pitchFamily="18" charset="2"/>
            </a:rPr>
            <a:t>; věda x náboženství</a:t>
          </a:r>
          <a:endParaRPr lang="en-US" sz="1800" dirty="0">
            <a:solidFill>
              <a:srgbClr val="A53010"/>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dirty="0">
              <a:solidFill>
                <a:srgbClr val="A53010"/>
              </a:solidFill>
              <a:latin typeface="+mn-lt"/>
            </a:rPr>
            <a:t>IV. </a:t>
          </a:r>
          <a:r>
            <a:rPr lang="cs-CZ" sz="2000" dirty="0" err="1">
              <a:solidFill>
                <a:srgbClr val="A53010"/>
              </a:solidFill>
              <a:latin typeface="+mn-lt"/>
            </a:rPr>
            <a:t>Supralunární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astronomie, kosmologie: geocentrismus, heliocentrismus, </a:t>
          </a:r>
          <a:r>
            <a:rPr lang="cs-CZ" sz="1800" dirty="0" err="1">
              <a:solidFill>
                <a:srgbClr val="A53010"/>
              </a:solidFill>
              <a:latin typeface="+mn-lt"/>
              <a:sym typeface="Wingdings 3" panose="05040102010807070707" pitchFamily="18" charset="2"/>
            </a:rPr>
            <a:t>geoheliocentrismus</a:t>
          </a:r>
          <a:endParaRPr lang="en-US" sz="1800" dirty="0">
            <a:solidFill>
              <a:srgbClr val="A53010"/>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dirty="0">
              <a:solidFill>
                <a:srgbClr val="A53010"/>
              </a:solidFill>
              <a:latin typeface="+mn-lt"/>
            </a:rPr>
            <a:t>V. </a:t>
          </a:r>
          <a:r>
            <a:rPr lang="cs-CZ" sz="2000" dirty="0" err="1">
              <a:solidFill>
                <a:srgbClr val="A53010"/>
              </a:solidFill>
              <a:latin typeface="+mn-lt"/>
            </a:rPr>
            <a:t>Sublunární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fyzika těles</a:t>
          </a:r>
          <a:endParaRPr lang="en-US" sz="1800" dirty="0">
            <a:solidFill>
              <a:srgbClr val="A53010"/>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dirty="0">
              <a:solidFill>
                <a:srgbClr val="A53010"/>
              </a:solidFill>
              <a:latin typeface="+mn-lt"/>
            </a:rPr>
            <a:t>VI. Mikrokosmos a živý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medicína, vědy o živé přírodě</a:t>
          </a:r>
          <a:endParaRPr lang="en-US" sz="1800" dirty="0">
            <a:solidFill>
              <a:srgbClr val="A53010"/>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dirty="0">
              <a:solidFill>
                <a:srgbClr val="A53010"/>
              </a:solidFill>
              <a:latin typeface="+mn-lt"/>
            </a:rPr>
            <a:t>VII. Svět, který dospěl</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raná geologie (teorie Země) a počátky evolučního myšlení</a:t>
          </a:r>
          <a:endParaRPr lang="en-US" sz="1800" dirty="0">
            <a:solidFill>
              <a:srgbClr val="A53010"/>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dirty="0">
              <a:solidFill>
                <a:srgbClr val="A53010"/>
              </a:solidFill>
              <a:latin typeface="+mn-lt"/>
            </a:rPr>
            <a:t>II. Propojený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okultní obory: sympatie, antipatie; astrologie, magie, alchymie</a:t>
          </a:r>
          <a:endParaRPr lang="en-US" sz="1800" dirty="0">
            <a:solidFill>
              <a:srgbClr val="A53010"/>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chemeClr val="accent1"/>
              </a:solidFill>
              <a:latin typeface="+mn-lt"/>
            </a:rPr>
            <a:t>I. Starý svět a nový svět</a:t>
          </a:r>
          <a:r>
            <a:rPr lang="cs-CZ" sz="1800" dirty="0">
              <a:solidFill>
                <a:schemeClr val="accent1"/>
              </a:solidFill>
              <a:latin typeface="+mn-lt"/>
            </a:rPr>
            <a:t/>
          </a:r>
          <a:br>
            <a:rPr lang="cs-CZ" sz="1800" dirty="0">
              <a:solidFill>
                <a:schemeClr val="accent1"/>
              </a:solidFill>
              <a:latin typeface="+mn-lt"/>
            </a:rPr>
          </a:br>
          <a:r>
            <a:rPr lang="cs-CZ" sz="1800" dirty="0">
              <a:solidFill>
                <a:schemeClr val="accent1"/>
              </a:solidFill>
              <a:latin typeface="+mn-lt"/>
              <a:sym typeface="Wingdings 3" panose="05040102010807070707" pitchFamily="18" charset="2"/>
            </a:rPr>
            <a:t> </a:t>
          </a:r>
          <a:r>
            <a:rPr lang="cs-CZ" sz="1800" dirty="0">
              <a:solidFill>
                <a:schemeClr val="accent1"/>
              </a:solidFill>
              <a:latin typeface="+mn-lt"/>
            </a:rPr>
            <a:t>renesanční přírodopis</a:t>
          </a:r>
          <a:endParaRPr lang="en-US" sz="1800" dirty="0">
            <a:solidFill>
              <a:schemeClr val="accent1"/>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dirty="0">
              <a:solidFill>
                <a:srgbClr val="A53010"/>
              </a:solidFill>
              <a:latin typeface="+mn-lt"/>
            </a:rPr>
            <a:t>III. Svět nových vědeckých metod</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empirismus x racionalismus; matematizace x </a:t>
          </a:r>
          <a:r>
            <a:rPr lang="cs-CZ" sz="1800" dirty="0" err="1">
              <a:solidFill>
                <a:srgbClr val="A53010"/>
              </a:solidFill>
              <a:latin typeface="+mn-lt"/>
              <a:sym typeface="Wingdings 3" panose="05040102010807070707" pitchFamily="18" charset="2"/>
            </a:rPr>
            <a:t>experimentalismus</a:t>
          </a:r>
          <a:r>
            <a:rPr lang="cs-CZ" sz="1800" dirty="0">
              <a:solidFill>
                <a:srgbClr val="A53010"/>
              </a:solidFill>
              <a:latin typeface="+mn-lt"/>
              <a:sym typeface="Wingdings 3" panose="05040102010807070707" pitchFamily="18" charset="2"/>
            </a:rPr>
            <a:t>; věda x náboženství</a:t>
          </a:r>
          <a:endParaRPr lang="en-US" sz="1800" dirty="0">
            <a:solidFill>
              <a:srgbClr val="A53010"/>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dirty="0">
              <a:solidFill>
                <a:srgbClr val="A53010"/>
              </a:solidFill>
              <a:latin typeface="+mn-lt"/>
            </a:rPr>
            <a:t>IV. </a:t>
          </a:r>
          <a:r>
            <a:rPr lang="cs-CZ" sz="2000" dirty="0" err="1">
              <a:solidFill>
                <a:srgbClr val="A53010"/>
              </a:solidFill>
              <a:latin typeface="+mn-lt"/>
            </a:rPr>
            <a:t>Supralunární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astronomie, kosmologie: geocentrismus, heliocentrismus, </a:t>
          </a:r>
          <a:r>
            <a:rPr lang="cs-CZ" sz="1800" dirty="0" err="1">
              <a:solidFill>
                <a:srgbClr val="A53010"/>
              </a:solidFill>
              <a:latin typeface="+mn-lt"/>
              <a:sym typeface="Wingdings 3" panose="05040102010807070707" pitchFamily="18" charset="2"/>
            </a:rPr>
            <a:t>geoheliocentrismus</a:t>
          </a:r>
          <a:endParaRPr lang="en-US" sz="1800" dirty="0">
            <a:solidFill>
              <a:srgbClr val="A53010"/>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dirty="0">
              <a:solidFill>
                <a:srgbClr val="A53010"/>
              </a:solidFill>
              <a:latin typeface="+mn-lt"/>
            </a:rPr>
            <a:t>V. </a:t>
          </a:r>
          <a:r>
            <a:rPr lang="cs-CZ" sz="2000" dirty="0" err="1">
              <a:solidFill>
                <a:srgbClr val="A53010"/>
              </a:solidFill>
              <a:latin typeface="+mn-lt"/>
            </a:rPr>
            <a:t>Sublunární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fyzika těles</a:t>
          </a:r>
          <a:endParaRPr lang="en-US" sz="1800" dirty="0">
            <a:solidFill>
              <a:srgbClr val="A53010"/>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dirty="0">
              <a:solidFill>
                <a:srgbClr val="A53010"/>
              </a:solidFill>
              <a:latin typeface="+mn-lt"/>
            </a:rPr>
            <a:t>VI. Mikrokosmos a živý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medicína, vědy o živé přírodě</a:t>
          </a:r>
          <a:endParaRPr lang="en-US" sz="1800" dirty="0">
            <a:solidFill>
              <a:srgbClr val="A53010"/>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dirty="0">
              <a:solidFill>
                <a:srgbClr val="A53010"/>
              </a:solidFill>
              <a:latin typeface="+mn-lt"/>
            </a:rPr>
            <a:t>VII. Svět, který dospěl</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raná geologie (teorie Země) a počátky evolučního myšlení</a:t>
          </a:r>
          <a:endParaRPr lang="en-US" sz="1800" dirty="0">
            <a:solidFill>
              <a:srgbClr val="A53010"/>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b="1" dirty="0">
              <a:solidFill>
                <a:schemeClr val="tx2"/>
              </a:solidFill>
              <a:latin typeface="+mn-lt"/>
            </a:rPr>
            <a:t>II. Propojený svět</a:t>
          </a:r>
          <a:r>
            <a:rPr lang="cs-CZ" sz="1800" b="1" dirty="0">
              <a:solidFill>
                <a:schemeClr val="tx2"/>
              </a:solidFill>
              <a:latin typeface="+mn-lt"/>
            </a:rPr>
            <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okultní obory: sympatie, antipatie; astrologie, magie, alchymie</a:t>
          </a:r>
          <a:endParaRPr lang="en-US" sz="1800" b="1" dirty="0">
            <a:solidFill>
              <a:schemeClr val="tx2"/>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chemeClr val="accent1"/>
              </a:solidFill>
              <a:latin typeface="+mn-lt"/>
            </a:rPr>
            <a:t>I. Starý svět a nový svět</a:t>
          </a:r>
          <a:r>
            <a:rPr lang="cs-CZ" sz="1800" dirty="0">
              <a:solidFill>
                <a:schemeClr val="accent1"/>
              </a:solidFill>
              <a:latin typeface="+mn-lt"/>
            </a:rPr>
            <a:t/>
          </a:r>
          <a:br>
            <a:rPr lang="cs-CZ" sz="1800" dirty="0">
              <a:solidFill>
                <a:schemeClr val="accent1"/>
              </a:solidFill>
              <a:latin typeface="+mn-lt"/>
            </a:rPr>
          </a:br>
          <a:r>
            <a:rPr lang="cs-CZ" sz="1800" dirty="0">
              <a:solidFill>
                <a:schemeClr val="accent1"/>
              </a:solidFill>
              <a:latin typeface="+mn-lt"/>
              <a:sym typeface="Wingdings 3" panose="05040102010807070707" pitchFamily="18" charset="2"/>
            </a:rPr>
            <a:t> </a:t>
          </a:r>
          <a:r>
            <a:rPr lang="cs-CZ" sz="1800" dirty="0">
              <a:solidFill>
                <a:schemeClr val="accent1"/>
              </a:solidFill>
              <a:latin typeface="+mn-lt"/>
            </a:rPr>
            <a:t>renesanční přírodopis</a:t>
          </a:r>
          <a:endParaRPr lang="en-US" sz="1800" dirty="0">
            <a:solidFill>
              <a:schemeClr val="accent1"/>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b="1" dirty="0">
              <a:solidFill>
                <a:schemeClr val="tx2"/>
              </a:solidFill>
              <a:latin typeface="+mn-lt"/>
            </a:rPr>
            <a:t>III. Svět nových vědeckých metod</a:t>
          </a:r>
          <a:r>
            <a:rPr lang="cs-CZ" sz="1800" b="1" dirty="0">
              <a:solidFill>
                <a:schemeClr val="tx2"/>
              </a:solidFill>
              <a:latin typeface="+mn-lt"/>
            </a:rPr>
            <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empirismus x racionalismus; matematizace x </a:t>
          </a:r>
          <a:r>
            <a:rPr lang="cs-CZ" sz="1800" b="1" dirty="0" err="1">
              <a:solidFill>
                <a:schemeClr val="tx2"/>
              </a:solidFill>
              <a:latin typeface="+mn-lt"/>
              <a:sym typeface="Wingdings 3" panose="05040102010807070707" pitchFamily="18" charset="2"/>
            </a:rPr>
            <a:t>experimentalismus</a:t>
          </a:r>
          <a:r>
            <a:rPr lang="cs-CZ" sz="1800" b="1" dirty="0">
              <a:solidFill>
                <a:schemeClr val="tx2"/>
              </a:solidFill>
              <a:latin typeface="+mn-lt"/>
              <a:sym typeface="Wingdings 3" panose="05040102010807070707" pitchFamily="18" charset="2"/>
            </a:rPr>
            <a:t>; věda x náboženství</a:t>
          </a:r>
          <a:endParaRPr lang="en-US" sz="1800" b="1" dirty="0">
            <a:solidFill>
              <a:schemeClr val="tx2"/>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dirty="0">
              <a:solidFill>
                <a:srgbClr val="A53010"/>
              </a:solidFill>
              <a:latin typeface="+mn-lt"/>
            </a:rPr>
            <a:t>IV. </a:t>
          </a:r>
          <a:r>
            <a:rPr lang="cs-CZ" sz="2000" dirty="0" err="1">
              <a:solidFill>
                <a:srgbClr val="A53010"/>
              </a:solidFill>
              <a:latin typeface="+mn-lt"/>
            </a:rPr>
            <a:t>Supralunární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astronomie, kosmologie: geocentrismus, heliocentrismus, </a:t>
          </a:r>
          <a:r>
            <a:rPr lang="cs-CZ" sz="1800" dirty="0" err="1">
              <a:solidFill>
                <a:srgbClr val="A53010"/>
              </a:solidFill>
              <a:latin typeface="+mn-lt"/>
              <a:sym typeface="Wingdings 3" panose="05040102010807070707" pitchFamily="18" charset="2"/>
            </a:rPr>
            <a:t>geoheliocentrismus</a:t>
          </a:r>
          <a:endParaRPr lang="en-US" sz="1800" dirty="0">
            <a:solidFill>
              <a:srgbClr val="A53010"/>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dirty="0">
              <a:solidFill>
                <a:srgbClr val="A53010"/>
              </a:solidFill>
              <a:latin typeface="+mn-lt"/>
            </a:rPr>
            <a:t>V. </a:t>
          </a:r>
          <a:r>
            <a:rPr lang="cs-CZ" sz="2000" dirty="0" err="1">
              <a:solidFill>
                <a:srgbClr val="A53010"/>
              </a:solidFill>
              <a:latin typeface="+mn-lt"/>
            </a:rPr>
            <a:t>Sublunární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fyzika těles</a:t>
          </a:r>
          <a:endParaRPr lang="en-US" sz="1800" dirty="0">
            <a:solidFill>
              <a:srgbClr val="A53010"/>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dirty="0">
              <a:solidFill>
                <a:srgbClr val="A53010"/>
              </a:solidFill>
              <a:latin typeface="+mn-lt"/>
            </a:rPr>
            <a:t>VI. Mikrokosmos a živý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medicína, vědy o živé přírodě</a:t>
          </a:r>
          <a:endParaRPr lang="en-US" sz="1800" dirty="0">
            <a:solidFill>
              <a:srgbClr val="A53010"/>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dirty="0">
              <a:solidFill>
                <a:srgbClr val="A53010"/>
              </a:solidFill>
              <a:latin typeface="+mn-lt"/>
            </a:rPr>
            <a:t>VII. Svět, který dospěl</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raná geologie (teorie Země) a počátky evolučního myšlení</a:t>
          </a:r>
          <a:endParaRPr lang="en-US" sz="1800" dirty="0">
            <a:solidFill>
              <a:srgbClr val="A53010"/>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b="0" dirty="0">
              <a:solidFill>
                <a:schemeClr val="accent1"/>
              </a:solidFill>
              <a:latin typeface="+mn-lt"/>
            </a:rPr>
            <a:t>II. Propojený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okultní obory: sympatie, antipatie; astrologie, magie, alchymie</a:t>
          </a:r>
          <a:endParaRPr lang="en-US" sz="1800" b="0" dirty="0">
            <a:solidFill>
              <a:schemeClr val="accent1"/>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chemeClr val="accent1"/>
              </a:solidFill>
              <a:latin typeface="+mn-lt"/>
            </a:rPr>
            <a:t>I. Starý svět a nový svět</a:t>
          </a:r>
          <a:r>
            <a:rPr lang="cs-CZ" sz="1800" dirty="0">
              <a:solidFill>
                <a:schemeClr val="accent1"/>
              </a:solidFill>
              <a:latin typeface="+mn-lt"/>
            </a:rPr>
            <a:t/>
          </a:r>
          <a:br>
            <a:rPr lang="cs-CZ" sz="1800" dirty="0">
              <a:solidFill>
                <a:schemeClr val="accent1"/>
              </a:solidFill>
              <a:latin typeface="+mn-lt"/>
            </a:rPr>
          </a:br>
          <a:r>
            <a:rPr lang="cs-CZ" sz="1800" dirty="0">
              <a:solidFill>
                <a:schemeClr val="accent1"/>
              </a:solidFill>
              <a:latin typeface="+mn-lt"/>
              <a:sym typeface="Wingdings 3" panose="05040102010807070707" pitchFamily="18" charset="2"/>
            </a:rPr>
            <a:t> </a:t>
          </a:r>
          <a:r>
            <a:rPr lang="cs-CZ" sz="1800" dirty="0">
              <a:solidFill>
                <a:schemeClr val="accent1"/>
              </a:solidFill>
              <a:latin typeface="+mn-lt"/>
            </a:rPr>
            <a:t>renesanční přírodopis</a:t>
          </a:r>
          <a:endParaRPr lang="en-US" sz="1800" dirty="0">
            <a:solidFill>
              <a:schemeClr val="accent1"/>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b="0" dirty="0">
              <a:solidFill>
                <a:schemeClr val="accent1"/>
              </a:solidFill>
              <a:latin typeface="+mn-lt"/>
            </a:rPr>
            <a:t>III. Svět nových vědeckých metod</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empirismus x racionalismus; matematizace x </a:t>
          </a:r>
          <a:r>
            <a:rPr lang="cs-CZ" sz="1800" b="0" dirty="0" err="1">
              <a:solidFill>
                <a:schemeClr val="accent1"/>
              </a:solidFill>
              <a:latin typeface="+mn-lt"/>
              <a:sym typeface="Wingdings 3" panose="05040102010807070707" pitchFamily="18" charset="2"/>
            </a:rPr>
            <a:t>experimentalismus</a:t>
          </a:r>
          <a:r>
            <a:rPr lang="cs-CZ" sz="1800" b="0" dirty="0">
              <a:solidFill>
                <a:schemeClr val="accent1"/>
              </a:solidFill>
              <a:latin typeface="+mn-lt"/>
              <a:sym typeface="Wingdings 3" panose="05040102010807070707" pitchFamily="18" charset="2"/>
            </a:rPr>
            <a:t>; věda x náboženství</a:t>
          </a:r>
          <a:endParaRPr lang="en-US" sz="1800" b="0" dirty="0">
            <a:solidFill>
              <a:schemeClr val="accent1"/>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b="1" dirty="0">
              <a:solidFill>
                <a:schemeClr val="tx2"/>
              </a:solidFill>
              <a:latin typeface="+mn-lt"/>
            </a:rPr>
            <a:t>IV. </a:t>
          </a:r>
          <a:r>
            <a:rPr lang="cs-CZ" sz="2000" b="1" dirty="0" err="1">
              <a:solidFill>
                <a:schemeClr val="tx2"/>
              </a:solidFill>
              <a:latin typeface="+mn-lt"/>
            </a:rPr>
            <a:t>Supralunární</a:t>
          </a:r>
          <a:r>
            <a:rPr lang="cs-CZ" sz="2000" b="1" dirty="0">
              <a:solidFill>
                <a:schemeClr val="tx2"/>
              </a:solidFill>
              <a:latin typeface="+mn-lt"/>
            </a:rPr>
            <a:t> svět</a:t>
          </a:r>
          <a:r>
            <a:rPr lang="cs-CZ" sz="1800" b="1" dirty="0">
              <a:solidFill>
                <a:schemeClr val="tx2"/>
              </a:solidFill>
              <a:latin typeface="+mn-lt"/>
            </a:rPr>
            <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astronomie, kosmologie: geocentrismus, heliocentrismus, </a:t>
          </a:r>
          <a:r>
            <a:rPr lang="cs-CZ" sz="1800" b="1" dirty="0" err="1">
              <a:solidFill>
                <a:schemeClr val="tx2"/>
              </a:solidFill>
              <a:latin typeface="+mn-lt"/>
              <a:sym typeface="Wingdings 3" panose="05040102010807070707" pitchFamily="18" charset="2"/>
            </a:rPr>
            <a:t>geoheliocentrismus</a:t>
          </a:r>
          <a:endParaRPr lang="en-US" sz="1800" b="1" dirty="0">
            <a:solidFill>
              <a:schemeClr val="tx2"/>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dirty="0">
              <a:solidFill>
                <a:srgbClr val="A53010"/>
              </a:solidFill>
              <a:latin typeface="+mn-lt"/>
            </a:rPr>
            <a:t>V. </a:t>
          </a:r>
          <a:r>
            <a:rPr lang="cs-CZ" sz="2000" dirty="0" err="1">
              <a:solidFill>
                <a:srgbClr val="A53010"/>
              </a:solidFill>
              <a:latin typeface="+mn-lt"/>
            </a:rPr>
            <a:t>Sublunární</a:t>
          </a:r>
          <a:r>
            <a:rPr lang="cs-CZ" sz="2000" dirty="0">
              <a:solidFill>
                <a:srgbClr val="A53010"/>
              </a:solidFill>
              <a:latin typeface="+mn-lt"/>
            </a:rPr>
            <a:t>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fyzika těles</a:t>
          </a:r>
          <a:endParaRPr lang="en-US" sz="1800" dirty="0">
            <a:solidFill>
              <a:srgbClr val="A53010"/>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dirty="0">
              <a:solidFill>
                <a:srgbClr val="A53010"/>
              </a:solidFill>
              <a:latin typeface="+mn-lt"/>
            </a:rPr>
            <a:t>VI. Mikrokosmos a živý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medicína, vědy o živé přírodě</a:t>
          </a:r>
          <a:endParaRPr lang="en-US" sz="1800" dirty="0">
            <a:solidFill>
              <a:srgbClr val="A53010"/>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dirty="0">
              <a:solidFill>
                <a:srgbClr val="A53010"/>
              </a:solidFill>
              <a:latin typeface="+mn-lt"/>
            </a:rPr>
            <a:t>VII. Svět, který dospěl</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raná geologie (teorie Země) a počátky evolučního myšlení</a:t>
          </a:r>
          <a:endParaRPr lang="en-US" sz="1800" dirty="0">
            <a:solidFill>
              <a:srgbClr val="A53010"/>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b="0" dirty="0">
              <a:solidFill>
                <a:schemeClr val="accent1"/>
              </a:solidFill>
              <a:latin typeface="+mn-lt"/>
            </a:rPr>
            <a:t>II. Propojený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okultní obory: sympatie, antipatie; astrologie, magie, alchymie</a:t>
          </a:r>
          <a:endParaRPr lang="en-US" sz="1800" b="0" dirty="0">
            <a:solidFill>
              <a:schemeClr val="accent1"/>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chemeClr val="accent1"/>
              </a:solidFill>
              <a:latin typeface="+mn-lt"/>
            </a:rPr>
            <a:t>I. Starý svět a nový svět</a:t>
          </a:r>
          <a:r>
            <a:rPr lang="cs-CZ" sz="1800" dirty="0">
              <a:solidFill>
                <a:schemeClr val="accent1"/>
              </a:solidFill>
              <a:latin typeface="+mn-lt"/>
            </a:rPr>
            <a:t/>
          </a:r>
          <a:br>
            <a:rPr lang="cs-CZ" sz="1800" dirty="0">
              <a:solidFill>
                <a:schemeClr val="accent1"/>
              </a:solidFill>
              <a:latin typeface="+mn-lt"/>
            </a:rPr>
          </a:br>
          <a:r>
            <a:rPr lang="cs-CZ" sz="1800" dirty="0">
              <a:solidFill>
                <a:schemeClr val="accent1"/>
              </a:solidFill>
              <a:latin typeface="+mn-lt"/>
              <a:sym typeface="Wingdings 3" panose="05040102010807070707" pitchFamily="18" charset="2"/>
            </a:rPr>
            <a:t> </a:t>
          </a:r>
          <a:r>
            <a:rPr lang="cs-CZ" sz="1800" dirty="0">
              <a:solidFill>
                <a:schemeClr val="accent1"/>
              </a:solidFill>
              <a:latin typeface="+mn-lt"/>
            </a:rPr>
            <a:t>renesanční přírodopis</a:t>
          </a:r>
          <a:endParaRPr lang="en-US" sz="1800" dirty="0">
            <a:solidFill>
              <a:schemeClr val="accent1"/>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b="0" dirty="0">
              <a:solidFill>
                <a:schemeClr val="accent1"/>
              </a:solidFill>
              <a:latin typeface="+mn-lt"/>
            </a:rPr>
            <a:t>III. Svět nových vědeckých metod</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empirismus x racionalismus; matematizace x </a:t>
          </a:r>
          <a:r>
            <a:rPr lang="cs-CZ" sz="1800" b="0" dirty="0" err="1">
              <a:solidFill>
                <a:schemeClr val="accent1"/>
              </a:solidFill>
              <a:latin typeface="+mn-lt"/>
              <a:sym typeface="Wingdings 3" panose="05040102010807070707" pitchFamily="18" charset="2"/>
            </a:rPr>
            <a:t>experimentalismus</a:t>
          </a:r>
          <a:r>
            <a:rPr lang="cs-CZ" sz="1800" b="0" dirty="0">
              <a:solidFill>
                <a:schemeClr val="accent1"/>
              </a:solidFill>
              <a:latin typeface="+mn-lt"/>
              <a:sym typeface="Wingdings 3" panose="05040102010807070707" pitchFamily="18" charset="2"/>
            </a:rPr>
            <a:t>; věda x náboženství</a:t>
          </a:r>
          <a:endParaRPr lang="en-US" sz="1800" b="0" dirty="0">
            <a:solidFill>
              <a:schemeClr val="accent1"/>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b="0" dirty="0">
              <a:solidFill>
                <a:schemeClr val="accent1"/>
              </a:solidFill>
              <a:latin typeface="+mn-lt"/>
            </a:rPr>
            <a:t>IV. </a:t>
          </a:r>
          <a:r>
            <a:rPr lang="cs-CZ" sz="2000" b="0" dirty="0" err="1">
              <a:solidFill>
                <a:schemeClr val="accent1"/>
              </a:solidFill>
              <a:latin typeface="+mn-lt"/>
            </a:rPr>
            <a:t>Supralunární</a:t>
          </a:r>
          <a:r>
            <a:rPr lang="cs-CZ" sz="2000" b="0" dirty="0">
              <a:solidFill>
                <a:schemeClr val="accent1"/>
              </a:solidFill>
              <a:latin typeface="+mn-lt"/>
            </a:rPr>
            <a:t>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astronomie, kosmologie: geocentrismus, heliocentrismus, </a:t>
          </a:r>
          <a:r>
            <a:rPr lang="cs-CZ" sz="1800" b="0" dirty="0" err="1">
              <a:solidFill>
                <a:schemeClr val="accent1"/>
              </a:solidFill>
              <a:latin typeface="+mn-lt"/>
              <a:sym typeface="Wingdings 3" panose="05040102010807070707" pitchFamily="18" charset="2"/>
            </a:rPr>
            <a:t>geoheliocentrismus</a:t>
          </a:r>
          <a:endParaRPr lang="en-US" sz="1800" b="0" dirty="0">
            <a:solidFill>
              <a:schemeClr val="accent1"/>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b="1" dirty="0">
              <a:solidFill>
                <a:schemeClr val="tx2"/>
              </a:solidFill>
              <a:latin typeface="+mn-lt"/>
            </a:rPr>
            <a:t>V. </a:t>
          </a:r>
          <a:r>
            <a:rPr lang="cs-CZ" sz="2000" b="1" dirty="0" err="1">
              <a:solidFill>
                <a:schemeClr val="tx2"/>
              </a:solidFill>
              <a:latin typeface="+mn-lt"/>
            </a:rPr>
            <a:t>Sublunární</a:t>
          </a:r>
          <a:r>
            <a:rPr lang="cs-CZ" sz="2000" b="1" dirty="0">
              <a:solidFill>
                <a:schemeClr val="tx2"/>
              </a:solidFill>
              <a:latin typeface="+mn-lt"/>
            </a:rPr>
            <a:t> svět</a:t>
          </a:r>
          <a:r>
            <a:rPr lang="cs-CZ" sz="1800" b="1" dirty="0">
              <a:solidFill>
                <a:schemeClr val="tx2"/>
              </a:solidFill>
              <a:latin typeface="+mn-lt"/>
            </a:rPr>
            <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fyzika těles</a:t>
          </a:r>
          <a:endParaRPr lang="en-US" sz="1800" b="1" dirty="0">
            <a:solidFill>
              <a:schemeClr val="tx2"/>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dirty="0">
              <a:solidFill>
                <a:srgbClr val="A53010"/>
              </a:solidFill>
              <a:latin typeface="+mn-lt"/>
            </a:rPr>
            <a:t>VI. Mikrokosmos a živý svět</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medicína, vědy o živé přírodě</a:t>
          </a:r>
          <a:endParaRPr lang="en-US" sz="1800" dirty="0">
            <a:solidFill>
              <a:srgbClr val="A53010"/>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dirty="0">
              <a:solidFill>
                <a:srgbClr val="A53010"/>
              </a:solidFill>
              <a:latin typeface="+mn-lt"/>
            </a:rPr>
            <a:t>VII. Svět, který dospěl</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raná geologie (teorie Země) a počátky evolučního myšlení</a:t>
          </a:r>
          <a:endParaRPr lang="en-US" sz="1800" dirty="0">
            <a:solidFill>
              <a:srgbClr val="A53010"/>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b="0" dirty="0">
              <a:solidFill>
                <a:schemeClr val="accent1"/>
              </a:solidFill>
              <a:latin typeface="+mn-lt"/>
            </a:rPr>
            <a:t>II. Propojený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okultní obory: sympatie, antipatie; astrologie, magie, alchymie</a:t>
          </a:r>
          <a:endParaRPr lang="en-US" sz="1800" b="0" dirty="0">
            <a:solidFill>
              <a:schemeClr val="accent1"/>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chemeClr val="accent1"/>
              </a:solidFill>
              <a:latin typeface="+mn-lt"/>
            </a:rPr>
            <a:t>I. Starý svět a nový svět</a:t>
          </a:r>
          <a:r>
            <a:rPr lang="cs-CZ" sz="1800" dirty="0">
              <a:solidFill>
                <a:schemeClr val="accent1"/>
              </a:solidFill>
              <a:latin typeface="+mn-lt"/>
            </a:rPr>
            <a:t/>
          </a:r>
          <a:br>
            <a:rPr lang="cs-CZ" sz="1800" dirty="0">
              <a:solidFill>
                <a:schemeClr val="accent1"/>
              </a:solidFill>
              <a:latin typeface="+mn-lt"/>
            </a:rPr>
          </a:br>
          <a:r>
            <a:rPr lang="cs-CZ" sz="1800" dirty="0">
              <a:solidFill>
                <a:schemeClr val="accent1"/>
              </a:solidFill>
              <a:latin typeface="+mn-lt"/>
              <a:sym typeface="Wingdings 3" panose="05040102010807070707" pitchFamily="18" charset="2"/>
            </a:rPr>
            <a:t> </a:t>
          </a:r>
          <a:r>
            <a:rPr lang="cs-CZ" sz="1800" dirty="0">
              <a:solidFill>
                <a:schemeClr val="accent1"/>
              </a:solidFill>
              <a:latin typeface="+mn-lt"/>
            </a:rPr>
            <a:t>renesanční přírodopis</a:t>
          </a:r>
          <a:endParaRPr lang="en-US" sz="1800" dirty="0">
            <a:solidFill>
              <a:schemeClr val="accent1"/>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b="0" dirty="0">
              <a:solidFill>
                <a:schemeClr val="accent1"/>
              </a:solidFill>
              <a:latin typeface="+mn-lt"/>
            </a:rPr>
            <a:t>III. Svět nových vědeckých metod</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empirismus x racionalismus; matematizace x </a:t>
          </a:r>
          <a:r>
            <a:rPr lang="cs-CZ" sz="1800" b="0" dirty="0" err="1">
              <a:solidFill>
                <a:schemeClr val="accent1"/>
              </a:solidFill>
              <a:latin typeface="+mn-lt"/>
              <a:sym typeface="Wingdings 3" panose="05040102010807070707" pitchFamily="18" charset="2"/>
            </a:rPr>
            <a:t>experimentalismus</a:t>
          </a:r>
          <a:r>
            <a:rPr lang="cs-CZ" sz="1800" b="0" dirty="0">
              <a:solidFill>
                <a:schemeClr val="accent1"/>
              </a:solidFill>
              <a:latin typeface="+mn-lt"/>
              <a:sym typeface="Wingdings 3" panose="05040102010807070707" pitchFamily="18" charset="2"/>
            </a:rPr>
            <a:t>; věda x náboženství</a:t>
          </a:r>
          <a:endParaRPr lang="en-US" sz="1800" b="0" dirty="0">
            <a:solidFill>
              <a:schemeClr val="accent1"/>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b="0" dirty="0">
              <a:solidFill>
                <a:schemeClr val="accent1"/>
              </a:solidFill>
              <a:latin typeface="+mn-lt"/>
            </a:rPr>
            <a:t>IV. </a:t>
          </a:r>
          <a:r>
            <a:rPr lang="cs-CZ" sz="2000" b="0" dirty="0" err="1">
              <a:solidFill>
                <a:schemeClr val="accent1"/>
              </a:solidFill>
              <a:latin typeface="+mn-lt"/>
            </a:rPr>
            <a:t>Supralunární</a:t>
          </a:r>
          <a:r>
            <a:rPr lang="cs-CZ" sz="2000" b="0" dirty="0">
              <a:solidFill>
                <a:schemeClr val="accent1"/>
              </a:solidFill>
              <a:latin typeface="+mn-lt"/>
            </a:rPr>
            <a:t>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astronomie, kosmologie: geocentrismus, heliocentrismus, </a:t>
          </a:r>
          <a:r>
            <a:rPr lang="cs-CZ" sz="1800" b="0" dirty="0" err="1">
              <a:solidFill>
                <a:schemeClr val="accent1"/>
              </a:solidFill>
              <a:latin typeface="+mn-lt"/>
              <a:sym typeface="Wingdings 3" panose="05040102010807070707" pitchFamily="18" charset="2"/>
            </a:rPr>
            <a:t>geoheliocentrismus</a:t>
          </a:r>
          <a:endParaRPr lang="en-US" sz="1800" b="0" dirty="0">
            <a:solidFill>
              <a:schemeClr val="accent1"/>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b="0" dirty="0">
              <a:solidFill>
                <a:schemeClr val="accent1"/>
              </a:solidFill>
              <a:latin typeface="+mn-lt"/>
            </a:rPr>
            <a:t>V. </a:t>
          </a:r>
          <a:r>
            <a:rPr lang="cs-CZ" sz="2000" b="0" dirty="0" err="1">
              <a:solidFill>
                <a:schemeClr val="accent1"/>
              </a:solidFill>
              <a:latin typeface="+mn-lt"/>
            </a:rPr>
            <a:t>Sublunární</a:t>
          </a:r>
          <a:r>
            <a:rPr lang="cs-CZ" sz="2000" b="0" dirty="0">
              <a:solidFill>
                <a:schemeClr val="accent1"/>
              </a:solidFill>
              <a:latin typeface="+mn-lt"/>
            </a:rPr>
            <a:t>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fyzika těles</a:t>
          </a:r>
          <a:endParaRPr lang="en-US" sz="1800" b="0" dirty="0">
            <a:solidFill>
              <a:schemeClr val="accent1"/>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b="1" dirty="0">
              <a:solidFill>
                <a:schemeClr val="tx2"/>
              </a:solidFill>
              <a:latin typeface="+mn-lt"/>
            </a:rPr>
            <a:t>VI. Mikrokosmos a živý svět</a:t>
          </a:r>
          <a:r>
            <a:rPr lang="cs-CZ" sz="1800" b="1" dirty="0">
              <a:solidFill>
                <a:schemeClr val="tx2"/>
              </a:solidFill>
              <a:latin typeface="+mn-lt"/>
            </a:rPr>
            <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medicína, vědy o živé přírodě</a:t>
          </a:r>
          <a:endParaRPr lang="en-US" sz="1800" b="1" dirty="0">
            <a:solidFill>
              <a:schemeClr val="tx2"/>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dirty="0">
              <a:solidFill>
                <a:srgbClr val="A53010"/>
              </a:solidFill>
              <a:latin typeface="+mn-lt"/>
            </a:rPr>
            <a:t>VII. Svět, který dospěl</a:t>
          </a:r>
          <a:r>
            <a:rPr lang="cs-CZ" sz="1800" dirty="0">
              <a:solidFill>
                <a:srgbClr val="A53010"/>
              </a:solidFill>
              <a:latin typeface="+mn-lt"/>
            </a:rPr>
            <a:t/>
          </a:r>
          <a:br>
            <a:rPr lang="cs-CZ" sz="1800" dirty="0">
              <a:solidFill>
                <a:srgbClr val="A53010"/>
              </a:solidFill>
              <a:latin typeface="+mn-lt"/>
            </a:rPr>
          </a:br>
          <a:r>
            <a:rPr lang="cs-CZ" sz="1800" dirty="0">
              <a:solidFill>
                <a:srgbClr val="A53010"/>
              </a:solidFill>
              <a:latin typeface="+mn-lt"/>
              <a:sym typeface="Wingdings 3" panose="05040102010807070707" pitchFamily="18" charset="2"/>
            </a:rPr>
            <a:t> raná geologie (teorie Země) a počátky evolučního myšlení</a:t>
          </a:r>
          <a:endParaRPr lang="en-US" sz="1800" dirty="0">
            <a:solidFill>
              <a:srgbClr val="A53010"/>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b="0" dirty="0">
              <a:solidFill>
                <a:schemeClr val="accent1"/>
              </a:solidFill>
              <a:latin typeface="+mn-lt"/>
            </a:rPr>
            <a:t>II. Propojený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okultní obory: sympatie, antipatie; astrologie, magie, alchymie</a:t>
          </a:r>
          <a:endParaRPr lang="en-US" sz="1800" b="0" dirty="0">
            <a:solidFill>
              <a:schemeClr val="accent1"/>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chemeClr val="accent1"/>
              </a:solidFill>
              <a:latin typeface="+mn-lt"/>
            </a:rPr>
            <a:t>I. Starý svět a nový svět</a:t>
          </a:r>
          <a:r>
            <a:rPr lang="cs-CZ" sz="1800" dirty="0">
              <a:solidFill>
                <a:schemeClr val="accent1"/>
              </a:solidFill>
              <a:latin typeface="+mn-lt"/>
            </a:rPr>
            <a:t/>
          </a:r>
          <a:br>
            <a:rPr lang="cs-CZ" sz="1800" dirty="0">
              <a:solidFill>
                <a:schemeClr val="accent1"/>
              </a:solidFill>
              <a:latin typeface="+mn-lt"/>
            </a:rPr>
          </a:br>
          <a:r>
            <a:rPr lang="cs-CZ" sz="1800" dirty="0">
              <a:solidFill>
                <a:schemeClr val="accent1"/>
              </a:solidFill>
              <a:latin typeface="+mn-lt"/>
              <a:sym typeface="Wingdings 3" panose="05040102010807070707" pitchFamily="18" charset="2"/>
            </a:rPr>
            <a:t> </a:t>
          </a:r>
          <a:r>
            <a:rPr lang="cs-CZ" sz="1800" dirty="0">
              <a:solidFill>
                <a:schemeClr val="accent1"/>
              </a:solidFill>
              <a:latin typeface="+mn-lt"/>
            </a:rPr>
            <a:t>renesanční přírodopis</a:t>
          </a:r>
          <a:endParaRPr lang="en-US" sz="1800" dirty="0">
            <a:solidFill>
              <a:schemeClr val="accent1"/>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b="0" dirty="0">
              <a:solidFill>
                <a:schemeClr val="accent1"/>
              </a:solidFill>
              <a:latin typeface="+mn-lt"/>
            </a:rPr>
            <a:t>III. Svět nových vědeckých metod</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empirismus x racionalismus; matematizace x </a:t>
          </a:r>
          <a:r>
            <a:rPr lang="cs-CZ" sz="1800" b="0" dirty="0" err="1">
              <a:solidFill>
                <a:schemeClr val="accent1"/>
              </a:solidFill>
              <a:latin typeface="+mn-lt"/>
              <a:sym typeface="Wingdings 3" panose="05040102010807070707" pitchFamily="18" charset="2"/>
            </a:rPr>
            <a:t>experimentalismus</a:t>
          </a:r>
          <a:r>
            <a:rPr lang="cs-CZ" sz="1800" b="0" dirty="0">
              <a:solidFill>
                <a:schemeClr val="accent1"/>
              </a:solidFill>
              <a:latin typeface="+mn-lt"/>
              <a:sym typeface="Wingdings 3" panose="05040102010807070707" pitchFamily="18" charset="2"/>
            </a:rPr>
            <a:t>; věda x náboženství</a:t>
          </a:r>
          <a:endParaRPr lang="en-US" sz="1800" b="0" dirty="0">
            <a:solidFill>
              <a:schemeClr val="accent1"/>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b="0" dirty="0">
              <a:solidFill>
                <a:schemeClr val="accent1"/>
              </a:solidFill>
              <a:latin typeface="+mn-lt"/>
            </a:rPr>
            <a:t>IV. </a:t>
          </a:r>
          <a:r>
            <a:rPr lang="cs-CZ" sz="2000" b="0" dirty="0" err="1">
              <a:solidFill>
                <a:schemeClr val="accent1"/>
              </a:solidFill>
              <a:latin typeface="+mn-lt"/>
            </a:rPr>
            <a:t>Supralunární</a:t>
          </a:r>
          <a:r>
            <a:rPr lang="cs-CZ" sz="2000" b="0" dirty="0">
              <a:solidFill>
                <a:schemeClr val="accent1"/>
              </a:solidFill>
              <a:latin typeface="+mn-lt"/>
            </a:rPr>
            <a:t>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astronomie, kosmologie: geocentrismus, heliocentrismus, </a:t>
          </a:r>
          <a:r>
            <a:rPr lang="cs-CZ" sz="1800" b="0" dirty="0" err="1">
              <a:solidFill>
                <a:schemeClr val="accent1"/>
              </a:solidFill>
              <a:latin typeface="+mn-lt"/>
              <a:sym typeface="Wingdings 3" panose="05040102010807070707" pitchFamily="18" charset="2"/>
            </a:rPr>
            <a:t>geoheliocentrismus</a:t>
          </a:r>
          <a:endParaRPr lang="en-US" sz="1800" b="0" dirty="0">
            <a:solidFill>
              <a:schemeClr val="accent1"/>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b="0" dirty="0">
              <a:solidFill>
                <a:schemeClr val="accent1"/>
              </a:solidFill>
              <a:latin typeface="+mn-lt"/>
            </a:rPr>
            <a:t>V. </a:t>
          </a:r>
          <a:r>
            <a:rPr lang="cs-CZ" sz="2000" b="0" dirty="0" err="1">
              <a:solidFill>
                <a:schemeClr val="accent1"/>
              </a:solidFill>
              <a:latin typeface="+mn-lt"/>
            </a:rPr>
            <a:t>Sublunární</a:t>
          </a:r>
          <a:r>
            <a:rPr lang="cs-CZ" sz="2000" b="0" dirty="0">
              <a:solidFill>
                <a:schemeClr val="accent1"/>
              </a:solidFill>
              <a:latin typeface="+mn-lt"/>
            </a:rPr>
            <a:t>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fyzika těles</a:t>
          </a:r>
          <a:endParaRPr lang="en-US" sz="1800" b="0" dirty="0">
            <a:solidFill>
              <a:schemeClr val="accent1"/>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b="0" dirty="0">
              <a:solidFill>
                <a:schemeClr val="accent1"/>
              </a:solidFill>
              <a:latin typeface="+mn-lt"/>
            </a:rPr>
            <a:t>VI. Mikrokosmos a živý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medicína, vědy o živé přírodě</a:t>
          </a:r>
          <a:endParaRPr lang="en-US" sz="1800" b="0" dirty="0">
            <a:solidFill>
              <a:schemeClr val="accent1"/>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b="1" dirty="0">
              <a:solidFill>
                <a:schemeClr val="tx2"/>
              </a:solidFill>
              <a:latin typeface="+mn-lt"/>
            </a:rPr>
            <a:t>VII. Svět, který dospěl</a:t>
          </a:r>
          <a:r>
            <a:rPr lang="cs-CZ" sz="1800" b="1" dirty="0">
              <a:solidFill>
                <a:schemeClr val="tx2"/>
              </a:solidFill>
              <a:latin typeface="+mn-lt"/>
            </a:rPr>
            <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raná geologie (teorie Země) a počátky evolučního myšlení</a:t>
          </a:r>
          <a:endParaRPr lang="en-US" sz="1800" b="1" dirty="0">
            <a:solidFill>
              <a:schemeClr val="tx2"/>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b="0" dirty="0">
              <a:solidFill>
                <a:schemeClr val="accent1"/>
              </a:solidFill>
              <a:latin typeface="+mn-lt"/>
            </a:rPr>
            <a:t>II. Propojený svět</a:t>
          </a:r>
          <a:r>
            <a:rPr lang="cs-CZ" sz="1800" b="0" dirty="0">
              <a:solidFill>
                <a:schemeClr val="accent1"/>
              </a:solidFill>
              <a:latin typeface="+mn-lt"/>
            </a:rPr>
            <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okultní obory: sympatie, antipatie; astrologie, magie, alchymie</a:t>
          </a:r>
          <a:endParaRPr lang="en-US" sz="1800" b="0" dirty="0">
            <a:solidFill>
              <a:schemeClr val="accent1"/>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t>
        <a:bodyPr/>
        <a:lstStyle/>
        <a:p>
          <a:endParaRPr lang="cs-CZ"/>
        </a:p>
      </dgm:t>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t>
        <a:bodyPr/>
        <a:lstStyle/>
        <a:p>
          <a:endParaRPr lang="cs-CZ"/>
        </a:p>
      </dgm:t>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t>
        <a:bodyPr/>
        <a:lstStyle/>
        <a:p>
          <a:endParaRPr lang="cs-CZ"/>
        </a:p>
      </dgm:t>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t>
        <a:bodyPr/>
        <a:lstStyle/>
        <a:p>
          <a:endParaRPr lang="cs-CZ"/>
        </a:p>
      </dgm:t>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t>
        <a:bodyPr/>
        <a:lstStyle/>
        <a:p>
          <a:endParaRPr lang="cs-CZ"/>
        </a:p>
      </dgm:t>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t>
        <a:bodyPr/>
        <a:lstStyle/>
        <a:p>
          <a:endParaRPr lang="cs-CZ"/>
        </a:p>
      </dgm:t>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t>
        <a:bodyPr/>
        <a:lstStyle/>
        <a:p>
          <a:endParaRPr lang="cs-CZ"/>
        </a:p>
      </dgm:t>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t>
        <a:bodyPr/>
        <a:lstStyle/>
        <a:p>
          <a:endParaRPr lang="cs-CZ"/>
        </a:p>
      </dgm:t>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4DFC5CF0-9B7F-42AD-AA2F-31C2B2EEA215}" type="presOf" srcId="{5BDDEA5E-E44A-4192-892F-610B969C60D1}" destId="{2413C4AB-DDBC-4CC5-8647-63BC71B679DA}" srcOrd="0" destOrd="0" presId="urn:microsoft.com/office/officeart/2008/layout/LinedList"/>
    <dgm:cxn modelId="{CA062132-A0D2-4880-A738-8F98780F1588}" srcId="{74A66E01-9754-439B-9284-27B538BBDD5D}" destId="{684CE699-DD44-46C9-B6E8-EC17726CD0D7}" srcOrd="1" destOrd="0" parTransId="{62F62C83-12B9-4A72-A19D-6190AFC154D2}" sibTransId="{D550B979-F964-4A15-BE70-3C835D912C63}"/>
    <dgm:cxn modelId="{FC41F14C-056E-4A72-B166-1D0F794A6B7B}" type="presOf" srcId="{17E4F57F-9C60-47C1-9227-A61867EC323F}" destId="{BBCF976E-51C5-4941-A4DB-B441F39C6767}" srcOrd="0" destOrd="0" presId="urn:microsoft.com/office/officeart/2008/layout/LinedList"/>
    <dgm:cxn modelId="{10EC6D79-6000-4102-9F6E-20829FE1C24D}" type="presOf" srcId="{6D56F2EF-2DED-4BA6-BE6E-F7474D4F63C5}" destId="{34328E02-1035-4F35-B554-C73EDE1CBFBE}"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A081927-CDAC-442C-B7CF-57B147237DFE}" srcId="{74A66E01-9754-439B-9284-27B538BBDD5D}" destId="{17E4F57F-9C60-47C1-9227-A61867EC323F}" srcOrd="2" destOrd="0" parTransId="{BDEC676E-107D-435A-A9A0-6DA416568C87}" sibTransId="{9C6F44EA-0354-48D4-B49B-2786EB439938}"/>
    <dgm:cxn modelId="{D35A1C48-E8EF-446F-8E57-21BD1DA3F915}" type="presOf" srcId="{684CE699-DD44-46C9-B6E8-EC17726CD0D7}" destId="{FE681786-A2CD-4BA4-ACE9-E770334FBE75}" srcOrd="0" destOrd="0" presId="urn:microsoft.com/office/officeart/2008/layout/LinedList"/>
    <dgm:cxn modelId="{097625EE-779C-4B22-A48C-F9E893AF2DB3}" srcId="{74A66E01-9754-439B-9284-27B538BBDD5D}" destId="{5BDDEA5E-E44A-4192-892F-610B969C60D1}" srcOrd="4" destOrd="0" parTransId="{33296735-BB51-4496-A05A-9B6904A1D593}" sibTransId="{68BD5FB9-15BC-4D80-8137-EA758DA1B396}"/>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E1A361C3-C8E0-4C6B-8AFC-D4A257527E5E}" srcId="{74A66E01-9754-439B-9284-27B538BBDD5D}" destId="{6D56F2EF-2DED-4BA6-BE6E-F7474D4F63C5}" srcOrd="0" destOrd="0" parTransId="{B9B8064F-96E9-42EE-9DB0-FD73674FBCF3}" sibTransId="{D2EFA323-3F9C-4D03-B2F0-E01174B66980}"/>
    <dgm:cxn modelId="{12AC5FAC-1BA5-4E90-9D82-1E28CD50924D}" type="presOf" srcId="{AD7BB579-AEF0-4522-85CD-D774E2244860}" destId="{A83238B1-D33F-4188-A9B4-D97B9C762788}"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 Starý svět a nový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a:t>
          </a:r>
          <a:r>
            <a:rPr lang="cs-CZ" sz="1800" kern="1200" dirty="0">
              <a:solidFill>
                <a:srgbClr val="A53010"/>
              </a:solidFill>
              <a:latin typeface="+mn-lt"/>
            </a:rPr>
            <a:t>renesanční přírodopis</a:t>
          </a:r>
          <a:endParaRPr lang="en-US" sz="1800" kern="1200" dirty="0">
            <a:solidFill>
              <a:srgbClr val="A53010"/>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II. Propojený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okultní obory: sympatie, antipatie; astrologie, magie, alchymie</a:t>
          </a:r>
          <a:endParaRPr lang="en-US" sz="1800" kern="1200" dirty="0">
            <a:solidFill>
              <a:srgbClr val="A53010"/>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III. Svět nových vědeckých metod</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empirismus x racionalismus; matematizace x </a:t>
          </a:r>
          <a:r>
            <a:rPr lang="cs-CZ" sz="1800" kern="1200" dirty="0" err="1">
              <a:solidFill>
                <a:srgbClr val="A53010"/>
              </a:solidFill>
              <a:latin typeface="+mn-lt"/>
              <a:sym typeface="Wingdings 3" panose="05040102010807070707" pitchFamily="18" charset="2"/>
            </a:rPr>
            <a:t>experimentalismus</a:t>
          </a:r>
          <a:r>
            <a:rPr lang="cs-CZ" sz="1800" kern="1200" dirty="0">
              <a:solidFill>
                <a:srgbClr val="A53010"/>
              </a:solidFill>
              <a:latin typeface="+mn-lt"/>
              <a:sym typeface="Wingdings 3" panose="05040102010807070707" pitchFamily="18" charset="2"/>
            </a:rPr>
            <a:t>; věda x náboženství</a:t>
          </a:r>
          <a:endParaRPr lang="en-US" sz="1800" kern="1200" dirty="0">
            <a:solidFill>
              <a:srgbClr val="A53010"/>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IV. </a:t>
          </a:r>
          <a:r>
            <a:rPr lang="cs-CZ" sz="2000" kern="1200" dirty="0" err="1">
              <a:solidFill>
                <a:srgbClr val="A53010"/>
              </a:solidFill>
              <a:latin typeface="+mn-lt"/>
            </a:rPr>
            <a:t>Supralunární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astronomie, kosmologie: geocentrismus, heliocentrismus, </a:t>
          </a:r>
          <a:r>
            <a:rPr lang="cs-CZ" sz="1800" kern="1200" dirty="0" err="1">
              <a:solidFill>
                <a:srgbClr val="A53010"/>
              </a:solidFill>
              <a:latin typeface="+mn-lt"/>
              <a:sym typeface="Wingdings 3" panose="05040102010807070707" pitchFamily="18" charset="2"/>
            </a:rPr>
            <a:t>geoheliocentrismus</a:t>
          </a:r>
          <a:endParaRPr lang="en-US" sz="1800" kern="1200" dirty="0">
            <a:solidFill>
              <a:srgbClr val="A53010"/>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 </a:t>
          </a:r>
          <a:r>
            <a:rPr lang="cs-CZ" sz="2000" kern="1200" dirty="0" err="1">
              <a:solidFill>
                <a:srgbClr val="A53010"/>
              </a:solidFill>
              <a:latin typeface="+mn-lt"/>
            </a:rPr>
            <a:t>Sublunární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fyzika těles</a:t>
          </a:r>
          <a:endParaRPr lang="en-US" sz="1800" kern="1200" dirty="0">
            <a:solidFill>
              <a:srgbClr val="A53010"/>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 Mikrokosmos a živý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medicína, vědy o živé přírodě</a:t>
          </a:r>
          <a:endParaRPr lang="en-US" sz="1800" kern="1200" dirty="0">
            <a:solidFill>
              <a:srgbClr val="A53010"/>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VII. Svět, který dospěl</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raná geologie (teorie Země) a počátky evolučního myšlení</a:t>
          </a:r>
          <a:endParaRPr lang="en-US" sz="1800" kern="1200" dirty="0">
            <a:solidFill>
              <a:srgbClr val="A53010"/>
            </a:solidFill>
            <a:latin typeface="+mn-lt"/>
          </a:endParaRPr>
        </a:p>
      </dsp:txBody>
      <dsp:txXfrm>
        <a:off x="0" y="4467042"/>
        <a:ext cx="10529887" cy="744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1" kern="1200" dirty="0">
              <a:solidFill>
                <a:schemeClr val="tx2"/>
              </a:solidFill>
              <a:latin typeface="+mn-lt"/>
            </a:rPr>
            <a:t>I. Starý svět a nový svět</a:t>
          </a:r>
          <a:r>
            <a:rPr lang="cs-CZ" sz="1800" b="1" kern="1200" dirty="0">
              <a:solidFill>
                <a:schemeClr val="tx2"/>
              </a:solidFill>
              <a:latin typeface="+mn-lt"/>
            </a:rPr>
            <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a:t>
          </a:r>
          <a:r>
            <a:rPr lang="cs-CZ" sz="1800" b="1" kern="1200" dirty="0">
              <a:solidFill>
                <a:schemeClr val="tx2"/>
              </a:solidFill>
              <a:latin typeface="+mn-lt"/>
            </a:rPr>
            <a:t>renesanční přírodopis</a:t>
          </a:r>
          <a:endParaRPr lang="en-US" sz="1800" b="1" kern="1200" dirty="0">
            <a:solidFill>
              <a:schemeClr val="tx2"/>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II. Propojený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okultní obory: sympatie, antipatie; astrologie, magie, alchymie</a:t>
          </a:r>
          <a:endParaRPr lang="en-US" sz="1800" kern="1200" dirty="0">
            <a:solidFill>
              <a:srgbClr val="A53010"/>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III. Svět nových vědeckých metod</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empirismus x racionalismus; matematizace x </a:t>
          </a:r>
          <a:r>
            <a:rPr lang="cs-CZ" sz="1800" kern="1200" dirty="0" err="1">
              <a:solidFill>
                <a:srgbClr val="A53010"/>
              </a:solidFill>
              <a:latin typeface="+mn-lt"/>
              <a:sym typeface="Wingdings 3" panose="05040102010807070707" pitchFamily="18" charset="2"/>
            </a:rPr>
            <a:t>experimentalismus</a:t>
          </a:r>
          <a:r>
            <a:rPr lang="cs-CZ" sz="1800" kern="1200" dirty="0">
              <a:solidFill>
                <a:srgbClr val="A53010"/>
              </a:solidFill>
              <a:latin typeface="+mn-lt"/>
              <a:sym typeface="Wingdings 3" panose="05040102010807070707" pitchFamily="18" charset="2"/>
            </a:rPr>
            <a:t>; věda x náboženství</a:t>
          </a:r>
          <a:endParaRPr lang="en-US" sz="1800" kern="1200" dirty="0">
            <a:solidFill>
              <a:srgbClr val="A53010"/>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IV. </a:t>
          </a:r>
          <a:r>
            <a:rPr lang="cs-CZ" sz="2000" kern="1200" dirty="0" err="1">
              <a:solidFill>
                <a:srgbClr val="A53010"/>
              </a:solidFill>
              <a:latin typeface="+mn-lt"/>
            </a:rPr>
            <a:t>Supralunární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astronomie, kosmologie: geocentrismus, heliocentrismus, </a:t>
          </a:r>
          <a:r>
            <a:rPr lang="cs-CZ" sz="1800" kern="1200" dirty="0" err="1">
              <a:solidFill>
                <a:srgbClr val="A53010"/>
              </a:solidFill>
              <a:latin typeface="+mn-lt"/>
              <a:sym typeface="Wingdings 3" panose="05040102010807070707" pitchFamily="18" charset="2"/>
            </a:rPr>
            <a:t>geoheliocentrismus</a:t>
          </a:r>
          <a:endParaRPr lang="en-US" sz="1800" kern="1200" dirty="0">
            <a:solidFill>
              <a:srgbClr val="A53010"/>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 </a:t>
          </a:r>
          <a:r>
            <a:rPr lang="cs-CZ" sz="2000" kern="1200" dirty="0" err="1">
              <a:solidFill>
                <a:srgbClr val="A53010"/>
              </a:solidFill>
              <a:latin typeface="+mn-lt"/>
            </a:rPr>
            <a:t>Sublunární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fyzika těles</a:t>
          </a:r>
          <a:endParaRPr lang="en-US" sz="1800" kern="1200" dirty="0">
            <a:solidFill>
              <a:srgbClr val="A53010"/>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 Mikrokosmos a živý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medicína, vědy o živé přírodě</a:t>
          </a:r>
          <a:endParaRPr lang="en-US" sz="1800" kern="1200" dirty="0">
            <a:solidFill>
              <a:srgbClr val="A53010"/>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VII. Svět, který dospěl</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raná geologie (teorie Země) a počátky evolučního myšlení</a:t>
          </a:r>
          <a:endParaRPr lang="en-US" sz="1800" kern="1200" dirty="0">
            <a:solidFill>
              <a:srgbClr val="A53010"/>
            </a:solidFill>
            <a:latin typeface="+mn-lt"/>
          </a:endParaRPr>
        </a:p>
      </dsp:txBody>
      <dsp:txXfrm>
        <a:off x="0" y="4467042"/>
        <a:ext cx="10529887" cy="744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chemeClr val="accent1"/>
              </a:solidFill>
              <a:latin typeface="+mn-lt"/>
            </a:rPr>
            <a:t>I. Starý svět a nový svět</a:t>
          </a:r>
          <a:r>
            <a:rPr lang="cs-CZ" sz="1800" kern="1200" dirty="0">
              <a:solidFill>
                <a:schemeClr val="accent1"/>
              </a:solidFill>
              <a:latin typeface="+mn-lt"/>
            </a:rPr>
            <a:t/>
          </a:r>
          <a:br>
            <a:rPr lang="cs-CZ" sz="1800" kern="1200" dirty="0">
              <a:solidFill>
                <a:schemeClr val="accent1"/>
              </a:solidFill>
              <a:latin typeface="+mn-lt"/>
            </a:rPr>
          </a:br>
          <a:r>
            <a:rPr lang="cs-CZ" sz="1800" kern="1200" dirty="0">
              <a:solidFill>
                <a:schemeClr val="accent1"/>
              </a:solidFill>
              <a:latin typeface="+mn-lt"/>
              <a:sym typeface="Wingdings 3" panose="05040102010807070707" pitchFamily="18" charset="2"/>
            </a:rPr>
            <a:t> </a:t>
          </a:r>
          <a:r>
            <a:rPr lang="cs-CZ" sz="1800" kern="1200" dirty="0">
              <a:solidFill>
                <a:schemeClr val="accent1"/>
              </a:solidFill>
              <a:latin typeface="+mn-lt"/>
            </a:rPr>
            <a:t>renesanční přírodopis</a:t>
          </a:r>
          <a:endParaRPr lang="en-US" sz="1800" kern="1200" dirty="0">
            <a:solidFill>
              <a:schemeClr val="accent1"/>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1" kern="1200" dirty="0">
              <a:solidFill>
                <a:schemeClr val="tx2"/>
              </a:solidFill>
              <a:latin typeface="+mn-lt"/>
            </a:rPr>
            <a:t>II. Propojený svět</a:t>
          </a:r>
          <a:r>
            <a:rPr lang="cs-CZ" sz="1800" b="1" kern="1200" dirty="0">
              <a:solidFill>
                <a:schemeClr val="tx2"/>
              </a:solidFill>
              <a:latin typeface="+mn-lt"/>
            </a:rPr>
            <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okultní obory: sympatie, antipatie; astrologie, magie, alchymie</a:t>
          </a:r>
          <a:endParaRPr lang="en-US" sz="1800" b="1" kern="1200" dirty="0">
            <a:solidFill>
              <a:schemeClr val="tx2"/>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III. Svět nových vědeckých metod</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empirismus x racionalismus; matematizace x </a:t>
          </a:r>
          <a:r>
            <a:rPr lang="cs-CZ" sz="1800" kern="1200" dirty="0" err="1">
              <a:solidFill>
                <a:srgbClr val="A53010"/>
              </a:solidFill>
              <a:latin typeface="+mn-lt"/>
              <a:sym typeface="Wingdings 3" panose="05040102010807070707" pitchFamily="18" charset="2"/>
            </a:rPr>
            <a:t>experimentalismus</a:t>
          </a:r>
          <a:r>
            <a:rPr lang="cs-CZ" sz="1800" kern="1200" dirty="0">
              <a:solidFill>
                <a:srgbClr val="A53010"/>
              </a:solidFill>
              <a:latin typeface="+mn-lt"/>
              <a:sym typeface="Wingdings 3" panose="05040102010807070707" pitchFamily="18" charset="2"/>
            </a:rPr>
            <a:t>; věda x náboženství</a:t>
          </a:r>
          <a:endParaRPr lang="en-US" sz="1800" kern="1200" dirty="0">
            <a:solidFill>
              <a:srgbClr val="A53010"/>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IV. </a:t>
          </a:r>
          <a:r>
            <a:rPr lang="cs-CZ" sz="2000" kern="1200" dirty="0" err="1">
              <a:solidFill>
                <a:srgbClr val="A53010"/>
              </a:solidFill>
              <a:latin typeface="+mn-lt"/>
            </a:rPr>
            <a:t>Supralunární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astronomie, kosmologie: geocentrismus, heliocentrismus, </a:t>
          </a:r>
          <a:r>
            <a:rPr lang="cs-CZ" sz="1800" kern="1200" dirty="0" err="1">
              <a:solidFill>
                <a:srgbClr val="A53010"/>
              </a:solidFill>
              <a:latin typeface="+mn-lt"/>
              <a:sym typeface="Wingdings 3" panose="05040102010807070707" pitchFamily="18" charset="2"/>
            </a:rPr>
            <a:t>geoheliocentrismus</a:t>
          </a:r>
          <a:endParaRPr lang="en-US" sz="1800" kern="1200" dirty="0">
            <a:solidFill>
              <a:srgbClr val="A53010"/>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 </a:t>
          </a:r>
          <a:r>
            <a:rPr lang="cs-CZ" sz="2000" kern="1200" dirty="0" err="1">
              <a:solidFill>
                <a:srgbClr val="A53010"/>
              </a:solidFill>
              <a:latin typeface="+mn-lt"/>
            </a:rPr>
            <a:t>Sublunární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fyzika těles</a:t>
          </a:r>
          <a:endParaRPr lang="en-US" sz="1800" kern="1200" dirty="0">
            <a:solidFill>
              <a:srgbClr val="A53010"/>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 Mikrokosmos a živý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medicína, vědy o živé přírodě</a:t>
          </a:r>
          <a:endParaRPr lang="en-US" sz="1800" kern="1200" dirty="0">
            <a:solidFill>
              <a:srgbClr val="A53010"/>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VII. Svět, který dospěl</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raná geologie (teorie Země) a počátky evolučního myšlení</a:t>
          </a:r>
          <a:endParaRPr lang="en-US" sz="1800" kern="1200" dirty="0">
            <a:solidFill>
              <a:srgbClr val="A53010"/>
            </a:solidFill>
            <a:latin typeface="+mn-lt"/>
          </a:endParaRPr>
        </a:p>
      </dsp:txBody>
      <dsp:txXfrm>
        <a:off x="0" y="4467042"/>
        <a:ext cx="10529887" cy="744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chemeClr val="accent1"/>
              </a:solidFill>
              <a:latin typeface="+mn-lt"/>
            </a:rPr>
            <a:t>I. Starý svět a nový svět</a:t>
          </a:r>
          <a:r>
            <a:rPr lang="cs-CZ" sz="1800" kern="1200" dirty="0">
              <a:solidFill>
                <a:schemeClr val="accent1"/>
              </a:solidFill>
              <a:latin typeface="+mn-lt"/>
            </a:rPr>
            <a:t/>
          </a:r>
          <a:br>
            <a:rPr lang="cs-CZ" sz="1800" kern="1200" dirty="0">
              <a:solidFill>
                <a:schemeClr val="accent1"/>
              </a:solidFill>
              <a:latin typeface="+mn-lt"/>
            </a:rPr>
          </a:br>
          <a:r>
            <a:rPr lang="cs-CZ" sz="1800" kern="1200" dirty="0">
              <a:solidFill>
                <a:schemeClr val="accent1"/>
              </a:solidFill>
              <a:latin typeface="+mn-lt"/>
              <a:sym typeface="Wingdings 3" panose="05040102010807070707" pitchFamily="18" charset="2"/>
            </a:rPr>
            <a:t> </a:t>
          </a:r>
          <a:r>
            <a:rPr lang="cs-CZ" sz="1800" kern="1200" dirty="0">
              <a:solidFill>
                <a:schemeClr val="accent1"/>
              </a:solidFill>
              <a:latin typeface="+mn-lt"/>
            </a:rPr>
            <a:t>renesanční přírodopis</a:t>
          </a:r>
          <a:endParaRPr lang="en-US" sz="1800" kern="1200" dirty="0">
            <a:solidFill>
              <a:schemeClr val="accent1"/>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 Propojený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okultní obory: sympatie, antipatie; astrologie, magie, alchymie</a:t>
          </a:r>
          <a:endParaRPr lang="en-US" sz="1800" b="0" kern="1200" dirty="0">
            <a:solidFill>
              <a:schemeClr val="accent1"/>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1" kern="1200" dirty="0">
              <a:solidFill>
                <a:schemeClr val="tx2"/>
              </a:solidFill>
              <a:latin typeface="+mn-lt"/>
            </a:rPr>
            <a:t>III. Svět nových vědeckých metod</a:t>
          </a:r>
          <a:r>
            <a:rPr lang="cs-CZ" sz="1800" b="1" kern="1200" dirty="0">
              <a:solidFill>
                <a:schemeClr val="tx2"/>
              </a:solidFill>
              <a:latin typeface="+mn-lt"/>
            </a:rPr>
            <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empirismus x racionalismus; matematizace x </a:t>
          </a:r>
          <a:r>
            <a:rPr lang="cs-CZ" sz="1800" b="1" kern="1200" dirty="0" err="1">
              <a:solidFill>
                <a:schemeClr val="tx2"/>
              </a:solidFill>
              <a:latin typeface="+mn-lt"/>
              <a:sym typeface="Wingdings 3" panose="05040102010807070707" pitchFamily="18" charset="2"/>
            </a:rPr>
            <a:t>experimentalismus</a:t>
          </a:r>
          <a:r>
            <a:rPr lang="cs-CZ" sz="1800" b="1" kern="1200" dirty="0">
              <a:solidFill>
                <a:schemeClr val="tx2"/>
              </a:solidFill>
              <a:latin typeface="+mn-lt"/>
              <a:sym typeface="Wingdings 3" panose="05040102010807070707" pitchFamily="18" charset="2"/>
            </a:rPr>
            <a:t>; věda x náboženství</a:t>
          </a:r>
          <a:endParaRPr lang="en-US" sz="1800" b="1" kern="1200" dirty="0">
            <a:solidFill>
              <a:schemeClr val="tx2"/>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IV. </a:t>
          </a:r>
          <a:r>
            <a:rPr lang="cs-CZ" sz="2000" kern="1200" dirty="0" err="1">
              <a:solidFill>
                <a:srgbClr val="A53010"/>
              </a:solidFill>
              <a:latin typeface="+mn-lt"/>
            </a:rPr>
            <a:t>Supralunární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astronomie, kosmologie: geocentrismus, heliocentrismus, </a:t>
          </a:r>
          <a:r>
            <a:rPr lang="cs-CZ" sz="1800" kern="1200" dirty="0" err="1">
              <a:solidFill>
                <a:srgbClr val="A53010"/>
              </a:solidFill>
              <a:latin typeface="+mn-lt"/>
              <a:sym typeface="Wingdings 3" panose="05040102010807070707" pitchFamily="18" charset="2"/>
            </a:rPr>
            <a:t>geoheliocentrismus</a:t>
          </a:r>
          <a:endParaRPr lang="en-US" sz="1800" kern="1200" dirty="0">
            <a:solidFill>
              <a:srgbClr val="A53010"/>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 </a:t>
          </a:r>
          <a:r>
            <a:rPr lang="cs-CZ" sz="2000" kern="1200" dirty="0" err="1">
              <a:solidFill>
                <a:srgbClr val="A53010"/>
              </a:solidFill>
              <a:latin typeface="+mn-lt"/>
            </a:rPr>
            <a:t>Sublunární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fyzika těles</a:t>
          </a:r>
          <a:endParaRPr lang="en-US" sz="1800" kern="1200" dirty="0">
            <a:solidFill>
              <a:srgbClr val="A53010"/>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 Mikrokosmos a živý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medicína, vědy o živé přírodě</a:t>
          </a:r>
          <a:endParaRPr lang="en-US" sz="1800" kern="1200" dirty="0">
            <a:solidFill>
              <a:srgbClr val="A53010"/>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VII. Svět, který dospěl</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raná geologie (teorie Země) a počátky evolučního myšlení</a:t>
          </a:r>
          <a:endParaRPr lang="en-US" sz="1800" kern="1200" dirty="0">
            <a:solidFill>
              <a:srgbClr val="A53010"/>
            </a:solidFill>
            <a:latin typeface="+mn-lt"/>
          </a:endParaRPr>
        </a:p>
      </dsp:txBody>
      <dsp:txXfrm>
        <a:off x="0" y="4467042"/>
        <a:ext cx="10529887" cy="7444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chemeClr val="accent1"/>
              </a:solidFill>
              <a:latin typeface="+mn-lt"/>
            </a:rPr>
            <a:t>I. Starý svět a nový svět</a:t>
          </a:r>
          <a:r>
            <a:rPr lang="cs-CZ" sz="1800" kern="1200" dirty="0">
              <a:solidFill>
                <a:schemeClr val="accent1"/>
              </a:solidFill>
              <a:latin typeface="+mn-lt"/>
            </a:rPr>
            <a:t/>
          </a:r>
          <a:br>
            <a:rPr lang="cs-CZ" sz="1800" kern="1200" dirty="0">
              <a:solidFill>
                <a:schemeClr val="accent1"/>
              </a:solidFill>
              <a:latin typeface="+mn-lt"/>
            </a:rPr>
          </a:br>
          <a:r>
            <a:rPr lang="cs-CZ" sz="1800" kern="1200" dirty="0">
              <a:solidFill>
                <a:schemeClr val="accent1"/>
              </a:solidFill>
              <a:latin typeface="+mn-lt"/>
              <a:sym typeface="Wingdings 3" panose="05040102010807070707" pitchFamily="18" charset="2"/>
            </a:rPr>
            <a:t> </a:t>
          </a:r>
          <a:r>
            <a:rPr lang="cs-CZ" sz="1800" kern="1200" dirty="0">
              <a:solidFill>
                <a:schemeClr val="accent1"/>
              </a:solidFill>
              <a:latin typeface="+mn-lt"/>
            </a:rPr>
            <a:t>renesanční přírodopis</a:t>
          </a:r>
          <a:endParaRPr lang="en-US" sz="1800" kern="1200" dirty="0">
            <a:solidFill>
              <a:schemeClr val="accent1"/>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 Propojený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okultní obory: sympatie, antipatie; astrologie, magie, alchymie</a:t>
          </a:r>
          <a:endParaRPr lang="en-US" sz="1800" b="0" kern="1200" dirty="0">
            <a:solidFill>
              <a:schemeClr val="accent1"/>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III. Svět nových vědeckých metod</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empirismus x racionalismus; matematizace x </a:t>
          </a:r>
          <a:r>
            <a:rPr lang="cs-CZ" sz="1800" b="0" kern="1200" dirty="0" err="1">
              <a:solidFill>
                <a:schemeClr val="accent1"/>
              </a:solidFill>
              <a:latin typeface="+mn-lt"/>
              <a:sym typeface="Wingdings 3" panose="05040102010807070707" pitchFamily="18" charset="2"/>
            </a:rPr>
            <a:t>experimentalismus</a:t>
          </a:r>
          <a:r>
            <a:rPr lang="cs-CZ" sz="1800" b="0" kern="1200" dirty="0">
              <a:solidFill>
                <a:schemeClr val="accent1"/>
              </a:solidFill>
              <a:latin typeface="+mn-lt"/>
              <a:sym typeface="Wingdings 3" panose="05040102010807070707" pitchFamily="18" charset="2"/>
            </a:rPr>
            <a:t>; věda x náboženství</a:t>
          </a:r>
          <a:endParaRPr lang="en-US" sz="1800" b="0" kern="1200" dirty="0">
            <a:solidFill>
              <a:schemeClr val="accent1"/>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1" kern="1200" dirty="0">
              <a:solidFill>
                <a:schemeClr val="tx2"/>
              </a:solidFill>
              <a:latin typeface="+mn-lt"/>
            </a:rPr>
            <a:t>IV. </a:t>
          </a:r>
          <a:r>
            <a:rPr lang="cs-CZ" sz="2000" b="1" kern="1200" dirty="0" err="1">
              <a:solidFill>
                <a:schemeClr val="tx2"/>
              </a:solidFill>
              <a:latin typeface="+mn-lt"/>
            </a:rPr>
            <a:t>Supralunární</a:t>
          </a:r>
          <a:r>
            <a:rPr lang="cs-CZ" sz="2000" b="1" kern="1200" dirty="0">
              <a:solidFill>
                <a:schemeClr val="tx2"/>
              </a:solidFill>
              <a:latin typeface="+mn-lt"/>
            </a:rPr>
            <a:t> svět</a:t>
          </a:r>
          <a:r>
            <a:rPr lang="cs-CZ" sz="1800" b="1" kern="1200" dirty="0">
              <a:solidFill>
                <a:schemeClr val="tx2"/>
              </a:solidFill>
              <a:latin typeface="+mn-lt"/>
            </a:rPr>
            <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astronomie, kosmologie: geocentrismus, heliocentrismus, </a:t>
          </a:r>
          <a:r>
            <a:rPr lang="cs-CZ" sz="1800" b="1" kern="1200" dirty="0" err="1">
              <a:solidFill>
                <a:schemeClr val="tx2"/>
              </a:solidFill>
              <a:latin typeface="+mn-lt"/>
              <a:sym typeface="Wingdings 3" panose="05040102010807070707" pitchFamily="18" charset="2"/>
            </a:rPr>
            <a:t>geoheliocentrismus</a:t>
          </a:r>
          <a:endParaRPr lang="en-US" sz="1800" b="1" kern="1200" dirty="0">
            <a:solidFill>
              <a:schemeClr val="tx2"/>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 </a:t>
          </a:r>
          <a:r>
            <a:rPr lang="cs-CZ" sz="2000" kern="1200" dirty="0" err="1">
              <a:solidFill>
                <a:srgbClr val="A53010"/>
              </a:solidFill>
              <a:latin typeface="+mn-lt"/>
            </a:rPr>
            <a:t>Sublunární</a:t>
          </a:r>
          <a:r>
            <a:rPr lang="cs-CZ" sz="2000" kern="1200" dirty="0">
              <a:solidFill>
                <a:srgbClr val="A53010"/>
              </a:solidFill>
              <a:latin typeface="+mn-lt"/>
            </a:rPr>
            <a:t>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fyzika těles</a:t>
          </a:r>
          <a:endParaRPr lang="en-US" sz="1800" kern="1200" dirty="0">
            <a:solidFill>
              <a:srgbClr val="A53010"/>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 Mikrokosmos a živý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medicína, vědy o živé přírodě</a:t>
          </a:r>
          <a:endParaRPr lang="en-US" sz="1800" kern="1200" dirty="0">
            <a:solidFill>
              <a:srgbClr val="A53010"/>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VII. Svět, který dospěl</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raná geologie (teorie Země) a počátky evolučního myšlení</a:t>
          </a:r>
          <a:endParaRPr lang="en-US" sz="1800" kern="1200" dirty="0">
            <a:solidFill>
              <a:srgbClr val="A53010"/>
            </a:solidFill>
            <a:latin typeface="+mn-lt"/>
          </a:endParaRPr>
        </a:p>
      </dsp:txBody>
      <dsp:txXfrm>
        <a:off x="0" y="4467042"/>
        <a:ext cx="10529887" cy="744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chemeClr val="accent1"/>
              </a:solidFill>
              <a:latin typeface="+mn-lt"/>
            </a:rPr>
            <a:t>I. Starý svět a nový svět</a:t>
          </a:r>
          <a:r>
            <a:rPr lang="cs-CZ" sz="1800" kern="1200" dirty="0">
              <a:solidFill>
                <a:schemeClr val="accent1"/>
              </a:solidFill>
              <a:latin typeface="+mn-lt"/>
            </a:rPr>
            <a:t/>
          </a:r>
          <a:br>
            <a:rPr lang="cs-CZ" sz="1800" kern="1200" dirty="0">
              <a:solidFill>
                <a:schemeClr val="accent1"/>
              </a:solidFill>
              <a:latin typeface="+mn-lt"/>
            </a:rPr>
          </a:br>
          <a:r>
            <a:rPr lang="cs-CZ" sz="1800" kern="1200" dirty="0">
              <a:solidFill>
                <a:schemeClr val="accent1"/>
              </a:solidFill>
              <a:latin typeface="+mn-lt"/>
              <a:sym typeface="Wingdings 3" panose="05040102010807070707" pitchFamily="18" charset="2"/>
            </a:rPr>
            <a:t> </a:t>
          </a:r>
          <a:r>
            <a:rPr lang="cs-CZ" sz="1800" kern="1200" dirty="0">
              <a:solidFill>
                <a:schemeClr val="accent1"/>
              </a:solidFill>
              <a:latin typeface="+mn-lt"/>
            </a:rPr>
            <a:t>renesanční přírodopis</a:t>
          </a:r>
          <a:endParaRPr lang="en-US" sz="1800" kern="1200" dirty="0">
            <a:solidFill>
              <a:schemeClr val="accent1"/>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 Propojený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okultní obory: sympatie, antipatie; astrologie, magie, alchymie</a:t>
          </a:r>
          <a:endParaRPr lang="en-US" sz="1800" b="0" kern="1200" dirty="0">
            <a:solidFill>
              <a:schemeClr val="accent1"/>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III. Svět nových vědeckých metod</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empirismus x racionalismus; matematizace x </a:t>
          </a:r>
          <a:r>
            <a:rPr lang="cs-CZ" sz="1800" b="0" kern="1200" dirty="0" err="1">
              <a:solidFill>
                <a:schemeClr val="accent1"/>
              </a:solidFill>
              <a:latin typeface="+mn-lt"/>
              <a:sym typeface="Wingdings 3" panose="05040102010807070707" pitchFamily="18" charset="2"/>
            </a:rPr>
            <a:t>experimentalismus</a:t>
          </a:r>
          <a:r>
            <a:rPr lang="cs-CZ" sz="1800" b="0" kern="1200" dirty="0">
              <a:solidFill>
                <a:schemeClr val="accent1"/>
              </a:solidFill>
              <a:latin typeface="+mn-lt"/>
              <a:sym typeface="Wingdings 3" panose="05040102010807070707" pitchFamily="18" charset="2"/>
            </a:rPr>
            <a:t>; věda x náboženství</a:t>
          </a:r>
          <a:endParaRPr lang="en-US" sz="1800" b="0" kern="1200" dirty="0">
            <a:solidFill>
              <a:schemeClr val="accent1"/>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IV. </a:t>
          </a:r>
          <a:r>
            <a:rPr lang="cs-CZ" sz="2000" b="0" kern="1200" dirty="0" err="1">
              <a:solidFill>
                <a:schemeClr val="accent1"/>
              </a:solidFill>
              <a:latin typeface="+mn-lt"/>
            </a:rPr>
            <a:t>Supralunární</a:t>
          </a:r>
          <a:r>
            <a:rPr lang="cs-CZ" sz="2000" b="0" kern="1200" dirty="0">
              <a:solidFill>
                <a:schemeClr val="accent1"/>
              </a:solidFill>
              <a:latin typeface="+mn-lt"/>
            </a:rPr>
            <a:t>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astronomie, kosmologie: geocentrismus, heliocentrismus, </a:t>
          </a:r>
          <a:r>
            <a:rPr lang="cs-CZ" sz="1800" b="0" kern="1200" dirty="0" err="1">
              <a:solidFill>
                <a:schemeClr val="accent1"/>
              </a:solidFill>
              <a:latin typeface="+mn-lt"/>
              <a:sym typeface="Wingdings 3" panose="05040102010807070707" pitchFamily="18" charset="2"/>
            </a:rPr>
            <a:t>geoheliocentrismus</a:t>
          </a:r>
          <a:endParaRPr lang="en-US" sz="1800" b="0" kern="1200" dirty="0">
            <a:solidFill>
              <a:schemeClr val="accent1"/>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1" kern="1200" dirty="0">
              <a:solidFill>
                <a:schemeClr val="tx2"/>
              </a:solidFill>
              <a:latin typeface="+mn-lt"/>
            </a:rPr>
            <a:t>V. </a:t>
          </a:r>
          <a:r>
            <a:rPr lang="cs-CZ" sz="2000" b="1" kern="1200" dirty="0" err="1">
              <a:solidFill>
                <a:schemeClr val="tx2"/>
              </a:solidFill>
              <a:latin typeface="+mn-lt"/>
            </a:rPr>
            <a:t>Sublunární</a:t>
          </a:r>
          <a:r>
            <a:rPr lang="cs-CZ" sz="2000" b="1" kern="1200" dirty="0">
              <a:solidFill>
                <a:schemeClr val="tx2"/>
              </a:solidFill>
              <a:latin typeface="+mn-lt"/>
            </a:rPr>
            <a:t> svět</a:t>
          </a:r>
          <a:r>
            <a:rPr lang="cs-CZ" sz="1800" b="1" kern="1200" dirty="0">
              <a:solidFill>
                <a:schemeClr val="tx2"/>
              </a:solidFill>
              <a:latin typeface="+mn-lt"/>
            </a:rPr>
            <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fyzika těles</a:t>
          </a:r>
          <a:endParaRPr lang="en-US" sz="1800" b="1" kern="1200" dirty="0">
            <a:solidFill>
              <a:schemeClr val="tx2"/>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 Mikrokosmos a živý svět</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medicína, vědy o živé přírodě</a:t>
          </a:r>
          <a:endParaRPr lang="en-US" sz="1800" kern="1200" dirty="0">
            <a:solidFill>
              <a:srgbClr val="A53010"/>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VII. Svět, který dospěl</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raná geologie (teorie Země) a počátky evolučního myšlení</a:t>
          </a:r>
          <a:endParaRPr lang="en-US" sz="1800" kern="1200" dirty="0">
            <a:solidFill>
              <a:srgbClr val="A53010"/>
            </a:solidFill>
            <a:latin typeface="+mn-lt"/>
          </a:endParaRPr>
        </a:p>
      </dsp:txBody>
      <dsp:txXfrm>
        <a:off x="0" y="4467042"/>
        <a:ext cx="10529887" cy="7444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chemeClr val="accent1"/>
              </a:solidFill>
              <a:latin typeface="+mn-lt"/>
            </a:rPr>
            <a:t>I. Starý svět a nový svět</a:t>
          </a:r>
          <a:r>
            <a:rPr lang="cs-CZ" sz="1800" kern="1200" dirty="0">
              <a:solidFill>
                <a:schemeClr val="accent1"/>
              </a:solidFill>
              <a:latin typeface="+mn-lt"/>
            </a:rPr>
            <a:t/>
          </a:r>
          <a:br>
            <a:rPr lang="cs-CZ" sz="1800" kern="1200" dirty="0">
              <a:solidFill>
                <a:schemeClr val="accent1"/>
              </a:solidFill>
              <a:latin typeface="+mn-lt"/>
            </a:rPr>
          </a:br>
          <a:r>
            <a:rPr lang="cs-CZ" sz="1800" kern="1200" dirty="0">
              <a:solidFill>
                <a:schemeClr val="accent1"/>
              </a:solidFill>
              <a:latin typeface="+mn-lt"/>
              <a:sym typeface="Wingdings 3" panose="05040102010807070707" pitchFamily="18" charset="2"/>
            </a:rPr>
            <a:t> </a:t>
          </a:r>
          <a:r>
            <a:rPr lang="cs-CZ" sz="1800" kern="1200" dirty="0">
              <a:solidFill>
                <a:schemeClr val="accent1"/>
              </a:solidFill>
              <a:latin typeface="+mn-lt"/>
            </a:rPr>
            <a:t>renesanční přírodopis</a:t>
          </a:r>
          <a:endParaRPr lang="en-US" sz="1800" kern="1200" dirty="0">
            <a:solidFill>
              <a:schemeClr val="accent1"/>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 Propojený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okultní obory: sympatie, antipatie; astrologie, magie, alchymie</a:t>
          </a:r>
          <a:endParaRPr lang="en-US" sz="1800" b="0" kern="1200" dirty="0">
            <a:solidFill>
              <a:schemeClr val="accent1"/>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III. Svět nových vědeckých metod</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empirismus x racionalismus; matematizace x </a:t>
          </a:r>
          <a:r>
            <a:rPr lang="cs-CZ" sz="1800" b="0" kern="1200" dirty="0" err="1">
              <a:solidFill>
                <a:schemeClr val="accent1"/>
              </a:solidFill>
              <a:latin typeface="+mn-lt"/>
              <a:sym typeface="Wingdings 3" panose="05040102010807070707" pitchFamily="18" charset="2"/>
            </a:rPr>
            <a:t>experimentalismus</a:t>
          </a:r>
          <a:r>
            <a:rPr lang="cs-CZ" sz="1800" b="0" kern="1200" dirty="0">
              <a:solidFill>
                <a:schemeClr val="accent1"/>
              </a:solidFill>
              <a:latin typeface="+mn-lt"/>
              <a:sym typeface="Wingdings 3" panose="05040102010807070707" pitchFamily="18" charset="2"/>
            </a:rPr>
            <a:t>; věda x náboženství</a:t>
          </a:r>
          <a:endParaRPr lang="en-US" sz="1800" b="0" kern="1200" dirty="0">
            <a:solidFill>
              <a:schemeClr val="accent1"/>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IV. </a:t>
          </a:r>
          <a:r>
            <a:rPr lang="cs-CZ" sz="2000" b="0" kern="1200" dirty="0" err="1">
              <a:solidFill>
                <a:schemeClr val="accent1"/>
              </a:solidFill>
              <a:latin typeface="+mn-lt"/>
            </a:rPr>
            <a:t>Supralunární</a:t>
          </a:r>
          <a:r>
            <a:rPr lang="cs-CZ" sz="2000" b="0" kern="1200" dirty="0">
              <a:solidFill>
                <a:schemeClr val="accent1"/>
              </a:solidFill>
              <a:latin typeface="+mn-lt"/>
            </a:rPr>
            <a:t>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astronomie, kosmologie: geocentrismus, heliocentrismus, </a:t>
          </a:r>
          <a:r>
            <a:rPr lang="cs-CZ" sz="1800" b="0" kern="1200" dirty="0" err="1">
              <a:solidFill>
                <a:schemeClr val="accent1"/>
              </a:solidFill>
              <a:latin typeface="+mn-lt"/>
              <a:sym typeface="Wingdings 3" panose="05040102010807070707" pitchFamily="18" charset="2"/>
            </a:rPr>
            <a:t>geoheliocentrismus</a:t>
          </a:r>
          <a:endParaRPr lang="en-US" sz="1800" b="0" kern="1200" dirty="0">
            <a:solidFill>
              <a:schemeClr val="accent1"/>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V. </a:t>
          </a:r>
          <a:r>
            <a:rPr lang="cs-CZ" sz="2000" b="0" kern="1200" dirty="0" err="1">
              <a:solidFill>
                <a:schemeClr val="accent1"/>
              </a:solidFill>
              <a:latin typeface="+mn-lt"/>
            </a:rPr>
            <a:t>Sublunární</a:t>
          </a:r>
          <a:r>
            <a:rPr lang="cs-CZ" sz="2000" b="0" kern="1200" dirty="0">
              <a:solidFill>
                <a:schemeClr val="accent1"/>
              </a:solidFill>
              <a:latin typeface="+mn-lt"/>
            </a:rPr>
            <a:t>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fyzika těles</a:t>
          </a:r>
          <a:endParaRPr lang="en-US" sz="1800" b="0" kern="1200" dirty="0">
            <a:solidFill>
              <a:schemeClr val="accent1"/>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1" kern="1200" dirty="0">
              <a:solidFill>
                <a:schemeClr val="tx2"/>
              </a:solidFill>
              <a:latin typeface="+mn-lt"/>
            </a:rPr>
            <a:t>VI. Mikrokosmos a živý svět</a:t>
          </a:r>
          <a:r>
            <a:rPr lang="cs-CZ" sz="1800" b="1" kern="1200" dirty="0">
              <a:solidFill>
                <a:schemeClr val="tx2"/>
              </a:solidFill>
              <a:latin typeface="+mn-lt"/>
            </a:rPr>
            <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medicína, vědy o živé přírodě</a:t>
          </a:r>
          <a:endParaRPr lang="en-US" sz="1800" b="1" kern="1200" dirty="0">
            <a:solidFill>
              <a:schemeClr val="tx2"/>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rgbClr val="A53010"/>
              </a:solidFill>
              <a:latin typeface="+mn-lt"/>
            </a:rPr>
            <a:t>VII. Svět, který dospěl</a:t>
          </a:r>
          <a:r>
            <a:rPr lang="cs-CZ" sz="1800" kern="1200" dirty="0">
              <a:solidFill>
                <a:srgbClr val="A53010"/>
              </a:solidFill>
              <a:latin typeface="+mn-lt"/>
            </a:rPr>
            <a:t/>
          </a:r>
          <a:br>
            <a:rPr lang="cs-CZ" sz="1800" kern="1200" dirty="0">
              <a:solidFill>
                <a:srgbClr val="A53010"/>
              </a:solidFill>
              <a:latin typeface="+mn-lt"/>
            </a:rPr>
          </a:br>
          <a:r>
            <a:rPr lang="cs-CZ" sz="1800" kern="1200" dirty="0">
              <a:solidFill>
                <a:srgbClr val="A53010"/>
              </a:solidFill>
              <a:latin typeface="+mn-lt"/>
              <a:sym typeface="Wingdings 3" panose="05040102010807070707" pitchFamily="18" charset="2"/>
            </a:rPr>
            <a:t> raná geologie (teorie Země) a počátky evolučního myšlení</a:t>
          </a:r>
          <a:endParaRPr lang="en-US" sz="1800" kern="1200" dirty="0">
            <a:solidFill>
              <a:srgbClr val="A53010"/>
            </a:solidFill>
            <a:latin typeface="+mn-lt"/>
          </a:endParaRPr>
        </a:p>
      </dsp:txBody>
      <dsp:txXfrm>
        <a:off x="0" y="4467042"/>
        <a:ext cx="10529887" cy="744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kern="1200" dirty="0">
              <a:solidFill>
                <a:schemeClr val="accent1"/>
              </a:solidFill>
              <a:latin typeface="+mn-lt"/>
            </a:rPr>
            <a:t>I. Starý svět a nový svět</a:t>
          </a:r>
          <a:r>
            <a:rPr lang="cs-CZ" sz="1800" kern="1200" dirty="0">
              <a:solidFill>
                <a:schemeClr val="accent1"/>
              </a:solidFill>
              <a:latin typeface="+mn-lt"/>
            </a:rPr>
            <a:t/>
          </a:r>
          <a:br>
            <a:rPr lang="cs-CZ" sz="1800" kern="1200" dirty="0">
              <a:solidFill>
                <a:schemeClr val="accent1"/>
              </a:solidFill>
              <a:latin typeface="+mn-lt"/>
            </a:rPr>
          </a:br>
          <a:r>
            <a:rPr lang="cs-CZ" sz="1800" kern="1200" dirty="0">
              <a:solidFill>
                <a:schemeClr val="accent1"/>
              </a:solidFill>
              <a:latin typeface="+mn-lt"/>
              <a:sym typeface="Wingdings 3" panose="05040102010807070707" pitchFamily="18" charset="2"/>
            </a:rPr>
            <a:t> </a:t>
          </a:r>
          <a:r>
            <a:rPr lang="cs-CZ" sz="1800" kern="1200" dirty="0">
              <a:solidFill>
                <a:schemeClr val="accent1"/>
              </a:solidFill>
              <a:latin typeface="+mn-lt"/>
            </a:rPr>
            <a:t>renesanční přírodopis</a:t>
          </a:r>
          <a:endParaRPr lang="en-US" sz="1800" kern="1200" dirty="0">
            <a:solidFill>
              <a:schemeClr val="accent1"/>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 Propojený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okultní obory: sympatie, antipatie; astrologie, magie, alchymie</a:t>
          </a:r>
          <a:endParaRPr lang="en-US" sz="1800" b="0" kern="1200" dirty="0">
            <a:solidFill>
              <a:schemeClr val="accent1"/>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III. Svět nových vědeckých metod</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empirismus x racionalismus; matematizace x </a:t>
          </a:r>
          <a:r>
            <a:rPr lang="cs-CZ" sz="1800" b="0" kern="1200" dirty="0" err="1">
              <a:solidFill>
                <a:schemeClr val="accent1"/>
              </a:solidFill>
              <a:latin typeface="+mn-lt"/>
              <a:sym typeface="Wingdings 3" panose="05040102010807070707" pitchFamily="18" charset="2"/>
            </a:rPr>
            <a:t>experimentalismus</a:t>
          </a:r>
          <a:r>
            <a:rPr lang="cs-CZ" sz="1800" b="0" kern="1200" dirty="0">
              <a:solidFill>
                <a:schemeClr val="accent1"/>
              </a:solidFill>
              <a:latin typeface="+mn-lt"/>
              <a:sym typeface="Wingdings 3" panose="05040102010807070707" pitchFamily="18" charset="2"/>
            </a:rPr>
            <a:t>; věda x náboženství</a:t>
          </a:r>
          <a:endParaRPr lang="en-US" sz="1800" b="0" kern="1200" dirty="0">
            <a:solidFill>
              <a:schemeClr val="accent1"/>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IV. </a:t>
          </a:r>
          <a:r>
            <a:rPr lang="cs-CZ" sz="2000" b="0" kern="1200" dirty="0" err="1">
              <a:solidFill>
                <a:schemeClr val="accent1"/>
              </a:solidFill>
              <a:latin typeface="+mn-lt"/>
            </a:rPr>
            <a:t>Supralunární</a:t>
          </a:r>
          <a:r>
            <a:rPr lang="cs-CZ" sz="2000" b="0" kern="1200" dirty="0">
              <a:solidFill>
                <a:schemeClr val="accent1"/>
              </a:solidFill>
              <a:latin typeface="+mn-lt"/>
            </a:rPr>
            <a:t>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astronomie, kosmologie: geocentrismus, heliocentrismus, </a:t>
          </a:r>
          <a:r>
            <a:rPr lang="cs-CZ" sz="1800" b="0" kern="1200" dirty="0" err="1">
              <a:solidFill>
                <a:schemeClr val="accent1"/>
              </a:solidFill>
              <a:latin typeface="+mn-lt"/>
              <a:sym typeface="Wingdings 3" panose="05040102010807070707" pitchFamily="18" charset="2"/>
            </a:rPr>
            <a:t>geoheliocentrismus</a:t>
          </a:r>
          <a:endParaRPr lang="en-US" sz="1800" b="0" kern="1200" dirty="0">
            <a:solidFill>
              <a:schemeClr val="accent1"/>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V. </a:t>
          </a:r>
          <a:r>
            <a:rPr lang="cs-CZ" sz="2000" b="0" kern="1200" dirty="0" err="1">
              <a:solidFill>
                <a:schemeClr val="accent1"/>
              </a:solidFill>
              <a:latin typeface="+mn-lt"/>
            </a:rPr>
            <a:t>Sublunární</a:t>
          </a:r>
          <a:r>
            <a:rPr lang="cs-CZ" sz="2000" b="0" kern="1200" dirty="0">
              <a:solidFill>
                <a:schemeClr val="accent1"/>
              </a:solidFill>
              <a:latin typeface="+mn-lt"/>
            </a:rPr>
            <a:t>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fyzika těles</a:t>
          </a:r>
          <a:endParaRPr lang="en-US" sz="1800" b="0" kern="1200" dirty="0">
            <a:solidFill>
              <a:schemeClr val="accent1"/>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0" kern="1200" dirty="0">
              <a:solidFill>
                <a:schemeClr val="accent1"/>
              </a:solidFill>
              <a:latin typeface="+mn-lt"/>
            </a:rPr>
            <a:t>VI. Mikrokosmos a živý svět</a:t>
          </a:r>
          <a:r>
            <a:rPr lang="cs-CZ" sz="1800" b="0" kern="1200" dirty="0">
              <a:solidFill>
                <a:schemeClr val="accent1"/>
              </a:solidFill>
              <a:latin typeface="+mn-lt"/>
            </a:rPr>
            <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medicína, vědy o živé přírodě</a:t>
          </a:r>
          <a:endParaRPr lang="en-US" sz="1800" b="0" kern="1200" dirty="0">
            <a:solidFill>
              <a:schemeClr val="accent1"/>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cs-CZ" sz="2000" b="1" kern="1200" dirty="0">
              <a:solidFill>
                <a:schemeClr val="tx2"/>
              </a:solidFill>
              <a:latin typeface="+mn-lt"/>
            </a:rPr>
            <a:t>VII. Svět, který dospěl</a:t>
          </a:r>
          <a:r>
            <a:rPr lang="cs-CZ" sz="1800" b="1" kern="1200" dirty="0">
              <a:solidFill>
                <a:schemeClr val="tx2"/>
              </a:solidFill>
              <a:latin typeface="+mn-lt"/>
            </a:rPr>
            <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raná geologie (teorie Země) a počátky evolučního myšlení</a:t>
          </a:r>
          <a:endParaRPr lang="en-US" sz="1800" b="1" kern="1200" dirty="0">
            <a:solidFill>
              <a:schemeClr val="tx2"/>
            </a:solidFill>
            <a:latin typeface="+mn-lt"/>
          </a:endParaRPr>
        </a:p>
      </dsp:txBody>
      <dsp:txXfrm>
        <a:off x="0" y="4467042"/>
        <a:ext cx="10529887" cy="7444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15592-38E2-4892-B447-50C32F4F76AB}" type="datetimeFigureOut">
              <a:rPr lang="cs-CZ" smtClean="0"/>
              <a:t>16.03.2021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2B4E4-6D0B-4E75-9405-AE5DA239218B}" type="slidenum">
              <a:rPr lang="cs-CZ" smtClean="0"/>
              <a:t>‹#›</a:t>
            </a:fld>
            <a:endParaRPr lang="cs-CZ"/>
          </a:p>
        </p:txBody>
      </p:sp>
    </p:spTree>
    <p:extLst>
      <p:ext uri="{BB962C8B-B14F-4D97-AF65-F5344CB8AC3E}">
        <p14:creationId xmlns:p14="http://schemas.microsoft.com/office/powerpoint/2010/main" val="56593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837509" y="2514600"/>
            <a:ext cx="9667103" cy="2262781"/>
          </a:xfrm>
        </p:spPr>
        <p:txBody>
          <a:bodyPr anchor="b">
            <a:normAutofit/>
          </a:bodyPr>
          <a:lstStyle>
            <a:lvl1pPr>
              <a:defRPr sz="5400"/>
            </a:lvl1pPr>
          </a:lstStyle>
          <a:p>
            <a:r>
              <a:rPr lang="cs-CZ" dirty="0"/>
              <a:t>Kliknutím lze upravit styl.</a:t>
            </a:r>
            <a:endParaRPr lang="en-US" dirty="0"/>
          </a:p>
        </p:txBody>
      </p:sp>
      <p:sp>
        <p:nvSpPr>
          <p:cNvPr id="3" name="Subtitle 2"/>
          <p:cNvSpPr>
            <a:spLocks noGrp="1"/>
          </p:cNvSpPr>
          <p:nvPr>
            <p:ph type="subTitle" idx="1"/>
          </p:nvPr>
        </p:nvSpPr>
        <p:spPr>
          <a:xfrm>
            <a:off x="1837509" y="4777379"/>
            <a:ext cx="9667103"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9" name="Obdélník 8">
            <a:extLst>
              <a:ext uri="{FF2B5EF4-FFF2-40B4-BE49-F238E27FC236}">
                <a16:creationId xmlns:a16="http://schemas.microsoft.com/office/drawing/2014/main" id="{779AF831-1A7E-4F1A-B873-A316CC2AE30E}"/>
              </a:ext>
            </a:extLst>
          </p:cNvPr>
          <p:cNvSpPr/>
          <p:nvPr userDrawn="1"/>
        </p:nvSpPr>
        <p:spPr>
          <a:xfrm>
            <a:off x="0" y="6125511"/>
            <a:ext cx="12192000" cy="778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9" name="Zástupný symbol pro číslo snímku 7">
            <a:extLst>
              <a:ext uri="{FF2B5EF4-FFF2-40B4-BE49-F238E27FC236}">
                <a16:creationId xmlns:a16="http://schemas.microsoft.com/office/drawing/2014/main" id="{57D18A03-3A13-4DFF-9BB6-5E392782C140}"/>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0" name="Šipka: pětiúhelník 9">
            <a:extLst>
              <a:ext uri="{FF2B5EF4-FFF2-40B4-BE49-F238E27FC236}">
                <a16:creationId xmlns:a16="http://schemas.microsoft.com/office/drawing/2014/main" id="{7D4EE297-4BC5-4C1C-839A-EA2631DAFED3}"/>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pětiúhelník 10">
            <a:extLst>
              <a:ext uri="{FF2B5EF4-FFF2-40B4-BE49-F238E27FC236}">
                <a16:creationId xmlns:a16="http://schemas.microsoft.com/office/drawing/2014/main" id="{16AFA6C7-41F7-4B6B-879C-91F6CE9F54DC}"/>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6" name="Zástupný symbol pro číslo snímku 7">
            <a:extLst>
              <a:ext uri="{FF2B5EF4-FFF2-40B4-BE49-F238E27FC236}">
                <a16:creationId xmlns:a16="http://schemas.microsoft.com/office/drawing/2014/main" id="{404E1B18-983F-424D-AD1D-DE7F89B23857}"/>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75672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8" name="Zástupný symbol pro číslo snímku 7">
            <a:extLst>
              <a:ext uri="{FF2B5EF4-FFF2-40B4-BE49-F238E27FC236}">
                <a16:creationId xmlns:a16="http://schemas.microsoft.com/office/drawing/2014/main" id="{4C6F69CF-F7DE-41C2-8443-47A12FC44F75}"/>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9" name="Šipka: pětiúhelník 8">
            <a:extLst>
              <a:ext uri="{FF2B5EF4-FFF2-40B4-BE49-F238E27FC236}">
                <a16:creationId xmlns:a16="http://schemas.microsoft.com/office/drawing/2014/main" id="{83179F25-D260-4F61-B54B-2E68517F732B}"/>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pětiúhelník 9">
            <a:extLst>
              <a:ext uri="{FF2B5EF4-FFF2-40B4-BE49-F238E27FC236}">
                <a16:creationId xmlns:a16="http://schemas.microsoft.com/office/drawing/2014/main" id="{80EB6DF7-4627-46B8-A117-3D68063AAE06}"/>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5" name="Zástupný symbol pro číslo snímku 7">
            <a:extLst>
              <a:ext uri="{FF2B5EF4-FFF2-40B4-BE49-F238E27FC236}">
                <a16:creationId xmlns:a16="http://schemas.microsoft.com/office/drawing/2014/main" id="{F79BB166-F5B9-481D-8E15-0487C8229401}"/>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2759266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a:t>Upravte styly předlohy textu.</a:t>
            </a:r>
          </a:p>
        </p:txBody>
      </p:sp>
      <p:sp>
        <p:nvSpPr>
          <p:cNvPr id="6" name="Footer Placeholder 5"/>
          <p:cNvSpPr>
            <a:spLocks noGrp="1"/>
          </p:cNvSpPr>
          <p:nvPr>
            <p:ph type="ftr" sz="quarter" idx="11"/>
          </p:nvPr>
        </p:nvSpPr>
        <p:spPr/>
        <p:txBody>
          <a:bodyPr/>
          <a:lstStyle/>
          <a:p>
            <a:endParaRPr lang="en-US"/>
          </a:p>
        </p:txBody>
      </p:sp>
      <p:sp>
        <p:nvSpPr>
          <p:cNvPr id="11" name="Zástupný symbol pro číslo snímku 7">
            <a:extLst>
              <a:ext uri="{FF2B5EF4-FFF2-40B4-BE49-F238E27FC236}">
                <a16:creationId xmlns:a16="http://schemas.microsoft.com/office/drawing/2014/main" id="{EA640224-BA24-4A51-9C50-369FD9FDE4E8}"/>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FEDD840B-6E7F-44D2-9AF8-AC3B6AEF1A4C}"/>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2187530B-EB7C-4EC1-A20E-B742B9A07CAB}"/>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a:t>Upravte styly předlohy textu.</a:t>
            </a:r>
          </a:p>
        </p:txBody>
      </p:sp>
      <p:sp>
        <p:nvSpPr>
          <p:cNvPr id="6" name="Footer Placeholder 5"/>
          <p:cNvSpPr>
            <a:spLocks noGrp="1"/>
          </p:cNvSpPr>
          <p:nvPr>
            <p:ph type="ftr" sz="quarter" idx="11"/>
          </p:nvPr>
        </p:nvSpPr>
        <p:spPr/>
        <p:txBody>
          <a:bodyPr/>
          <a:lstStyle/>
          <a:p>
            <a:endParaRPr lang="en-US"/>
          </a:p>
        </p:txBody>
      </p:sp>
      <p:sp>
        <p:nvSpPr>
          <p:cNvPr id="8" name="Zástupný symbol pro číslo snímku 7">
            <a:extLst>
              <a:ext uri="{FF2B5EF4-FFF2-40B4-BE49-F238E27FC236}">
                <a16:creationId xmlns:a16="http://schemas.microsoft.com/office/drawing/2014/main" id="{127C24D5-9F0A-427F-A117-1A1585BBC1D3}"/>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2970715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2" name="Zástupný symbol pro číslo snímku 7">
            <a:extLst>
              <a:ext uri="{FF2B5EF4-FFF2-40B4-BE49-F238E27FC236}">
                <a16:creationId xmlns:a16="http://schemas.microsoft.com/office/drawing/2014/main" id="{D50DC9D0-69B1-4CF1-82F1-85DAAE16EA8E}"/>
              </a:ext>
            </a:extLst>
          </p:cNvPr>
          <p:cNvSpPr txBox="1">
            <a:spLocks/>
          </p:cNvSpPr>
          <p:nvPr userDrawn="1"/>
        </p:nvSpPr>
        <p:spPr>
          <a:xfrm>
            <a:off x="687387" y="4982810"/>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3" name="Šipka: pětiúhelník 12">
            <a:extLst>
              <a:ext uri="{FF2B5EF4-FFF2-40B4-BE49-F238E27FC236}">
                <a16:creationId xmlns:a16="http://schemas.microsoft.com/office/drawing/2014/main" id="{62CF138F-7830-4B72-A48A-EB93678A5EB4}"/>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50868EB8-D960-4B73-A071-B0EB8E107E10}"/>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119098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dirty="0"/>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Zástupný symbol pro číslo snímku 7">
            <a:extLst>
              <a:ext uri="{FF2B5EF4-FFF2-40B4-BE49-F238E27FC236}">
                <a16:creationId xmlns:a16="http://schemas.microsoft.com/office/drawing/2014/main" id="{5FB282AB-0428-4D98-B66E-F8127DC74798}"/>
              </a:ext>
            </a:extLst>
          </p:cNvPr>
          <p:cNvSpPr txBox="1">
            <a:spLocks/>
          </p:cNvSpPr>
          <p:nvPr userDrawn="1"/>
        </p:nvSpPr>
        <p:spPr>
          <a:xfrm>
            <a:off x="614625" y="32464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6E2035FF-18AA-4CC7-BB87-8306960BA89C}"/>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8D63F19E-D113-4CFD-BAE0-DACB7E9A5D01}"/>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dirty="0"/>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Zástupný symbol pro číslo snímku 7">
            <a:extLst>
              <a:ext uri="{FF2B5EF4-FFF2-40B4-BE49-F238E27FC236}">
                <a16:creationId xmlns:a16="http://schemas.microsoft.com/office/drawing/2014/main" id="{F5486E9F-B2F6-4854-8406-047FFB2FCF75}"/>
              </a:ext>
            </a:extLst>
          </p:cNvPr>
          <p:cNvSpPr txBox="1">
            <a:spLocks/>
          </p:cNvSpPr>
          <p:nvPr userDrawn="1"/>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49494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16" name="Šipka: pětiúhelník 15">
            <a:extLst>
              <a:ext uri="{FF2B5EF4-FFF2-40B4-BE49-F238E27FC236}">
                <a16:creationId xmlns:a16="http://schemas.microsoft.com/office/drawing/2014/main" id="{1F56A891-FBBA-47F1-B76E-E2686D49BE6F}"/>
              </a:ext>
            </a:extLst>
          </p:cNvPr>
          <p:cNvSpPr/>
          <p:nvPr/>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9" name="Šipka: pětiúhelník 8">
            <a:extLst>
              <a:ext uri="{FF2B5EF4-FFF2-40B4-BE49-F238E27FC236}">
                <a16:creationId xmlns:a16="http://schemas.microsoft.com/office/drawing/2014/main" id="{8578901E-A085-4C1B-8784-E62B0D5DA83B}"/>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ástupný symbol pro číslo snímku 7">
            <a:extLst>
              <a:ext uri="{FF2B5EF4-FFF2-40B4-BE49-F238E27FC236}">
                <a16:creationId xmlns:a16="http://schemas.microsoft.com/office/drawing/2014/main" id="{09B1D4B8-9C02-41EA-A588-F17634491112}"/>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7" name="Zástupný symbol pro číslo snímku 7">
            <a:extLst>
              <a:ext uri="{FF2B5EF4-FFF2-40B4-BE49-F238E27FC236}">
                <a16:creationId xmlns:a16="http://schemas.microsoft.com/office/drawing/2014/main" id="{AA746BCC-03D5-402C-AA6D-F19C6E5DD996}"/>
              </a:ext>
            </a:extLst>
          </p:cNvPr>
          <p:cNvSpPr txBox="1">
            <a:spLocks/>
          </p:cNvSpPr>
          <p:nvPr userDrawn="1"/>
        </p:nvSpPr>
        <p:spPr>
          <a:xfrm>
            <a:off x="612509" y="32464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8" name="Šipka: pětiúhelník 17">
            <a:extLst>
              <a:ext uri="{FF2B5EF4-FFF2-40B4-BE49-F238E27FC236}">
                <a16:creationId xmlns:a16="http://schemas.microsoft.com/office/drawing/2014/main" id="{426CE98A-36AD-4815-B7B5-4C74E5D2475D}"/>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pětiúhelník 18">
            <a:extLst>
              <a:ext uri="{FF2B5EF4-FFF2-40B4-BE49-F238E27FC236}">
                <a16:creationId xmlns:a16="http://schemas.microsoft.com/office/drawing/2014/main" id="{35070762-1BBA-448F-AAD2-3784ACA3241E}"/>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7" name="Rectangle 6">
            <a:extLst>
              <a:ext uri="{FF2B5EF4-FFF2-40B4-BE49-F238E27FC236}">
                <a16:creationId xmlns:a16="http://schemas.microsoft.com/office/drawing/2014/main" id="{386010B4-BA21-4FC5-8731-99E4D3EBD145}"/>
              </a:ext>
            </a:extLst>
          </p:cNvPr>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62991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Zástupný symbol pro číslo snímku 7">
            <a:extLst>
              <a:ext uri="{FF2B5EF4-FFF2-40B4-BE49-F238E27FC236}">
                <a16:creationId xmlns:a16="http://schemas.microsoft.com/office/drawing/2014/main" id="{966C03B0-E72C-4D23-BEB4-095DBEB3CC8A}"/>
              </a:ext>
            </a:extLst>
          </p:cNvPr>
          <p:cNvSpPr txBox="1">
            <a:spLocks/>
          </p:cNvSpPr>
          <p:nvPr userDrawn="1"/>
        </p:nvSpPr>
        <p:spPr>
          <a:xfrm>
            <a:off x="513805" y="49990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E3E3E82C-A2DE-4373-897F-5D34FBFFD167}"/>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0BFB9183-5056-44E4-BAF7-3BBEE024A4F7}"/>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Zástupný symbol pro číslo snímku 7">
            <a:extLst>
              <a:ext uri="{FF2B5EF4-FFF2-40B4-BE49-F238E27FC236}">
                <a16:creationId xmlns:a16="http://schemas.microsoft.com/office/drawing/2014/main" id="{2979BB0F-9BA6-49E3-8C5D-FFFF78C013FA}"/>
              </a:ext>
            </a:extLst>
          </p:cNvPr>
          <p:cNvSpPr txBox="1">
            <a:spLocks/>
          </p:cNvSpPr>
          <p:nvPr userDrawn="1"/>
        </p:nvSpPr>
        <p:spPr>
          <a:xfrm>
            <a:off x="513805" y="49990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6" name="Šipka: pětiúhelník 15">
            <a:extLst>
              <a:ext uri="{FF2B5EF4-FFF2-40B4-BE49-F238E27FC236}">
                <a16:creationId xmlns:a16="http://schemas.microsoft.com/office/drawing/2014/main" id="{641072C7-9F86-47A5-86FA-8BE737A202BD}"/>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pětiúhelník 18">
            <a:extLst>
              <a:ext uri="{FF2B5EF4-FFF2-40B4-BE49-F238E27FC236}">
                <a16:creationId xmlns:a16="http://schemas.microsoft.com/office/drawing/2014/main" id="{B58E9117-499E-409A-8100-02BA3752B246}"/>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Zástupný symbol pro číslo snímku 7">
            <a:extLst>
              <a:ext uri="{FF2B5EF4-FFF2-40B4-BE49-F238E27FC236}">
                <a16:creationId xmlns:a16="http://schemas.microsoft.com/office/drawing/2014/main" id="{F112A7DE-65A1-4640-8306-983464DCA2AE}"/>
              </a:ext>
            </a:extLst>
          </p:cNvPr>
          <p:cNvSpPr txBox="1">
            <a:spLocks/>
          </p:cNvSpPr>
          <p:nvPr userDrawn="1"/>
        </p:nvSpPr>
        <p:spPr>
          <a:xfrm>
            <a:off x="513805" y="4982810"/>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977A1B62-0ECD-4C1C-8CFD-961370196BF1}"/>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9605149C-EAAC-45A7-91B4-4BD26CEE06BD}"/>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7" name="Zástupný symbol pro číslo snímku 7">
            <a:extLst>
              <a:ext uri="{FF2B5EF4-FFF2-40B4-BE49-F238E27FC236}">
                <a16:creationId xmlns:a16="http://schemas.microsoft.com/office/drawing/2014/main" id="{23BA37AE-6F17-42D1-9775-D9D6DEEB306A}"/>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674784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dirty="0"/>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Šipka: pětiúhelník 12">
            <a:extLst>
              <a:ext uri="{FF2B5EF4-FFF2-40B4-BE49-F238E27FC236}">
                <a16:creationId xmlns:a16="http://schemas.microsoft.com/office/drawing/2014/main" id="{CD8E54C2-7092-452A-8C79-4B2FE5F987A2}"/>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694C6D42-FFAE-4AB5-80BC-52F469A96882}"/>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dirty="0"/>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1434419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11" name="Zástupný symbol pro číslo snímku 7">
            <a:extLst>
              <a:ext uri="{FF2B5EF4-FFF2-40B4-BE49-F238E27FC236}">
                <a16:creationId xmlns:a16="http://schemas.microsoft.com/office/drawing/2014/main" id="{44B6A21E-6825-4CA4-A9F1-B069CD7812E3}"/>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B9D1A16C-6328-4232-A598-E72EC4939C43}"/>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6DEA0F37-4E1C-41F9-BB8C-528930BCE7A9}"/>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8" name="Zástupný symbol pro číslo snímku 7">
            <a:extLst>
              <a:ext uri="{FF2B5EF4-FFF2-40B4-BE49-F238E27FC236}">
                <a16:creationId xmlns:a16="http://schemas.microsoft.com/office/drawing/2014/main" id="{CF940D3C-2724-46A5-9284-5C99F1E422D7}"/>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314110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13" name="Zástupný symbol pro číslo snímku 7">
            <a:extLst>
              <a:ext uri="{FF2B5EF4-FFF2-40B4-BE49-F238E27FC236}">
                <a16:creationId xmlns:a16="http://schemas.microsoft.com/office/drawing/2014/main" id="{5F6C254A-05AA-49CE-B3EC-FA42D55E41DB}"/>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4" name="Šipka: pětiúhelník 13">
            <a:extLst>
              <a:ext uri="{FF2B5EF4-FFF2-40B4-BE49-F238E27FC236}">
                <a16:creationId xmlns:a16="http://schemas.microsoft.com/office/drawing/2014/main" id="{BE19A70A-9B72-4529-B47B-E2C65EB3D782}"/>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pětiúhelník 14">
            <a:extLst>
              <a:ext uri="{FF2B5EF4-FFF2-40B4-BE49-F238E27FC236}">
                <a16:creationId xmlns:a16="http://schemas.microsoft.com/office/drawing/2014/main" id="{E1907510-7AD4-4286-B224-D8F78C26CDC5}"/>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10" name="Zástupný symbol pro číslo snímku 7">
            <a:extLst>
              <a:ext uri="{FF2B5EF4-FFF2-40B4-BE49-F238E27FC236}">
                <a16:creationId xmlns:a16="http://schemas.microsoft.com/office/drawing/2014/main" id="{3CA3BDA9-7D7E-4CF5-AD0C-FE23489087D5}"/>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132511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extLst>
              <a:ext uri="{BEBA8EAE-BF5A-486C-A8C5-ECC9F3942E4B}">
                <a14:imgProps xmlns:a14="http://schemas.microsoft.com/office/drawing/2010/main">
                  <a14:imgLayer r:embed="rId27">
                    <a14:imgEffect>
                      <a14:saturation sat="80000"/>
                    </a14:imgEffect>
                  </a14:imgLayer>
                </a14:imgProps>
              </a:ext>
            </a:extLst>
          </a:blip>
          <a:srcRect/>
          <a:stretch>
            <a:fillRect l="-2000" t="-6000" r="-70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3337" y="449319"/>
            <a:ext cx="9841275"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659236" y="1846217"/>
            <a:ext cx="9845376" cy="417358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9" r:id="rId5"/>
    <p:sldLayoutId id="2147483652" r:id="rId6"/>
    <p:sldLayoutId id="2147483670" r:id="rId7"/>
    <p:sldLayoutId id="2147483653" r:id="rId8"/>
    <p:sldLayoutId id="2147483671" r:id="rId9"/>
    <p:sldLayoutId id="2147483654" r:id="rId10"/>
    <p:sldLayoutId id="2147483668" r:id="rId11"/>
    <p:sldLayoutId id="2147483655" r:id="rId12"/>
    <p:sldLayoutId id="2147483667" r:id="rId13"/>
    <p:sldLayoutId id="2147483656" r:id="rId14"/>
    <p:sldLayoutId id="2147483665" r:id="rId15"/>
    <p:sldLayoutId id="2147483657" r:id="rId16"/>
    <p:sldLayoutId id="2147483672" r:id="rId17"/>
    <p:sldLayoutId id="2147483660" r:id="rId18"/>
    <p:sldLayoutId id="2147483675" r:id="rId19"/>
    <p:sldLayoutId id="2147483661" r:id="rId20"/>
    <p:sldLayoutId id="2147483674" r:id="rId21"/>
    <p:sldLayoutId id="2147483662" r:id="rId22"/>
    <p:sldLayoutId id="2147483663" r:id="rId23"/>
    <p:sldLayoutId id="2147483664" r:id="rId24"/>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ideo" Target="https://www.youtube.com/embed/zqZEgoJasPQ?feature=oembed" TargetMode="External"/><Relationship Id="rId4" Type="http://schemas.openxmlformats.org/officeDocument/2006/relationships/image" Target="../media/image69.jpeg"/></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pbs.org/wgbh/nova/physics/galileo-experiments.html" TargetMode="External"/><Relationship Id="rId2" Type="http://schemas.openxmlformats.org/officeDocument/2006/relationships/slideLayout" Target="../slideLayouts/slideLayout2.xml"/><Relationship Id="rId1" Type="http://schemas.openxmlformats.org/officeDocument/2006/relationships/video" Target="https://www.youtube.com/embed/cF3MjOWn3xA?feature=oembed" TargetMode="External"/><Relationship Id="rId4" Type="http://schemas.openxmlformats.org/officeDocument/2006/relationships/image" Target="../media/image81.jpeg"/></Relationships>
</file>

<file path=ppt/slides/_rels/slide11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youtube.com/watch?time_continue=66&amp;v=v0gg1F0sz0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ebapp1.dlib.indiana.edu/newton/index.jsp" TargetMode="External"/><Relationship Id="rId2" Type="http://schemas.openxmlformats.org/officeDocument/2006/relationships/hyperlink" Target="http://www.newtonproject.sussex.ac.uk/prism.php?id=1"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www.youtube.com/watch?v=3FX07HzYyqI&amp;ab_channel=CrashCours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video" Target="https://www.youtube.com/embed/gCGnLobJWAg?feature=oembed" TargetMode="External"/><Relationship Id="rId4" Type="http://schemas.openxmlformats.org/officeDocument/2006/relationships/image" Target="../media/image106.jpeg"/></Relationships>
</file>

<file path=ppt/slides/_rels/slide1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www.youtube.com/watch?v=oQTLCBtCUb0&amp;ab_channel=JennaHealey" TargetMode="External"/><Relationship Id="rId2" Type="http://schemas.openxmlformats.org/officeDocument/2006/relationships/hyperlink" Target="https://www.youtube.com/watch?v=w6q50_qNMoA&amp;ab_channel=RoyalCollegeofPhysicians"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video" Target="https://www.youtube.com/embed/c_BiLl2v6OE?feature=oembed" TargetMode="External"/><Relationship Id="rId4" Type="http://schemas.openxmlformats.org/officeDocument/2006/relationships/image" Target="../media/image114.jpeg"/></Relationships>
</file>

<file path=ppt/slides/_rels/slide16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pbslearningmedia.org/resource/nvmm-math-fallingbodies/galileos-falling-bodies/" TargetMode="External"/><Relationship Id="rId2" Type="http://schemas.openxmlformats.org/officeDocument/2006/relationships/hyperlink" Target="https://www.pbslearningmedia.org/resource/phy03.sci.phys.mfw.galileoplane/galileos-inclined-plane/"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youtube.com/watch?v=oManjfm8_Kw"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http://astro.unl.edu/naap/ssm/animations/ptolemaic.sw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people.sc.fsu.edu/~dduke/nmars.html" TargetMode="External"/><Relationship Id="rId2" Type="http://schemas.openxmlformats.org/officeDocument/2006/relationships/hyperlink" Target="http://astro.unl.edu/naap/ssm/animations/ptolemaic.swf" TargetMode="Externa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people.sc.fsu.edu/~dduke/ntycho.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BC093-3B55-408C-9222-94104E39E9B8}"/>
              </a:ext>
            </a:extLst>
          </p:cNvPr>
          <p:cNvSpPr>
            <a:spLocks noGrp="1"/>
          </p:cNvSpPr>
          <p:nvPr>
            <p:ph type="ctrTitle"/>
          </p:nvPr>
        </p:nvSpPr>
        <p:spPr/>
        <p:txBody>
          <a:bodyPr>
            <a:normAutofit/>
          </a:bodyPr>
          <a:lstStyle/>
          <a:p>
            <a:r>
              <a:rPr lang="cs-CZ" dirty="0"/>
              <a:t>Novověká věda:</a:t>
            </a:r>
            <a:br>
              <a:rPr lang="cs-CZ" dirty="0"/>
            </a:br>
            <a:r>
              <a:rPr lang="cs-CZ" dirty="0"/>
              <a:t>Vybrané kapitoly</a:t>
            </a:r>
          </a:p>
        </p:txBody>
      </p:sp>
      <p:sp>
        <p:nvSpPr>
          <p:cNvPr id="3" name="Podnadpis 2">
            <a:extLst>
              <a:ext uri="{FF2B5EF4-FFF2-40B4-BE49-F238E27FC236}">
                <a16:creationId xmlns:a16="http://schemas.microsoft.com/office/drawing/2014/main" id="{41EBBFF5-6FA7-4CA6-A44E-F10AB3EF85A3}"/>
              </a:ext>
            </a:extLst>
          </p:cNvPr>
          <p:cNvSpPr>
            <a:spLocks noGrp="1"/>
          </p:cNvSpPr>
          <p:nvPr>
            <p:ph type="subTitle" idx="1"/>
          </p:nvPr>
        </p:nvSpPr>
        <p:spPr/>
        <p:txBody>
          <a:bodyPr/>
          <a:lstStyle/>
          <a:p>
            <a:r>
              <a:rPr lang="cs-CZ" dirty="0"/>
              <a:t>Daniel </a:t>
            </a:r>
            <a:r>
              <a:rPr lang="cs-CZ" dirty="0" err="1"/>
              <a:t>Špelda</a:t>
            </a:r>
            <a:r>
              <a:rPr lang="cs-CZ" dirty="0"/>
              <a:t>, Katedra filosofie FF MU</a:t>
            </a:r>
          </a:p>
          <a:p>
            <a:r>
              <a:rPr lang="cs-CZ" dirty="0"/>
              <a:t>Jarní semestr 2021</a:t>
            </a:r>
          </a:p>
        </p:txBody>
      </p:sp>
      <p:pic>
        <p:nvPicPr>
          <p:cNvPr id="8" name="Obrázek 7" descr="Obsah obrázku text, interiér&#10;&#10;Popis byl vytvořen automaticky">
            <a:extLst>
              <a:ext uri="{FF2B5EF4-FFF2-40B4-BE49-F238E27FC236}">
                <a16:creationId xmlns:a16="http://schemas.microsoft.com/office/drawing/2014/main" id="{5A289400-D7B7-4979-ABC1-B6FF7587E08C}"/>
              </a:ext>
            </a:extLst>
          </p:cNvPr>
          <p:cNvPicPr>
            <a:picLocks noChangeAspect="1"/>
          </p:cNvPicPr>
          <p:nvPr/>
        </p:nvPicPr>
        <p:blipFill>
          <a:blip r:embed="rId2"/>
          <a:stretch>
            <a:fillRect/>
          </a:stretch>
        </p:blipFill>
        <p:spPr>
          <a:xfrm>
            <a:off x="8091948" y="0"/>
            <a:ext cx="4100052" cy="6084477"/>
          </a:xfrm>
          <a:prstGeom prst="rect">
            <a:avLst/>
          </a:prstGeom>
        </p:spPr>
      </p:pic>
    </p:spTree>
    <p:extLst>
      <p:ext uri="{BB962C8B-B14F-4D97-AF65-F5344CB8AC3E}">
        <p14:creationId xmlns:p14="http://schemas.microsoft.com/office/powerpoint/2010/main" val="5033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314449"/>
            <a:ext cx="10529252" cy="5478725"/>
          </a:xfrm>
        </p:spPr>
        <p:txBody>
          <a:bodyPr>
            <a:noAutofit/>
          </a:bodyPr>
          <a:lstStyle/>
          <a:p>
            <a:pPr>
              <a:buFont typeface="+mj-lt"/>
              <a:buAutoNum type="arabicParenR" startAt="3"/>
            </a:pPr>
            <a:r>
              <a:rPr lang="cs-CZ" dirty="0"/>
              <a:t>Objevitelské cesty.</a:t>
            </a:r>
          </a:p>
          <a:p>
            <a:r>
              <a:rPr lang="cs-CZ" dirty="0"/>
              <a:t>1497/98 </a:t>
            </a:r>
            <a:r>
              <a:rPr lang="cs-CZ" dirty="0" err="1"/>
              <a:t>Vasco</a:t>
            </a:r>
            <a:r>
              <a:rPr lang="cs-CZ" dirty="0"/>
              <a:t> de Gama doplul do Indie a vrátil se (!)</a:t>
            </a:r>
          </a:p>
          <a:p>
            <a:r>
              <a:rPr lang="cs-CZ" dirty="0"/>
              <a:t>„</a:t>
            </a:r>
            <a:r>
              <a:rPr lang="cs-CZ" i="1" dirty="0" err="1"/>
              <a:t>Information</a:t>
            </a:r>
            <a:r>
              <a:rPr lang="cs-CZ" i="1" dirty="0"/>
              <a:t> </a:t>
            </a:r>
            <a:r>
              <a:rPr lang="cs-CZ" i="1" dirty="0" err="1"/>
              <a:t>overload</a:t>
            </a:r>
            <a:r>
              <a:rPr lang="cs-CZ" dirty="0"/>
              <a:t>“: nové rostliny, nová zvířátka, nové minerály, nové léky a také nové jazyky, nové národy, nové myšlenky a náboženství, nová pozorování zcela nových jevů.</a:t>
            </a:r>
          </a:p>
          <a:p>
            <a:r>
              <a:rPr lang="cs-CZ" dirty="0"/>
              <a:t>Evropské znalosti té doby se týkaly středomořské přírody.</a:t>
            </a:r>
          </a:p>
          <a:p>
            <a:pPr>
              <a:buFont typeface="+mj-lt"/>
              <a:buAutoNum type="arabicParenR" startAt="4"/>
            </a:pPr>
            <a:r>
              <a:rPr lang="cs-CZ" dirty="0"/>
              <a:t>Křesťanská reformace.</a:t>
            </a:r>
          </a:p>
          <a:p>
            <a:r>
              <a:rPr lang="cs-CZ" dirty="0"/>
              <a:t>Luther 1517.</a:t>
            </a:r>
          </a:p>
          <a:p>
            <a:r>
              <a:rPr lang="cs-CZ" dirty="0"/>
              <a:t>Rozštěpení křesťanství: katolíci, </a:t>
            </a:r>
            <a:r>
              <a:rPr lang="cs-CZ" dirty="0" err="1"/>
              <a:t>lutheráni</a:t>
            </a:r>
            <a:r>
              <a:rPr lang="cs-CZ" dirty="0"/>
              <a:t>, kalvinisté-hugenoti a zwingliáni a spousta dalších menších sekt (presbyteriáni, puritáni aj.). Dva příklady důležitosti náboženských rozdílů:</a:t>
            </a:r>
          </a:p>
          <a:p>
            <a:pPr lvl="1">
              <a:buFont typeface="+mj-lt"/>
              <a:buAutoNum type="alphaLcParenR"/>
            </a:pPr>
            <a:r>
              <a:rPr lang="cs-CZ" sz="1800" dirty="0"/>
              <a:t>Protestanti byli velmi kritičtí ke scholastice, tedy k Aristotelovi – tedy otevřenější přístup k novým myšlenkám.</a:t>
            </a:r>
          </a:p>
          <a:p>
            <a:pPr lvl="1">
              <a:buFont typeface="+mj-lt"/>
              <a:buAutoNum type="alphaLcParenR"/>
            </a:pPr>
            <a:r>
              <a:rPr lang="cs-CZ" sz="1800" dirty="0"/>
              <a:t>Podle scholastiky pohybují planetárními sférami andělé – protestanti na anděly nevěřili – co tedy hýbe planetami? </a:t>
            </a:r>
          </a:p>
          <a:p>
            <a:endParaRPr lang="cs-CZ" dirty="0"/>
          </a:p>
        </p:txBody>
      </p:sp>
      <p:sp>
        <p:nvSpPr>
          <p:cNvPr id="11" name="Nadpis 2">
            <a:extLst>
              <a:ext uri="{FF2B5EF4-FFF2-40B4-BE49-F238E27FC236}">
                <a16:creationId xmlns:a16="http://schemas.microsoft.com/office/drawing/2014/main" id="{C5A1A01A-0B9D-437D-A3EF-546F42510731}"/>
              </a:ext>
            </a:extLst>
          </p:cNvPr>
          <p:cNvSpPr>
            <a:spLocks noGrp="1"/>
          </p:cNvSpPr>
          <p:nvPr>
            <p:ph type="title"/>
          </p:nvPr>
        </p:nvSpPr>
        <p:spPr/>
        <p:txBody>
          <a:bodyPr/>
          <a:lstStyle/>
          <a:p>
            <a:r>
              <a:rPr lang="cs-CZ" dirty="0"/>
              <a:t>Čtyři události</a:t>
            </a:r>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960396DD-1FB4-4044-8803-6A11BCF0A266}"/>
              </a:ext>
            </a:extLst>
          </p:cNvPr>
          <p:cNvSpPr txBox="1"/>
          <p:nvPr/>
        </p:nvSpPr>
        <p:spPr>
          <a:xfrm>
            <a:off x="10006149" y="64825"/>
            <a:ext cx="2122808"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Čtyři události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05041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778924"/>
            <a:ext cx="9718766" cy="5014250"/>
          </a:xfrm>
        </p:spPr>
        <p:txBody>
          <a:bodyPr>
            <a:normAutofit/>
          </a:bodyPr>
          <a:lstStyle/>
          <a:p>
            <a:r>
              <a:rPr lang="cs-CZ" dirty="0"/>
              <a:t>Čtyři Jupiterovy měsíce: (</a:t>
            </a:r>
            <a:r>
              <a:rPr lang="cs-CZ" dirty="0" err="1"/>
              <a:t>Io</a:t>
            </a:r>
            <a:r>
              <a:rPr lang="cs-CZ" dirty="0"/>
              <a:t>, Europa, </a:t>
            </a:r>
            <a:r>
              <a:rPr lang="cs-CZ" dirty="0" err="1"/>
              <a:t>Ganymed</a:t>
            </a:r>
            <a:r>
              <a:rPr lang="cs-CZ" dirty="0"/>
              <a:t> a </a:t>
            </a:r>
            <a:r>
              <a:rPr lang="cs-CZ" dirty="0" err="1"/>
              <a:t>Kallisto</a:t>
            </a:r>
            <a:r>
              <a:rPr lang="cs-CZ" dirty="0"/>
              <a:t>).</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3. Medicejské planety</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descr="Výsledek obrázku pro galileo sidereus nuncius Jupiter">
            <a:extLst>
              <a:ext uri="{FF2B5EF4-FFF2-40B4-BE49-F238E27FC236}">
                <a16:creationId xmlns:a16="http://schemas.microsoft.com/office/drawing/2014/main" id="{A92ECAA9-4B53-44AF-83B2-FFF728DCBF1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08252"/>
            <a:ext cx="5760720" cy="3785235"/>
          </a:xfrm>
          <a:prstGeom prst="rect">
            <a:avLst/>
          </a:prstGeom>
          <a:noFill/>
          <a:ln>
            <a:noFill/>
          </a:ln>
        </p:spPr>
      </p:pic>
      <p:pic>
        <p:nvPicPr>
          <p:cNvPr id="3" name="Online médium 2" title="Jupiter Moons' Orbital Dance - Humans Have Never Seen This">
            <a:hlinkClick r:id="" action="ppaction://media"/>
            <a:extLst>
              <a:ext uri="{FF2B5EF4-FFF2-40B4-BE49-F238E27FC236}">
                <a16:creationId xmlns:a16="http://schemas.microsoft.com/office/drawing/2014/main" id="{F6243B77-8AA4-4991-B1C2-F055CE568DD3}"/>
              </a:ext>
            </a:extLst>
          </p:cNvPr>
          <p:cNvPicPr>
            <a:picLocks noRot="1" noChangeAspect="1"/>
          </p:cNvPicPr>
          <p:nvPr>
            <a:videoFile r:link="rId1"/>
          </p:nvPr>
        </p:nvPicPr>
        <p:blipFill>
          <a:blip r:embed="rId4"/>
          <a:stretch>
            <a:fillRect/>
          </a:stretch>
        </p:blipFill>
        <p:spPr>
          <a:xfrm>
            <a:off x="5760720" y="3059814"/>
            <a:ext cx="6431280" cy="3633673"/>
          </a:xfrm>
          <a:prstGeom prst="rect">
            <a:avLst/>
          </a:prstGeom>
        </p:spPr>
      </p:pic>
    </p:spTree>
    <p:extLst>
      <p:ext uri="{BB962C8B-B14F-4D97-AF65-F5344CB8AC3E}">
        <p14:creationId xmlns:p14="http://schemas.microsoft.com/office/powerpoint/2010/main" val="332588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330036"/>
            <a:ext cx="6927669" cy="5463138"/>
          </a:xfrm>
        </p:spPr>
        <p:txBody>
          <a:bodyPr>
            <a:normAutofit/>
          </a:bodyPr>
          <a:lstStyle/>
          <a:p>
            <a:r>
              <a:rPr lang="cs-CZ" dirty="0"/>
              <a:t>G. viděl u Saturnu něco, co si nedokázal vysvětlit – teprve r. 1658 Ch. </a:t>
            </a:r>
            <a:r>
              <a:rPr lang="cs-CZ" dirty="0" err="1"/>
              <a:t>Huygens</a:t>
            </a:r>
            <a:r>
              <a:rPr lang="cs-CZ" dirty="0"/>
              <a:t> rozpoznal prstenec.</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4. Saturnovy uši</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Výsledek obrázku pro galileo saturn ears">
            <a:extLst>
              <a:ext uri="{FF2B5EF4-FFF2-40B4-BE49-F238E27FC236}">
                <a16:creationId xmlns:a16="http://schemas.microsoft.com/office/drawing/2014/main" id="{63AE0132-0ABE-46DD-8245-C748829CEC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03029" y="1064770"/>
            <a:ext cx="4288971" cy="5793230"/>
          </a:xfrm>
          <a:prstGeom prst="rect">
            <a:avLst/>
          </a:prstGeom>
          <a:noFill/>
          <a:ln>
            <a:noFill/>
          </a:ln>
        </p:spPr>
      </p:pic>
      <p:pic>
        <p:nvPicPr>
          <p:cNvPr id="11" name="Obrázek 10">
            <a:extLst>
              <a:ext uri="{FF2B5EF4-FFF2-40B4-BE49-F238E27FC236}">
                <a16:creationId xmlns:a16="http://schemas.microsoft.com/office/drawing/2014/main" id="{AB2943EB-F3FD-41F4-8B3C-9BDC595600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08542" y="2062540"/>
            <a:ext cx="6360860" cy="4763047"/>
          </a:xfrm>
          <a:prstGeom prst="rect">
            <a:avLst/>
          </a:prstGeom>
          <a:noFill/>
        </p:spPr>
      </p:pic>
    </p:spTree>
    <p:extLst>
      <p:ext uri="{BB962C8B-B14F-4D97-AF65-F5344CB8AC3E}">
        <p14:creationId xmlns:p14="http://schemas.microsoft.com/office/powerpoint/2010/main" val="1816239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10978342" cy="4888174"/>
          </a:xfrm>
        </p:spPr>
        <p:txBody>
          <a:bodyPr>
            <a:normAutofit/>
          </a:bodyPr>
          <a:lstStyle/>
          <a:p>
            <a:r>
              <a:rPr lang="cs-CZ" dirty="0"/>
              <a:t>Sluneční skvrna je oblast na povrchu Slunce (ve fotosféře), které magnetické pole zabraňuje v proudění, a tak se vytvářejí oblasti s menší povrchovou teplotou než má okolí. (Wikipedia-CZ).</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5. Sluneční skvrny</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317898FE-14F7-4B6D-9123-ADA5B675AB3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99780" y="3870960"/>
            <a:ext cx="3792220" cy="2987040"/>
          </a:xfrm>
          <a:prstGeom prst="rect">
            <a:avLst/>
          </a:prstGeom>
          <a:noFill/>
        </p:spPr>
      </p:pic>
      <p:pic>
        <p:nvPicPr>
          <p:cNvPr id="11" name="Obrázek 10" descr="Výsledek obrázku pro galileo sunspots">
            <a:extLst>
              <a:ext uri="{FF2B5EF4-FFF2-40B4-BE49-F238E27FC236}">
                <a16:creationId xmlns:a16="http://schemas.microsoft.com/office/drawing/2014/main" id="{5E772C61-C4DB-464E-8744-0AC712A510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3870960"/>
            <a:ext cx="8500134" cy="2987040"/>
          </a:xfrm>
          <a:prstGeom prst="rect">
            <a:avLst/>
          </a:prstGeom>
          <a:noFill/>
          <a:ln>
            <a:noFill/>
          </a:ln>
        </p:spPr>
      </p:pic>
    </p:spTree>
    <p:extLst>
      <p:ext uri="{BB962C8B-B14F-4D97-AF65-F5344CB8AC3E}">
        <p14:creationId xmlns:p14="http://schemas.microsoft.com/office/powerpoint/2010/main" val="413483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6. Fáze Venuše</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a:extLst>
              <a:ext uri="{FF2B5EF4-FFF2-40B4-BE49-F238E27FC236}">
                <a16:creationId xmlns:a16="http://schemas.microsoft.com/office/drawing/2014/main" id="{397856D5-8593-463E-88EB-A2E6A19EFE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199" y="2255186"/>
            <a:ext cx="5932861" cy="4602814"/>
          </a:xfrm>
          <a:prstGeom prst="rect">
            <a:avLst/>
          </a:prstGeom>
          <a:noFill/>
          <a:ln>
            <a:noFill/>
          </a:ln>
        </p:spPr>
      </p:pic>
      <p:pic>
        <p:nvPicPr>
          <p:cNvPr id="12" name="Obrázek 11" descr="It is impossible to explain the phases of Venus with Ptolomy’s geocentric system">
            <a:extLst>
              <a:ext uri="{FF2B5EF4-FFF2-40B4-BE49-F238E27FC236}">
                <a16:creationId xmlns:a16="http://schemas.microsoft.com/office/drawing/2014/main" id="{89B82DE8-BB3C-4F4B-8538-19574C0F8D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56070" y="501113"/>
            <a:ext cx="6935930" cy="3275396"/>
          </a:xfrm>
          <a:prstGeom prst="rect">
            <a:avLst/>
          </a:prstGeom>
          <a:noFill/>
          <a:ln>
            <a:noFill/>
          </a:ln>
        </p:spPr>
      </p:pic>
    </p:spTree>
    <p:extLst>
      <p:ext uri="{BB962C8B-B14F-4D97-AF65-F5344CB8AC3E}">
        <p14:creationId xmlns:p14="http://schemas.microsoft.com/office/powerpoint/2010/main" val="39698270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10978342" cy="4888174"/>
          </a:xfrm>
        </p:spPr>
        <p:txBody>
          <a:bodyPr>
            <a:normAutofit/>
          </a:bodyPr>
          <a:lstStyle/>
          <a:p>
            <a:pPr>
              <a:buFont typeface="+mj-lt"/>
              <a:buAutoNum type="arabicParenR"/>
            </a:pPr>
            <a:r>
              <a:rPr lang="cs-CZ" dirty="0"/>
              <a:t>Povrch Měsíce je natolik podoben povrchu zemskému je už nadále neudržitelná aristotelská představa o éterickém, neměnném a dokonalém tělese; má pozemskou přirozenost a přece se pohybuje ve vesmíru. Odtud samozřejmě vedla úvaha dále: všechna tělesa na nebi se podobají Zemi. </a:t>
            </a:r>
          </a:p>
          <a:p>
            <a:pPr>
              <a:buFont typeface="+mj-lt"/>
              <a:buAutoNum type="arabicParenR"/>
            </a:pPr>
            <a:r>
              <a:rPr lang="cs-CZ" dirty="0"/>
              <a:t>Objev složenosti Mléčné dráhy, mlhovin a tisíců dalších planet ukazoval, že není žádná sféra stálic, protože tato tělesa jsou volně roztroušena v éterickém prostoru.</a:t>
            </a:r>
          </a:p>
          <a:p>
            <a:pPr>
              <a:buFont typeface="+mj-lt"/>
              <a:buAutoNum type="arabicParenR"/>
            </a:pPr>
            <a:r>
              <a:rPr lang="cs-CZ" dirty="0"/>
              <a:t>Existence Jupiterových potvrzovala </a:t>
            </a:r>
            <a:r>
              <a:rPr lang="cs-CZ" b="1" dirty="0"/>
              <a:t>heliocentrismus</a:t>
            </a:r>
            <a:r>
              <a:rPr lang="cs-CZ" dirty="0"/>
              <a:t>: V něm Měsíc obíhá kolem Země a spolu s ní ještě kolem Slunce; podle aristotelské kosmologie však všechna tělesa musí obíhat kolem světového středu - představa Měsíce, který obíhá kolem dvou těles byla pro aristoteliky absurdní. Nyní se ukázalo, že i další planeta má své satelity – tj. Země není jediným středem oběhu v soustavě.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Důsledky teleskopických objevů: </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99625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2593618492"/>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39619414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a:xfrm>
            <a:off x="1615441" y="2761100"/>
            <a:ext cx="9780314" cy="1378636"/>
          </a:xfrm>
        </p:spPr>
        <p:txBody>
          <a:bodyPr>
            <a:normAutofit/>
          </a:bodyPr>
          <a:lstStyle/>
          <a:p>
            <a:r>
              <a:rPr lang="cs-CZ" u="sng" dirty="0">
                <a:solidFill>
                  <a:schemeClr val="accent1"/>
                </a:solidFill>
              </a:rPr>
              <a:t>V. </a:t>
            </a:r>
            <a:r>
              <a:rPr lang="cs-CZ" u="sng" dirty="0" err="1">
                <a:solidFill>
                  <a:schemeClr val="accent1"/>
                </a:solidFill>
              </a:rPr>
              <a:t>Sublunární</a:t>
            </a:r>
            <a:r>
              <a:rPr lang="cs-CZ" u="sng" dirty="0">
                <a:solidFill>
                  <a:schemeClr val="accent1"/>
                </a:solidFill>
              </a:rPr>
              <a:t> svět:</a:t>
            </a:r>
            <a:br>
              <a:rPr lang="cs-CZ" u="sng" dirty="0">
                <a:solidFill>
                  <a:schemeClr val="accent1"/>
                </a:solidFill>
              </a:rPr>
            </a:br>
            <a:r>
              <a:rPr lang="cs-CZ" u="sng" dirty="0">
                <a:solidFill>
                  <a:schemeClr val="accent1"/>
                </a:solidFill>
              </a:rPr>
              <a:t>Fyzika</a:t>
            </a:r>
          </a:p>
        </p:txBody>
      </p:sp>
      <p:pic>
        <p:nvPicPr>
          <p:cNvPr id="4" name="Obrázek 3" descr="Image result for descartes physics diagrams">
            <a:extLst>
              <a:ext uri="{FF2B5EF4-FFF2-40B4-BE49-F238E27FC236}">
                <a16:creationId xmlns:a16="http://schemas.microsoft.com/office/drawing/2014/main" id="{51236466-CACA-4179-B6FD-546049D93F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93469" y="1521228"/>
            <a:ext cx="5998531" cy="5336772"/>
          </a:xfrm>
          <a:prstGeom prst="rect">
            <a:avLst/>
          </a:prstGeom>
          <a:noFill/>
          <a:ln>
            <a:noFill/>
          </a:ln>
        </p:spPr>
      </p:pic>
    </p:spTree>
    <p:extLst>
      <p:ext uri="{BB962C8B-B14F-4D97-AF65-F5344CB8AC3E}">
        <p14:creationId xmlns:p14="http://schemas.microsoft.com/office/powerpoint/2010/main" val="38181304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Aristotelova fyzika</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Aristotelova fyzika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5926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445623"/>
            <a:ext cx="10978342" cy="5347551"/>
          </a:xfrm>
        </p:spPr>
        <p:txBody>
          <a:bodyPr>
            <a:normAutofit/>
          </a:bodyPr>
          <a:lstStyle/>
          <a:p>
            <a:r>
              <a:rPr lang="cs-CZ" dirty="0"/>
              <a:t>Čtyři druhy změn: kvalitativní, kvantitativní, změna místa, substanciální.</a:t>
            </a:r>
          </a:p>
          <a:p>
            <a:r>
              <a:rPr lang="cs-CZ" dirty="0"/>
              <a:t>Místní pohyb: přirozený x násilný (podle toho, zda působí vnější činitel či nikoli).</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Úvod</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pic>
        <p:nvPicPr>
          <p:cNvPr id="6" name="Obrázek 5" descr="Image result for medieval physics">
            <a:extLst>
              <a:ext uri="{FF2B5EF4-FFF2-40B4-BE49-F238E27FC236}">
                <a16:creationId xmlns:a16="http://schemas.microsoft.com/office/drawing/2014/main" id="{9607C825-2AC2-42B4-A7BC-271A1BAE71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6161" y="2221626"/>
            <a:ext cx="4815840" cy="4636375"/>
          </a:xfrm>
          <a:prstGeom prst="rect">
            <a:avLst/>
          </a:prstGeom>
          <a:noFill/>
          <a:ln>
            <a:noFill/>
          </a:ln>
        </p:spPr>
      </p:pic>
      <p:sp>
        <p:nvSpPr>
          <p:cNvPr id="7" name="TextovéPole 6">
            <a:extLst>
              <a:ext uri="{FF2B5EF4-FFF2-40B4-BE49-F238E27FC236}">
                <a16:creationId xmlns:a16="http://schemas.microsoft.com/office/drawing/2014/main" id="{7FDB04CB-9D33-4137-85FB-2408F5161C84}"/>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Aristotelova fyzika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53779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262743"/>
            <a:ext cx="10978342" cy="5530431"/>
          </a:xfrm>
        </p:spPr>
        <p:txBody>
          <a:bodyPr>
            <a:normAutofit/>
          </a:bodyPr>
          <a:lstStyle/>
          <a:p>
            <a:r>
              <a:rPr lang="cs-CZ" dirty="0"/>
              <a:t>Přirozenost nutí každý prvek, aby se po přímce vrátil na své přirozené místo a tam setrval v klidu (viz </a:t>
            </a:r>
            <a:r>
              <a:rPr lang="cs-CZ" i="1" dirty="0" err="1"/>
              <a:t>Phys</a:t>
            </a:r>
            <a:r>
              <a:rPr lang="cs-CZ" dirty="0"/>
              <a:t>. VIII,4; </a:t>
            </a:r>
            <a:r>
              <a:rPr lang="cs-CZ" i="1" dirty="0"/>
              <a:t>De </a:t>
            </a:r>
            <a:r>
              <a:rPr lang="cs-CZ" i="1" dirty="0" err="1"/>
              <a:t>caelo</a:t>
            </a:r>
            <a:r>
              <a:rPr lang="cs-CZ" i="1" dirty="0"/>
              <a:t> </a:t>
            </a:r>
            <a:r>
              <a:rPr lang="cs-CZ" dirty="0"/>
              <a:t>I,2-3 a I,8).</a:t>
            </a:r>
          </a:p>
          <a:p>
            <a:r>
              <a:rPr lang="cs-CZ" dirty="0"/>
              <a:t>Místa mají „sílu“, „působnost“, </a:t>
            </a:r>
            <a:r>
              <a:rPr lang="cs-CZ" i="1" dirty="0" err="1"/>
              <a:t>dynamis</a:t>
            </a:r>
            <a:r>
              <a:rPr lang="cs-CZ" dirty="0"/>
              <a:t> (</a:t>
            </a:r>
            <a:r>
              <a:rPr lang="cs-CZ" i="1" dirty="0" err="1"/>
              <a:t>Phys</a:t>
            </a:r>
            <a:r>
              <a:rPr lang="cs-CZ" dirty="0"/>
              <a:t>. IV,1,208b11).</a:t>
            </a:r>
          </a:p>
          <a:p>
            <a:r>
              <a:rPr lang="cs-CZ" dirty="0"/>
              <a:t>Živly: lehké (oheň, vzduch) a těžké (země, voda).</a:t>
            </a:r>
          </a:p>
          <a:p>
            <a:r>
              <a:rPr lang="cs-CZ" dirty="0"/>
              <a:t>Přirozený pohyb není „nahoru“ a „dolů“, ale „od středu“ a „ke středu“.</a:t>
            </a:r>
          </a:p>
          <a:p>
            <a:r>
              <a:rPr lang="cs-CZ" dirty="0"/>
              <a:t>Ve spise </a:t>
            </a:r>
            <a:r>
              <a:rPr lang="cs-CZ" i="1" dirty="0"/>
              <a:t>O nebi </a:t>
            </a:r>
            <a:r>
              <a:rPr lang="cs-CZ" dirty="0"/>
              <a:t>se říká, že těleso s větší tíží urazí svou dráhu rychleji, než těleso s menší tíží. Těleso s dvojnásobnou tíží urazí stejnou dráhu v polovině času. (</a:t>
            </a:r>
            <a:r>
              <a:rPr lang="cs-CZ" i="1" dirty="0"/>
              <a:t>De </a:t>
            </a:r>
            <a:r>
              <a:rPr lang="cs-CZ" i="1" dirty="0" err="1"/>
              <a:t>caelo</a:t>
            </a:r>
            <a:r>
              <a:rPr lang="cs-CZ" i="1" dirty="0"/>
              <a:t> </a:t>
            </a:r>
            <a:r>
              <a:rPr lang="cs-CZ" dirty="0"/>
              <a:t>I,6,273b30-274a20; srov. 308a29-34, 311a20-22).</a:t>
            </a:r>
          </a:p>
          <a:p>
            <a:r>
              <a:rPr lang="cs-CZ" dirty="0"/>
              <a:t>v = H/R; T = 1/H : T – čas, R – odpor prostředí, H – hmotnost (tíže/lehkost).</a:t>
            </a:r>
          </a:p>
          <a:p>
            <a:r>
              <a:rPr lang="cs-CZ" dirty="0"/>
              <a:t>Klíčová zásada celé aristotelské fyziky: „</a:t>
            </a:r>
            <a:r>
              <a:rPr lang="cs-CZ" i="1" dirty="0"/>
              <a:t>Všechno pohybované je nutně pohybované něčím. Neboť nemá-li v sobě počátek pohybu, je zřejmé, že jest pohybováno něčím jiným; jiné totiž bude pohybujícím činitelem.</a:t>
            </a:r>
            <a:r>
              <a:rPr lang="cs-CZ" dirty="0"/>
              <a:t>“ (</a:t>
            </a:r>
            <a:r>
              <a:rPr lang="cs-CZ" i="1" dirty="0" err="1"/>
              <a:t>Phys</a:t>
            </a:r>
            <a:r>
              <a:rPr lang="cs-CZ" dirty="0"/>
              <a:t>. VII,1,241b24-27; srov. výklad v </a:t>
            </a:r>
            <a:r>
              <a:rPr lang="cs-CZ" i="1" dirty="0" err="1"/>
              <a:t>Phys</a:t>
            </a:r>
            <a:r>
              <a:rPr lang="cs-CZ" dirty="0"/>
              <a:t>. IV,4). – </a:t>
            </a:r>
            <a:r>
              <a:rPr lang="cs-CZ" i="1" dirty="0"/>
              <a:t>Omne </a:t>
            </a:r>
            <a:r>
              <a:rPr lang="cs-CZ" i="1" dirty="0" err="1"/>
              <a:t>quod</a:t>
            </a:r>
            <a:r>
              <a:rPr lang="cs-CZ" i="1" dirty="0"/>
              <a:t> </a:t>
            </a:r>
            <a:r>
              <a:rPr lang="cs-CZ" i="1" dirty="0" err="1"/>
              <a:t>movetur</a:t>
            </a:r>
            <a:r>
              <a:rPr lang="cs-CZ" i="1" dirty="0"/>
              <a:t>, ab </a:t>
            </a:r>
            <a:r>
              <a:rPr lang="cs-CZ" i="1" dirty="0" err="1"/>
              <a:t>alio</a:t>
            </a:r>
            <a:r>
              <a:rPr lang="cs-CZ" i="1" dirty="0"/>
              <a:t> </a:t>
            </a:r>
            <a:r>
              <a:rPr lang="cs-CZ" i="1" dirty="0" err="1"/>
              <a:t>movetur</a:t>
            </a:r>
            <a:r>
              <a:rPr lang="cs-CZ" i="1" dirty="0"/>
              <a:t>.</a:t>
            </a:r>
          </a:p>
          <a:p>
            <a:r>
              <a:rPr lang="cs-CZ" dirty="0"/>
              <a:t>Jednoduché těleso má vždy jen jeden pohyb.</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Teorie přirozených pohybů</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84340A52-D944-47CF-8B9B-F7140973478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Aristotelova fyzika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143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Renesanční přírodopis</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10006149" y="64825"/>
            <a:ext cx="2122808"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Čtyři události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54342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5120640" cy="4888174"/>
          </a:xfrm>
        </p:spPr>
        <p:txBody>
          <a:bodyPr>
            <a:normAutofit/>
          </a:bodyPr>
          <a:lstStyle/>
          <a:p>
            <a:r>
              <a:rPr lang="cs-CZ" dirty="0"/>
              <a:t>Pohyby projektilů.</a:t>
            </a:r>
          </a:p>
          <a:p>
            <a:r>
              <a:rPr lang="cs-CZ" dirty="0"/>
              <a:t>1. pravidlo: čím větší síla, tím větší rychlost</a:t>
            </a:r>
          </a:p>
          <a:p>
            <a:r>
              <a:rPr lang="cs-CZ" dirty="0"/>
              <a:t>2. pravidlo: čím hustší prostředí, tím větší odpor</a:t>
            </a:r>
          </a:p>
          <a:p>
            <a:r>
              <a:rPr lang="cs-CZ" dirty="0"/>
              <a:t>v = F/R</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Teorie násilných pohybů</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84340A52-D944-47CF-8B9B-F7140973478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Aristotelova fyzika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medieval physics">
            <a:extLst>
              <a:ext uri="{FF2B5EF4-FFF2-40B4-BE49-F238E27FC236}">
                <a16:creationId xmlns:a16="http://schemas.microsoft.com/office/drawing/2014/main" id="{095FFA2C-FD36-480A-8EF4-CEFF1716175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912240"/>
            <a:ext cx="6096000" cy="4945760"/>
          </a:xfrm>
          <a:prstGeom prst="rect">
            <a:avLst/>
          </a:prstGeom>
          <a:noFill/>
          <a:ln>
            <a:noFill/>
          </a:ln>
        </p:spPr>
      </p:pic>
    </p:spTree>
    <p:extLst>
      <p:ext uri="{BB962C8B-B14F-4D97-AF65-F5344CB8AC3E}">
        <p14:creationId xmlns:p14="http://schemas.microsoft.com/office/powerpoint/2010/main" val="26566386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10978342" cy="4888174"/>
          </a:xfrm>
        </p:spPr>
        <p:txBody>
          <a:bodyPr>
            <a:normAutofit/>
          </a:bodyPr>
          <a:lstStyle/>
          <a:p>
            <a:r>
              <a:rPr lang="cs-CZ" b="1" dirty="0"/>
              <a:t>První zákon</a:t>
            </a:r>
            <a:r>
              <a:rPr lang="cs-CZ" dirty="0"/>
              <a:t>: Každé </a:t>
            </a:r>
            <a:r>
              <a:rPr lang="cs-CZ" u="sng" dirty="0" err="1"/>
              <a:t>sublunární</a:t>
            </a:r>
            <a:r>
              <a:rPr lang="cs-CZ" u="sng" dirty="0"/>
              <a:t> těleso</a:t>
            </a:r>
            <a:r>
              <a:rPr lang="cs-CZ" dirty="0"/>
              <a:t>, které se nenachází na svém přirozeném místě, se pohybuje podle své  přirozenosti podél poloměru univerza ke svému přirozenému místu a tam setrvává v klidu, pokud nebude vypuzeno nějakým vnějším působením. Pád nebo stoupání tělesa se bude odehrávat podle vztahů v = H/R a T = 1/H. </a:t>
            </a:r>
          </a:p>
          <a:p>
            <a:r>
              <a:rPr lang="cs-CZ" b="1" dirty="0"/>
              <a:t>Druhý zákon</a:t>
            </a:r>
            <a:r>
              <a:rPr lang="cs-CZ" dirty="0"/>
              <a:t>: </a:t>
            </a:r>
            <a:r>
              <a:rPr lang="cs-CZ" u="sng" dirty="0" err="1"/>
              <a:t>Sublunární</a:t>
            </a:r>
            <a:r>
              <a:rPr lang="cs-CZ" u="sng" dirty="0"/>
              <a:t> těleso</a:t>
            </a:r>
            <a:r>
              <a:rPr lang="cs-CZ" dirty="0"/>
              <a:t> se pohybuje násilně tehdy, když na něj působí vnější kontaktní síla podle vztahu v = F/R. Přitom musí být působící síla dostatečně veliká, aby překonala odpor prostředí a uvedla těleso do pohybu, tj. F musí být větší než R. </a:t>
            </a:r>
          </a:p>
          <a:p>
            <a:r>
              <a:rPr lang="cs-CZ" b="1" dirty="0"/>
              <a:t>Třetí zákon</a:t>
            </a:r>
            <a:r>
              <a:rPr lang="cs-CZ" dirty="0"/>
              <a:t>: Tělesa v </a:t>
            </a:r>
            <a:r>
              <a:rPr lang="cs-CZ" i="1" dirty="0" err="1"/>
              <a:t>supralunární</a:t>
            </a:r>
            <a:r>
              <a:rPr lang="cs-CZ" i="1" dirty="0"/>
              <a:t> sféře</a:t>
            </a:r>
            <a:r>
              <a:rPr lang="cs-CZ" dirty="0"/>
              <a:t>, tj. nebeská tělesa, se pohybují přirozeně rovnoměrným kruhovým pohybem kolem středu kosmu.</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Aristotelské „zákony pohybu“:</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84340A52-D944-47CF-8B9B-F7140973478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Aristotelova fyzika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83781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Galileo Galilei (1564-1642)</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galileo galilei">
            <a:extLst>
              <a:ext uri="{FF2B5EF4-FFF2-40B4-BE49-F238E27FC236}">
                <a16:creationId xmlns:a16="http://schemas.microsoft.com/office/drawing/2014/main" id="{AC078ED3-2552-4C57-B6A0-647672199DC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589" y="1457431"/>
            <a:ext cx="9482051" cy="5335744"/>
          </a:xfrm>
          <a:prstGeom prst="rect">
            <a:avLst/>
          </a:prstGeom>
          <a:noFill/>
          <a:ln>
            <a:noFill/>
          </a:ln>
        </p:spPr>
      </p:pic>
    </p:spTree>
    <p:extLst>
      <p:ext uri="{BB962C8B-B14F-4D97-AF65-F5344CB8AC3E}">
        <p14:creationId xmlns:p14="http://schemas.microsoft.com/office/powerpoint/2010/main" val="960468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546167"/>
            <a:ext cx="6927669" cy="5247007"/>
          </a:xfrm>
        </p:spPr>
        <p:txBody>
          <a:bodyPr>
            <a:normAutofit/>
          </a:bodyPr>
          <a:lstStyle/>
          <a:p>
            <a:r>
              <a:rPr lang="cs-CZ" dirty="0"/>
              <a:t>Od r. 1589 matematik na univerzitě v Pise – spis </a:t>
            </a:r>
            <a:r>
              <a:rPr lang="cs-CZ" i="1" dirty="0"/>
              <a:t>De motu</a:t>
            </a:r>
            <a:r>
              <a:rPr lang="cs-CZ" dirty="0"/>
              <a:t>.</a:t>
            </a:r>
          </a:p>
          <a:p>
            <a:r>
              <a:rPr lang="cs-CZ" dirty="0"/>
              <a:t>1592 – 1610 univerzita v Padově: výuka matematiky, praktické vynálezy.</a:t>
            </a:r>
          </a:p>
          <a:p>
            <a:r>
              <a:rPr lang="cs-CZ" dirty="0"/>
              <a:t>1609 – vynález dalekohledu, březen 1610 </a:t>
            </a:r>
            <a:r>
              <a:rPr lang="cs-CZ" dirty="0" err="1"/>
              <a:t>Sidereus</a:t>
            </a:r>
            <a:r>
              <a:rPr lang="cs-CZ" dirty="0"/>
              <a:t> Nuncius.</a:t>
            </a:r>
          </a:p>
          <a:p>
            <a:r>
              <a:rPr lang="cs-CZ" dirty="0"/>
              <a:t>1610 „</a:t>
            </a:r>
            <a:r>
              <a:rPr lang="cs-CZ" i="1" dirty="0"/>
              <a:t>první matematik a filosof velkovévody toskánského</a:t>
            </a:r>
            <a:r>
              <a:rPr lang="cs-CZ" dirty="0"/>
              <a:t>“ – dvořan ve Florencii.</a:t>
            </a:r>
          </a:p>
          <a:p>
            <a:r>
              <a:rPr lang="cs-CZ" dirty="0"/>
              <a:t>1615 – dopisy o biblické hermeneutice.</a:t>
            </a:r>
          </a:p>
          <a:p>
            <a:r>
              <a:rPr lang="cs-CZ" dirty="0"/>
              <a:t>1616 – Koperník na indexu, Galileo od </a:t>
            </a:r>
            <a:r>
              <a:rPr lang="cs-CZ" dirty="0" err="1"/>
              <a:t>Bellarmina</a:t>
            </a:r>
            <a:r>
              <a:rPr lang="cs-CZ" dirty="0"/>
              <a:t> dostal zákaz.</a:t>
            </a:r>
          </a:p>
          <a:p>
            <a:r>
              <a:rPr lang="cs-CZ" dirty="0"/>
              <a:t>1622 – </a:t>
            </a:r>
            <a:r>
              <a:rPr lang="cs-CZ" dirty="0" err="1"/>
              <a:t>Il</a:t>
            </a:r>
            <a:r>
              <a:rPr lang="cs-CZ" dirty="0"/>
              <a:t> </a:t>
            </a:r>
            <a:r>
              <a:rPr lang="cs-CZ" dirty="0" err="1"/>
              <a:t>Saggiatore</a:t>
            </a:r>
            <a:r>
              <a:rPr lang="cs-CZ" dirty="0"/>
              <a:t> (Prubíř).</a:t>
            </a:r>
          </a:p>
          <a:p>
            <a:r>
              <a:rPr lang="cs-CZ" dirty="0"/>
              <a:t>1632 – </a:t>
            </a:r>
            <a:r>
              <a:rPr lang="cs-CZ" i="1" dirty="0"/>
              <a:t>Dialog o dvou největších systémech světa</a:t>
            </a:r>
            <a:r>
              <a:rPr lang="cs-CZ" dirty="0"/>
              <a:t>.</a:t>
            </a:r>
          </a:p>
          <a:p>
            <a:r>
              <a:rPr lang="cs-CZ" dirty="0"/>
              <a:t>1638 - </a:t>
            </a:r>
            <a:r>
              <a:rPr lang="cs-CZ" i="1" dirty="0"/>
              <a:t>Rozpravy o dvou nových vědách</a:t>
            </a:r>
            <a:r>
              <a:rPr lang="cs-CZ" dirty="0"/>
              <a:t>.</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Bio-</a:t>
            </a:r>
            <a:r>
              <a:rPr lang="cs-CZ" dirty="0" err="1"/>
              <a:t>biblio</a:t>
            </a:r>
            <a:endParaRPr lang="cs-CZ" dirty="0"/>
          </a:p>
        </p:txBody>
      </p:sp>
      <p:pic>
        <p:nvPicPr>
          <p:cNvPr id="6" name="Obrázek 5" descr="Image result for galileo galilei dialogho">
            <a:extLst>
              <a:ext uri="{FF2B5EF4-FFF2-40B4-BE49-F238E27FC236}">
                <a16:creationId xmlns:a16="http://schemas.microsoft.com/office/drawing/2014/main" id="{3A861E7E-4D91-4F37-AF37-F48B5E7D69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3029" y="1135198"/>
            <a:ext cx="4288971" cy="5722802"/>
          </a:xfrm>
          <a:prstGeom prst="rect">
            <a:avLst/>
          </a:prstGeom>
          <a:noFill/>
          <a:ln>
            <a:noFill/>
          </a:ln>
        </p:spPr>
      </p:pic>
      <p:sp>
        <p:nvSpPr>
          <p:cNvPr id="9" name="TextovéPole 8">
            <a:extLst>
              <a:ext uri="{FF2B5EF4-FFF2-40B4-BE49-F238E27FC236}">
                <a16:creationId xmlns:a16="http://schemas.microsoft.com/office/drawing/2014/main" id="{06675DC0-AAAD-4916-BD75-780367300BD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F04DE874-35F2-4F68-9131-9A25A1F404AF}"/>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Tree>
    <p:extLst>
      <p:ext uri="{BB962C8B-B14F-4D97-AF65-F5344CB8AC3E}">
        <p14:creationId xmlns:p14="http://schemas.microsoft.com/office/powerpoint/2010/main" val="11367124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3152503"/>
            <a:ext cx="11216640" cy="3640671"/>
          </a:xfrm>
        </p:spPr>
        <p:txBody>
          <a:bodyPr>
            <a:normAutofit/>
          </a:bodyPr>
          <a:lstStyle/>
          <a:p>
            <a:r>
              <a:rPr lang="cs-CZ" dirty="0"/>
              <a:t>Vyvrácení aristotelské fyziky: její vnitřní rozpornost.</a:t>
            </a:r>
          </a:p>
          <a:p>
            <a:r>
              <a:rPr lang="cs-CZ" dirty="0"/>
              <a:t>Myšlenkový experiment pro aristotelika: dvě koule 5kg a 1kg padají z výšky 100 m – Co by se stalo, kdyby k sobě koule byly přivázané drátem?</a:t>
            </a:r>
          </a:p>
          <a:p>
            <a:r>
              <a:rPr lang="cs-CZ" dirty="0"/>
              <a:t>Podle Galilea tělesa ze stejného materiálu padají stejně rychle bez ohledu na hmotnost (ve vakuu). </a:t>
            </a:r>
          </a:p>
          <a:p>
            <a:r>
              <a:rPr lang="cs-CZ" dirty="0"/>
              <a:t>Zpomalování volného pádu pomocí nakloněné roviny: spouštění kuliček ve žlábcích.</a:t>
            </a:r>
          </a:p>
          <a:p>
            <a:r>
              <a:rPr lang="cs-CZ" dirty="0"/>
              <a:t>Dráha se rovná druhé mocnině času: Jestliže kulička urazila 4 stopy za 2 sekundy, tak za tři sekundy urazila 9 stop, za čtyři sekundy 16 stop atd.</a:t>
            </a:r>
          </a:p>
          <a:p>
            <a:r>
              <a:rPr lang="cs-CZ" dirty="0"/>
              <a:t>s = t2 ; s = 1/2 gt2 </a:t>
            </a:r>
          </a:p>
          <a:p>
            <a:r>
              <a:rPr lang="cs-CZ" dirty="0"/>
              <a:t>Animace experimentů: </a:t>
            </a:r>
            <a:r>
              <a:rPr lang="cs-CZ" dirty="0">
                <a:hlinkClick r:id="rId3"/>
              </a:rPr>
              <a:t>http://www.pbs.org/wgbh/nova/physics/galileo-experiments.html</a:t>
            </a:r>
            <a:endParaRPr lang="cs-CZ" dirty="0"/>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Zákon volného pádu</a:t>
            </a:r>
          </a:p>
        </p:txBody>
      </p:sp>
      <p:pic>
        <p:nvPicPr>
          <p:cNvPr id="3" name="Online médium 2" title="Apollo 15 - Galileo Drop-Test [Hammer and Feather]">
            <a:hlinkClick r:id="" action="ppaction://media"/>
            <a:extLst>
              <a:ext uri="{FF2B5EF4-FFF2-40B4-BE49-F238E27FC236}">
                <a16:creationId xmlns:a16="http://schemas.microsoft.com/office/drawing/2014/main" id="{AE3685A5-2E44-4944-946F-B5EE7EBB64BE}"/>
              </a:ext>
            </a:extLst>
          </p:cNvPr>
          <p:cNvPicPr>
            <a:picLocks noRot="1" noChangeAspect="1"/>
          </p:cNvPicPr>
          <p:nvPr>
            <a:videoFile r:link="rId1"/>
          </p:nvPr>
        </p:nvPicPr>
        <p:blipFill>
          <a:blip r:embed="rId4"/>
          <a:stretch>
            <a:fillRect/>
          </a:stretch>
        </p:blipFill>
        <p:spPr>
          <a:xfrm>
            <a:off x="7012663" y="502675"/>
            <a:ext cx="5179337" cy="2926325"/>
          </a:xfrm>
          <a:prstGeom prst="rect">
            <a:avLst/>
          </a:prstGeom>
        </p:spPr>
      </p:pic>
      <p:sp>
        <p:nvSpPr>
          <p:cNvPr id="9" name="TextovéPole 8">
            <a:extLst>
              <a:ext uri="{FF2B5EF4-FFF2-40B4-BE49-F238E27FC236}">
                <a16:creationId xmlns:a16="http://schemas.microsoft.com/office/drawing/2014/main" id="{A802DE9F-64D1-44F2-BD09-AF37F29DB23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FDCA3BD3-F69C-4B57-8130-970563FABDF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Tree>
    <p:extLst>
      <p:ext uri="{BB962C8B-B14F-4D97-AF65-F5344CB8AC3E}">
        <p14:creationId xmlns:p14="http://schemas.microsoft.com/office/powerpoint/2010/main" val="41467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596045"/>
            <a:ext cx="11216640" cy="5197130"/>
          </a:xfrm>
        </p:spPr>
        <p:txBody>
          <a:bodyPr>
            <a:normAutofit/>
          </a:bodyPr>
          <a:lstStyle/>
          <a:p>
            <a:r>
              <a:rPr lang="cs-CZ" dirty="0" err="1"/>
              <a:t>Arist</a:t>
            </a:r>
            <a:r>
              <a:rPr lang="cs-CZ" dirty="0"/>
              <a:t>. fyzika nemá princip setrvačnosti: </a:t>
            </a:r>
            <a:r>
              <a:rPr lang="cs-CZ" u="sng" dirty="0"/>
              <a:t>přirozené pohyby</a:t>
            </a:r>
            <a:r>
              <a:rPr lang="cs-CZ" dirty="0"/>
              <a:t> směřují ke svému místu a tam končí, </a:t>
            </a:r>
            <a:r>
              <a:rPr lang="cs-CZ" u="sng" dirty="0"/>
              <a:t>násilné pohyby</a:t>
            </a:r>
            <a:r>
              <a:rPr lang="cs-CZ" dirty="0"/>
              <a:t> vznikají přímým působením hybatele.</a:t>
            </a:r>
          </a:p>
          <a:p>
            <a:r>
              <a:rPr lang="cs-CZ" dirty="0"/>
              <a:t>Moderní formulace: </a:t>
            </a:r>
            <a:r>
              <a:rPr lang="cs-CZ" u="sng" dirty="0"/>
              <a:t>Těleso zůstává v klidu nebo pohybu rovnoměrném přímočarém, není-li nuceno vnějšími silami tento stav změnit</a:t>
            </a:r>
            <a:r>
              <a:rPr lang="cs-CZ" dirty="0"/>
              <a:t>.</a:t>
            </a:r>
          </a:p>
          <a:p>
            <a:r>
              <a:rPr lang="cs-CZ" dirty="0"/>
              <a:t>Galileo stojí mezi Aristotelem a Newtonem.</a:t>
            </a:r>
          </a:p>
          <a:p>
            <a:r>
              <a:rPr lang="cs-CZ" dirty="0"/>
              <a:t>Vodorovný pohyb by neměl být ani zrychlený, ani zpomalený – měl by být trvalý.</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Princip setrvačnosti</a:t>
            </a:r>
          </a:p>
        </p:txBody>
      </p:sp>
      <p:sp>
        <p:nvSpPr>
          <p:cNvPr id="9" name="TextovéPole 8">
            <a:extLst>
              <a:ext uri="{FF2B5EF4-FFF2-40B4-BE49-F238E27FC236}">
                <a16:creationId xmlns:a16="http://schemas.microsoft.com/office/drawing/2014/main" id="{0E843C2F-53F3-4A20-B60D-0777EB265B3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A266BEE6-3C35-4CFA-B308-3CB3C86F921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pic>
        <p:nvPicPr>
          <p:cNvPr id="11" name="Obrázek 10" descr="Galileo rolls balls no friction never stops">
            <a:extLst>
              <a:ext uri="{FF2B5EF4-FFF2-40B4-BE49-F238E27FC236}">
                <a16:creationId xmlns:a16="http://schemas.microsoft.com/office/drawing/2014/main" id="{6D1B9EAF-CEF4-4200-A23F-AE9C2CFEFF9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56663" y="3750615"/>
            <a:ext cx="6235337" cy="3107386"/>
          </a:xfrm>
          <a:prstGeom prst="rect">
            <a:avLst/>
          </a:prstGeom>
          <a:noFill/>
          <a:ln>
            <a:noFill/>
          </a:ln>
        </p:spPr>
      </p:pic>
    </p:spTree>
    <p:extLst>
      <p:ext uri="{BB962C8B-B14F-4D97-AF65-F5344CB8AC3E}">
        <p14:creationId xmlns:p14="http://schemas.microsoft.com/office/powerpoint/2010/main" val="39490949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1119052" y="1905001"/>
            <a:ext cx="9953895" cy="4888174"/>
          </a:xfrm>
        </p:spPr>
        <p:txBody>
          <a:bodyPr>
            <a:normAutofit/>
          </a:bodyPr>
          <a:lstStyle/>
          <a:p>
            <a:pPr marL="0" indent="0" algn="just">
              <a:buNone/>
            </a:pPr>
            <a:r>
              <a:rPr lang="cs-CZ" dirty="0"/>
              <a:t>„</a:t>
            </a:r>
            <a:r>
              <a:rPr lang="cs-CZ" i="1" dirty="0"/>
              <a:t>Ale pohyb po vodorovné čáře, která není ani nakloněná, ani zvednutá, je kruhový pohyb okolo středu; z toho vyplývá, že tento pohyb nedostaneme přirozenou cestou bez předcházejícího pohybu po přímce – ale pokud se ho jednou podaří dosáhnout, bude probíhat věčně se stejnou rychlostí</a:t>
            </a:r>
            <a:r>
              <a:rPr lang="cs-CZ" dirty="0"/>
              <a:t>“ (</a:t>
            </a:r>
            <a:r>
              <a:rPr lang="cs-CZ" i="1" dirty="0"/>
              <a:t>Dialog</a:t>
            </a:r>
            <a:r>
              <a:rPr lang="cs-CZ" dirty="0"/>
              <a:t>, s. 35)</a:t>
            </a:r>
          </a:p>
          <a:p>
            <a:r>
              <a:rPr lang="cs-CZ" dirty="0"/>
              <a:t>Pohyb po horizontále je ve skutečnosti podle Galilea pohybem kolem středu Země, tj. kruhový pohyb, tj. kruhové pojetí setrvačnosti.</a:t>
            </a:r>
          </a:p>
          <a:p>
            <a:r>
              <a:rPr lang="cs-CZ" dirty="0"/>
              <a:t>Teprve Descartes pochopil setrvačný pohyb jako přímočarý.</a:t>
            </a:r>
          </a:p>
        </p:txBody>
      </p:sp>
      <p:sp>
        <p:nvSpPr>
          <p:cNvPr id="9" name="TextovéPole 8">
            <a:extLst>
              <a:ext uri="{FF2B5EF4-FFF2-40B4-BE49-F238E27FC236}">
                <a16:creationId xmlns:a16="http://schemas.microsoft.com/office/drawing/2014/main" id="{68C6AA9E-27C4-45C9-A725-A37C7609CA4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6556A942-FBB3-40A8-9DF8-0954D2EB35B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5" name="Obdélník: se zakulacenými rohy 4">
            <a:extLst>
              <a:ext uri="{FF2B5EF4-FFF2-40B4-BE49-F238E27FC236}">
                <a16:creationId xmlns:a16="http://schemas.microsoft.com/office/drawing/2014/main" id="{120B85D0-B820-455A-97DE-D806CFCC2F28}"/>
              </a:ext>
            </a:extLst>
          </p:cNvPr>
          <p:cNvSpPr/>
          <p:nvPr/>
        </p:nvSpPr>
        <p:spPr>
          <a:xfrm>
            <a:off x="1119050" y="1905001"/>
            <a:ext cx="9953897" cy="119525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04993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1"/>
            <a:ext cx="10241280" cy="4888174"/>
          </a:xfrm>
        </p:spPr>
        <p:txBody>
          <a:bodyPr>
            <a:normAutofit/>
          </a:bodyPr>
          <a:lstStyle/>
          <a:p>
            <a:pPr>
              <a:buFont typeface="+mj-lt"/>
              <a:buAutoNum type="alphaLcParenR"/>
            </a:pPr>
            <a:r>
              <a:rPr lang="cs-CZ" dirty="0"/>
              <a:t>U Aristotela je optimální stav klidu: pohyb je narušením řádu (na Zemi) a vždy končí spočinutím v přirozeném místě; princip setrvačnosti: těleso buď stojí, nebo se pohybuje do nekonečna. To, co si vyžaduje kauzální vysvětlení není pohyb, ale změny pohybu – tedy zrychlení, nebo zpomalení, která jsou výsledkem nějakého silového působení. </a:t>
            </a:r>
          </a:p>
          <a:p>
            <a:pPr>
              <a:buFont typeface="+mj-lt"/>
              <a:buAutoNum type="alphaLcParenR"/>
            </a:pPr>
            <a:r>
              <a:rPr lang="cs-CZ" dirty="0"/>
              <a:t>Zrušení rozdílu mezi </a:t>
            </a:r>
            <a:r>
              <a:rPr lang="cs-CZ" u="sng" dirty="0" err="1"/>
              <a:t>sublunární</a:t>
            </a:r>
            <a:r>
              <a:rPr lang="cs-CZ" dirty="0"/>
              <a:t> a </a:t>
            </a:r>
            <a:r>
              <a:rPr lang="cs-CZ" u="sng" dirty="0" err="1"/>
              <a:t>supralunární</a:t>
            </a:r>
            <a:r>
              <a:rPr lang="cs-CZ" dirty="0"/>
              <a:t> sférou (kruhový pohyb planet).</a:t>
            </a:r>
          </a:p>
          <a:p>
            <a:pPr>
              <a:buFont typeface="+mj-lt"/>
              <a:buAutoNum type="alphaLcParenR"/>
            </a:pPr>
            <a:r>
              <a:rPr lang="cs-CZ" dirty="0"/>
              <a:t>Byl důležitý ve fyzikální argumentaci pro </a:t>
            </a:r>
            <a:r>
              <a:rPr lang="cs-CZ" u="sng" dirty="0"/>
              <a:t>heliocentrismus</a:t>
            </a:r>
            <a:r>
              <a:rPr lang="cs-CZ" dirty="0"/>
              <a:t>.</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Význam principu setrvačnosti</a:t>
            </a:r>
          </a:p>
        </p:txBody>
      </p:sp>
      <p:sp>
        <p:nvSpPr>
          <p:cNvPr id="9" name="TextovéPole 8">
            <a:extLst>
              <a:ext uri="{FF2B5EF4-FFF2-40B4-BE49-F238E27FC236}">
                <a16:creationId xmlns:a16="http://schemas.microsoft.com/office/drawing/2014/main" id="{68C6AA9E-27C4-45C9-A725-A37C7609CA4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6556A942-FBB3-40A8-9DF8-0954D2EB35B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Tree>
    <p:extLst>
      <p:ext uri="{BB962C8B-B14F-4D97-AF65-F5344CB8AC3E}">
        <p14:creationId xmlns:p14="http://schemas.microsoft.com/office/powerpoint/2010/main" val="24278662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1"/>
            <a:ext cx="10529251" cy="4888174"/>
          </a:xfrm>
        </p:spPr>
        <p:txBody>
          <a:bodyPr>
            <a:normAutofit/>
          </a:bodyPr>
          <a:lstStyle/>
          <a:p>
            <a:r>
              <a:rPr lang="cs-CZ" dirty="0"/>
              <a:t>Dialog o dvou systémech světa (1632) - Filippo </a:t>
            </a:r>
            <a:r>
              <a:rPr lang="cs-CZ" dirty="0" err="1"/>
              <a:t>Salviati</a:t>
            </a:r>
            <a:r>
              <a:rPr lang="cs-CZ" dirty="0"/>
              <a:t> (1583-1614), Francesco </a:t>
            </a:r>
            <a:r>
              <a:rPr lang="cs-CZ" dirty="0" err="1"/>
              <a:t>Sagredo</a:t>
            </a:r>
            <a:r>
              <a:rPr lang="cs-CZ" dirty="0"/>
              <a:t> (1571-1620) – aristotelik „prosťáček“ </a:t>
            </a:r>
            <a:r>
              <a:rPr lang="cs-CZ" dirty="0" err="1"/>
              <a:t>Simplicio</a:t>
            </a:r>
            <a:r>
              <a:rPr lang="cs-CZ" dirty="0"/>
              <a:t>.</a:t>
            </a:r>
          </a:p>
          <a:p>
            <a:r>
              <a:rPr lang="cs-CZ" dirty="0"/>
              <a:t>Gal. zde zejména vysvětluje, že je možné vymyslet fyzikální vysvětlení pohybu na rotující Zemi.</a:t>
            </a:r>
          </a:p>
          <a:p>
            <a:r>
              <a:rPr lang="cs-CZ" dirty="0"/>
              <a:t>Zásadní </a:t>
            </a:r>
            <a:r>
              <a:rPr lang="cs-CZ" dirty="0" err="1"/>
              <a:t>kontrafaktuální</a:t>
            </a:r>
            <a:r>
              <a:rPr lang="cs-CZ" dirty="0"/>
              <a:t> argumentů geocentriků: </a:t>
            </a:r>
          </a:p>
          <a:p>
            <a:r>
              <a:rPr lang="cs-CZ" dirty="0"/>
              <a:t>„</a:t>
            </a:r>
            <a:r>
              <a:rPr lang="cs-CZ" i="1" dirty="0"/>
              <a:t>Kdyby země rotovala od západu k východu</a:t>
            </a:r>
            <a:r>
              <a:rPr lang="cs-CZ" dirty="0"/>
              <a:t>: </a:t>
            </a:r>
          </a:p>
          <a:p>
            <a:r>
              <a:rPr lang="cs-CZ" dirty="0"/>
              <a:t>– </a:t>
            </a:r>
            <a:r>
              <a:rPr lang="cs-CZ" i="1" dirty="0"/>
              <a:t>mraky by byly unášeny od východu k západu</a:t>
            </a:r>
            <a:r>
              <a:rPr lang="cs-CZ" dirty="0"/>
              <a:t>; </a:t>
            </a:r>
          </a:p>
          <a:p>
            <a:r>
              <a:rPr lang="cs-CZ" dirty="0"/>
              <a:t>– </a:t>
            </a:r>
            <a:r>
              <a:rPr lang="cs-CZ" i="1" dirty="0"/>
              <a:t>šípy by nepadaly zpět na stejné místo, ale západně od něj</a:t>
            </a:r>
            <a:r>
              <a:rPr lang="cs-CZ" dirty="0"/>
              <a:t>; </a:t>
            </a:r>
          </a:p>
          <a:p>
            <a:r>
              <a:rPr lang="cs-CZ" dirty="0"/>
              <a:t>– </a:t>
            </a:r>
            <a:r>
              <a:rPr lang="cs-CZ" i="1" dirty="0"/>
              <a:t>cítili bychom silný vír vanoucí od východu k západu</a:t>
            </a:r>
            <a:r>
              <a:rPr lang="cs-CZ" dirty="0"/>
              <a:t>“</a:t>
            </a:r>
          </a:p>
          <a:p>
            <a:r>
              <a:rPr lang="cs-CZ" dirty="0"/>
              <a:t>Tycho Brahe: když na plující lodi vyhodíme objekt do vzduchu, nedopadne na stejné místo – to samé platí pro rotující Zemi.</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Argumenty geocentriků</a:t>
            </a:r>
          </a:p>
        </p:txBody>
      </p:sp>
      <p:sp>
        <p:nvSpPr>
          <p:cNvPr id="9" name="TextovéPole 8">
            <a:extLst>
              <a:ext uri="{FF2B5EF4-FFF2-40B4-BE49-F238E27FC236}">
                <a16:creationId xmlns:a16="http://schemas.microsoft.com/office/drawing/2014/main" id="{68C6AA9E-27C4-45C9-A725-A37C7609CA4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6556A942-FBB3-40A8-9DF8-0954D2EB35B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Tree>
    <p:extLst>
      <p:ext uri="{BB962C8B-B14F-4D97-AF65-F5344CB8AC3E}">
        <p14:creationId xmlns:p14="http://schemas.microsoft.com/office/powerpoint/2010/main" val="25067334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3135087"/>
            <a:ext cx="11216640" cy="3658088"/>
          </a:xfrm>
        </p:spPr>
        <p:txBody>
          <a:bodyPr>
            <a:normAutofit/>
          </a:bodyPr>
          <a:lstStyle/>
          <a:p>
            <a:pPr>
              <a:spcAft>
                <a:spcPts val="600"/>
              </a:spcAft>
              <a:tabLst>
                <a:tab pos="90170" algn="l"/>
              </a:tabLst>
            </a:pPr>
            <a:r>
              <a:rPr lang="cs-CZ" sz="1800" dirty="0">
                <a:effectLst/>
                <a:latin typeface="+mj-lt"/>
                <a:ea typeface="Calibri" panose="020F0502020204030204" pitchFamily="34" charset="0"/>
                <a:cs typeface="Times New Roman" panose="02020603050405020304" pitchFamily="18" charset="0"/>
              </a:rPr>
              <a:t>V </a:t>
            </a:r>
            <a:r>
              <a:rPr lang="cs-CZ" sz="1800" i="1" dirty="0">
                <a:effectLst/>
                <a:latin typeface="+mj-lt"/>
                <a:ea typeface="Calibri" panose="020F0502020204030204" pitchFamily="34" charset="0"/>
                <a:cs typeface="Times New Roman" panose="02020603050405020304" pitchFamily="18" charset="0"/>
              </a:rPr>
              <a:t>Dialogu </a:t>
            </a:r>
            <a:r>
              <a:rPr lang="cs-CZ" sz="1800" dirty="0">
                <a:effectLst/>
                <a:latin typeface="+mj-lt"/>
                <a:ea typeface="Calibri" panose="020F0502020204030204" pitchFamily="34" charset="0"/>
                <a:cs typeface="Times New Roman" panose="02020603050405020304" pitchFamily="18" charset="0"/>
              </a:rPr>
              <a:t>mnoho myšlenkových experimentů</a:t>
            </a:r>
          </a:p>
          <a:p>
            <a:pPr>
              <a:spcAft>
                <a:spcPts val="600"/>
              </a:spcAft>
            </a:pPr>
            <a:r>
              <a:rPr lang="cs-CZ" sz="1800" dirty="0">
                <a:effectLst/>
                <a:latin typeface="+mj-lt"/>
                <a:ea typeface="Calibri" panose="020F0502020204030204" pitchFamily="34" charset="0"/>
                <a:cs typeface="Times New Roman" panose="02020603050405020304" pitchFamily="18" charset="0"/>
              </a:rPr>
              <a:t>Koule svržená ze stěžně plující lodě dopadne k patě stěžně – viz </a:t>
            </a:r>
            <a:r>
              <a:rPr lang="cs-CZ" sz="1800" u="sng" dirty="0">
                <a:solidFill>
                  <a:srgbClr val="0563C1"/>
                </a:solidFill>
                <a:effectLst/>
                <a:latin typeface="+mj-lt"/>
                <a:ea typeface="Calibri" panose="020F0502020204030204" pitchFamily="34" charset="0"/>
                <a:cs typeface="Times New Roman" panose="02020603050405020304" pitchFamily="18" charset="0"/>
                <a:hlinkClick r:id="rId2"/>
              </a:rPr>
              <a:t>https://www.youtube.com/watch?time_continue=66&amp;v=v0gg1F0sz0E</a:t>
            </a:r>
            <a:r>
              <a:rPr lang="cs-CZ" sz="1800" dirty="0">
                <a:effectLst/>
                <a:latin typeface="+mj-lt"/>
                <a:ea typeface="Calibri" panose="020F0502020204030204" pitchFamily="34" charset="0"/>
                <a:cs typeface="Times New Roman" panose="02020603050405020304" pitchFamily="18" charset="0"/>
              </a:rPr>
              <a:t>   </a:t>
            </a:r>
          </a:p>
          <a:p>
            <a:pPr>
              <a:spcAft>
                <a:spcPts val="600"/>
              </a:spcAft>
            </a:pPr>
            <a:r>
              <a:rPr lang="cs-CZ" sz="1800" dirty="0">
                <a:effectLst/>
                <a:latin typeface="+mj-lt"/>
                <a:ea typeface="Calibri" panose="020F0502020204030204" pitchFamily="34" charset="0"/>
                <a:cs typeface="Times New Roman" panose="02020603050405020304" pitchFamily="18" charset="0"/>
              </a:rPr>
              <a:t>V podpalubí nejsme na základě pohybů předmětů (kapání vody do nádobí) schopni rozhodnout, jestli se loď pohybuje nebo ne. To platí i pro Zemi. </a:t>
            </a:r>
          </a:p>
          <a:p>
            <a:pPr>
              <a:spcAft>
                <a:spcPts val="600"/>
              </a:spcAft>
            </a:pPr>
            <a:r>
              <a:rPr lang="cs-CZ" sz="1800" dirty="0">
                <a:effectLst/>
                <a:latin typeface="+mj-lt"/>
                <a:ea typeface="Calibri" panose="020F0502020204030204" pitchFamily="34" charset="0"/>
                <a:cs typeface="Times New Roman" panose="02020603050405020304" pitchFamily="18" charset="0"/>
              </a:rPr>
              <a:t>Hodně přezkušování v 17. století.</a:t>
            </a:r>
          </a:p>
          <a:p>
            <a:pPr>
              <a:spcAft>
                <a:spcPts val="600"/>
              </a:spcAft>
            </a:pPr>
            <a:r>
              <a:rPr lang="cs-CZ" sz="1800" dirty="0">
                <a:effectLst/>
                <a:latin typeface="+mj-lt"/>
                <a:ea typeface="Calibri" panose="020F0502020204030204" pitchFamily="34" charset="0"/>
                <a:cs typeface="Times New Roman" panose="02020603050405020304" pitchFamily="18" charset="0"/>
              </a:rPr>
              <a:t>4. část </a:t>
            </a:r>
            <a:r>
              <a:rPr lang="cs-CZ" sz="1800" i="1" dirty="0">
                <a:effectLst/>
                <a:latin typeface="+mj-lt"/>
                <a:ea typeface="Calibri" panose="020F0502020204030204" pitchFamily="34" charset="0"/>
                <a:cs typeface="Times New Roman" panose="02020603050405020304" pitchFamily="18" charset="0"/>
              </a:rPr>
              <a:t>Dialogu</a:t>
            </a:r>
            <a:r>
              <a:rPr lang="cs-CZ" sz="1800" dirty="0">
                <a:effectLst/>
                <a:latin typeface="+mj-lt"/>
                <a:ea typeface="Calibri" panose="020F0502020204030204" pitchFamily="34" charset="0"/>
                <a:cs typeface="Times New Roman" panose="02020603050405020304" pitchFamily="18" charset="0"/>
              </a:rPr>
              <a:t>: Gal. byl přesvědčen, že příliv a odliv jsou důsledky rotace Země.</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Obhajoba heliocentrismu</a:t>
            </a:r>
          </a:p>
        </p:txBody>
      </p:sp>
      <p:sp>
        <p:nvSpPr>
          <p:cNvPr id="9" name="TextovéPole 8">
            <a:extLst>
              <a:ext uri="{FF2B5EF4-FFF2-40B4-BE49-F238E27FC236}">
                <a16:creationId xmlns:a16="http://schemas.microsoft.com/office/drawing/2014/main" id="{68C6AA9E-27C4-45C9-A725-A37C7609CA4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Galileo Galilei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6556A942-FBB3-40A8-9DF8-0954D2EB35B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pic>
        <p:nvPicPr>
          <p:cNvPr id="6" name="Obrázek 5">
            <a:extLst>
              <a:ext uri="{FF2B5EF4-FFF2-40B4-BE49-F238E27FC236}">
                <a16:creationId xmlns:a16="http://schemas.microsoft.com/office/drawing/2014/main" id="{D1C0B37A-C756-4538-9B1D-9EB9C026A86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99565" y="507734"/>
            <a:ext cx="5292436" cy="3033412"/>
          </a:xfrm>
          <a:prstGeom prst="rect">
            <a:avLst/>
          </a:prstGeom>
          <a:noFill/>
          <a:ln>
            <a:noFill/>
          </a:ln>
        </p:spPr>
      </p:pic>
    </p:spTree>
    <p:extLst>
      <p:ext uri="{BB962C8B-B14F-4D97-AF65-F5344CB8AC3E}">
        <p14:creationId xmlns:p14="http://schemas.microsoft.com/office/powerpoint/2010/main" val="301082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28676" y="1214438"/>
            <a:ext cx="7615238" cy="5578737"/>
          </a:xfrm>
        </p:spPr>
        <p:txBody>
          <a:bodyPr>
            <a:normAutofit/>
          </a:bodyPr>
          <a:lstStyle/>
          <a:p>
            <a:pPr>
              <a:buFont typeface="+mj-lt"/>
              <a:buAutoNum type="arabicParenR"/>
            </a:pPr>
            <a:r>
              <a:rPr lang="cs-CZ" i="1" u="sng" dirty="0" err="1"/>
              <a:t>Philosophia</a:t>
            </a:r>
            <a:r>
              <a:rPr lang="cs-CZ" i="1" u="sng" dirty="0"/>
              <a:t> </a:t>
            </a:r>
            <a:r>
              <a:rPr lang="cs-CZ" i="1" u="sng" dirty="0" err="1"/>
              <a:t>naturalis</a:t>
            </a:r>
            <a:r>
              <a:rPr lang="cs-CZ" i="1" u="sng" dirty="0"/>
              <a:t> </a:t>
            </a:r>
            <a:r>
              <a:rPr lang="cs-CZ" dirty="0"/>
              <a:t>– Aristotelova fyzika – stanovuje příčiny </a:t>
            </a:r>
          </a:p>
          <a:p>
            <a:pPr>
              <a:buFont typeface="+mj-lt"/>
              <a:buAutoNum type="arabicParenR"/>
            </a:pPr>
            <a:r>
              <a:rPr lang="cs-CZ" i="1" u="sng" dirty="0" err="1"/>
              <a:t>Historia</a:t>
            </a:r>
            <a:r>
              <a:rPr lang="cs-CZ" i="1" u="sng" dirty="0"/>
              <a:t> </a:t>
            </a:r>
            <a:r>
              <a:rPr lang="cs-CZ" i="1" u="sng" dirty="0" err="1"/>
              <a:t>naturalis</a:t>
            </a:r>
            <a:r>
              <a:rPr lang="cs-CZ" dirty="0"/>
              <a:t> (přírodopis) – evidoval a popisoval různé přírodní druhy (nekauzální vědění)</a:t>
            </a:r>
          </a:p>
          <a:p>
            <a:r>
              <a:rPr lang="cs-CZ" dirty="0"/>
              <a:t>V antice: </a:t>
            </a:r>
            <a:r>
              <a:rPr lang="cs-CZ" dirty="0" err="1"/>
              <a:t>Theofrastos</a:t>
            </a:r>
            <a:r>
              <a:rPr lang="cs-CZ" dirty="0"/>
              <a:t>, Plinius (</a:t>
            </a:r>
            <a:r>
              <a:rPr lang="cs-CZ" i="1" dirty="0" err="1"/>
              <a:t>Naturalis</a:t>
            </a:r>
            <a:r>
              <a:rPr lang="cs-CZ" i="1" dirty="0"/>
              <a:t> </a:t>
            </a:r>
            <a:r>
              <a:rPr lang="cs-CZ" i="1" dirty="0" err="1"/>
              <a:t>historia</a:t>
            </a:r>
            <a:r>
              <a:rPr lang="cs-CZ" dirty="0"/>
              <a:t>, 72-74 n. l., česky </a:t>
            </a:r>
            <a:r>
              <a:rPr lang="cs-CZ" i="1" dirty="0"/>
              <a:t>Kapitoly o přírodě</a:t>
            </a:r>
            <a:r>
              <a:rPr lang="cs-CZ" dirty="0"/>
              <a:t>)</a:t>
            </a:r>
          </a:p>
          <a:p>
            <a:r>
              <a:rPr lang="cs-CZ" dirty="0"/>
              <a:t>Renesance: </a:t>
            </a:r>
            <a:r>
              <a:rPr lang="cs-CZ" i="1" dirty="0" err="1"/>
              <a:t>historia</a:t>
            </a:r>
            <a:r>
              <a:rPr lang="cs-CZ" i="1" dirty="0"/>
              <a:t> </a:t>
            </a:r>
            <a:r>
              <a:rPr lang="cs-CZ" i="1" dirty="0" err="1"/>
              <a:t>animalium</a:t>
            </a:r>
            <a:r>
              <a:rPr lang="cs-CZ" dirty="0"/>
              <a:t>, </a:t>
            </a:r>
            <a:r>
              <a:rPr lang="cs-CZ" i="1" dirty="0" err="1"/>
              <a:t>historia</a:t>
            </a:r>
            <a:r>
              <a:rPr lang="cs-CZ" i="1" dirty="0"/>
              <a:t> </a:t>
            </a:r>
            <a:r>
              <a:rPr lang="cs-CZ" i="1" dirty="0" err="1"/>
              <a:t>plantarum</a:t>
            </a:r>
            <a:r>
              <a:rPr lang="cs-CZ" i="1" dirty="0"/>
              <a:t> </a:t>
            </a:r>
            <a:r>
              <a:rPr lang="cs-CZ" dirty="0"/>
              <a:t>nebo </a:t>
            </a:r>
            <a:r>
              <a:rPr lang="cs-CZ" i="1" dirty="0" err="1"/>
              <a:t>quadrupedium</a:t>
            </a:r>
            <a:r>
              <a:rPr lang="cs-CZ" dirty="0"/>
              <a:t> (čtyřnožců)</a:t>
            </a:r>
          </a:p>
          <a:p>
            <a:r>
              <a:rPr lang="cs-CZ" dirty="0" err="1"/>
              <a:t>Conrad</a:t>
            </a:r>
            <a:r>
              <a:rPr lang="cs-CZ" dirty="0"/>
              <a:t> </a:t>
            </a:r>
            <a:r>
              <a:rPr lang="cs-CZ" dirty="0" err="1"/>
              <a:t>Gesner</a:t>
            </a:r>
            <a:r>
              <a:rPr lang="cs-CZ" dirty="0"/>
              <a:t> (1516-1565), </a:t>
            </a:r>
            <a:r>
              <a:rPr lang="cs-CZ" i="1" dirty="0" err="1"/>
              <a:t>Historia</a:t>
            </a:r>
            <a:r>
              <a:rPr lang="cs-CZ" i="1" dirty="0"/>
              <a:t> </a:t>
            </a:r>
            <a:r>
              <a:rPr lang="cs-CZ" i="1" dirty="0" err="1"/>
              <a:t>animalium</a:t>
            </a:r>
            <a:r>
              <a:rPr lang="cs-CZ" i="1" dirty="0"/>
              <a:t> </a:t>
            </a:r>
            <a:r>
              <a:rPr lang="cs-CZ" dirty="0"/>
              <a:t>– 5 sv., 4500 str.</a:t>
            </a:r>
          </a:p>
          <a:p>
            <a:r>
              <a:rPr lang="cs-CZ" dirty="0" err="1"/>
              <a:t>Rondelet</a:t>
            </a:r>
            <a:r>
              <a:rPr lang="cs-CZ" dirty="0"/>
              <a:t> – </a:t>
            </a:r>
            <a:r>
              <a:rPr lang="cs-CZ" i="1" dirty="0" err="1"/>
              <a:t>L’Histoire</a:t>
            </a:r>
            <a:r>
              <a:rPr lang="cs-CZ" i="1" dirty="0"/>
              <a:t> </a:t>
            </a:r>
            <a:r>
              <a:rPr lang="cs-CZ" i="1" dirty="0" err="1"/>
              <a:t>entiere</a:t>
            </a:r>
            <a:r>
              <a:rPr lang="cs-CZ" i="1" dirty="0"/>
              <a:t> des </a:t>
            </a:r>
            <a:r>
              <a:rPr lang="cs-CZ" i="1" dirty="0" err="1"/>
              <a:t>poissons</a:t>
            </a:r>
            <a:r>
              <a:rPr lang="cs-CZ" i="1" dirty="0"/>
              <a:t> </a:t>
            </a:r>
            <a:r>
              <a:rPr lang="cs-CZ" dirty="0"/>
              <a:t>(ryby, 1554); Pierre </a:t>
            </a:r>
            <a:r>
              <a:rPr lang="cs-CZ" dirty="0" err="1"/>
              <a:t>Belon</a:t>
            </a:r>
            <a:r>
              <a:rPr lang="cs-CZ" dirty="0"/>
              <a:t> – </a:t>
            </a:r>
            <a:r>
              <a:rPr lang="cs-CZ" i="1" dirty="0" err="1"/>
              <a:t>L'histoire</a:t>
            </a:r>
            <a:r>
              <a:rPr lang="cs-CZ" i="1" dirty="0"/>
              <a:t> </a:t>
            </a:r>
            <a:r>
              <a:rPr lang="cs-CZ" i="1" dirty="0" err="1"/>
              <a:t>naturelle</a:t>
            </a:r>
            <a:r>
              <a:rPr lang="cs-CZ" i="1" dirty="0"/>
              <a:t> des </a:t>
            </a:r>
            <a:r>
              <a:rPr lang="cs-CZ" i="1" dirty="0" err="1"/>
              <a:t>estranges</a:t>
            </a:r>
            <a:r>
              <a:rPr lang="cs-CZ" i="1" dirty="0"/>
              <a:t> </a:t>
            </a:r>
            <a:r>
              <a:rPr lang="cs-CZ" i="1" dirty="0" err="1"/>
              <a:t>poissons</a:t>
            </a:r>
            <a:r>
              <a:rPr lang="cs-CZ" i="1" dirty="0"/>
              <a:t> </a:t>
            </a:r>
            <a:r>
              <a:rPr lang="cs-CZ" i="1" dirty="0" err="1"/>
              <a:t>marins</a:t>
            </a:r>
            <a:r>
              <a:rPr lang="cs-CZ" i="1" dirty="0"/>
              <a:t> </a:t>
            </a:r>
            <a:r>
              <a:rPr lang="cs-CZ" dirty="0"/>
              <a:t>(ryby, 1551) a </a:t>
            </a:r>
            <a:r>
              <a:rPr lang="cs-CZ" i="1" dirty="0" err="1"/>
              <a:t>Histoire</a:t>
            </a:r>
            <a:r>
              <a:rPr lang="cs-CZ" i="1" dirty="0"/>
              <a:t> de la </a:t>
            </a:r>
            <a:r>
              <a:rPr lang="cs-CZ" i="1" dirty="0" err="1"/>
              <a:t>nature</a:t>
            </a:r>
            <a:r>
              <a:rPr lang="cs-CZ" i="1" dirty="0"/>
              <a:t> des </a:t>
            </a:r>
            <a:r>
              <a:rPr lang="cs-CZ" i="1" dirty="0" err="1"/>
              <a:t>oyseaux</a:t>
            </a:r>
            <a:r>
              <a:rPr lang="cs-CZ" dirty="0"/>
              <a:t> (ptáci, 1555); </a:t>
            </a:r>
            <a:r>
              <a:rPr lang="cs-CZ" dirty="0" err="1"/>
              <a:t>Thévet</a:t>
            </a:r>
            <a:r>
              <a:rPr lang="cs-CZ" dirty="0"/>
              <a:t> – </a:t>
            </a:r>
            <a:r>
              <a:rPr lang="cs-CZ" i="1" dirty="0"/>
              <a:t> Les </a:t>
            </a:r>
            <a:r>
              <a:rPr lang="cs-CZ" i="1" dirty="0" err="1"/>
              <a:t>singularitez</a:t>
            </a:r>
            <a:r>
              <a:rPr lang="cs-CZ" i="1" dirty="0"/>
              <a:t> de la France </a:t>
            </a:r>
            <a:r>
              <a:rPr lang="cs-CZ" i="1" dirty="0" err="1"/>
              <a:t>antarctique</a:t>
            </a:r>
            <a:r>
              <a:rPr lang="cs-CZ" i="1" dirty="0"/>
              <a:t>, </a:t>
            </a:r>
            <a:r>
              <a:rPr lang="cs-CZ" i="1" dirty="0" err="1"/>
              <a:t>autrement</a:t>
            </a:r>
            <a:r>
              <a:rPr lang="cs-CZ" i="1" dirty="0"/>
              <a:t> </a:t>
            </a:r>
            <a:r>
              <a:rPr lang="cs-CZ" i="1" dirty="0" err="1"/>
              <a:t>nommee</a:t>
            </a:r>
            <a:r>
              <a:rPr lang="cs-CZ" i="1" dirty="0"/>
              <a:t> </a:t>
            </a:r>
            <a:r>
              <a:rPr lang="cs-CZ" i="1" dirty="0" err="1"/>
              <a:t>Amerique</a:t>
            </a:r>
            <a:r>
              <a:rPr lang="cs-CZ" i="1" dirty="0"/>
              <a:t> </a:t>
            </a:r>
            <a:r>
              <a:rPr lang="cs-CZ" dirty="0"/>
              <a:t>(1557, brazilská příroda). </a:t>
            </a:r>
          </a:p>
          <a:p>
            <a:r>
              <a:rPr lang="cs-CZ" dirty="0"/>
              <a:t>Poslední velká postava </a:t>
            </a:r>
            <a:r>
              <a:rPr lang="cs-CZ" dirty="0" err="1"/>
              <a:t>Ulisse</a:t>
            </a:r>
            <a:r>
              <a:rPr lang="cs-CZ" dirty="0"/>
              <a:t> </a:t>
            </a:r>
            <a:r>
              <a:rPr lang="cs-CZ" dirty="0" err="1"/>
              <a:t>Aldrovandi</a:t>
            </a:r>
            <a:r>
              <a:rPr lang="cs-CZ" dirty="0"/>
              <a:t> (z. 1605): přírodopisná pojednání o čtvernožcích, rybách, ptácích, hmyzu, hadech, nebo zrůdách.</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Obor a jeho představitelé</a:t>
            </a:r>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960396DD-1FB4-4044-8803-6A11BCF0A266}"/>
              </a:ext>
            </a:extLst>
          </p:cNvPr>
          <p:cNvSpPr txBox="1"/>
          <p:nvPr/>
        </p:nvSpPr>
        <p:spPr>
          <a:xfrm>
            <a:off x="7968343" y="64825"/>
            <a:ext cx="4160614"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přírodopis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0BEEEAA4-9A47-4A55-BB0C-8E83B5984742}"/>
              </a:ext>
            </a:extLst>
          </p:cNvPr>
          <p:cNvPicPr>
            <a:picLocks noChangeAspect="1"/>
          </p:cNvPicPr>
          <p:nvPr/>
        </p:nvPicPr>
        <p:blipFill rotWithShape="1">
          <a:blip r:embed="rId2"/>
          <a:srcRect r="14766"/>
          <a:stretch/>
        </p:blipFill>
        <p:spPr>
          <a:xfrm>
            <a:off x="8443913" y="839552"/>
            <a:ext cx="3685044" cy="5789847"/>
          </a:xfrm>
          <a:prstGeom prst="rect">
            <a:avLst/>
          </a:prstGeom>
        </p:spPr>
      </p:pic>
    </p:spTree>
    <p:extLst>
      <p:ext uri="{BB962C8B-B14F-4D97-AF65-F5344CB8AC3E}">
        <p14:creationId xmlns:p14="http://schemas.microsoft.com/office/powerpoint/2010/main" val="18740046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3. René Descartes (1596-1650)</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rené descartes">
            <a:extLst>
              <a:ext uri="{FF2B5EF4-FFF2-40B4-BE49-F238E27FC236}">
                <a16:creationId xmlns:a16="http://schemas.microsoft.com/office/drawing/2014/main" id="{5B782894-E5C4-4BE7-B360-A4B494D1A81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47462" y="1418437"/>
            <a:ext cx="4444538" cy="5439563"/>
          </a:xfrm>
          <a:prstGeom prst="rect">
            <a:avLst/>
          </a:prstGeom>
          <a:noFill/>
          <a:ln>
            <a:noFill/>
          </a:ln>
        </p:spPr>
      </p:pic>
    </p:spTree>
    <p:extLst>
      <p:ext uri="{BB962C8B-B14F-4D97-AF65-F5344CB8AC3E}">
        <p14:creationId xmlns:p14="http://schemas.microsoft.com/office/powerpoint/2010/main" val="42237039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798022" y="1905000"/>
            <a:ext cx="7055023" cy="4006222"/>
          </a:xfrm>
        </p:spPr>
        <p:txBody>
          <a:bodyPr/>
          <a:lstStyle/>
          <a:p>
            <a:r>
              <a:rPr lang="cs-CZ" dirty="0"/>
              <a:t>Moderní „epistemologické“ čtení Descarta, ve skutečnosti ho mnohem více zajímala věda (fyzika, kosmologie, optika, medicína, fyziologie…).</a:t>
            </a:r>
          </a:p>
          <a:p>
            <a:r>
              <a:rPr lang="cs-CZ" i="1" dirty="0"/>
              <a:t>Principy filosofie</a:t>
            </a:r>
            <a:r>
              <a:rPr lang="cs-CZ" dirty="0"/>
              <a:t> (1644) – I. epistemologie + metafyzika; II. hmota a pohyb; III. vznik a uspořádání kosmu (teorie vírů); IV. Vznik Země a různé pozemské jevy.</a:t>
            </a:r>
          </a:p>
          <a:p>
            <a:r>
              <a:rPr lang="cs-CZ" dirty="0"/>
              <a:t>Medicínský výklad člověka ve spisu </a:t>
            </a:r>
            <a:r>
              <a:rPr lang="cs-CZ" i="1" dirty="0"/>
              <a:t>O člověku </a:t>
            </a:r>
            <a:r>
              <a:rPr lang="cs-CZ" dirty="0"/>
              <a:t>a ve </a:t>
            </a:r>
            <a:r>
              <a:rPr lang="cs-CZ" i="1" dirty="0"/>
              <a:t>Vášních duše</a:t>
            </a:r>
            <a:r>
              <a:rPr lang="cs-CZ" dirty="0"/>
              <a:t>.</a:t>
            </a:r>
          </a:p>
          <a:p>
            <a:r>
              <a:rPr lang="cs-CZ" dirty="0"/>
              <a:t>Matematika a optika - </a:t>
            </a:r>
            <a:r>
              <a:rPr lang="cs-CZ" i="1" dirty="0"/>
              <a:t>Geometrie</a:t>
            </a:r>
            <a:r>
              <a:rPr lang="cs-CZ" dirty="0"/>
              <a:t>, </a:t>
            </a:r>
            <a:r>
              <a:rPr lang="cs-CZ" i="1" dirty="0"/>
              <a:t>Dioptrika</a:t>
            </a:r>
            <a:r>
              <a:rPr lang="cs-CZ" dirty="0"/>
              <a:t> a </a:t>
            </a:r>
            <a:r>
              <a:rPr lang="cs-CZ" i="1" dirty="0"/>
              <a:t>Meteory</a:t>
            </a:r>
            <a:r>
              <a:rPr lang="cs-CZ" dirty="0"/>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Úvod</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rené descartes essais">
            <a:extLst>
              <a:ext uri="{FF2B5EF4-FFF2-40B4-BE49-F238E27FC236}">
                <a16:creationId xmlns:a16="http://schemas.microsoft.com/office/drawing/2014/main" id="{52F01275-C045-4FE0-8EF3-EB62B04F451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53045" y="1043940"/>
            <a:ext cx="4338955" cy="5814060"/>
          </a:xfrm>
          <a:prstGeom prst="rect">
            <a:avLst/>
          </a:prstGeom>
          <a:noFill/>
          <a:ln>
            <a:noFill/>
          </a:ln>
        </p:spPr>
      </p:pic>
    </p:spTree>
    <p:extLst>
      <p:ext uri="{BB962C8B-B14F-4D97-AF65-F5344CB8AC3E}">
        <p14:creationId xmlns:p14="http://schemas.microsoft.com/office/powerpoint/2010/main" val="25408178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798022" y="1905000"/>
            <a:ext cx="10706589" cy="4006222"/>
          </a:xfrm>
        </p:spPr>
        <p:txBody>
          <a:bodyPr/>
          <a:lstStyle/>
          <a:p>
            <a:r>
              <a:rPr lang="cs-CZ" dirty="0"/>
              <a:t>Tři substance: </a:t>
            </a:r>
            <a:r>
              <a:rPr lang="cs-CZ" i="1" u="sng" dirty="0"/>
              <a:t>Deus</a:t>
            </a:r>
            <a:r>
              <a:rPr lang="cs-CZ" dirty="0"/>
              <a:t>, </a:t>
            </a:r>
            <a:r>
              <a:rPr lang="cs-CZ" i="1" u="sng" dirty="0" err="1"/>
              <a:t>substantia</a:t>
            </a:r>
            <a:r>
              <a:rPr lang="cs-CZ" i="1" u="sng" dirty="0"/>
              <a:t> </a:t>
            </a:r>
            <a:r>
              <a:rPr lang="cs-CZ" i="1" u="sng" dirty="0" err="1"/>
              <a:t>cogitans</a:t>
            </a:r>
            <a:r>
              <a:rPr lang="cs-CZ" i="1" dirty="0"/>
              <a:t> </a:t>
            </a:r>
            <a:r>
              <a:rPr lang="cs-CZ" dirty="0"/>
              <a:t>a </a:t>
            </a:r>
            <a:r>
              <a:rPr lang="cs-CZ" i="1" u="sng" dirty="0" err="1"/>
              <a:t>substantia</a:t>
            </a:r>
            <a:r>
              <a:rPr lang="cs-CZ" i="1" u="sng" dirty="0"/>
              <a:t> </a:t>
            </a:r>
            <a:r>
              <a:rPr lang="cs-CZ" i="1" u="sng" dirty="0" err="1"/>
              <a:t>corporea</a:t>
            </a:r>
            <a:r>
              <a:rPr lang="cs-CZ" dirty="0"/>
              <a:t> (</a:t>
            </a:r>
            <a:r>
              <a:rPr lang="cs-CZ" i="1" dirty="0" err="1"/>
              <a:t>extensa</a:t>
            </a:r>
            <a:r>
              <a:rPr lang="cs-CZ" dirty="0"/>
              <a:t>).</a:t>
            </a:r>
          </a:p>
          <a:p>
            <a:r>
              <a:rPr lang="cs-CZ" dirty="0"/>
              <a:t>Existují pouze </a:t>
            </a:r>
            <a:r>
              <a:rPr lang="cs-CZ" u="sng" dirty="0"/>
              <a:t>primární</a:t>
            </a:r>
            <a:r>
              <a:rPr lang="cs-CZ" dirty="0"/>
              <a:t> kvality, </a:t>
            </a:r>
            <a:r>
              <a:rPr lang="cs-CZ" u="sng" dirty="0"/>
              <a:t>sekundární</a:t>
            </a:r>
            <a:r>
              <a:rPr lang="cs-CZ" dirty="0"/>
              <a:t> jsou fantomy v našich smyslech.</a:t>
            </a:r>
          </a:p>
          <a:p>
            <a:r>
              <a:rPr lang="cs-CZ" u="sng" dirty="0"/>
              <a:t>Tělesná substance</a:t>
            </a:r>
            <a:r>
              <a:rPr lang="cs-CZ" dirty="0"/>
              <a:t> vyplňuje vše. Prostor = rozlehlost.</a:t>
            </a:r>
          </a:p>
          <a:p>
            <a:r>
              <a:rPr lang="cs-CZ" b="1" dirty="0"/>
              <a:t>První východisko</a:t>
            </a:r>
            <a:r>
              <a:rPr lang="cs-CZ" dirty="0"/>
              <a:t>: prostor je beze zbytku vyplněn tělesnou substancí neboli hmotou: prostor splývá s hmotou a hmota s prostorem.</a:t>
            </a:r>
          </a:p>
          <a:p>
            <a:r>
              <a:rPr lang="cs-CZ" b="1" dirty="0"/>
              <a:t>Druhé východisko</a:t>
            </a:r>
            <a:r>
              <a:rPr lang="cs-CZ" dirty="0"/>
              <a:t>: pohyb přetváří hmotu.</a:t>
            </a:r>
          </a:p>
          <a:p>
            <a:r>
              <a:rPr lang="cs-CZ" dirty="0"/>
              <a:t>Příroda se skládá z látky a pohybu, který způsobuje rozmanitost jejích forem.</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Východiska karteziánské fyziky</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7330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798022" y="1905000"/>
            <a:ext cx="6799811" cy="4006222"/>
          </a:xfrm>
        </p:spPr>
        <p:txBody>
          <a:bodyPr/>
          <a:lstStyle/>
          <a:p>
            <a:pPr>
              <a:buFont typeface="+mj-lt"/>
              <a:buAutoNum type="alphaLcParenR"/>
            </a:pPr>
            <a:r>
              <a:rPr lang="cs-CZ" dirty="0"/>
              <a:t>Ontologická homogenizace přírody (neexistuje dělení na sub/</a:t>
            </a:r>
            <a:r>
              <a:rPr lang="cs-CZ" dirty="0" err="1"/>
              <a:t>supralunární</a:t>
            </a:r>
            <a:r>
              <a:rPr lang="cs-CZ" dirty="0"/>
              <a:t>).</a:t>
            </a:r>
          </a:p>
          <a:p>
            <a:pPr>
              <a:buFont typeface="+mj-lt"/>
              <a:buAutoNum type="alphaLcParenR"/>
            </a:pPr>
            <a:r>
              <a:rPr lang="cs-CZ" dirty="0"/>
              <a:t>Nekonečnost prostoru: svět máme chápat jako svět bez hranic, jako neohraničený </a:t>
            </a:r>
            <a:r>
              <a:rPr lang="cs-CZ" i="1" dirty="0" err="1"/>
              <a:t>interminatum</a:t>
            </a:r>
            <a:r>
              <a:rPr lang="cs-CZ" dirty="0"/>
              <a:t>. Pozitivně pojatý atribut nekonečnosti náleží pouze Bohu. Země a sluneční soustava jsou banální součásti bezmezného kosmu.</a:t>
            </a:r>
          </a:p>
          <a:p>
            <a:pPr>
              <a:buFont typeface="+mj-lt"/>
              <a:buAutoNum type="alphaLcParenR"/>
            </a:pPr>
            <a:r>
              <a:rPr lang="cs-CZ" dirty="0"/>
              <a:t>Neexistují atomy jakožto nedělitelné části hmoty. Ale existují dělitelné korpuskule – ty jsou různě velké a úplně zaplňují prostor jako kuličky a různé odštěpky. </a:t>
            </a:r>
          </a:p>
          <a:p>
            <a:pPr>
              <a:buFont typeface="+mj-lt"/>
              <a:buAutoNum type="alphaLcParenR"/>
            </a:pPr>
            <a:r>
              <a:rPr lang="cs-CZ" dirty="0"/>
              <a:t>Prázdno neexistuje.</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Důsledky</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rené descartes matter in motion">
            <a:extLst>
              <a:ext uri="{FF2B5EF4-FFF2-40B4-BE49-F238E27FC236}">
                <a16:creationId xmlns:a16="http://schemas.microsoft.com/office/drawing/2014/main" id="{695E9A09-42F2-478E-895A-E22A53750E9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97833" y="1233983"/>
            <a:ext cx="4594167" cy="5625606"/>
          </a:xfrm>
          <a:prstGeom prst="rect">
            <a:avLst/>
          </a:prstGeom>
          <a:noFill/>
          <a:ln>
            <a:noFill/>
          </a:ln>
        </p:spPr>
      </p:pic>
    </p:spTree>
    <p:extLst>
      <p:ext uri="{BB962C8B-B14F-4D97-AF65-F5344CB8AC3E}">
        <p14:creationId xmlns:p14="http://schemas.microsoft.com/office/powerpoint/2010/main" val="22410955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fontScale="92500" lnSpcReduction="10000"/>
          </a:bodyPr>
          <a:lstStyle/>
          <a:p>
            <a:r>
              <a:rPr lang="cs-CZ" u="sng" dirty="0"/>
              <a:t>Víry</a:t>
            </a:r>
            <a:r>
              <a:rPr lang="cs-CZ" dirty="0"/>
              <a:t>: v pohybující se hmotě vznikají kruhy, víry. </a:t>
            </a:r>
          </a:p>
          <a:p>
            <a:pPr>
              <a:buFont typeface="+mj-lt"/>
              <a:buAutoNum type="alphaLcParenR"/>
            </a:pPr>
            <a:r>
              <a:rPr lang="cs-CZ" b="1" dirty="0"/>
              <a:t>Pohyb ve vlastním</a:t>
            </a:r>
            <a:r>
              <a:rPr lang="cs-CZ" dirty="0"/>
              <a:t>/</a:t>
            </a:r>
            <a:r>
              <a:rPr lang="cs-CZ" b="1" dirty="0"/>
              <a:t>náležitém</a:t>
            </a:r>
            <a:r>
              <a:rPr lang="cs-CZ" dirty="0"/>
              <a:t> </a:t>
            </a:r>
            <a:r>
              <a:rPr lang="cs-CZ" b="1" dirty="0"/>
              <a:t>smyslu</a:t>
            </a:r>
            <a:r>
              <a:rPr lang="cs-CZ" dirty="0"/>
              <a:t> (</a:t>
            </a:r>
            <a:r>
              <a:rPr lang="cs-CZ" i="1" dirty="0" err="1"/>
              <a:t>proprie</a:t>
            </a:r>
            <a:r>
              <a:rPr lang="cs-CZ" dirty="0"/>
              <a:t>): </a:t>
            </a:r>
            <a:r>
              <a:rPr lang="cs-CZ" u="sng" dirty="0"/>
              <a:t>přemisťování jedné části hmoty</a:t>
            </a:r>
            <a:r>
              <a:rPr lang="cs-CZ" dirty="0"/>
              <a:t>, tj. jednoho tělesa, „</a:t>
            </a:r>
            <a:r>
              <a:rPr lang="cs-CZ" i="1" dirty="0"/>
              <a:t>ze sousedství těch těles, která se ho bezprostředně dotýkají a které chápeme jako by byla v klidu, do sousedství jiných těles</a:t>
            </a:r>
            <a:r>
              <a:rPr lang="cs-CZ" dirty="0"/>
              <a:t>.“ Tento pohyb funguje jako </a:t>
            </a:r>
            <a:r>
              <a:rPr lang="cs-CZ" u="sng" dirty="0"/>
              <a:t>princip individuace</a:t>
            </a:r>
            <a:r>
              <a:rPr lang="cs-CZ" dirty="0"/>
              <a:t>. </a:t>
            </a:r>
          </a:p>
          <a:p>
            <a:pPr>
              <a:buFont typeface="+mj-lt"/>
              <a:buAutoNum type="alphaLcParenR"/>
            </a:pPr>
            <a:r>
              <a:rPr lang="cs-CZ" b="1" dirty="0"/>
              <a:t>Pohyb v běžném smyslu </a:t>
            </a:r>
            <a:r>
              <a:rPr lang="cs-CZ" dirty="0"/>
              <a:t>(</a:t>
            </a:r>
            <a:r>
              <a:rPr lang="cs-CZ" i="1" dirty="0" err="1"/>
              <a:t>vulgare</a:t>
            </a:r>
            <a:r>
              <a:rPr lang="cs-CZ" dirty="0"/>
              <a:t>): </a:t>
            </a:r>
            <a:r>
              <a:rPr lang="cs-CZ" u="sng" dirty="0"/>
              <a:t>smyslově vnímatelný pohyb</a:t>
            </a:r>
            <a:r>
              <a:rPr lang="cs-CZ" dirty="0"/>
              <a:t>. Loď unášená proudem řeky je nehybná ve vlastním smyslu (splývá s hmotou řeky), v běžném smyslu se však pohybuje vzhledem ke břehům.</a:t>
            </a:r>
          </a:p>
          <a:p>
            <a:r>
              <a:rPr lang="cs-CZ" u="sng" dirty="0"/>
              <a:t>Relační chápání pohybu</a:t>
            </a:r>
            <a:r>
              <a:rPr lang="cs-CZ" dirty="0"/>
              <a:t> – v protikladu vůči pohybu v newtonovském absolutním prostoru: U Newtona se pohybují tělesa v prostoru jakoby v jakési obrovské nádobě, u Descarta se tělesa pohybují vůči sobě navzájem.</a:t>
            </a:r>
          </a:p>
          <a:p>
            <a:r>
              <a:rPr lang="cs-CZ" dirty="0"/>
              <a:t>Rozdíl mezi rychlostí tělesa a sousedního prostředí je kritériem jeho existence. </a:t>
            </a:r>
            <a:r>
              <a:rPr lang="cs-CZ" b="1" u="sng" dirty="0"/>
              <a:t>Dynamická koncepce univerza</a:t>
            </a:r>
            <a:r>
              <a:rPr lang="cs-CZ" dirty="0"/>
              <a:t>. </a:t>
            </a:r>
            <a:r>
              <a:rPr lang="cs-CZ" b="1" dirty="0"/>
              <a:t>Neplatí</a:t>
            </a:r>
            <a:r>
              <a:rPr lang="cs-CZ" dirty="0"/>
              <a:t> již </a:t>
            </a:r>
            <a:r>
              <a:rPr lang="cs-CZ" u="sng" dirty="0"/>
              <a:t>statický řád</a:t>
            </a:r>
            <a:r>
              <a:rPr lang="cs-CZ" dirty="0"/>
              <a:t> ani </a:t>
            </a:r>
            <a:r>
              <a:rPr lang="cs-CZ" u="sng" dirty="0"/>
              <a:t>statická harmonie těles</a:t>
            </a:r>
            <a:r>
              <a:rPr lang="cs-CZ" dirty="0"/>
              <a:t>, která jsou buď v klidu, nebo se pohybují kolem svých neměnných středů.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Pohyb</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0332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lstStyle/>
          <a:p>
            <a:pPr>
              <a:buFont typeface="+mj-lt"/>
              <a:buAutoNum type="alphaLcParenR"/>
            </a:pPr>
            <a:r>
              <a:rPr lang="cs-CZ" b="1" dirty="0"/>
              <a:t>První příčinou je Bůh </a:t>
            </a:r>
            <a:r>
              <a:rPr lang="cs-CZ" dirty="0"/>
              <a:t>= univerzální a primární příčina všech pohybů ve světě. </a:t>
            </a:r>
          </a:p>
          <a:p>
            <a:r>
              <a:rPr lang="cs-CZ" dirty="0"/>
              <a:t>Bůh zachovává ve hmotě v každém okamžiku stejnou kvantitu pohybu, kolik do ní na počátku vložil. </a:t>
            </a:r>
          </a:p>
          <a:p>
            <a:r>
              <a:rPr lang="cs-CZ" dirty="0"/>
              <a:t>První zákon zachování hybnosti – hybnost (velikost pohybu) celého vesmíru zůstává stále stejná. </a:t>
            </a:r>
          </a:p>
          <a:p>
            <a:r>
              <a:rPr lang="cs-CZ" dirty="0"/>
              <a:t>Teologické zdůvodnění fyziky: Bůh jako garant fyzikální konstantnosti univerza.</a:t>
            </a:r>
          </a:p>
          <a:p>
            <a:pPr>
              <a:buFont typeface="+mj-lt"/>
              <a:buAutoNum type="alphaLcParenR" startAt="2"/>
            </a:pPr>
            <a:r>
              <a:rPr lang="cs-CZ" b="1" dirty="0"/>
              <a:t>Zvláštní příčiny pohybu</a:t>
            </a:r>
            <a:r>
              <a:rPr lang="cs-CZ" dirty="0"/>
              <a:t>: zákony přírody, které dávají pohyb jednotlivým částem hmoty, tj. jednotlivým tělesům</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Dvě příčiny pohybu </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3725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lstStyle/>
          <a:p>
            <a:r>
              <a:rPr lang="cs-CZ" dirty="0"/>
              <a:t>1. zákon: Každá věc, která je jednoduchá a nedělitelná, pokud to závisí na ní, setrvává vždy v tom samém stavu a mění ho jen kvůli vnějším příčinám.</a:t>
            </a:r>
          </a:p>
          <a:p>
            <a:r>
              <a:rPr lang="cs-CZ" dirty="0"/>
              <a:t>2.  zákon: Každá část hmoty sama od sebe usiluje pohybovat se jen ve směru přímočarém, nikoli zakřiveném. </a:t>
            </a:r>
          </a:p>
          <a:p>
            <a:r>
              <a:rPr lang="cs-CZ" dirty="0"/>
              <a:t>3. zákon: Při srážce se silnějším tělesem neztrácí těleso nic ze svého pohybu, při srážce se slabším tělesem ztrácí tolik pohybu, kolik ho odevzdává.</a:t>
            </a:r>
          </a:p>
          <a:p>
            <a:r>
              <a:rPr lang="cs-CZ" dirty="0"/>
              <a:t>První a druhý zákon vyjadřují princip setrvačnosti. </a:t>
            </a:r>
          </a:p>
          <a:p>
            <a:r>
              <a:rPr lang="cs-CZ" dirty="0"/>
              <a:t>Setrvačnost je negativním pojmem, protože označuje těleso, na něž nepůsobí jiná tělesa. Nevyžaduje si kauzální vysvětlení – to si vyžaduje změna rychlosti.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Zvláštní příčiny pohybu = zákony </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19809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479665"/>
            <a:ext cx="7054735" cy="5378335"/>
          </a:xfrm>
        </p:spPr>
        <p:txBody>
          <a:bodyPr>
            <a:normAutofit lnSpcReduction="10000"/>
          </a:bodyPr>
          <a:lstStyle/>
          <a:p>
            <a:r>
              <a:rPr lang="cs-CZ" dirty="0"/>
              <a:t>Descartes neměl pojem síly – vše se odehrává na základě kolizí korpuskulí/částic. </a:t>
            </a:r>
          </a:p>
          <a:p>
            <a:r>
              <a:rPr lang="cs-CZ" dirty="0"/>
              <a:t>Descartes jako první konzistentně zformuloval </a:t>
            </a:r>
            <a:r>
              <a:rPr lang="cs-CZ" u="sng" dirty="0"/>
              <a:t>princip setrvačnosti</a:t>
            </a:r>
            <a:r>
              <a:rPr lang="cs-CZ" dirty="0"/>
              <a:t> – ale nikdy jej patřičně nevyužil – v jeho přírodě se nacházejí jen složité křivočaré nebo zrychlené pohyby. </a:t>
            </a:r>
          </a:p>
          <a:p>
            <a:r>
              <a:rPr lang="cs-CZ" u="sng" dirty="0"/>
              <a:t>Třetí zákon formuluje obecné pravidlo pro chování korpuskulí při srážce</a:t>
            </a:r>
            <a:r>
              <a:rPr lang="cs-CZ" dirty="0"/>
              <a:t>. Ve světě, kde matérie vyplňuje celý prostor a prázdno neexistuje, musí mít každý pohyb za následek srážku. </a:t>
            </a:r>
          </a:p>
          <a:p>
            <a:r>
              <a:rPr lang="cs-CZ" dirty="0"/>
              <a:t>Redukce všech procesů na srážky korpuskulí měla vést k odmítnutí všech sil (sympatií, astrálních vlivů atp.). Tedy: </a:t>
            </a:r>
            <a:r>
              <a:rPr lang="cs-CZ" u="sng" dirty="0"/>
              <a:t>Smyslem </a:t>
            </a:r>
            <a:r>
              <a:rPr lang="cs-CZ" u="sng" dirty="0" err="1"/>
              <a:t>kartez</a:t>
            </a:r>
            <a:r>
              <a:rPr lang="cs-CZ" u="sng" dirty="0"/>
              <a:t>. přírodní filosofie bylo také vyvrátit renesanční vitalistický kosmos</a:t>
            </a:r>
            <a:r>
              <a:rPr lang="cs-CZ" dirty="0"/>
              <a:t>, kde existovala různá působení na dálku: sympatie, astrologie, magie. </a:t>
            </a:r>
          </a:p>
          <a:p>
            <a:r>
              <a:rPr lang="cs-CZ" u="sng" dirty="0"/>
              <a:t>Odmítnutí existence sil </a:t>
            </a:r>
            <a:r>
              <a:rPr lang="cs-CZ" dirty="0"/>
              <a:t>= odmítnutí působení na dálku (proto karteziáni až do 18. století odmítali Newtonovu gravitační sílu).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Fyzika srážek</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rené descartes collision corpuscules">
            <a:extLst>
              <a:ext uri="{FF2B5EF4-FFF2-40B4-BE49-F238E27FC236}">
                <a16:creationId xmlns:a16="http://schemas.microsoft.com/office/drawing/2014/main" id="{D3B626F0-067C-4CC1-9F95-1F144DB0B9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0095" y="507735"/>
            <a:ext cx="4161905" cy="4161905"/>
          </a:xfrm>
          <a:prstGeom prst="rect">
            <a:avLst/>
          </a:prstGeom>
          <a:noFill/>
          <a:ln>
            <a:noFill/>
          </a:ln>
        </p:spPr>
      </p:pic>
    </p:spTree>
    <p:extLst>
      <p:ext uri="{BB962C8B-B14F-4D97-AF65-F5344CB8AC3E}">
        <p14:creationId xmlns:p14="http://schemas.microsoft.com/office/powerpoint/2010/main" val="24523976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lstStyle/>
          <a:p>
            <a:r>
              <a:rPr lang="cs-CZ" dirty="0"/>
              <a:t>Kosmologie je založena na idejí vírů hmoty.</a:t>
            </a:r>
          </a:p>
          <a:p>
            <a:r>
              <a:rPr lang="cs-CZ" dirty="0"/>
              <a:t>Většina astronomů 17. století souhlasila se, že vesmír je vyplněn fluidní hmotou/éterem.</a:t>
            </a:r>
          </a:p>
          <a:p>
            <a:r>
              <a:rPr lang="cs-CZ" dirty="0"/>
              <a:t>S první </a:t>
            </a:r>
            <a:r>
              <a:rPr lang="cs-CZ" u="sng" dirty="0"/>
              <a:t>kosmologií „</a:t>
            </a:r>
            <a:r>
              <a:rPr lang="cs-CZ" i="1" u="sng" dirty="0"/>
              <a:t>vírů</a:t>
            </a:r>
            <a:r>
              <a:rPr lang="cs-CZ" u="sng" dirty="0"/>
              <a:t>“</a:t>
            </a:r>
            <a:r>
              <a:rPr lang="cs-CZ" dirty="0"/>
              <a:t> přišel epikurejec </a:t>
            </a:r>
            <a:r>
              <a:rPr lang="cs-CZ" dirty="0" err="1"/>
              <a:t>Lucretius</a:t>
            </a:r>
            <a:r>
              <a:rPr lang="cs-CZ" dirty="0"/>
              <a:t> (</a:t>
            </a:r>
            <a:r>
              <a:rPr lang="cs-CZ" i="1" dirty="0"/>
              <a:t>De </a:t>
            </a:r>
            <a:r>
              <a:rPr lang="cs-CZ" i="1" dirty="0" err="1"/>
              <a:t>rerum</a:t>
            </a:r>
            <a:r>
              <a:rPr lang="cs-CZ" i="1" dirty="0"/>
              <a:t> natura</a:t>
            </a:r>
            <a:r>
              <a:rPr lang="cs-CZ" dirty="0"/>
              <a:t>) – nová filosofie se mohla vydávat za oživení starého atomismu. </a:t>
            </a:r>
          </a:p>
          <a:p>
            <a:pPr marL="0" indent="0" algn="just">
              <a:buNone/>
            </a:pPr>
            <a:r>
              <a:rPr lang="cs-CZ" dirty="0"/>
              <a:t>„Můžeme si to představit, když například pozorujeme řeku na místech, kde vracející se voda vytváří vír. Pokud na této vodě plavou různá stébla trávy, spatříme, že jedny voda unáší, jiné se točí kolem vlastního středu a ukončí svůj kruhový pohyb tím rychleji, čím blíže jsou ke středu víru, a i když vždy usilují o kruhové pohyby, stěží se jim to podaří, protože se od dokonalého kruhu stále trochu odchylují do délky a do šířky. Právě tak si toto všechno můžeme představit o planetách a jedině takto je možné vysvětlit všechny jejich jevy.“ (</a:t>
            </a:r>
            <a:r>
              <a:rPr lang="cs-CZ" i="1" dirty="0"/>
              <a:t>Principy filosofie </a:t>
            </a:r>
            <a:r>
              <a:rPr lang="cs-CZ" dirty="0"/>
              <a:t>III, 30)</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Descartova kosmologie – „vodní svět“</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6" name="Obdélník: se zakulacenými rohy 5">
            <a:extLst>
              <a:ext uri="{FF2B5EF4-FFF2-40B4-BE49-F238E27FC236}">
                <a16:creationId xmlns:a16="http://schemas.microsoft.com/office/drawing/2014/main" id="{3D22FE5F-AF7E-47B9-A459-5BA535AA78E8}"/>
              </a:ext>
            </a:extLst>
          </p:cNvPr>
          <p:cNvSpPr/>
          <p:nvPr/>
        </p:nvSpPr>
        <p:spPr>
          <a:xfrm>
            <a:off x="957941" y="3604442"/>
            <a:ext cx="10529252" cy="178616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28556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596043"/>
            <a:ext cx="7304116" cy="5197131"/>
          </a:xfrm>
        </p:spPr>
        <p:txBody>
          <a:bodyPr>
            <a:normAutofit/>
          </a:bodyPr>
          <a:lstStyle/>
          <a:p>
            <a:r>
              <a:rPr lang="cs-CZ" dirty="0"/>
              <a:t>Sluneční soustava = vír, v jehož středu je slunce. </a:t>
            </a:r>
          </a:p>
          <a:p>
            <a:r>
              <a:rPr lang="cs-CZ" dirty="0"/>
              <a:t>Slunce – částice „</a:t>
            </a:r>
            <a:r>
              <a:rPr lang="cs-CZ" i="1" dirty="0"/>
              <a:t>prvního elementu</a:t>
            </a:r>
            <a:r>
              <a:rPr lang="cs-CZ" dirty="0"/>
              <a:t>“, malé a pohyblivé korpuskule.</a:t>
            </a:r>
          </a:p>
          <a:p>
            <a:r>
              <a:rPr lang="cs-CZ" dirty="0"/>
              <a:t>Vesmírný prostor – částice „</a:t>
            </a:r>
            <a:r>
              <a:rPr lang="cs-CZ" i="1" dirty="0"/>
              <a:t>druhého elementu</a:t>
            </a:r>
            <a:r>
              <a:rPr lang="cs-CZ" dirty="0"/>
              <a:t>“.</a:t>
            </a:r>
          </a:p>
          <a:p>
            <a:r>
              <a:rPr lang="cs-CZ" dirty="0"/>
              <a:t>Nebeská tělesa, vč. Země – velké a nepohyblivé částice „</a:t>
            </a:r>
            <a:r>
              <a:rPr lang="cs-CZ" i="1" dirty="0"/>
              <a:t>třetího elementu</a:t>
            </a:r>
            <a:r>
              <a:rPr lang="cs-CZ" dirty="0"/>
              <a:t>“. </a:t>
            </a:r>
          </a:p>
          <a:p>
            <a:r>
              <a:rPr lang="cs-CZ" dirty="0"/>
              <a:t>Rotující Slunce strhává částice druhého elementu, které jsou v kontaktu s jeho povrchem. Tím se vesmírná hmota roztáčí a vzniká vír, který unáší planety nestejnou rychlostí podle vzdálenosti od středu/Slunce.</a:t>
            </a:r>
          </a:p>
          <a:p>
            <a:r>
              <a:rPr lang="cs-CZ" dirty="0"/>
              <a:t>Odstředivému „</a:t>
            </a:r>
            <a:r>
              <a:rPr lang="cs-CZ" i="1" dirty="0" err="1"/>
              <a:t>uplavávání</a:t>
            </a:r>
            <a:r>
              <a:rPr lang="cs-CZ" dirty="0"/>
              <a:t>“ planety do vesmíru brání tlak okolních vírů.</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Víry</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rené descartes collision corpuscules">
            <a:extLst>
              <a:ext uri="{FF2B5EF4-FFF2-40B4-BE49-F238E27FC236}">
                <a16:creationId xmlns:a16="http://schemas.microsoft.com/office/drawing/2014/main" id="{E6F2EACF-360B-403A-B8F6-40E7E4412E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79476" y="493247"/>
            <a:ext cx="3912524" cy="6406918"/>
          </a:xfrm>
          <a:prstGeom prst="rect">
            <a:avLst/>
          </a:prstGeom>
          <a:noFill/>
          <a:ln>
            <a:noFill/>
          </a:ln>
        </p:spPr>
      </p:pic>
    </p:spTree>
    <p:extLst>
      <p:ext uri="{BB962C8B-B14F-4D97-AF65-F5344CB8AC3E}">
        <p14:creationId xmlns:p14="http://schemas.microsoft.com/office/powerpoint/2010/main" val="328515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599"/>
            <a:ext cx="10529252" cy="4252913"/>
          </a:xfrm>
        </p:spPr>
        <p:txBody>
          <a:bodyPr>
            <a:normAutofit/>
          </a:bodyPr>
          <a:lstStyle/>
          <a:p>
            <a:r>
              <a:rPr lang="cs-CZ" dirty="0"/>
              <a:t>Člověk jako vyvolená bytost může úplně přehlédnout svět.</a:t>
            </a:r>
          </a:p>
          <a:p>
            <a:pPr marL="0" indent="0" algn="just">
              <a:spcBef>
                <a:spcPts val="1200"/>
              </a:spcBef>
              <a:spcAft>
                <a:spcPts val="1200"/>
              </a:spcAft>
              <a:buNone/>
            </a:pPr>
            <a:r>
              <a:rPr lang="cs-CZ" dirty="0" err="1"/>
              <a:t>Gesner</a:t>
            </a:r>
            <a:r>
              <a:rPr lang="cs-CZ" dirty="0"/>
              <a:t>: „…</a:t>
            </a:r>
            <a:r>
              <a:rPr lang="cs-CZ" i="1" dirty="0"/>
              <a:t>když Bůh na počátku světa hodlal stvořit člověka, který by v tomto světě vše pozoroval jako na divadle a všeho užíval, stvořil před člověkem všechny druhy zvířat, aby uvedl člověka do příbytku vyzdobeného a vybaveného.</a:t>
            </a:r>
            <a:r>
              <a:rPr lang="cs-CZ" dirty="0"/>
              <a:t>“ (</a:t>
            </a:r>
            <a:r>
              <a:rPr lang="cs-CZ" i="1" dirty="0" err="1"/>
              <a:t>Hist</a:t>
            </a:r>
            <a:r>
              <a:rPr lang="cs-CZ" i="1" dirty="0"/>
              <a:t>. anim. sv. I, </a:t>
            </a:r>
            <a:r>
              <a:rPr lang="cs-CZ" i="1" dirty="0" err="1"/>
              <a:t>fol</a:t>
            </a:r>
            <a:r>
              <a:rPr lang="cs-CZ" dirty="0"/>
              <a:t>. </a:t>
            </a:r>
            <a:r>
              <a:rPr lang="el-GR" dirty="0"/>
              <a:t>α4</a:t>
            </a:r>
            <a:r>
              <a:rPr lang="cs-CZ" dirty="0"/>
              <a:t>v. )</a:t>
            </a:r>
          </a:p>
          <a:p>
            <a:pPr marL="0" indent="0" algn="just">
              <a:spcBef>
                <a:spcPts val="1200"/>
              </a:spcBef>
              <a:spcAft>
                <a:spcPts val="1200"/>
              </a:spcAft>
              <a:buNone/>
            </a:pPr>
            <a:r>
              <a:rPr lang="cs-CZ" dirty="0" err="1"/>
              <a:t>Rondelet</a:t>
            </a:r>
            <a:r>
              <a:rPr lang="cs-CZ" dirty="0"/>
              <a:t>: „</a:t>
            </a:r>
            <a:r>
              <a:rPr lang="cs-CZ" i="1" dirty="0"/>
              <a:t>Neexistuje člověk se zdravým rozumem, který by nepřiznal, že svět byl stvořen pro člověka a člověk pro slávu boží. Člověk byl umístěn do tak krásného příbytku, nebo spíše do nádherného divadla, aby pozoroval nebe: hvězdy, vzduch, vodu, zemi, zvířata, rostliny a vše z tohoto úžasného díla, které bylo vyzdobeno tak znamenitou krásou, sestaveno a složeno tak harmonicky, obdařeno tak velkou působivostí, a tak dobře </a:t>
            </a:r>
            <a:r>
              <a:rPr lang="cs-CZ" i="1" dirty="0" err="1"/>
              <a:t>uspořádÁno</a:t>
            </a:r>
            <a:r>
              <a:rPr lang="cs-CZ" i="1" dirty="0"/>
              <a:t>, že to lépe není možné</a:t>
            </a:r>
            <a:r>
              <a:rPr lang="cs-CZ" dirty="0"/>
              <a:t>.“ (</a:t>
            </a:r>
            <a:r>
              <a:rPr lang="cs-CZ" i="1" dirty="0" err="1"/>
              <a:t>L’histoire</a:t>
            </a:r>
            <a:r>
              <a:rPr lang="cs-CZ" i="1" dirty="0"/>
              <a:t>, </a:t>
            </a:r>
            <a:r>
              <a:rPr lang="cs-CZ" i="1" dirty="0" err="1"/>
              <a:t>fol</a:t>
            </a:r>
            <a:r>
              <a:rPr lang="cs-CZ" dirty="0"/>
              <a:t>. a3)</a:t>
            </a:r>
          </a:p>
          <a:p>
            <a:r>
              <a:rPr lang="cs-CZ" dirty="0"/>
              <a:t>Vše je viditelné, přístupné lidskému pohledu a poznání – epistemologický optimismus</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rys: Antropocentrismus</a:t>
            </a:r>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960396DD-1FB4-4044-8803-6A11BCF0A266}"/>
              </a:ext>
            </a:extLst>
          </p:cNvPr>
          <p:cNvSpPr txBox="1"/>
          <p:nvPr/>
        </p:nvSpPr>
        <p:spPr>
          <a:xfrm>
            <a:off x="7968343" y="64825"/>
            <a:ext cx="4160614"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přírodopis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9" name="Obdélník: se zakulacenými rohy 8">
            <a:extLst>
              <a:ext uri="{FF2B5EF4-FFF2-40B4-BE49-F238E27FC236}">
                <a16:creationId xmlns:a16="http://schemas.microsoft.com/office/drawing/2014/main" id="{9E6FD220-C0A7-45C1-8494-B50F7AB95B9D}"/>
              </a:ext>
            </a:extLst>
          </p:cNvPr>
          <p:cNvSpPr/>
          <p:nvPr/>
        </p:nvSpPr>
        <p:spPr>
          <a:xfrm>
            <a:off x="903920" y="2486029"/>
            <a:ext cx="10654665" cy="105727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se zakulacenými rohy 9">
            <a:extLst>
              <a:ext uri="{FF2B5EF4-FFF2-40B4-BE49-F238E27FC236}">
                <a16:creationId xmlns:a16="http://schemas.microsoft.com/office/drawing/2014/main" id="{F25D3C30-76D6-43C4-91EB-11210ABB225B}"/>
              </a:ext>
            </a:extLst>
          </p:cNvPr>
          <p:cNvSpPr/>
          <p:nvPr/>
        </p:nvSpPr>
        <p:spPr>
          <a:xfrm>
            <a:off x="921387" y="3643312"/>
            <a:ext cx="10654665" cy="1823273"/>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942315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798023" y="1113904"/>
            <a:ext cx="6595554" cy="5744095"/>
          </a:xfrm>
        </p:spPr>
        <p:txBody>
          <a:bodyPr>
            <a:normAutofit/>
          </a:bodyPr>
          <a:lstStyle/>
          <a:p>
            <a:r>
              <a:rPr lang="cs-CZ" dirty="0"/>
              <a:t>Ve vesmíru je nespočet vírů, v jejich středu je rotující hvězda unášející planety.</a:t>
            </a:r>
          </a:p>
          <a:p>
            <a:r>
              <a:rPr lang="cs-CZ" dirty="0"/>
              <a:t>Víry jsou k sobě nakloněny, otáčejí se kolem různých os, aby nedocházelo k interferencím mezi víry (proudění  hmoty mezi víry).</a:t>
            </a:r>
          </a:p>
          <a:p>
            <a:r>
              <a:rPr lang="cs-CZ" dirty="0" err="1"/>
              <a:t>Desc</a:t>
            </a:r>
            <a:r>
              <a:rPr lang="cs-CZ" dirty="0"/>
              <a:t>. byl vyděšen procesem s Galileim a vždy trval na tom, že popírá pohyb Země: Země je unášena vírem, proto se nepřemisťuje vzhledem k látce, která ji obklopuje – a proto jí nenáleží pohyb ve vlastním smyslu.</a:t>
            </a:r>
          </a:p>
          <a:p>
            <a:r>
              <a:rPr lang="cs-CZ" dirty="0"/>
              <a:t>Kosmos není explicitně nekonečný, ale „</a:t>
            </a:r>
            <a:r>
              <a:rPr lang="cs-CZ" i="1" dirty="0"/>
              <a:t>neukončený</a:t>
            </a:r>
            <a:r>
              <a:rPr lang="cs-CZ" dirty="0"/>
              <a:t>“ (</a:t>
            </a:r>
            <a:r>
              <a:rPr lang="cs-CZ" i="1" dirty="0"/>
              <a:t>indefinitum</a:t>
            </a:r>
            <a:r>
              <a:rPr lang="cs-CZ" dirty="0"/>
              <a:t>) a bez hranic (</a:t>
            </a:r>
            <a:r>
              <a:rPr lang="cs-CZ" i="1" dirty="0" err="1"/>
              <a:t>interminatum</a:t>
            </a:r>
            <a:r>
              <a:rPr lang="cs-CZ" dirty="0"/>
              <a:t>).</a:t>
            </a:r>
          </a:p>
          <a:p>
            <a:r>
              <a:rPr lang="cs-CZ" dirty="0"/>
              <a:t>Byla to kvalitativní kosmologie, která nedávala žádné kvantitativní predikce. Cílem byla explanační přesvědčivost – přírodní svět se dá vysvětlit pouze na základě rozumu, tj. pomocí předpokládaných korpuskulí.</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René Descartes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fontenelle plurality of worlds">
            <a:extLst>
              <a:ext uri="{FF2B5EF4-FFF2-40B4-BE49-F238E27FC236}">
                <a16:creationId xmlns:a16="http://schemas.microsoft.com/office/drawing/2014/main" id="{99AEF823-9C1C-4E30-8FBE-4C5156ECE80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80688" y="946778"/>
            <a:ext cx="4911311" cy="5911222"/>
          </a:xfrm>
          <a:prstGeom prst="rect">
            <a:avLst/>
          </a:prstGeom>
          <a:noFill/>
          <a:ln>
            <a:noFill/>
          </a:ln>
        </p:spPr>
      </p:pic>
    </p:spTree>
    <p:extLst>
      <p:ext uri="{BB962C8B-B14F-4D97-AF65-F5344CB8AC3E}">
        <p14:creationId xmlns:p14="http://schemas.microsoft.com/office/powerpoint/2010/main" val="31497058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4. Isaac Newton (1642-1727)</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isaac newton">
            <a:extLst>
              <a:ext uri="{FF2B5EF4-FFF2-40B4-BE49-F238E27FC236}">
                <a16:creationId xmlns:a16="http://schemas.microsoft.com/office/drawing/2014/main" id="{F865596E-011A-46D2-AA29-775BFA99D7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3556" y="1299556"/>
            <a:ext cx="5558444" cy="5558444"/>
          </a:xfrm>
          <a:prstGeom prst="rect">
            <a:avLst/>
          </a:prstGeom>
          <a:noFill/>
          <a:ln>
            <a:noFill/>
          </a:ln>
        </p:spPr>
      </p:pic>
    </p:spTree>
    <p:extLst>
      <p:ext uri="{BB962C8B-B14F-4D97-AF65-F5344CB8AC3E}">
        <p14:creationId xmlns:p14="http://schemas.microsoft.com/office/powerpoint/2010/main" val="35567534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fontScale="92500" lnSpcReduction="20000"/>
          </a:bodyPr>
          <a:lstStyle/>
          <a:p>
            <a:r>
              <a:rPr lang="cs-CZ" dirty="0"/>
              <a:t>Narodil se jako pohrobek do rodiny statkářů.</a:t>
            </a:r>
          </a:p>
          <a:p>
            <a:r>
              <a:rPr lang="cs-CZ" dirty="0"/>
              <a:t>Studoval v </a:t>
            </a:r>
            <a:r>
              <a:rPr lang="cs-CZ" dirty="0" err="1"/>
              <a:t>Cambrige</a:t>
            </a:r>
            <a:r>
              <a:rPr lang="cs-CZ" dirty="0"/>
              <a:t> na Trinity </a:t>
            </a:r>
            <a:r>
              <a:rPr lang="cs-CZ" dirty="0" err="1"/>
              <a:t>College</a:t>
            </a:r>
            <a:r>
              <a:rPr lang="cs-CZ" dirty="0"/>
              <a:t>.</a:t>
            </a:r>
          </a:p>
          <a:p>
            <a:r>
              <a:rPr lang="cs-CZ" dirty="0"/>
              <a:t>1665-1667 – Vypukla morová epidemie – Newton se vrátil na statek.</a:t>
            </a:r>
          </a:p>
          <a:p>
            <a:r>
              <a:rPr lang="cs-CZ" dirty="0"/>
              <a:t>1669 Profesor matematiky na Cambridgi, ale hlavně se věnoval alchymii (až do r. 1693).</a:t>
            </a:r>
          </a:p>
          <a:p>
            <a:r>
              <a:rPr lang="cs-CZ" dirty="0"/>
              <a:t>Na popud E. </a:t>
            </a:r>
            <a:r>
              <a:rPr lang="cs-CZ" dirty="0" err="1"/>
              <a:t>Hallyeho</a:t>
            </a:r>
            <a:r>
              <a:rPr lang="cs-CZ" dirty="0"/>
              <a:t> pracoval v letech 1684-1686 na spisu </a:t>
            </a:r>
            <a:r>
              <a:rPr lang="cs-CZ" i="1" dirty="0" err="1"/>
              <a:t>Philosophiae</a:t>
            </a:r>
            <a:r>
              <a:rPr lang="cs-CZ" i="1" dirty="0"/>
              <a:t> </a:t>
            </a:r>
            <a:r>
              <a:rPr lang="cs-CZ" i="1" dirty="0" err="1"/>
              <a:t>naturalis</a:t>
            </a:r>
            <a:r>
              <a:rPr lang="cs-CZ" i="1" dirty="0"/>
              <a:t> </a:t>
            </a:r>
            <a:r>
              <a:rPr lang="cs-CZ" i="1" dirty="0" err="1"/>
              <a:t>principia</a:t>
            </a:r>
            <a:r>
              <a:rPr lang="cs-CZ" i="1" dirty="0"/>
              <a:t> </a:t>
            </a:r>
            <a:r>
              <a:rPr lang="cs-CZ" i="1" dirty="0" err="1"/>
              <a:t>mathematica</a:t>
            </a:r>
            <a:r>
              <a:rPr lang="cs-CZ" dirty="0"/>
              <a:t> (</a:t>
            </a:r>
            <a:r>
              <a:rPr lang="cs-CZ" i="1" dirty="0"/>
              <a:t>Matematické principy přírodní filosofie</a:t>
            </a:r>
            <a:r>
              <a:rPr lang="cs-CZ" dirty="0"/>
              <a:t>, č. 2020).</a:t>
            </a:r>
          </a:p>
          <a:p>
            <a:r>
              <a:rPr lang="cs-CZ" dirty="0"/>
              <a:t>Od r. 1696 – správce mincovny v Tower, honil penězokazy.</a:t>
            </a:r>
          </a:p>
          <a:p>
            <a:r>
              <a:rPr lang="cs-CZ" dirty="0"/>
              <a:t>R. 1703 se nadto stal předsedou </a:t>
            </a:r>
            <a:r>
              <a:rPr lang="cs-CZ" dirty="0" err="1"/>
              <a:t>Royal</a:t>
            </a:r>
            <a:r>
              <a:rPr lang="cs-CZ" dirty="0"/>
              <a:t> Society  - nechutný spor s Leibnizem o prvenství infinitesimálního počtu.</a:t>
            </a:r>
          </a:p>
          <a:p>
            <a:r>
              <a:rPr lang="cs-CZ" dirty="0"/>
              <a:t>Hlavní optické dílo </a:t>
            </a:r>
            <a:r>
              <a:rPr lang="cs-CZ" i="1" dirty="0" err="1"/>
              <a:t>Opticks</a:t>
            </a:r>
            <a:r>
              <a:rPr lang="cs-CZ" i="1" dirty="0"/>
              <a:t>: </a:t>
            </a:r>
            <a:r>
              <a:rPr lang="cs-CZ" i="1" dirty="0" err="1"/>
              <a:t>or</a:t>
            </a:r>
            <a:r>
              <a:rPr lang="cs-CZ" i="1" dirty="0"/>
              <a:t> a </a:t>
            </a:r>
            <a:r>
              <a:rPr lang="cs-CZ" i="1" dirty="0" err="1"/>
              <a:t>Treatise</a:t>
            </a:r>
            <a:r>
              <a:rPr lang="cs-CZ" i="1" dirty="0"/>
              <a:t> </a:t>
            </a:r>
            <a:r>
              <a:rPr lang="cs-CZ" i="1" dirty="0" err="1"/>
              <a:t>of</a:t>
            </a:r>
            <a:r>
              <a:rPr lang="cs-CZ" i="1" dirty="0"/>
              <a:t> </a:t>
            </a:r>
            <a:r>
              <a:rPr lang="cs-CZ" i="1" dirty="0" err="1"/>
              <a:t>the</a:t>
            </a:r>
            <a:r>
              <a:rPr lang="cs-CZ" i="1" dirty="0"/>
              <a:t> </a:t>
            </a:r>
            <a:r>
              <a:rPr lang="cs-CZ" i="1" dirty="0" err="1"/>
              <a:t>Reflections</a:t>
            </a:r>
            <a:r>
              <a:rPr lang="cs-CZ" i="1" dirty="0"/>
              <a:t>, </a:t>
            </a:r>
            <a:r>
              <a:rPr lang="cs-CZ" i="1" dirty="0" err="1"/>
              <a:t>Refractions</a:t>
            </a:r>
            <a:r>
              <a:rPr lang="cs-CZ" i="1" dirty="0"/>
              <a:t>, </a:t>
            </a:r>
            <a:r>
              <a:rPr lang="cs-CZ" i="1" dirty="0" err="1"/>
              <a:t>Inflections</a:t>
            </a:r>
            <a:r>
              <a:rPr lang="cs-CZ" i="1" dirty="0"/>
              <a:t> and </a:t>
            </a:r>
            <a:r>
              <a:rPr lang="cs-CZ" i="1" dirty="0" err="1"/>
              <a:t>Colours</a:t>
            </a:r>
            <a:r>
              <a:rPr lang="cs-CZ" i="1" dirty="0"/>
              <a:t> </a:t>
            </a:r>
            <a:r>
              <a:rPr lang="cs-CZ" i="1" dirty="0" err="1"/>
              <a:t>of</a:t>
            </a:r>
            <a:r>
              <a:rPr lang="cs-CZ" i="1" dirty="0"/>
              <a:t> </a:t>
            </a:r>
            <a:r>
              <a:rPr lang="cs-CZ" i="1" dirty="0" err="1"/>
              <a:t>Light</a:t>
            </a:r>
            <a:r>
              <a:rPr lang="cs-CZ" dirty="0"/>
              <a:t> (1704).</a:t>
            </a:r>
          </a:p>
          <a:p>
            <a:r>
              <a:rPr lang="cs-CZ" dirty="0"/>
              <a:t>Byl pompézně pohřben ve Westminsterském opatství.</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Život a dílo</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02ED9258-72D9-4799-921B-0173A67F8366}"/>
              </a:ext>
            </a:extLst>
          </p:cNvPr>
          <p:cNvSpPr txBox="1"/>
          <p:nvPr/>
        </p:nvSpPr>
        <p:spPr>
          <a:xfrm>
            <a:off x="6660672" y="541280"/>
            <a:ext cx="5531328" cy="723275"/>
          </a:xfrm>
          <a:prstGeom prst="rect">
            <a:avLst/>
          </a:prstGeom>
          <a:noFill/>
        </p:spPr>
        <p:txBody>
          <a:bodyPr wrap="square">
            <a:spAutoFit/>
          </a:bodyPr>
          <a:lstStyle/>
          <a:p>
            <a:pPr algn="just">
              <a:spcAft>
                <a:spcPts val="6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http://www.newtonproject.sussex.ac.uk/prism.php?id=1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http://webapp1.dlib.indiana.edu/newton/index.jsp</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60276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62149" y="1904999"/>
            <a:ext cx="7548885" cy="4940531"/>
          </a:xfrm>
        </p:spPr>
        <p:txBody>
          <a:bodyPr>
            <a:normAutofit/>
          </a:bodyPr>
          <a:lstStyle/>
          <a:p>
            <a:r>
              <a:rPr lang="cs-CZ" dirty="0"/>
              <a:t>Antitrinitář na cambridgeské </a:t>
            </a:r>
            <a:r>
              <a:rPr lang="cs-CZ" dirty="0" err="1"/>
              <a:t>College</a:t>
            </a:r>
            <a:r>
              <a:rPr lang="cs-CZ" dirty="0"/>
              <a:t> </a:t>
            </a:r>
            <a:r>
              <a:rPr lang="cs-CZ" dirty="0" err="1"/>
              <a:t>of</a:t>
            </a:r>
            <a:r>
              <a:rPr lang="cs-CZ" dirty="0"/>
              <a:t> </a:t>
            </a:r>
            <a:r>
              <a:rPr lang="cs-CZ" dirty="0" err="1"/>
              <a:t>the</a:t>
            </a:r>
            <a:r>
              <a:rPr lang="cs-CZ" dirty="0"/>
              <a:t> </a:t>
            </a:r>
            <a:r>
              <a:rPr lang="cs-CZ" dirty="0" err="1"/>
              <a:t>Holy</a:t>
            </a:r>
            <a:r>
              <a:rPr lang="cs-CZ" dirty="0"/>
              <a:t> and </a:t>
            </a:r>
            <a:r>
              <a:rPr lang="cs-CZ" dirty="0" err="1"/>
              <a:t>Undivided</a:t>
            </a:r>
            <a:r>
              <a:rPr lang="cs-CZ" dirty="0"/>
              <a:t> Trinity</a:t>
            </a:r>
          </a:p>
          <a:p>
            <a:r>
              <a:rPr lang="cs-CZ" dirty="0"/>
              <a:t>Dějiny křesťanství = podvod trinitářských zloduchů ze čtvrtého a pátého století = dějiny odpadlictví (</a:t>
            </a:r>
            <a:r>
              <a:rPr lang="cs-CZ" dirty="0" err="1"/>
              <a:t>great</a:t>
            </a:r>
            <a:r>
              <a:rPr lang="cs-CZ" dirty="0"/>
              <a:t> </a:t>
            </a:r>
            <a:r>
              <a:rPr lang="cs-CZ" dirty="0" err="1"/>
              <a:t>Apostacy</a:t>
            </a:r>
            <a:r>
              <a:rPr lang="cs-CZ" dirty="0"/>
              <a:t>) od skutečné </a:t>
            </a:r>
            <a:r>
              <a:rPr lang="cs-CZ" dirty="0" err="1"/>
              <a:t>antitrinitářské</a:t>
            </a:r>
            <a:r>
              <a:rPr lang="cs-CZ" dirty="0"/>
              <a:t> víry.</a:t>
            </a:r>
          </a:p>
          <a:p>
            <a:r>
              <a:rPr lang="cs-CZ" dirty="0"/>
              <a:t>Newton se obával, aby jeho přírodní filosofie nebyla interpretována a) materialisticky a ateisticky; b) deisticky, proto trval na tom:  </a:t>
            </a:r>
          </a:p>
          <a:p>
            <a:pPr lvl="1">
              <a:buFont typeface="+mj-lt"/>
              <a:buAutoNum type="alphaLcParenR"/>
            </a:pPr>
            <a:r>
              <a:rPr lang="cs-CZ" sz="1800" dirty="0"/>
              <a:t>Svět je výsledkem boží volby, božího rozhodnutí – nepovstal sám od sebe, na základě fungování přírodních zákonitostí – hmota se nemohla zorganizovat sama od sebe.</a:t>
            </a:r>
          </a:p>
          <a:p>
            <a:pPr lvl="1">
              <a:buFont typeface="+mj-lt"/>
              <a:buAutoNum type="alphaLcParenR"/>
            </a:pPr>
            <a:r>
              <a:rPr lang="cs-CZ" sz="1800" dirty="0"/>
              <a:t>Svět v každém okamžiku závisí na Bohu.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Newtonova teologie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isaac newton manuscripts">
            <a:extLst>
              <a:ext uri="{FF2B5EF4-FFF2-40B4-BE49-F238E27FC236}">
                <a16:creationId xmlns:a16="http://schemas.microsoft.com/office/drawing/2014/main" id="{47507AA0-0DD7-4120-97B2-BDF1F21B510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11035" y="3067909"/>
            <a:ext cx="3770277" cy="3777622"/>
          </a:xfrm>
          <a:prstGeom prst="rect">
            <a:avLst/>
          </a:prstGeom>
          <a:noFill/>
          <a:ln>
            <a:noFill/>
          </a:ln>
        </p:spPr>
      </p:pic>
    </p:spTree>
    <p:extLst>
      <p:ext uri="{BB962C8B-B14F-4D97-AF65-F5344CB8AC3E}">
        <p14:creationId xmlns:p14="http://schemas.microsoft.com/office/powerpoint/2010/main" val="21161967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668001" cy="4940531"/>
          </a:xfrm>
        </p:spPr>
        <p:txBody>
          <a:bodyPr>
            <a:normAutofit/>
          </a:bodyPr>
          <a:lstStyle/>
          <a:p>
            <a:pPr marL="0" indent="0" algn="just">
              <a:buNone/>
            </a:pPr>
            <a:r>
              <a:rPr lang="cs-CZ" dirty="0"/>
              <a:t>Ad a) Vesmír „</a:t>
            </a:r>
            <a:r>
              <a:rPr lang="cs-CZ" i="1" dirty="0"/>
              <a:t>nemohl vzniknout bez rozhodnutí a panství inteligentní a mocné bytosti</a:t>
            </a:r>
            <a:r>
              <a:rPr lang="cs-CZ" dirty="0"/>
              <a:t>“ (</a:t>
            </a:r>
            <a:r>
              <a:rPr lang="cs-CZ" i="1" dirty="0" err="1"/>
              <a:t>Principia</a:t>
            </a:r>
            <a:r>
              <a:rPr lang="cs-CZ" dirty="0"/>
              <a:t>, 527). </a:t>
            </a:r>
          </a:p>
          <a:p>
            <a:r>
              <a:rPr lang="cs-CZ" dirty="0"/>
              <a:t>Představa </a:t>
            </a:r>
            <a:r>
              <a:rPr lang="cs-CZ" u="sng" dirty="0"/>
              <a:t>kontingentního světa</a:t>
            </a:r>
            <a:r>
              <a:rPr lang="cs-CZ" dirty="0"/>
              <a:t>: neexistuje imanentní nutnost pro existenci a vznik světa. </a:t>
            </a:r>
          </a:p>
          <a:p>
            <a:pPr marL="0" indent="0" algn="just">
              <a:spcBef>
                <a:spcPts val="1200"/>
              </a:spcBef>
              <a:spcAft>
                <a:spcPts val="1200"/>
              </a:spcAft>
              <a:buNone/>
            </a:pPr>
            <a:r>
              <a:rPr lang="cs-CZ" dirty="0"/>
              <a:t>„</a:t>
            </a:r>
            <a:r>
              <a:rPr lang="cs-CZ" i="1" dirty="0"/>
              <a:t>ze slepé metafyzické nutnosti, která je vždy a všude stejná, by nemohla povstat různorodost věcí, jež mohla vzejít pouze z myšlenek a vůle nutně existující bytosti</a:t>
            </a:r>
            <a:r>
              <a:rPr lang="cs-CZ" dirty="0"/>
              <a:t>“ (528).</a:t>
            </a:r>
          </a:p>
          <a:p>
            <a:pPr marL="0" indent="0">
              <a:buNone/>
            </a:pPr>
            <a:r>
              <a:rPr lang="cs-CZ" dirty="0"/>
              <a:t>Dopis </a:t>
            </a:r>
            <a:r>
              <a:rPr lang="cs-CZ" dirty="0" err="1"/>
              <a:t>Bentleymu</a:t>
            </a:r>
            <a:r>
              <a:rPr lang="cs-CZ" dirty="0"/>
              <a:t>: „</a:t>
            </a:r>
            <a:r>
              <a:rPr lang="cs-CZ" i="1" dirty="0"/>
              <a:t>Proč je zde v našem systému jedno těleso určeno, aby skýtalo světlo a teplo všem ostatním, toho neznám žádným důvod, než že autor systému to pokládal za vhodné</a:t>
            </a:r>
            <a:r>
              <a:rPr lang="cs-CZ" dirty="0"/>
              <a:t>.“ </a:t>
            </a:r>
          </a:p>
          <a:p>
            <a:r>
              <a:rPr lang="cs-CZ" dirty="0"/>
              <a:t>Kosmologická struktura světa i zákony přírody by byly mohly vypadat jinak, kdyby Bůh chtěl.</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a) svět jako výsledek volby</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6" name="Obdélník: se zakulacenými rohy 5">
            <a:extLst>
              <a:ext uri="{FF2B5EF4-FFF2-40B4-BE49-F238E27FC236}">
                <a16:creationId xmlns:a16="http://schemas.microsoft.com/office/drawing/2014/main" id="{F07A8683-C17F-4C5C-BF22-AB4E7BB93018}"/>
              </a:ext>
            </a:extLst>
          </p:cNvPr>
          <p:cNvSpPr/>
          <p:nvPr/>
        </p:nvSpPr>
        <p:spPr>
          <a:xfrm>
            <a:off x="975358" y="3850462"/>
            <a:ext cx="10668002" cy="61831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se zakulacenými rohy 6">
            <a:extLst>
              <a:ext uri="{FF2B5EF4-FFF2-40B4-BE49-F238E27FC236}">
                <a16:creationId xmlns:a16="http://schemas.microsoft.com/office/drawing/2014/main" id="{917260EF-966E-413D-82B0-72F9CE25FD5B}"/>
              </a:ext>
            </a:extLst>
          </p:cNvPr>
          <p:cNvSpPr/>
          <p:nvPr/>
        </p:nvSpPr>
        <p:spPr>
          <a:xfrm>
            <a:off x="975359" y="1904998"/>
            <a:ext cx="10668000" cy="61831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se zakulacenými rohy 7">
            <a:extLst>
              <a:ext uri="{FF2B5EF4-FFF2-40B4-BE49-F238E27FC236}">
                <a16:creationId xmlns:a16="http://schemas.microsoft.com/office/drawing/2014/main" id="{70109B39-69E2-4586-8616-010181DF55B1}"/>
              </a:ext>
            </a:extLst>
          </p:cNvPr>
          <p:cNvSpPr/>
          <p:nvPr/>
        </p:nvSpPr>
        <p:spPr>
          <a:xfrm>
            <a:off x="975358" y="3018790"/>
            <a:ext cx="10668002" cy="61831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998685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a:bodyPr>
          <a:lstStyle/>
          <a:p>
            <a:r>
              <a:rPr lang="cs-CZ" dirty="0"/>
              <a:t>Bůh nejenže stvořil věci a spojil je dohromady, ale je také „</a:t>
            </a:r>
            <a:r>
              <a:rPr lang="cs-CZ" i="1" dirty="0"/>
              <a:t>nepřetržitým uchovavatelem jejich původních sil</a:t>
            </a:r>
            <a:r>
              <a:rPr lang="cs-CZ" dirty="0"/>
              <a:t>“. </a:t>
            </a:r>
          </a:p>
          <a:p>
            <a:r>
              <a:rPr lang="cs-CZ" dirty="0"/>
              <a:t>K ničemu nedojde bez jeho „</a:t>
            </a:r>
            <a:r>
              <a:rPr lang="cs-CZ" i="1" dirty="0"/>
              <a:t>nepřetržitého řízení a dohledu</a:t>
            </a:r>
            <a:r>
              <a:rPr lang="cs-CZ" dirty="0"/>
              <a:t>“. </a:t>
            </a:r>
          </a:p>
          <a:p>
            <a:r>
              <a:rPr lang="cs-CZ" dirty="0"/>
              <a:t>Názor, že </a:t>
            </a:r>
            <a:r>
              <a:rPr lang="cs-CZ" u="sng" dirty="0"/>
              <a:t>svět je ohromný stroj</a:t>
            </a:r>
            <a:r>
              <a:rPr lang="cs-CZ" dirty="0"/>
              <a:t> (</a:t>
            </a:r>
            <a:r>
              <a:rPr lang="cs-CZ" i="1" dirty="0" err="1"/>
              <a:t>great</a:t>
            </a:r>
            <a:r>
              <a:rPr lang="cs-CZ" i="1" dirty="0"/>
              <a:t> </a:t>
            </a:r>
            <a:r>
              <a:rPr lang="cs-CZ" i="1" dirty="0" err="1"/>
              <a:t>Machine</a:t>
            </a:r>
            <a:r>
              <a:rPr lang="cs-CZ" dirty="0"/>
              <a:t>), který by se choval jako hodiny a běžel bez podpory hodináře, je materialistický. </a:t>
            </a:r>
            <a:r>
              <a:rPr lang="cs-CZ" u="sng" dirty="0"/>
              <a:t>Z Boha činí pouhou „</a:t>
            </a:r>
            <a:r>
              <a:rPr lang="cs-CZ" i="1" u="sng" dirty="0" err="1"/>
              <a:t>nadsvětskou</a:t>
            </a:r>
            <a:r>
              <a:rPr lang="cs-CZ" i="1" u="sng" dirty="0"/>
              <a:t> inteligenci</a:t>
            </a:r>
            <a:r>
              <a:rPr lang="cs-CZ" u="sng" dirty="0"/>
              <a:t>“, která nemá faktickou moc nad světem</a:t>
            </a:r>
            <a:r>
              <a:rPr lang="cs-CZ" dirty="0"/>
              <a:t>.</a:t>
            </a:r>
          </a:p>
          <a:p>
            <a:r>
              <a:rPr lang="cs-CZ" dirty="0"/>
              <a:t>Myšlenka, podle níž „</a:t>
            </a:r>
            <a:r>
              <a:rPr lang="cs-CZ" i="1" dirty="0"/>
              <a:t>běh světa může pokračovat, aniž by ho nepřetržitě řídil Bůh</a:t>
            </a:r>
            <a:r>
              <a:rPr lang="cs-CZ" dirty="0"/>
              <a:t>“, vede k vyloučení Boha ze světa, tj. k ateismu. </a:t>
            </a:r>
          </a:p>
          <a:p>
            <a:r>
              <a:rPr lang="cs-CZ" dirty="0"/>
              <a:t>K další existenci světa je třeba  „</a:t>
            </a:r>
            <a:r>
              <a:rPr lang="cs-CZ" i="1" dirty="0"/>
              <a:t>nepřetržité a nepřerušované vykonávání Boží moci a vlády</a:t>
            </a:r>
            <a:r>
              <a:rPr lang="cs-CZ" dirty="0"/>
              <a:t>“ (všechny citáty z korespondence Clarka/Newtona s Leibnizem).</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b) svět závislý na Bohu</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93324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4999"/>
            <a:ext cx="7984490" cy="4940531"/>
          </a:xfrm>
        </p:spPr>
        <p:txBody>
          <a:bodyPr>
            <a:normAutofit/>
          </a:bodyPr>
          <a:lstStyle/>
          <a:p>
            <a:r>
              <a:rPr lang="cs-CZ" dirty="0"/>
              <a:t>základním pojmem Principií je gravitace</a:t>
            </a:r>
          </a:p>
          <a:p>
            <a:r>
              <a:rPr lang="cs-CZ" dirty="0"/>
              <a:t>Newton vycházel ze dvou problémů, které po sobě zanechal Galileo: </a:t>
            </a:r>
          </a:p>
          <a:p>
            <a:pPr lvl="1">
              <a:buAutoNum type="alphaLcParenR"/>
            </a:pPr>
            <a:r>
              <a:rPr lang="cs-CZ" sz="1800" dirty="0"/>
              <a:t>Proč pozemská tělesa, zejména projektily, neulétnou do kosmického prostoru?</a:t>
            </a:r>
          </a:p>
          <a:p>
            <a:pPr lvl="1">
              <a:buAutoNum type="alphaLcParenR"/>
            </a:pPr>
            <a:r>
              <a:rPr lang="cs-CZ" sz="1800" dirty="0"/>
              <a:t>Jaké síly drží planety na jejich drahách?</a:t>
            </a:r>
          </a:p>
          <a:p>
            <a:r>
              <a:rPr lang="cs-CZ" dirty="0"/>
              <a:t>Měsíc = projektil z kanónu – jeho pohyb je přesně vyvážen mezi „</a:t>
            </a:r>
            <a:r>
              <a:rPr lang="cs-CZ" i="1" dirty="0"/>
              <a:t>odstředivou</a:t>
            </a:r>
            <a:r>
              <a:rPr lang="cs-CZ" dirty="0"/>
              <a:t>“ (</a:t>
            </a:r>
            <a:r>
              <a:rPr lang="cs-CZ" i="1" dirty="0"/>
              <a:t>centrifugální</a:t>
            </a:r>
            <a:r>
              <a:rPr lang="cs-CZ" dirty="0"/>
              <a:t>) a „</a:t>
            </a:r>
            <a:r>
              <a:rPr lang="cs-CZ" i="1" dirty="0"/>
              <a:t>dostředivou</a:t>
            </a:r>
            <a:r>
              <a:rPr lang="cs-CZ" dirty="0"/>
              <a:t>“ (tj. </a:t>
            </a:r>
            <a:r>
              <a:rPr lang="cs-CZ" i="1" dirty="0"/>
              <a:t>centripetální</a:t>
            </a:r>
            <a:r>
              <a:rPr lang="cs-CZ" dirty="0"/>
              <a:t>) silou, tj. gravitací. Rovnováha plyne z toho, že gravitace není kolem Země stále stejná, ale klesá se vzdáleností.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Základní principy Newtonovy přírodní filosofie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a:extLst>
              <a:ext uri="{FF2B5EF4-FFF2-40B4-BE49-F238E27FC236}">
                <a16:creationId xmlns:a16="http://schemas.microsoft.com/office/drawing/2014/main" id="{C6EDFF64-4459-4CDD-8ACA-D1FEFED503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59850" y="3237983"/>
            <a:ext cx="3232150" cy="3625850"/>
          </a:xfrm>
          <a:prstGeom prst="rect">
            <a:avLst/>
          </a:prstGeom>
          <a:noFill/>
          <a:ln>
            <a:noFill/>
          </a:ln>
        </p:spPr>
      </p:pic>
    </p:spTree>
    <p:extLst>
      <p:ext uri="{BB962C8B-B14F-4D97-AF65-F5344CB8AC3E}">
        <p14:creationId xmlns:p14="http://schemas.microsoft.com/office/powerpoint/2010/main" val="25283729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793967"/>
            <a:ext cx="10529250" cy="5051564"/>
          </a:xfrm>
        </p:spPr>
        <p:txBody>
          <a:bodyPr>
            <a:normAutofit/>
          </a:bodyPr>
          <a:lstStyle/>
          <a:p>
            <a:r>
              <a:rPr lang="cs-CZ" dirty="0"/>
              <a:t>Průlom: planety obíhají na svých drahách díky působení </a:t>
            </a:r>
            <a:br>
              <a:rPr lang="cs-CZ" dirty="0"/>
            </a:br>
            <a:r>
              <a:rPr lang="cs-CZ" dirty="0"/>
              <a:t>stejné síly, jaká způsobuje pád jablka z jabloně.</a:t>
            </a:r>
          </a:p>
          <a:p>
            <a:r>
              <a:rPr lang="cs-CZ" dirty="0"/>
              <a:t>Newtonovi předchůdci věřili, že planety se pohybují: </a:t>
            </a:r>
          </a:p>
          <a:p>
            <a:pPr marL="800100" lvl="1" indent="-342900">
              <a:buFont typeface="+mj-lt"/>
              <a:buAutoNum type="alphaLcParenR"/>
            </a:pPr>
            <a:r>
              <a:rPr lang="cs-CZ" sz="1800" dirty="0"/>
              <a:t>Díky magnetické síly.</a:t>
            </a:r>
          </a:p>
          <a:p>
            <a:pPr marL="800100" lvl="1" indent="-342900">
              <a:buFont typeface="+mj-lt"/>
              <a:buAutoNum type="alphaLcParenR"/>
            </a:pPr>
            <a:r>
              <a:rPr lang="cs-CZ" sz="1800" dirty="0"/>
              <a:t>Díky vírům.</a:t>
            </a:r>
          </a:p>
          <a:p>
            <a:r>
              <a:rPr lang="cs-CZ" dirty="0"/>
              <a:t>Gravitace je univerzální vlastnost: každé těleso přitahuje jiné těleso – i jablko přitahuje Zemi. </a:t>
            </a:r>
          </a:p>
          <a:p>
            <a:r>
              <a:rPr lang="cs-CZ" dirty="0"/>
              <a:t>Gravitace souvisí s masou/hmotností.</a:t>
            </a:r>
          </a:p>
          <a:p>
            <a:r>
              <a:rPr lang="cs-CZ" dirty="0"/>
              <a:t>Řada lidí tušila, že gravitace klesá s druhou mocninou (čtvercem) vzdálenosti: </a:t>
            </a:r>
          </a:p>
          <a:p>
            <a:r>
              <a:rPr lang="cs-CZ" dirty="0"/>
              <a:t>Tady skončily Newtonovy úvahy kolem roku 1666 – legenda s jablkem.</a:t>
            </a:r>
          </a:p>
          <a:p>
            <a:r>
              <a:rPr lang="cs-CZ" dirty="0"/>
              <a:t>1684 Návštěva </a:t>
            </a:r>
            <a:r>
              <a:rPr lang="cs-CZ" dirty="0" err="1"/>
              <a:t>Halleyho</a:t>
            </a:r>
            <a:r>
              <a:rPr lang="cs-CZ" dirty="0"/>
              <a:t> v Cambridgi: Newton dokázal vyvodit Keplerovy zákony z působení gravitační síly – právě ta vytváří </a:t>
            </a:r>
            <a:r>
              <a:rPr lang="cs-CZ" dirty="0" err="1"/>
              <a:t>elipitické</a:t>
            </a:r>
            <a:r>
              <a:rPr lang="cs-CZ" dirty="0"/>
              <a:t>, nikoli kruhové oběžné dráhy. Dosud neexistovala souvislost mezi elipsami a působením sil.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Cesta k Principům</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descr="Image result for isaac newton gravity">
            <a:extLst>
              <a:ext uri="{FF2B5EF4-FFF2-40B4-BE49-F238E27FC236}">
                <a16:creationId xmlns:a16="http://schemas.microsoft.com/office/drawing/2014/main" id="{1CDFF839-82E5-4165-87BD-9EDB1EA3CE7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71232" y="502183"/>
            <a:ext cx="4220767" cy="3120583"/>
          </a:xfrm>
          <a:prstGeom prst="rect">
            <a:avLst/>
          </a:prstGeom>
          <a:noFill/>
          <a:ln>
            <a:noFill/>
          </a:ln>
        </p:spPr>
      </p:pic>
    </p:spTree>
    <p:extLst>
      <p:ext uri="{BB962C8B-B14F-4D97-AF65-F5344CB8AC3E}">
        <p14:creationId xmlns:p14="http://schemas.microsoft.com/office/powerpoint/2010/main" val="18283417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lnSpcReduction="10000"/>
          </a:bodyPr>
          <a:lstStyle/>
          <a:p>
            <a:r>
              <a:rPr lang="cs-CZ" dirty="0" err="1"/>
              <a:t>Halleymu</a:t>
            </a:r>
            <a:r>
              <a:rPr lang="cs-CZ" dirty="0"/>
              <a:t> Newton poslal za 3 měsíce </a:t>
            </a:r>
            <a:r>
              <a:rPr lang="cs-CZ" i="1" dirty="0"/>
              <a:t>De motu </a:t>
            </a:r>
            <a:r>
              <a:rPr lang="cs-CZ" i="1" dirty="0" err="1"/>
              <a:t>corporum</a:t>
            </a:r>
            <a:r>
              <a:rPr lang="cs-CZ" i="1" dirty="0"/>
              <a:t> </a:t>
            </a:r>
            <a:r>
              <a:rPr lang="cs-CZ" dirty="0"/>
              <a:t>s příslušnými výpočty, pak tento spis rozšířil na </a:t>
            </a:r>
            <a:r>
              <a:rPr lang="cs-CZ" i="1" dirty="0" err="1"/>
              <a:t>Principia</a:t>
            </a:r>
            <a:r>
              <a:rPr lang="cs-CZ" dirty="0"/>
              <a:t>.</a:t>
            </a:r>
          </a:p>
          <a:p>
            <a:r>
              <a:rPr lang="cs-CZ" dirty="0"/>
              <a:t>Matematické principy přírodní filosofie : důraz na matematiku a odmítání metafyziky.</a:t>
            </a:r>
          </a:p>
          <a:p>
            <a:r>
              <a:rPr lang="cs-CZ" dirty="0"/>
              <a:t>Tři části – tři knihy.</a:t>
            </a:r>
          </a:p>
          <a:p>
            <a:r>
              <a:rPr lang="cs-CZ" dirty="0"/>
              <a:t>Výklad more </a:t>
            </a:r>
            <a:r>
              <a:rPr lang="cs-CZ" dirty="0" err="1"/>
              <a:t>geometrico</a:t>
            </a:r>
            <a:r>
              <a:rPr lang="cs-CZ" dirty="0"/>
              <a:t> (bez diferenciálních rovnic).</a:t>
            </a:r>
          </a:p>
          <a:p>
            <a:r>
              <a:rPr lang="cs-CZ" b="1" dirty="0"/>
              <a:t>I. kniha</a:t>
            </a:r>
            <a:r>
              <a:rPr lang="cs-CZ" dirty="0"/>
              <a:t>: pohyby těles pod vlivem sil, ale bez tření a odporu. Na počátku </a:t>
            </a:r>
            <a:r>
              <a:rPr lang="cs-CZ" i="1" dirty="0" err="1"/>
              <a:t>Definitiones</a:t>
            </a:r>
            <a:r>
              <a:rPr lang="cs-CZ" dirty="0"/>
              <a:t>, Axiomata pak výčet jejich důsledků.</a:t>
            </a:r>
          </a:p>
          <a:p>
            <a:r>
              <a:rPr lang="cs-CZ" b="1" dirty="0"/>
              <a:t>II. kniha </a:t>
            </a:r>
            <a:r>
              <a:rPr lang="cs-CZ" dirty="0"/>
              <a:t>je věnovaná pohybu těles, na které působí gravitační síla, v prostředí, které klade odpor, a rovnováze kapalin. Hlavní téma – vyvrácení teorie vírů.</a:t>
            </a:r>
          </a:p>
          <a:p>
            <a:r>
              <a:rPr lang="cs-CZ" b="1" dirty="0"/>
              <a:t>III. kniha </a:t>
            </a:r>
            <a:r>
              <a:rPr lang="cs-CZ" dirty="0"/>
              <a:t>– </a:t>
            </a:r>
            <a:r>
              <a:rPr lang="cs-CZ" i="1" dirty="0" err="1"/>
              <a:t>Systema</a:t>
            </a:r>
            <a:r>
              <a:rPr lang="cs-CZ" i="1" dirty="0"/>
              <a:t> </a:t>
            </a:r>
            <a:r>
              <a:rPr lang="cs-CZ" i="1" dirty="0" err="1"/>
              <a:t>mundi</a:t>
            </a:r>
            <a:r>
              <a:rPr lang="cs-CZ" i="1" dirty="0"/>
              <a:t> </a:t>
            </a:r>
            <a:r>
              <a:rPr lang="cs-CZ" dirty="0"/>
              <a:t>– matematická kosmologie. Aplikace pojmů a poznatků z I. a II. knihy na astronomická data.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Principia</a:t>
            </a:r>
            <a:r>
              <a:rPr lang="cs-CZ" dirty="0"/>
              <a:t> </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47010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a:bodyPr>
          <a:lstStyle/>
          <a:p>
            <a:r>
              <a:rPr lang="cs-CZ" dirty="0"/>
              <a:t>1. Zákon </a:t>
            </a:r>
            <a:r>
              <a:rPr lang="cs-CZ" b="1" dirty="0"/>
              <a:t>setrvačnosti</a:t>
            </a:r>
            <a:r>
              <a:rPr lang="cs-CZ" dirty="0"/>
              <a:t>: Těleso zůstává v klidu nebo rovnoměrném přímočarém pohybu, není-li donuceno změnit tento stav silou, která na něj působí. </a:t>
            </a:r>
          </a:p>
          <a:p>
            <a:r>
              <a:rPr lang="cs-CZ" dirty="0"/>
              <a:t>2. Zákon </a:t>
            </a:r>
            <a:r>
              <a:rPr lang="cs-CZ" b="1" dirty="0"/>
              <a:t>síly</a:t>
            </a:r>
            <a:r>
              <a:rPr lang="cs-CZ" dirty="0"/>
              <a:t>. Změna velikosti pohybu je úměrná vnější síle a děje se ve směru přímky, po níž ona síla působí. (Dnes se druhý zákon vymezuje takto: Zrychlení a, které nějaká síla F udělí tělesu,  je tím větší, čím větší je tato síla, a tím menší čím větší je hmotnost m tělesa, tedy a=F/m.</a:t>
            </a:r>
          </a:p>
          <a:p>
            <a:r>
              <a:rPr lang="cs-CZ" dirty="0"/>
              <a:t>3. Zákon </a:t>
            </a:r>
            <a:r>
              <a:rPr lang="cs-CZ" b="1" dirty="0"/>
              <a:t>akce a reakce</a:t>
            </a:r>
            <a:r>
              <a:rPr lang="cs-CZ" dirty="0"/>
              <a:t>. Akce je vždy rovna reakci. Působení dvou těles jednoho na druhé jsou vždy rovné a v opačných směrech. Pokud tlačím na kamen prstem, působí kamen stejnou silou na můj prst.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Newtonovy pohybové zákony</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03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557338"/>
            <a:ext cx="10529252" cy="5086350"/>
          </a:xfrm>
        </p:spPr>
        <p:txBody>
          <a:bodyPr>
            <a:normAutofit/>
          </a:bodyPr>
          <a:lstStyle/>
          <a:p>
            <a:r>
              <a:rPr lang="cs-CZ" dirty="0"/>
              <a:t>Lidé již dávno spatřili všechno, co se dalo ve světě </a:t>
            </a:r>
            <a:br>
              <a:rPr lang="cs-CZ" dirty="0"/>
            </a:br>
            <a:r>
              <a:rPr lang="cs-CZ" dirty="0"/>
              <a:t>spatřit; vše bylo popsáno v antice.</a:t>
            </a:r>
          </a:p>
          <a:p>
            <a:r>
              <a:rPr lang="cs-CZ" dirty="0"/>
              <a:t>Vyplňování se týkalo hlavně americké přírody.</a:t>
            </a:r>
          </a:p>
          <a:p>
            <a:r>
              <a:rPr lang="cs-CZ" dirty="0"/>
              <a:t>Absence americké přírody v antických spisech.</a:t>
            </a:r>
          </a:p>
          <a:p>
            <a:pPr>
              <a:buFont typeface="+mj-lt"/>
              <a:buAutoNum type="alphaLcParenR"/>
            </a:pPr>
            <a:r>
              <a:rPr lang="cs-CZ" dirty="0"/>
              <a:t>Nedochovaly se antické spisy v úplnosti.</a:t>
            </a:r>
          </a:p>
          <a:p>
            <a:pPr>
              <a:buFont typeface="+mj-lt"/>
              <a:buAutoNum type="alphaLcParenR"/>
            </a:pPr>
            <a:r>
              <a:rPr lang="cs-CZ" dirty="0"/>
              <a:t>Snižování významu zámořských objevů – minimalizace novosti Nového světa, americkou přírodu je nutné najít v antických spisech ; je třeba najít americkou přírodu v Aristotelovi a Pliniovi. </a:t>
            </a:r>
          </a:p>
          <a:p>
            <a:pPr>
              <a:buFont typeface="+mj-lt"/>
              <a:buAutoNum type="alphaLcParenR"/>
            </a:pPr>
            <a:r>
              <a:rPr lang="cs-CZ" dirty="0"/>
              <a:t>Doplňování obecného Aristotelova paradigmatu: vkládání nových faktů do již hotové a uzavřené teoretické struktury.</a:t>
            </a:r>
          </a:p>
          <a:p>
            <a:r>
              <a:rPr lang="cs-CZ" dirty="0"/>
              <a:t>V renesanci ještě patrná snaha zachránit autoritu antických autorů.</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rys: Vyplňování mezer</a:t>
            </a:r>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960396DD-1FB4-4044-8803-6A11BCF0A266}"/>
              </a:ext>
            </a:extLst>
          </p:cNvPr>
          <p:cNvSpPr txBox="1"/>
          <p:nvPr/>
        </p:nvSpPr>
        <p:spPr>
          <a:xfrm>
            <a:off x="7968343" y="64825"/>
            <a:ext cx="4160614"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přírodopis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 kniha&#10;&#10;Popis byl vytvořen automaticky">
            <a:extLst>
              <a:ext uri="{FF2B5EF4-FFF2-40B4-BE49-F238E27FC236}">
                <a16:creationId xmlns:a16="http://schemas.microsoft.com/office/drawing/2014/main" id="{7950F681-A15B-42C9-ACF2-665704902FF0}"/>
              </a:ext>
            </a:extLst>
          </p:cNvPr>
          <p:cNvPicPr>
            <a:picLocks noChangeAspect="1"/>
          </p:cNvPicPr>
          <p:nvPr/>
        </p:nvPicPr>
        <p:blipFill rotWithShape="1">
          <a:blip r:embed="rId2"/>
          <a:srcRect r="26234" b="3681"/>
          <a:stretch/>
        </p:blipFill>
        <p:spPr>
          <a:xfrm rot="5400000">
            <a:off x="8235600" y="-570264"/>
            <a:ext cx="2878838" cy="5033962"/>
          </a:xfrm>
          <a:prstGeom prst="rect">
            <a:avLst/>
          </a:prstGeom>
        </p:spPr>
      </p:pic>
    </p:spTree>
    <p:extLst>
      <p:ext uri="{BB962C8B-B14F-4D97-AF65-F5344CB8AC3E}">
        <p14:creationId xmlns:p14="http://schemas.microsoft.com/office/powerpoint/2010/main" val="17978305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2133599"/>
            <a:ext cx="7394573" cy="4350327"/>
          </a:xfrm>
        </p:spPr>
        <p:txBody>
          <a:bodyPr>
            <a:normAutofit/>
          </a:bodyPr>
          <a:lstStyle/>
          <a:p>
            <a:r>
              <a:rPr lang="cs-CZ" dirty="0"/>
              <a:t>Podle 1. zákona by planety měly po přímé dráze uletět do prostoru.</a:t>
            </a:r>
          </a:p>
          <a:p>
            <a:r>
              <a:rPr lang="cs-CZ" dirty="0"/>
              <a:t>Podle 2. zákona – na planety působí dostředivá/gravitační síla.</a:t>
            </a:r>
          </a:p>
          <a:p>
            <a:r>
              <a:rPr lang="cs-CZ" dirty="0"/>
              <a:t>3. zákon: Měsíc přitahuje Zemi stejnou silou, jakou Země přitahuje Měsíc; stejné platí pro jablko i Zemi: gravitace způsobuje, že jablko mění svou polohu (při pádu). Ze Slunce netryská síla (Kepler), gravitace je vzájemný vztah, který závisí na množství hmoty/mase. Výsledkem dynamického vzájemného působení je systém, kde se síly projevují v podobě zakřivených drah, tj. </a:t>
            </a:r>
            <a:r>
              <a:rPr lang="cs-CZ" u="sng" dirty="0"/>
              <a:t>elips</a:t>
            </a:r>
            <a:r>
              <a:rPr lang="cs-CZ" dirty="0"/>
              <a:t>.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a:xfrm>
            <a:off x="975360" y="624110"/>
            <a:ext cx="10895215" cy="1280890"/>
          </a:xfrm>
        </p:spPr>
        <p:txBody>
          <a:bodyPr/>
          <a:lstStyle/>
          <a:p>
            <a:r>
              <a:rPr lang="cs-CZ" dirty="0"/>
              <a:t>Aplikace pohybových zákonů na pohyb planet</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a:extLst>
              <a:ext uri="{FF2B5EF4-FFF2-40B4-BE49-F238E27FC236}">
                <a16:creationId xmlns:a16="http://schemas.microsoft.com/office/drawing/2014/main" id="{B863396E-4717-4AB6-B87E-5BDA3C8127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69934" y="3114652"/>
            <a:ext cx="3822066" cy="3743348"/>
          </a:xfrm>
          <a:prstGeom prst="rect">
            <a:avLst/>
          </a:prstGeom>
          <a:noFill/>
          <a:ln>
            <a:noFill/>
          </a:ln>
        </p:spPr>
      </p:pic>
      <p:pic>
        <p:nvPicPr>
          <p:cNvPr id="10" name="Obrázek 9">
            <a:extLst>
              <a:ext uri="{FF2B5EF4-FFF2-40B4-BE49-F238E27FC236}">
                <a16:creationId xmlns:a16="http://schemas.microsoft.com/office/drawing/2014/main" id="{330DB880-9426-4015-B726-F76174F38DE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69934" y="1264555"/>
            <a:ext cx="3822065" cy="1875790"/>
          </a:xfrm>
          <a:prstGeom prst="rect">
            <a:avLst/>
          </a:prstGeom>
          <a:noFill/>
          <a:ln>
            <a:noFill/>
          </a:ln>
        </p:spPr>
      </p:pic>
    </p:spTree>
    <p:extLst>
      <p:ext uri="{BB962C8B-B14F-4D97-AF65-F5344CB8AC3E}">
        <p14:creationId xmlns:p14="http://schemas.microsoft.com/office/powerpoint/2010/main" val="12246127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820091"/>
            <a:ext cx="10529252" cy="4973083"/>
          </a:xfrm>
        </p:spPr>
        <p:txBody>
          <a:bodyPr>
            <a:normAutofit lnSpcReduction="10000"/>
          </a:bodyPr>
          <a:lstStyle/>
          <a:p>
            <a:r>
              <a:rPr lang="cs-CZ" dirty="0"/>
              <a:t>Vše v kosmu sleduje stejný zákon</a:t>
            </a:r>
            <a:br>
              <a:rPr lang="cs-CZ" dirty="0"/>
            </a:br>
            <a:r>
              <a:rPr lang="cs-CZ" dirty="0"/>
              <a:t> – </a:t>
            </a:r>
            <a:r>
              <a:rPr lang="cs-CZ" u="sng" dirty="0"/>
              <a:t>zákon gravitace</a:t>
            </a:r>
            <a:r>
              <a:rPr lang="cs-CZ" dirty="0"/>
              <a:t>.</a:t>
            </a:r>
          </a:p>
          <a:p>
            <a:pPr marL="0" indent="0">
              <a:buNone/>
            </a:pPr>
            <a:r>
              <a:rPr lang="cs-CZ" dirty="0"/>
              <a:t> </a:t>
            </a:r>
          </a:p>
          <a:p>
            <a:endParaRPr lang="cs-CZ" dirty="0"/>
          </a:p>
          <a:p>
            <a:r>
              <a:rPr lang="cs-CZ" dirty="0"/>
              <a:t>Důsledky gravitačního zákona:</a:t>
            </a:r>
          </a:p>
          <a:p>
            <a:pPr lvl="1">
              <a:buFont typeface="+mj-lt"/>
              <a:buAutoNum type="alphaLcParenR"/>
            </a:pPr>
            <a:r>
              <a:rPr lang="cs-CZ" sz="1800" dirty="0"/>
              <a:t>Pohyb Saturnu – </a:t>
            </a:r>
            <a:r>
              <a:rPr lang="cs-CZ" sz="1800" u="sng" dirty="0"/>
              <a:t>perturbace</a:t>
            </a:r>
            <a:r>
              <a:rPr lang="cs-CZ" sz="1800" dirty="0"/>
              <a:t> – problém tří těles – možnost teoretického vyvození existence tělesa.</a:t>
            </a:r>
          </a:p>
          <a:p>
            <a:pPr lvl="1">
              <a:buFont typeface="+mj-lt"/>
              <a:buAutoNum type="alphaLcParenR"/>
            </a:pPr>
            <a:r>
              <a:rPr lang="cs-CZ" sz="1800" dirty="0"/>
              <a:t>Pohybu Měsíce a jeho </a:t>
            </a:r>
            <a:r>
              <a:rPr lang="cs-CZ" sz="1800" u="sng" dirty="0"/>
              <a:t>perturbace</a:t>
            </a:r>
            <a:r>
              <a:rPr lang="cs-CZ" sz="1800" dirty="0"/>
              <a:t> – přesné matematické zachycení dráhy Měsíce a také Jupiterových satelitů.</a:t>
            </a:r>
          </a:p>
          <a:p>
            <a:pPr lvl="1">
              <a:buFont typeface="+mj-lt"/>
              <a:buAutoNum type="alphaLcParenR"/>
            </a:pPr>
            <a:r>
              <a:rPr lang="cs-CZ" sz="1800" dirty="0"/>
              <a:t>Země je na pólech zploštělá – intenzita gravitačního pole je na rovníku větší než na pólu. Kvůli tomu je zemská osa skloněná – opisuje v prostoru plášť kužele – my to vidíme jako </a:t>
            </a:r>
            <a:r>
              <a:rPr lang="cs-CZ" sz="1800" u="sng" dirty="0"/>
              <a:t>precesi rovnodennosti </a:t>
            </a:r>
            <a:r>
              <a:rPr lang="cs-CZ" sz="1800" dirty="0"/>
              <a:t>– Newton ji dokázal vysvětlit jako důsledek gravitace.</a:t>
            </a:r>
          </a:p>
          <a:p>
            <a:pPr lvl="1">
              <a:buFont typeface="+mj-lt"/>
              <a:buAutoNum type="alphaLcParenR"/>
            </a:pPr>
            <a:r>
              <a:rPr lang="cs-CZ" sz="1800" dirty="0"/>
              <a:t>Výklad slapových jevů : „</a:t>
            </a:r>
            <a:r>
              <a:rPr lang="cs-CZ" sz="1800" i="1" dirty="0"/>
              <a:t>Příliv a odliv moře jsou způsobeny působením slunce a měsíce</a:t>
            </a:r>
            <a:r>
              <a:rPr lang="cs-CZ" sz="1800" dirty="0"/>
              <a:t>.“</a:t>
            </a:r>
          </a:p>
          <a:p>
            <a:pPr lvl="1">
              <a:buFont typeface="+mj-lt"/>
              <a:buAutoNum type="alphaLcParenR"/>
            </a:pPr>
            <a:r>
              <a:rPr lang="cs-CZ" sz="1800" dirty="0"/>
              <a:t>Kometa z roku 1680.</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Gravitační zákon</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 </a:t>
            </a:r>
            <a:r>
              <a:rPr lang="cs-CZ" sz="1800" dirty="0" err="1">
                <a:solidFill>
                  <a:schemeClr val="bg1"/>
                </a:solidFill>
                <a:effectLst/>
                <a:latin typeface="+mj-lt"/>
                <a:ea typeface="Times New Roman" panose="02020603050405020304" pitchFamily="18" charset="0"/>
                <a:cs typeface="Calibri" panose="020F0502020204030204" pitchFamily="34" charset="0"/>
              </a:rPr>
              <a:t>Sublunární</a:t>
            </a:r>
            <a:r>
              <a:rPr lang="cs-CZ" sz="1800" dirty="0">
                <a:solidFill>
                  <a:schemeClr val="bg1"/>
                </a:solidFill>
                <a:effectLst/>
                <a:latin typeface="+mj-lt"/>
                <a:ea typeface="Times New Roman" panose="02020603050405020304" pitchFamily="18" charset="0"/>
                <a:cs typeface="Calibri" panose="020F0502020204030204" pitchFamily="34" charset="0"/>
              </a:rPr>
              <a:t> svět: Fyzika</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D7D525-2C45-4EC4-B140-145A7D9EA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Isaac Newton</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Zástupný symbol pro obsah 7">
            <a:extLst>
              <a:ext uri="{FF2B5EF4-FFF2-40B4-BE49-F238E27FC236}">
                <a16:creationId xmlns:a16="http://schemas.microsoft.com/office/drawing/2014/main" id="{236A29BA-9ECA-4EE0-B836-172BF7B7F5E4}"/>
              </a:ext>
            </a:extLst>
          </p:cNvPr>
          <p:cNvPicPr/>
          <p:nvPr/>
        </p:nvPicPr>
        <p:blipFill>
          <a:blip r:embed="rId2">
            <a:extLst>
              <a:ext uri="{28A0092B-C50C-407E-A947-70E740481C1C}">
                <a14:useLocalDpi xmlns:a14="http://schemas.microsoft.com/office/drawing/2010/main" val="0"/>
              </a:ext>
            </a:extLst>
          </a:blip>
          <a:stretch>
            <a:fillRect/>
          </a:stretch>
        </p:blipFill>
        <p:spPr>
          <a:xfrm>
            <a:off x="1570476" y="2496045"/>
            <a:ext cx="1211061" cy="582036"/>
          </a:xfrm>
          <a:prstGeom prst="rect">
            <a:avLst/>
          </a:prstGeom>
        </p:spPr>
      </p:pic>
      <p:pic>
        <p:nvPicPr>
          <p:cNvPr id="7" name="Obrázek 6" descr="Illustration of a comet’s parabolic orbit by Isaac Newton.">
            <a:extLst>
              <a:ext uri="{FF2B5EF4-FFF2-40B4-BE49-F238E27FC236}">
                <a16:creationId xmlns:a16="http://schemas.microsoft.com/office/drawing/2014/main" id="{2B30EEB1-3AD7-4F3A-9A23-5FBA68F63B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37513" y="499935"/>
            <a:ext cx="7154487" cy="2976514"/>
          </a:xfrm>
          <a:prstGeom prst="rect">
            <a:avLst/>
          </a:prstGeom>
          <a:noFill/>
          <a:ln>
            <a:noFill/>
          </a:ln>
        </p:spPr>
      </p:pic>
    </p:spTree>
    <p:extLst>
      <p:ext uri="{BB962C8B-B14F-4D97-AF65-F5344CB8AC3E}">
        <p14:creationId xmlns:p14="http://schemas.microsoft.com/office/powerpoint/2010/main" val="7450055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1600073053"/>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40720737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a:xfrm>
            <a:off x="1615441" y="2761100"/>
            <a:ext cx="9780314" cy="1378636"/>
          </a:xfrm>
        </p:spPr>
        <p:txBody>
          <a:bodyPr>
            <a:normAutofit/>
          </a:bodyPr>
          <a:lstStyle/>
          <a:p>
            <a:r>
              <a:rPr lang="cs-CZ" u="sng" dirty="0">
                <a:solidFill>
                  <a:schemeClr val="accent1"/>
                </a:solidFill>
              </a:rPr>
              <a:t>VI. Mikrokosmos a živý svět: Medicína a vědy o životě</a:t>
            </a:r>
          </a:p>
        </p:txBody>
      </p:sp>
      <p:pic>
        <p:nvPicPr>
          <p:cNvPr id="5" name="Obrázek 4" descr="Image result for ancient medicine">
            <a:extLst>
              <a:ext uri="{FF2B5EF4-FFF2-40B4-BE49-F238E27FC236}">
                <a16:creationId xmlns:a16="http://schemas.microsoft.com/office/drawing/2014/main" id="{2BE05A1D-2CAF-46ED-B1FB-C15C58ACCF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02284" y="3502554"/>
            <a:ext cx="6389716" cy="3355446"/>
          </a:xfrm>
          <a:prstGeom prst="rect">
            <a:avLst/>
          </a:prstGeom>
          <a:noFill/>
          <a:ln>
            <a:noFill/>
          </a:ln>
        </p:spPr>
      </p:pic>
    </p:spTree>
    <p:extLst>
      <p:ext uri="{BB962C8B-B14F-4D97-AF65-F5344CB8AC3E}">
        <p14:creationId xmlns:p14="http://schemas.microsoft.com/office/powerpoint/2010/main" val="23670985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Antická tradice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tradice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ancient medicine">
            <a:extLst>
              <a:ext uri="{FF2B5EF4-FFF2-40B4-BE49-F238E27FC236}">
                <a16:creationId xmlns:a16="http://schemas.microsoft.com/office/drawing/2014/main" id="{385D78A0-3192-4545-A79E-A770176516E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96193" y="1426411"/>
            <a:ext cx="9120447" cy="5130251"/>
          </a:xfrm>
          <a:prstGeom prst="rect">
            <a:avLst/>
          </a:prstGeom>
          <a:noFill/>
          <a:ln>
            <a:noFill/>
          </a:ln>
        </p:spPr>
      </p:pic>
    </p:spTree>
    <p:extLst>
      <p:ext uri="{BB962C8B-B14F-4D97-AF65-F5344CB8AC3E}">
        <p14:creationId xmlns:p14="http://schemas.microsoft.com/office/powerpoint/2010/main" val="40768284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2133600"/>
            <a:ext cx="6244046" cy="3777622"/>
          </a:xfrm>
        </p:spPr>
        <p:txBody>
          <a:bodyPr>
            <a:normAutofit/>
          </a:bodyPr>
          <a:lstStyle/>
          <a:p>
            <a:r>
              <a:rPr lang="cs-CZ" dirty="0" err="1"/>
              <a:t>Hippokratés</a:t>
            </a:r>
            <a:r>
              <a:rPr lang="cs-CZ" dirty="0"/>
              <a:t> (460-377 př. n. l), </a:t>
            </a:r>
            <a:r>
              <a:rPr lang="cs-CZ" i="1" dirty="0"/>
              <a:t>Corpus </a:t>
            </a:r>
            <a:r>
              <a:rPr lang="cs-CZ" i="1" dirty="0" err="1"/>
              <a:t>hippocraticum</a:t>
            </a:r>
            <a:r>
              <a:rPr lang="cs-CZ" dirty="0"/>
              <a:t> (2 sv. česky)</a:t>
            </a:r>
          </a:p>
          <a:p>
            <a:r>
              <a:rPr lang="cs-CZ" dirty="0"/>
              <a:t>Medicínské postupy byly založené na zkušenosti.</a:t>
            </a:r>
          </a:p>
          <a:p>
            <a:r>
              <a:rPr lang="cs-CZ" dirty="0"/>
              <a:t>Zdraví = rovnováha tělesných šťáv.</a:t>
            </a:r>
          </a:p>
          <a:p>
            <a:r>
              <a:rPr lang="cs-CZ" dirty="0"/>
              <a:t>Nemoc = narušení rovnováhy.</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Základy antické medicíny </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0A7C5C4C-B7A7-4D4D-A562-F0BDD318DFA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tradice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546C2D06-5E09-4F47-9340-39036784239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14565" y="507593"/>
            <a:ext cx="4877435" cy="3839845"/>
          </a:xfrm>
          <a:prstGeom prst="rect">
            <a:avLst/>
          </a:prstGeom>
          <a:noFill/>
          <a:ln>
            <a:noFill/>
          </a:ln>
        </p:spPr>
      </p:pic>
    </p:spTree>
    <p:extLst>
      <p:ext uri="{BB962C8B-B14F-4D97-AF65-F5344CB8AC3E}">
        <p14:creationId xmlns:p14="http://schemas.microsoft.com/office/powerpoint/2010/main" val="30501965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130531"/>
            <a:ext cx="10529252" cy="5469774"/>
          </a:xfrm>
        </p:spPr>
        <p:txBody>
          <a:bodyPr>
            <a:normAutofit/>
          </a:bodyPr>
          <a:lstStyle/>
          <a:p>
            <a:r>
              <a:rPr lang="cs-CZ" dirty="0"/>
              <a:t>Úkolem lékaře = </a:t>
            </a:r>
            <a:r>
              <a:rPr lang="cs-CZ" u="sng" dirty="0"/>
              <a:t>obnovení rovnováhy</a:t>
            </a:r>
            <a:r>
              <a:rPr lang="cs-CZ" dirty="0"/>
              <a:t>: pocení, zvracení, projímadla, flebotomie – pouštění žilou.</a:t>
            </a:r>
          </a:p>
          <a:p>
            <a:r>
              <a:rPr lang="cs-CZ" dirty="0"/>
              <a:t>Dělení: lékaři (</a:t>
            </a:r>
            <a:r>
              <a:rPr lang="cs-CZ" i="1" dirty="0" err="1"/>
              <a:t>iatroi</a:t>
            </a:r>
            <a:r>
              <a:rPr lang="cs-CZ" dirty="0"/>
              <a:t>) vs. chirurgové-ranhojiči; </a:t>
            </a:r>
            <a:r>
              <a:rPr lang="cs-CZ" i="1" dirty="0" err="1"/>
              <a:t>chirurgia</a:t>
            </a:r>
            <a:r>
              <a:rPr lang="cs-CZ" dirty="0"/>
              <a:t>  = </a:t>
            </a:r>
            <a:r>
              <a:rPr lang="cs-CZ" i="1" dirty="0" err="1"/>
              <a:t>cheir</a:t>
            </a:r>
            <a:r>
              <a:rPr lang="cs-CZ" dirty="0"/>
              <a:t> – ruka a </a:t>
            </a:r>
            <a:r>
              <a:rPr lang="cs-CZ" i="1" dirty="0" err="1"/>
              <a:t>ergon</a:t>
            </a:r>
            <a:r>
              <a:rPr lang="cs-CZ" dirty="0"/>
              <a:t> – práce („práce rukou“).</a:t>
            </a:r>
          </a:p>
          <a:p>
            <a:r>
              <a:rPr lang="cs-CZ" dirty="0" err="1"/>
              <a:t>Hippokratovští</a:t>
            </a:r>
            <a:r>
              <a:rPr lang="cs-CZ" dirty="0"/>
              <a:t> lékaři znali příčiny nemocí a předepisovali úpravy životosprávy; ranhojiči – „</a:t>
            </a:r>
            <a:r>
              <a:rPr lang="cs-CZ" i="1" dirty="0"/>
              <a:t>řemeslníci</a:t>
            </a:r>
            <a:r>
              <a:rPr lang="cs-CZ" dirty="0"/>
              <a:t>“.</a:t>
            </a:r>
          </a:p>
          <a:p>
            <a:r>
              <a:rPr lang="cs-CZ" dirty="0"/>
              <a:t>Rozkvět alexandrijské medicíny v helénistické době: pitvy, empirikové vs. Racionalisté.</a:t>
            </a:r>
          </a:p>
          <a:p>
            <a:r>
              <a:rPr lang="cs-CZ" dirty="0" err="1"/>
              <a:t>Galénos</a:t>
            </a:r>
            <a:r>
              <a:rPr lang="cs-CZ" dirty="0"/>
              <a:t> z Pergama (130–210 n. l.): lékař gladiátorů, pitvy zvířat, analogie s lidským tělem, chápání příčin.</a:t>
            </a:r>
          </a:p>
          <a:p>
            <a:r>
              <a:rPr lang="cs-CZ" dirty="0"/>
              <a:t>Širší přírodně filosofický kontext medicíny: stoické </a:t>
            </a:r>
            <a:r>
              <a:rPr lang="cs-CZ" i="1" dirty="0" err="1"/>
              <a:t>penuma</a:t>
            </a:r>
            <a:r>
              <a:rPr lang="cs-CZ" dirty="0"/>
              <a:t>; rozvíjel </a:t>
            </a:r>
            <a:r>
              <a:rPr lang="cs-CZ" dirty="0" err="1"/>
              <a:t>hippokratovské</a:t>
            </a:r>
            <a:r>
              <a:rPr lang="cs-CZ" dirty="0"/>
              <a:t> humorální paradigma.</a:t>
            </a:r>
          </a:p>
          <a:p>
            <a:r>
              <a:rPr lang="cs-CZ" dirty="0"/>
              <a:t>Hlavní prostředek k udržení rovnováhy šťáv = energické pouštění žilou – 2x denně, podruhé do bezvědomí; - krvácení = obrana před chorobami → ženy jsou díky menstruaci zdravější.</a:t>
            </a:r>
          </a:p>
          <a:p>
            <a:r>
              <a:rPr lang="cs-CZ" dirty="0"/>
              <a:t>Dalších asi 470 léčivých látek, životospráva.</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0A7C5C4C-B7A7-4D4D-A562-F0BDD318DFA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tradice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98203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34390" y="1520190"/>
            <a:ext cx="5622646" cy="4642492"/>
          </a:xfrm>
        </p:spPr>
        <p:txBody>
          <a:bodyPr>
            <a:normAutofit/>
          </a:bodyPr>
          <a:lstStyle/>
          <a:p>
            <a:r>
              <a:rPr lang="cs-CZ" dirty="0"/>
              <a:t>Arabové, Ibn </a:t>
            </a:r>
            <a:r>
              <a:rPr lang="cs-CZ" dirty="0" err="1"/>
              <a:t>Síná</a:t>
            </a:r>
            <a:r>
              <a:rPr lang="cs-CZ" dirty="0"/>
              <a:t> (</a:t>
            </a:r>
            <a:r>
              <a:rPr lang="cs-CZ" dirty="0" err="1"/>
              <a:t>Avicenna</a:t>
            </a:r>
            <a:r>
              <a:rPr lang="cs-CZ" dirty="0"/>
              <a:t>, 980-1037), Kánon medicíny.</a:t>
            </a:r>
          </a:p>
          <a:p>
            <a:r>
              <a:rPr lang="cs-CZ" dirty="0"/>
              <a:t>Dělení na univerzitní lékaře a praktické ranhojiče.</a:t>
            </a:r>
          </a:p>
          <a:p>
            <a:r>
              <a:rPr lang="cs-CZ" dirty="0"/>
              <a:t>Koncem středověku : veřejné pitvy pro medicínské účely v Itálii, poprvé v </a:t>
            </a:r>
            <a:r>
              <a:rPr lang="cs-CZ" dirty="0" err="1"/>
              <a:t>Bologni</a:t>
            </a:r>
            <a:r>
              <a:rPr lang="cs-CZ" dirty="0"/>
              <a:t> 1315 a ještě v Padově.</a:t>
            </a:r>
          </a:p>
          <a:p>
            <a:r>
              <a:rPr lang="cs-CZ" dirty="0"/>
              <a:t>Lékaři nepitvali – předčítali </a:t>
            </a:r>
            <a:r>
              <a:rPr lang="cs-CZ" dirty="0" err="1"/>
              <a:t>Galéna</a:t>
            </a:r>
            <a:r>
              <a:rPr lang="cs-CZ" dirty="0"/>
              <a:t>, ranhojiči pitvali.</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Středověká medicína</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0A7C5C4C-B7A7-4D4D-A562-F0BDD318DFA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tradice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ancient medicine">
            <a:extLst>
              <a:ext uri="{FF2B5EF4-FFF2-40B4-BE49-F238E27FC236}">
                <a16:creationId xmlns:a16="http://schemas.microsoft.com/office/drawing/2014/main" id="{CAE5E77B-DA7D-46D8-8237-FB449EADCC2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57036" y="1520190"/>
            <a:ext cx="5734964" cy="3817620"/>
          </a:xfrm>
          <a:prstGeom prst="rect">
            <a:avLst/>
          </a:prstGeom>
          <a:noFill/>
          <a:ln>
            <a:noFill/>
          </a:ln>
        </p:spPr>
      </p:pic>
    </p:spTree>
    <p:extLst>
      <p:ext uri="{BB962C8B-B14F-4D97-AF65-F5344CB8AC3E}">
        <p14:creationId xmlns:p14="http://schemas.microsoft.com/office/powerpoint/2010/main" val="2040695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Renesanční anatomie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anatomie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ancient medicine">
            <a:extLst>
              <a:ext uri="{FF2B5EF4-FFF2-40B4-BE49-F238E27FC236}">
                <a16:creationId xmlns:a16="http://schemas.microsoft.com/office/drawing/2014/main" id="{BABF9E9C-95D5-41D5-9D37-F1D472F987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00894" y="1346663"/>
            <a:ext cx="7347758" cy="5213485"/>
          </a:xfrm>
          <a:prstGeom prst="rect">
            <a:avLst/>
          </a:prstGeom>
          <a:noFill/>
          <a:ln>
            <a:noFill/>
          </a:ln>
        </p:spPr>
      </p:pic>
    </p:spTree>
    <p:extLst>
      <p:ext uri="{BB962C8B-B14F-4D97-AF65-F5344CB8AC3E}">
        <p14:creationId xmlns:p14="http://schemas.microsoft.com/office/powerpoint/2010/main" val="24742609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496291"/>
            <a:ext cx="6772102" cy="4414931"/>
          </a:xfrm>
        </p:spPr>
        <p:txBody>
          <a:bodyPr>
            <a:normAutofit/>
          </a:bodyPr>
          <a:lstStyle/>
          <a:p>
            <a:pPr algn="just">
              <a:spcAft>
                <a:spcPts val="600"/>
              </a:spcAft>
              <a:tabLst>
                <a:tab pos="450215" algn="l"/>
              </a:tabLst>
            </a:pPr>
            <a:r>
              <a:rPr lang="cs-CZ" sz="1800" dirty="0">
                <a:effectLst/>
                <a:ea typeface="Calibri" panose="020F0502020204030204" pitchFamily="34" charset="0"/>
                <a:cs typeface="Times New Roman" panose="02020603050405020304" pitchFamily="18" charset="0"/>
              </a:rPr>
              <a:t>Veřejné pitvy v Padově; nedostatek těl – krádeže na hřbitovech, pitvy se dělaly v zimě, dohoda se soudci.</a:t>
            </a:r>
          </a:p>
          <a:p>
            <a:pPr algn="just">
              <a:spcAft>
                <a:spcPts val="600"/>
              </a:spcAft>
              <a:tabLst>
                <a:tab pos="450215" algn="l"/>
              </a:tabLst>
            </a:pPr>
            <a:r>
              <a:rPr lang="cs-CZ" sz="1800" dirty="0" err="1">
                <a:effectLst/>
                <a:ea typeface="Calibri" panose="020F0502020204030204" pitchFamily="34" charset="0"/>
                <a:cs typeface="Times New Roman" panose="02020603050405020304" pitchFamily="18" charset="0"/>
              </a:rPr>
              <a:t>Vesalius</a:t>
            </a:r>
            <a:r>
              <a:rPr lang="cs-CZ" sz="1800" dirty="0">
                <a:effectLst/>
                <a:ea typeface="Calibri" panose="020F0502020204030204" pitchFamily="34" charset="0"/>
                <a:cs typeface="Times New Roman" panose="02020603050405020304" pitchFamily="18" charset="0"/>
              </a:rPr>
              <a:t> nepředčítal </a:t>
            </a:r>
            <a:r>
              <a:rPr lang="cs-CZ" sz="1800" dirty="0" err="1">
                <a:effectLst/>
                <a:ea typeface="Calibri" panose="020F0502020204030204" pitchFamily="34" charset="0"/>
                <a:cs typeface="Times New Roman" panose="02020603050405020304" pitchFamily="18" charset="0"/>
              </a:rPr>
              <a:t>Galéna</a:t>
            </a:r>
            <a:r>
              <a:rPr lang="cs-CZ" sz="1800" dirty="0">
                <a:effectLst/>
                <a:ea typeface="Calibri" panose="020F0502020204030204" pitchFamily="34" charset="0"/>
                <a:cs typeface="Times New Roman" panose="02020603050405020304" pitchFamily="18" charset="0"/>
              </a:rPr>
              <a:t>, ale sám pitval.</a:t>
            </a:r>
          </a:p>
          <a:p>
            <a:pPr algn="just">
              <a:spcAft>
                <a:spcPts val="600"/>
              </a:spcAft>
              <a:tabLst>
                <a:tab pos="450215" algn="l"/>
              </a:tabLst>
            </a:pPr>
            <a:r>
              <a:rPr lang="cs-CZ" sz="1800" dirty="0">
                <a:effectLst/>
                <a:ea typeface="Calibri" panose="020F0502020204030204" pitchFamily="34" charset="0"/>
                <a:cs typeface="Times New Roman" panose="02020603050405020304" pitchFamily="18" charset="0"/>
              </a:rPr>
              <a:t>Nelze používat analogii mezi zvířecí a lidskou anatomií: srovnání lidské a opičí kostry.</a:t>
            </a:r>
          </a:p>
          <a:p>
            <a:r>
              <a:rPr lang="cs-CZ" dirty="0"/>
              <a:t>V</a:t>
            </a:r>
            <a:r>
              <a:rPr lang="da-DK" dirty="0"/>
              <a:t>idejko: </a:t>
            </a:r>
            <a:r>
              <a:rPr lang="da-DK" dirty="0">
                <a:hlinkClick r:id="rId2"/>
              </a:rPr>
              <a:t>https://www.youtube.com/watch?v=3FX07HzYyqI&amp;ab_channel=CrashCourse </a:t>
            </a:r>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Andreas </a:t>
            </a:r>
            <a:r>
              <a:rPr lang="cs-CZ" dirty="0" err="1"/>
              <a:t>Vesalius</a:t>
            </a:r>
            <a:r>
              <a:rPr lang="cs-CZ" dirty="0"/>
              <a:t> (1514-1564)</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5BE73C1D-4646-4BEB-8F6D-9FBB358654F6}"/>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anatomie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a:extLst>
              <a:ext uri="{FF2B5EF4-FFF2-40B4-BE49-F238E27FC236}">
                <a16:creationId xmlns:a16="http://schemas.microsoft.com/office/drawing/2014/main" id="{91498451-BE34-467A-AD7F-572414CA02B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47462" y="557479"/>
            <a:ext cx="4444538" cy="6300521"/>
          </a:xfrm>
          <a:prstGeom prst="rect">
            <a:avLst/>
          </a:prstGeom>
          <a:noFill/>
          <a:ln>
            <a:noFill/>
          </a:ln>
        </p:spPr>
      </p:pic>
    </p:spTree>
    <p:extLst>
      <p:ext uri="{BB962C8B-B14F-4D97-AF65-F5344CB8AC3E}">
        <p14:creationId xmlns:p14="http://schemas.microsoft.com/office/powerpoint/2010/main" val="270245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400175"/>
            <a:ext cx="10529252" cy="5186363"/>
          </a:xfrm>
        </p:spPr>
        <p:txBody>
          <a:bodyPr>
            <a:normAutofit/>
          </a:bodyPr>
          <a:lstStyle/>
          <a:p>
            <a:r>
              <a:rPr lang="cs-CZ" dirty="0"/>
              <a:t>Zmatek ve jménech rostlin, které používali </a:t>
            </a:r>
            <a:r>
              <a:rPr lang="cs-CZ" dirty="0" err="1"/>
              <a:t>Galénos</a:t>
            </a:r>
            <a:r>
              <a:rPr lang="cs-CZ" dirty="0"/>
              <a:t> nebo </a:t>
            </a:r>
            <a:r>
              <a:rPr lang="cs-CZ" dirty="0" err="1"/>
              <a:t>Dioskúridés</a:t>
            </a:r>
            <a:r>
              <a:rPr lang="cs-CZ" dirty="0"/>
              <a:t>.</a:t>
            </a:r>
          </a:p>
          <a:p>
            <a:r>
              <a:rPr lang="cs-CZ" dirty="0"/>
              <a:t>Robert </a:t>
            </a:r>
            <a:r>
              <a:rPr lang="cs-CZ" dirty="0" err="1"/>
              <a:t>Dodoens</a:t>
            </a:r>
            <a:r>
              <a:rPr lang="cs-CZ" dirty="0"/>
              <a:t> </a:t>
            </a:r>
            <a:r>
              <a:rPr lang="cs-CZ" i="1" dirty="0" err="1"/>
              <a:t>Histoire</a:t>
            </a:r>
            <a:r>
              <a:rPr lang="cs-CZ" i="1" dirty="0"/>
              <a:t> des </a:t>
            </a:r>
            <a:r>
              <a:rPr lang="cs-CZ" i="1" dirty="0" err="1"/>
              <a:t>plantes</a:t>
            </a:r>
            <a:r>
              <a:rPr lang="cs-CZ" i="1" dirty="0"/>
              <a:t> </a:t>
            </a:r>
            <a:r>
              <a:rPr lang="cs-CZ" dirty="0"/>
              <a:t>(1577): Dochovaná díla jsou porušená, zkrácená, zkomolená, plná pověr a nesmyslů a schází v nich spojení mezi názvy a popisy rostlin: dochovaly se buď popisy, ale ne jména, nebo naopak – tedy jména bez popisů (</a:t>
            </a:r>
            <a:r>
              <a:rPr lang="cs-CZ" i="1" dirty="0" err="1"/>
              <a:t>fol</a:t>
            </a:r>
            <a:r>
              <a:rPr lang="cs-CZ" i="1" dirty="0"/>
              <a:t>. *</a:t>
            </a:r>
            <a:r>
              <a:rPr lang="cs-CZ" i="1" dirty="0" err="1"/>
              <a:t>iir</a:t>
            </a:r>
            <a:r>
              <a:rPr lang="cs-CZ" dirty="0"/>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3. rys: Obnovení vztahu mezi slovy a věcmi</a:t>
            </a:r>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960396DD-1FB4-4044-8803-6A11BCF0A266}"/>
              </a:ext>
            </a:extLst>
          </p:cNvPr>
          <p:cNvSpPr txBox="1"/>
          <p:nvPr/>
        </p:nvSpPr>
        <p:spPr>
          <a:xfrm>
            <a:off x="7968343" y="64825"/>
            <a:ext cx="4160614"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přírodopis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3987F120-6144-4658-9C18-10D36F3EF721}"/>
              </a:ext>
            </a:extLst>
          </p:cNvPr>
          <p:cNvPicPr>
            <a:picLocks noChangeAspect="1"/>
          </p:cNvPicPr>
          <p:nvPr/>
        </p:nvPicPr>
        <p:blipFill rotWithShape="1">
          <a:blip r:embed="rId2"/>
          <a:srcRect t="39612" r="22042" b="12860"/>
          <a:stretch/>
        </p:blipFill>
        <p:spPr>
          <a:xfrm>
            <a:off x="7115175" y="2702783"/>
            <a:ext cx="5076825" cy="4155217"/>
          </a:xfrm>
          <a:prstGeom prst="rect">
            <a:avLst/>
          </a:prstGeom>
        </p:spPr>
      </p:pic>
      <p:sp>
        <p:nvSpPr>
          <p:cNvPr id="9" name="Zástupný obsah 1">
            <a:extLst>
              <a:ext uri="{FF2B5EF4-FFF2-40B4-BE49-F238E27FC236}">
                <a16:creationId xmlns:a16="http://schemas.microsoft.com/office/drawing/2014/main" id="{3FFC1F38-11E6-469A-BDCC-68B28BFF7A84}"/>
              </a:ext>
            </a:extLst>
          </p:cNvPr>
          <p:cNvSpPr txBox="1">
            <a:spLocks/>
          </p:cNvSpPr>
          <p:nvPr/>
        </p:nvSpPr>
        <p:spPr>
          <a:xfrm>
            <a:off x="975359" y="2681066"/>
            <a:ext cx="6139816" cy="39149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cs-CZ" dirty="0"/>
              <a:t>Hledaly se věcné ekvivalenty ke jménům a popisům dochovaným v antických textech – a naopak: hledala se jména pro nově objevené rostliny v Americe nebo v Evropě. </a:t>
            </a:r>
          </a:p>
          <a:p>
            <a:r>
              <a:rPr lang="cs-CZ" u="sng" dirty="0"/>
              <a:t>Taxonomický platonismus</a:t>
            </a:r>
            <a:r>
              <a:rPr lang="cs-CZ" dirty="0"/>
              <a:t>: tj. víra, že antičtí autoři našli dokázali najít pravé jméno věcí, vyjadřujících jejich povahu – tj. že našli pojmenování platónské ideje každého rodu a druhu. Nedokázali si představit arbitrární nominalistickou taxonomii. </a:t>
            </a:r>
          </a:p>
          <a:p>
            <a:r>
              <a:rPr lang="cs-CZ" dirty="0"/>
              <a:t>Chtěli najít spojení mezi jazykem a věcí/rostlinou.</a:t>
            </a:r>
          </a:p>
          <a:p>
            <a:endParaRPr lang="cs-CZ" dirty="0"/>
          </a:p>
        </p:txBody>
      </p:sp>
    </p:spTree>
    <p:extLst>
      <p:ext uri="{BB962C8B-B14F-4D97-AF65-F5344CB8AC3E}">
        <p14:creationId xmlns:p14="http://schemas.microsoft.com/office/powerpoint/2010/main" val="33098783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5000"/>
            <a:ext cx="7237615" cy="4678680"/>
          </a:xfrm>
        </p:spPr>
        <p:txBody>
          <a:bodyPr>
            <a:normAutofit/>
          </a:bodyPr>
          <a:lstStyle/>
          <a:p>
            <a:r>
              <a:rPr lang="cs-CZ" i="1" dirty="0"/>
              <a:t>De </a:t>
            </a:r>
            <a:r>
              <a:rPr lang="cs-CZ" i="1" dirty="0" err="1"/>
              <a:t>humani</a:t>
            </a:r>
            <a:r>
              <a:rPr lang="cs-CZ" i="1" dirty="0"/>
              <a:t> </a:t>
            </a:r>
            <a:r>
              <a:rPr lang="cs-CZ" i="1" dirty="0" err="1"/>
              <a:t>corporis</a:t>
            </a:r>
            <a:r>
              <a:rPr lang="cs-CZ" i="1" dirty="0"/>
              <a:t> </a:t>
            </a:r>
            <a:r>
              <a:rPr lang="cs-CZ" i="1" dirty="0" err="1"/>
              <a:t>fabrica</a:t>
            </a:r>
            <a:r>
              <a:rPr lang="cs-CZ" i="1" dirty="0"/>
              <a:t> </a:t>
            </a:r>
            <a:r>
              <a:rPr lang="cs-CZ" dirty="0"/>
              <a:t>(</a:t>
            </a:r>
            <a:r>
              <a:rPr lang="cs-CZ" i="1" dirty="0"/>
              <a:t>O stavbě lidského těla</a:t>
            </a:r>
            <a:r>
              <a:rPr lang="cs-CZ" dirty="0"/>
              <a:t>), 1543 : anatomický atlas.</a:t>
            </a:r>
          </a:p>
          <a:p>
            <a:r>
              <a:rPr lang="cs-CZ" dirty="0"/>
              <a:t>Detailní ilustrace doprovázené popisy kostry, svalů, nervového systému, cév i vnitřních orgánů.</a:t>
            </a:r>
          </a:p>
          <a:p>
            <a:r>
              <a:rPr lang="cs-CZ" dirty="0"/>
              <a:t>Opravení asi 200 omylů </a:t>
            </a:r>
            <a:r>
              <a:rPr lang="cs-CZ" dirty="0" err="1"/>
              <a:t>galénovské</a:t>
            </a:r>
            <a:r>
              <a:rPr lang="cs-CZ" dirty="0"/>
              <a:t> astronomie.</a:t>
            </a:r>
          </a:p>
          <a:p>
            <a:r>
              <a:rPr lang="cs-CZ" dirty="0"/>
              <a:t>Pohled do lidského těla bez pitvání.</a:t>
            </a:r>
          </a:p>
          <a:p>
            <a:r>
              <a:rPr lang="cs-CZ" dirty="0"/>
              <a:t>Etablování vědecké ilustrace jako specifického výtvarného žánru: nejlepší malíři Tizianovy školy.</a:t>
            </a:r>
          </a:p>
          <a:p>
            <a:r>
              <a:rPr lang="cs-CZ" dirty="0" err="1"/>
              <a:t>Vesaliovy</a:t>
            </a:r>
            <a:r>
              <a:rPr lang="cs-CZ" dirty="0"/>
              <a:t> nákresy někdy následují </a:t>
            </a:r>
            <a:r>
              <a:rPr lang="cs-CZ" dirty="0" err="1"/>
              <a:t>Galéna</a:t>
            </a:r>
            <a:r>
              <a:rPr lang="cs-CZ" dirty="0"/>
              <a:t> a spíše zobrazují ústrojí prasat a opic. </a:t>
            </a:r>
          </a:p>
          <a:p>
            <a:r>
              <a:rPr lang="cs-CZ" dirty="0"/>
              <a:t>Legitimizace možnosti rozejít se s antikou a </a:t>
            </a:r>
            <a:r>
              <a:rPr lang="cs-CZ" dirty="0" err="1"/>
              <a:t>Galénovou</a:t>
            </a:r>
            <a:r>
              <a:rPr lang="cs-CZ" dirty="0"/>
              <a:t> autoritou.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Vesaliovo</a:t>
            </a:r>
            <a:r>
              <a:rPr lang="cs-CZ" dirty="0"/>
              <a:t> dílo</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930457AA-E54D-49B4-BDC3-8554DE98F208}"/>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anatomie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vesalius de arte anatomica&quot;">
            <a:extLst>
              <a:ext uri="{FF2B5EF4-FFF2-40B4-BE49-F238E27FC236}">
                <a16:creationId xmlns:a16="http://schemas.microsoft.com/office/drawing/2014/main" id="{6DD50F29-6678-4246-B56B-4BE89B9AF81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12975" y="530637"/>
            <a:ext cx="3979025" cy="6327363"/>
          </a:xfrm>
          <a:prstGeom prst="rect">
            <a:avLst/>
          </a:prstGeom>
          <a:noFill/>
          <a:ln>
            <a:noFill/>
          </a:ln>
        </p:spPr>
      </p:pic>
    </p:spTree>
    <p:extLst>
      <p:ext uri="{BB962C8B-B14F-4D97-AF65-F5344CB8AC3E}">
        <p14:creationId xmlns:p14="http://schemas.microsoft.com/office/powerpoint/2010/main" val="8620489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771650"/>
            <a:ext cx="10866119" cy="4905292"/>
          </a:xfrm>
        </p:spPr>
        <p:txBody>
          <a:bodyPr>
            <a:normAutofit/>
          </a:bodyPr>
          <a:lstStyle/>
          <a:p>
            <a:r>
              <a:rPr lang="cs-CZ" dirty="0"/>
              <a:t>V humanistickém duchu požadoval obnovení </a:t>
            </a:r>
            <a:br>
              <a:rPr lang="cs-CZ" dirty="0"/>
            </a:br>
            <a:r>
              <a:rPr lang="cs-CZ" dirty="0"/>
              <a:t>oboru (medicíny), který podlehl úpadku: </a:t>
            </a:r>
            <a:br>
              <a:rPr lang="cs-CZ" dirty="0"/>
            </a:br>
            <a:r>
              <a:rPr lang="cs-CZ" dirty="0"/>
              <a:t>obnovena měla být antická velikost oboru. </a:t>
            </a:r>
            <a:br>
              <a:rPr lang="cs-CZ" dirty="0"/>
            </a:br>
            <a:r>
              <a:rPr lang="cs-CZ" dirty="0"/>
              <a:t>Žádný revoluční pokrokářský duch! </a:t>
            </a:r>
          </a:p>
          <a:p>
            <a:r>
              <a:rPr lang="cs-CZ" dirty="0"/>
              <a:t>R. 1541 se </a:t>
            </a:r>
            <a:r>
              <a:rPr lang="cs-CZ" dirty="0" err="1"/>
              <a:t>Vesalius</a:t>
            </a:r>
            <a:r>
              <a:rPr lang="cs-CZ" dirty="0"/>
              <a:t> podílel na velkém vydání </a:t>
            </a:r>
            <a:br>
              <a:rPr lang="cs-CZ" dirty="0"/>
            </a:br>
            <a:r>
              <a:rPr lang="cs-CZ" dirty="0"/>
              <a:t>latinských překladů </a:t>
            </a:r>
            <a:r>
              <a:rPr lang="cs-CZ" dirty="0" err="1"/>
              <a:t>Galénových</a:t>
            </a:r>
            <a:r>
              <a:rPr lang="cs-CZ" dirty="0"/>
              <a:t> spisů: právě </a:t>
            </a:r>
            <a:br>
              <a:rPr lang="cs-CZ" dirty="0"/>
            </a:br>
            <a:r>
              <a:rPr lang="cs-CZ" dirty="0"/>
              <a:t>jejich zpřístupnění povede ke znovuobnovení </a:t>
            </a:r>
            <a:br>
              <a:rPr lang="cs-CZ" dirty="0"/>
            </a:br>
            <a:r>
              <a:rPr lang="cs-CZ" dirty="0"/>
              <a:t>oboru po středověkém barbarství.</a:t>
            </a:r>
          </a:p>
          <a:p>
            <a:r>
              <a:rPr lang="cs-CZ" dirty="0" err="1"/>
              <a:t>Galénos</a:t>
            </a:r>
            <a:r>
              <a:rPr lang="cs-CZ" dirty="0"/>
              <a:t> pro </a:t>
            </a:r>
            <a:r>
              <a:rPr lang="cs-CZ" dirty="0" err="1"/>
              <a:t>Vesalia</a:t>
            </a:r>
            <a:r>
              <a:rPr lang="cs-CZ" dirty="0"/>
              <a:t> zůstává vzorem: opravuje </a:t>
            </a:r>
            <a:br>
              <a:rPr lang="cs-CZ" dirty="0"/>
            </a:br>
            <a:r>
              <a:rPr lang="cs-CZ" dirty="0" err="1"/>
              <a:t>Galéna</a:t>
            </a:r>
            <a:r>
              <a:rPr lang="cs-CZ" dirty="0"/>
              <a:t>, ale nemění nic na systému </a:t>
            </a:r>
            <a:r>
              <a:rPr lang="cs-CZ" dirty="0" err="1"/>
              <a:t>galénovské</a:t>
            </a:r>
            <a:r>
              <a:rPr lang="cs-CZ" dirty="0"/>
              <a:t> </a:t>
            </a:r>
            <a:br>
              <a:rPr lang="cs-CZ" dirty="0"/>
            </a:br>
            <a:r>
              <a:rPr lang="cs-CZ" dirty="0"/>
              <a:t>medicíny.</a:t>
            </a:r>
          </a:p>
          <a:p>
            <a:r>
              <a:rPr lang="cs-CZ" dirty="0"/>
              <a:t>Anatomie byla deskriptivní </a:t>
            </a:r>
            <a:r>
              <a:rPr lang="cs-CZ" dirty="0" err="1"/>
              <a:t>discipilína</a:t>
            </a:r>
            <a:r>
              <a:rPr lang="cs-CZ" dirty="0"/>
              <a:t> a nesouvisela s léčením: čili se dál mohutně pouštělo žilou.</a:t>
            </a:r>
          </a:p>
          <a:p>
            <a:r>
              <a:rPr lang="cs-CZ" dirty="0"/>
              <a:t>Lepší anatomické znalosti nezpochybnily </a:t>
            </a:r>
            <a:r>
              <a:rPr lang="cs-CZ" dirty="0" err="1"/>
              <a:t>galénovskou</a:t>
            </a:r>
            <a:r>
              <a:rPr lang="cs-CZ" dirty="0"/>
              <a:t> léčbu.</a:t>
            </a:r>
          </a:p>
          <a:p>
            <a:r>
              <a:rPr lang="cs-CZ" dirty="0"/>
              <a:t>Pitvání se stalo součástí lékařského vzdělání: stavba tzv. „</a:t>
            </a:r>
            <a:r>
              <a:rPr lang="cs-CZ" i="1" dirty="0"/>
              <a:t>anatomických amfiteátrů</a:t>
            </a:r>
            <a:r>
              <a:rPr lang="cs-CZ" dirty="0"/>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Vesaliův</a:t>
            </a:r>
            <a:r>
              <a:rPr lang="cs-CZ" dirty="0"/>
              <a:t> humanismus</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83EA24F5-D59C-4581-90B7-BA411B29737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anatomie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Výsledek obrázku pro theatrum anatomicum">
            <a:extLst>
              <a:ext uri="{FF2B5EF4-FFF2-40B4-BE49-F238E27FC236}">
                <a16:creationId xmlns:a16="http://schemas.microsoft.com/office/drawing/2014/main" id="{94CC7FDA-7D87-4F54-940E-C34A9A0744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0840" y="509809"/>
            <a:ext cx="5471160" cy="4683935"/>
          </a:xfrm>
          <a:prstGeom prst="rect">
            <a:avLst/>
          </a:prstGeom>
          <a:noFill/>
          <a:ln>
            <a:noFill/>
          </a:ln>
        </p:spPr>
      </p:pic>
    </p:spTree>
    <p:extLst>
      <p:ext uri="{BB962C8B-B14F-4D97-AF65-F5344CB8AC3E}">
        <p14:creationId xmlns:p14="http://schemas.microsoft.com/office/powerpoint/2010/main" val="23853283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3. Objev krevního oběhu</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Objev krevního oběhu</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Zástupný symbol pro obsah 4">
            <a:extLst>
              <a:ext uri="{FF2B5EF4-FFF2-40B4-BE49-F238E27FC236}">
                <a16:creationId xmlns:a16="http://schemas.microsoft.com/office/drawing/2014/main" id="{56CFF772-B5D8-4FBB-A01E-ED5F68414B4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6064" y="495262"/>
            <a:ext cx="5225935" cy="6362738"/>
          </a:xfrm>
          <a:prstGeom prst="rect">
            <a:avLst/>
          </a:prstGeom>
        </p:spPr>
      </p:pic>
      <p:sp>
        <p:nvSpPr>
          <p:cNvPr id="9" name="TextovéPole 8">
            <a:extLst>
              <a:ext uri="{FF2B5EF4-FFF2-40B4-BE49-F238E27FC236}">
                <a16:creationId xmlns:a16="http://schemas.microsoft.com/office/drawing/2014/main" id="{4FDB94B8-AE1D-4088-A21F-1A313A1918FB}"/>
              </a:ext>
            </a:extLst>
          </p:cNvPr>
          <p:cNvSpPr txBox="1"/>
          <p:nvPr/>
        </p:nvSpPr>
        <p:spPr>
          <a:xfrm>
            <a:off x="842356" y="1803015"/>
            <a:ext cx="5120640" cy="461665"/>
          </a:xfrm>
          <a:prstGeom prst="rect">
            <a:avLst/>
          </a:prstGeom>
          <a:noFill/>
        </p:spPr>
        <p:txBody>
          <a:bodyPr wrap="square">
            <a:spAutoFit/>
          </a:bodyPr>
          <a:lstStyle/>
          <a:p>
            <a:r>
              <a:rPr lang="cs-CZ" sz="2400" dirty="0">
                <a:latin typeface="+mj-lt"/>
                <a:ea typeface="Calibri" panose="020F0502020204030204" pitchFamily="34" charset="0"/>
                <a:cs typeface="Times New Roman" panose="02020603050405020304" pitchFamily="18" charset="0"/>
              </a:rPr>
              <a:t>P</a:t>
            </a:r>
            <a:r>
              <a:rPr lang="cs-CZ" sz="2400" dirty="0">
                <a:effectLst/>
                <a:latin typeface="+mj-lt"/>
                <a:ea typeface="Calibri" panose="020F0502020204030204" pitchFamily="34" charset="0"/>
                <a:cs typeface="Times New Roman" panose="02020603050405020304" pitchFamily="18" charset="0"/>
              </a:rPr>
              <a:t>ro připomenutí:</a:t>
            </a:r>
            <a:endParaRPr lang="cs-CZ" sz="2400" dirty="0">
              <a:latin typeface="+mj-lt"/>
            </a:endParaRPr>
          </a:p>
        </p:txBody>
      </p:sp>
      <p:pic>
        <p:nvPicPr>
          <p:cNvPr id="4" name="Online médium 3" title="Krevní oběh, Mgr. A. Urbancová">
            <a:hlinkClick r:id="" action="ppaction://media"/>
            <a:extLst>
              <a:ext uri="{FF2B5EF4-FFF2-40B4-BE49-F238E27FC236}">
                <a16:creationId xmlns:a16="http://schemas.microsoft.com/office/drawing/2014/main" id="{60DDD1E5-C142-4087-AE4F-35164D1C34B0}"/>
              </a:ext>
            </a:extLst>
          </p:cNvPr>
          <p:cNvPicPr>
            <a:picLocks noRot="1" noChangeAspect="1"/>
          </p:cNvPicPr>
          <p:nvPr>
            <a:videoFile r:link="rId1"/>
          </p:nvPr>
        </p:nvPicPr>
        <p:blipFill>
          <a:blip r:embed="rId4"/>
          <a:stretch>
            <a:fillRect/>
          </a:stretch>
        </p:blipFill>
        <p:spPr>
          <a:xfrm>
            <a:off x="842356" y="2364972"/>
            <a:ext cx="5990704" cy="4493028"/>
          </a:xfrm>
          <a:prstGeom prst="rect">
            <a:avLst/>
          </a:prstGeom>
        </p:spPr>
      </p:pic>
    </p:spTree>
    <p:extLst>
      <p:ext uri="{BB962C8B-B14F-4D97-AF65-F5344CB8AC3E}">
        <p14:creationId xmlns:p14="http://schemas.microsoft.com/office/powerpoint/2010/main" val="34210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4514850"/>
            <a:ext cx="10717530" cy="2278325"/>
          </a:xfrm>
        </p:spPr>
        <p:txBody>
          <a:bodyPr>
            <a:normAutofit/>
          </a:bodyPr>
          <a:lstStyle/>
          <a:p>
            <a:r>
              <a:rPr lang="cs-CZ" dirty="0" err="1"/>
              <a:t>Galénos</a:t>
            </a:r>
            <a:r>
              <a:rPr lang="cs-CZ" dirty="0"/>
              <a:t>: dva typy krve: </a:t>
            </a:r>
          </a:p>
          <a:p>
            <a:r>
              <a:rPr lang="cs-CZ" dirty="0"/>
              <a:t>Žilní: výživa, játra, spotřebována v orgánech.</a:t>
            </a:r>
          </a:p>
          <a:p>
            <a:r>
              <a:rPr lang="cs-CZ" dirty="0"/>
              <a:t>Tepenná: srdce, životní princip – </a:t>
            </a:r>
            <a:r>
              <a:rPr lang="cs-CZ" i="1" dirty="0" err="1"/>
              <a:t>pneuma</a:t>
            </a:r>
            <a:r>
              <a:rPr lang="cs-CZ" dirty="0"/>
              <a:t>, spirituální princip života.</a:t>
            </a:r>
          </a:p>
          <a:p>
            <a:r>
              <a:rPr lang="cs-CZ" dirty="0"/>
              <a:t>Krev tepe tepnami kvůli přirozené </a:t>
            </a:r>
            <a:r>
              <a:rPr lang="cs-CZ" dirty="0" err="1"/>
              <a:t>pulsativní</a:t>
            </a:r>
            <a:r>
              <a:rPr lang="cs-CZ" dirty="0"/>
              <a:t> schopnosti krve.</a:t>
            </a:r>
          </a:p>
          <a:p>
            <a:r>
              <a:rPr lang="cs-CZ" dirty="0"/>
              <a:t>Krev prosakuje mezi pravou a levou srdeční komorou skrze malé póry v přepážce (septum).</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Galénovo</a:t>
            </a:r>
            <a:r>
              <a:rPr lang="cs-CZ" dirty="0"/>
              <a:t> pojetí krve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3B9833F1-F5B3-4B0D-8F8B-A8D027FDAA25}"/>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Objev krevního oběhu</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galenus medicine">
            <a:extLst>
              <a:ext uri="{FF2B5EF4-FFF2-40B4-BE49-F238E27FC236}">
                <a16:creationId xmlns:a16="http://schemas.microsoft.com/office/drawing/2014/main" id="{5495D3CD-C86B-4669-AAB3-5A82B38F32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1" y="507735"/>
            <a:ext cx="6096000" cy="4401878"/>
          </a:xfrm>
          <a:prstGeom prst="rect">
            <a:avLst/>
          </a:prstGeom>
          <a:noFill/>
          <a:ln>
            <a:noFill/>
          </a:ln>
        </p:spPr>
      </p:pic>
    </p:spTree>
    <p:extLst>
      <p:ext uri="{BB962C8B-B14F-4D97-AF65-F5344CB8AC3E}">
        <p14:creationId xmlns:p14="http://schemas.microsoft.com/office/powerpoint/2010/main" val="6633726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a:bodyPr>
          <a:lstStyle/>
          <a:p>
            <a:r>
              <a:rPr lang="cs-CZ" dirty="0"/>
              <a:t>Fabricius </a:t>
            </a:r>
            <a:r>
              <a:rPr lang="cs-CZ" dirty="0" err="1"/>
              <a:t>d‘Aquapendente</a:t>
            </a:r>
            <a:r>
              <a:rPr lang="cs-CZ" dirty="0"/>
              <a:t> (1533-1619): objev chlopní v žílách (1574).</a:t>
            </a:r>
          </a:p>
          <a:p>
            <a:r>
              <a:rPr lang="cs-CZ" dirty="0" err="1"/>
              <a:t>Realdo</a:t>
            </a:r>
            <a:r>
              <a:rPr lang="cs-CZ" dirty="0"/>
              <a:t> </a:t>
            </a:r>
            <a:r>
              <a:rPr lang="cs-CZ" dirty="0" err="1"/>
              <a:t>Colombo</a:t>
            </a:r>
            <a:r>
              <a:rPr lang="cs-CZ" dirty="0"/>
              <a:t> (1510-1559): malý krevní oběh (asi 1559): krev jde z pravé komory do plic, kde se okysličí a vrací se do srdce.</a:t>
            </a:r>
          </a:p>
          <a:p>
            <a:r>
              <a:rPr lang="cs-CZ" dirty="0"/>
              <a:t>Srdce = sval: při diastole srdeční svalstvo ochabuje a plní se krví; zatímco při systole dojde ke stažení svaloviny srdečních komor, vytlačující krev do velkého oběhu (levá komora), nebo do malého oběhu (pravá komora).</a:t>
            </a:r>
          </a:p>
          <a:p>
            <a:r>
              <a:rPr lang="cs-CZ" dirty="0"/>
              <a:t>Srdce pracuje při systole : pumpuje krev do těla.</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Cesta k objevu oběhu:</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465A32F6-8396-4375-A688-8B5DDC8E22D6}"/>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Objev krevního oběhu</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6748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4999"/>
            <a:ext cx="6927669" cy="4888175"/>
          </a:xfrm>
        </p:spPr>
        <p:txBody>
          <a:bodyPr>
            <a:normAutofit/>
          </a:bodyPr>
          <a:lstStyle/>
          <a:p>
            <a:r>
              <a:rPr lang="cs-CZ" dirty="0"/>
              <a:t>William Harvey (1578-1657): studoval 1600-1602 v Padově u </a:t>
            </a:r>
            <a:r>
              <a:rPr lang="cs-CZ" dirty="0" err="1"/>
              <a:t>d’Acquapendenta</a:t>
            </a:r>
            <a:endParaRPr lang="cs-CZ" dirty="0"/>
          </a:p>
          <a:p>
            <a:r>
              <a:rPr lang="cs-CZ" dirty="0"/>
              <a:t>V Anglii byl lékařem králů Jakuba I. a pak Karla I.; aristokratická klientela.</a:t>
            </a:r>
          </a:p>
          <a:p>
            <a:r>
              <a:rPr lang="cs-CZ" i="1" dirty="0" err="1"/>
              <a:t>Exercitatio</a:t>
            </a:r>
            <a:r>
              <a:rPr lang="cs-CZ" i="1" dirty="0"/>
              <a:t> </a:t>
            </a:r>
            <a:r>
              <a:rPr lang="cs-CZ" i="1" dirty="0" err="1"/>
              <a:t>anatomica</a:t>
            </a:r>
            <a:r>
              <a:rPr lang="cs-CZ" i="1" dirty="0"/>
              <a:t> de motu </a:t>
            </a:r>
            <a:r>
              <a:rPr lang="cs-CZ" i="1" dirty="0" err="1"/>
              <a:t>cordis</a:t>
            </a:r>
            <a:r>
              <a:rPr lang="cs-CZ" i="1" dirty="0"/>
              <a:t> et </a:t>
            </a:r>
            <a:r>
              <a:rPr lang="cs-CZ" i="1" dirty="0" err="1"/>
              <a:t>sanguinis</a:t>
            </a:r>
            <a:r>
              <a:rPr lang="cs-CZ" i="1" dirty="0"/>
              <a:t> in </a:t>
            </a:r>
            <a:r>
              <a:rPr lang="cs-CZ" i="1" dirty="0" err="1"/>
              <a:t>animalibus</a:t>
            </a:r>
            <a:r>
              <a:rPr lang="cs-CZ" i="1" dirty="0"/>
              <a:t> </a:t>
            </a:r>
            <a:r>
              <a:rPr lang="cs-CZ" dirty="0"/>
              <a:t>(</a:t>
            </a:r>
            <a:r>
              <a:rPr lang="cs-CZ" i="1" dirty="0"/>
              <a:t>Anatomické cvičení o pohybu srdce a krve ve zvířatech</a:t>
            </a:r>
            <a:r>
              <a:rPr lang="cs-CZ" dirty="0"/>
              <a:t>, 1628).</a:t>
            </a:r>
          </a:p>
          <a:p>
            <a:r>
              <a:rPr lang="cs-CZ" dirty="0"/>
              <a:t>Představil víceméně správný výklad krevního oběhu.</a:t>
            </a:r>
          </a:p>
          <a:p>
            <a:r>
              <a:rPr lang="cs-CZ" dirty="0"/>
              <a:t>Problém: spojení mezi tepnami a žílami. Nepoužíval mikroskop, a proto neobjevil anastomózu (spojení cév).</a:t>
            </a:r>
          </a:p>
          <a:p>
            <a:r>
              <a:rPr lang="cs-CZ" dirty="0"/>
              <a:t>Svou teorii založil na víře, že příroda nezapomněla kruh uzavřít.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Harvey – objevitel krevního oběhu</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41D496A8-3605-40A8-A878-D23B41972E64}"/>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Objev krevního oběhu</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william harvey">
            <a:extLst>
              <a:ext uri="{FF2B5EF4-FFF2-40B4-BE49-F238E27FC236}">
                <a16:creationId xmlns:a16="http://schemas.microsoft.com/office/drawing/2014/main" id="{8F3D289E-5185-467C-B8DF-94500BD8CC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597" y="1262099"/>
            <a:ext cx="4095404" cy="5595902"/>
          </a:xfrm>
          <a:prstGeom prst="rect">
            <a:avLst/>
          </a:prstGeom>
          <a:noFill/>
          <a:ln>
            <a:noFill/>
          </a:ln>
        </p:spPr>
      </p:pic>
    </p:spTree>
    <p:extLst>
      <p:ext uri="{BB962C8B-B14F-4D97-AF65-F5344CB8AC3E}">
        <p14:creationId xmlns:p14="http://schemas.microsoft.com/office/powerpoint/2010/main" val="13449388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lnSpcReduction="10000"/>
          </a:bodyPr>
          <a:lstStyle/>
          <a:p>
            <a:pPr>
              <a:buFont typeface="+mj-lt"/>
              <a:buAutoNum type="arabicParenR"/>
            </a:pPr>
            <a:r>
              <a:rPr lang="cs-CZ" dirty="0"/>
              <a:t>„</a:t>
            </a:r>
            <a:r>
              <a:rPr lang="cs-CZ" i="1" dirty="0"/>
              <a:t>Aristotelský projekt</a:t>
            </a:r>
            <a:r>
              <a:rPr lang="cs-CZ" dirty="0"/>
              <a:t>“: učinit ze zkoumání živého světa (</a:t>
            </a:r>
            <a:r>
              <a:rPr lang="cs-CZ" i="1" dirty="0" err="1"/>
              <a:t>historia</a:t>
            </a:r>
            <a:r>
              <a:rPr lang="cs-CZ" i="1" dirty="0"/>
              <a:t> </a:t>
            </a:r>
            <a:r>
              <a:rPr lang="cs-CZ" i="1" dirty="0" err="1"/>
              <a:t>naturalis</a:t>
            </a:r>
            <a:r>
              <a:rPr lang="cs-CZ" dirty="0"/>
              <a:t>) aristotelskou „</a:t>
            </a:r>
            <a:r>
              <a:rPr lang="cs-CZ" i="1" dirty="0"/>
              <a:t>vědu</a:t>
            </a:r>
            <a:r>
              <a:rPr lang="cs-CZ" dirty="0"/>
              <a:t>“ (</a:t>
            </a:r>
            <a:r>
              <a:rPr lang="cs-CZ" i="1" dirty="0"/>
              <a:t>epistémé</a:t>
            </a:r>
            <a:r>
              <a:rPr lang="cs-CZ" dirty="0"/>
              <a:t>/</a:t>
            </a:r>
            <a:r>
              <a:rPr lang="cs-CZ" i="1" dirty="0" err="1"/>
              <a:t>scientia</a:t>
            </a:r>
            <a:r>
              <a:rPr lang="cs-CZ" dirty="0"/>
              <a:t>), tj. systematické vědění o příčinách. Idea jeho zkoumání tedy byla aristotelská → ani Harvey nebyl revolucionář.</a:t>
            </a:r>
          </a:p>
          <a:p>
            <a:pPr>
              <a:buFont typeface="+mj-lt"/>
              <a:buAutoNum type="arabicParenR"/>
            </a:pPr>
            <a:r>
              <a:rPr lang="cs-CZ" u="sng" dirty="0"/>
              <a:t>Vitalista</a:t>
            </a:r>
            <a:r>
              <a:rPr lang="cs-CZ" dirty="0"/>
              <a:t>: krev obsahuje jakýsi princip, „</a:t>
            </a:r>
            <a:r>
              <a:rPr lang="cs-CZ" i="1" dirty="0"/>
              <a:t>který odpovídá elementu hvězd</a:t>
            </a:r>
            <a:r>
              <a:rPr lang="cs-CZ" dirty="0"/>
              <a:t>“ – je zdrojem života a oduševňuje materiální těla.</a:t>
            </a:r>
          </a:p>
          <a:p>
            <a:pPr>
              <a:buFont typeface="+mj-lt"/>
              <a:buAutoNum type="arabicParenR"/>
            </a:pPr>
            <a:r>
              <a:rPr lang="cs-CZ" dirty="0"/>
              <a:t>Brilantní pozorovatel a experimentátor: rád pitval své přátele, využíval zkušenosti řezníků s odkrvováním porážených zvířat.</a:t>
            </a:r>
          </a:p>
          <a:p>
            <a:r>
              <a:rPr lang="cs-CZ" dirty="0"/>
              <a:t>Krátké </a:t>
            </a:r>
            <a:r>
              <a:rPr lang="cs-CZ" dirty="0" err="1"/>
              <a:t>videjko</a:t>
            </a:r>
            <a:r>
              <a:rPr lang="cs-CZ" dirty="0"/>
              <a:t>: </a:t>
            </a:r>
            <a:r>
              <a:rPr lang="cs-CZ" dirty="0">
                <a:hlinkClick r:id="rId2"/>
              </a:rPr>
              <a:t>https://www.youtube.com/watch?v=w6q50_qNMoA&amp;ab_channel=RoyalCollegeofPhysicians</a:t>
            </a:r>
            <a:endParaRPr lang="cs-CZ" dirty="0"/>
          </a:p>
          <a:p>
            <a:r>
              <a:rPr lang="cs-CZ" dirty="0"/>
              <a:t>Dlouhé a velmi krvavé </a:t>
            </a:r>
            <a:r>
              <a:rPr lang="cs-CZ" dirty="0" err="1"/>
              <a:t>videjko</a:t>
            </a:r>
            <a:r>
              <a:rPr lang="cs-CZ" dirty="0"/>
              <a:t>.</a:t>
            </a:r>
            <a:br>
              <a:rPr lang="cs-CZ" dirty="0"/>
            </a:br>
            <a:r>
              <a:rPr lang="cs-CZ" dirty="0">
                <a:hlinkClick r:id="rId3"/>
              </a:rPr>
              <a:t>https://www.youtube.com/watch?v=oQTLCBtCUb0&amp;ab_channel=JennaHealey </a:t>
            </a:r>
            <a:endParaRPr lang="cs-CZ" dirty="0"/>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Cesta k objevu krevního oběhu</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DAD57906-9C8D-4266-A7E1-E8127B4B3B3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Objev krevního oběhu</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2699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163782"/>
            <a:ext cx="5436870" cy="4747440"/>
          </a:xfrm>
        </p:spPr>
        <p:txBody>
          <a:bodyPr>
            <a:normAutofit/>
          </a:bodyPr>
          <a:lstStyle/>
          <a:p>
            <a:pPr>
              <a:buFont typeface="+mj-lt"/>
              <a:buAutoNum type="arabicParenR" startAt="4"/>
            </a:pPr>
            <a:r>
              <a:rPr lang="cs-CZ" dirty="0"/>
              <a:t>Krevní oběh jako mechanický systém: srdce – pumpa; cévy – trubky; chlopně – ventily.</a:t>
            </a:r>
          </a:p>
          <a:p>
            <a:pPr>
              <a:buFont typeface="+mj-lt"/>
              <a:buAutoNum type="arabicParenR" startAt="4"/>
            </a:pPr>
            <a:r>
              <a:rPr lang="cs-CZ" dirty="0"/>
              <a:t>Kvantitativní úvahy: srdcem projde několikanásobek váhy člověka.</a:t>
            </a:r>
          </a:p>
          <a:p>
            <a:r>
              <a:rPr lang="cs-CZ" dirty="0"/>
              <a:t>Ačkoliv objev zpochybňoval </a:t>
            </a:r>
            <a:r>
              <a:rPr lang="cs-CZ" dirty="0" err="1"/>
              <a:t>Galénovu</a:t>
            </a:r>
            <a:r>
              <a:rPr lang="cs-CZ" dirty="0"/>
              <a:t> medicínu, dál se léčilo podle </a:t>
            </a:r>
            <a:r>
              <a:rPr lang="cs-CZ" dirty="0" err="1"/>
              <a:t>Galéna</a:t>
            </a:r>
            <a:r>
              <a:rPr lang="cs-CZ" dirty="0"/>
              <a:t>.</a:t>
            </a:r>
          </a:p>
          <a:p>
            <a:r>
              <a:rPr lang="cs-CZ" dirty="0"/>
              <a:t>V 1660’s první pokusy s transfúzemi: kvůli úmrtím byly zakázány.</a:t>
            </a:r>
          </a:p>
          <a:p>
            <a:r>
              <a:rPr lang="cs-CZ" dirty="0"/>
              <a:t>Harvey nepochopil funkci plic: </a:t>
            </a:r>
          </a:p>
          <a:p>
            <a:r>
              <a:rPr lang="cs-CZ" dirty="0"/>
              <a:t>Robert </a:t>
            </a:r>
            <a:r>
              <a:rPr lang="cs-CZ" dirty="0" err="1"/>
              <a:t>Boyle</a:t>
            </a:r>
            <a:r>
              <a:rPr lang="cs-CZ" dirty="0"/>
              <a:t> (1627–1691) + Robert </a:t>
            </a:r>
            <a:r>
              <a:rPr lang="cs-CZ" dirty="0" err="1"/>
              <a:t>Hooke</a:t>
            </a:r>
            <a:r>
              <a:rPr lang="cs-CZ" dirty="0"/>
              <a:t> (1635–1703): pokusy na živých zvířatech: umělá respirace psů.</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2D7ACFDD-AFC8-4819-929B-D8AF429D1083}"/>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Objev krevního oběhu</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a:extLst>
              <a:ext uri="{FF2B5EF4-FFF2-40B4-BE49-F238E27FC236}">
                <a16:creationId xmlns:a16="http://schemas.microsoft.com/office/drawing/2014/main" id="{EC2E7659-64DC-421D-964C-CBFAD47699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91814" y="1163781"/>
            <a:ext cx="5600186" cy="4411875"/>
          </a:xfrm>
          <a:prstGeom prst="rect">
            <a:avLst/>
          </a:prstGeom>
          <a:noFill/>
          <a:ln>
            <a:noFill/>
          </a:ln>
        </p:spPr>
      </p:pic>
    </p:spTree>
    <p:extLst>
      <p:ext uri="{BB962C8B-B14F-4D97-AF65-F5344CB8AC3E}">
        <p14:creationId xmlns:p14="http://schemas.microsoft.com/office/powerpoint/2010/main" val="24677392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4. Zkoumání mikrosvěta</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Zkoumání mikrosvěta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Výsledek obrázku pro robert hooke flea">
            <a:extLst>
              <a:ext uri="{FF2B5EF4-FFF2-40B4-BE49-F238E27FC236}">
                <a16:creationId xmlns:a16="http://schemas.microsoft.com/office/drawing/2014/main" id="{D5024B9E-9A94-46E6-B97C-E353972C1A3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4150" y="1400432"/>
            <a:ext cx="6963699" cy="5392743"/>
          </a:xfrm>
          <a:prstGeom prst="rect">
            <a:avLst/>
          </a:prstGeom>
          <a:noFill/>
          <a:ln>
            <a:noFill/>
          </a:ln>
        </p:spPr>
      </p:pic>
    </p:spTree>
    <p:extLst>
      <p:ext uri="{BB962C8B-B14F-4D97-AF65-F5344CB8AC3E}">
        <p14:creationId xmlns:p14="http://schemas.microsoft.com/office/powerpoint/2010/main" val="39439009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68680" y="3429000"/>
            <a:ext cx="11189970" cy="3429000"/>
          </a:xfrm>
        </p:spPr>
        <p:txBody>
          <a:bodyPr>
            <a:normAutofit/>
          </a:bodyPr>
          <a:lstStyle/>
          <a:p>
            <a:r>
              <a:rPr lang="cs-CZ" dirty="0"/>
              <a:t>Mikroskop odhalil zcela nový svět – „</a:t>
            </a:r>
            <a:r>
              <a:rPr lang="cs-CZ" i="1" dirty="0"/>
              <a:t>druhá </a:t>
            </a:r>
            <a:br>
              <a:rPr lang="cs-CZ" i="1" dirty="0"/>
            </a:br>
            <a:r>
              <a:rPr lang="cs-CZ" i="1" dirty="0"/>
              <a:t>propast nekonečna</a:t>
            </a:r>
            <a:r>
              <a:rPr lang="cs-CZ" dirty="0"/>
              <a:t>“ (Pascal).</a:t>
            </a:r>
          </a:p>
          <a:p>
            <a:r>
              <a:rPr lang="cs-CZ" dirty="0" err="1"/>
              <a:t>Aristotelés</a:t>
            </a:r>
            <a:r>
              <a:rPr lang="cs-CZ" dirty="0"/>
              <a:t>: lidské orgány jsou nastavené </a:t>
            </a:r>
            <a:br>
              <a:rPr lang="cs-CZ" dirty="0"/>
            </a:br>
            <a:r>
              <a:rPr lang="cs-CZ" dirty="0"/>
              <a:t>adekvátně vůči skutečnosti → nemyslitelnost </a:t>
            </a:r>
            <a:br>
              <a:rPr lang="cs-CZ" dirty="0"/>
            </a:br>
            <a:r>
              <a:rPr lang="cs-CZ" dirty="0"/>
              <a:t>neviditelného a odlišného </a:t>
            </a:r>
            <a:r>
              <a:rPr lang="cs-CZ" u="sng" dirty="0"/>
              <a:t>mikrosvěta</a:t>
            </a:r>
            <a:r>
              <a:rPr lang="cs-CZ" dirty="0"/>
              <a:t>;</a:t>
            </a:r>
          </a:p>
          <a:p>
            <a:r>
              <a:rPr lang="cs-CZ" dirty="0"/>
              <a:t>Látka a živly představují homogenní kontinuum → látka je indiferentní ke zvětšování (při zvětšení kapky vody bychom viděli zase jenom vodu) → nemyslitelnost mikroskopu a </a:t>
            </a:r>
            <a:r>
              <a:rPr lang="cs-CZ" u="sng" dirty="0"/>
              <a:t>mikrosvěta</a:t>
            </a:r>
            <a:r>
              <a:rPr lang="cs-CZ" dirty="0"/>
              <a:t>.</a:t>
            </a:r>
          </a:p>
          <a:p>
            <a:r>
              <a:rPr lang="cs-CZ" dirty="0"/>
              <a:t>Pohled do mikroskopu vyvolal šok.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Mikroskop</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E56124F2-8464-419B-9ED3-470A78B1BA8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Zkoumání mikrosvěta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roztoči">
            <a:extLst>
              <a:ext uri="{FF2B5EF4-FFF2-40B4-BE49-F238E27FC236}">
                <a16:creationId xmlns:a16="http://schemas.microsoft.com/office/drawing/2014/main" id="{26100861-1547-4BFE-8AFA-9192243052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31280" y="509810"/>
            <a:ext cx="5760720" cy="4452620"/>
          </a:xfrm>
          <a:prstGeom prst="rect">
            <a:avLst/>
          </a:prstGeom>
          <a:noFill/>
          <a:ln>
            <a:noFill/>
          </a:ln>
        </p:spPr>
      </p:pic>
    </p:spTree>
    <p:extLst>
      <p:ext uri="{BB962C8B-B14F-4D97-AF65-F5344CB8AC3E}">
        <p14:creationId xmlns:p14="http://schemas.microsoft.com/office/powerpoint/2010/main" val="627468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687390" y="1714500"/>
            <a:ext cx="7856536" cy="4872038"/>
          </a:xfrm>
        </p:spPr>
        <p:txBody>
          <a:bodyPr>
            <a:normAutofit/>
          </a:bodyPr>
          <a:lstStyle/>
          <a:p>
            <a:r>
              <a:rPr lang="cs-CZ" dirty="0"/>
              <a:t>Ještě před objevením Ameriky obavy z rostoucího počtu druhů – severní Evropa.</a:t>
            </a:r>
          </a:p>
          <a:p>
            <a:r>
              <a:rPr lang="cs-CZ" dirty="0" err="1"/>
              <a:t>Gesnerova</a:t>
            </a:r>
            <a:r>
              <a:rPr lang="cs-CZ" dirty="0"/>
              <a:t> beznaděj: Přírodopis jakožto poznání jednotlivin (</a:t>
            </a:r>
            <a:r>
              <a:rPr lang="cs-CZ" i="1" dirty="0" err="1"/>
              <a:t>cognitio</a:t>
            </a:r>
            <a:r>
              <a:rPr lang="cs-CZ" i="1" dirty="0"/>
              <a:t> </a:t>
            </a:r>
            <a:r>
              <a:rPr lang="cs-CZ" i="1" dirty="0" err="1"/>
              <a:t>singularium</a:t>
            </a:r>
            <a:r>
              <a:rPr lang="cs-CZ" dirty="0"/>
              <a:t>) zápasí s tím, aby se vyrovnal s nekonečným množstvím a různorodostí jednotlivin (</a:t>
            </a:r>
            <a:r>
              <a:rPr lang="cs-CZ" i="1" dirty="0"/>
              <a:t>in </a:t>
            </a:r>
            <a:r>
              <a:rPr lang="cs-CZ" i="1" dirty="0" err="1"/>
              <a:t>hac</a:t>
            </a:r>
            <a:r>
              <a:rPr lang="cs-CZ" i="1" dirty="0"/>
              <a:t> </a:t>
            </a:r>
            <a:r>
              <a:rPr lang="cs-CZ" i="1" dirty="0" err="1"/>
              <a:t>rerum</a:t>
            </a:r>
            <a:r>
              <a:rPr lang="cs-CZ" i="1" dirty="0"/>
              <a:t> </a:t>
            </a:r>
            <a:r>
              <a:rPr lang="cs-CZ" i="1" dirty="0" err="1"/>
              <a:t>singularium</a:t>
            </a:r>
            <a:r>
              <a:rPr lang="cs-CZ" i="1" dirty="0"/>
              <a:t> infinita </a:t>
            </a:r>
            <a:r>
              <a:rPr lang="cs-CZ" i="1" dirty="0" err="1"/>
              <a:t>ferme</a:t>
            </a:r>
            <a:r>
              <a:rPr lang="cs-CZ" i="1" dirty="0"/>
              <a:t> </a:t>
            </a:r>
            <a:r>
              <a:rPr lang="cs-CZ" i="1" dirty="0" err="1"/>
              <a:t>copia</a:t>
            </a:r>
            <a:r>
              <a:rPr lang="cs-CZ" i="1" dirty="0"/>
              <a:t> </a:t>
            </a:r>
            <a:r>
              <a:rPr lang="cs-CZ" i="1" dirty="0" err="1"/>
              <a:t>ac</a:t>
            </a:r>
            <a:r>
              <a:rPr lang="cs-CZ" i="1" dirty="0"/>
              <a:t> </a:t>
            </a:r>
            <a:r>
              <a:rPr lang="cs-CZ" i="1" dirty="0" err="1"/>
              <a:t>varietate</a:t>
            </a:r>
            <a:r>
              <a:rPr lang="cs-CZ" dirty="0"/>
              <a:t>) (</a:t>
            </a:r>
            <a:r>
              <a:rPr lang="cs-CZ" i="1" dirty="0" err="1"/>
              <a:t>Hist</a:t>
            </a:r>
            <a:r>
              <a:rPr lang="cs-CZ" i="1" dirty="0"/>
              <a:t>. anim. III, </a:t>
            </a:r>
            <a:r>
              <a:rPr lang="cs-CZ" i="1" dirty="0" err="1"/>
              <a:t>fol</a:t>
            </a:r>
            <a:r>
              <a:rPr lang="cs-CZ" dirty="0"/>
              <a:t>. a3v)</a:t>
            </a:r>
          </a:p>
          <a:p>
            <a:r>
              <a:rPr lang="cs-CZ" dirty="0"/>
              <a:t>Úkol pro individuum, které musí napnout všechny síly – schází idea kolektivní spolupráce: vědění je omezeno hranicemi a možnostmi jednotlivého života: </a:t>
            </a:r>
            <a:r>
              <a:rPr lang="cs-CZ" i="1" dirty="0"/>
              <a:t>vita brevis </a:t>
            </a:r>
            <a:r>
              <a:rPr lang="cs-CZ" i="1" dirty="0" err="1"/>
              <a:t>arte</a:t>
            </a:r>
            <a:r>
              <a:rPr lang="cs-CZ" i="1" dirty="0"/>
              <a:t> longa</a:t>
            </a:r>
            <a:r>
              <a:rPr lang="cs-CZ" dirty="0"/>
              <a:t>.</a:t>
            </a:r>
          </a:p>
          <a:p>
            <a:r>
              <a:rPr lang="cs-CZ" dirty="0"/>
              <a:t>Ostatní badatele nechápe </a:t>
            </a:r>
            <a:r>
              <a:rPr lang="cs-CZ" dirty="0" err="1"/>
              <a:t>Gesner</a:t>
            </a:r>
            <a:r>
              <a:rPr lang="cs-CZ" dirty="0"/>
              <a:t> jako kolegy, ale jako (najaté) spolupracovníky.</a:t>
            </a:r>
          </a:p>
          <a:p>
            <a:r>
              <a:rPr lang="cs-CZ" dirty="0"/>
              <a:t>Od budoucnosti nic nečekal: ambicí bylo znemožnit budoucí objevy. </a:t>
            </a:r>
            <a:r>
              <a:rPr lang="cs-CZ" dirty="0" err="1"/>
              <a:t>Gesner</a:t>
            </a:r>
            <a:r>
              <a:rPr lang="cs-CZ" dirty="0"/>
              <a:t> chce zapsat vše, co je známo a co je možné znát.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4. rys: Mnohost bez pokroku</a:t>
            </a:r>
            <a:endParaRPr lang="cs-CZ" dirty="0"/>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960396DD-1FB4-4044-8803-6A11BCF0A266}"/>
              </a:ext>
            </a:extLst>
          </p:cNvPr>
          <p:cNvSpPr txBox="1"/>
          <p:nvPr/>
        </p:nvSpPr>
        <p:spPr>
          <a:xfrm>
            <a:off x="7968343" y="64825"/>
            <a:ext cx="4160614"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Renesanční přírodopis</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 kniha&#10;&#10;Popis byl vytvořen automaticky">
            <a:extLst>
              <a:ext uri="{FF2B5EF4-FFF2-40B4-BE49-F238E27FC236}">
                <a16:creationId xmlns:a16="http://schemas.microsoft.com/office/drawing/2014/main" id="{4B1CDAA7-B361-4BC7-9C38-0D55FC00C563}"/>
              </a:ext>
            </a:extLst>
          </p:cNvPr>
          <p:cNvPicPr>
            <a:picLocks noChangeAspect="1"/>
          </p:cNvPicPr>
          <p:nvPr/>
        </p:nvPicPr>
        <p:blipFill rotWithShape="1">
          <a:blip r:embed="rId2"/>
          <a:srcRect r="22521"/>
          <a:stretch/>
        </p:blipFill>
        <p:spPr>
          <a:xfrm>
            <a:off x="8543925" y="526631"/>
            <a:ext cx="3645992" cy="6266544"/>
          </a:xfrm>
          <a:prstGeom prst="rect">
            <a:avLst/>
          </a:prstGeom>
        </p:spPr>
      </p:pic>
    </p:spTree>
    <p:extLst>
      <p:ext uri="{BB962C8B-B14F-4D97-AF65-F5344CB8AC3E}">
        <p14:creationId xmlns:p14="http://schemas.microsoft.com/office/powerpoint/2010/main" val="29016209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p:txBody>
          <a:bodyPr>
            <a:normAutofit/>
          </a:bodyPr>
          <a:lstStyle/>
          <a:p>
            <a:r>
              <a:rPr lang="cs-CZ" dirty="0"/>
              <a:t>Marcello </a:t>
            </a:r>
            <a:r>
              <a:rPr lang="cs-CZ" dirty="0" err="1"/>
              <a:t>Malpighi</a:t>
            </a:r>
            <a:r>
              <a:rPr lang="cs-CZ" dirty="0"/>
              <a:t> (1628–1694): </a:t>
            </a:r>
          </a:p>
          <a:p>
            <a:r>
              <a:rPr lang="cs-CZ" dirty="0"/>
              <a:t>Chtěl dokázat </a:t>
            </a:r>
            <a:r>
              <a:rPr lang="cs-CZ" dirty="0" err="1"/>
              <a:t>Harveyův</a:t>
            </a:r>
            <a:r>
              <a:rPr lang="cs-CZ" dirty="0"/>
              <a:t> objev – zaplnit „</a:t>
            </a:r>
            <a:r>
              <a:rPr lang="cs-CZ" i="1" dirty="0"/>
              <a:t>mezeru v kruhu</a:t>
            </a:r>
            <a:r>
              <a:rPr lang="cs-CZ" dirty="0"/>
              <a:t>“; </a:t>
            </a:r>
          </a:p>
          <a:p>
            <a:r>
              <a:rPr lang="cs-CZ" dirty="0"/>
              <a:t>Zkoumal žáby a netopýry: cévky v jejich plících; </a:t>
            </a:r>
          </a:p>
          <a:p>
            <a:r>
              <a:rPr lang="cs-CZ" dirty="0"/>
              <a:t>Na křídelních membránách netopýrů objevil vlásečnice.</a:t>
            </a:r>
          </a:p>
          <a:p>
            <a:r>
              <a:rPr lang="cs-CZ" dirty="0" err="1"/>
              <a:t>Nehemiah</a:t>
            </a:r>
            <a:r>
              <a:rPr lang="cs-CZ" dirty="0"/>
              <a:t> </a:t>
            </a:r>
            <a:r>
              <a:rPr lang="cs-CZ" dirty="0" err="1"/>
              <a:t>Grew</a:t>
            </a:r>
            <a:r>
              <a:rPr lang="cs-CZ" dirty="0"/>
              <a:t> (1641-1712): jako první se věnoval fyziologii a anatomii rostlin.</a:t>
            </a:r>
          </a:p>
          <a:p>
            <a:r>
              <a:rPr lang="cs-CZ" dirty="0"/>
              <a:t>Objev rozmnožovacích orgánů: tyčinky a pestíky.</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en-US" dirty="0" err="1"/>
              <a:t>Objev</a:t>
            </a:r>
            <a:r>
              <a:rPr lang="en-US" dirty="0"/>
              <a:t> </a:t>
            </a:r>
            <a:r>
              <a:rPr lang="en-US" dirty="0" err="1"/>
              <a:t>vlásečnic</a:t>
            </a:r>
            <a:r>
              <a:rPr lang="en-US" dirty="0"/>
              <a:t> a sexuality </a:t>
            </a:r>
            <a:r>
              <a:rPr lang="en-US" dirty="0" err="1"/>
              <a:t>rostlin</a:t>
            </a:r>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92652FDA-DF61-4BFE-84AB-BA331EAAB748}"/>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Zkoumání mikrosvěta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7242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2133600"/>
            <a:ext cx="6873240" cy="3777622"/>
          </a:xfrm>
        </p:spPr>
        <p:txBody>
          <a:bodyPr>
            <a:normAutofit/>
          </a:bodyPr>
          <a:lstStyle/>
          <a:p>
            <a:r>
              <a:rPr lang="cs-CZ" dirty="0"/>
              <a:t>Jan </a:t>
            </a:r>
            <a:r>
              <a:rPr lang="cs-CZ" dirty="0" err="1"/>
              <a:t>Swammerdam</a:t>
            </a:r>
            <a:r>
              <a:rPr lang="cs-CZ" dirty="0"/>
              <a:t> (1637–1680) a Robert </a:t>
            </a:r>
            <a:r>
              <a:rPr lang="cs-CZ" dirty="0" err="1"/>
              <a:t>Hooke</a:t>
            </a:r>
            <a:r>
              <a:rPr lang="cs-CZ" dirty="0"/>
              <a:t> (1635-1703), </a:t>
            </a:r>
            <a:r>
              <a:rPr lang="cs-CZ" dirty="0" err="1"/>
              <a:t>Micrographia</a:t>
            </a:r>
            <a:r>
              <a:rPr lang="cs-CZ" dirty="0"/>
              <a:t> 1665.</a:t>
            </a:r>
          </a:p>
          <a:p>
            <a:r>
              <a:rPr lang="cs-CZ" dirty="0"/>
              <a:t>Děsivé bytosti a monstra pod mikroskopem.</a:t>
            </a:r>
          </a:p>
          <a:p>
            <a:r>
              <a:rPr lang="cs-CZ" dirty="0"/>
              <a:t>Úžas nad jejich disponovaností k životu: klepítka, chloupky, oči.</a:t>
            </a:r>
          </a:p>
          <a:p>
            <a:r>
              <a:rPr lang="cs-CZ" dirty="0"/>
              <a:t>Často kosmologický důkaz boží existence.</a:t>
            </a:r>
          </a:p>
          <a:p>
            <a:r>
              <a:rPr lang="cs-CZ" dirty="0" err="1"/>
              <a:t>Hooke</a:t>
            </a:r>
            <a:r>
              <a:rPr lang="cs-CZ" dirty="0"/>
              <a:t>: objev buněk.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Hmyz</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F9443CB-DED2-44E4-AC1E-A75A67279DC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Zkoumání mikrosvěta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CC736EEC-A00F-407D-99D8-1C9E967E539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48600" y="506431"/>
            <a:ext cx="4343401" cy="6351569"/>
          </a:xfrm>
          <a:prstGeom prst="rect">
            <a:avLst/>
          </a:prstGeom>
          <a:noFill/>
          <a:ln>
            <a:noFill/>
          </a:ln>
        </p:spPr>
      </p:pic>
    </p:spTree>
    <p:extLst>
      <p:ext uri="{BB962C8B-B14F-4D97-AF65-F5344CB8AC3E}">
        <p14:creationId xmlns:p14="http://schemas.microsoft.com/office/powerpoint/2010/main" val="36850082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680210"/>
            <a:ext cx="10900410" cy="4231012"/>
          </a:xfrm>
        </p:spPr>
        <p:txBody>
          <a:bodyPr>
            <a:normAutofit/>
          </a:bodyPr>
          <a:lstStyle/>
          <a:p>
            <a:r>
              <a:rPr lang="cs-CZ" dirty="0"/>
              <a:t>Holandský obchodník s plátnem.</a:t>
            </a:r>
          </a:p>
          <a:p>
            <a:r>
              <a:rPr lang="cs-CZ" dirty="0"/>
              <a:t>Sám si vyráběl malé jednoduché a tehdy nesmírně výkonné mikroskopy (cca 250x zvětšení).</a:t>
            </a:r>
          </a:p>
          <a:p>
            <a:r>
              <a:rPr lang="cs-CZ" dirty="0"/>
              <a:t>Pozoroval soustavně přes 50 let; svá pozorování posílal do prvního vědeckého časopisu </a:t>
            </a:r>
            <a:r>
              <a:rPr lang="cs-CZ" i="1" dirty="0" err="1"/>
              <a:t>Transactions</a:t>
            </a:r>
            <a:r>
              <a:rPr lang="cs-CZ" i="1" dirty="0"/>
              <a:t> </a:t>
            </a:r>
            <a:r>
              <a:rPr lang="cs-CZ" i="1" dirty="0" err="1"/>
              <a:t>of</a:t>
            </a:r>
            <a:r>
              <a:rPr lang="cs-CZ" i="1" dirty="0"/>
              <a:t> </a:t>
            </a:r>
            <a:r>
              <a:rPr lang="cs-CZ" i="1" dirty="0" err="1"/>
              <a:t>the</a:t>
            </a:r>
            <a:r>
              <a:rPr lang="cs-CZ" i="1" dirty="0"/>
              <a:t> </a:t>
            </a:r>
            <a:r>
              <a:rPr lang="cs-CZ" i="1" dirty="0" err="1"/>
              <a:t>Royal</a:t>
            </a:r>
            <a:r>
              <a:rPr lang="cs-CZ" i="1" dirty="0"/>
              <a:t> Society</a:t>
            </a:r>
            <a:r>
              <a:rPr lang="cs-CZ" dirty="0"/>
              <a:t>.</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Antoni van </a:t>
            </a:r>
            <a:r>
              <a:rPr lang="cs-CZ" dirty="0" err="1"/>
              <a:t>Leuwenhoek</a:t>
            </a:r>
            <a:r>
              <a:rPr lang="cs-CZ" dirty="0"/>
              <a:t> (1632-1723)</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4345BAD-1EDE-4B12-ADA6-4F3CEDAC9E3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Zkoumání mikrosvěta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Výsledek obrázku pro Leeuwenhoek microscopes">
            <a:extLst>
              <a:ext uri="{FF2B5EF4-FFF2-40B4-BE49-F238E27FC236}">
                <a16:creationId xmlns:a16="http://schemas.microsoft.com/office/drawing/2014/main" id="{1BECCD70-112C-4A3D-969C-EAC4327F82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1860" y="3284548"/>
            <a:ext cx="4930140" cy="3573451"/>
          </a:xfrm>
          <a:prstGeom prst="rect">
            <a:avLst/>
          </a:prstGeom>
          <a:noFill/>
          <a:ln>
            <a:noFill/>
          </a:ln>
        </p:spPr>
      </p:pic>
      <p:pic>
        <p:nvPicPr>
          <p:cNvPr id="4" name="Online médium 3" title="Leeuwenhoek and Microscopic Life">
            <a:hlinkClick r:id="" action="ppaction://media"/>
            <a:extLst>
              <a:ext uri="{FF2B5EF4-FFF2-40B4-BE49-F238E27FC236}">
                <a16:creationId xmlns:a16="http://schemas.microsoft.com/office/drawing/2014/main" id="{F1823784-43D3-4BF0-9A92-B4C5CA6E7CAE}"/>
              </a:ext>
            </a:extLst>
          </p:cNvPr>
          <p:cNvPicPr>
            <a:picLocks noRot="1" noChangeAspect="1"/>
          </p:cNvPicPr>
          <p:nvPr>
            <a:videoFile r:link="rId1"/>
          </p:nvPr>
        </p:nvPicPr>
        <p:blipFill>
          <a:blip r:embed="rId4"/>
          <a:stretch>
            <a:fillRect/>
          </a:stretch>
        </p:blipFill>
        <p:spPr>
          <a:xfrm>
            <a:off x="834390" y="3306127"/>
            <a:ext cx="6286500" cy="3551873"/>
          </a:xfrm>
          <a:prstGeom prst="rect">
            <a:avLst/>
          </a:prstGeom>
        </p:spPr>
      </p:pic>
    </p:spTree>
    <p:extLst>
      <p:ext uri="{BB962C8B-B14F-4D97-AF65-F5344CB8AC3E}">
        <p14:creationId xmlns:p14="http://schemas.microsoft.com/office/powerpoint/2010/main" val="310631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5543441" cy="4645429"/>
          </a:xfrm>
        </p:spPr>
        <p:txBody>
          <a:bodyPr>
            <a:normAutofit/>
          </a:bodyPr>
          <a:lstStyle/>
          <a:p>
            <a:r>
              <a:rPr lang="cs-CZ" dirty="0"/>
              <a:t>Prvoci (</a:t>
            </a:r>
            <a:r>
              <a:rPr lang="cs-CZ" i="1" dirty="0"/>
              <a:t>protozoa</a:t>
            </a:r>
            <a:r>
              <a:rPr lang="cs-CZ" dirty="0"/>
              <a:t>) – nálevníci: mikroskopické jednobuněčné organismy – </a:t>
            </a:r>
            <a:r>
              <a:rPr lang="cs-CZ" i="1" dirty="0" err="1"/>
              <a:t>animalcula</a:t>
            </a:r>
            <a:r>
              <a:rPr lang="cs-CZ" dirty="0"/>
              <a:t> (zvířátka).</a:t>
            </a:r>
          </a:p>
          <a:p>
            <a:r>
              <a:rPr lang="cs-CZ" dirty="0"/>
              <a:t>Zpozoroval je v kapkách vody z kaluže, v zubním plaku aj. </a:t>
            </a:r>
          </a:p>
          <a:p>
            <a:r>
              <a:rPr lang="cs-CZ" dirty="0"/>
              <a:t>Spermie – </a:t>
            </a:r>
            <a:r>
              <a:rPr lang="cs-CZ" i="1" dirty="0" err="1"/>
              <a:t>spermatozoa</a:t>
            </a:r>
            <a:r>
              <a:rPr lang="cs-CZ" dirty="0"/>
              <a:t> (zvířátka v semeni): ve spermatu psů, kohoutů a vlastním našel malá zvířátka, která se velmi rychle pohybují. </a:t>
            </a:r>
          </a:p>
          <a:p>
            <a:r>
              <a:rPr lang="cs-CZ" dirty="0"/>
              <a:t>Potvrdil existenci vlásečnic (</a:t>
            </a:r>
            <a:r>
              <a:rPr lang="cs-CZ" dirty="0" err="1"/>
              <a:t>Malphigi</a:t>
            </a:r>
            <a:r>
              <a:rPr lang="cs-CZ" dirty="0"/>
              <a:t>) a buněk (</a:t>
            </a:r>
            <a:r>
              <a:rPr lang="cs-CZ" dirty="0" err="1"/>
              <a:t>Hooke</a:t>
            </a:r>
            <a:r>
              <a:rPr lang="cs-CZ" dirty="0"/>
              <a:t>), aniž by věděl, že byly zpozorovány před ním.</a:t>
            </a:r>
            <a:endParaRPr lang="cs-CZ" i="1" dirty="0"/>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Leeuwenhoekovy</a:t>
            </a:r>
            <a:r>
              <a:rPr lang="cs-CZ" dirty="0"/>
              <a:t> objevy</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Zkoumání mikrosvěta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leewenhoek">
            <a:extLst>
              <a:ext uri="{FF2B5EF4-FFF2-40B4-BE49-F238E27FC236}">
                <a16:creationId xmlns:a16="http://schemas.microsoft.com/office/drawing/2014/main" id="{3B151E0B-0356-4FFC-8D8D-42E2077DB32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48558" y="1268730"/>
            <a:ext cx="5543441" cy="5589270"/>
          </a:xfrm>
          <a:prstGeom prst="rect">
            <a:avLst/>
          </a:prstGeom>
          <a:noFill/>
          <a:ln>
            <a:noFill/>
          </a:ln>
        </p:spPr>
      </p:pic>
    </p:spTree>
    <p:extLst>
      <p:ext uri="{BB962C8B-B14F-4D97-AF65-F5344CB8AC3E}">
        <p14:creationId xmlns:p14="http://schemas.microsoft.com/office/powerpoint/2010/main" val="4801093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Dopisy </a:t>
            </a:r>
            <a:r>
              <a:rPr lang="cs-CZ" sz="1800" dirty="0" err="1">
                <a:effectLst/>
                <a:ea typeface="Calibri" panose="020F0502020204030204" pitchFamily="34" charset="0"/>
                <a:cs typeface="Times New Roman" panose="02020603050405020304" pitchFamily="18" charset="0"/>
              </a:rPr>
              <a:t>Royal</a:t>
            </a:r>
            <a:r>
              <a:rPr lang="cs-CZ" sz="1800" dirty="0">
                <a:effectLst/>
                <a:ea typeface="Calibri" panose="020F0502020204030204" pitchFamily="34" charset="0"/>
                <a:cs typeface="Times New Roman" panose="02020603050405020304" pitchFamily="18" charset="0"/>
              </a:rPr>
              <a:t> Society jsou představení L.-ovy vlastní tělesnosti.</a:t>
            </a:r>
          </a:p>
          <a:p>
            <a:pPr algn="just">
              <a:spcAft>
                <a:spcPts val="600"/>
              </a:spcAft>
            </a:pPr>
            <a:r>
              <a:rPr lang="cs-CZ" sz="1800" dirty="0">
                <a:effectLst/>
                <a:ea typeface="Calibri" panose="020F0502020204030204" pitchFamily="34" charset="0"/>
                <a:cs typeface="Times New Roman" panose="02020603050405020304" pitchFamily="18" charset="0"/>
              </a:rPr>
              <a:t>Detailní zprávy o svém spermatu, moči, potu, hygienických návycích atp. </a:t>
            </a:r>
          </a:p>
          <a:p>
            <a:pPr algn="just">
              <a:spcAft>
                <a:spcPts val="600"/>
              </a:spcAft>
            </a:pPr>
            <a:r>
              <a:rPr lang="cs-CZ" sz="1800" dirty="0">
                <a:effectLst/>
                <a:ea typeface="Calibri" panose="020F0502020204030204" pitchFamily="34" charset="0"/>
                <a:cs typeface="Times New Roman" panose="02020603050405020304" pitchFamily="18" charset="0"/>
              </a:rPr>
              <a:t>Vědci měli žít zdrženlivě, dodržovat celibát – L. kladl důraz na počestnost svého čerstvého spermatu: výsledek manželského styku, ne hříšných praktik.</a:t>
            </a:r>
          </a:p>
          <a:p>
            <a:pPr algn="just">
              <a:spcAft>
                <a:spcPts val="600"/>
              </a:spcAft>
            </a:pPr>
            <a:r>
              <a:rPr lang="cs-CZ" sz="1800" dirty="0">
                <a:effectLst/>
                <a:ea typeface="Calibri" panose="020F0502020204030204" pitchFamily="34" charset="0"/>
                <a:cs typeface="Times New Roman" panose="02020603050405020304" pitchFamily="18" charset="0"/>
              </a:rPr>
              <a:t>Námitky: spermie vznikají jako příznak rozkladu spermatu, nebo jsou příznakem kapavky atp. </a:t>
            </a:r>
          </a:p>
          <a:p>
            <a:pPr algn="just">
              <a:spcAft>
                <a:spcPts val="600"/>
              </a:spcAft>
            </a:pPr>
            <a:r>
              <a:rPr lang="cs-CZ" sz="1800" dirty="0">
                <a:effectLst/>
                <a:ea typeface="Calibri" panose="020F0502020204030204" pitchFamily="34" charset="0"/>
                <a:cs typeface="Times New Roman" panose="02020603050405020304" pitchFamily="18" charset="0"/>
              </a:rPr>
              <a:t>Sperma 30 druhů živočichů, sbíral sperma při jejich kopulaci, nebo jim uřezával varlata.</a:t>
            </a:r>
          </a:p>
          <a:p>
            <a:pPr algn="just">
              <a:spcAft>
                <a:spcPts val="600"/>
              </a:spcAft>
            </a:pPr>
            <a:r>
              <a:rPr lang="cs-CZ" sz="1800" dirty="0">
                <a:effectLst/>
                <a:ea typeface="Calibri" panose="020F0502020204030204" pitchFamily="34" charset="0"/>
                <a:cs typeface="Times New Roman" panose="02020603050405020304" pitchFamily="18" charset="0"/>
              </a:rPr>
              <a:t>Nebyl dobrý ilustrátor: málo obrázků – literární analogie.</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Mikroskopistova</a:t>
            </a:r>
            <a:r>
              <a:rPr lang="cs-CZ" dirty="0"/>
              <a:t> praxe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Zkoumání mikrosvěta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504457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5. Plození a rozmnožování</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1109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47898" y="1904999"/>
            <a:ext cx="5760720" cy="4645429"/>
          </a:xfrm>
        </p:spPr>
        <p:txBody>
          <a:bodyPr>
            <a:normAutofit/>
          </a:bodyPr>
          <a:lstStyle/>
          <a:p>
            <a:pPr algn="just">
              <a:spcAft>
                <a:spcPts val="600"/>
              </a:spcAft>
            </a:pPr>
            <a:r>
              <a:rPr lang="cs-CZ" sz="1800" dirty="0" err="1">
                <a:effectLst/>
                <a:ea typeface="Calibri" panose="020F0502020204030204" pitchFamily="34" charset="0"/>
                <a:cs typeface="Times New Roman" panose="02020603050405020304" pitchFamily="18" charset="0"/>
              </a:rPr>
              <a:t>Aristotelés</a:t>
            </a:r>
            <a:r>
              <a:rPr lang="cs-CZ" sz="1800" dirty="0">
                <a:effectLst/>
                <a:ea typeface="Calibri" panose="020F0502020204030204" pitchFamily="34" charset="0"/>
                <a:cs typeface="Times New Roman" panose="02020603050405020304" pitchFamily="18" charset="0"/>
              </a:rPr>
              <a:t> – tři </a:t>
            </a:r>
            <a:r>
              <a:rPr lang="cs-CZ" sz="1800" u="sng" dirty="0">
                <a:effectLst/>
                <a:ea typeface="Calibri" panose="020F0502020204030204" pitchFamily="34" charset="0"/>
                <a:cs typeface="Times New Roman" panose="02020603050405020304" pitchFamily="18" charset="0"/>
              </a:rPr>
              <a:t>způsoby rozmnožování</a:t>
            </a:r>
            <a:r>
              <a:rPr lang="cs-CZ" sz="1800" dirty="0">
                <a:effectLst/>
                <a:ea typeface="Calibri" panose="020F0502020204030204" pitchFamily="34" charset="0"/>
                <a:cs typeface="Times New Roman" panose="02020603050405020304" pitchFamily="18" charset="0"/>
              </a:rPr>
              <a:t>: </a:t>
            </a:r>
          </a:p>
          <a:p>
            <a:pPr lvl="1" algn="just">
              <a:spcAft>
                <a:spcPts val="600"/>
              </a:spcAft>
              <a:buFont typeface="Wingdings" panose="05000000000000000000" pitchFamily="2" charset="2"/>
              <a:buChar char="§"/>
            </a:pPr>
            <a:r>
              <a:rPr lang="cs-CZ" sz="1800" dirty="0">
                <a:ea typeface="Calibri" panose="020F0502020204030204" pitchFamily="34" charset="0"/>
                <a:cs typeface="Times New Roman" panose="02020603050405020304" pitchFamily="18" charset="0"/>
              </a:rPr>
              <a:t>S</a:t>
            </a:r>
            <a:r>
              <a:rPr lang="cs-CZ" sz="1800" dirty="0">
                <a:effectLst/>
                <a:ea typeface="Calibri" panose="020F0502020204030204" pitchFamily="34" charset="0"/>
                <a:cs typeface="Times New Roman" panose="02020603050405020304" pitchFamily="18" charset="0"/>
              </a:rPr>
              <a:t>exuální</a:t>
            </a:r>
            <a:r>
              <a:rPr lang="cs-CZ" sz="1800" dirty="0">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lvl="1" algn="just">
              <a:spcAft>
                <a:spcPts val="600"/>
              </a:spcAft>
              <a:buFont typeface="Wingdings" panose="05000000000000000000" pitchFamily="2" charset="2"/>
              <a:buChar char="§"/>
            </a:pPr>
            <a:r>
              <a:rPr lang="cs-CZ" sz="1800" dirty="0">
                <a:effectLst/>
                <a:ea typeface="Calibri" panose="020F0502020204030204" pitchFamily="34" charset="0"/>
                <a:cs typeface="Times New Roman" panose="02020603050405020304" pitchFamily="18" charset="0"/>
              </a:rPr>
              <a:t>Asexuální (měkkýši, korýši).</a:t>
            </a:r>
          </a:p>
          <a:p>
            <a:pPr lvl="1" algn="just">
              <a:spcAft>
                <a:spcPts val="600"/>
              </a:spcAft>
              <a:buFont typeface="Wingdings" panose="05000000000000000000" pitchFamily="2" charset="2"/>
              <a:buChar char="§"/>
            </a:pPr>
            <a:r>
              <a:rPr lang="cs-CZ" sz="1800" dirty="0">
                <a:effectLst/>
                <a:ea typeface="Calibri" panose="020F0502020204030204" pitchFamily="34" charset="0"/>
                <a:cs typeface="Times New Roman" panose="02020603050405020304" pitchFamily="18" charset="0"/>
              </a:rPr>
              <a:t>Spontánní plození/zrození/vznik (</a:t>
            </a:r>
            <a:r>
              <a:rPr lang="cs-CZ" sz="1800" i="1" dirty="0" err="1">
                <a:effectLst/>
                <a:ea typeface="Calibri" panose="020F0502020204030204" pitchFamily="34" charset="0"/>
                <a:cs typeface="Times New Roman" panose="02020603050405020304" pitchFamily="18" charset="0"/>
              </a:rPr>
              <a:t>generatio</a:t>
            </a:r>
            <a:r>
              <a:rPr lang="cs-CZ" sz="1800" dirty="0">
                <a:effectLst/>
                <a:ea typeface="Calibri" panose="020F0502020204030204" pitchFamily="34" charset="0"/>
                <a:cs typeface="Times New Roman" panose="02020603050405020304" pitchFamily="18" charset="0"/>
              </a:rPr>
              <a:t>)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a:t>
            </a:r>
            <a:r>
              <a:rPr lang="cs-CZ" dirty="0">
                <a:effectLst/>
                <a:ea typeface="Calibri" panose="020F0502020204030204" pitchFamily="34" charset="0"/>
                <a:cs typeface="Times New Roman" panose="02020603050405020304" pitchFamily="18" charset="0"/>
              </a:rPr>
              <a:t>komáři, mouchy líhnoucí se v blátě nebo humusu).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Aristotelské stanovisko</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early modern preformationism">
            <a:extLst>
              <a:ext uri="{FF2B5EF4-FFF2-40B4-BE49-F238E27FC236}">
                <a16:creationId xmlns:a16="http://schemas.microsoft.com/office/drawing/2014/main" id="{B686DA5D-90FD-497C-94AD-5129B7C0AD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36080" y="1389946"/>
            <a:ext cx="5455920" cy="4078108"/>
          </a:xfrm>
          <a:prstGeom prst="rect">
            <a:avLst/>
          </a:prstGeom>
          <a:noFill/>
          <a:ln>
            <a:noFill/>
          </a:ln>
        </p:spPr>
      </p:pic>
    </p:spTree>
    <p:extLst>
      <p:ext uri="{BB962C8B-B14F-4D97-AF65-F5344CB8AC3E}">
        <p14:creationId xmlns:p14="http://schemas.microsoft.com/office/powerpoint/2010/main" val="11608661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Aristotelova teorie: organismus se vyvíjí z jednoduché nerozlišené substance ke složitějším strukturám (nezaměňovat s moderním pojmem vývoje!)</a:t>
            </a:r>
          </a:p>
          <a:p>
            <a:pPr algn="just">
              <a:spcAft>
                <a:spcPts val="600"/>
              </a:spcAft>
            </a:pPr>
            <a:r>
              <a:rPr lang="cs-CZ" sz="1800" dirty="0">
                <a:effectLst/>
                <a:ea typeface="Calibri" panose="020F0502020204030204" pitchFamily="34" charset="0"/>
                <a:cs typeface="Times New Roman" panose="02020603050405020304" pitchFamily="18" charset="0"/>
              </a:rPr>
              <a:t>Samec – samčí semeno – forma – aktualita</a:t>
            </a:r>
            <a:r>
              <a:rPr lang="cs-CZ" dirty="0">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Samička – ženské semeno – látka – pasivita (ženská vajíčka byla objevena až r. 1827).</a:t>
            </a:r>
          </a:p>
          <a:p>
            <a:pPr algn="just">
              <a:spcAft>
                <a:spcPts val="600"/>
              </a:spcAft>
            </a:pPr>
            <a:r>
              <a:rPr lang="cs-CZ" sz="1800" dirty="0">
                <a:effectLst/>
                <a:ea typeface="Calibri" panose="020F0502020204030204" pitchFamily="34" charset="0"/>
                <a:cs typeface="Times New Roman" panose="02020603050405020304" pitchFamily="18" charset="0"/>
              </a:rPr>
              <a:t>Spojen semen vzniká zárodek: vývoj zárodku = aktualizace potence.</a:t>
            </a:r>
          </a:p>
          <a:p>
            <a:pPr algn="just">
              <a:spcAft>
                <a:spcPts val="600"/>
              </a:spcAft>
            </a:pPr>
            <a:r>
              <a:rPr lang="cs-CZ" sz="1800" i="1" dirty="0" err="1">
                <a:effectLst/>
                <a:ea typeface="Calibri" panose="020F0502020204030204" pitchFamily="34" charset="0"/>
                <a:cs typeface="Times New Roman" panose="02020603050405020304" pitchFamily="18" charset="0"/>
              </a:rPr>
              <a:t>Epigenesis</a:t>
            </a:r>
            <a:r>
              <a:rPr lang="cs-CZ" sz="1800" dirty="0">
                <a:effectLst/>
                <a:ea typeface="Calibri" panose="020F0502020204030204" pitchFamily="34" charset="0"/>
                <a:cs typeface="Times New Roman" panose="02020603050405020304" pitchFamily="18" charset="0"/>
              </a:rPr>
              <a:t> = teleologický proces řízení duchovním prvkem.</a:t>
            </a:r>
          </a:p>
          <a:p>
            <a:pPr algn="just">
              <a:spcAft>
                <a:spcPts val="600"/>
              </a:spcAft>
            </a:pPr>
            <a:r>
              <a:rPr lang="cs-CZ" sz="1800" dirty="0">
                <a:effectLst/>
                <a:ea typeface="Calibri" panose="020F0502020204030204" pitchFamily="34" charset="0"/>
                <a:cs typeface="Times New Roman" panose="02020603050405020304" pitchFamily="18" charset="0"/>
              </a:rPr>
              <a:t>Správný vývoj = muž; nedostatečná aktualizace = monstrozita, nejčastěji žena.</a:t>
            </a:r>
          </a:p>
          <a:p>
            <a:pPr algn="just">
              <a:spcAft>
                <a:spcPts val="600"/>
              </a:spcAft>
            </a:pPr>
            <a:r>
              <a:rPr lang="cs-CZ" sz="1800" dirty="0" err="1">
                <a:effectLst/>
                <a:ea typeface="Calibri" panose="020F0502020204030204" pitchFamily="34" charset="0"/>
                <a:cs typeface="Times New Roman" panose="02020603050405020304" pitchFamily="18" charset="0"/>
              </a:rPr>
              <a:t>Galénos</a:t>
            </a:r>
            <a:r>
              <a:rPr lang="cs-CZ" sz="1800" dirty="0">
                <a:effectLst/>
                <a:ea typeface="Calibri" panose="020F0502020204030204" pitchFamily="34" charset="0"/>
                <a:cs typeface="Times New Roman" panose="02020603050405020304" pitchFamily="18" charset="0"/>
              </a:rPr>
              <a:t> rozvíjel Aristotela: úloha vaječníků – smíšení obou semen – slabší srdce = méně tepla, tedy studenější muž = žena.</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Epigeneze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83970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760219"/>
            <a:ext cx="10529251" cy="4790209"/>
          </a:xfrm>
        </p:spPr>
        <p:txBody>
          <a:bodyPr>
            <a:normAutofit lnSpcReduction="10000"/>
          </a:bodyPr>
          <a:lstStyle/>
          <a:p>
            <a:pPr algn="just">
              <a:spcAft>
                <a:spcPts val="600"/>
              </a:spcAft>
            </a:pPr>
            <a:r>
              <a:rPr lang="cs-CZ" sz="1800" dirty="0">
                <a:effectLst/>
                <a:ea typeface="Calibri" panose="020F0502020204030204" pitchFamily="34" charset="0"/>
                <a:cs typeface="Times New Roman" panose="02020603050405020304" pitchFamily="18" charset="0"/>
              </a:rPr>
              <a:t>Harvey: </a:t>
            </a:r>
            <a:r>
              <a:rPr lang="cs-CZ" sz="1800" i="1" dirty="0" err="1">
                <a:effectLst/>
                <a:ea typeface="Calibri" panose="020F0502020204030204" pitchFamily="34" charset="0"/>
                <a:cs typeface="Times New Roman" panose="02020603050405020304" pitchFamily="18" charset="0"/>
              </a:rPr>
              <a:t>Exercitationes</a:t>
            </a:r>
            <a:r>
              <a:rPr lang="cs-CZ" sz="1800" i="1" dirty="0">
                <a:effectLst/>
                <a:ea typeface="Calibri" panose="020F0502020204030204" pitchFamily="34" charset="0"/>
                <a:cs typeface="Times New Roman" panose="02020603050405020304" pitchFamily="18" charset="0"/>
              </a:rPr>
              <a:t> de </a:t>
            </a:r>
            <a:r>
              <a:rPr lang="cs-CZ" sz="1800" i="1" dirty="0" err="1">
                <a:effectLst/>
                <a:ea typeface="Calibri" panose="020F0502020204030204" pitchFamily="34" charset="0"/>
                <a:cs typeface="Times New Roman" panose="02020603050405020304" pitchFamily="18" charset="0"/>
              </a:rPr>
              <a:t>generatione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animalium</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Úvahy o plození/vzniku živočichů</a:t>
            </a:r>
            <a:r>
              <a:rPr lang="cs-CZ" sz="1800" dirty="0">
                <a:effectLst/>
                <a:ea typeface="Calibri" panose="020F0502020204030204" pitchFamily="34" charset="0"/>
                <a:cs typeface="Times New Roman" panose="02020603050405020304" pitchFamily="18" charset="0"/>
              </a:rPr>
              <a:t>, 1651).</a:t>
            </a:r>
          </a:p>
          <a:p>
            <a:pPr algn="just">
              <a:spcAft>
                <a:spcPts val="600"/>
              </a:spcAft>
            </a:pPr>
            <a:r>
              <a:rPr lang="cs-CZ" sz="1800" dirty="0">
                <a:effectLst/>
                <a:ea typeface="Calibri" panose="020F0502020204030204" pitchFamily="34" charset="0"/>
                <a:cs typeface="Times New Roman" panose="02020603050405020304" pitchFamily="18" charset="0"/>
              </a:rPr>
              <a:t>Mnoho let experimentů – rozřezával oplodněné laně a snažil se najít zárodek, marně.</a:t>
            </a:r>
          </a:p>
          <a:p>
            <a:pPr algn="just">
              <a:spcAft>
                <a:spcPts val="600"/>
              </a:spcAft>
            </a:pPr>
            <a:r>
              <a:rPr lang="cs-CZ" sz="1800" dirty="0">
                <a:effectLst/>
                <a:ea typeface="Calibri" panose="020F0502020204030204" pitchFamily="34" charset="0"/>
                <a:cs typeface="Times New Roman" panose="02020603050405020304" pitchFamily="18" charset="0"/>
              </a:rPr>
              <a:t>Nenašel zárodečnou látku vzniklou z mužského a ženského příspěvku → od samce nepřichází materiální „</a:t>
            </a:r>
            <a:r>
              <a:rPr lang="cs-CZ" sz="1800" i="1" dirty="0">
                <a:effectLst/>
                <a:ea typeface="Calibri" panose="020F0502020204030204" pitchFamily="34" charset="0"/>
                <a:cs typeface="Times New Roman" panose="02020603050405020304" pitchFamily="18" charset="0"/>
              </a:rPr>
              <a:t>příspěvek</a:t>
            </a:r>
            <a:r>
              <a:rPr lang="cs-CZ" sz="1800" dirty="0">
                <a:effectLst/>
                <a:ea typeface="Calibri" panose="020F0502020204030204" pitchFamily="34" charset="0"/>
                <a:cs typeface="Times New Roman" panose="02020603050405020304" pitchFamily="18" charset="0"/>
              </a:rPr>
              <a:t>“.</a:t>
            </a:r>
          </a:p>
          <a:p>
            <a:pPr algn="just">
              <a:spcAft>
                <a:spcPts val="600"/>
              </a:spcAft>
            </a:pPr>
            <a:r>
              <a:rPr lang="cs-CZ" sz="1800" dirty="0">
                <a:effectLst/>
                <a:ea typeface="Calibri" panose="020F0502020204030204" pitchFamily="34" charset="0"/>
                <a:cs typeface="Times New Roman" panose="02020603050405020304" pitchFamily="18" charset="0"/>
              </a:rPr>
              <a:t>Semeno vyvolává nemoc - oplodnění = nákaza: ženy zvrací a jsou slabé.</a:t>
            </a:r>
          </a:p>
          <a:p>
            <a:pPr algn="just">
              <a:spcAft>
                <a:spcPts val="600"/>
              </a:spcAft>
            </a:pPr>
            <a:r>
              <a:rPr lang="cs-CZ" sz="1800" i="1" dirty="0">
                <a:effectLst/>
                <a:ea typeface="Calibri" panose="020F0502020204030204" pitchFamily="34" charset="0"/>
                <a:cs typeface="Times New Roman" panose="02020603050405020304" pitchFamily="18" charset="0"/>
              </a:rPr>
              <a:t>Omne </a:t>
            </a:r>
            <a:r>
              <a:rPr lang="cs-CZ" sz="1800" i="1" dirty="0" err="1">
                <a:effectLst/>
                <a:ea typeface="Calibri" panose="020F0502020204030204" pitchFamily="34" charset="0"/>
                <a:cs typeface="Times New Roman" panose="02020603050405020304" pitchFamily="18" charset="0"/>
              </a:rPr>
              <a:t>vivum</a:t>
            </a:r>
            <a:r>
              <a:rPr lang="cs-CZ" sz="1800" i="1" dirty="0">
                <a:effectLst/>
                <a:ea typeface="Calibri" panose="020F0502020204030204" pitchFamily="34" charset="0"/>
                <a:cs typeface="Times New Roman" panose="02020603050405020304" pitchFamily="18" charset="0"/>
              </a:rPr>
              <a:t> ex </a:t>
            </a:r>
            <a:r>
              <a:rPr lang="cs-CZ" sz="1800" i="1" dirty="0" err="1">
                <a:effectLst/>
                <a:ea typeface="Calibri" panose="020F0502020204030204" pitchFamily="34" charset="0"/>
                <a:cs typeface="Times New Roman" panose="02020603050405020304" pitchFamily="18" charset="0"/>
              </a:rPr>
              <a:t>ovo</a:t>
            </a:r>
            <a:r>
              <a:rPr lang="cs-CZ" sz="1800" dirty="0">
                <a:effectLst/>
                <a:ea typeface="Calibri" panose="020F0502020204030204" pitchFamily="34" charset="0"/>
                <a:cs typeface="Times New Roman" panose="02020603050405020304" pitchFamily="18" charset="0"/>
              </a:rPr>
              <a:t> - vše živé pochází z vajíčka.</a:t>
            </a:r>
          </a:p>
          <a:p>
            <a:pPr algn="just">
              <a:spcAft>
                <a:spcPts val="600"/>
              </a:spcAft>
            </a:pPr>
            <a:r>
              <a:rPr lang="cs-CZ" sz="1800" dirty="0">
                <a:effectLst/>
                <a:ea typeface="Calibri" panose="020F0502020204030204" pitchFamily="34" charset="0"/>
                <a:cs typeface="Times New Roman" panose="02020603050405020304" pitchFamily="18" charset="0"/>
              </a:rPr>
              <a:t>Jeho vajíčko byl ve skutečnosti </a:t>
            </a:r>
            <a:r>
              <a:rPr lang="cs-CZ" sz="1800" i="1" dirty="0">
                <a:effectLst/>
                <a:ea typeface="Calibri" panose="020F0502020204030204" pitchFamily="34" charset="0"/>
                <a:cs typeface="Times New Roman" panose="02020603050405020304" pitchFamily="18" charset="0"/>
              </a:rPr>
              <a:t>fétus</a:t>
            </a:r>
            <a:r>
              <a:rPr lang="cs-CZ" sz="1800" dirty="0">
                <a:effectLst/>
                <a:ea typeface="Calibri" panose="020F0502020204030204" pitchFamily="34" charset="0"/>
                <a:cs typeface="Times New Roman" panose="02020603050405020304" pitchFamily="18" charset="0"/>
              </a:rPr>
              <a:t> (tj. viditelný plod).</a:t>
            </a:r>
          </a:p>
          <a:p>
            <a:pPr algn="just">
              <a:spcAft>
                <a:spcPts val="600"/>
              </a:spcAft>
            </a:pPr>
            <a:r>
              <a:rPr lang="cs-CZ" sz="1800" dirty="0">
                <a:effectLst/>
                <a:ea typeface="Calibri" panose="020F0502020204030204" pitchFamily="34" charset="0"/>
                <a:cs typeface="Times New Roman" panose="02020603050405020304" pitchFamily="18" charset="0"/>
              </a:rPr>
              <a:t>Ženská vajíčka byla objevena až r. 1827 (Karl Ernst von </a:t>
            </a:r>
            <a:r>
              <a:rPr lang="cs-CZ" sz="1800" dirty="0" err="1">
                <a:effectLst/>
                <a:ea typeface="Calibri" panose="020F0502020204030204" pitchFamily="34" charset="0"/>
                <a:cs typeface="Times New Roman" panose="02020603050405020304" pitchFamily="18" charset="0"/>
              </a:rPr>
              <a:t>Baer</a:t>
            </a:r>
            <a:r>
              <a:rPr lang="cs-CZ" sz="1800" dirty="0">
                <a:effectLst/>
                <a:ea typeface="Calibri" panose="020F0502020204030204" pitchFamily="34" charset="0"/>
                <a:cs typeface="Times New Roman" panose="02020603050405020304" pitchFamily="18" charset="0"/>
              </a:rPr>
              <a:t>).</a:t>
            </a:r>
          </a:p>
          <a:p>
            <a:pPr algn="just">
              <a:spcAft>
                <a:spcPts val="600"/>
              </a:spcAft>
            </a:pPr>
            <a:r>
              <a:rPr lang="cs-CZ" sz="1800" dirty="0">
                <a:effectLst/>
                <a:ea typeface="Calibri" panose="020F0502020204030204" pitchFamily="34" charset="0"/>
                <a:cs typeface="Times New Roman" panose="02020603050405020304" pitchFamily="18" charset="0"/>
              </a:rPr>
              <a:t>Vajíčka byla postulátem, který si </a:t>
            </a:r>
            <a:r>
              <a:rPr lang="cs-CZ" sz="1800" i="1" dirty="0">
                <a:effectLst/>
                <a:ea typeface="Calibri" panose="020F0502020204030204" pitchFamily="34" charset="0"/>
                <a:cs typeface="Times New Roman" panose="02020603050405020304" pitchFamily="18" charset="0"/>
              </a:rPr>
              <a:t>epigeneze</a:t>
            </a:r>
            <a:r>
              <a:rPr lang="cs-CZ" sz="1800" dirty="0">
                <a:effectLst/>
                <a:ea typeface="Calibri" panose="020F0502020204030204" pitchFamily="34" charset="0"/>
                <a:cs typeface="Times New Roman" panose="02020603050405020304" pitchFamily="18" charset="0"/>
              </a:rPr>
              <a:t> vyžadovala.</a:t>
            </a:r>
          </a:p>
          <a:p>
            <a:pPr algn="just">
              <a:spcAft>
                <a:spcPts val="600"/>
              </a:spcAft>
            </a:pPr>
            <a:r>
              <a:rPr lang="cs-CZ" sz="1800" dirty="0">
                <a:effectLst/>
                <a:ea typeface="Calibri" panose="020F0502020204030204" pitchFamily="34" charset="0"/>
                <a:cs typeface="Times New Roman" panose="02020603050405020304" pitchFamily="18" charset="0"/>
              </a:rPr>
              <a:t>Harvey byl posledním významným představitelem </a:t>
            </a:r>
            <a:r>
              <a:rPr lang="cs-CZ" sz="1800" i="1" dirty="0" err="1">
                <a:effectLst/>
                <a:ea typeface="Calibri" panose="020F0502020204030204" pitchFamily="34" charset="0"/>
                <a:cs typeface="Times New Roman" panose="02020603050405020304" pitchFamily="18" charset="0"/>
              </a:rPr>
              <a:t>epigenze</a:t>
            </a:r>
            <a:r>
              <a:rPr lang="cs-CZ" sz="1800" dirty="0">
                <a:effectLst/>
                <a:ea typeface="Calibri" panose="020F0502020204030204" pitchFamily="34" charset="0"/>
                <a:cs typeface="Times New Roman" panose="02020603050405020304" pitchFamily="18" charset="0"/>
              </a:rPr>
              <a:t> v 17. a ještě dlouho v 18. století na něj nikdo nenavázal – diskurs ovládla alternativní teorie.</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Harvey</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2650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7137863"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 ženském či mužském </a:t>
            </a:r>
            <a:r>
              <a:rPr lang="cs-CZ" sz="1800" dirty="0" err="1">
                <a:effectLst/>
                <a:ea typeface="Calibri" panose="020F0502020204030204" pitchFamily="34" charset="0"/>
                <a:cs typeface="Times New Roman" panose="02020603050405020304" pitchFamily="18" charset="0"/>
              </a:rPr>
              <a:t>sementu</a:t>
            </a:r>
            <a:r>
              <a:rPr lang="cs-CZ" sz="1800" dirty="0">
                <a:effectLst/>
                <a:ea typeface="Calibri" panose="020F0502020204030204" pitchFamily="34" charset="0"/>
                <a:cs typeface="Times New Roman" panose="02020603050405020304" pitchFamily="18" charset="0"/>
              </a:rPr>
              <a:t> existuje miniaturní budoucí hotové individuum; nedochází k vývoji, ale jen ke zvětšování.</a:t>
            </a:r>
          </a:p>
          <a:p>
            <a:pPr algn="just">
              <a:spcAft>
                <a:spcPts val="600"/>
              </a:spcAft>
            </a:pPr>
            <a:r>
              <a:rPr lang="cs-CZ" sz="1800" dirty="0">
                <a:effectLst/>
                <a:ea typeface="Calibri" panose="020F0502020204030204" pitchFamily="34" charset="0"/>
                <a:cs typeface="Times New Roman" panose="02020603050405020304" pitchFamily="18" charset="0"/>
              </a:rPr>
              <a:t>Všechny živé bytosti byly stvořeny již na počátku světa: postupně jen vstupují jen do existence, když jsou během početí aktualizovány, spuštěny, oživeny jejich miniatury.</a:t>
            </a:r>
          </a:p>
          <a:p>
            <a:pPr algn="just">
              <a:spcAft>
                <a:spcPts val="600"/>
              </a:spcAft>
            </a:pPr>
            <a:r>
              <a:rPr lang="cs-CZ" sz="1800" dirty="0">
                <a:effectLst/>
                <a:ea typeface="Calibri" panose="020F0502020204030204" pitchFamily="34" charset="0"/>
                <a:cs typeface="Times New Roman" panose="02020603050405020304" pitchFamily="18" charset="0"/>
              </a:rPr>
              <a:t>Všichni lidé existovali na počátku v Adamových varlatech a Evině děloze – my máme ve svých pohlavních orgánech v miniaturní verzi všechny své potomky.</a:t>
            </a:r>
          </a:p>
          <a:p>
            <a:pPr algn="just">
              <a:spcAft>
                <a:spcPts val="600"/>
              </a:spcAft>
            </a:pPr>
            <a:r>
              <a:rPr lang="cs-CZ" sz="1800" b="1" dirty="0" err="1">
                <a:effectLst/>
                <a:ea typeface="Calibri" panose="020F0502020204030204" pitchFamily="34" charset="0"/>
                <a:cs typeface="Times New Roman" panose="02020603050405020304" pitchFamily="18" charset="0"/>
              </a:rPr>
              <a:t>Preformacionismus</a:t>
            </a:r>
            <a:r>
              <a:rPr lang="cs-CZ" sz="1800" dirty="0">
                <a:effectLst/>
                <a:ea typeface="Calibri" panose="020F0502020204030204" pitchFamily="34" charset="0"/>
                <a:cs typeface="Times New Roman" panose="02020603050405020304" pitchFamily="18" charset="0"/>
              </a:rPr>
              <a:t> byl v 17. století moderní a pokrokovou teorií, protože byl v souladu s tehdejšími poznatky, jako byly.</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Preformační</a:t>
            </a:r>
            <a:r>
              <a:rPr lang="cs-CZ" dirty="0"/>
              <a:t> teorie</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early modern preformationism">
            <a:extLst>
              <a:ext uri="{FF2B5EF4-FFF2-40B4-BE49-F238E27FC236}">
                <a16:creationId xmlns:a16="http://schemas.microsoft.com/office/drawing/2014/main" id="{66726E91-C5E5-432A-8047-D843C260A7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46225" y="523238"/>
            <a:ext cx="3945775" cy="6334762"/>
          </a:xfrm>
          <a:prstGeom prst="rect">
            <a:avLst/>
          </a:prstGeom>
          <a:noFill/>
          <a:ln>
            <a:noFill/>
          </a:ln>
        </p:spPr>
      </p:pic>
    </p:spTree>
    <p:extLst>
      <p:ext uri="{BB962C8B-B14F-4D97-AF65-F5344CB8AC3E}">
        <p14:creationId xmlns:p14="http://schemas.microsoft.com/office/powerpoint/2010/main" val="416707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3. Knižní charakter renesančního přírodopisu: </a:t>
            </a:r>
            <a:r>
              <a:rPr lang="cs-CZ" dirty="0" err="1"/>
              <a:t>Gesnerova</a:t>
            </a:r>
            <a:r>
              <a:rPr lang="cs-CZ" dirty="0"/>
              <a:t> liška</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Knižní </a:t>
            </a:r>
            <a:r>
              <a:rPr lang="cs-CZ" sz="1800" dirty="0" err="1">
                <a:solidFill>
                  <a:schemeClr val="bg1"/>
                </a:solidFill>
                <a:effectLst/>
                <a:latin typeface="+mj-lt"/>
                <a:ea typeface="Times New Roman" panose="02020603050405020304" pitchFamily="18" charset="0"/>
                <a:cs typeface="Calibri" panose="020F0502020204030204" pitchFamily="34" charset="0"/>
              </a:rPr>
              <a:t>char</a:t>
            </a:r>
            <a:r>
              <a:rPr lang="cs-CZ" sz="1800" dirty="0">
                <a:solidFill>
                  <a:schemeClr val="bg1"/>
                </a:solidFill>
                <a:effectLst/>
                <a:latin typeface="+mj-lt"/>
                <a:ea typeface="Times New Roman" panose="02020603050405020304" pitchFamily="18" charset="0"/>
                <a:cs typeface="Calibri" panose="020F0502020204030204" pitchFamily="34" charset="0"/>
              </a:rPr>
              <a:t>. … </a:t>
            </a:r>
            <a:r>
              <a:rPr lang="cs-CZ" sz="1800" dirty="0" err="1">
                <a:solidFill>
                  <a:schemeClr val="bg1"/>
                </a:solidFill>
                <a:effectLst/>
                <a:latin typeface="+mj-lt"/>
                <a:ea typeface="Times New Roman" panose="02020603050405020304" pitchFamily="18" charset="0"/>
                <a:cs typeface="Calibri" panose="020F0502020204030204" pitchFamily="34" charset="0"/>
              </a:rPr>
              <a:t>Gesnerova</a:t>
            </a:r>
            <a:r>
              <a:rPr lang="cs-CZ" sz="1800" dirty="0">
                <a:solidFill>
                  <a:schemeClr val="bg1"/>
                </a:solidFill>
                <a:effectLst/>
                <a:latin typeface="+mj-lt"/>
                <a:ea typeface="Times New Roman" panose="02020603050405020304" pitchFamily="18" charset="0"/>
                <a:cs typeface="Calibri" panose="020F0502020204030204" pitchFamily="34" charset="0"/>
              </a:rPr>
              <a:t> liška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B3A3D181-3B15-4B1C-B4CD-9E5396E48931}"/>
              </a:ext>
            </a:extLst>
          </p:cNvPr>
          <p:cNvPicPr>
            <a:picLocks noChangeAspect="1"/>
          </p:cNvPicPr>
          <p:nvPr/>
        </p:nvPicPr>
        <p:blipFill rotWithShape="1">
          <a:blip r:embed="rId2">
            <a:alphaModFix amt="85000"/>
          </a:blip>
          <a:srcRect t="-1" r="22587" b="20946"/>
          <a:stretch/>
        </p:blipFill>
        <p:spPr>
          <a:xfrm>
            <a:off x="8115301" y="1275871"/>
            <a:ext cx="4076700" cy="5582130"/>
          </a:xfrm>
          <a:prstGeom prst="rect">
            <a:avLst/>
          </a:prstGeom>
        </p:spPr>
      </p:pic>
    </p:spTree>
    <p:extLst>
      <p:ext uri="{BB962C8B-B14F-4D97-AF65-F5344CB8AC3E}">
        <p14:creationId xmlns:p14="http://schemas.microsoft.com/office/powerpoint/2010/main" val="20414405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180407"/>
            <a:ext cx="10843261" cy="5370021"/>
          </a:xfrm>
        </p:spPr>
        <p:txBody>
          <a:bodyPr>
            <a:normAutofit/>
          </a:bodyPr>
          <a:lstStyle/>
          <a:p>
            <a:pPr algn="just">
              <a:spcAft>
                <a:spcPts val="600"/>
              </a:spcAft>
              <a:buFont typeface="+mj-lt"/>
              <a:buAutoNum type="alphaLcParenR"/>
            </a:pPr>
            <a:r>
              <a:rPr lang="cs-CZ" sz="1800" dirty="0">
                <a:solidFill>
                  <a:schemeClr val="accent1"/>
                </a:solidFill>
                <a:effectLst/>
                <a:ea typeface="Calibri" panose="020F0502020204030204" pitchFamily="34" charset="0"/>
                <a:cs typeface="Times New Roman" panose="02020603050405020304" pitchFamily="18" charset="0"/>
              </a:rPr>
              <a:t>Dobové úvahy o nekonečnu:</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Matematici (Leibniz, Newton aj.) diskutovali o povaze nekonečna: předpokládala se </a:t>
            </a:r>
            <a:r>
              <a:rPr lang="cs-CZ" sz="1800" dirty="0" err="1">
                <a:effectLst/>
                <a:ea typeface="Calibri" panose="020F0502020204030204" pitchFamily="34" charset="0"/>
                <a:cs typeface="Times New Roman" panose="02020603050405020304" pitchFamily="18" charset="0"/>
              </a:rPr>
              <a:t>nekončná</a:t>
            </a:r>
            <a:r>
              <a:rPr lang="cs-CZ" sz="1800" dirty="0">
                <a:effectLst/>
                <a:ea typeface="Calibri" panose="020F0502020204030204" pitchFamily="34" charset="0"/>
                <a:cs typeface="Times New Roman" panose="02020603050405020304" pitchFamily="18" charset="0"/>
              </a:rPr>
              <a:t> dělitelnost geometrického kontinua.</a:t>
            </a:r>
          </a:p>
          <a:p>
            <a:pPr>
              <a:spcAft>
                <a:spcPts val="600"/>
              </a:spcAft>
            </a:pPr>
            <a:r>
              <a:rPr lang="cs-CZ" sz="1800" dirty="0" err="1">
                <a:effectLst/>
                <a:ea typeface="Calibri" panose="020F0502020204030204" pitchFamily="34" charset="0"/>
                <a:cs typeface="Times New Roman" panose="02020603050405020304" pitchFamily="18" charset="0"/>
              </a:rPr>
              <a:t>Blaise</a:t>
            </a:r>
            <a:r>
              <a:rPr lang="cs-CZ" sz="1800" dirty="0">
                <a:effectLst/>
                <a:ea typeface="Calibri" panose="020F0502020204030204" pitchFamily="34" charset="0"/>
                <a:cs typeface="Times New Roman" panose="02020603050405020304" pitchFamily="18" charset="0"/>
              </a:rPr>
              <a:t> Pascal, </a:t>
            </a:r>
            <a:r>
              <a:rPr lang="cs-CZ" sz="1800" dirty="0" err="1">
                <a:effectLst/>
                <a:ea typeface="Calibri" panose="020F0502020204030204" pitchFamily="34" charset="0"/>
                <a:cs typeface="Times New Roman" panose="02020603050405020304" pitchFamily="18" charset="0"/>
              </a:rPr>
              <a:t>Pensées</a:t>
            </a:r>
            <a:r>
              <a:rPr lang="cs-CZ" sz="1800" dirty="0">
                <a:effectLst/>
                <a:ea typeface="Calibri" panose="020F0502020204030204" pitchFamily="34" charset="0"/>
                <a:cs typeface="Times New Roman" panose="02020603050405020304" pitchFamily="18" charset="0"/>
              </a:rPr>
              <a:t> (</a:t>
            </a:r>
            <a:r>
              <a:rPr lang="cs-CZ" sz="1800" i="1" dirty="0">
                <a:effectLst/>
                <a:ea typeface="Calibri" panose="020F0502020204030204" pitchFamily="34" charset="0"/>
                <a:cs typeface="Times New Roman" panose="02020603050405020304" pitchFamily="18" charset="0"/>
              </a:rPr>
              <a:t>Myšlenky</a:t>
            </a:r>
            <a:r>
              <a:rPr lang="cs-CZ" sz="1800" dirty="0">
                <a:effectLst/>
                <a:ea typeface="Calibri" panose="020F0502020204030204" pitchFamily="34" charset="0"/>
                <a:cs typeface="Times New Roman" panose="02020603050405020304" pitchFamily="18" charset="0"/>
              </a:rPr>
              <a:t>, 1670): Země je v kosmu „</a:t>
            </a:r>
            <a:r>
              <a:rPr lang="cs-CZ" sz="1800" i="1" dirty="0">
                <a:effectLst/>
                <a:ea typeface="Calibri" panose="020F0502020204030204" pitchFamily="34" charset="0"/>
                <a:cs typeface="Times New Roman" panose="02020603050405020304" pitchFamily="18" charset="0"/>
              </a:rPr>
              <a:t>nepostižitelný bod</a:t>
            </a:r>
            <a:r>
              <a:rPr lang="cs-CZ" sz="1800" dirty="0">
                <a:effectLst/>
                <a:ea typeface="Calibri" panose="020F0502020204030204" pitchFamily="34" charset="0"/>
                <a:cs typeface="Times New Roman" panose="02020603050405020304" pitchFamily="18" charset="0"/>
              </a:rPr>
              <a:t>“; kromě vesmíru existuje „</a:t>
            </a:r>
            <a:r>
              <a:rPr lang="cs-CZ" sz="1800" i="1" dirty="0">
                <a:effectLst/>
                <a:ea typeface="Calibri" panose="020F0502020204030204" pitchFamily="34" charset="0"/>
                <a:cs typeface="Times New Roman" panose="02020603050405020304" pitchFamily="18" charset="0"/>
              </a:rPr>
              <a:t>druhá propast nekonečna</a:t>
            </a:r>
            <a:r>
              <a:rPr lang="cs-CZ" sz="1800" dirty="0">
                <a:effectLst/>
                <a:ea typeface="Calibri" panose="020F0502020204030204" pitchFamily="34" charset="0"/>
                <a:cs typeface="Times New Roman" panose="02020603050405020304" pitchFamily="18" charset="0"/>
              </a:rPr>
              <a:t>“: neviditelný mikrosvět. Mikroskopy nám odhalily, že roztoči mají své vlastní orgány, v nich krev, páru v této krvi a atomy v této páře. Tyto atomy ukrývají „</a:t>
            </a:r>
            <a:r>
              <a:rPr lang="cs-CZ" sz="1800" i="1" dirty="0">
                <a:effectLst/>
                <a:ea typeface="Calibri" panose="020F0502020204030204" pitchFamily="34" charset="0"/>
                <a:cs typeface="Times New Roman" panose="02020603050405020304" pitchFamily="18" charset="0"/>
              </a:rPr>
              <a:t>nekonečné množství vesmírů, z nichž každý má svoji oblohu, svoje planety, svoji zemi ve stejném poměru jako svět viditelný</a:t>
            </a:r>
            <a:r>
              <a:rPr lang="cs-CZ" sz="1800" dirty="0">
                <a:effectLst/>
                <a:ea typeface="Calibri" panose="020F0502020204030204" pitchFamily="34" charset="0"/>
                <a:cs typeface="Times New Roman" panose="02020603050405020304" pitchFamily="18" charset="0"/>
              </a:rPr>
              <a:t>“. Mikroskopická univerza mají svoje roztoče, kteří zase sestávají z orgánů, krve, páry a atomů, jež obsahují další světy. Vůči skutečnosti člověk nic neznamená: </a:t>
            </a:r>
          </a:p>
          <a:p>
            <a:pPr marL="0" indent="0" algn="just">
              <a:spcAft>
                <a:spcPts val="600"/>
              </a:spcAft>
              <a:buNone/>
            </a:pP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Nic proti nekonečnu, všecko proti ničemu, střed mezi ničím a vším. Pochopení krajností jest nekonečně vzdálen, konec věcí i jejich princip jest mu nepřemožitelně skryt v neproniknutelném tajemství, stejně neschopen jest viděti nic, z čehož vzešel, i nekonečno, které jej pohlcuje.</a:t>
            </a:r>
            <a:r>
              <a:rPr lang="cs-CZ" sz="1800" dirty="0">
                <a:effectLst/>
                <a:ea typeface="Calibri" panose="020F0502020204030204" pitchFamily="34" charset="0"/>
                <a:cs typeface="Times New Roman" panose="02020603050405020304" pitchFamily="18" charset="0"/>
              </a:rPr>
              <a:t>“ (Pascal, </a:t>
            </a:r>
            <a:r>
              <a:rPr lang="cs-CZ" sz="1800" i="1" dirty="0">
                <a:effectLst/>
                <a:ea typeface="Calibri" panose="020F0502020204030204" pitchFamily="34" charset="0"/>
                <a:cs typeface="Times New Roman" panose="02020603050405020304" pitchFamily="18" charset="0"/>
              </a:rPr>
              <a:t>Myšlenky</a:t>
            </a:r>
            <a:r>
              <a:rPr lang="cs-CZ" sz="1800" dirty="0">
                <a:effectLst/>
                <a:ea typeface="Calibri" panose="020F0502020204030204" pitchFamily="34" charset="0"/>
                <a:cs typeface="Times New Roman" panose="02020603050405020304" pitchFamily="18" charset="0"/>
              </a:rPr>
              <a:t>, 1909, 28-30)</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7" name="Obdélník: se zakulacenými rohy 6">
            <a:extLst>
              <a:ext uri="{FF2B5EF4-FFF2-40B4-BE49-F238E27FC236}">
                <a16:creationId xmlns:a16="http://schemas.microsoft.com/office/drawing/2014/main" id="{004986C0-6030-4224-B894-338F61EBDE5F}"/>
              </a:ext>
            </a:extLst>
          </p:cNvPr>
          <p:cNvSpPr/>
          <p:nvPr/>
        </p:nvSpPr>
        <p:spPr>
          <a:xfrm>
            <a:off x="975359" y="4499608"/>
            <a:ext cx="10843261" cy="124968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102157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180407"/>
            <a:ext cx="5492537" cy="5370021"/>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P</a:t>
            </a:r>
            <a:r>
              <a:rPr lang="cs-CZ" sz="1800" dirty="0">
                <a:effectLst/>
                <a:ea typeface="Calibri" panose="020F0502020204030204" pitchFamily="34" charset="0"/>
                <a:cs typeface="Times New Roman" panose="02020603050405020304" pitchFamily="18" charset="0"/>
              </a:rPr>
              <a:t>řed poznání buněčné struktury organismů neexistoval žádný věrohodný limit pro jejich zmenšování: Roztoči mají své vlastní roztoče, kteří je koušou. </a:t>
            </a:r>
          </a:p>
          <a:p>
            <a:pPr algn="just">
              <a:spcAft>
                <a:spcPts val="600"/>
              </a:spcAft>
            </a:pPr>
            <a:r>
              <a:rPr lang="cs-CZ" sz="1800" dirty="0">
                <a:effectLst/>
                <a:ea typeface="Calibri" panose="020F0502020204030204" pitchFamily="34" charset="0"/>
                <a:cs typeface="Times New Roman" panose="02020603050405020304" pitchFamily="18" charset="0"/>
              </a:rPr>
              <a:t>Představa samců a samic, kteří v sobě mají zárodky všech budoucích generací, byla zcela věrohodná.</a:t>
            </a:r>
          </a:p>
          <a:p>
            <a:pPr algn="just">
              <a:spcAft>
                <a:spcPts val="600"/>
              </a:spcAft>
            </a:pPr>
            <a:r>
              <a:rPr lang="cs-CZ" sz="1800" dirty="0">
                <a:effectLst/>
                <a:ea typeface="Calibri" panose="020F0502020204030204" pitchFamily="34" charset="0"/>
                <a:cs typeface="Times New Roman" panose="02020603050405020304" pitchFamily="18" charset="0"/>
              </a:rPr>
              <a:t>Stáří Země bylo odhadováno asi na cca 5000 let, tj. asi 250 generací lidí – ani počet budoucích generací zase nebyl zase tak velký (blízký konec světa).</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look through microscope">
            <a:extLst>
              <a:ext uri="{FF2B5EF4-FFF2-40B4-BE49-F238E27FC236}">
                <a16:creationId xmlns:a16="http://schemas.microsoft.com/office/drawing/2014/main" id="{EF110DE6-63C0-4E75-8BCB-EB7F4F0721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99463" y="1184563"/>
            <a:ext cx="5492537" cy="4121219"/>
          </a:xfrm>
          <a:prstGeom prst="rect">
            <a:avLst/>
          </a:prstGeom>
          <a:noFill/>
          <a:ln>
            <a:noFill/>
          </a:ln>
        </p:spPr>
      </p:pic>
    </p:spTree>
    <p:extLst>
      <p:ext uri="{BB962C8B-B14F-4D97-AF65-F5344CB8AC3E}">
        <p14:creationId xmlns:p14="http://schemas.microsoft.com/office/powerpoint/2010/main" val="41327188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180407"/>
            <a:ext cx="10529251" cy="5370021"/>
          </a:xfrm>
        </p:spPr>
        <p:txBody>
          <a:bodyPr>
            <a:normAutofit/>
          </a:bodyPr>
          <a:lstStyle/>
          <a:p>
            <a:pPr algn="just">
              <a:spcAft>
                <a:spcPts val="600"/>
              </a:spcAft>
              <a:buFont typeface="+mj-lt"/>
              <a:buAutoNum type="alphaLcParenR" startAt="2"/>
            </a:pPr>
            <a:r>
              <a:rPr lang="cs-CZ" sz="1800" dirty="0">
                <a:solidFill>
                  <a:schemeClr val="accent1"/>
                </a:solidFill>
                <a:effectLst/>
                <a:ea typeface="Calibri" panose="020F0502020204030204" pitchFamily="34" charset="0"/>
                <a:cs typeface="Times New Roman" panose="02020603050405020304" pitchFamily="18" charset="0"/>
              </a:rPr>
              <a:t>Mechanistické vidění světa: </a:t>
            </a:r>
          </a:p>
          <a:p>
            <a:pPr>
              <a:spcAft>
                <a:spcPts val="600"/>
              </a:spcAft>
            </a:pPr>
            <a:r>
              <a:rPr lang="cs-CZ" sz="1800" u="sng" dirty="0" err="1">
                <a:effectLst/>
                <a:ea typeface="Calibri" panose="020F0502020204030204" pitchFamily="34" charset="0"/>
                <a:cs typeface="Times New Roman" panose="02020603050405020304" pitchFamily="18" charset="0"/>
              </a:rPr>
              <a:t>Mechanicismus</a:t>
            </a:r>
            <a:r>
              <a:rPr lang="cs-CZ" sz="1800" dirty="0">
                <a:effectLst/>
                <a:ea typeface="Calibri" panose="020F0502020204030204" pitchFamily="34" charset="0"/>
                <a:cs typeface="Times New Roman" panose="02020603050405020304" pitchFamily="18" charset="0"/>
              </a:rPr>
              <a:t>: celý přírodní svět lze vysvětlit prostřednictvím hmotných částic v pohybu, které uvádí do pohybu Bůh (Descartes aj.).</a:t>
            </a:r>
          </a:p>
          <a:p>
            <a:pPr>
              <a:spcAft>
                <a:spcPts val="600"/>
              </a:spcAft>
            </a:pPr>
            <a:r>
              <a:rPr lang="cs-CZ" sz="1800" u="sng" dirty="0">
                <a:effectLst/>
                <a:ea typeface="Calibri" panose="020F0502020204030204" pitchFamily="34" charset="0"/>
                <a:cs typeface="Times New Roman" panose="02020603050405020304" pitchFamily="18" charset="0"/>
              </a:rPr>
              <a:t>Mechanistický </a:t>
            </a:r>
            <a:r>
              <a:rPr lang="cs-CZ" sz="1800" u="sng" dirty="0" err="1">
                <a:effectLst/>
                <a:ea typeface="Calibri" panose="020F0502020204030204" pitchFamily="34" charset="0"/>
                <a:cs typeface="Times New Roman" panose="02020603050405020304" pitchFamily="18" charset="0"/>
              </a:rPr>
              <a:t>preformacionismus</a:t>
            </a:r>
            <a:r>
              <a:rPr lang="cs-CZ" sz="1800" dirty="0">
                <a:effectLst/>
                <a:ea typeface="Calibri" panose="020F0502020204030204" pitchFamily="34" charset="0"/>
                <a:cs typeface="Times New Roman" panose="02020603050405020304" pitchFamily="18" charset="0"/>
              </a:rPr>
              <a:t> odmítal duchovní principy a teleologii, kterou předpokládala </a:t>
            </a:r>
            <a:r>
              <a:rPr lang="cs-CZ" sz="1800" i="1" dirty="0">
                <a:effectLst/>
                <a:ea typeface="Calibri" panose="020F0502020204030204" pitchFamily="34" charset="0"/>
                <a:cs typeface="Times New Roman" panose="02020603050405020304" pitchFamily="18" charset="0"/>
              </a:rPr>
              <a:t>epigeneze</a:t>
            </a:r>
            <a:r>
              <a:rPr lang="cs-CZ" sz="1800" dirty="0">
                <a:effectLst/>
                <a:ea typeface="Calibri" panose="020F0502020204030204" pitchFamily="34" charset="0"/>
                <a:cs typeface="Times New Roman" panose="02020603050405020304" pitchFamily="18" charset="0"/>
              </a:rPr>
              <a:t>.  </a:t>
            </a:r>
          </a:p>
          <a:p>
            <a:pPr>
              <a:spcAft>
                <a:spcPts val="600"/>
              </a:spcAft>
            </a:pPr>
            <a:r>
              <a:rPr lang="cs-CZ" sz="1800" dirty="0">
                <a:effectLst/>
                <a:ea typeface="Calibri" panose="020F0502020204030204" pitchFamily="34" charset="0"/>
                <a:cs typeface="Times New Roman" panose="02020603050405020304" pitchFamily="18" charset="0"/>
              </a:rPr>
              <a:t>Descartes: rozmnožování jako mechanické interakce části shluků částic od otce i od matky.</a:t>
            </a:r>
          </a:p>
          <a:p>
            <a:pPr>
              <a:spcAft>
                <a:spcPts val="600"/>
              </a:spcAft>
            </a:pPr>
            <a:r>
              <a:rPr lang="cs-CZ" sz="1800" dirty="0">
                <a:effectLst/>
                <a:ea typeface="Calibri" panose="020F0502020204030204" pitchFamily="34" charset="0"/>
                <a:cs typeface="Times New Roman" panose="02020603050405020304" pitchFamily="18" charset="0"/>
              </a:rPr>
              <a:t>Nebylo však jasné, jak se hmota může sama zorganizovat v orgány: a řešením byl právě </a:t>
            </a:r>
            <a:r>
              <a:rPr lang="cs-CZ" sz="1800" u="sng" dirty="0" err="1">
                <a:effectLst/>
                <a:ea typeface="Calibri" panose="020F0502020204030204" pitchFamily="34" charset="0"/>
                <a:cs typeface="Times New Roman" panose="02020603050405020304" pitchFamily="18" charset="0"/>
              </a:rPr>
              <a:t>preformacionismu</a:t>
            </a:r>
            <a:r>
              <a:rPr lang="cs-CZ" sz="1800" dirty="0">
                <a:effectLst/>
                <a:ea typeface="Calibri" panose="020F0502020204030204" pitchFamily="34" charset="0"/>
                <a:cs typeface="Times New Roman" panose="02020603050405020304" pitchFamily="18" charset="0"/>
              </a:rPr>
              <a:t>: všechna individua rostou ze zárodků, které stvořil Bůh na počátku světa.</a:t>
            </a:r>
          </a:p>
          <a:p>
            <a:pPr>
              <a:spcAft>
                <a:spcPts val="600"/>
              </a:spcAft>
            </a:pPr>
            <a:r>
              <a:rPr lang="cs-CZ" sz="1800" u="sng" dirty="0" err="1">
                <a:effectLst/>
                <a:ea typeface="Calibri" panose="020F0502020204030204" pitchFamily="34" charset="0"/>
                <a:cs typeface="Times New Roman" panose="02020603050405020304" pitchFamily="18" charset="0"/>
              </a:rPr>
              <a:t>Preformacionismus</a:t>
            </a:r>
            <a:r>
              <a:rPr lang="cs-CZ" sz="1800" dirty="0">
                <a:effectLst/>
                <a:ea typeface="Calibri" panose="020F0502020204030204" pitchFamily="34" charset="0"/>
                <a:cs typeface="Times New Roman" panose="02020603050405020304" pitchFamily="18" charset="0"/>
              </a:rPr>
              <a:t> = snaha zachránit mechanistický výklad světa pomocí části – současně potvrdit svrchovanost Boha nad přírodou.</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12496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180407"/>
            <a:ext cx="7470372" cy="5370021"/>
          </a:xfrm>
        </p:spPr>
        <p:txBody>
          <a:bodyPr>
            <a:normAutofit/>
          </a:bodyPr>
          <a:lstStyle/>
          <a:p>
            <a:pPr algn="just">
              <a:spcAft>
                <a:spcPts val="600"/>
              </a:spcAft>
              <a:buFont typeface="+mj-lt"/>
              <a:buAutoNum type="alphaLcParenR" startAt="3"/>
            </a:pPr>
            <a:r>
              <a:rPr lang="cs-CZ" sz="1800" dirty="0">
                <a:solidFill>
                  <a:schemeClr val="accent1"/>
                </a:solidFill>
                <a:effectLst/>
                <a:ea typeface="Calibri" panose="020F0502020204030204" pitchFamily="34" charset="0"/>
                <a:cs typeface="Times New Roman" panose="02020603050405020304" pitchFamily="18" charset="0"/>
              </a:rPr>
              <a:t>Mikroskopická zkoumání:</a:t>
            </a:r>
          </a:p>
          <a:p>
            <a:pPr algn="just">
              <a:spcAft>
                <a:spcPts val="600"/>
              </a:spcAft>
            </a:pPr>
            <a:r>
              <a:rPr lang="cs-CZ" sz="1800" u="sng" dirty="0" err="1">
                <a:effectLst/>
                <a:ea typeface="Calibri" panose="020F0502020204030204" pitchFamily="34" charset="0"/>
                <a:cs typeface="Times New Roman" panose="02020603050405020304" pitchFamily="18" charset="0"/>
              </a:rPr>
              <a:t>Preformacionismus</a:t>
            </a:r>
            <a:r>
              <a:rPr lang="cs-CZ" sz="1800" dirty="0">
                <a:effectLst/>
                <a:ea typeface="Calibri" panose="020F0502020204030204" pitchFamily="34" charset="0"/>
                <a:cs typeface="Times New Roman" panose="02020603050405020304" pitchFamily="18" charset="0"/>
              </a:rPr>
              <a:t> podporovali </a:t>
            </a:r>
            <a:r>
              <a:rPr lang="cs-CZ" sz="1800" dirty="0" err="1">
                <a:effectLst/>
                <a:ea typeface="Calibri" panose="020F0502020204030204" pitchFamily="34" charset="0"/>
                <a:cs typeface="Times New Roman" panose="02020603050405020304" pitchFamily="18" charset="0"/>
              </a:rPr>
              <a:t>Malpighi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Swammerdam</a:t>
            </a:r>
            <a:r>
              <a:rPr lang="cs-CZ" sz="1800" dirty="0">
                <a:effectLst/>
                <a:ea typeface="Calibri" panose="020F0502020204030204" pitchFamily="34" charset="0"/>
                <a:cs typeface="Times New Roman" panose="02020603050405020304" pitchFamily="18" charset="0"/>
              </a:rPr>
              <a:t> i </a:t>
            </a:r>
            <a:r>
              <a:rPr lang="cs-CZ" sz="1800" dirty="0" err="1">
                <a:effectLst/>
                <a:ea typeface="Calibri" panose="020F0502020204030204" pitchFamily="34" charset="0"/>
                <a:cs typeface="Times New Roman" panose="02020603050405020304" pitchFamily="18" charset="0"/>
              </a:rPr>
              <a:t>Leeuwenhoek</a:t>
            </a:r>
            <a:r>
              <a:rPr lang="cs-CZ" dirty="0">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Filosofické pozadí dodali Leibniz a karteziánský filosof N. </a:t>
            </a:r>
            <a:r>
              <a:rPr lang="cs-CZ" sz="1800" dirty="0" err="1">
                <a:effectLst/>
                <a:ea typeface="Calibri" panose="020F0502020204030204" pitchFamily="34" charset="0"/>
                <a:cs typeface="Times New Roman" panose="02020603050405020304" pitchFamily="18" charset="0"/>
              </a:rPr>
              <a:t>Malebranche</a:t>
            </a:r>
            <a:r>
              <a:rPr lang="cs-CZ" sz="1800" dirty="0">
                <a:effectLst/>
                <a:ea typeface="Calibri" panose="020F0502020204030204" pitchFamily="34" charset="0"/>
                <a:cs typeface="Times New Roman" panose="02020603050405020304" pitchFamily="18" charset="0"/>
              </a:rPr>
              <a:t> (1638-1715).</a:t>
            </a:r>
          </a:p>
          <a:p>
            <a:pPr algn="just">
              <a:spcAft>
                <a:spcPts val="600"/>
              </a:spcAft>
            </a:pPr>
            <a:r>
              <a:rPr lang="cs-CZ" sz="1800" dirty="0" err="1">
                <a:effectLst/>
                <a:ea typeface="Calibri" panose="020F0502020204030204" pitchFamily="34" charset="0"/>
                <a:cs typeface="Times New Roman" panose="02020603050405020304" pitchFamily="18" charset="0"/>
              </a:rPr>
              <a:t>Malebranche</a:t>
            </a:r>
            <a:r>
              <a:rPr lang="cs-CZ" sz="1800"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emboîtement</a:t>
            </a:r>
            <a:r>
              <a:rPr lang="cs-CZ" sz="1800" dirty="0">
                <a:effectLst/>
                <a:ea typeface="Calibri" panose="020F0502020204030204" pitchFamily="34" charset="0"/>
                <a:cs typeface="Times New Roman" panose="02020603050405020304" pitchFamily="18" charset="0"/>
              </a:rPr>
              <a:t>“ – „</a:t>
            </a:r>
            <a:r>
              <a:rPr lang="cs-CZ" sz="1800" i="1" dirty="0">
                <a:effectLst/>
                <a:ea typeface="Calibri" panose="020F0502020204030204" pitchFamily="34" charset="0"/>
                <a:cs typeface="Times New Roman" panose="02020603050405020304" pitchFamily="18" charset="0"/>
              </a:rPr>
              <a:t>zapadání do sebe</a:t>
            </a:r>
            <a:r>
              <a:rPr lang="cs-CZ" sz="1800" dirty="0">
                <a:effectLst/>
                <a:ea typeface="Calibri" panose="020F0502020204030204" pitchFamily="34" charset="0"/>
                <a:cs typeface="Times New Roman" panose="02020603050405020304" pitchFamily="18" charset="0"/>
              </a:rPr>
              <a:t>“, matrjošky: v semeni/vajíčkách nekonečné řady malinkatých rostlinek a zvířat, které v sobě nesly další tisíce zárodků. Chtěl uchovat představu pasivního světa, který je zcela závislý na stvořitelské moci.</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8AEE848A-AB8D-41CE-87F0-6158C548219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1985" y="493813"/>
            <a:ext cx="3580015" cy="6364187"/>
          </a:xfrm>
          <a:prstGeom prst="rect">
            <a:avLst/>
          </a:prstGeom>
          <a:noFill/>
          <a:ln>
            <a:noFill/>
          </a:ln>
        </p:spPr>
      </p:pic>
    </p:spTree>
    <p:extLst>
      <p:ext uri="{BB962C8B-B14F-4D97-AF65-F5344CB8AC3E}">
        <p14:creationId xmlns:p14="http://schemas.microsoft.com/office/powerpoint/2010/main" val="14567686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668000"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Leibniz nechtěl zachránit </a:t>
            </a:r>
            <a:r>
              <a:rPr lang="cs-CZ" sz="1800" dirty="0" err="1">
                <a:effectLst/>
                <a:ea typeface="Calibri" panose="020F0502020204030204" pitchFamily="34" charset="0"/>
                <a:cs typeface="Times New Roman" panose="02020603050405020304" pitchFamily="18" charset="0"/>
              </a:rPr>
              <a:t>mechanicismus</a:t>
            </a:r>
            <a:r>
              <a:rPr lang="cs-CZ" sz="1800" dirty="0">
                <a:effectLst/>
                <a:ea typeface="Calibri" panose="020F0502020204030204" pitchFamily="34" charset="0"/>
                <a:cs typeface="Times New Roman" panose="02020603050405020304" pitchFamily="18" charset="0"/>
              </a:rPr>
              <a:t>; v </a:t>
            </a:r>
            <a:r>
              <a:rPr lang="cs-CZ" sz="1800" u="sng" dirty="0" err="1">
                <a:effectLst/>
                <a:ea typeface="Calibri" panose="020F0502020204030204" pitchFamily="34" charset="0"/>
                <a:cs typeface="Times New Roman" panose="02020603050405020304" pitchFamily="18" charset="0"/>
              </a:rPr>
              <a:t>preformacionismu</a:t>
            </a:r>
            <a:r>
              <a:rPr lang="cs-CZ" sz="1800" dirty="0">
                <a:effectLst/>
                <a:ea typeface="Calibri" panose="020F0502020204030204" pitchFamily="34" charset="0"/>
                <a:cs typeface="Times New Roman" panose="02020603050405020304" pitchFamily="18" charset="0"/>
              </a:rPr>
              <a:t> viděl ztělesnění své </a:t>
            </a:r>
            <a:r>
              <a:rPr lang="cs-CZ" sz="1800" u="sng" dirty="0" err="1">
                <a:effectLst/>
                <a:ea typeface="Calibri" panose="020F0502020204030204" pitchFamily="34" charset="0"/>
                <a:cs typeface="Times New Roman" panose="02020603050405020304" pitchFamily="18" charset="0"/>
              </a:rPr>
              <a:t>monadologie</a:t>
            </a:r>
            <a:r>
              <a:rPr lang="cs-CZ" sz="1800" dirty="0">
                <a:effectLst/>
                <a:ea typeface="Calibri" panose="020F0502020204030204" pitchFamily="34" charset="0"/>
                <a:cs typeface="Times New Roman" panose="02020603050405020304" pitchFamily="18" charset="0"/>
              </a:rPr>
              <a:t>.</a:t>
            </a:r>
          </a:p>
          <a:p>
            <a:pPr algn="just">
              <a:spcAft>
                <a:spcPts val="600"/>
              </a:spcAft>
            </a:pPr>
            <a:r>
              <a:rPr lang="cs-CZ" sz="1800" u="sng" dirty="0" err="1">
                <a:effectLst/>
                <a:ea typeface="Calibri" panose="020F0502020204030204" pitchFamily="34" charset="0"/>
                <a:cs typeface="Times New Roman" panose="02020603050405020304" pitchFamily="18" charset="0"/>
              </a:rPr>
              <a:t>Preformacionismus</a:t>
            </a:r>
            <a:r>
              <a:rPr lang="cs-CZ" sz="1800" dirty="0">
                <a:effectLst/>
                <a:ea typeface="Calibri" panose="020F0502020204030204" pitchFamily="34" charset="0"/>
                <a:cs typeface="Times New Roman" panose="02020603050405020304" pitchFamily="18" charset="0"/>
              </a:rPr>
              <a:t> = nerodí se nový život, oplození = transformace miniatury v malého človíčka</a:t>
            </a:r>
          </a:p>
          <a:p>
            <a:pPr algn="just">
              <a:spcAft>
                <a:spcPts val="600"/>
              </a:spcAft>
            </a:pPr>
            <a:r>
              <a:rPr lang="cs-CZ" sz="1800" dirty="0">
                <a:effectLst/>
                <a:ea typeface="Calibri" panose="020F0502020204030204" pitchFamily="34" charset="0"/>
                <a:cs typeface="Times New Roman" panose="02020603050405020304" pitchFamily="18" charset="0"/>
              </a:rPr>
              <a:t>Leibniz – </a:t>
            </a:r>
            <a:r>
              <a:rPr lang="cs-CZ" sz="1800" i="1" dirty="0">
                <a:effectLst/>
                <a:ea typeface="Calibri" panose="020F0502020204030204" pitchFamily="34" charset="0"/>
                <a:cs typeface="Times New Roman" panose="02020603050405020304" pitchFamily="18" charset="0"/>
              </a:rPr>
              <a:t>Principy přírody a milosti </a:t>
            </a:r>
            <a:r>
              <a:rPr lang="cs-CZ" sz="1800" dirty="0">
                <a:effectLst/>
                <a:ea typeface="Calibri" panose="020F0502020204030204" pitchFamily="34" charset="0"/>
                <a:cs typeface="Times New Roman" panose="02020603050405020304" pitchFamily="18" charset="0"/>
              </a:rPr>
              <a:t>(1712-1714): </a:t>
            </a:r>
          </a:p>
          <a:p>
            <a:pPr marL="0" indent="0" algn="just">
              <a:spcAft>
                <a:spcPts val="600"/>
              </a:spcAft>
              <a:buNone/>
            </a:pPr>
            <a:r>
              <a:rPr lang="cs-CZ" sz="1800" dirty="0">
                <a:effectLst/>
                <a:ea typeface="Calibri" panose="020F0502020204030204" pitchFamily="34" charset="0"/>
                <a:cs typeface="Times New Roman" panose="02020603050405020304" pitchFamily="18" charset="0"/>
              </a:rPr>
              <a:t>„</a:t>
            </a:r>
            <a:r>
              <a:rPr lang="cs-CZ" i="1" dirty="0">
                <a:ea typeface="Calibri" panose="020F0502020204030204" pitchFamily="34" charset="0"/>
                <a:cs typeface="Times New Roman" panose="02020603050405020304" pitchFamily="18" charset="0"/>
              </a:rPr>
              <a:t>Ž</a:t>
            </a:r>
            <a:r>
              <a:rPr lang="cs-CZ" sz="1800" i="1" dirty="0">
                <a:effectLst/>
                <a:ea typeface="Calibri" panose="020F0502020204030204" pitchFamily="34" charset="0"/>
                <a:cs typeface="Times New Roman" panose="02020603050405020304" pitchFamily="18" charset="0"/>
              </a:rPr>
              <a:t>iví tvorové </a:t>
            </a:r>
            <a:r>
              <a:rPr lang="cs-CZ" sz="1800" dirty="0">
                <a:effectLst/>
                <a:ea typeface="Calibri" panose="020F0502020204030204" pitchFamily="34" charset="0"/>
                <a:cs typeface="Times New Roman" panose="02020603050405020304" pitchFamily="18" charset="0"/>
              </a:rPr>
              <a:t>(…) </a:t>
            </a:r>
            <a:r>
              <a:rPr lang="cs-CZ" sz="1800" i="1" dirty="0">
                <a:effectLst/>
                <a:ea typeface="Calibri" panose="020F0502020204030204" pitchFamily="34" charset="0"/>
                <a:cs typeface="Times New Roman" panose="02020603050405020304" pitchFamily="18" charset="0"/>
              </a:rPr>
              <a:t>nepocházejí z procesu hnilobného rozkladu</a:t>
            </a:r>
            <a:r>
              <a:rPr lang="cs-CZ" sz="1800" dirty="0">
                <a:effectLst/>
                <a:ea typeface="Calibri" panose="020F0502020204030204" pitchFamily="34" charset="0"/>
                <a:cs typeface="Times New Roman" panose="02020603050405020304" pitchFamily="18" charset="0"/>
              </a:rPr>
              <a:t> (…) </a:t>
            </a:r>
            <a:r>
              <a:rPr lang="cs-CZ" sz="1800" i="1" dirty="0">
                <a:effectLst/>
                <a:ea typeface="Calibri" panose="020F0502020204030204" pitchFamily="34" charset="0"/>
                <a:cs typeface="Times New Roman" panose="02020603050405020304" pitchFamily="18" charset="0"/>
              </a:rPr>
              <a:t>nýbrž z preformovaných semen a jsou tedy jen obměnou </a:t>
            </a:r>
            <a:r>
              <a:rPr lang="cs-CZ" sz="1800" i="1" dirty="0" err="1">
                <a:effectLst/>
                <a:ea typeface="Calibri" panose="020F0502020204030204" pitchFamily="34" charset="0"/>
                <a:cs typeface="Times New Roman" panose="02020603050405020304" pitchFamily="18" charset="0"/>
              </a:rPr>
              <a:t>preexistujících</a:t>
            </a:r>
            <a:r>
              <a:rPr lang="cs-CZ" sz="1800" i="1" dirty="0">
                <a:effectLst/>
                <a:ea typeface="Calibri" panose="020F0502020204030204" pitchFamily="34" charset="0"/>
                <a:cs typeface="Times New Roman" panose="02020603050405020304" pitchFamily="18" charset="0"/>
              </a:rPr>
              <a:t> živých tvorů. V semenech velkých živočichů jsou malí živočichové, kteří při početí přijímají nové roucho a přivlastňují si je, což jim umožňuje živit a zvětšovat se a dostat se na vyšší jeviště, a tím způsobit rozmnožení velkého živočicha.</a:t>
            </a:r>
            <a:r>
              <a:rPr lang="cs-CZ" sz="1800"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Monadologie</a:t>
            </a:r>
            <a:r>
              <a:rPr lang="cs-CZ" sz="1800" i="1" dirty="0">
                <a:effectLst/>
                <a:ea typeface="Calibri" panose="020F0502020204030204" pitchFamily="34" charset="0"/>
                <a:cs typeface="Times New Roman" panose="02020603050405020304" pitchFamily="18" charset="0"/>
              </a:rPr>
              <a:t> a jiné práce</a:t>
            </a:r>
            <a:r>
              <a:rPr lang="cs-CZ" sz="1800" dirty="0">
                <a:effectLst/>
                <a:ea typeface="Calibri" panose="020F0502020204030204" pitchFamily="34" charset="0"/>
                <a:cs typeface="Times New Roman" panose="02020603050405020304" pitchFamily="18" charset="0"/>
              </a:rPr>
              <a:t>, s. 148)</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Leibniz jako představitel </a:t>
            </a:r>
            <a:r>
              <a:rPr lang="cs-CZ" dirty="0" err="1"/>
              <a:t>preformacionismu</a:t>
            </a:r>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7" name="Obdélník: se zakulacenými rohy 6">
            <a:extLst>
              <a:ext uri="{FF2B5EF4-FFF2-40B4-BE49-F238E27FC236}">
                <a16:creationId xmlns:a16="http://schemas.microsoft.com/office/drawing/2014/main" id="{7F4512AB-165A-4F6A-BCC0-B29C35B94012}"/>
              </a:ext>
            </a:extLst>
          </p:cNvPr>
          <p:cNvSpPr/>
          <p:nvPr/>
        </p:nvSpPr>
        <p:spPr>
          <a:xfrm>
            <a:off x="975359" y="3872838"/>
            <a:ext cx="10668000" cy="151069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6326504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5741325"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P</a:t>
            </a:r>
            <a:r>
              <a:rPr lang="cs-CZ" sz="1800" dirty="0">
                <a:effectLst/>
                <a:ea typeface="Calibri" panose="020F0502020204030204" pitchFamily="34" charset="0"/>
                <a:cs typeface="Times New Roman" panose="02020603050405020304" pitchFamily="18" charset="0"/>
              </a:rPr>
              <a:t>odle </a:t>
            </a:r>
            <a:r>
              <a:rPr lang="cs-CZ" sz="1800" u="sng" dirty="0" err="1">
                <a:effectLst/>
                <a:ea typeface="Calibri" panose="020F0502020204030204" pitchFamily="34" charset="0"/>
                <a:cs typeface="Times New Roman" panose="02020603050405020304" pitchFamily="18" charset="0"/>
              </a:rPr>
              <a:t>preformacionismu</a:t>
            </a:r>
            <a:r>
              <a:rPr lang="cs-CZ" sz="1800" dirty="0">
                <a:effectLst/>
                <a:ea typeface="Calibri" panose="020F0502020204030204" pitchFamily="34" charset="0"/>
                <a:cs typeface="Times New Roman" panose="02020603050405020304" pitchFamily="18" charset="0"/>
              </a:rPr>
              <a:t> mohl existovat jen jeden rodič: miniatury jsou buď ve spermatu nebo v (postulovaných) ženských vajíčkách – v tomto případě sperma jen spouští proces transformace.</a:t>
            </a:r>
          </a:p>
          <a:p>
            <a:pPr algn="just">
              <a:spcAft>
                <a:spcPts val="600"/>
              </a:spcAft>
            </a:pPr>
            <a:r>
              <a:rPr lang="cs-CZ" sz="1800" dirty="0">
                <a:effectLst/>
                <a:ea typeface="Calibri" panose="020F0502020204030204" pitchFamily="34" charset="0"/>
                <a:cs typeface="Times New Roman" panose="02020603050405020304" pitchFamily="18" charset="0"/>
              </a:rPr>
              <a:t>Na přelomu 17.a 18. se nevedla debata mezi </a:t>
            </a:r>
            <a:r>
              <a:rPr lang="cs-CZ" sz="1800" dirty="0" err="1">
                <a:effectLst/>
                <a:ea typeface="Calibri" panose="020F0502020204030204" pitchFamily="34" charset="0"/>
                <a:cs typeface="Times New Roman" panose="02020603050405020304" pitchFamily="18" charset="0"/>
              </a:rPr>
              <a:t>epigenetiky</a:t>
            </a:r>
            <a:r>
              <a:rPr lang="cs-CZ" sz="1800" dirty="0">
                <a:effectLst/>
                <a:ea typeface="Calibri" panose="020F0502020204030204" pitchFamily="34" charset="0"/>
                <a:cs typeface="Times New Roman" panose="02020603050405020304" pitchFamily="18" charset="0"/>
              </a:rPr>
              <a:t> a </a:t>
            </a:r>
            <a:r>
              <a:rPr lang="cs-CZ" sz="1800" dirty="0" err="1">
                <a:effectLst/>
                <a:ea typeface="Calibri" panose="020F0502020204030204" pitchFamily="34" charset="0"/>
                <a:cs typeface="Times New Roman" panose="02020603050405020304" pitchFamily="18" charset="0"/>
              </a:rPr>
              <a:t>preformacionisty</a:t>
            </a:r>
            <a:r>
              <a:rPr lang="cs-CZ" sz="1800" dirty="0">
                <a:effectLst/>
                <a:ea typeface="Calibri" panose="020F0502020204030204" pitchFamily="34" charset="0"/>
                <a:cs typeface="Times New Roman" panose="02020603050405020304" pitchFamily="18" charset="0"/>
              </a:rPr>
              <a:t>, ale mezi ovisty a </a:t>
            </a:r>
            <a:r>
              <a:rPr lang="cs-CZ" sz="1800" dirty="0" err="1">
                <a:effectLst/>
                <a:ea typeface="Calibri" panose="020F0502020204030204" pitchFamily="34" charset="0"/>
                <a:cs typeface="Times New Roman" panose="02020603050405020304" pitchFamily="18" charset="0"/>
              </a:rPr>
              <a:t>spermisty</a:t>
            </a:r>
            <a:r>
              <a:rPr lang="cs-CZ" sz="1800" dirty="0">
                <a:effectLst/>
                <a:ea typeface="Calibri" panose="020F0502020204030204" pitchFamily="34" charset="0"/>
                <a:cs typeface="Times New Roman" panose="02020603050405020304" pitchFamily="18" charset="0"/>
              </a:rPr>
              <a:t> kvůli objevů spermií.</a:t>
            </a:r>
          </a:p>
          <a:p>
            <a:pPr algn="just">
              <a:spcAft>
                <a:spcPts val="600"/>
              </a:spcAft>
            </a:pPr>
            <a:r>
              <a:rPr lang="cs-CZ" sz="1800" u="sng" dirty="0" err="1">
                <a:effectLst/>
                <a:ea typeface="Calibri" panose="020F0502020204030204" pitchFamily="34" charset="0"/>
                <a:cs typeface="Times New Roman" panose="02020603050405020304" pitchFamily="18" charset="0"/>
              </a:rPr>
              <a:t>Spermisté</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Leeuwenhoek</a:t>
            </a:r>
            <a:r>
              <a:rPr lang="cs-CZ" sz="1800" dirty="0">
                <a:effectLst/>
                <a:ea typeface="Calibri" panose="020F0502020204030204" pitchFamily="34" charset="0"/>
                <a:cs typeface="Times New Roman" panose="02020603050405020304" pitchFamily="18" charset="0"/>
              </a:rPr>
              <a:t>, malý človíček ve spermii, celé pokolení bylo obsaženo v Adamových varlatech.</a:t>
            </a:r>
          </a:p>
          <a:p>
            <a:pPr algn="just">
              <a:spcAft>
                <a:spcPts val="600"/>
              </a:spcAft>
            </a:pPr>
            <a:r>
              <a:rPr lang="cs-CZ" sz="1800" u="sng" dirty="0">
                <a:effectLst/>
                <a:ea typeface="Calibri" panose="020F0502020204030204" pitchFamily="34" charset="0"/>
                <a:cs typeface="Times New Roman" panose="02020603050405020304" pitchFamily="18" charset="0"/>
              </a:rPr>
              <a:t>Ovisté</a:t>
            </a:r>
            <a:r>
              <a:rPr lang="cs-CZ" sz="1800" dirty="0">
                <a:effectLst/>
                <a:ea typeface="Calibri" panose="020F0502020204030204" pitchFamily="34" charset="0"/>
                <a:cs typeface="Times New Roman" panose="02020603050405020304" pitchFamily="18" charset="0"/>
              </a:rPr>
              <a:t>: malý človíček ve vajíčku, celé pokolení v Eviných vajíčkách.</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Spermisté</a:t>
            </a:r>
            <a:r>
              <a:rPr lang="cs-CZ" dirty="0"/>
              <a:t> a ovisté</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109CA3B4-C130-4CA7-91BC-7EF8916F373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49687" y="520785"/>
            <a:ext cx="5342313" cy="6360176"/>
          </a:xfrm>
          <a:prstGeom prst="rect">
            <a:avLst/>
          </a:prstGeom>
          <a:noFill/>
          <a:ln>
            <a:noFill/>
          </a:ln>
        </p:spPr>
      </p:pic>
    </p:spTree>
    <p:extLst>
      <p:ext uri="{BB962C8B-B14F-4D97-AF65-F5344CB8AC3E}">
        <p14:creationId xmlns:p14="http://schemas.microsoft.com/office/powerpoint/2010/main" val="42374593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180407"/>
            <a:ext cx="10694671" cy="5370021"/>
          </a:xfrm>
        </p:spPr>
        <p:txBody>
          <a:bodyPr>
            <a:normAutofit/>
          </a:bodyPr>
          <a:lstStyle/>
          <a:p>
            <a:pPr marL="0" indent="0" algn="just">
              <a:spcAft>
                <a:spcPts val="1200"/>
              </a:spcAft>
              <a:buNone/>
            </a:pPr>
            <a:r>
              <a:rPr lang="cs-CZ" sz="1800" dirty="0">
                <a:effectLst/>
                <a:ea typeface="Calibri" panose="020F0502020204030204" pitchFamily="34" charset="0"/>
                <a:cs typeface="Times New Roman" panose="02020603050405020304" pitchFamily="18" charset="0"/>
              </a:rPr>
              <a:t>Leibniz – Principy přírody a milosti (1712-1714): „</a:t>
            </a:r>
            <a:r>
              <a:rPr lang="cs-CZ" sz="1800" i="1" dirty="0">
                <a:effectLst/>
                <a:ea typeface="Calibri" panose="020F0502020204030204" pitchFamily="34" charset="0"/>
                <a:cs typeface="Times New Roman" panose="02020603050405020304" pitchFamily="18" charset="0"/>
              </a:rPr>
              <a:t>A jako živočichové při početí nebo plození nikdy nevznikají zcela nově, tak také při procesu, který jmenujeme smrtí, zcela nezanikají, neboť odpovídá rozumu, že to, co nepočíná přirozeným způsobem, nenachází také podle řádu přírody svůj konec. Odloží-li svoje masky a závoje, vracejí se pouze na menší jeviště, na němž mohou právě tak vnímat a být přísně řízení jako na vyšším. (…) Podle toho jsou živočichové </a:t>
            </a:r>
            <a:r>
              <a:rPr lang="cs-CZ" sz="1800" i="1" dirty="0" err="1">
                <a:effectLst/>
                <a:ea typeface="Calibri" panose="020F0502020204030204" pitchFamily="34" charset="0"/>
                <a:cs typeface="Times New Roman" panose="02020603050405020304" pitchFamily="18" charset="0"/>
              </a:rPr>
              <a:t>stjeně</a:t>
            </a:r>
            <a:r>
              <a:rPr lang="cs-CZ" sz="1800" i="1" dirty="0">
                <a:effectLst/>
                <a:ea typeface="Calibri" panose="020F0502020204030204" pitchFamily="34" charset="0"/>
                <a:cs typeface="Times New Roman" panose="02020603050405020304" pitchFamily="18" charset="0"/>
              </a:rPr>
              <a:t> jako duše nestvořitelní a nezničitelní, pouze se vyvíjejí kupředu a zpět, přijímají podobu a odhazují ji, přeměňují se. Duše se však nikdy neodlučují od svých těl ani nepřecházejí z jednoho těla do jiného, jim zcela cizího. Není tedy žádné převtělování (metempsychóza), je však proměna (metamorfóza)“ </a:t>
            </a:r>
            <a:r>
              <a:rPr lang="cs-CZ" sz="1800" dirty="0">
                <a:effectLst/>
                <a:ea typeface="Calibri" panose="020F0502020204030204" pitchFamily="34" charset="0"/>
                <a:cs typeface="Times New Roman" panose="02020603050405020304" pitchFamily="18" charset="0"/>
              </a:rPr>
              <a:t>(</a:t>
            </a:r>
            <a:r>
              <a:rPr lang="cs-CZ" sz="1800" i="1" dirty="0" err="1">
                <a:effectLst/>
                <a:ea typeface="Calibri" panose="020F0502020204030204" pitchFamily="34" charset="0"/>
                <a:cs typeface="Times New Roman" panose="02020603050405020304" pitchFamily="18" charset="0"/>
              </a:rPr>
              <a:t>Monadologie</a:t>
            </a:r>
            <a:r>
              <a:rPr lang="cs-CZ" sz="1800" i="1" dirty="0">
                <a:effectLst/>
                <a:ea typeface="Calibri" panose="020F0502020204030204" pitchFamily="34" charset="0"/>
                <a:cs typeface="Times New Roman" panose="02020603050405020304" pitchFamily="18" charset="0"/>
              </a:rPr>
              <a:t> a jiné práce</a:t>
            </a:r>
            <a:r>
              <a:rPr lang="cs-CZ" sz="1800" dirty="0">
                <a:effectLst/>
                <a:ea typeface="Calibri" panose="020F0502020204030204" pitchFamily="34" charset="0"/>
                <a:cs typeface="Times New Roman" panose="02020603050405020304" pitchFamily="18" charset="0"/>
              </a:rPr>
              <a:t>, s. 149).</a:t>
            </a:r>
          </a:p>
          <a:p>
            <a:pPr>
              <a:spcAft>
                <a:spcPts val="600"/>
              </a:spcAft>
            </a:pPr>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 18. století ovšem dominoval </a:t>
            </a:r>
            <a:r>
              <a:rPr lang="cs-CZ" sz="1800" dirty="0" err="1">
                <a:effectLst/>
                <a:ea typeface="Calibri" panose="020F0502020204030204" pitchFamily="34" charset="0"/>
                <a:cs typeface="Times New Roman" panose="02020603050405020304" pitchFamily="18" charset="0"/>
              </a:rPr>
              <a:t>preformacionistický</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ovismus</a:t>
            </a:r>
            <a:r>
              <a:rPr lang="cs-CZ" sz="1800" dirty="0">
                <a:effectLst/>
                <a:ea typeface="Calibri" panose="020F0502020204030204" pitchFamily="34" charset="0"/>
                <a:cs typeface="Times New Roman" panose="02020603050405020304" pitchFamily="18" charset="0"/>
              </a:rPr>
              <a:t>: Albrecht von </a:t>
            </a:r>
            <a:r>
              <a:rPr lang="cs-CZ" sz="1800" dirty="0" err="1">
                <a:effectLst/>
                <a:ea typeface="Calibri" panose="020F0502020204030204" pitchFamily="34" charset="0"/>
                <a:cs typeface="Times New Roman" panose="02020603050405020304" pitchFamily="18" charset="0"/>
              </a:rPr>
              <a:t>Haller</a:t>
            </a:r>
            <a:r>
              <a:rPr lang="cs-CZ" sz="1800" dirty="0">
                <a:effectLst/>
                <a:ea typeface="Calibri" panose="020F0502020204030204" pitchFamily="34" charset="0"/>
                <a:cs typeface="Times New Roman" panose="02020603050405020304" pitchFamily="18" charset="0"/>
              </a:rPr>
              <a:t> (1708-1777), Charles </a:t>
            </a:r>
            <a:r>
              <a:rPr lang="cs-CZ" sz="1800" dirty="0" err="1">
                <a:effectLst/>
                <a:ea typeface="Calibri" panose="020F0502020204030204" pitchFamily="34" charset="0"/>
                <a:cs typeface="Times New Roman" panose="02020603050405020304" pitchFamily="18" charset="0"/>
              </a:rPr>
              <a:t>Bonnet</a:t>
            </a:r>
            <a:r>
              <a:rPr lang="cs-CZ" sz="1800" dirty="0">
                <a:effectLst/>
                <a:ea typeface="Calibri" panose="020F0502020204030204" pitchFamily="34" charset="0"/>
                <a:cs typeface="Times New Roman" panose="02020603050405020304" pitchFamily="18" charset="0"/>
              </a:rPr>
              <a:t> (1720-1793) a </a:t>
            </a:r>
            <a:r>
              <a:rPr lang="cs-CZ" sz="1800" dirty="0" err="1">
                <a:effectLst/>
                <a:ea typeface="Calibri" panose="020F0502020204030204" pitchFamily="34" charset="0"/>
                <a:cs typeface="Times New Roman" panose="02020603050405020304" pitchFamily="18" charset="0"/>
              </a:rPr>
              <a:t>Lazzaro</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Spallanzani</a:t>
            </a:r>
            <a:r>
              <a:rPr lang="cs-CZ" sz="1800" dirty="0">
                <a:effectLst/>
                <a:ea typeface="Calibri" panose="020F0502020204030204" pitchFamily="34" charset="0"/>
                <a:cs typeface="Times New Roman" panose="02020603050405020304" pitchFamily="18" charset="0"/>
              </a:rPr>
              <a:t> (1729-1799)</a:t>
            </a:r>
          </a:p>
          <a:p>
            <a:endParaRPr lang="cs-CZ" dirty="0"/>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 Mikrokosmos a živý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6EE742D-7CEF-4BF6-B9BC-F18B753BB21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Plození a rozmnožování</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7" name="Obdélník: se zakulacenými rohy 6">
            <a:extLst>
              <a:ext uri="{FF2B5EF4-FFF2-40B4-BE49-F238E27FC236}">
                <a16:creationId xmlns:a16="http://schemas.microsoft.com/office/drawing/2014/main" id="{3C1D99C0-1E35-465D-A7BB-D5373B7055A5}"/>
              </a:ext>
            </a:extLst>
          </p:cNvPr>
          <p:cNvSpPr/>
          <p:nvPr/>
        </p:nvSpPr>
        <p:spPr>
          <a:xfrm>
            <a:off x="975359" y="1157547"/>
            <a:ext cx="10694671" cy="2625783"/>
          </a:xfrm>
          <a:prstGeom prst="roundRect">
            <a:avLst>
              <a:gd name="adj" fmla="val 7961"/>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820170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469223021"/>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34877249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a:xfrm>
            <a:off x="1615440" y="2761100"/>
            <a:ext cx="5816137" cy="1860776"/>
          </a:xfrm>
        </p:spPr>
        <p:txBody>
          <a:bodyPr>
            <a:normAutofit fontScale="90000"/>
          </a:bodyPr>
          <a:lstStyle/>
          <a:p>
            <a:r>
              <a:rPr lang="cs-CZ" u="sng" dirty="0">
                <a:solidFill>
                  <a:schemeClr val="accent1"/>
                </a:solidFill>
              </a:rPr>
              <a:t>VII. Svět, který dospěl: raná geologie a počátky evolučního myšlení</a:t>
            </a:r>
          </a:p>
        </p:txBody>
      </p:sp>
      <p:pic>
        <p:nvPicPr>
          <p:cNvPr id="4" name="Obrázek 3" descr="Image result for geology 17th century">
            <a:extLst>
              <a:ext uri="{FF2B5EF4-FFF2-40B4-BE49-F238E27FC236}">
                <a16:creationId xmlns:a16="http://schemas.microsoft.com/office/drawing/2014/main" id="{87A9707C-21C7-4A2C-850C-4AAEC132237D}"/>
              </a:ext>
            </a:extLst>
          </p:cNvPr>
          <p:cNvPicPr/>
          <p:nvPr/>
        </p:nvPicPr>
        <p:blipFill rotWithShape="1">
          <a:blip r:embed="rId2">
            <a:extLst>
              <a:ext uri="{28A0092B-C50C-407E-A947-70E740481C1C}">
                <a14:useLocalDpi xmlns:a14="http://schemas.microsoft.com/office/drawing/2010/main" val="0"/>
              </a:ext>
            </a:extLst>
          </a:blip>
          <a:srcRect l="5568" r="12988"/>
          <a:stretch/>
        </p:blipFill>
        <p:spPr bwMode="auto">
          <a:xfrm>
            <a:off x="7431577" y="0"/>
            <a:ext cx="4760423" cy="6858000"/>
          </a:xfrm>
          <a:prstGeom prst="rect">
            <a:avLst/>
          </a:prstGeom>
          <a:noFill/>
          <a:ln>
            <a:noFill/>
          </a:ln>
        </p:spPr>
      </p:pic>
    </p:spTree>
    <p:extLst>
      <p:ext uri="{BB962C8B-B14F-4D97-AF65-F5344CB8AC3E}">
        <p14:creationId xmlns:p14="http://schemas.microsoft.com/office/powerpoint/2010/main" val="23353366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Teorie Země</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thomas burnet theory of the earth">
            <a:extLst>
              <a:ext uri="{FF2B5EF4-FFF2-40B4-BE49-F238E27FC236}">
                <a16:creationId xmlns:a16="http://schemas.microsoft.com/office/drawing/2014/main" id="{DD3EA63F-7B53-4AE5-804A-44F70FC0C3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80112" y="624110"/>
            <a:ext cx="3778250" cy="6099175"/>
          </a:xfrm>
          <a:prstGeom prst="rect">
            <a:avLst/>
          </a:prstGeom>
          <a:noFill/>
          <a:ln>
            <a:noFill/>
          </a:ln>
        </p:spPr>
      </p:pic>
    </p:spTree>
    <p:extLst>
      <p:ext uri="{BB962C8B-B14F-4D97-AF65-F5344CB8AC3E}">
        <p14:creationId xmlns:p14="http://schemas.microsoft.com/office/powerpoint/2010/main" val="2606594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r>
              <a:rPr lang="cs-CZ" dirty="0" err="1"/>
              <a:t>Gesnerův</a:t>
            </a:r>
            <a:r>
              <a:rPr lang="cs-CZ" dirty="0"/>
              <a:t> výklad o lišce v </a:t>
            </a:r>
            <a:r>
              <a:rPr lang="cs-CZ" i="1" dirty="0" err="1"/>
              <a:t>Historia</a:t>
            </a:r>
            <a:r>
              <a:rPr lang="cs-CZ" i="1" dirty="0"/>
              <a:t> </a:t>
            </a:r>
            <a:r>
              <a:rPr lang="cs-CZ" i="1" dirty="0" err="1"/>
              <a:t>animalium</a:t>
            </a:r>
            <a:r>
              <a:rPr lang="cs-CZ" i="1" dirty="0"/>
              <a:t> sv. I, s</a:t>
            </a:r>
            <a:r>
              <a:rPr lang="cs-CZ" dirty="0"/>
              <a:t>. 1081-1096.</a:t>
            </a:r>
          </a:p>
          <a:p>
            <a:r>
              <a:rPr lang="cs-CZ" dirty="0"/>
              <a:t>Výklad rozdělen od oddílů A až H.</a:t>
            </a:r>
          </a:p>
          <a:p>
            <a:r>
              <a:rPr lang="cs-CZ" dirty="0"/>
              <a:t>Sekce A – „liška“ v různých jazycích, sekce B – regionální odlišnosti lišek.</a:t>
            </a:r>
          </a:p>
          <a:p>
            <a:r>
              <a:rPr lang="cs-CZ" dirty="0"/>
              <a:t>Falší sekce: zvyky, vztahy k jiným zvířatům, zda se hodí k jídlu nebo k léčbě nemocí.</a:t>
            </a:r>
          </a:p>
          <a:p>
            <a:r>
              <a:rPr lang="cs-CZ" u="sng" dirty="0" err="1"/>
              <a:t>Gesnerova</a:t>
            </a:r>
            <a:r>
              <a:rPr lang="cs-CZ" u="sng" dirty="0"/>
              <a:t> metoda </a:t>
            </a:r>
            <a:r>
              <a:rPr lang="cs-CZ" dirty="0"/>
              <a:t>– četl obrovské množství knih a z nich vybral vše o lišce.</a:t>
            </a:r>
          </a:p>
          <a:p>
            <a:r>
              <a:rPr lang="cs-CZ" dirty="0"/>
              <a:t>„</a:t>
            </a:r>
            <a:r>
              <a:rPr lang="cs-CZ" i="1" dirty="0"/>
              <a:t>Lišky zemřou, když sežerou hořké mandle </a:t>
            </a:r>
            <a:r>
              <a:rPr lang="cs-CZ" dirty="0"/>
              <a:t>(</a:t>
            </a:r>
            <a:r>
              <a:rPr lang="cs-CZ" dirty="0" err="1"/>
              <a:t>Dioskúridés</a:t>
            </a:r>
            <a:r>
              <a:rPr lang="cs-CZ" dirty="0"/>
              <a:t>)“, „</a:t>
            </a:r>
            <a:r>
              <a:rPr lang="cs-CZ" i="1" dirty="0"/>
              <a:t>na Sardinii jsou lišky velmi hladové</a:t>
            </a:r>
            <a:r>
              <a:rPr lang="cs-CZ" dirty="0"/>
              <a:t> (</a:t>
            </a:r>
            <a:r>
              <a:rPr lang="cs-CZ" dirty="0" err="1"/>
              <a:t>Aelianus</a:t>
            </a:r>
            <a:r>
              <a:rPr lang="cs-CZ" dirty="0"/>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Gesnerova liška</a:t>
            </a:r>
            <a:endParaRPr lang="cs-CZ" dirty="0"/>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7246FE0F-B34B-4332-AD73-923ECF11D09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Knižní </a:t>
            </a:r>
            <a:r>
              <a:rPr lang="cs-CZ" sz="1800" dirty="0" err="1">
                <a:solidFill>
                  <a:schemeClr val="bg1"/>
                </a:solidFill>
                <a:effectLst/>
                <a:latin typeface="+mj-lt"/>
                <a:ea typeface="Times New Roman" panose="02020603050405020304" pitchFamily="18" charset="0"/>
                <a:cs typeface="Calibri" panose="020F0502020204030204" pitchFamily="34" charset="0"/>
              </a:rPr>
              <a:t>char</a:t>
            </a:r>
            <a:r>
              <a:rPr lang="cs-CZ" sz="1800" dirty="0">
                <a:solidFill>
                  <a:schemeClr val="bg1"/>
                </a:solidFill>
                <a:effectLst/>
                <a:latin typeface="+mj-lt"/>
                <a:ea typeface="Times New Roman" panose="02020603050405020304" pitchFamily="18" charset="0"/>
                <a:cs typeface="Calibri" panose="020F0502020204030204" pitchFamily="34" charset="0"/>
              </a:rPr>
              <a:t>. … </a:t>
            </a:r>
            <a:r>
              <a:rPr lang="cs-CZ" sz="1800" dirty="0" err="1">
                <a:solidFill>
                  <a:schemeClr val="bg1"/>
                </a:solidFill>
                <a:effectLst/>
                <a:latin typeface="+mj-lt"/>
                <a:ea typeface="Times New Roman" panose="02020603050405020304" pitchFamily="18" charset="0"/>
                <a:cs typeface="Calibri" panose="020F0502020204030204" pitchFamily="34" charset="0"/>
              </a:rPr>
              <a:t>Gesnerova</a:t>
            </a:r>
            <a:r>
              <a:rPr lang="cs-CZ" sz="1800" dirty="0">
                <a:solidFill>
                  <a:schemeClr val="bg1"/>
                </a:solidFill>
                <a:effectLst/>
                <a:latin typeface="+mj-lt"/>
                <a:ea typeface="Times New Roman" panose="02020603050405020304" pitchFamily="18" charset="0"/>
                <a:cs typeface="Calibri" panose="020F0502020204030204" pitchFamily="34" charset="0"/>
              </a:rPr>
              <a:t> liška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05736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853968" cy="4645429"/>
          </a:xfrm>
        </p:spPr>
        <p:txBody>
          <a:bodyPr>
            <a:normAutofit/>
          </a:bodyPr>
          <a:lstStyle/>
          <a:p>
            <a:pPr>
              <a:spcAft>
                <a:spcPts val="600"/>
              </a:spcAft>
            </a:pPr>
            <a:r>
              <a:rPr lang="cs-CZ" sz="1800" dirty="0">
                <a:effectLst/>
                <a:ea typeface="Calibri" panose="020F0502020204030204" pitchFamily="34" charset="0"/>
                <a:cs typeface="Times New Roman" panose="02020603050405020304" pitchFamily="18" charset="0"/>
              </a:rPr>
              <a:t>Teorie Země = předchůdce geologie.</a:t>
            </a:r>
          </a:p>
          <a:p>
            <a:pPr>
              <a:spcAft>
                <a:spcPts val="600"/>
              </a:spcAft>
            </a:pPr>
            <a:r>
              <a:rPr lang="cs-CZ" sz="1800" dirty="0">
                <a:effectLst/>
                <a:ea typeface="Calibri" panose="020F0502020204030204" pitchFamily="34" charset="0"/>
                <a:cs typeface="Times New Roman" panose="02020603050405020304" pitchFamily="18" charset="0"/>
              </a:rPr>
              <a:t>Obrat v chápání přírody: až dosud totiž byla příroda chápáno jako něco konstantního, jako něco co nemá dějiny – teorie Země ovšem předpokládaly, že Země  a spolu s ní i pozemská příroda se v dějinách proměňuje, vyvíjí se. </a:t>
            </a:r>
          </a:p>
          <a:p>
            <a:pPr>
              <a:spcAft>
                <a:spcPts val="600"/>
              </a:spcAft>
            </a:pPr>
            <a:r>
              <a:rPr lang="cs-CZ" sz="1800" dirty="0">
                <a:effectLst/>
                <a:ea typeface="Calibri" panose="020F0502020204030204" pitchFamily="34" charset="0"/>
                <a:cs typeface="Times New Roman" panose="02020603050405020304" pitchFamily="18" charset="0"/>
              </a:rPr>
              <a:t>Teorie Země přinesly přesvědčení, že příroda má dějiny – „</a:t>
            </a:r>
            <a:r>
              <a:rPr lang="cs-CZ" sz="1800" i="1" dirty="0">
                <a:effectLst/>
                <a:ea typeface="Calibri" panose="020F0502020204030204" pitchFamily="34" charset="0"/>
                <a:cs typeface="Times New Roman" panose="02020603050405020304" pitchFamily="18" charset="0"/>
              </a:rPr>
              <a:t>zčasovění přírody</a:t>
            </a:r>
            <a:r>
              <a:rPr lang="cs-CZ" sz="1800" dirty="0">
                <a:effectLst/>
                <a:ea typeface="Calibri" panose="020F0502020204030204" pitchFamily="34" charset="0"/>
                <a:cs typeface="Times New Roman" panose="02020603050405020304" pitchFamily="18" charset="0"/>
              </a:rPr>
              <a:t>“.</a:t>
            </a:r>
          </a:p>
          <a:p>
            <a:pPr>
              <a:spcAft>
                <a:spcPts val="600"/>
              </a:spcAft>
            </a:pPr>
            <a:r>
              <a:rPr lang="cs-CZ" sz="1800" u="sng" dirty="0">
                <a:effectLst/>
                <a:ea typeface="Calibri" panose="020F0502020204030204" pitchFamily="34" charset="0"/>
                <a:cs typeface="Times New Roman" panose="02020603050405020304" pitchFamily="18" charset="0"/>
              </a:rPr>
              <a:t>Křesťanská chronologie</a:t>
            </a:r>
            <a:r>
              <a:rPr lang="cs-CZ" sz="1800" dirty="0">
                <a:effectLst/>
                <a:ea typeface="Calibri" panose="020F0502020204030204" pitchFamily="34" charset="0"/>
                <a:cs typeface="Times New Roman" panose="02020603050405020304" pitchFamily="18" charset="0"/>
              </a:rPr>
              <a:t>: dvě data stvoření světa. Podle Septuaginty Země vznikla 5500 př. </a:t>
            </a:r>
            <a:r>
              <a:rPr lang="cs-CZ" sz="1800" dirty="0" err="1">
                <a:effectLst/>
                <a:ea typeface="Calibri" panose="020F0502020204030204" pitchFamily="34" charset="0"/>
                <a:cs typeface="Times New Roman" panose="02020603050405020304" pitchFamily="18" charset="0"/>
              </a:rPr>
              <a:t>Kr</a:t>
            </a:r>
            <a:r>
              <a:rPr lang="cs-CZ" sz="1800" dirty="0">
                <a:effectLst/>
                <a:ea typeface="Calibri" panose="020F0502020204030204" pitchFamily="34" charset="0"/>
                <a:cs typeface="Times New Roman" panose="02020603050405020304" pitchFamily="18" charset="0"/>
              </a:rPr>
              <a:t>, podle Vulgáty 4000 př. Kr. V bibli se také píše, že jeden den je pro Boha jako 1000 let; a také se zde píše, že svět bude trvat šest dnů: to dohromady dávalo tušenou perspektivu délky dějiny světa na 6000 let.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Východiska</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0735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71184" y="1904999"/>
            <a:ext cx="5833663"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Čtvrtá kniha </a:t>
            </a:r>
            <a:r>
              <a:rPr lang="cs-CZ" sz="1800" i="1" dirty="0">
                <a:effectLst/>
                <a:ea typeface="Calibri" panose="020F0502020204030204" pitchFamily="34" charset="0"/>
                <a:cs typeface="Times New Roman" panose="02020603050405020304" pitchFamily="18" charset="0"/>
              </a:rPr>
              <a:t>Principů filosofie </a:t>
            </a:r>
            <a:r>
              <a:rPr lang="cs-CZ" sz="1800" dirty="0">
                <a:effectLst/>
                <a:ea typeface="Calibri" panose="020F0502020204030204" pitchFamily="34" charset="0"/>
                <a:cs typeface="Times New Roman" panose="02020603050405020304" pitchFamily="18" charset="0"/>
              </a:rPr>
              <a:t>(par. 37-44).</a:t>
            </a:r>
          </a:p>
          <a:p>
            <a:pPr algn="just">
              <a:spcAft>
                <a:spcPts val="600"/>
              </a:spcAft>
            </a:pPr>
            <a:r>
              <a:rPr lang="cs-CZ" sz="1800" dirty="0">
                <a:effectLst/>
                <a:ea typeface="Calibri" panose="020F0502020204030204" pitchFamily="34" charset="0"/>
                <a:cs typeface="Times New Roman" panose="02020603050405020304" pitchFamily="18" charset="0"/>
              </a:rPr>
              <a:t>Na Slunci vznikají ze žhavých korpuskulí skvrny; hvězdy se od nich očisťují – pokud se to nepodaří, skvrny se sjednotí a pokryjí celou hvězdu krustou z pevné a neprůhledné hmoty. Zhroutí se vír hvězdy. Hvězda pak poletuje vesmírem jako kometa, nebo se stane planetou – tak se to stalo zemi.</a:t>
            </a:r>
          </a:p>
          <a:p>
            <a:pPr algn="just">
              <a:spcAft>
                <a:spcPts val="600"/>
              </a:spcAft>
            </a:pPr>
            <a:r>
              <a:rPr lang="cs-CZ" sz="1800" u="sng" dirty="0">
                <a:effectLst/>
                <a:ea typeface="Calibri" panose="020F0502020204030204" pitchFamily="34" charset="0"/>
                <a:cs typeface="Times New Roman" panose="02020603050405020304" pitchFamily="18" charset="0"/>
              </a:rPr>
              <a:t>Základem Země jsou žhavé částice původně tvořící jádro hvězdy</a:t>
            </a:r>
            <a:r>
              <a:rPr lang="cs-CZ" sz="1800" dirty="0">
                <a:effectLst/>
                <a:ea typeface="Calibri" panose="020F0502020204030204" pitchFamily="34" charset="0"/>
                <a:cs typeface="Times New Roman" panose="02020603050405020304" pitchFamily="18" charset="0"/>
              </a:rPr>
              <a:t>,</a:t>
            </a:r>
            <a:r>
              <a:rPr lang="cs-CZ" sz="1800" u="sng" dirty="0">
                <a:effectLst/>
                <a:ea typeface="Calibri" panose="020F0502020204030204" pitchFamily="34" charset="0"/>
                <a:cs typeface="Times New Roman" panose="02020603050405020304" pitchFamily="18" charset="0"/>
              </a:rPr>
              <a:t> ty se rozrůzňují a utvářejí několik sférických vrstev</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Descartes</a:t>
            </a:r>
          </a:p>
        </p:txBody>
      </p:sp>
      <p:sp>
        <p:nvSpPr>
          <p:cNvPr id="7" name="TextovéPole 6">
            <a:extLst>
              <a:ext uri="{FF2B5EF4-FFF2-40B4-BE49-F238E27FC236}">
                <a16:creationId xmlns:a16="http://schemas.microsoft.com/office/drawing/2014/main" id="{6E97EF47-D424-4DB8-A1AC-4F5FAF7A450C}"/>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C6768772-F7A4-4B06-8F76-E3CF2DA4812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Zástupný symbol pro obsah 5">
            <a:extLst>
              <a:ext uri="{FF2B5EF4-FFF2-40B4-BE49-F238E27FC236}">
                <a16:creationId xmlns:a16="http://schemas.microsoft.com/office/drawing/2014/main" id="{4B80AE93-B9E4-4A79-8865-C9BB9FB79563}"/>
              </a:ext>
            </a:extLst>
          </p:cNvPr>
          <p:cNvPicPr/>
          <p:nvPr/>
        </p:nvPicPr>
        <p:blipFill>
          <a:blip r:embed="rId2"/>
          <a:stretch>
            <a:fillRect/>
          </a:stretch>
        </p:blipFill>
        <p:spPr>
          <a:xfrm>
            <a:off x="6809022" y="1904999"/>
            <a:ext cx="5382978" cy="4645429"/>
          </a:xfrm>
          <a:prstGeom prst="rect">
            <a:avLst/>
          </a:prstGeom>
        </p:spPr>
      </p:pic>
    </p:spTree>
    <p:extLst>
      <p:ext uri="{BB962C8B-B14F-4D97-AF65-F5344CB8AC3E}">
        <p14:creationId xmlns:p14="http://schemas.microsoft.com/office/powerpoint/2010/main" val="186139448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203767"/>
            <a:ext cx="10529251" cy="5346661"/>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Na první obr. je I žhnoucí jádro země, pozůstatek její hvězdné minulosti. Vrstva M je hustá a neproniknutelná vrstva ze sražené hvězdné hmoty. Vrstvy C, D, E a F jsou vrstvy částic, které se postupně vytváří kolem jádra a hmoty M. A, B a F jsou vzdušné vrstvy, C je vnitřní kůra země, odkud pocházejí kovy. E je povrch země tvořený kameny, hlínou, pískem a blátem. D je voda. Vrstva E je čím dál více vystaveny vzduchu a slunci a nakonec se rozlomí do vícero částí, voda z D vyteče ven: tak se vytváří pohoří, údolí, moře, jeskyně </a:t>
            </a:r>
            <a:r>
              <a:rPr lang="cs-CZ" sz="1800" dirty="0" err="1">
                <a:effectLst/>
                <a:ea typeface="Calibri" panose="020F0502020204030204" pitchFamily="34" charset="0"/>
                <a:cs typeface="Times New Roman" panose="02020603050405020304" pitchFamily="18" charset="0"/>
              </a:rPr>
              <a:t>etc</a:t>
            </a:r>
            <a:r>
              <a:rPr lang="cs-CZ" sz="1800" dirty="0">
                <a:effectLst/>
                <a:ea typeface="Calibri" panose="020F0502020204030204" pitchFamily="34" charset="0"/>
                <a:cs typeface="Times New Roman" panose="02020603050405020304" pitchFamily="18" charset="0"/>
              </a:rPr>
              <a:t>., jak je patrné na obrázku 3. </a:t>
            </a:r>
            <a:endParaRPr lang="cs-CZ" dirty="0"/>
          </a:p>
        </p:txBody>
      </p:sp>
      <p:sp>
        <p:nvSpPr>
          <p:cNvPr id="7" name="TextovéPole 6">
            <a:extLst>
              <a:ext uri="{FF2B5EF4-FFF2-40B4-BE49-F238E27FC236}">
                <a16:creationId xmlns:a16="http://schemas.microsoft.com/office/drawing/2014/main" id="{4E04E4DD-6748-4739-AF43-795FC419515D}"/>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69CE72F0-9195-45ED-AA2F-887B80BF187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Zástupný symbol pro obsah 6">
            <a:extLst>
              <a:ext uri="{FF2B5EF4-FFF2-40B4-BE49-F238E27FC236}">
                <a16:creationId xmlns:a16="http://schemas.microsoft.com/office/drawing/2014/main" id="{1E104DE4-BF54-4CE9-B68B-68BFFACB304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19997" y="3737271"/>
            <a:ext cx="5534504" cy="2856452"/>
          </a:xfrm>
          <a:prstGeom prst="rect">
            <a:avLst/>
          </a:prstGeom>
        </p:spPr>
      </p:pic>
      <p:pic>
        <p:nvPicPr>
          <p:cNvPr id="11" name="Obrázek 10">
            <a:extLst>
              <a:ext uri="{FF2B5EF4-FFF2-40B4-BE49-F238E27FC236}">
                <a16:creationId xmlns:a16="http://schemas.microsoft.com/office/drawing/2014/main" id="{8D25BCCE-A441-4D66-93AF-F8E89337A95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58673" y="3738623"/>
            <a:ext cx="5625297" cy="2833453"/>
          </a:xfrm>
          <a:prstGeom prst="rect">
            <a:avLst/>
          </a:prstGeom>
        </p:spPr>
      </p:pic>
    </p:spTree>
    <p:extLst>
      <p:ext uri="{BB962C8B-B14F-4D97-AF65-F5344CB8AC3E}">
        <p14:creationId xmlns:p14="http://schemas.microsoft.com/office/powerpoint/2010/main" val="42734372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Thomas </a:t>
            </a:r>
            <a:r>
              <a:rPr lang="cs-CZ" sz="1800" dirty="0" err="1">
                <a:effectLst/>
                <a:ea typeface="Calibri" panose="020F0502020204030204" pitchFamily="34" charset="0"/>
                <a:cs typeface="Times New Roman" panose="02020603050405020304" pitchFamily="18" charset="0"/>
              </a:rPr>
              <a:t>Burnet</a:t>
            </a:r>
            <a:r>
              <a:rPr lang="cs-CZ" sz="1800" dirty="0">
                <a:effectLst/>
                <a:ea typeface="Calibri" panose="020F0502020204030204" pitchFamily="34" charset="0"/>
                <a:cs typeface="Times New Roman" panose="02020603050405020304" pitchFamily="18" charset="0"/>
              </a:rPr>
              <a:t> (1635–1715)  </a:t>
            </a:r>
            <a:r>
              <a:rPr lang="cs-CZ" sz="1800" dirty="0" err="1">
                <a:effectLst/>
                <a:ea typeface="Calibri" panose="020F0502020204030204" pitchFamily="34" charset="0"/>
                <a:cs typeface="Times New Roman" panose="02020603050405020304" pitchFamily="18" charset="0"/>
              </a:rPr>
              <a:t>Telluris</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Theoria</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Sacra</a:t>
            </a:r>
            <a:r>
              <a:rPr lang="cs-CZ" sz="1800" dirty="0">
                <a:effectLst/>
                <a:ea typeface="Calibri" panose="020F0502020204030204" pitchFamily="34" charset="0"/>
                <a:cs typeface="Times New Roman" panose="02020603050405020304" pitchFamily="18" charset="0"/>
              </a:rPr>
              <a:t> (1684); anglický překlad </a:t>
            </a:r>
            <a:r>
              <a:rPr lang="cs-CZ" sz="1800" dirty="0" err="1">
                <a:effectLst/>
                <a:ea typeface="Calibri" panose="020F0502020204030204" pitchFamily="34" charset="0"/>
                <a:cs typeface="Times New Roman" panose="02020603050405020304" pitchFamily="18" charset="0"/>
              </a:rPr>
              <a:t>The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Sacred</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Theory</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of</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the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Earth</a:t>
            </a:r>
            <a:r>
              <a:rPr lang="cs-CZ" sz="1800" dirty="0">
                <a:effectLst/>
                <a:ea typeface="Calibri" panose="020F0502020204030204" pitchFamily="34" charset="0"/>
                <a:cs typeface="Times New Roman" panose="02020603050405020304" pitchFamily="18" charset="0"/>
              </a:rPr>
              <a:t> (1690).</a:t>
            </a:r>
          </a:p>
          <a:p>
            <a:pPr algn="just">
              <a:spcAft>
                <a:spcPts val="600"/>
              </a:spcAft>
            </a:pPr>
            <a:r>
              <a:rPr lang="cs-CZ" sz="1800" dirty="0">
                <a:effectLst/>
                <a:ea typeface="Calibri" panose="020F0502020204030204" pitchFamily="34" charset="0"/>
                <a:cs typeface="Times New Roman" panose="02020603050405020304" pitchFamily="18" charset="0"/>
              </a:rPr>
              <a:t>Spojení kreativního čtení bible s karteziánskou kosmologií. </a:t>
            </a:r>
          </a:p>
          <a:p>
            <a:pPr algn="just">
              <a:spcAft>
                <a:spcPts val="600"/>
              </a:spcAft>
            </a:pPr>
            <a:r>
              <a:rPr lang="cs-CZ" sz="1800" u="sng" dirty="0">
                <a:effectLst/>
                <a:ea typeface="Calibri" panose="020F0502020204030204" pitchFamily="34" charset="0"/>
                <a:cs typeface="Times New Roman" panose="02020603050405020304" pitchFamily="18" charset="0"/>
              </a:rPr>
              <a:t>Počáteční chaos částic</a:t>
            </a:r>
            <a:r>
              <a:rPr lang="cs-CZ" sz="1800" dirty="0">
                <a:effectLst/>
                <a:ea typeface="Calibri" panose="020F0502020204030204" pitchFamily="34" charset="0"/>
                <a:cs typeface="Times New Roman" panose="02020603050405020304" pitchFamily="18" charset="0"/>
              </a:rPr>
              <a:t>; Bůh vložil zákony, podle nichž se částice uspořádaly; koncentrické vrstvy živlů: vzduch, voda, země.</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Burnet</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387848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180407"/>
            <a:ext cx="7048805" cy="5677593"/>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F</a:t>
            </a:r>
            <a:r>
              <a:rPr lang="cs-CZ" sz="1800" dirty="0">
                <a:effectLst/>
                <a:ea typeface="Calibri" panose="020F0502020204030204" pitchFamily="34" charset="0"/>
                <a:cs typeface="Times New Roman" panose="02020603050405020304" pitchFamily="18" charset="0"/>
              </a:rPr>
              <a:t>áze odpovídající obrázku (podle hod. ručiček).</a:t>
            </a:r>
          </a:p>
          <a:p>
            <a:pPr algn="just">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Sféricky spojené částice.</a:t>
            </a:r>
          </a:p>
          <a:p>
            <a:pPr algn="just">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Zeměkoule s hladkým povrchem.</a:t>
            </a:r>
          </a:p>
          <a:p>
            <a:pPr algn="just">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Rozervání povrchu – voda zevnitř zeměkoule zaplavuje povrch – univerzální potopa.</a:t>
            </a:r>
          </a:p>
          <a:p>
            <a:pPr algn="just">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Z pevných zbytků vnější kůry se čase vytvořil dnešní reliéf zeměkoule.</a:t>
            </a:r>
          </a:p>
          <a:p>
            <a:pPr algn="just">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Všeobecný požár světa.</a:t>
            </a:r>
          </a:p>
          <a:p>
            <a:pPr algn="just">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Urovnání povrchu do podoby hladké koule.</a:t>
            </a:r>
          </a:p>
          <a:p>
            <a:pPr algn="just">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Země se změní v hvězdu.</a:t>
            </a:r>
          </a:p>
          <a:p>
            <a:pPr algn="just">
              <a:spcAft>
                <a:spcPts val="600"/>
              </a:spcAft>
            </a:pPr>
            <a:r>
              <a:rPr lang="cs-CZ" sz="1800" dirty="0">
                <a:effectLst/>
                <a:ea typeface="Calibri" panose="020F0502020204030204" pitchFamily="34" charset="0"/>
                <a:cs typeface="Times New Roman" panose="02020603050405020304" pitchFamily="18" charset="0"/>
              </a:rPr>
              <a:t>Svět bez zázraků. Změnilo se pojetí Boha: nejde o jeho absolutní vládu nad světem, ale o dokonalost jeho díla.</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Zástupný symbol pro obsah 6">
            <a:extLst>
              <a:ext uri="{FF2B5EF4-FFF2-40B4-BE49-F238E27FC236}">
                <a16:creationId xmlns:a16="http://schemas.microsoft.com/office/drawing/2014/main" id="{9F2E3EA6-5820-4428-8E80-2AA56485600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024164" y="500657"/>
            <a:ext cx="4167836" cy="6292518"/>
          </a:xfrm>
          <a:prstGeom prst="rect">
            <a:avLst/>
          </a:prstGeom>
        </p:spPr>
      </p:pic>
    </p:spTree>
    <p:extLst>
      <p:ext uri="{BB962C8B-B14F-4D97-AF65-F5344CB8AC3E}">
        <p14:creationId xmlns:p14="http://schemas.microsoft.com/office/powerpoint/2010/main" val="1337932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413164"/>
            <a:ext cx="7087987" cy="5437151"/>
          </a:xfrm>
        </p:spPr>
        <p:txBody>
          <a:bodyPr>
            <a:normAutofit fontScale="92500" lnSpcReduction="10000"/>
          </a:bodyPr>
          <a:lstStyle/>
          <a:p>
            <a:pPr algn="just">
              <a:spcAft>
                <a:spcPts val="600"/>
              </a:spcAft>
            </a:pPr>
            <a:r>
              <a:rPr lang="cs-CZ" sz="1800" dirty="0">
                <a:effectLst/>
                <a:ea typeface="Calibri" panose="020F0502020204030204" pitchFamily="34" charset="0"/>
                <a:cs typeface="Times New Roman" panose="02020603050405020304" pitchFamily="18" charset="0"/>
              </a:rPr>
              <a:t>William </a:t>
            </a:r>
            <a:r>
              <a:rPr lang="cs-CZ" sz="1800" dirty="0" err="1">
                <a:effectLst/>
                <a:ea typeface="Calibri" panose="020F0502020204030204" pitchFamily="34" charset="0"/>
                <a:cs typeface="Times New Roman" panose="02020603050405020304" pitchFamily="18" charset="0"/>
              </a:rPr>
              <a:t>Whiston</a:t>
            </a:r>
            <a:r>
              <a:rPr lang="cs-CZ" sz="1800" dirty="0">
                <a:effectLst/>
                <a:ea typeface="Calibri" panose="020F0502020204030204" pitchFamily="34" charset="0"/>
                <a:cs typeface="Times New Roman" panose="02020603050405020304" pitchFamily="18" charset="0"/>
              </a:rPr>
              <a:t> (1667-1752), A New </a:t>
            </a:r>
            <a:r>
              <a:rPr lang="cs-CZ" sz="1800" dirty="0" err="1">
                <a:effectLst/>
                <a:ea typeface="Calibri" panose="020F0502020204030204" pitchFamily="34" charset="0"/>
                <a:cs typeface="Times New Roman" panose="02020603050405020304" pitchFamily="18" charset="0"/>
              </a:rPr>
              <a:t>Theory</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of</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the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Earth</a:t>
            </a:r>
            <a:r>
              <a:rPr lang="cs-CZ" sz="1800" dirty="0">
                <a:effectLst/>
                <a:ea typeface="Calibri" panose="020F0502020204030204" pitchFamily="34" charset="0"/>
                <a:cs typeface="Times New Roman" panose="02020603050405020304" pitchFamily="18" charset="0"/>
              </a:rPr>
              <a:t> (1696).</a:t>
            </a:r>
          </a:p>
          <a:p>
            <a:pPr algn="just">
              <a:spcAft>
                <a:spcPts val="600"/>
              </a:spcAft>
            </a:pPr>
            <a:r>
              <a:rPr lang="cs-CZ" sz="1800" dirty="0">
                <a:effectLst/>
                <a:ea typeface="Calibri" panose="020F0502020204030204" pitchFamily="34" charset="0"/>
                <a:cs typeface="Times New Roman" panose="02020603050405020304" pitchFamily="18" charset="0"/>
              </a:rPr>
              <a:t>Také </a:t>
            </a:r>
            <a:r>
              <a:rPr lang="cs-CZ" sz="1800" dirty="0" err="1">
                <a:effectLst/>
                <a:ea typeface="Calibri" panose="020F0502020204030204" pitchFamily="34" charset="0"/>
                <a:cs typeface="Times New Roman" panose="02020603050405020304" pitchFamily="18" charset="0"/>
              </a:rPr>
              <a:t>Whiston</a:t>
            </a:r>
            <a:r>
              <a:rPr lang="cs-CZ" sz="1800" dirty="0">
                <a:effectLst/>
                <a:ea typeface="Calibri" panose="020F0502020204030204" pitchFamily="34" charset="0"/>
                <a:cs typeface="Times New Roman" panose="02020603050405020304" pitchFamily="18" charset="0"/>
              </a:rPr>
              <a:t> přisuzoval původ dnešního reliéfu Země velké katastrofě, tedy potopě.</a:t>
            </a:r>
          </a:p>
          <a:p>
            <a:pPr algn="just">
              <a:spcAft>
                <a:spcPts val="600"/>
              </a:spcAft>
            </a:pPr>
            <a:r>
              <a:rPr lang="cs-CZ" sz="1800" dirty="0">
                <a:effectLst/>
                <a:ea typeface="Calibri" panose="020F0502020204030204" pitchFamily="34" charset="0"/>
                <a:cs typeface="Times New Roman" panose="02020603050405020304" pitchFamily="18" charset="0"/>
              </a:rPr>
              <a:t>Země původně byla neobyvatelná kometa.</a:t>
            </a:r>
          </a:p>
          <a:p>
            <a:pPr algn="just">
              <a:spcAft>
                <a:spcPts val="600"/>
              </a:spcAft>
            </a:pPr>
            <a:r>
              <a:rPr lang="cs-CZ" sz="1800" dirty="0">
                <a:effectLst/>
                <a:ea typeface="Calibri" panose="020F0502020204030204" pitchFamily="34" charset="0"/>
                <a:cs typeface="Times New Roman" panose="02020603050405020304" pitchFamily="18" charset="0"/>
              </a:rPr>
              <a:t>Průlet komety: Při srážce si Země svou gravitací přitáhla z ocasu komety ohromné množství vodních par, které se staly součástí pozemské atmosféry – z nich se spustil déšť – potopa.</a:t>
            </a:r>
          </a:p>
          <a:p>
            <a:pPr algn="just">
              <a:spcAft>
                <a:spcPts val="600"/>
              </a:spcAft>
            </a:pPr>
            <a:r>
              <a:rPr lang="cs-CZ" sz="1800" dirty="0">
                <a:effectLst/>
                <a:ea typeface="Calibri" panose="020F0502020204030204" pitchFamily="34" charset="0"/>
                <a:cs typeface="Times New Roman" panose="02020603050405020304" pitchFamily="18" charset="0"/>
              </a:rPr>
              <a:t>Vychýlení zemské osy – precese, část vody vypařila díky teplu ze slunce.</a:t>
            </a:r>
          </a:p>
          <a:p>
            <a:pPr algn="just">
              <a:spcAft>
                <a:spcPts val="600"/>
              </a:spcAft>
            </a:pPr>
            <a:r>
              <a:rPr lang="cs-CZ" sz="1800" dirty="0">
                <a:effectLst/>
                <a:ea typeface="Calibri" panose="020F0502020204030204" pitchFamily="34" charset="0"/>
                <a:cs typeface="Times New Roman" panose="02020603050405020304" pitchFamily="18" charset="0"/>
              </a:rPr>
              <a:t>Respektování biblické chronologie, protože k uvedeným procesům došlo asi před 6000 lety.</a:t>
            </a:r>
          </a:p>
          <a:p>
            <a:pPr algn="just">
              <a:spcAft>
                <a:spcPts val="600"/>
              </a:spcAft>
            </a:pPr>
            <a:r>
              <a:rPr lang="cs-CZ" sz="1800" dirty="0">
                <a:effectLst/>
                <a:ea typeface="Calibri" panose="020F0502020204030204" pitchFamily="34" charset="0"/>
                <a:cs typeface="Times New Roman" panose="02020603050405020304" pitchFamily="18" charset="0"/>
              </a:rPr>
              <a:t>Vyloučil Boha z dění, v bibli byla potopa především trestem, který Bůh seslal na hříšné lidstvo.</a:t>
            </a:r>
          </a:p>
          <a:p>
            <a:pPr algn="just">
              <a:spcAft>
                <a:spcPts val="600"/>
              </a:spcAft>
            </a:pPr>
            <a:r>
              <a:rPr lang="cs-CZ" sz="1800" dirty="0">
                <a:effectLst/>
                <a:ea typeface="Calibri" panose="020F0502020204030204" pitchFamily="34" charset="0"/>
                <a:cs typeface="Times New Roman" panose="02020603050405020304" pitchFamily="18" charset="0"/>
              </a:rPr>
              <a:t>Až dosud se přepokládalo, že osud lidstva a přírody je propleten, že příroda se mění adekvátně stavu lidstva: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Rajská příroda </a:t>
            </a:r>
            <a:r>
              <a:rPr lang="cs-CZ" sz="1800" b="1" dirty="0">
                <a:effectLst/>
                <a:ea typeface="Calibri" panose="020F0502020204030204" pitchFamily="34" charset="0"/>
                <a:cs typeface="Times New Roman" panose="02020603050405020304" pitchFamily="18" charset="0"/>
              </a:rPr>
              <a:t>vs.</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postrajská</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Whiston</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Výsledek obrázku pro william whiston new theory of the earth">
            <a:extLst>
              <a:ext uri="{FF2B5EF4-FFF2-40B4-BE49-F238E27FC236}">
                <a16:creationId xmlns:a16="http://schemas.microsoft.com/office/drawing/2014/main" id="{75208237-47E7-4BFD-9F69-EF860CE03E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63346" y="500891"/>
            <a:ext cx="4128654" cy="6349425"/>
          </a:xfrm>
          <a:prstGeom prst="rect">
            <a:avLst/>
          </a:prstGeom>
          <a:noFill/>
          <a:ln>
            <a:noFill/>
          </a:ln>
        </p:spPr>
      </p:pic>
    </p:spTree>
    <p:extLst>
      <p:ext uri="{BB962C8B-B14F-4D97-AF65-F5344CB8AC3E}">
        <p14:creationId xmlns:p14="http://schemas.microsoft.com/office/powerpoint/2010/main" val="33610396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379913"/>
            <a:ext cx="7054736" cy="5170515"/>
          </a:xfrm>
        </p:spPr>
        <p:txBody>
          <a:bodyPr>
            <a:normAutofit lnSpcReduction="10000"/>
          </a:bodyPr>
          <a:lstStyle/>
          <a:p>
            <a:pPr algn="just">
              <a:spcAft>
                <a:spcPts val="600"/>
              </a:spcAft>
            </a:pPr>
            <a:r>
              <a:rPr lang="cs-CZ" sz="1800" dirty="0">
                <a:effectLst/>
                <a:ea typeface="Calibri" panose="020F0502020204030204" pitchFamily="34" charset="0"/>
                <a:cs typeface="Times New Roman" panose="02020603050405020304" pitchFamily="18" charset="0"/>
              </a:rPr>
              <a:t>John </a:t>
            </a:r>
            <a:r>
              <a:rPr lang="cs-CZ" sz="1800" dirty="0" err="1">
                <a:effectLst/>
                <a:ea typeface="Calibri" panose="020F0502020204030204" pitchFamily="34" charset="0"/>
                <a:cs typeface="Times New Roman" panose="02020603050405020304" pitchFamily="18" charset="0"/>
              </a:rPr>
              <a:t>Woodward</a:t>
            </a:r>
            <a:r>
              <a:rPr lang="cs-CZ" sz="1800" dirty="0">
                <a:effectLst/>
                <a:ea typeface="Calibri" panose="020F0502020204030204" pitchFamily="34" charset="0"/>
                <a:cs typeface="Times New Roman" panose="02020603050405020304" pitchFamily="18" charset="0"/>
              </a:rPr>
              <a:t>  (1665-1725) </a:t>
            </a:r>
            <a:r>
              <a:rPr lang="cs-CZ" sz="1800" i="1" dirty="0">
                <a:effectLst/>
                <a:ea typeface="Calibri" panose="020F0502020204030204" pitchFamily="34" charset="0"/>
                <a:cs typeface="Times New Roman" panose="02020603050405020304" pitchFamily="18" charset="0"/>
              </a:rPr>
              <a:t>An </a:t>
            </a:r>
            <a:r>
              <a:rPr lang="cs-CZ" sz="1800" i="1" dirty="0" err="1">
                <a:effectLst/>
                <a:ea typeface="Calibri" panose="020F0502020204030204" pitchFamily="34" charset="0"/>
                <a:cs typeface="Times New Roman" panose="02020603050405020304" pitchFamily="18" charset="0"/>
              </a:rPr>
              <a:t>Essay</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towards</a:t>
            </a:r>
            <a:r>
              <a:rPr lang="cs-CZ" sz="1800" i="1" dirty="0">
                <a:effectLst/>
                <a:ea typeface="Calibri" panose="020F0502020204030204" pitchFamily="34" charset="0"/>
                <a:cs typeface="Times New Roman" panose="02020603050405020304" pitchFamily="18" charset="0"/>
              </a:rPr>
              <a:t> a Natural </a:t>
            </a:r>
            <a:r>
              <a:rPr lang="cs-CZ" sz="1800" i="1" dirty="0" err="1">
                <a:effectLst/>
                <a:ea typeface="Calibri" panose="020F0502020204030204" pitchFamily="34" charset="0"/>
                <a:cs typeface="Times New Roman" panose="02020603050405020304" pitchFamily="18" charset="0"/>
              </a:rPr>
              <a:t>History</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of</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Earth</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z roku 1695</a:t>
            </a:r>
          </a:p>
          <a:p>
            <a:pPr algn="just">
              <a:spcAft>
                <a:spcPts val="600"/>
              </a:spcAft>
            </a:pPr>
            <a:r>
              <a:rPr lang="cs-CZ" sz="1800" dirty="0">
                <a:effectLst/>
                <a:ea typeface="Calibri" panose="020F0502020204030204" pitchFamily="34" charset="0"/>
                <a:cs typeface="Times New Roman" panose="02020603050405020304" pitchFamily="18" charset="0"/>
              </a:rPr>
              <a:t>Dutá Země, vyplněná vodou.</a:t>
            </a:r>
          </a:p>
          <a:p>
            <a:pPr algn="just">
              <a:spcAft>
                <a:spcPts val="600"/>
              </a:spcAft>
            </a:pPr>
            <a:r>
              <a:rPr lang="cs-CZ" sz="1800" dirty="0">
                <a:effectLst/>
                <a:ea typeface="Calibri" panose="020F0502020204030204" pitchFamily="34" charset="0"/>
                <a:cs typeface="Times New Roman" panose="02020603050405020304" pitchFamily="18" charset="0"/>
              </a:rPr>
              <a:t>Zdroj tepla uvnitř.</a:t>
            </a:r>
          </a:p>
          <a:p>
            <a:pPr algn="just">
              <a:spcAft>
                <a:spcPts val="600"/>
              </a:spcAft>
            </a:pPr>
            <a:r>
              <a:rPr lang="cs-CZ" sz="1800" dirty="0">
                <a:effectLst/>
                <a:ea typeface="Calibri" panose="020F0502020204030204" pitchFamily="34" charset="0"/>
                <a:cs typeface="Times New Roman" panose="02020603050405020304" pitchFamily="18" charset="0"/>
              </a:rPr>
              <a:t>Bůh se rozhodl potrestat lidi potopou – zvýšil výkon zdroje tepla – voda se vařila, měnila v páru a nakonec roztrhla kůru Země.</a:t>
            </a:r>
          </a:p>
          <a:p>
            <a:pPr algn="just">
              <a:spcAft>
                <a:spcPts val="600"/>
              </a:spcAft>
            </a:pPr>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znik chaosu.</a:t>
            </a:r>
          </a:p>
          <a:p>
            <a:pPr algn="just">
              <a:spcAft>
                <a:spcPts val="600"/>
              </a:spcAft>
            </a:pPr>
            <a:r>
              <a:rPr lang="cs-CZ" sz="1800" dirty="0">
                <a:effectLst/>
                <a:ea typeface="Calibri" panose="020F0502020204030204" pitchFamily="34" charset="0"/>
                <a:cs typeface="Times New Roman" panose="02020603050405020304" pitchFamily="18" charset="0"/>
              </a:rPr>
              <a:t>Částice se usazují kolem středu na základě gravitace a své váhy.</a:t>
            </a:r>
          </a:p>
          <a:p>
            <a:pPr algn="just">
              <a:spcAft>
                <a:spcPts val="600"/>
              </a:spcAft>
            </a:pPr>
            <a:r>
              <a:rPr lang="cs-CZ" sz="1800" dirty="0">
                <a:effectLst/>
                <a:ea typeface="Calibri" panose="020F0502020204030204" pitchFamily="34" charset="0"/>
                <a:cs typeface="Times New Roman" panose="02020603050405020304" pitchFamily="18" charset="0"/>
              </a:rPr>
              <a:t>Současný povrch Země je také výsledkem katastrofy, ale tato katastrofa vznikla jako důsledek přímého zásahu Boha do celého procesu.</a:t>
            </a:r>
          </a:p>
          <a:p>
            <a:pPr algn="just">
              <a:spcAft>
                <a:spcPts val="600"/>
              </a:spcAft>
            </a:pPr>
            <a:r>
              <a:rPr lang="cs-CZ" sz="1800" dirty="0">
                <a:effectLst/>
                <a:ea typeface="Calibri" panose="020F0502020204030204" pitchFamily="34" charset="0"/>
                <a:cs typeface="Times New Roman" panose="02020603050405020304" pitchFamily="18" charset="0"/>
              </a:rPr>
              <a:t>Potopa jako katarze lidstva i přírody.</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Woodward</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Woodward Scheuchzer Erde">
            <a:extLst>
              <a:ext uri="{FF2B5EF4-FFF2-40B4-BE49-F238E27FC236}">
                <a16:creationId xmlns:a16="http://schemas.microsoft.com/office/drawing/2014/main" id="{BAB3E0C2-E6FE-40EB-B193-2749892F56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0095" y="618851"/>
            <a:ext cx="4161905" cy="6239149"/>
          </a:xfrm>
          <a:prstGeom prst="rect">
            <a:avLst/>
          </a:prstGeom>
          <a:noFill/>
          <a:ln>
            <a:noFill/>
          </a:ln>
        </p:spPr>
      </p:pic>
    </p:spTree>
    <p:extLst>
      <p:ext uri="{BB962C8B-B14F-4D97-AF65-F5344CB8AC3E}">
        <p14:creationId xmlns:p14="http://schemas.microsoft.com/office/powerpoint/2010/main" val="19068575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Všechny tři teorie zde zmíněné mají společné to, že respektují biblické dějiny – to znamená, snaží se vecpat celé dějiny přírody i celé dějiny lidstva do 6000 let.</a:t>
            </a:r>
          </a:p>
          <a:p>
            <a:pPr algn="just">
              <a:spcAft>
                <a:spcPts val="600"/>
              </a:spcAft>
            </a:pPr>
            <a:r>
              <a:rPr lang="cs-CZ" sz="1800" b="1" dirty="0">
                <a:effectLst/>
                <a:ea typeface="Calibri" panose="020F0502020204030204" pitchFamily="34" charset="0"/>
                <a:cs typeface="Times New Roman" panose="02020603050405020304" pitchFamily="18" charset="0"/>
              </a:rPr>
              <a:t>Katastrofismus</a:t>
            </a:r>
            <a:r>
              <a:rPr lang="cs-CZ" sz="1800" dirty="0">
                <a:effectLst/>
                <a:ea typeface="Calibri" panose="020F0502020204030204" pitchFamily="34" charset="0"/>
                <a:cs typeface="Times New Roman" panose="02020603050405020304" pitchFamily="18" charset="0"/>
              </a:rPr>
              <a:t>: Země se proměňuje náhle, přelomově, jako výsledek velkých katastrof, které sloužily jako katalyzátory kompenzující nedostatek času.</a:t>
            </a:r>
          </a:p>
          <a:p>
            <a:pPr algn="just">
              <a:spcAft>
                <a:spcPts val="600"/>
              </a:spcAft>
            </a:pPr>
            <a:r>
              <a:rPr lang="cs-CZ" sz="1800" b="1" dirty="0" err="1">
                <a:effectLst/>
                <a:ea typeface="Calibri" panose="020F0502020204030204" pitchFamily="34" charset="0"/>
                <a:cs typeface="Times New Roman" panose="02020603050405020304" pitchFamily="18" charset="0"/>
              </a:rPr>
              <a:t>Aktualismus</a:t>
            </a:r>
            <a:r>
              <a:rPr lang="cs-CZ" sz="1800" dirty="0">
                <a:effectLst/>
                <a:ea typeface="Calibri" panose="020F0502020204030204" pitchFamily="34" charset="0"/>
                <a:cs typeface="Times New Roman" panose="02020603050405020304" pitchFamily="18" charset="0"/>
              </a:rPr>
              <a:t>: aktuální stav Země je výsledkem stejných sil a zákonů, které působily v minulosti: neexistovaly žádné katastrofy. </a:t>
            </a:r>
          </a:p>
          <a:p>
            <a:pPr algn="just">
              <a:spcAft>
                <a:spcPts val="600"/>
              </a:spcAft>
            </a:pPr>
            <a:r>
              <a:rPr lang="cs-CZ" sz="1800" b="1" dirty="0" err="1">
                <a:effectLst/>
                <a:ea typeface="Calibri" panose="020F0502020204030204" pitchFamily="34" charset="0"/>
                <a:cs typeface="Times New Roman" panose="02020603050405020304" pitchFamily="18" charset="0"/>
              </a:rPr>
              <a:t>Aktualismus</a:t>
            </a:r>
            <a:r>
              <a:rPr lang="cs-CZ" sz="1800" dirty="0">
                <a:effectLst/>
                <a:ea typeface="Calibri" panose="020F0502020204030204" pitchFamily="34" charset="0"/>
                <a:cs typeface="Times New Roman" panose="02020603050405020304" pitchFamily="18" charset="0"/>
              </a:rPr>
              <a:t> předpokládal dlouhý čas pro uskutečnění všech změn, a proto </a:t>
            </a:r>
            <a:r>
              <a:rPr lang="cs-CZ" sz="1800" u="sng" dirty="0">
                <a:effectLst/>
                <a:ea typeface="Calibri" panose="020F0502020204030204" pitchFamily="34" charset="0"/>
                <a:cs typeface="Times New Roman" panose="02020603050405020304" pitchFamily="18" charset="0"/>
              </a:rPr>
              <a:t>důsledkem </a:t>
            </a:r>
            <a:r>
              <a:rPr lang="cs-CZ" sz="1800" u="sng" dirty="0" err="1">
                <a:effectLst/>
                <a:ea typeface="Calibri" panose="020F0502020204030204" pitchFamily="34" charset="0"/>
                <a:cs typeface="Times New Roman" panose="02020603050405020304" pitchFamily="18" charset="0"/>
              </a:rPr>
              <a:t>aktualistických</a:t>
            </a:r>
            <a:r>
              <a:rPr lang="cs-CZ" sz="1800" u="sng" dirty="0">
                <a:effectLst/>
                <a:ea typeface="Calibri" panose="020F0502020204030204" pitchFamily="34" charset="0"/>
                <a:cs typeface="Times New Roman" panose="02020603050405020304" pitchFamily="18" charset="0"/>
              </a:rPr>
              <a:t> teorií bylo rozrušení biblických dějin</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Souhrn</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8756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31273" y="1688869"/>
            <a:ext cx="5439983" cy="4163291"/>
          </a:xfrm>
        </p:spPr>
        <p:txBody>
          <a:bodyPr>
            <a:normAutofit/>
          </a:bodyPr>
          <a:lstStyle/>
          <a:p>
            <a:pPr algn="just">
              <a:spcAft>
                <a:spcPts val="600"/>
              </a:spcAft>
            </a:pPr>
            <a:r>
              <a:rPr lang="cs-CZ" sz="1800" dirty="0" err="1">
                <a:effectLst/>
                <a:ea typeface="Calibri" panose="020F0502020204030204" pitchFamily="34" charset="0"/>
                <a:cs typeface="Times New Roman" panose="02020603050405020304" pitchFamily="18" charset="0"/>
              </a:rPr>
              <a:t>Nils</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Stensen</a:t>
            </a:r>
            <a:r>
              <a:rPr lang="cs-CZ" sz="1800" dirty="0">
                <a:effectLst/>
                <a:ea typeface="Calibri" panose="020F0502020204030204" pitchFamily="34" charset="0"/>
                <a:cs typeface="Times New Roman" panose="02020603050405020304" pitchFamily="18" charset="0"/>
              </a:rPr>
              <a:t>/</a:t>
            </a:r>
            <a:r>
              <a:rPr lang="cs-CZ" sz="1800" dirty="0" err="1">
                <a:effectLst/>
                <a:ea typeface="Calibri" panose="020F0502020204030204" pitchFamily="34" charset="0"/>
                <a:cs typeface="Times New Roman" panose="02020603050405020304" pitchFamily="18" charset="0"/>
              </a:rPr>
              <a:t>Stenonius</a:t>
            </a:r>
            <a:r>
              <a:rPr lang="cs-CZ" sz="1800" dirty="0">
                <a:effectLst/>
                <a:ea typeface="Calibri" panose="020F0502020204030204" pitchFamily="34" charset="0"/>
                <a:cs typeface="Times New Roman" panose="02020603050405020304" pitchFamily="18" charset="0"/>
              </a:rPr>
              <a:t>/</a:t>
            </a:r>
            <a:r>
              <a:rPr lang="cs-CZ" sz="1800" dirty="0" err="1">
                <a:effectLst/>
                <a:ea typeface="Calibri" panose="020F0502020204030204" pitchFamily="34" charset="0"/>
                <a:cs typeface="Times New Roman" panose="02020603050405020304" pitchFamily="18" charset="0"/>
              </a:rPr>
              <a:t>Steno</a:t>
            </a:r>
            <a:r>
              <a:rPr lang="cs-CZ" sz="1800" dirty="0">
                <a:effectLst/>
                <a:ea typeface="Calibri" panose="020F0502020204030204" pitchFamily="34" charset="0"/>
                <a:cs typeface="Times New Roman" panose="02020603050405020304" pitchFamily="18" charset="0"/>
              </a:rPr>
              <a:t> (1638-1686).</a:t>
            </a:r>
          </a:p>
          <a:p>
            <a:pPr algn="just">
              <a:spcAft>
                <a:spcPts val="600"/>
              </a:spcAft>
            </a:pPr>
            <a:r>
              <a:rPr lang="cs-CZ" sz="1800" dirty="0">
                <a:effectLst/>
                <a:ea typeface="Calibri" panose="020F0502020204030204" pitchFamily="34" charset="0"/>
                <a:cs typeface="Times New Roman" panose="02020603050405020304" pitchFamily="18" charset="0"/>
              </a:rPr>
              <a:t>Dánský lékař, anatom; v Itálii konvertoval ke katolicismus; od r. 1667 katolický kněz, od 1677 biskup, ve 20. století byl </a:t>
            </a:r>
            <a:r>
              <a:rPr lang="cs-CZ" sz="1800" dirty="0" err="1">
                <a:effectLst/>
                <a:ea typeface="Calibri" panose="020F0502020204030204" pitchFamily="34" charset="0"/>
                <a:cs typeface="Times New Roman" panose="02020603050405020304" pitchFamily="18" charset="0"/>
              </a:rPr>
              <a:t>beatifikován</a:t>
            </a:r>
            <a:r>
              <a:rPr lang="cs-CZ" sz="1800" dirty="0">
                <a:effectLst/>
                <a:ea typeface="Calibri" panose="020F0502020204030204" pitchFamily="34" charset="0"/>
                <a:cs typeface="Times New Roman" panose="02020603050405020304" pitchFamily="18" charset="0"/>
              </a:rPr>
              <a:t>.</a:t>
            </a:r>
          </a:p>
          <a:p>
            <a:pPr algn="just">
              <a:spcAft>
                <a:spcPts val="600"/>
              </a:spcAft>
            </a:pPr>
            <a:r>
              <a:rPr lang="cs-CZ" sz="1800" dirty="0">
                <a:effectLst/>
                <a:ea typeface="Calibri" panose="020F0502020204030204" pitchFamily="34" charset="0"/>
                <a:cs typeface="Times New Roman" panose="02020603050405020304" pitchFamily="18" charset="0"/>
              </a:rPr>
              <a:t>1666 Toskánsko – žraločí zub se podobal zkamenělinám z hor tzv. zkamenělé jazyky – </a:t>
            </a:r>
            <a:r>
              <a:rPr lang="cs-CZ" sz="1800" i="1" dirty="0" err="1">
                <a:effectLst/>
                <a:ea typeface="Calibri" panose="020F0502020204030204" pitchFamily="34" charset="0"/>
                <a:cs typeface="Times New Roman" panose="02020603050405020304" pitchFamily="18" charset="0"/>
              </a:rPr>
              <a:t>glossopetrae</a:t>
            </a:r>
            <a:r>
              <a:rPr lang="cs-CZ" dirty="0">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Fosilie se od antiky považovaly za hříčku přírody, v 17. století se vědělo, že jsou to organické zbytky rostlin a zvířat, která ovšem nikdo neznal: Takže dochází k vymírání druhů? A tedy i ke vzniku?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Steno</a:t>
            </a:r>
            <a:r>
              <a:rPr lang="cs-CZ" dirty="0"/>
              <a:t> </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Obrázek">
            <a:extLst>
              <a:ext uri="{FF2B5EF4-FFF2-40B4-BE49-F238E27FC236}">
                <a16:creationId xmlns:a16="http://schemas.microsoft.com/office/drawing/2014/main" id="{6BF09E29-2CE7-45C3-B4A4-B719FB1384A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5343" y="1264555"/>
            <a:ext cx="5760720" cy="4861560"/>
          </a:xfrm>
          <a:prstGeom prst="rect">
            <a:avLst/>
          </a:prstGeom>
          <a:noFill/>
          <a:ln>
            <a:noFill/>
          </a:ln>
        </p:spPr>
      </p:pic>
    </p:spTree>
    <p:extLst>
      <p:ext uri="{BB962C8B-B14F-4D97-AF65-F5344CB8AC3E}">
        <p14:creationId xmlns:p14="http://schemas.microsoft.com/office/powerpoint/2010/main" val="23586222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7161644" cy="4645429"/>
          </a:xfrm>
        </p:spPr>
        <p:txBody>
          <a:bodyPr>
            <a:normAutofit/>
          </a:bodyPr>
          <a:lstStyle/>
          <a:p>
            <a:pPr>
              <a:spcAft>
                <a:spcPts val="600"/>
              </a:spcAft>
            </a:pPr>
            <a:r>
              <a:rPr lang="cs-CZ" i="1" dirty="0" err="1">
                <a:ea typeface="Calibri" panose="020F0502020204030204" pitchFamily="34" charset="0"/>
                <a:cs typeface="Times New Roman" panose="02020603050405020304" pitchFamily="18" charset="0"/>
              </a:rPr>
              <a:t>G</a:t>
            </a:r>
            <a:r>
              <a:rPr lang="cs-CZ" sz="1800" i="1" dirty="0" err="1">
                <a:effectLst/>
                <a:ea typeface="Calibri" panose="020F0502020204030204" pitchFamily="34" charset="0"/>
                <a:cs typeface="Times New Roman" panose="02020603050405020304" pitchFamily="18" charset="0"/>
              </a:rPr>
              <a:t>lossopetrae</a:t>
            </a:r>
            <a:r>
              <a:rPr lang="cs-CZ" sz="1800" dirty="0">
                <a:effectLst/>
                <a:ea typeface="Calibri" panose="020F0502020204030204" pitchFamily="34" charset="0"/>
                <a:cs typeface="Times New Roman" panose="02020603050405020304" pitchFamily="18" charset="0"/>
              </a:rPr>
              <a:t> jsou pozůstatky dávných žraloků, podobně i zkamenělí trilobiti jsou pozůstatky dávných živočichů.</a:t>
            </a:r>
          </a:p>
          <a:p>
            <a:pPr>
              <a:spcAft>
                <a:spcPts val="600"/>
              </a:spcAft>
            </a:pPr>
            <a:r>
              <a:rPr lang="cs-CZ" sz="1800" dirty="0">
                <a:effectLst/>
                <a:ea typeface="Calibri" panose="020F0502020204030204" pitchFamily="34" charset="0"/>
                <a:cs typeface="Times New Roman" panose="02020603050405020304" pitchFamily="18" charset="0"/>
              </a:rPr>
              <a:t>Měkké tkáně podlehly procesu mineralizace a zkameněly.</a:t>
            </a:r>
          </a:p>
          <a:p>
            <a:pPr>
              <a:spcAft>
                <a:spcPts val="600"/>
              </a:spcAft>
            </a:pPr>
            <a:r>
              <a:rPr lang="cs-CZ" sz="1800" dirty="0">
                <a:effectLst/>
                <a:ea typeface="Calibri" panose="020F0502020204030204" pitchFamily="34" charset="0"/>
                <a:cs typeface="Times New Roman" panose="02020603050405020304" pitchFamily="18" charset="0"/>
              </a:rPr>
              <a:t>Klíčová otázka: Jak se dostaly do skály? Jak se jeden pevný objekt dostal do jiného?</a:t>
            </a:r>
          </a:p>
          <a:p>
            <a:pPr>
              <a:spcAft>
                <a:spcPts val="600"/>
              </a:spcAft>
            </a:pPr>
            <a:r>
              <a:rPr lang="cs-CZ" sz="1800" dirty="0" err="1">
                <a:effectLst/>
                <a:ea typeface="Calibri" panose="020F0502020204030204" pitchFamily="34" charset="0"/>
                <a:cs typeface="Times New Roman" panose="02020603050405020304" pitchFamily="18" charset="0"/>
              </a:rPr>
              <a:t>Steno</a:t>
            </a:r>
            <a:r>
              <a:rPr lang="cs-CZ" sz="1800" dirty="0">
                <a:effectLst/>
                <a:ea typeface="Calibri" panose="020F0502020204030204" pitchFamily="34" charset="0"/>
                <a:cs typeface="Times New Roman" panose="02020603050405020304" pitchFamily="18" charset="0"/>
              </a:rPr>
              <a:t> v Itálii sepsal souhrn svých geologických poznatků: </a:t>
            </a:r>
            <a:r>
              <a:rPr lang="cs-CZ" sz="1800" i="1" dirty="0">
                <a:effectLst/>
                <a:ea typeface="Calibri" panose="020F0502020204030204" pitchFamily="34" charset="0"/>
                <a:cs typeface="Times New Roman" panose="02020603050405020304" pitchFamily="18" charset="0"/>
              </a:rPr>
              <a:t>De </a:t>
            </a:r>
            <a:r>
              <a:rPr lang="cs-CZ" sz="1800" i="1" dirty="0" err="1">
                <a:effectLst/>
                <a:ea typeface="Calibri" panose="020F0502020204030204" pitchFamily="34" charset="0"/>
                <a:cs typeface="Times New Roman" panose="02020603050405020304" pitchFamily="18" charset="0"/>
              </a:rPr>
              <a:t>solido</a:t>
            </a:r>
            <a:r>
              <a:rPr lang="cs-CZ" sz="1800" i="1" dirty="0">
                <a:effectLst/>
                <a:ea typeface="Calibri" panose="020F0502020204030204" pitchFamily="34" charset="0"/>
                <a:cs typeface="Times New Roman" panose="02020603050405020304" pitchFamily="18" charset="0"/>
              </a:rPr>
              <a:t> intra </a:t>
            </a:r>
            <a:r>
              <a:rPr lang="cs-CZ" sz="1800" i="1" dirty="0" err="1">
                <a:effectLst/>
                <a:ea typeface="Calibri" panose="020F0502020204030204" pitchFamily="34" charset="0"/>
                <a:cs typeface="Times New Roman" panose="02020603050405020304" pitchFamily="18" charset="0"/>
              </a:rPr>
              <a:t>solidum</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naturaliter</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contento</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dissertationis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prodromus</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Předběžný náčrt rozpravy o pevném tělese přirozeně obsaženém v jiném pevném tělese</a:t>
            </a:r>
            <a:r>
              <a:rPr lang="cs-CZ" sz="1800" dirty="0">
                <a:effectLst/>
                <a:ea typeface="Calibri" panose="020F0502020204030204" pitchFamily="34" charset="0"/>
                <a:cs typeface="Times New Roman" panose="02020603050405020304" pitchFamily="18" charset="0"/>
              </a:rPr>
              <a:t>, 1669)</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a:extLst>
              <a:ext uri="{FF2B5EF4-FFF2-40B4-BE49-F238E27FC236}">
                <a16:creationId xmlns:a16="http://schemas.microsoft.com/office/drawing/2014/main" id="{7CFC9231-2EB4-4079-ABA1-B7873D79B5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2728" y="515389"/>
            <a:ext cx="3879272" cy="6353179"/>
          </a:xfrm>
          <a:prstGeom prst="rect">
            <a:avLst/>
          </a:prstGeom>
          <a:noFill/>
          <a:ln>
            <a:noFill/>
          </a:ln>
        </p:spPr>
      </p:pic>
    </p:spTree>
    <p:extLst>
      <p:ext uri="{BB962C8B-B14F-4D97-AF65-F5344CB8AC3E}">
        <p14:creationId xmlns:p14="http://schemas.microsoft.com/office/powerpoint/2010/main" val="614145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59" y="1257299"/>
            <a:ext cx="6268403" cy="5300663"/>
          </a:xfrm>
        </p:spPr>
        <p:txBody>
          <a:bodyPr>
            <a:normAutofit/>
          </a:bodyPr>
          <a:lstStyle/>
          <a:p>
            <a:r>
              <a:rPr lang="cs-CZ" dirty="0"/>
              <a:t>Přírodopis disciplína, která se pěstuje v knihovně – humanistická disciplína, která hledá poznání ve starých knihách, ne v samotné přírodě.</a:t>
            </a:r>
          </a:p>
          <a:p>
            <a:r>
              <a:rPr lang="cs-CZ" dirty="0"/>
              <a:t>Bajky, historky a mýty o liškách.</a:t>
            </a:r>
          </a:p>
          <a:p>
            <a:r>
              <a:rPr lang="cs-CZ" dirty="0" err="1"/>
              <a:t>Gesner</a:t>
            </a:r>
            <a:r>
              <a:rPr lang="cs-CZ" dirty="0"/>
              <a:t> nebyl vědec v dnešním smyslu – měl očividně jinou představu o poznávání přírody: jemu šlo o to vystihnout, jak lidé začleňují lišku do své kultury. </a:t>
            </a:r>
          </a:p>
          <a:p>
            <a:r>
              <a:rPr lang="cs-CZ" b="1" dirty="0"/>
              <a:t>Humanistický antropocentrismu</a:t>
            </a:r>
            <a:r>
              <a:rPr lang="cs-CZ" dirty="0"/>
              <a:t>: humanisté nikdy nechtěli poznat podstatu světa - je vždycky zajímalo, jak se svět vztahuje k člověku a co ve světě člověk může využít.</a:t>
            </a:r>
          </a:p>
          <a:p>
            <a:endParaRPr lang="cs-CZ" dirty="0"/>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7246FE0F-B34B-4332-AD73-923ECF11D09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Knižní </a:t>
            </a:r>
            <a:r>
              <a:rPr lang="cs-CZ" sz="1800" dirty="0" err="1">
                <a:solidFill>
                  <a:schemeClr val="bg1"/>
                </a:solidFill>
                <a:effectLst/>
                <a:latin typeface="+mj-lt"/>
                <a:ea typeface="Times New Roman" panose="02020603050405020304" pitchFamily="18" charset="0"/>
                <a:cs typeface="Calibri" panose="020F0502020204030204" pitchFamily="34" charset="0"/>
              </a:rPr>
              <a:t>char</a:t>
            </a:r>
            <a:r>
              <a:rPr lang="cs-CZ" sz="1800" dirty="0">
                <a:solidFill>
                  <a:schemeClr val="bg1"/>
                </a:solidFill>
                <a:effectLst/>
                <a:latin typeface="+mj-lt"/>
                <a:ea typeface="Times New Roman" panose="02020603050405020304" pitchFamily="18" charset="0"/>
                <a:cs typeface="Calibri" panose="020F0502020204030204" pitchFamily="34" charset="0"/>
              </a:rPr>
              <a:t>. … </a:t>
            </a:r>
            <a:r>
              <a:rPr lang="cs-CZ" sz="1800" dirty="0" err="1">
                <a:solidFill>
                  <a:schemeClr val="bg1"/>
                </a:solidFill>
                <a:effectLst/>
                <a:latin typeface="+mj-lt"/>
                <a:ea typeface="Times New Roman" panose="02020603050405020304" pitchFamily="18" charset="0"/>
                <a:cs typeface="Calibri" panose="020F0502020204030204" pitchFamily="34" charset="0"/>
              </a:rPr>
              <a:t>Gesnerova</a:t>
            </a:r>
            <a:r>
              <a:rPr lang="cs-CZ" sz="1800" dirty="0">
                <a:solidFill>
                  <a:schemeClr val="bg1"/>
                </a:solidFill>
                <a:effectLst/>
                <a:latin typeface="+mj-lt"/>
                <a:ea typeface="Times New Roman" panose="02020603050405020304" pitchFamily="18" charset="0"/>
                <a:cs typeface="Calibri" panose="020F0502020204030204" pitchFamily="34" charset="0"/>
              </a:rPr>
              <a:t> liška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Obsah obrázku text&#10;&#10;Popis byl vytvořen automaticky">
            <a:extLst>
              <a:ext uri="{FF2B5EF4-FFF2-40B4-BE49-F238E27FC236}">
                <a16:creationId xmlns:a16="http://schemas.microsoft.com/office/drawing/2014/main" id="{88935486-3A13-4242-A257-4AA2F5BB4E4D}"/>
              </a:ext>
            </a:extLst>
          </p:cNvPr>
          <p:cNvPicPr>
            <a:picLocks noChangeAspect="1"/>
          </p:cNvPicPr>
          <p:nvPr/>
        </p:nvPicPr>
        <p:blipFill>
          <a:blip r:embed="rId2"/>
          <a:stretch>
            <a:fillRect/>
          </a:stretch>
        </p:blipFill>
        <p:spPr>
          <a:xfrm>
            <a:off x="7443789" y="534964"/>
            <a:ext cx="4748212" cy="6323036"/>
          </a:xfrm>
          <a:prstGeom prst="rect">
            <a:avLst/>
          </a:prstGeom>
        </p:spPr>
      </p:pic>
    </p:spTree>
    <p:extLst>
      <p:ext uri="{BB962C8B-B14F-4D97-AF65-F5344CB8AC3E}">
        <p14:creationId xmlns:p14="http://schemas.microsoft.com/office/powerpoint/2010/main" val="278844988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4999"/>
            <a:ext cx="5768110"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M</a:t>
            </a:r>
            <a:r>
              <a:rPr lang="cs-CZ" sz="1800" dirty="0">
                <a:effectLst/>
                <a:ea typeface="Calibri" panose="020F0502020204030204" pitchFamily="34" charset="0"/>
                <a:cs typeface="Times New Roman" panose="02020603050405020304" pitchFamily="18" charset="0"/>
              </a:rPr>
              <a:t>echanistické pojetí přírody; vše sestává z částic v pohybu, které stvořil Bůh.</a:t>
            </a:r>
          </a:p>
          <a:p>
            <a:pPr algn="just">
              <a:spcAft>
                <a:spcPts val="600"/>
              </a:spcAft>
            </a:pPr>
            <a:r>
              <a:rPr lang="cs-CZ" sz="1800" u="sng" dirty="0">
                <a:effectLst/>
                <a:ea typeface="Calibri" panose="020F0502020204030204" pitchFamily="34" charset="0"/>
                <a:cs typeface="Times New Roman" panose="02020603050405020304" pitchFamily="18" charset="0"/>
              </a:rPr>
              <a:t>Teorie geologických vrstev</a:t>
            </a:r>
            <a:r>
              <a:rPr lang="cs-CZ" sz="1800" dirty="0">
                <a:effectLst/>
                <a:ea typeface="Calibri" panose="020F0502020204030204" pitchFamily="34" charset="0"/>
                <a:cs typeface="Times New Roman" panose="02020603050405020304" pitchFamily="18" charset="0"/>
              </a:rPr>
              <a:t> – </a:t>
            </a:r>
            <a:r>
              <a:rPr lang="cs-CZ" sz="1800" dirty="0" err="1">
                <a:effectLst/>
                <a:ea typeface="Calibri" panose="020F0502020204030204" pitchFamily="34" charset="0"/>
                <a:cs typeface="Times New Roman" panose="02020603050405020304" pitchFamily="18" charset="0"/>
              </a:rPr>
              <a:t>strata</a:t>
            </a:r>
            <a:r>
              <a:rPr lang="cs-CZ" sz="1800" dirty="0">
                <a:effectLst/>
                <a:ea typeface="Calibri" panose="020F0502020204030204" pitchFamily="34" charset="0"/>
                <a:cs typeface="Times New Roman" panose="02020603050405020304" pitchFamily="18" charset="0"/>
              </a:rPr>
              <a:t> – odtud: stratigrafie.</a:t>
            </a:r>
          </a:p>
          <a:p>
            <a:pPr algn="just">
              <a:spcAft>
                <a:spcPts val="600"/>
              </a:spcAft>
            </a:pPr>
            <a:r>
              <a:rPr lang="cs-CZ" sz="1800" dirty="0">
                <a:effectLst/>
                <a:ea typeface="Calibri" panose="020F0502020204030204" pitchFamily="34" charset="0"/>
                <a:cs typeface="Times New Roman" panose="02020603050405020304" pitchFamily="18" charset="0"/>
              </a:rPr>
              <a:t>Vycházel z pozorování toskánských skal: vrstvy usazenin.</a:t>
            </a:r>
          </a:p>
          <a:p>
            <a:pPr algn="just">
              <a:spcAft>
                <a:spcPts val="600"/>
              </a:spcAft>
            </a:pPr>
            <a:r>
              <a:rPr lang="cs-CZ" sz="1800" dirty="0">
                <a:effectLst/>
                <a:ea typeface="Calibri" panose="020F0502020204030204" pitchFamily="34" charset="0"/>
                <a:cs typeface="Times New Roman" panose="02020603050405020304" pitchFamily="18" charset="0"/>
              </a:rPr>
              <a:t>Usazování těžkých částic a věcí v každé vrstvě: sladká nebo slaná voda (rostlin nebo mořská zvířata).</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Vrstvy</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427AE436-CA8C-4DAE-8C34-55DBE899C90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3470" y="1686560"/>
            <a:ext cx="5222240" cy="3484880"/>
          </a:xfrm>
          <a:prstGeom prst="rect">
            <a:avLst/>
          </a:prstGeom>
          <a:noFill/>
          <a:ln>
            <a:noFill/>
          </a:ln>
        </p:spPr>
      </p:pic>
    </p:spTree>
    <p:extLst>
      <p:ext uri="{BB962C8B-B14F-4D97-AF65-F5344CB8AC3E}">
        <p14:creationId xmlns:p14="http://schemas.microsoft.com/office/powerpoint/2010/main" val="39458069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Klíčová idea: </a:t>
            </a:r>
            <a:r>
              <a:rPr lang="cs-CZ" sz="1800" u="sng" dirty="0">
                <a:effectLst/>
                <a:ea typeface="Calibri" panose="020F0502020204030204" pitchFamily="34" charset="0"/>
                <a:cs typeface="Times New Roman" panose="02020603050405020304" pitchFamily="18" charset="0"/>
              </a:rPr>
              <a:t>vrstvy nevznikly najednou, ale utvářely se postupně po velmi dlouhou dobu.</a:t>
            </a:r>
          </a:p>
          <a:p>
            <a:pPr algn="just">
              <a:spcAft>
                <a:spcPts val="600"/>
              </a:spcAft>
            </a:pPr>
            <a:r>
              <a:rPr lang="cs-CZ" sz="1800" u="sng" dirty="0">
                <a:effectLst/>
                <a:ea typeface="Calibri" panose="020F0502020204030204" pitchFamily="34" charset="0"/>
                <a:cs typeface="Times New Roman" panose="02020603050405020304" pitchFamily="18" charset="0"/>
              </a:rPr>
              <a:t>Princip superpozice</a:t>
            </a:r>
            <a:r>
              <a:rPr lang="cs-CZ" sz="1800" dirty="0">
                <a:effectLst/>
                <a:ea typeface="Calibri" panose="020F0502020204030204" pitchFamily="34" charset="0"/>
                <a:cs typeface="Times New Roman" panose="02020603050405020304" pitchFamily="18" charset="0"/>
              </a:rPr>
              <a:t>, hlavní princip stratigrafie: „</a:t>
            </a:r>
            <a:r>
              <a:rPr lang="cs-CZ" sz="1800" i="1" dirty="0">
                <a:effectLst/>
                <a:ea typeface="Calibri" panose="020F0502020204030204" pitchFamily="34" charset="0"/>
                <a:cs typeface="Times New Roman" panose="02020603050405020304" pitchFamily="18" charset="0"/>
              </a:rPr>
              <a:t>geologické vrstvy ležící níže (v podloží) jsou starší než vrstvy ležící výše (v nadloží)</a:t>
            </a:r>
            <a:r>
              <a:rPr lang="cs-CZ" sz="1800" dirty="0">
                <a:effectLst/>
                <a:ea typeface="Calibri" panose="020F0502020204030204" pitchFamily="34" charset="0"/>
                <a:cs typeface="Times New Roman" panose="02020603050405020304" pitchFamily="18" charset="0"/>
              </a:rPr>
              <a:t>“.</a:t>
            </a:r>
          </a:p>
          <a:p>
            <a:pPr algn="just">
              <a:spcAft>
                <a:spcPts val="600"/>
              </a:spcAft>
            </a:pPr>
            <a:r>
              <a:rPr lang="cs-CZ" sz="1800" u="sng" dirty="0" err="1">
                <a:effectLst/>
                <a:ea typeface="Calibri" panose="020F0502020204030204" pitchFamily="34" charset="0"/>
                <a:cs typeface="Times New Roman" panose="02020603050405020304" pitchFamily="18" charset="0"/>
              </a:rPr>
              <a:t>Steno</a:t>
            </a:r>
            <a:r>
              <a:rPr lang="cs-CZ" sz="1800" u="sng" dirty="0">
                <a:effectLst/>
                <a:ea typeface="Calibri" panose="020F0502020204030204" pitchFamily="34" charset="0"/>
                <a:cs typeface="Times New Roman" panose="02020603050405020304" pitchFamily="18" charset="0"/>
              </a:rPr>
              <a:t> vtělil čas do geometrického seřazení vrstev</a:t>
            </a:r>
            <a:r>
              <a:rPr lang="cs-CZ" sz="1800" dirty="0">
                <a:effectLst/>
                <a:ea typeface="Calibri" panose="020F0502020204030204" pitchFamily="34" charset="0"/>
                <a:cs typeface="Times New Roman" panose="02020603050405020304" pitchFamily="18" charset="0"/>
              </a:rPr>
              <a:t>: jako první si uvědomil, že když vznikaly spodní, tak horní ještě neexistovaly – to bylo přelomové!</a:t>
            </a:r>
          </a:p>
          <a:p>
            <a:pPr algn="just">
              <a:spcAft>
                <a:spcPts val="600"/>
              </a:spcAft>
            </a:pPr>
            <a:r>
              <a:rPr lang="cs-CZ" sz="1800" u="sng" dirty="0">
                <a:effectLst/>
                <a:ea typeface="Calibri" panose="020F0502020204030204" pitchFamily="34" charset="0"/>
                <a:cs typeface="Times New Roman" panose="02020603050405020304" pitchFamily="18" charset="0"/>
              </a:rPr>
              <a:t>Schéma vrstev jako listování v čase knihou přírody</a:t>
            </a:r>
            <a:r>
              <a:rPr lang="cs-CZ" sz="1800" dirty="0">
                <a:effectLst/>
                <a:ea typeface="Calibri" panose="020F0502020204030204" pitchFamily="34" charset="0"/>
                <a:cs typeface="Times New Roman" panose="02020603050405020304" pitchFamily="18" charset="0"/>
              </a:rPr>
              <a:t>: vrstvy jako manifestace časové následnosti.</a:t>
            </a:r>
          </a:p>
          <a:p>
            <a:pPr algn="just">
              <a:spcAft>
                <a:spcPts val="600"/>
              </a:spcAft>
            </a:pPr>
            <a:r>
              <a:rPr lang="cs-CZ" sz="1800" dirty="0">
                <a:effectLst/>
                <a:ea typeface="Calibri" panose="020F0502020204030204" pitchFamily="34" charset="0"/>
                <a:cs typeface="Times New Roman" panose="02020603050405020304" pitchFamily="18" charset="0"/>
              </a:rPr>
              <a:t>Vrstvy podle </a:t>
            </a:r>
            <a:r>
              <a:rPr lang="cs-CZ" sz="1800" dirty="0" err="1">
                <a:effectLst/>
                <a:ea typeface="Calibri" panose="020F0502020204030204" pitchFamily="34" charset="0"/>
                <a:cs typeface="Times New Roman" panose="02020603050405020304" pitchFamily="18" charset="0"/>
              </a:rPr>
              <a:t>Stenona</a:t>
            </a:r>
            <a:r>
              <a:rPr lang="cs-CZ" sz="1800" dirty="0">
                <a:effectLst/>
                <a:ea typeface="Calibri" panose="020F0502020204030204" pitchFamily="34" charset="0"/>
                <a:cs typeface="Times New Roman" panose="02020603050405020304" pitchFamily="18" charset="0"/>
              </a:rPr>
              <a:t> pokrývaly celý povrch zeměkoule.</a:t>
            </a:r>
          </a:p>
          <a:p>
            <a:pPr algn="just">
              <a:spcAft>
                <a:spcPts val="600"/>
              </a:spcAft>
            </a:pPr>
            <a:r>
              <a:rPr lang="cs-CZ" sz="1800" dirty="0">
                <a:effectLst/>
                <a:ea typeface="Calibri" panose="020F0502020204030204" pitchFamily="34" charset="0"/>
                <a:cs typeface="Times New Roman" panose="02020603050405020304" pitchFamily="18" charset="0"/>
              </a:rPr>
              <a:t>Vrstvy podléhají změnám způsobeným okolním prostředím: výbuchy sopek, propady.</a:t>
            </a:r>
          </a:p>
          <a:p>
            <a:pPr algn="just">
              <a:spcAft>
                <a:spcPts val="600"/>
              </a:spcAft>
            </a:pPr>
            <a:r>
              <a:rPr lang="cs-CZ" sz="1800" dirty="0">
                <a:effectLst/>
                <a:ea typeface="Calibri" panose="020F0502020204030204" pitchFamily="34" charset="0"/>
                <a:cs typeface="Times New Roman" panose="02020603050405020304" pitchFamily="18" charset="0"/>
              </a:rPr>
              <a:t>Fosilie jsou zkamenělí živočichové.</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Princip superpozice</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86972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263535"/>
            <a:ext cx="10529251" cy="5286893"/>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G</a:t>
            </a:r>
            <a:r>
              <a:rPr lang="cs-CZ" sz="1800" dirty="0">
                <a:effectLst/>
                <a:ea typeface="Calibri" panose="020F0502020204030204" pitchFamily="34" charset="0"/>
                <a:cs typeface="Times New Roman" panose="02020603050405020304" pitchFamily="18" charset="0"/>
              </a:rPr>
              <a:t>eologické dějiny Toskánska i zeměkoule.</a:t>
            </a:r>
          </a:p>
          <a:p>
            <a:pPr algn="just">
              <a:spcAft>
                <a:spcPts val="600"/>
              </a:spcAft>
            </a:pPr>
            <a:r>
              <a:rPr lang="cs-CZ" sz="1800" dirty="0">
                <a:effectLst/>
                <a:ea typeface="Calibri" panose="020F0502020204030204" pitchFamily="34" charset="0"/>
                <a:cs typeface="Times New Roman" panose="02020603050405020304" pitchFamily="18" charset="0"/>
              </a:rPr>
              <a:t>Čte se chronologicky od obr. 25 k současnosti – tj. obr. 20. </a:t>
            </a:r>
          </a:p>
          <a:p>
            <a:pPr algn="just">
              <a:spcAft>
                <a:spcPts val="600"/>
              </a:spcAft>
            </a:pPr>
            <a:r>
              <a:rPr lang="cs-CZ" sz="1800" dirty="0">
                <a:effectLst/>
                <a:ea typeface="Calibri" panose="020F0502020204030204" pitchFamily="34" charset="0"/>
                <a:cs typeface="Times New Roman" panose="02020603050405020304" pitchFamily="18" charset="0"/>
              </a:rPr>
              <a:t>Snaha schéma s biblickými dějinami: korelace mezi biblí a geologií.</a:t>
            </a:r>
          </a:p>
          <a:p>
            <a:pPr algn="just">
              <a:spcAft>
                <a:spcPts val="600"/>
              </a:spcAft>
            </a:pPr>
            <a:r>
              <a:rPr lang="cs-CZ" sz="1800" dirty="0">
                <a:effectLst/>
                <a:ea typeface="Calibri" panose="020F0502020204030204" pitchFamily="34" charset="0"/>
                <a:cs typeface="Times New Roman" panose="02020603050405020304" pitchFamily="18" charset="0"/>
              </a:rPr>
              <a:t>Rámec 6000 let, obr. 22 = potopa.</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Schéma</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26" name="Picture 2" descr="Výsledek obrázku pro steno geological strata">
            <a:extLst>
              <a:ext uri="{FF2B5EF4-FFF2-40B4-BE49-F238E27FC236}">
                <a16:creationId xmlns:a16="http://schemas.microsoft.com/office/drawing/2014/main" id="{8E885008-3B9C-4B0B-8A01-ADE8BCE0C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305" y="3183785"/>
            <a:ext cx="7597389" cy="36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6798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6755477"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Georges Louis </a:t>
            </a:r>
            <a:r>
              <a:rPr lang="cs-CZ" sz="1800" dirty="0" err="1">
                <a:effectLst/>
                <a:ea typeface="Calibri" panose="020F0502020204030204" pitchFamily="34" charset="0"/>
                <a:cs typeface="Times New Roman" panose="02020603050405020304" pitchFamily="18" charset="0"/>
              </a:rPr>
              <a:t>Leclerc</a:t>
            </a:r>
            <a:r>
              <a:rPr lang="cs-CZ" sz="1800" dirty="0">
                <a:effectLst/>
                <a:ea typeface="Calibri" panose="020F0502020204030204" pitchFamily="34" charset="0"/>
                <a:cs typeface="Times New Roman" panose="02020603050405020304" pitchFamily="18" charset="0"/>
              </a:rPr>
              <a:t> (1707-1788), hrabě de </a:t>
            </a:r>
            <a:r>
              <a:rPr lang="cs-CZ" sz="1800" dirty="0" err="1">
                <a:effectLst/>
                <a:ea typeface="Calibri" panose="020F0502020204030204" pitchFamily="34" charset="0"/>
                <a:cs typeface="Times New Roman" panose="02020603050405020304" pitchFamily="18" charset="0"/>
              </a:rPr>
              <a:t>Buffon</a:t>
            </a:r>
            <a:r>
              <a:rPr lang="cs-CZ" sz="1800" dirty="0">
                <a:effectLst/>
                <a:ea typeface="Calibri" panose="020F0502020204030204" pitchFamily="34" charset="0"/>
                <a:cs typeface="Times New Roman" panose="02020603050405020304" pitchFamily="18" charset="0"/>
              </a:rPr>
              <a:t>.</a:t>
            </a:r>
          </a:p>
          <a:p>
            <a:pPr>
              <a:spcAft>
                <a:spcPts val="600"/>
              </a:spcAft>
            </a:pPr>
            <a:r>
              <a:rPr lang="cs-CZ" sz="1800" dirty="0">
                <a:effectLst/>
                <a:ea typeface="Calibri" panose="020F0502020204030204" pitchFamily="34" charset="0"/>
                <a:cs typeface="Times New Roman" panose="02020603050405020304" pitchFamily="18" charset="0"/>
              </a:rPr>
              <a:t>Obsáhlé encyklopedické dílo </a:t>
            </a:r>
            <a:r>
              <a:rPr lang="cs-CZ" sz="1800" i="1" dirty="0" err="1">
                <a:effectLst/>
                <a:ea typeface="Calibri" panose="020F0502020204030204" pitchFamily="34" charset="0"/>
                <a:cs typeface="Times New Roman" panose="02020603050405020304" pitchFamily="18" charset="0"/>
              </a:rPr>
              <a:t>Histoire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naturelle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Přírodopis</a:t>
            </a:r>
            <a:r>
              <a:rPr lang="cs-CZ" sz="1800" dirty="0">
                <a:effectLst/>
                <a:ea typeface="Calibri" panose="020F0502020204030204" pitchFamily="34" charset="0"/>
                <a:cs typeface="Times New Roman" panose="02020603050405020304" pitchFamily="18" charset="0"/>
              </a:rPr>
              <a:t>) (1749-1788 ve 36 svazcích: patnáct svazků o čtvernožcích, devět o ptácích, pět o nerostech a řada dalších o kytičkách); </a:t>
            </a:r>
          </a:p>
          <a:p>
            <a:pPr>
              <a:spcAft>
                <a:spcPts val="600"/>
              </a:spcAft>
            </a:pPr>
            <a:r>
              <a:rPr lang="cs-CZ" sz="1800" dirty="0">
                <a:effectLst/>
                <a:ea typeface="Calibri" panose="020F0502020204030204" pitchFamily="34" charset="0"/>
                <a:cs typeface="Times New Roman" panose="02020603050405020304" pitchFamily="18" charset="0"/>
              </a:rPr>
              <a:t>Již v prvním svazku z roku 1749 se nachází jako samostatné pojednání </a:t>
            </a:r>
            <a:r>
              <a:rPr lang="cs-CZ" sz="1800" dirty="0" err="1">
                <a:effectLst/>
                <a:ea typeface="Calibri" panose="020F0502020204030204" pitchFamily="34" charset="0"/>
                <a:cs typeface="Times New Roman" panose="02020603050405020304" pitchFamily="18" charset="0"/>
              </a:rPr>
              <a:t>Buffonova</a:t>
            </a:r>
            <a:r>
              <a:rPr lang="cs-CZ" sz="1800" dirty="0">
                <a:effectLst/>
                <a:ea typeface="Calibri" panose="020F0502020204030204" pitchFamily="34" charset="0"/>
                <a:cs typeface="Times New Roman" panose="02020603050405020304" pitchFamily="18" charset="0"/>
              </a:rPr>
              <a:t> </a:t>
            </a:r>
            <a:r>
              <a:rPr lang="cs-CZ" sz="1800" i="1" dirty="0">
                <a:effectLst/>
                <a:ea typeface="Calibri" panose="020F0502020204030204" pitchFamily="34" charset="0"/>
                <a:cs typeface="Times New Roman" panose="02020603050405020304" pitchFamily="18" charset="0"/>
              </a:rPr>
              <a:t>La </a:t>
            </a:r>
            <a:r>
              <a:rPr lang="cs-CZ" sz="1800" i="1" dirty="0" err="1">
                <a:effectLst/>
                <a:ea typeface="Calibri" panose="020F0502020204030204" pitchFamily="34" charset="0"/>
                <a:cs typeface="Times New Roman" panose="02020603050405020304" pitchFamily="18" charset="0"/>
              </a:rPr>
              <a:t>theorie</a:t>
            </a:r>
            <a:r>
              <a:rPr lang="cs-CZ" sz="1800" i="1" dirty="0">
                <a:effectLst/>
                <a:ea typeface="Calibri" panose="020F0502020204030204" pitchFamily="34" charset="0"/>
                <a:cs typeface="Times New Roman" panose="02020603050405020304" pitchFamily="18" charset="0"/>
              </a:rPr>
              <a:t> de la </a:t>
            </a:r>
            <a:r>
              <a:rPr lang="cs-CZ" sz="1800" i="1" dirty="0" err="1">
                <a:effectLst/>
                <a:ea typeface="Calibri" panose="020F0502020204030204" pitchFamily="34" charset="0"/>
                <a:cs typeface="Times New Roman" panose="02020603050405020304" pitchFamily="18" charset="0"/>
              </a:rPr>
              <a:t>terre</a:t>
            </a:r>
            <a:r>
              <a:rPr lang="cs-CZ" sz="1800" dirty="0">
                <a:effectLst/>
                <a:ea typeface="Calibri" panose="020F0502020204030204" pitchFamily="34" charset="0"/>
                <a:cs typeface="Times New Roman" panose="02020603050405020304" pitchFamily="18" charset="0"/>
              </a:rPr>
              <a:t>, v roce rozšířená verze 1778 </a:t>
            </a:r>
            <a:r>
              <a:rPr lang="cs-CZ" sz="1800" i="1" dirty="0">
                <a:effectLst/>
                <a:ea typeface="Calibri" panose="020F0502020204030204" pitchFamily="34" charset="0"/>
                <a:cs typeface="Times New Roman" panose="02020603050405020304" pitchFamily="18" charset="0"/>
              </a:rPr>
              <a:t>Les </a:t>
            </a:r>
            <a:r>
              <a:rPr lang="cs-CZ" sz="1800" i="1" dirty="0" err="1">
                <a:effectLst/>
                <a:ea typeface="Calibri" panose="020F0502020204030204" pitchFamily="34" charset="0"/>
                <a:cs typeface="Times New Roman" panose="02020603050405020304" pitchFamily="18" charset="0"/>
              </a:rPr>
              <a:t>époques</a:t>
            </a:r>
            <a:r>
              <a:rPr lang="cs-CZ" sz="1800" i="1" dirty="0">
                <a:effectLst/>
                <a:ea typeface="Calibri" panose="020F0502020204030204" pitchFamily="34" charset="0"/>
                <a:cs typeface="Times New Roman" panose="02020603050405020304" pitchFamily="18" charset="0"/>
              </a:rPr>
              <a:t> de la </a:t>
            </a:r>
            <a:r>
              <a:rPr lang="cs-CZ" sz="1800" i="1" dirty="0" err="1">
                <a:effectLst/>
                <a:ea typeface="Calibri" panose="020F0502020204030204" pitchFamily="34" charset="0"/>
                <a:cs typeface="Times New Roman" panose="02020603050405020304" pitchFamily="18" charset="0"/>
              </a:rPr>
              <a:t>Nature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Epochy přírody</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Buffon</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count de buffon">
            <a:extLst>
              <a:ext uri="{FF2B5EF4-FFF2-40B4-BE49-F238E27FC236}">
                <a16:creationId xmlns:a16="http://schemas.microsoft.com/office/drawing/2014/main" id="{9EC23B15-9002-4665-B4F1-81826A386D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03029" y="495264"/>
            <a:ext cx="4288971" cy="6355238"/>
          </a:xfrm>
          <a:prstGeom prst="rect">
            <a:avLst/>
          </a:prstGeom>
          <a:noFill/>
          <a:ln>
            <a:noFill/>
          </a:ln>
        </p:spPr>
      </p:pic>
    </p:spTree>
    <p:extLst>
      <p:ext uri="{BB962C8B-B14F-4D97-AF65-F5344CB8AC3E}">
        <p14:creationId xmlns:p14="http://schemas.microsoft.com/office/powerpoint/2010/main" val="6861524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775503" y="1263534"/>
            <a:ext cx="7604525" cy="5594466"/>
          </a:xfrm>
        </p:spPr>
        <p:txBody>
          <a:bodyPr>
            <a:noAutofit/>
          </a:bodyPr>
          <a:lstStyle/>
          <a:p>
            <a:pPr>
              <a:lnSpc>
                <a:spcPct val="120000"/>
              </a:lnSpc>
              <a:spcBef>
                <a:spcPts val="0"/>
              </a:spcBef>
              <a:spcAft>
                <a:spcPts val="600"/>
              </a:spcAft>
            </a:pPr>
            <a:r>
              <a:rPr lang="cs-CZ" dirty="0">
                <a:effectLst/>
                <a:ea typeface="Calibri" panose="020F0502020204030204" pitchFamily="34" charset="0"/>
                <a:cs typeface="Times New Roman" panose="02020603050405020304" pitchFamily="18" charset="0"/>
              </a:rPr>
              <a:t>Naše sluneční soustava vznikla tak, že do slunce narazila velká kometa a vytrhla z něj část jeho hmoty – z ní vznikly planety.</a:t>
            </a:r>
          </a:p>
          <a:p>
            <a:pPr>
              <a:lnSpc>
                <a:spcPct val="120000"/>
              </a:lnSpc>
              <a:spcBef>
                <a:spcPts val="0"/>
              </a:spcBef>
              <a:spcAft>
                <a:spcPts val="600"/>
              </a:spcAft>
            </a:pPr>
            <a:r>
              <a:rPr lang="cs-CZ" dirty="0">
                <a:effectLst/>
                <a:ea typeface="Calibri" panose="020F0502020204030204" pitchFamily="34" charset="0"/>
                <a:cs typeface="Times New Roman" panose="02020603050405020304" pitchFamily="18" charset="0"/>
              </a:rPr>
              <a:t>Původně byla Země polotekutá žhavá koule vytržená ze Slunce.</a:t>
            </a:r>
          </a:p>
          <a:p>
            <a:pPr>
              <a:lnSpc>
                <a:spcPct val="120000"/>
              </a:lnSpc>
              <a:spcBef>
                <a:spcPts val="0"/>
              </a:spcBef>
              <a:spcAft>
                <a:spcPts val="600"/>
              </a:spcAft>
            </a:pPr>
            <a:r>
              <a:rPr lang="cs-CZ" b="1" dirty="0">
                <a:effectLst/>
                <a:ea typeface="Calibri" panose="020F0502020204030204" pitchFamily="34" charset="0"/>
                <a:cs typeface="Times New Roman" panose="02020603050405020304" pitchFamily="18" charset="0"/>
              </a:rPr>
              <a:t>Epochy přírody: </a:t>
            </a:r>
          </a:p>
          <a:p>
            <a:pPr>
              <a:lnSpc>
                <a:spcPct val="120000"/>
              </a:lnSpc>
              <a:spcBef>
                <a:spcPts val="600"/>
              </a:spcBef>
              <a:buFont typeface="+mj-lt"/>
              <a:buAutoNum type="arabicParenR"/>
            </a:pPr>
            <a:r>
              <a:rPr lang="cs-CZ" sz="1600" dirty="0">
                <a:effectLst/>
                <a:ea typeface="Calibri" panose="020F0502020204030204" pitchFamily="34" charset="0"/>
                <a:cs typeface="Times New Roman" panose="02020603050405020304" pitchFamily="18" charset="0"/>
              </a:rPr>
              <a:t>Tuhnutí a chladnutí země</a:t>
            </a:r>
            <a:r>
              <a:rPr lang="cs-CZ" sz="1600" dirty="0">
                <a:ea typeface="Calibri" panose="020F0502020204030204" pitchFamily="34" charset="0"/>
                <a:cs typeface="Times New Roman" panose="02020603050405020304" pitchFamily="18" charset="0"/>
              </a:rPr>
              <a:t>.</a:t>
            </a:r>
            <a:endParaRPr lang="cs-CZ" sz="1600" dirty="0">
              <a:effectLst/>
              <a:ea typeface="Calibri" panose="020F0502020204030204" pitchFamily="34" charset="0"/>
              <a:cs typeface="Times New Roman" panose="02020603050405020304" pitchFamily="18" charset="0"/>
            </a:endParaRPr>
          </a:p>
          <a:p>
            <a:pPr>
              <a:lnSpc>
                <a:spcPct val="120000"/>
              </a:lnSpc>
              <a:spcBef>
                <a:spcPts val="600"/>
              </a:spcBef>
              <a:buFont typeface="+mj-lt"/>
              <a:buAutoNum type="arabicParenR"/>
            </a:pPr>
            <a:r>
              <a:rPr lang="cs-CZ" sz="1600" dirty="0">
                <a:effectLst/>
                <a:ea typeface="Calibri" panose="020F0502020204030204" pitchFamily="34" charset="0"/>
                <a:cs typeface="Times New Roman" panose="02020603050405020304" pitchFamily="18" charset="0"/>
              </a:rPr>
              <a:t>Vznik velehorských řetězců ze ztuhlých původně sklovitých hornin. </a:t>
            </a:r>
          </a:p>
          <a:p>
            <a:pPr>
              <a:lnSpc>
                <a:spcPct val="120000"/>
              </a:lnSpc>
              <a:spcBef>
                <a:spcPts val="600"/>
              </a:spcBef>
              <a:buFont typeface="+mj-lt"/>
              <a:buAutoNum type="arabicParenR"/>
            </a:pPr>
            <a:r>
              <a:rPr lang="cs-CZ" sz="1600" dirty="0">
                <a:effectLst/>
                <a:ea typeface="Calibri" panose="020F0502020204030204" pitchFamily="34" charset="0"/>
                <a:cs typeface="Times New Roman" panose="02020603050405020304" pitchFamily="18" charset="0"/>
              </a:rPr>
              <a:t>Třetí období patří vodě, která zaplavila povrch a formovala reliéf Země tím, že zarovnávala vrcholky hor a hloubila údolí. Ve vodách </a:t>
            </a:r>
            <a:r>
              <a:rPr lang="cs-CZ" sz="1600" dirty="0" err="1">
                <a:effectLst/>
                <a:ea typeface="Calibri" panose="020F0502020204030204" pitchFamily="34" charset="0"/>
                <a:cs typeface="Times New Roman" panose="02020603050405020304" pitchFamily="18" charset="0"/>
              </a:rPr>
              <a:t>praoceánu</a:t>
            </a:r>
            <a:r>
              <a:rPr lang="cs-CZ" sz="1600" dirty="0">
                <a:effectLst/>
                <a:ea typeface="Calibri" panose="020F0502020204030204" pitchFamily="34" charset="0"/>
                <a:cs typeface="Times New Roman" panose="02020603050405020304" pitchFamily="18" charset="0"/>
              </a:rPr>
              <a:t> se také ve třetím období zrodil život z organických molekul. </a:t>
            </a:r>
          </a:p>
          <a:p>
            <a:pPr>
              <a:lnSpc>
                <a:spcPct val="120000"/>
              </a:lnSpc>
              <a:spcBef>
                <a:spcPts val="600"/>
              </a:spcBef>
              <a:buFont typeface="+mj-lt"/>
              <a:buAutoNum type="arabicParenR"/>
            </a:pPr>
            <a:r>
              <a:rPr lang="cs-CZ" sz="1600" dirty="0">
                <a:effectLst/>
                <a:ea typeface="Calibri" panose="020F0502020204030204" pitchFamily="34" charset="0"/>
                <a:cs typeface="Times New Roman" panose="02020603050405020304" pitchFamily="18" charset="0"/>
              </a:rPr>
              <a:t>První velká zvířata vznikla podle </a:t>
            </a:r>
            <a:r>
              <a:rPr lang="cs-CZ" sz="1600" dirty="0" err="1">
                <a:effectLst/>
                <a:ea typeface="Calibri" panose="020F0502020204030204" pitchFamily="34" charset="0"/>
                <a:cs typeface="Times New Roman" panose="02020603050405020304" pitchFamily="18" charset="0"/>
              </a:rPr>
              <a:t>Buffona</a:t>
            </a:r>
            <a:r>
              <a:rPr lang="cs-CZ" sz="1600" dirty="0">
                <a:effectLst/>
                <a:ea typeface="Calibri" panose="020F0502020204030204" pitchFamily="34" charset="0"/>
                <a:cs typeface="Times New Roman" panose="02020603050405020304" pitchFamily="18" charset="0"/>
              </a:rPr>
              <a:t> ve čtvrtém období na severu, protože Země se postupně ochlazovala právě směrem od pólů k rovníku. </a:t>
            </a:r>
          </a:p>
          <a:p>
            <a:pPr>
              <a:lnSpc>
                <a:spcPct val="120000"/>
              </a:lnSpc>
              <a:spcBef>
                <a:spcPts val="600"/>
              </a:spcBef>
              <a:buFont typeface="+mj-lt"/>
              <a:buAutoNum type="arabicParenR"/>
            </a:pPr>
            <a:r>
              <a:rPr lang="cs-CZ" sz="1600" dirty="0">
                <a:solidFill>
                  <a:schemeClr val="accent1"/>
                </a:solidFill>
                <a:effectLst/>
                <a:ea typeface="Calibri" panose="020F0502020204030204" pitchFamily="34" charset="0"/>
                <a:cs typeface="Times New Roman" panose="02020603050405020304" pitchFamily="18" charset="0"/>
              </a:rPr>
              <a:t>a  6)</a:t>
            </a:r>
            <a:r>
              <a:rPr lang="cs-CZ" sz="1600" dirty="0">
                <a:effectLst/>
                <a:ea typeface="Calibri" panose="020F0502020204030204" pitchFamily="34" charset="0"/>
                <a:cs typeface="Times New Roman" panose="02020603050405020304" pitchFamily="18" charset="0"/>
              </a:rPr>
              <a:t> Období: zvířata se adaptují nebo směřují k jihu za teplem.</a:t>
            </a:r>
          </a:p>
          <a:p>
            <a:pPr>
              <a:lnSpc>
                <a:spcPct val="120000"/>
              </a:lnSpc>
              <a:spcBef>
                <a:spcPts val="600"/>
              </a:spcBef>
              <a:buFont typeface="+mj-lt"/>
              <a:buAutoNum type="arabicParenR" startAt="7"/>
            </a:pPr>
            <a:r>
              <a:rPr lang="cs-CZ" sz="1600" dirty="0">
                <a:effectLst/>
                <a:ea typeface="Calibri" panose="020F0502020204030204" pitchFamily="34" charset="0"/>
                <a:cs typeface="Times New Roman" panose="02020603050405020304" pitchFamily="18" charset="0"/>
              </a:rPr>
              <a:t>Objevuje se člověk.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Buffonova</a:t>
            </a:r>
            <a:r>
              <a:rPr lang="cs-CZ" dirty="0"/>
              <a:t> teorie Země:</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buffon théorie de la terre">
            <a:extLst>
              <a:ext uri="{FF2B5EF4-FFF2-40B4-BE49-F238E27FC236}">
                <a16:creationId xmlns:a16="http://schemas.microsoft.com/office/drawing/2014/main" id="{7E222B14-78F2-4BB0-8809-D6D0F10E43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0028" y="495264"/>
            <a:ext cx="3811972" cy="5187906"/>
          </a:xfrm>
          <a:prstGeom prst="rect">
            <a:avLst/>
          </a:prstGeom>
          <a:noFill/>
          <a:ln>
            <a:noFill/>
          </a:ln>
        </p:spPr>
      </p:pic>
    </p:spTree>
    <p:extLst>
      <p:ext uri="{BB962C8B-B14F-4D97-AF65-F5344CB8AC3E}">
        <p14:creationId xmlns:p14="http://schemas.microsoft.com/office/powerpoint/2010/main" val="201601399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44953" y="1905000"/>
            <a:ext cx="10659658" cy="4645428"/>
          </a:xfrm>
        </p:spPr>
        <p:txBody>
          <a:bodyPr>
            <a:normAutofit/>
          </a:bodyPr>
          <a:lstStyle/>
          <a:p>
            <a:pPr>
              <a:spcAft>
                <a:spcPts val="600"/>
              </a:spcAft>
            </a:pPr>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 první polovině 18. století stále ještě převládala biblická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chronologie, tj. svět má trvat 6000 let a uběhla už většina,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cca 5500 let. </a:t>
            </a:r>
          </a:p>
          <a:p>
            <a:pPr>
              <a:spcAft>
                <a:spcPts val="600"/>
              </a:spcAft>
            </a:pPr>
            <a:r>
              <a:rPr lang="cs-CZ" sz="1800" dirty="0" err="1">
                <a:effectLst/>
                <a:ea typeface="Calibri" panose="020F0502020204030204" pitchFamily="34" charset="0"/>
                <a:cs typeface="Times New Roman" panose="02020603050405020304" pitchFamily="18" charset="0"/>
              </a:rPr>
              <a:t>Buffon</a:t>
            </a:r>
            <a:r>
              <a:rPr lang="cs-CZ" sz="1800" dirty="0">
                <a:effectLst/>
                <a:ea typeface="Calibri" panose="020F0502020204030204" pitchFamily="34" charset="0"/>
                <a:cs typeface="Times New Roman" panose="02020603050405020304" pitchFamily="18" charset="0"/>
              </a:rPr>
              <a:t>: geologické procesy byly tak pomalé, že se nevešly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do šesti tisíc let biblické chronologie.</a:t>
            </a:r>
          </a:p>
          <a:p>
            <a:pPr>
              <a:spcAft>
                <a:spcPts val="600"/>
              </a:spcAft>
            </a:pPr>
            <a:r>
              <a:rPr lang="cs-CZ" sz="1800" dirty="0">
                <a:effectLst/>
                <a:ea typeface="Calibri" panose="020F0502020204030204" pitchFamily="34" charset="0"/>
                <a:cs typeface="Times New Roman" panose="02020603050405020304" pitchFamily="18" charset="0"/>
              </a:rPr>
              <a:t>Pozorování sedimentace: odhad asi 5 palců usazenin za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rok, vrstva tlustá 2000 metrů = 14 000 let.</a:t>
            </a:r>
          </a:p>
          <a:p>
            <a:pPr>
              <a:spcAft>
                <a:spcPts val="600"/>
              </a:spcAft>
            </a:pPr>
            <a:r>
              <a:rPr lang="cs-CZ" sz="1800" dirty="0">
                <a:effectLst/>
                <a:ea typeface="Calibri" panose="020F0502020204030204" pitchFamily="34" charset="0"/>
                <a:cs typeface="Times New Roman" panose="02020603050405020304" pitchFamily="18" charset="0"/>
              </a:rPr>
              <a:t>Experimenty s chladnutím rozžhavených koulí: z nich se analogicky usuzovalo, jak dlouho asi musela tuhnout Země: v publikované verzi 75 000 let, soukromě 3 miliony let!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Otevření propasti času</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940F0BB2-70BC-4764-811F-BABF263EB8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153" y="514259"/>
            <a:ext cx="4267847" cy="3675777"/>
          </a:xfrm>
          <a:prstGeom prst="rect">
            <a:avLst/>
          </a:prstGeom>
          <a:noFill/>
          <a:ln>
            <a:noFill/>
          </a:ln>
        </p:spPr>
      </p:pic>
    </p:spTree>
    <p:extLst>
      <p:ext uri="{BB962C8B-B14F-4D97-AF65-F5344CB8AC3E}">
        <p14:creationId xmlns:p14="http://schemas.microsoft.com/office/powerpoint/2010/main" val="22941241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Katalogizace Stvořitelova díla</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taxonomy of nature linné">
            <a:extLst>
              <a:ext uri="{FF2B5EF4-FFF2-40B4-BE49-F238E27FC236}">
                <a16:creationId xmlns:a16="http://schemas.microsoft.com/office/drawing/2014/main" id="{B05C7082-C7AD-4F1F-9100-76712B58C3D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66" y="2278672"/>
            <a:ext cx="12178834" cy="4564378"/>
          </a:xfrm>
          <a:prstGeom prst="rect">
            <a:avLst/>
          </a:prstGeom>
          <a:noFill/>
          <a:ln>
            <a:noFill/>
          </a:ln>
        </p:spPr>
      </p:pic>
    </p:spTree>
    <p:extLst>
      <p:ext uri="{BB962C8B-B14F-4D97-AF65-F5344CB8AC3E}">
        <p14:creationId xmlns:p14="http://schemas.microsoft.com/office/powerpoint/2010/main" val="5208773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687389" y="2291787"/>
            <a:ext cx="8815425" cy="4566213"/>
          </a:xfrm>
        </p:spPr>
        <p:txBody>
          <a:bodyPr>
            <a:normAutofit/>
          </a:bodyPr>
          <a:lstStyle/>
          <a:p>
            <a:pPr>
              <a:spcAft>
                <a:spcPts val="600"/>
              </a:spcAft>
              <a:buFont typeface="+mj-lt"/>
              <a:buAutoNum type="arabicParenR"/>
            </a:pPr>
            <a:r>
              <a:rPr lang="cs-CZ" sz="1800" b="1" dirty="0">
                <a:effectLst/>
                <a:ea typeface="Calibri" panose="020F0502020204030204" pitchFamily="34" charset="0"/>
                <a:cs typeface="Times New Roman" panose="02020603050405020304" pitchFamily="18" charset="0"/>
              </a:rPr>
              <a:t>Princip úplnosti</a:t>
            </a:r>
            <a:r>
              <a:rPr lang="cs-CZ" sz="1800" dirty="0">
                <a:effectLst/>
                <a:ea typeface="Calibri" panose="020F0502020204030204" pitchFamily="34" charset="0"/>
                <a:cs typeface="Times New Roman" panose="02020603050405020304" pitchFamily="18" charset="0"/>
              </a:rPr>
              <a:t> – Bůh se chce se světem podělit o všechno, a proto stvořil vše, co bylo možné stvořit. </a:t>
            </a:r>
          </a:p>
          <a:p>
            <a:pPr>
              <a:spcAft>
                <a:spcPts val="600"/>
              </a:spcAft>
              <a:buFont typeface="+mj-lt"/>
              <a:buAutoNum type="arabicParenR"/>
            </a:pPr>
            <a:r>
              <a:rPr lang="cs-CZ" sz="1800" b="1" dirty="0">
                <a:effectLst/>
                <a:ea typeface="Calibri" panose="020F0502020204030204" pitchFamily="34" charset="0"/>
                <a:cs typeface="Times New Roman" panose="02020603050405020304" pitchFamily="18" charset="0"/>
              </a:rPr>
              <a:t>Princip kontinuity</a:t>
            </a:r>
            <a:r>
              <a:rPr lang="cs-CZ" sz="1800" dirty="0">
                <a:effectLst/>
                <a:ea typeface="Calibri" panose="020F0502020204030204" pitchFamily="34" charset="0"/>
                <a:cs typeface="Times New Roman" panose="02020603050405020304" pitchFamily="18" charset="0"/>
              </a:rPr>
              <a:t>: nejsou žádné mezery mezi sousedícími jsoucny, jinak by svět byl méně plný, a proto také méně dokonalý. Mezi rybami, savci a lidmi nejsou „mezery“, ale kontinuální přechody. </a:t>
            </a:r>
          </a:p>
          <a:p>
            <a:pPr>
              <a:spcAft>
                <a:spcPts val="600"/>
              </a:spcAft>
              <a:buFont typeface="+mj-lt"/>
              <a:buAutoNum type="arabicParenR"/>
            </a:pPr>
            <a:r>
              <a:rPr lang="cs-CZ" sz="1800" b="1" dirty="0">
                <a:effectLst/>
                <a:ea typeface="Calibri" panose="020F0502020204030204" pitchFamily="34" charset="0"/>
                <a:cs typeface="Times New Roman" panose="02020603050405020304" pitchFamily="18" charset="0"/>
              </a:rPr>
              <a:t>Princip gradace</a:t>
            </a:r>
            <a:r>
              <a:rPr lang="cs-CZ" sz="1800" dirty="0">
                <a:effectLst/>
                <a:ea typeface="Calibri" panose="020F0502020204030204" pitchFamily="34" charset="0"/>
                <a:cs typeface="Times New Roman" panose="02020603050405020304" pitchFamily="18" charset="0"/>
              </a:rPr>
              <a:t>: řetězec bytí je vertikální, takže některé druhy jsoucen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jsou výše než jiné. Opice jsou výše než červi.</a:t>
            </a:r>
          </a:p>
          <a:p>
            <a:pPr>
              <a:spcAft>
                <a:spcPts val="600"/>
              </a:spcAft>
            </a:pPr>
            <a:r>
              <a:rPr lang="cs-CZ" sz="1800" dirty="0">
                <a:effectLst/>
                <a:ea typeface="Calibri" panose="020F0502020204030204" pitchFamily="34" charset="0"/>
                <a:cs typeface="Times New Roman" panose="02020603050405020304" pitchFamily="18" charset="0"/>
              </a:rPr>
              <a:t>Řetězec byl považován za statický: Bůh ho stvořil před 6000 lety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hotový a celý! </a:t>
            </a:r>
          </a:p>
          <a:p>
            <a:pPr>
              <a:spcAft>
                <a:spcPts val="600"/>
              </a:spcAft>
            </a:pPr>
            <a:r>
              <a:rPr lang="cs-CZ" sz="1800" dirty="0">
                <a:effectLst/>
                <a:ea typeface="Calibri" panose="020F0502020204030204" pitchFamily="34" charset="0"/>
                <a:cs typeface="Times New Roman" panose="02020603050405020304" pitchFamily="18" charset="0"/>
              </a:rPr>
              <a:t>V 18. </a:t>
            </a:r>
            <a:r>
              <a:rPr lang="cs-CZ" sz="1800" u="sng" dirty="0" err="1">
                <a:effectLst/>
                <a:ea typeface="Calibri" panose="020F0502020204030204" pitchFamily="34" charset="0"/>
                <a:cs typeface="Times New Roman" panose="02020603050405020304" pitchFamily="18" charset="0"/>
              </a:rPr>
              <a:t>temporalizace</a:t>
            </a:r>
            <a:r>
              <a:rPr lang="cs-CZ" sz="1800" u="sng" dirty="0">
                <a:effectLst/>
                <a:ea typeface="Calibri" panose="020F0502020204030204" pitchFamily="34" charset="0"/>
                <a:cs typeface="Times New Roman" panose="02020603050405020304" pitchFamily="18" charset="0"/>
              </a:rPr>
              <a:t> řetězce bytí</a:t>
            </a:r>
            <a:r>
              <a:rPr lang="cs-CZ" sz="1800" dirty="0">
                <a:effectLst/>
                <a:ea typeface="Calibri" panose="020F0502020204030204" pitchFamily="34" charset="0"/>
                <a:cs typeface="Times New Roman" panose="02020603050405020304" pitchFamily="18" charset="0"/>
              </a:rPr>
              <a:t>: plnost nebyla stvořena počátku,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princip úplnost má dynamickou povahu (vznik a zánik).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Velký řetězec bytí</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22B5C16A-02B0-41CD-9953-8D8C35DC2BF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taxonomy of nature linné">
            <a:extLst>
              <a:ext uri="{FF2B5EF4-FFF2-40B4-BE49-F238E27FC236}">
                <a16:creationId xmlns:a16="http://schemas.microsoft.com/office/drawing/2014/main" id="{2C8DE7E9-7EF0-41CE-AD00-D68C82AD7B2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78825" y="2090996"/>
            <a:ext cx="3813175" cy="3898900"/>
          </a:xfrm>
          <a:prstGeom prst="rect">
            <a:avLst/>
          </a:prstGeom>
          <a:noFill/>
          <a:ln>
            <a:noFill/>
          </a:ln>
        </p:spPr>
      </p:pic>
      <p:sp>
        <p:nvSpPr>
          <p:cNvPr id="8" name="Zástupný obsah 1">
            <a:extLst>
              <a:ext uri="{FF2B5EF4-FFF2-40B4-BE49-F238E27FC236}">
                <a16:creationId xmlns:a16="http://schemas.microsoft.com/office/drawing/2014/main" id="{FD788CCC-D8C7-4BDF-8D34-75952FE623C2}"/>
              </a:ext>
            </a:extLst>
          </p:cNvPr>
          <p:cNvSpPr txBox="1">
            <a:spLocks/>
          </p:cNvSpPr>
          <p:nvPr/>
        </p:nvSpPr>
        <p:spPr>
          <a:xfrm>
            <a:off x="687390" y="1414042"/>
            <a:ext cx="11211386" cy="12808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spcAft>
                <a:spcPts val="600"/>
              </a:spcAft>
            </a:pPr>
            <a:r>
              <a:rPr lang="cs-CZ" dirty="0">
                <a:ea typeface="Calibri" panose="020F0502020204030204" pitchFamily="34" charset="0"/>
                <a:cs typeface="Times New Roman" panose="02020603050405020304" pitchFamily="18" charset="0"/>
              </a:rPr>
              <a:t>Od antiky se v přírodě předpokládala existence řetězce jsoucen: od nejjednodušších anorganických jsoucen po nejsložitější a nejdokonalejší, tedy od kamenů, přes rostliny a zvířata, k člověku, andělům a Bohu.</a:t>
            </a:r>
          </a:p>
        </p:txBody>
      </p:sp>
    </p:spTree>
    <p:extLst>
      <p:ext uri="{BB962C8B-B14F-4D97-AF65-F5344CB8AC3E}">
        <p14:creationId xmlns:p14="http://schemas.microsoft.com/office/powerpoint/2010/main" val="21585469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4999"/>
            <a:ext cx="7520458"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N</a:t>
            </a:r>
            <a:r>
              <a:rPr lang="cs-CZ" sz="1800" dirty="0">
                <a:effectLst/>
                <a:ea typeface="Calibri" panose="020F0502020204030204" pitchFamily="34" charset="0"/>
                <a:cs typeface="Times New Roman" panose="02020603050405020304" pitchFamily="18" charset="0"/>
              </a:rPr>
              <a:t>omenklatura = systém pojmenování a zařazování zvířat do určitých tříd</a:t>
            </a:r>
            <a:r>
              <a:rPr lang="cs-CZ" dirty="0">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Neexistovala ani pevná a všeobecně ustálená taxonomie, tj. klasifikace organismů do skupiny.</a:t>
            </a:r>
          </a:p>
          <a:p>
            <a:pPr algn="just">
              <a:spcAft>
                <a:spcPts val="600"/>
              </a:spcAft>
            </a:pPr>
            <a:r>
              <a:rPr lang="cs-CZ" sz="1800" dirty="0">
                <a:effectLst/>
                <a:ea typeface="Calibri" panose="020F0502020204030204" pitchFamily="34" charset="0"/>
                <a:cs typeface="Times New Roman" panose="02020603050405020304" pitchFamily="18" charset="0"/>
              </a:rPr>
              <a:t>Nominalistické uvažování: druhy nemají ontologický korelát, ve skutečnosti existují jen individua, druhové názvy jsou jen jména.</a:t>
            </a:r>
          </a:p>
          <a:p>
            <a:pPr algn="just">
              <a:spcAft>
                <a:spcPts val="600"/>
              </a:spcAft>
            </a:pPr>
            <a:r>
              <a:rPr lang="cs-CZ" sz="1800" dirty="0">
                <a:effectLst/>
                <a:ea typeface="Calibri" panose="020F0502020204030204" pitchFamily="34" charset="0"/>
                <a:cs typeface="Times New Roman" panose="02020603050405020304" pitchFamily="18" charset="0"/>
              </a:rPr>
              <a:t>Druh jako intelektuální fikce.</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Neexistence nomenklatury</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3F9FF70-978D-4A88-B320-E207BC78E72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taxonomy of nature linné">
            <a:extLst>
              <a:ext uri="{FF2B5EF4-FFF2-40B4-BE49-F238E27FC236}">
                <a16:creationId xmlns:a16="http://schemas.microsoft.com/office/drawing/2014/main" id="{5FE8F4CA-D921-4B2D-B609-328B102B385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5360" y="519228"/>
            <a:ext cx="3596640" cy="6338772"/>
          </a:xfrm>
          <a:prstGeom prst="rect">
            <a:avLst/>
          </a:prstGeom>
          <a:noFill/>
          <a:ln>
            <a:noFill/>
          </a:ln>
        </p:spPr>
      </p:pic>
    </p:spTree>
    <p:extLst>
      <p:ext uri="{BB962C8B-B14F-4D97-AF65-F5344CB8AC3E}">
        <p14:creationId xmlns:p14="http://schemas.microsoft.com/office/powerpoint/2010/main" val="22457904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sz="1800" dirty="0" err="1">
                <a:effectLst/>
                <a:ea typeface="Calibri" panose="020F0502020204030204" pitchFamily="34" charset="0"/>
                <a:cs typeface="Times New Roman" panose="02020603050405020304" pitchFamily="18" charset="0"/>
              </a:rPr>
              <a:t>Historia</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plantarum</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generalis</a:t>
            </a:r>
            <a:r>
              <a:rPr lang="cs-CZ" sz="1800" dirty="0">
                <a:effectLst/>
                <a:ea typeface="Calibri" panose="020F0502020204030204" pitchFamily="34" charset="0"/>
                <a:cs typeface="Times New Roman" panose="02020603050405020304" pitchFamily="18" charset="0"/>
              </a:rPr>
              <a:t> (1686-1704).</a:t>
            </a:r>
          </a:p>
          <a:p>
            <a:pPr algn="just">
              <a:spcAft>
                <a:spcPts val="600"/>
              </a:spcAft>
            </a:pPr>
            <a:r>
              <a:rPr lang="cs-CZ" sz="1800" dirty="0">
                <a:effectLst/>
                <a:ea typeface="Calibri" panose="020F0502020204030204" pitchFamily="34" charset="0"/>
                <a:cs typeface="Times New Roman" panose="02020603050405020304" pitchFamily="18" charset="0"/>
              </a:rPr>
              <a:t>Nová koncepce druhů.</a:t>
            </a:r>
          </a:p>
          <a:p>
            <a:pPr algn="just">
              <a:spcAft>
                <a:spcPts val="600"/>
              </a:spcAft>
            </a:pPr>
            <a:r>
              <a:rPr lang="cs-CZ" sz="1800" dirty="0">
                <a:effectLst/>
                <a:ea typeface="Calibri" panose="020F0502020204030204" pitchFamily="34" charset="0"/>
                <a:cs typeface="Times New Roman" panose="02020603050405020304" pitchFamily="18" charset="0"/>
              </a:rPr>
              <a:t>Aristotelici: druhy jako bytosti podobné vzhledem a stavbou těla.</a:t>
            </a:r>
          </a:p>
          <a:p>
            <a:pPr algn="just">
              <a:spcAft>
                <a:spcPts val="600"/>
              </a:spcAft>
            </a:pPr>
            <a:r>
              <a:rPr lang="cs-CZ" sz="1800" dirty="0" err="1">
                <a:effectLst/>
                <a:ea typeface="Calibri" panose="020F0502020204030204" pitchFamily="34" charset="0"/>
                <a:cs typeface="Times New Roman" panose="02020603050405020304" pitchFamily="18" charset="0"/>
              </a:rPr>
              <a:t>Ray</a:t>
            </a:r>
            <a:r>
              <a:rPr lang="cs-CZ" sz="1800" dirty="0">
                <a:effectLst/>
                <a:ea typeface="Calibri" panose="020F0502020204030204" pitchFamily="34" charset="0"/>
                <a:cs typeface="Times New Roman" panose="02020603050405020304" pitchFamily="18" charset="0"/>
              </a:rPr>
              <a:t>: </a:t>
            </a:r>
            <a:r>
              <a:rPr lang="cs-CZ" sz="1800" b="1" dirty="0">
                <a:effectLst/>
                <a:ea typeface="Calibri" panose="020F0502020204030204" pitchFamily="34" charset="0"/>
                <a:cs typeface="Times New Roman" panose="02020603050405020304" pitchFamily="18" charset="0"/>
              </a:rPr>
              <a:t>Druh</a:t>
            </a:r>
            <a:r>
              <a:rPr lang="cs-CZ" sz="1800" dirty="0">
                <a:effectLst/>
                <a:ea typeface="Calibri" panose="020F0502020204030204" pitchFamily="34" charset="0"/>
                <a:cs typeface="Times New Roman" panose="02020603050405020304" pitchFamily="18" charset="0"/>
              </a:rPr>
              <a:t> = </a:t>
            </a:r>
            <a:r>
              <a:rPr lang="cs-CZ" sz="1800" u="sng" dirty="0">
                <a:effectLst/>
                <a:ea typeface="Calibri" panose="020F0502020204030204" pitchFamily="34" charset="0"/>
                <a:cs typeface="Times New Roman" panose="02020603050405020304" pitchFamily="18" charset="0"/>
              </a:rPr>
              <a:t>skupina jednotlivců</a:t>
            </a:r>
            <a:r>
              <a:rPr lang="cs-CZ" sz="1800" dirty="0">
                <a:effectLst/>
                <a:ea typeface="Calibri" panose="020F0502020204030204" pitchFamily="34" charset="0"/>
                <a:cs typeface="Times New Roman" panose="02020603050405020304" pitchFamily="18" charset="0"/>
              </a:rPr>
              <a:t>, které dokáží prostřednictvím rozmnožování zplodit nové jedince jim podobné; příslušnost k druhu se vnějškově projevuje stavbou těla, ale není to nejpodstatnější znak.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John </a:t>
            </a:r>
            <a:r>
              <a:rPr lang="cs-CZ" dirty="0" err="1"/>
              <a:t>Ray</a:t>
            </a:r>
            <a:r>
              <a:rPr lang="cs-CZ" dirty="0"/>
              <a:t> (1627-1705)</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4BB5F9F9-A144-4850-BA89-B6928E5E83DB}"/>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21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223465328"/>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4293361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7450183" cy="4006222"/>
          </a:xfrm>
        </p:spPr>
        <p:txBody>
          <a:bodyPr>
            <a:normAutofit/>
          </a:bodyPr>
          <a:lstStyle/>
          <a:p>
            <a:r>
              <a:rPr lang="cs-CZ" dirty="0"/>
              <a:t>Objevuje se u každého zvířete: „asociace“, „vazby“, „spojení“.</a:t>
            </a:r>
          </a:p>
          <a:p>
            <a:r>
              <a:rPr lang="cs-CZ" dirty="0"/>
              <a:t>Různé způsoby, jakým se popisované zvíře a jeho atributy objevují v našem jazyce, v literatuře a v umění – např. „prohnaná liška“, citáty z ant. Literatury.</a:t>
            </a:r>
          </a:p>
          <a:p>
            <a:r>
              <a:rPr lang="cs-CZ" dirty="0"/>
              <a:t>Metafory s liškou, přísloví – „</a:t>
            </a:r>
            <a:r>
              <a:rPr lang="cs-CZ" i="1" dirty="0"/>
              <a:t>lišky vždycky platí své dluhy</a:t>
            </a:r>
            <a:r>
              <a:rPr lang="cs-CZ" dirty="0"/>
              <a:t>“.</a:t>
            </a:r>
          </a:p>
          <a:p>
            <a:r>
              <a:rPr lang="cs-CZ" dirty="0"/>
              <a:t>Cvičení ve filologii, hermeneutice literárních textů.</a:t>
            </a:r>
          </a:p>
          <a:p>
            <a:r>
              <a:rPr lang="cs-CZ" dirty="0"/>
              <a:t>Nejde o to znát samotnou lišku, ale cílem přírodopisce je podat přehled o zvířátku jako kulturním symbolu.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Sekce H </a:t>
            </a:r>
            <a:endParaRPr lang="cs-CZ" dirty="0"/>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7246FE0F-B34B-4332-AD73-923ECF11D09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Knižní </a:t>
            </a:r>
            <a:r>
              <a:rPr lang="cs-CZ" sz="1800" dirty="0" err="1">
                <a:solidFill>
                  <a:schemeClr val="bg1"/>
                </a:solidFill>
                <a:effectLst/>
                <a:latin typeface="+mj-lt"/>
                <a:ea typeface="Times New Roman" panose="02020603050405020304" pitchFamily="18" charset="0"/>
                <a:cs typeface="Calibri" panose="020F0502020204030204" pitchFamily="34" charset="0"/>
              </a:rPr>
              <a:t>char</a:t>
            </a:r>
            <a:r>
              <a:rPr lang="cs-CZ" sz="1800" dirty="0">
                <a:solidFill>
                  <a:schemeClr val="bg1"/>
                </a:solidFill>
                <a:effectLst/>
                <a:latin typeface="+mj-lt"/>
                <a:ea typeface="Times New Roman" panose="02020603050405020304" pitchFamily="18" charset="0"/>
                <a:cs typeface="Calibri" panose="020F0502020204030204" pitchFamily="34" charset="0"/>
              </a:rPr>
              <a:t>. … </a:t>
            </a:r>
            <a:r>
              <a:rPr lang="cs-CZ" sz="1800" dirty="0" err="1">
                <a:solidFill>
                  <a:schemeClr val="bg1"/>
                </a:solidFill>
                <a:effectLst/>
                <a:latin typeface="+mj-lt"/>
                <a:ea typeface="Times New Roman" panose="02020603050405020304" pitchFamily="18" charset="0"/>
                <a:cs typeface="Calibri" panose="020F0502020204030204" pitchFamily="34" charset="0"/>
              </a:rPr>
              <a:t>Gesnerova</a:t>
            </a:r>
            <a:r>
              <a:rPr lang="cs-CZ" sz="1800" dirty="0">
                <a:solidFill>
                  <a:schemeClr val="bg1"/>
                </a:solidFill>
                <a:effectLst/>
                <a:latin typeface="+mj-lt"/>
                <a:ea typeface="Times New Roman" panose="02020603050405020304" pitchFamily="18" charset="0"/>
                <a:cs typeface="Calibri" panose="020F0502020204030204" pitchFamily="34" charset="0"/>
              </a:rPr>
              <a:t> liška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DF0066F2-E1C8-482E-B36A-BE5E461E12A9}"/>
              </a:ext>
            </a:extLst>
          </p:cNvPr>
          <p:cNvPicPr>
            <a:picLocks noChangeAspect="1"/>
          </p:cNvPicPr>
          <p:nvPr/>
        </p:nvPicPr>
        <p:blipFill rotWithShape="1">
          <a:blip r:embed="rId2"/>
          <a:srcRect l="16666"/>
          <a:stretch/>
        </p:blipFill>
        <p:spPr>
          <a:xfrm>
            <a:off x="8425543" y="593411"/>
            <a:ext cx="3766456" cy="6022506"/>
          </a:xfrm>
          <a:prstGeom prst="rect">
            <a:avLst/>
          </a:prstGeom>
        </p:spPr>
      </p:pic>
    </p:spTree>
    <p:extLst>
      <p:ext uri="{BB962C8B-B14F-4D97-AF65-F5344CB8AC3E}">
        <p14:creationId xmlns:p14="http://schemas.microsoft.com/office/powerpoint/2010/main" val="209477736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8519161" cy="4645429"/>
          </a:xfrm>
        </p:spPr>
        <p:txBody>
          <a:bodyPr>
            <a:normAutofit fontScale="92500" lnSpcReduction="10000"/>
          </a:bodyPr>
          <a:lstStyle/>
          <a:p>
            <a:pPr>
              <a:spcAft>
                <a:spcPts val="600"/>
              </a:spcAft>
            </a:pPr>
            <a:r>
              <a:rPr lang="cs-CZ" sz="1800" dirty="0">
                <a:effectLst/>
                <a:ea typeface="Calibri" panose="020F0502020204030204" pitchFamily="34" charset="0"/>
                <a:cs typeface="Times New Roman" panose="02020603050405020304" pitchFamily="18" charset="0"/>
              </a:rPr>
              <a:t>Poslal všechny skandinávské rostlinné druhy, 1732 první expedice do Laponska.</a:t>
            </a:r>
          </a:p>
          <a:p>
            <a:pPr>
              <a:spcAft>
                <a:spcPts val="600"/>
              </a:spcAft>
            </a:pPr>
            <a:r>
              <a:rPr lang="cs-CZ" sz="1800" dirty="0">
                <a:effectLst/>
                <a:ea typeface="Calibri" panose="020F0502020204030204" pitchFamily="34" charset="0"/>
                <a:cs typeface="Times New Roman" panose="02020603050405020304" pitchFamily="18" charset="0"/>
              </a:rPr>
              <a:t>Od r. 1742 profesor v Uppsale, 1762 šlechtic.</a:t>
            </a:r>
          </a:p>
          <a:p>
            <a:pPr>
              <a:spcAft>
                <a:spcPts val="600"/>
              </a:spcAft>
            </a:pPr>
            <a:r>
              <a:rPr lang="cs-CZ" sz="1800" dirty="0">
                <a:effectLst/>
                <a:ea typeface="Calibri" panose="020F0502020204030204" pitchFamily="34" charset="0"/>
                <a:cs typeface="Times New Roman" panose="02020603050405020304" pitchFamily="18" charset="0"/>
              </a:rPr>
              <a:t>Vycházel z </a:t>
            </a:r>
            <a:r>
              <a:rPr lang="cs-CZ" sz="1800" dirty="0" err="1">
                <a:effectLst/>
                <a:ea typeface="Calibri" panose="020F0502020204030204" pitchFamily="34" charset="0"/>
                <a:cs typeface="Times New Roman" panose="02020603050405020304" pitchFamily="18" charset="0"/>
              </a:rPr>
              <a:t>Raye</a:t>
            </a:r>
            <a:r>
              <a:rPr lang="cs-CZ" sz="1800" dirty="0">
                <a:effectLst/>
                <a:ea typeface="Calibri" panose="020F0502020204030204" pitchFamily="34" charset="0"/>
                <a:cs typeface="Times New Roman" panose="02020603050405020304" pitchFamily="18" charset="0"/>
              </a:rPr>
              <a:t>: věřil v existenci druhů, které stvořil Bůh jako součást řádu přírody.</a:t>
            </a:r>
          </a:p>
          <a:p>
            <a:pPr>
              <a:spcAft>
                <a:spcPts val="600"/>
              </a:spcAft>
            </a:pPr>
            <a:r>
              <a:rPr lang="cs-CZ" sz="1800" dirty="0">
                <a:effectLst/>
                <a:ea typeface="Calibri" panose="020F0502020204030204" pitchFamily="34" charset="0"/>
                <a:cs typeface="Times New Roman" panose="02020603050405020304" pitchFamily="18" charset="0"/>
              </a:rPr>
              <a:t>Taxonomii ze sexuality zvířat a rostlin.</a:t>
            </a:r>
          </a:p>
          <a:p>
            <a:pPr>
              <a:spcAft>
                <a:spcPts val="600"/>
              </a:spcAft>
            </a:pPr>
            <a:r>
              <a:rPr lang="cs-CZ" sz="1800" i="1" dirty="0" err="1">
                <a:effectLst/>
                <a:ea typeface="Calibri" panose="020F0502020204030204" pitchFamily="34" charset="0"/>
                <a:cs typeface="Times New Roman" panose="02020603050405020304" pitchFamily="18" charset="0"/>
              </a:rPr>
              <a:t>Praeludia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Sponsaliorum</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Plantarum</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(1729) – Linné jako „</a:t>
            </a:r>
            <a:r>
              <a:rPr lang="cs-CZ" sz="1800" i="1" dirty="0">
                <a:effectLst/>
                <a:ea typeface="Calibri" panose="020F0502020204030204" pitchFamily="34" charset="0"/>
                <a:cs typeface="Times New Roman" panose="02020603050405020304" pitchFamily="18" charset="0"/>
              </a:rPr>
              <a:t>Freud rostlinného světa</a:t>
            </a:r>
            <a:r>
              <a:rPr lang="cs-CZ" sz="1800" dirty="0">
                <a:effectLst/>
                <a:ea typeface="Calibri" panose="020F0502020204030204" pitchFamily="34" charset="0"/>
                <a:cs typeface="Times New Roman" panose="02020603050405020304" pitchFamily="18" charset="0"/>
              </a:rPr>
              <a:t>“; rozřazení rostlin podle podob a tvarů pohlavních orgánů.</a:t>
            </a:r>
          </a:p>
          <a:p>
            <a:pPr>
              <a:spcAft>
                <a:spcPts val="600"/>
              </a:spcAft>
            </a:pPr>
            <a:r>
              <a:rPr lang="cs-CZ" sz="1800" dirty="0">
                <a:effectLst/>
                <a:ea typeface="Calibri" panose="020F0502020204030204" pitchFamily="34" charset="0"/>
                <a:cs typeface="Times New Roman" panose="02020603050405020304" pitchFamily="18" charset="0"/>
              </a:rPr>
              <a:t>Stejně jako </a:t>
            </a:r>
            <a:r>
              <a:rPr lang="cs-CZ" sz="1800" dirty="0" err="1">
                <a:effectLst/>
                <a:ea typeface="Calibri" panose="020F0502020204030204" pitchFamily="34" charset="0"/>
                <a:cs typeface="Times New Roman" panose="02020603050405020304" pitchFamily="18" charset="0"/>
              </a:rPr>
              <a:t>Ray</a:t>
            </a:r>
            <a:r>
              <a:rPr lang="cs-CZ" sz="1800" dirty="0">
                <a:effectLst/>
                <a:ea typeface="Calibri" panose="020F0502020204030204" pitchFamily="34" charset="0"/>
                <a:cs typeface="Times New Roman" panose="02020603050405020304" pitchFamily="18" charset="0"/>
              </a:rPr>
              <a:t> věřil, že znakem druhu je jeho reprodukční schopnost.</a:t>
            </a:r>
          </a:p>
          <a:p>
            <a:pPr>
              <a:spcAft>
                <a:spcPts val="600"/>
              </a:spcAft>
            </a:pPr>
            <a:r>
              <a:rPr lang="cs-CZ" sz="1800" dirty="0">
                <a:effectLst/>
                <a:ea typeface="Calibri" panose="020F0502020204030204" pitchFamily="34" charset="0"/>
                <a:cs typeface="Times New Roman" panose="02020603050405020304" pitchFamily="18" charset="0"/>
              </a:rPr>
              <a:t>Kvetoucí rostliny rozdělil do 24 tříd, každou třídu dělil podle počtu pestíků na druhy a pak dál na rody.</a:t>
            </a:r>
          </a:p>
          <a:p>
            <a:pPr>
              <a:spcAft>
                <a:spcPts val="600"/>
              </a:spcAft>
            </a:pPr>
            <a:r>
              <a:rPr lang="cs-CZ" sz="1800" dirty="0">
                <a:effectLst/>
                <a:ea typeface="Calibri" panose="020F0502020204030204" pitchFamily="34" charset="0"/>
                <a:cs typeface="Times New Roman" panose="02020603050405020304" pitchFamily="18" charset="0"/>
              </a:rPr>
              <a:t>Taxonomický systém: </a:t>
            </a:r>
            <a:r>
              <a:rPr lang="cs-CZ" sz="1800" i="1" dirty="0" err="1">
                <a:effectLst/>
                <a:ea typeface="Calibri" panose="020F0502020204030204" pitchFamily="34" charset="0"/>
                <a:cs typeface="Times New Roman" panose="02020603050405020304" pitchFamily="18" charset="0"/>
              </a:rPr>
              <a:t>Systema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naturae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(1714 – 14 str.) (10. vyd. 1759 – 1384 str.); </a:t>
            </a:r>
            <a:r>
              <a:rPr lang="cs-CZ" sz="1800" i="1" dirty="0" err="1">
                <a:effectLst/>
                <a:ea typeface="Calibri" panose="020F0502020204030204" pitchFamily="34" charset="0"/>
                <a:cs typeface="Times New Roman" panose="02020603050405020304" pitchFamily="18" charset="0"/>
              </a:rPr>
              <a:t>Philosophia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botanica</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(1751), nebo </a:t>
            </a:r>
            <a:r>
              <a:rPr lang="cs-CZ" sz="1800" i="1" dirty="0">
                <a:effectLst/>
                <a:ea typeface="Calibri" panose="020F0502020204030204" pitchFamily="34" charset="0"/>
                <a:cs typeface="Times New Roman" panose="02020603050405020304" pitchFamily="18" charset="0"/>
              </a:rPr>
              <a:t>Species </a:t>
            </a:r>
            <a:r>
              <a:rPr lang="cs-CZ" sz="1800" i="1" dirty="0" err="1">
                <a:effectLst/>
                <a:ea typeface="Calibri" panose="020F0502020204030204" pitchFamily="34" charset="0"/>
                <a:cs typeface="Times New Roman" panose="02020603050405020304" pitchFamily="18" charset="0"/>
              </a:rPr>
              <a:t>plantarum</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(1753).</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Carl (von) Linné (1707-1778) </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AD638601-6BCC-4F64-8721-02472BADDD3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taxonomy of nature linné">
            <a:extLst>
              <a:ext uri="{FF2B5EF4-FFF2-40B4-BE49-F238E27FC236}">
                <a16:creationId xmlns:a16="http://schemas.microsoft.com/office/drawing/2014/main" id="{32EDB439-80F4-463B-B1F1-B9A60A40C1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94520" y="1904999"/>
            <a:ext cx="2697480" cy="4442460"/>
          </a:xfrm>
          <a:prstGeom prst="rect">
            <a:avLst/>
          </a:prstGeom>
          <a:noFill/>
          <a:ln>
            <a:noFill/>
          </a:ln>
        </p:spPr>
      </p:pic>
    </p:spTree>
    <p:extLst>
      <p:ext uri="{BB962C8B-B14F-4D97-AF65-F5344CB8AC3E}">
        <p14:creationId xmlns:p14="http://schemas.microsoft.com/office/powerpoint/2010/main" val="121871825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A</a:t>
            </a:r>
            <a:r>
              <a:rPr lang="cs-CZ" sz="1800" dirty="0">
                <a:effectLst/>
                <a:ea typeface="Calibri" panose="020F0502020204030204" pitchFamily="34" charset="0"/>
                <a:cs typeface="Times New Roman" panose="02020603050405020304" pitchFamily="18" charset="0"/>
              </a:rPr>
              <a:t>ž do 18. století zmatená taxonomie: různé názvy v různých jazycích, jak přesně odlišovat druhy…</a:t>
            </a:r>
          </a:p>
          <a:p>
            <a:pPr algn="just">
              <a:spcAft>
                <a:spcPts val="600"/>
              </a:spcAft>
              <a:buFont typeface="+mj-lt"/>
              <a:buAutoNum type="alphaLcParenR"/>
            </a:pPr>
            <a:r>
              <a:rPr lang="cs-CZ" sz="1800" dirty="0">
                <a:effectLst/>
                <a:ea typeface="Calibri" panose="020F0502020204030204" pitchFamily="34" charset="0"/>
                <a:cs typeface="Times New Roman" panose="02020603050405020304" pitchFamily="18" charset="0"/>
              </a:rPr>
              <a:t>Návrat k latině, přestože se již vědecká komunikace v 18. století odehrávala v národních jazycích.</a:t>
            </a:r>
          </a:p>
          <a:p>
            <a:pPr algn="just">
              <a:spcAft>
                <a:spcPts val="600"/>
              </a:spcAft>
              <a:buFont typeface="+mj-lt"/>
              <a:buAutoNum type="alphaLcParenR"/>
            </a:pPr>
            <a:r>
              <a:rPr lang="cs-CZ" sz="1800" u="sng" dirty="0">
                <a:effectLst/>
                <a:ea typeface="Calibri" panose="020F0502020204030204" pitchFamily="34" charset="0"/>
                <a:cs typeface="Times New Roman" panose="02020603050405020304" pitchFamily="18" charset="0"/>
              </a:rPr>
              <a:t>Nominalismus</a:t>
            </a:r>
            <a:r>
              <a:rPr lang="cs-CZ" sz="1800" dirty="0">
                <a:effectLst/>
                <a:ea typeface="Calibri" panose="020F0502020204030204" pitchFamily="34" charset="0"/>
                <a:cs typeface="Times New Roman" panose="02020603050405020304" pitchFamily="18" charset="0"/>
              </a:rPr>
              <a:t>: taxonomie je umělá, není možné vytvořit systém, který by věrně zachycoval uspořádání řetězce bytostí.</a:t>
            </a:r>
          </a:p>
          <a:p>
            <a:pPr algn="just">
              <a:spcAft>
                <a:spcPts val="600"/>
              </a:spcAft>
              <a:buFont typeface="+mj-lt"/>
              <a:buAutoNum type="alphaLcParenR"/>
            </a:pPr>
            <a:r>
              <a:rPr lang="cs-CZ" sz="1800" u="sng" dirty="0" err="1">
                <a:effectLst/>
                <a:ea typeface="Calibri" panose="020F0502020204030204" pitchFamily="34" charset="0"/>
                <a:cs typeface="Times New Roman" panose="02020603050405020304" pitchFamily="18" charset="0"/>
              </a:rPr>
              <a:t>Binominální</a:t>
            </a:r>
            <a:r>
              <a:rPr lang="cs-CZ" sz="1800" u="sng" dirty="0">
                <a:effectLst/>
                <a:ea typeface="Calibri" panose="020F0502020204030204" pitchFamily="34" charset="0"/>
                <a:cs typeface="Times New Roman" panose="02020603050405020304" pitchFamily="18" charset="0"/>
              </a:rPr>
              <a:t> nomenklatura</a:t>
            </a:r>
            <a:r>
              <a:rPr lang="cs-CZ" sz="1800" dirty="0">
                <a:effectLst/>
                <a:ea typeface="Calibri" panose="020F0502020204030204" pitchFamily="34" charset="0"/>
                <a:cs typeface="Times New Roman" panose="02020603050405020304" pitchFamily="18" charset="0"/>
              </a:rPr>
              <a:t>, tj. rodové + druhové jméno: rody (genus-</a:t>
            </a:r>
            <a:r>
              <a:rPr lang="cs-CZ" sz="1800" dirty="0" err="1">
                <a:effectLst/>
                <a:ea typeface="Calibri" panose="020F0502020204030204" pitchFamily="34" charset="0"/>
                <a:cs typeface="Times New Roman" panose="02020603050405020304" pitchFamily="18" charset="0"/>
              </a:rPr>
              <a:t>genera</a:t>
            </a:r>
            <a:r>
              <a:rPr lang="cs-CZ" sz="1800" dirty="0">
                <a:effectLst/>
                <a:ea typeface="Calibri" panose="020F0502020204030204" pitchFamily="34" charset="0"/>
                <a:cs typeface="Times New Roman" panose="02020603050405020304" pitchFamily="18" charset="0"/>
              </a:rPr>
              <a:t>) a druhy (species) – </a:t>
            </a:r>
            <a:r>
              <a:rPr lang="cs-CZ" sz="1800" dirty="0" err="1">
                <a:effectLst/>
                <a:ea typeface="Calibri" panose="020F0502020204030204" pitchFamily="34" charset="0"/>
                <a:cs typeface="Times New Roman" panose="02020603050405020304" pitchFamily="18" charset="0"/>
              </a:rPr>
              <a:t>Microtus</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arvalis</a:t>
            </a:r>
            <a:r>
              <a:rPr lang="cs-CZ" sz="1800" dirty="0">
                <a:effectLst/>
                <a:ea typeface="Calibri" panose="020F0502020204030204" pitchFamily="34" charset="0"/>
                <a:cs typeface="Times New Roman" panose="02020603050405020304" pitchFamily="18" charset="0"/>
              </a:rPr>
              <a:t> – Hraboš polní.</a:t>
            </a:r>
          </a:p>
          <a:p>
            <a:pPr algn="just">
              <a:spcAft>
                <a:spcPts val="600"/>
              </a:spcAft>
            </a:pPr>
            <a:r>
              <a:rPr lang="cs-CZ" sz="1800" dirty="0">
                <a:effectLst/>
                <a:ea typeface="Calibri" panose="020F0502020204030204" pitchFamily="34" charset="0"/>
                <a:cs typeface="Times New Roman" panose="02020603050405020304" pitchFamily="18" charset="0"/>
              </a:rPr>
              <a:t>Tři přírodní říše: rostlinná, živočišná a minerální.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Základní znaky </a:t>
            </a:r>
            <a:r>
              <a:rPr lang="cs-CZ" dirty="0" err="1"/>
              <a:t>Linnéovy</a:t>
            </a:r>
            <a:r>
              <a:rPr lang="cs-CZ" dirty="0"/>
              <a:t> taxonomie</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9352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203767"/>
            <a:ext cx="10529251" cy="5346661"/>
          </a:xfrm>
        </p:spPr>
        <p:txBody>
          <a:bodyPr>
            <a:normAutofit/>
          </a:bodyPr>
          <a:lstStyle/>
          <a:p>
            <a:pPr>
              <a:spcAft>
                <a:spcPts val="600"/>
              </a:spcAft>
            </a:pPr>
            <a:r>
              <a:rPr lang="cs-CZ" sz="1800" dirty="0">
                <a:effectLst/>
                <a:ea typeface="Calibri" panose="020F0502020204030204" pitchFamily="34" charset="0"/>
                <a:cs typeface="Times New Roman" panose="02020603050405020304" pitchFamily="18" charset="0"/>
              </a:rPr>
              <a:t>Taxonomická souslednost: říše, řády, třídy, druhy a rody (dnes se mezi třídy a druhy dávají ještě čeledě).</a:t>
            </a:r>
          </a:p>
          <a:p>
            <a:pPr>
              <a:spcAft>
                <a:spcPts val="600"/>
              </a:spcAft>
            </a:pPr>
            <a:r>
              <a:rPr lang="cs-CZ" sz="1800" dirty="0" err="1">
                <a:effectLst/>
                <a:ea typeface="Calibri" panose="020F0502020204030204" pitchFamily="34" charset="0"/>
                <a:cs typeface="Times New Roman" panose="02020603050405020304" pitchFamily="18" charset="0"/>
              </a:rPr>
              <a:t>Linnéova</a:t>
            </a:r>
            <a:r>
              <a:rPr lang="cs-CZ" sz="1800" dirty="0">
                <a:effectLst/>
                <a:ea typeface="Calibri" panose="020F0502020204030204" pitchFamily="34" charset="0"/>
                <a:cs typeface="Times New Roman" panose="02020603050405020304" pitchFamily="18" charset="0"/>
              </a:rPr>
              <a:t> taxonomie rostlin se víceméně používá dodnes, nikoli jeho dělení zvířecí říše, které bylo založeno na morfologii.</a:t>
            </a:r>
          </a:p>
          <a:p>
            <a:pPr>
              <a:spcAft>
                <a:spcPts val="600"/>
              </a:spcAft>
            </a:pPr>
            <a:r>
              <a:rPr lang="cs-CZ" sz="1800" dirty="0">
                <a:effectLst/>
                <a:ea typeface="Calibri" panose="020F0502020204030204" pitchFamily="34" charset="0"/>
                <a:cs typeface="Times New Roman" panose="02020603050405020304" pitchFamily="18" charset="0"/>
              </a:rPr>
              <a:t>Linné pojmenoval 4200 druhů zvířat a 7700 rostlin; dnes má jeho systém 350 000 druhů rostlin a více než milion zvířat.</a:t>
            </a:r>
          </a:p>
          <a:p>
            <a:pPr>
              <a:spcAft>
                <a:spcPts val="600"/>
              </a:spcAft>
            </a:pPr>
            <a:r>
              <a:rPr lang="cs-CZ" sz="1800" dirty="0">
                <a:effectLst/>
                <a:ea typeface="Calibri" panose="020F0502020204030204" pitchFamily="34" charset="0"/>
                <a:cs typeface="Times New Roman" panose="02020603050405020304" pitchFamily="18" charset="0"/>
              </a:rPr>
              <a:t>Sám se považoval za nového Adama, který dává věcem jména;  zkoumání přírody: boží stopy, příroda ukazuje moudrost stvořitele.</a:t>
            </a:r>
          </a:p>
          <a:p>
            <a:pPr>
              <a:spcAft>
                <a:spcPts val="600"/>
              </a:spcAft>
            </a:pPr>
            <a:r>
              <a:rPr lang="cs-CZ" sz="1800" dirty="0">
                <a:effectLst/>
                <a:ea typeface="Calibri" panose="020F0502020204030204" pitchFamily="34" charset="0"/>
                <a:cs typeface="Times New Roman" panose="02020603050405020304" pitchFamily="18" charset="0"/>
              </a:rPr>
              <a:t>Druhy jsou neměnné, statický řetězec, příroda nemá dějiny, je stále stejná, nic nového nevzniká.</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2570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446415"/>
            <a:ext cx="7080620" cy="5104013"/>
          </a:xfrm>
        </p:spPr>
        <p:txBody>
          <a:bodyPr>
            <a:normAutofit/>
          </a:bodyPr>
          <a:lstStyle/>
          <a:p>
            <a:pPr>
              <a:spcAft>
                <a:spcPts val="600"/>
              </a:spcAft>
            </a:pPr>
            <a:r>
              <a:rPr lang="cs-CZ" sz="1800" dirty="0" err="1">
                <a:effectLst/>
                <a:ea typeface="Calibri" panose="020F0502020204030204" pitchFamily="34" charset="0"/>
                <a:cs typeface="Times New Roman" panose="02020603050405020304" pitchFamily="18" charset="0"/>
              </a:rPr>
              <a:t>Linnéovská</a:t>
            </a:r>
            <a:r>
              <a:rPr lang="cs-CZ" sz="1800" dirty="0">
                <a:effectLst/>
                <a:ea typeface="Calibri" panose="020F0502020204030204" pitchFamily="34" charset="0"/>
                <a:cs typeface="Times New Roman" panose="02020603050405020304" pitchFamily="18" charset="0"/>
              </a:rPr>
              <a:t> věda : alternativa k </a:t>
            </a:r>
            <a:r>
              <a:rPr lang="cs-CZ" sz="1800" dirty="0" err="1">
                <a:effectLst/>
                <a:ea typeface="Calibri" panose="020F0502020204030204" pitchFamily="34" charset="0"/>
                <a:cs typeface="Times New Roman" panose="02020603050405020304" pitchFamily="18" charset="0"/>
              </a:rPr>
              <a:t>descartovsko</a:t>
            </a:r>
            <a:r>
              <a:rPr lang="cs-CZ" sz="1800" dirty="0">
                <a:effectLst/>
                <a:ea typeface="Calibri" panose="020F0502020204030204" pitchFamily="34" charset="0"/>
                <a:cs typeface="Times New Roman" panose="02020603050405020304" pitchFamily="18" charset="0"/>
              </a:rPr>
              <a:t>-newtonovskému výkladu přírody.</a:t>
            </a:r>
          </a:p>
          <a:p>
            <a:pPr>
              <a:spcAft>
                <a:spcPts val="600"/>
              </a:spcAft>
            </a:pPr>
            <a:r>
              <a:rPr lang="cs-CZ" sz="1800" dirty="0">
                <a:effectLst/>
                <a:ea typeface="Calibri" panose="020F0502020204030204" pitchFamily="34" charset="0"/>
                <a:cs typeface="Times New Roman" panose="02020603050405020304" pitchFamily="18" charset="0"/>
              </a:rPr>
              <a:t>Nebyla matematická, ale kvalitativní.</a:t>
            </a:r>
          </a:p>
          <a:p>
            <a:pPr>
              <a:spcAft>
                <a:spcPts val="600"/>
              </a:spcAft>
            </a:pPr>
            <a:r>
              <a:rPr lang="cs-CZ" sz="1800" dirty="0">
                <a:effectLst/>
                <a:ea typeface="Calibri" panose="020F0502020204030204" pitchFamily="34" charset="0"/>
                <a:cs typeface="Times New Roman" panose="02020603050405020304" pitchFamily="18" charset="0"/>
              </a:rPr>
              <a:t>Nebyla experimentální, ale observační.</a:t>
            </a:r>
          </a:p>
          <a:p>
            <a:pPr>
              <a:spcAft>
                <a:spcPts val="600"/>
              </a:spcAft>
            </a:pPr>
            <a:r>
              <a:rPr lang="cs-CZ" sz="1800" dirty="0">
                <a:effectLst/>
                <a:ea typeface="Calibri" panose="020F0502020204030204" pitchFamily="34" charset="0"/>
                <a:cs typeface="Times New Roman" panose="02020603050405020304" pitchFamily="18" charset="0"/>
              </a:rPr>
              <a:t>Nepoznávala příčiny jevů, jen je popisovala).</a:t>
            </a:r>
          </a:p>
          <a:p>
            <a:pPr>
              <a:spcAft>
                <a:spcPts val="600"/>
              </a:spcAft>
            </a:pPr>
            <a:r>
              <a:rPr lang="cs-CZ" sz="1800" dirty="0">
                <a:effectLst/>
                <a:ea typeface="Calibri" panose="020F0502020204030204" pitchFamily="34" charset="0"/>
                <a:cs typeface="Times New Roman" panose="02020603050405020304" pitchFamily="18" charset="0"/>
              </a:rPr>
              <a:t>Nebyla hypotetická, ale chtěla pravdivě popisovat svět.</a:t>
            </a:r>
          </a:p>
          <a:p>
            <a:pPr>
              <a:spcAft>
                <a:spcPts val="600"/>
              </a:spcAft>
            </a:pPr>
            <a:r>
              <a:rPr lang="cs-CZ" sz="1800" dirty="0">
                <a:effectLst/>
                <a:ea typeface="Calibri" panose="020F0502020204030204" pitchFamily="34" charset="0"/>
                <a:cs typeface="Times New Roman" panose="02020603050405020304" pitchFamily="18" charset="0"/>
              </a:rPr>
              <a:t>Byla </a:t>
            </a:r>
            <a:r>
              <a:rPr lang="cs-CZ" sz="1800" dirty="0" err="1">
                <a:effectLst/>
                <a:ea typeface="Calibri" panose="020F0502020204030204" pitchFamily="34" charset="0"/>
                <a:cs typeface="Times New Roman" panose="02020603050405020304" pitchFamily="18" charset="0"/>
              </a:rPr>
              <a:t>teocentrická</a:t>
            </a:r>
            <a:r>
              <a:rPr lang="cs-CZ" sz="1800" dirty="0">
                <a:effectLst/>
                <a:ea typeface="Calibri" panose="020F0502020204030204" pitchFamily="34" charset="0"/>
                <a:cs typeface="Times New Roman" panose="02020603050405020304" pitchFamily="18" charset="0"/>
              </a:rPr>
              <a:t> a teleologická.</a:t>
            </a:r>
          </a:p>
          <a:p>
            <a:pPr>
              <a:spcAft>
                <a:spcPts val="600"/>
              </a:spcAft>
            </a:pPr>
            <a:r>
              <a:rPr lang="cs-CZ" sz="1800" dirty="0">
                <a:effectLst/>
                <a:ea typeface="Calibri" panose="020F0502020204030204" pitchFamily="34" charset="0"/>
                <a:cs typeface="Times New Roman" panose="02020603050405020304" pitchFamily="18" charset="0"/>
              </a:rPr>
              <a:t>Dávala přednost přírodnímu světu s jeho barvami, tvary a antropocentrickými analogiemi před matematicko-materialistickým výkladem založeným na primárních kvalitách a matematické dedukci.</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Znaky </a:t>
            </a:r>
            <a:r>
              <a:rPr lang="cs-CZ" dirty="0" err="1"/>
              <a:t>linnéovské</a:t>
            </a:r>
            <a:r>
              <a:rPr lang="cs-CZ" dirty="0"/>
              <a:t> vědy</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taxonomy of nature linné">
            <a:extLst>
              <a:ext uri="{FF2B5EF4-FFF2-40B4-BE49-F238E27FC236}">
                <a16:creationId xmlns:a16="http://schemas.microsoft.com/office/drawing/2014/main" id="{2CF7BF16-039A-4E4B-973F-0826B5D7C4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0095" y="502525"/>
            <a:ext cx="4161905" cy="6355476"/>
          </a:xfrm>
          <a:prstGeom prst="rect">
            <a:avLst/>
          </a:prstGeom>
          <a:noFill/>
          <a:ln>
            <a:noFill/>
          </a:ln>
        </p:spPr>
      </p:pic>
    </p:spTree>
    <p:extLst>
      <p:ext uri="{BB962C8B-B14F-4D97-AF65-F5344CB8AC3E}">
        <p14:creationId xmlns:p14="http://schemas.microsoft.com/office/powerpoint/2010/main" val="14862769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558038"/>
            <a:ext cx="6106105" cy="4992390"/>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Georges Louis </a:t>
            </a:r>
            <a:r>
              <a:rPr lang="cs-CZ" sz="1800" dirty="0" err="1">
                <a:effectLst/>
                <a:ea typeface="Calibri" panose="020F0502020204030204" pitchFamily="34" charset="0"/>
                <a:cs typeface="Times New Roman" panose="02020603050405020304" pitchFamily="18" charset="0"/>
              </a:rPr>
              <a:t>Leclerc</a:t>
            </a:r>
            <a:r>
              <a:rPr lang="cs-CZ" sz="1800" dirty="0">
                <a:effectLst/>
                <a:ea typeface="Calibri" panose="020F0502020204030204" pitchFamily="34" charset="0"/>
                <a:cs typeface="Times New Roman" panose="02020603050405020304" pitchFamily="18" charset="0"/>
              </a:rPr>
              <a:t> de </a:t>
            </a:r>
            <a:r>
              <a:rPr lang="cs-CZ" sz="1800" dirty="0" err="1">
                <a:effectLst/>
                <a:ea typeface="Calibri" panose="020F0502020204030204" pitchFamily="34" charset="0"/>
                <a:cs typeface="Times New Roman" panose="02020603050405020304" pitchFamily="18" charset="0"/>
              </a:rPr>
              <a:t>Buffon</a:t>
            </a:r>
            <a:r>
              <a:rPr lang="cs-CZ" sz="1800" dirty="0">
                <a:effectLst/>
                <a:ea typeface="Calibri" panose="020F0502020204030204" pitchFamily="34" charset="0"/>
                <a:cs typeface="Times New Roman" panose="02020603050405020304" pitchFamily="18" charset="0"/>
              </a:rPr>
              <a:t> (1707-1788). </a:t>
            </a:r>
          </a:p>
          <a:p>
            <a:pPr>
              <a:spcAft>
                <a:spcPts val="600"/>
              </a:spcAft>
            </a:pPr>
            <a:r>
              <a:rPr lang="cs-CZ" sz="1800" dirty="0">
                <a:effectLst/>
                <a:ea typeface="Calibri" panose="020F0502020204030204" pitchFamily="34" charset="0"/>
                <a:cs typeface="Times New Roman" panose="02020603050405020304" pitchFamily="18" charset="0"/>
              </a:rPr>
              <a:t>Ideový odpůrce a protiklad Linného v rysech odborných i osobnostních.</a:t>
            </a:r>
          </a:p>
          <a:p>
            <a:pPr>
              <a:spcAft>
                <a:spcPts val="600"/>
              </a:spcAft>
            </a:pPr>
            <a:r>
              <a:rPr lang="cs-CZ" sz="1800" i="1" dirty="0" err="1">
                <a:effectLst/>
                <a:ea typeface="Calibri" panose="020F0502020204030204" pitchFamily="34" charset="0"/>
                <a:cs typeface="Times New Roman" panose="02020603050405020304" pitchFamily="18" charset="0"/>
              </a:rPr>
              <a:t>Histoire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naturelle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Přírodopis</a:t>
            </a:r>
            <a:r>
              <a:rPr lang="cs-CZ" sz="1800" dirty="0">
                <a:effectLst/>
                <a:ea typeface="Calibri" panose="020F0502020204030204" pitchFamily="34" charset="0"/>
                <a:cs typeface="Times New Roman" panose="02020603050405020304" pitchFamily="18" charset="0"/>
              </a:rPr>
              <a:t>) (1749-1785): celá příroda od minerálů po ptáky.</a:t>
            </a:r>
          </a:p>
          <a:p>
            <a:pPr>
              <a:spcAft>
                <a:spcPts val="600"/>
              </a:spcAft>
            </a:pPr>
            <a:r>
              <a:rPr lang="cs-CZ" sz="1800" dirty="0">
                <a:effectLst/>
                <a:ea typeface="Calibri" panose="020F0502020204030204" pitchFamily="34" charset="0"/>
                <a:cs typeface="Times New Roman" panose="02020603050405020304" pitchFamily="18" charset="0"/>
              </a:rPr>
              <a:t>Nové chápání přírody odlišné od </a:t>
            </a:r>
            <a:r>
              <a:rPr lang="cs-CZ" sz="1800" dirty="0" err="1">
                <a:effectLst/>
                <a:ea typeface="Calibri" panose="020F0502020204030204" pitchFamily="34" charset="0"/>
                <a:cs typeface="Times New Roman" panose="02020603050405020304" pitchFamily="18" charset="0"/>
              </a:rPr>
              <a:t>karteziánského-newtonovského</a:t>
            </a:r>
            <a:r>
              <a:rPr lang="cs-CZ" sz="1800" dirty="0">
                <a:effectLst/>
                <a:ea typeface="Calibri" panose="020F0502020204030204" pitchFamily="34" charset="0"/>
                <a:cs typeface="Times New Roman" panose="02020603050405020304" pitchFamily="18" charset="0"/>
              </a:rPr>
              <a:t> mechanistického pojetí (</a:t>
            </a:r>
            <a:r>
              <a:rPr lang="cs-CZ" sz="1800" dirty="0" err="1">
                <a:effectLst/>
                <a:ea typeface="Calibri" panose="020F0502020204030204" pitchFamily="34" charset="0"/>
                <a:cs typeface="Times New Roman" panose="02020603050405020304" pitchFamily="18" charset="0"/>
              </a:rPr>
              <a:t>fyzikalismu</a:t>
            </a:r>
            <a:r>
              <a:rPr lang="cs-CZ" sz="1800" dirty="0">
                <a:effectLst/>
                <a:ea typeface="Calibri" panose="020F0502020204030204" pitchFamily="34" charset="0"/>
                <a:cs typeface="Times New Roman" panose="02020603050405020304" pitchFamily="18" charset="0"/>
              </a:rPr>
              <a:t>) i od </a:t>
            </a:r>
            <a:r>
              <a:rPr lang="cs-CZ" sz="1800" dirty="0" err="1">
                <a:effectLst/>
                <a:ea typeface="Calibri" panose="020F0502020204030204" pitchFamily="34" charset="0"/>
                <a:cs typeface="Times New Roman" panose="02020603050405020304" pitchFamily="18" charset="0"/>
              </a:rPr>
              <a:t>linnéovského</a:t>
            </a:r>
            <a:r>
              <a:rPr lang="cs-CZ" sz="1800" dirty="0">
                <a:effectLst/>
                <a:ea typeface="Calibri" panose="020F0502020204030204" pitchFamily="34" charset="0"/>
                <a:cs typeface="Times New Roman" panose="02020603050405020304" pitchFamily="18" charset="0"/>
              </a:rPr>
              <a:t> popisného přístupu.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Buffon</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count de buffon">
            <a:extLst>
              <a:ext uri="{FF2B5EF4-FFF2-40B4-BE49-F238E27FC236}">
                <a16:creationId xmlns:a16="http://schemas.microsoft.com/office/drawing/2014/main" id="{0B67999B-AD54-44AB-9E75-45F795CCB15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81465" y="1558038"/>
            <a:ext cx="5200892" cy="4397138"/>
          </a:xfrm>
          <a:prstGeom prst="rect">
            <a:avLst/>
          </a:prstGeom>
          <a:noFill/>
          <a:ln>
            <a:noFill/>
          </a:ln>
        </p:spPr>
      </p:pic>
      <p:sp>
        <p:nvSpPr>
          <p:cNvPr id="9" name="Zástupný obsah 1">
            <a:extLst>
              <a:ext uri="{FF2B5EF4-FFF2-40B4-BE49-F238E27FC236}">
                <a16:creationId xmlns:a16="http://schemas.microsoft.com/office/drawing/2014/main" id="{92FAE24F-FFC5-40AF-BB58-B78DFDFF0287}"/>
              </a:ext>
            </a:extLst>
          </p:cNvPr>
          <p:cNvSpPr txBox="1">
            <a:spLocks/>
          </p:cNvSpPr>
          <p:nvPr/>
        </p:nvSpPr>
        <p:spPr>
          <a:xfrm>
            <a:off x="975358" y="3429000"/>
            <a:ext cx="6501888" cy="31214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cs-CZ" dirty="0"/>
          </a:p>
        </p:txBody>
      </p:sp>
    </p:spTree>
    <p:extLst>
      <p:ext uri="{BB962C8B-B14F-4D97-AF65-F5344CB8AC3E}">
        <p14:creationId xmlns:p14="http://schemas.microsoft.com/office/powerpoint/2010/main" val="12508769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197033"/>
            <a:ext cx="10414130" cy="5353395"/>
          </a:xfrm>
        </p:spPr>
        <p:txBody>
          <a:bodyPr>
            <a:normAutofit/>
          </a:bodyPr>
          <a:lstStyle/>
          <a:p>
            <a:pPr>
              <a:spcAft>
                <a:spcPts val="600"/>
              </a:spcAft>
              <a:buFont typeface="+mj-lt"/>
              <a:buAutoNum type="arabicParenR"/>
            </a:pPr>
            <a:r>
              <a:rPr lang="cs-CZ" u="sng" dirty="0">
                <a:ea typeface="Calibri" panose="020F0502020204030204" pitchFamily="34" charset="0"/>
                <a:cs typeface="Times New Roman" panose="02020603050405020304" pitchFamily="18" charset="0"/>
              </a:rPr>
              <a:t>Úloha času v přírodě</a:t>
            </a:r>
            <a:r>
              <a:rPr lang="cs-CZ" dirty="0">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leibnizovské</a:t>
            </a:r>
            <a:r>
              <a:rPr lang="cs-CZ" dirty="0">
                <a:ea typeface="Calibri" panose="020F0502020204030204" pitchFamily="34" charset="0"/>
                <a:cs typeface="Times New Roman" panose="02020603050405020304" pitchFamily="18" charset="0"/>
              </a:rPr>
              <a:t> pojetí přírody jako ustavičné transformace. Celý svět je následností proměn v čase – příroda je dynamický, rozvíjející se systém.</a:t>
            </a:r>
          </a:p>
          <a:p>
            <a:pPr>
              <a:spcAft>
                <a:spcPts val="600"/>
              </a:spcAft>
              <a:buFont typeface="+mj-lt"/>
              <a:buAutoNum type="arabicParenR"/>
            </a:pPr>
            <a:r>
              <a:rPr lang="cs-CZ" u="sng" dirty="0">
                <a:ea typeface="Calibri" panose="020F0502020204030204" pitchFamily="34" charset="0"/>
                <a:cs typeface="Times New Roman" panose="02020603050405020304" pitchFamily="18" charset="0"/>
              </a:rPr>
              <a:t>Vitalistické pojetí přírody</a:t>
            </a:r>
            <a:r>
              <a:rPr lang="cs-CZ" dirty="0">
                <a:ea typeface="Calibri" panose="020F0502020204030204" pitchFamily="34" charset="0"/>
                <a:cs typeface="Times New Roman" panose="02020603050405020304" pitchFamily="18" charset="0"/>
              </a:rPr>
              <a:t>: přírodní objekty (nebo jejich části) jako aktivní a činné entity.</a:t>
            </a:r>
            <a:endParaRPr lang="cs-CZ" sz="1800" u="sng" dirty="0">
              <a:effectLst/>
              <a:ea typeface="Calibri" panose="020F0502020204030204" pitchFamily="34" charset="0"/>
              <a:cs typeface="Times New Roman" panose="02020603050405020304" pitchFamily="18" charset="0"/>
            </a:endParaRPr>
          </a:p>
          <a:p>
            <a:pPr>
              <a:spcAft>
                <a:spcPts val="600"/>
              </a:spcAft>
              <a:buFont typeface="+mj-lt"/>
              <a:buAutoNum type="arabicParenR" startAt="3"/>
            </a:pPr>
            <a:r>
              <a:rPr lang="cs-CZ" sz="1800" u="sng" dirty="0">
                <a:effectLst/>
                <a:ea typeface="Calibri" panose="020F0502020204030204" pitchFamily="34" charset="0"/>
                <a:cs typeface="Times New Roman" panose="02020603050405020304" pitchFamily="18" charset="0"/>
              </a:rPr>
              <a:t>Historická metoda</a:t>
            </a:r>
            <a:r>
              <a:rPr lang="cs-CZ" sz="1800" dirty="0">
                <a:effectLst/>
                <a:ea typeface="Calibri" panose="020F0502020204030204" pitchFamily="34" charset="0"/>
                <a:cs typeface="Times New Roman" panose="02020603050405020304" pitchFamily="18" charset="0"/>
              </a:rPr>
              <a:t>: upřednostňoval historický přístup k poznání, který souvisí s jeho dynamickým pojetím přírody. Jestliže se příroda proměňuje v čase, tak jí porozumíme tak, že pochopíme příčiny, které vedly ke změnám jejích stavu.</a:t>
            </a:r>
          </a:p>
          <a:p>
            <a:pPr>
              <a:spcAft>
                <a:spcPts val="600"/>
              </a:spcAft>
              <a:buFont typeface="+mj-lt"/>
              <a:buAutoNum type="arabicParenR" startAt="3"/>
            </a:pPr>
            <a:r>
              <a:rPr lang="cs-CZ" sz="1800" u="sng" dirty="0">
                <a:effectLst/>
                <a:ea typeface="Calibri" panose="020F0502020204030204" pitchFamily="34" charset="0"/>
                <a:cs typeface="Times New Roman" panose="02020603050405020304" pitchFamily="18" charset="0"/>
              </a:rPr>
              <a:t>Druhy a jejich změny</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Buffon</a:t>
            </a:r>
            <a:r>
              <a:rPr lang="cs-CZ" sz="1800" dirty="0">
                <a:effectLst/>
                <a:ea typeface="Calibri" panose="020F0502020204030204" pitchFamily="34" charset="0"/>
                <a:cs typeface="Times New Roman" panose="02020603050405020304" pitchFamily="18" charset="0"/>
              </a:rPr>
              <a:t> zprvu odmítal druhy a </a:t>
            </a:r>
            <a:r>
              <a:rPr lang="cs-CZ" sz="1800" dirty="0" err="1">
                <a:effectLst/>
                <a:ea typeface="Calibri" panose="020F0502020204030204" pitchFamily="34" charset="0"/>
                <a:cs typeface="Times New Roman" panose="02020603050405020304" pitchFamily="18" charset="0"/>
              </a:rPr>
              <a:t>binominální</a:t>
            </a:r>
            <a:r>
              <a:rPr lang="cs-CZ" sz="1800" dirty="0">
                <a:effectLst/>
                <a:ea typeface="Calibri" panose="020F0502020204030204" pitchFamily="34" charset="0"/>
                <a:cs typeface="Times New Roman" panose="02020603050405020304" pitchFamily="18" charset="0"/>
              </a:rPr>
              <a:t> nomenklaturu. Velký řetězec bytí neobsahuje druhy, ale jen individua (není jasné kde končí druh). Od 60. let – vlastní pojetí druhu: „</a:t>
            </a:r>
            <a:r>
              <a:rPr lang="cs-CZ" sz="1800" i="1" dirty="0">
                <a:effectLst/>
                <a:ea typeface="Calibri" panose="020F0502020204030204" pitchFamily="34" charset="0"/>
                <a:cs typeface="Times New Roman" panose="02020603050405020304" pitchFamily="18" charset="0"/>
              </a:rPr>
              <a:t>Za příslušníky stejného druhu můžeme považovat takové jedince, kteří se prostřednictvím kopulace dokáží mezi sebou rozmnožovat</a:t>
            </a:r>
            <a:r>
              <a:rPr lang="cs-CZ" sz="1800" dirty="0">
                <a:effectLst/>
                <a:ea typeface="Calibri" panose="020F0502020204030204" pitchFamily="34" charset="0"/>
                <a:cs typeface="Times New Roman" panose="02020603050405020304" pitchFamily="18" charset="0"/>
              </a:rPr>
              <a:t>“. Mezek jako kříženec osla a koně nemůže mít potomky. </a:t>
            </a:r>
          </a:p>
          <a:p>
            <a:pPr>
              <a:spcAft>
                <a:spcPts val="600"/>
              </a:spcAft>
              <a:buFont typeface="+mj-lt"/>
              <a:buAutoNum type="arabicParenR" startAt="3"/>
            </a:pPr>
            <a:r>
              <a:rPr lang="cs-CZ" sz="1800" u="sng" dirty="0" err="1">
                <a:effectLst/>
                <a:ea typeface="Calibri" panose="020F0502020204030204" pitchFamily="34" charset="0"/>
                <a:cs typeface="Times New Roman" panose="02020603050405020304" pitchFamily="18" charset="0"/>
              </a:rPr>
              <a:t>Temporalizace</a:t>
            </a:r>
            <a:r>
              <a:rPr lang="cs-CZ" sz="1800" u="sng" dirty="0">
                <a:effectLst/>
                <a:ea typeface="Calibri" panose="020F0502020204030204" pitchFamily="34" charset="0"/>
                <a:cs typeface="Times New Roman" panose="02020603050405020304" pitchFamily="18" charset="0"/>
              </a:rPr>
              <a:t> řetězce bytí</a:t>
            </a:r>
            <a:r>
              <a:rPr lang="cs-CZ" sz="1800" dirty="0">
                <a:effectLst/>
                <a:ea typeface="Calibri" panose="020F0502020204030204" pitchFamily="34" charset="0"/>
                <a:cs typeface="Times New Roman" panose="02020603050405020304" pitchFamily="18" charset="0"/>
              </a:rPr>
              <a:t>: epigenetické pojetí vzniku života – návaznost na Aristotela: existence forem určujících vývoj. Druhy postupně degenerují, tj. mění se. Proměny přírody tedy uznává, ale chápe je jako degenerace, ne jako vývoj. Teprve na konci 18. století přichází Jean </a:t>
            </a:r>
            <a:r>
              <a:rPr lang="cs-CZ" sz="1800" dirty="0" err="1">
                <a:effectLst/>
                <a:ea typeface="Calibri" panose="020F0502020204030204" pitchFamily="34" charset="0"/>
                <a:cs typeface="Times New Roman" panose="02020603050405020304" pitchFamily="18" charset="0"/>
              </a:rPr>
              <a:t>Baptiste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Lamarck</a:t>
            </a:r>
            <a:r>
              <a:rPr lang="cs-CZ" sz="1800" dirty="0">
                <a:effectLst/>
                <a:ea typeface="Calibri" panose="020F0502020204030204" pitchFamily="34" charset="0"/>
                <a:cs typeface="Times New Roman" panose="02020603050405020304" pitchFamily="18" charset="0"/>
              </a:rPr>
              <a:t> (1744-1828). </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998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r>
              <a:rPr lang="cs-CZ" dirty="0"/>
              <a:t>Humanistu nezajímá samotná příroda, ale to, jak se projevuje   v lidském světě: zvířata jako nositelé symbolů </a:t>
            </a:r>
            <a:r>
              <a:rPr lang="cs-CZ"/>
              <a:t>a významů.</a:t>
            </a:r>
            <a:endParaRPr lang="cs-CZ" dirty="0"/>
          </a:p>
          <a:p>
            <a:r>
              <a:rPr lang="cs-CZ" dirty="0"/>
              <a:t>Symbolické vidění světa.</a:t>
            </a:r>
          </a:p>
          <a:p>
            <a:r>
              <a:rPr lang="cs-CZ" dirty="0"/>
              <a:t>Americká příroda neměla sekci H: např. vačice (oposum) chybí v antické literatuře.</a:t>
            </a:r>
          </a:p>
          <a:p>
            <a:r>
              <a:rPr lang="cs-CZ" dirty="0"/>
              <a:t>Přírodopisné knihy tedy jen obsahovaly čtenářskou zkušenost, nikoli vlastní zkušenost.</a:t>
            </a:r>
          </a:p>
          <a:p>
            <a:r>
              <a:rPr lang="cs-CZ" dirty="0"/>
              <a:t>Od 17. století: zbavení přírody symbolů – „nahá“ příroda.</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Souhrn</a:t>
            </a:r>
            <a:endParaRPr lang="cs-CZ" dirty="0"/>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7246FE0F-B34B-4332-AD73-923ECF11D09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Knižní </a:t>
            </a:r>
            <a:r>
              <a:rPr lang="cs-CZ" sz="1800" dirty="0" err="1">
                <a:solidFill>
                  <a:schemeClr val="bg1"/>
                </a:solidFill>
                <a:effectLst/>
                <a:latin typeface="+mj-lt"/>
                <a:ea typeface="Times New Roman" panose="02020603050405020304" pitchFamily="18" charset="0"/>
                <a:cs typeface="Calibri" panose="020F0502020204030204" pitchFamily="34" charset="0"/>
              </a:rPr>
              <a:t>char</a:t>
            </a:r>
            <a:r>
              <a:rPr lang="cs-CZ" sz="1800" dirty="0">
                <a:solidFill>
                  <a:schemeClr val="bg1"/>
                </a:solidFill>
                <a:effectLst/>
                <a:latin typeface="+mj-lt"/>
                <a:ea typeface="Times New Roman" panose="02020603050405020304" pitchFamily="18" charset="0"/>
                <a:cs typeface="Calibri" panose="020F0502020204030204" pitchFamily="34" charset="0"/>
              </a:rPr>
              <a:t>. … </a:t>
            </a:r>
            <a:r>
              <a:rPr lang="cs-CZ" sz="1800" dirty="0" err="1">
                <a:solidFill>
                  <a:schemeClr val="bg1"/>
                </a:solidFill>
                <a:effectLst/>
                <a:latin typeface="+mj-lt"/>
                <a:ea typeface="Times New Roman" panose="02020603050405020304" pitchFamily="18" charset="0"/>
                <a:cs typeface="Calibri" panose="020F0502020204030204" pitchFamily="34" charset="0"/>
              </a:rPr>
              <a:t>Gesnerova</a:t>
            </a:r>
            <a:r>
              <a:rPr lang="cs-CZ" sz="1800" dirty="0">
                <a:solidFill>
                  <a:schemeClr val="bg1"/>
                </a:solidFill>
                <a:effectLst/>
                <a:latin typeface="+mj-lt"/>
                <a:ea typeface="Times New Roman" panose="02020603050405020304" pitchFamily="18" charset="0"/>
                <a:cs typeface="Calibri" panose="020F0502020204030204" pitchFamily="34" charset="0"/>
              </a:rPr>
              <a:t> liška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0438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3779304950"/>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273506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a:xfrm>
            <a:off x="1615441" y="2694600"/>
            <a:ext cx="9780314" cy="1468800"/>
          </a:xfrm>
        </p:spPr>
        <p:txBody>
          <a:bodyPr/>
          <a:lstStyle/>
          <a:p>
            <a:r>
              <a:rPr lang="cs-CZ" u="sng" dirty="0">
                <a:solidFill>
                  <a:schemeClr val="accent1"/>
                </a:solidFill>
              </a:rPr>
              <a:t>II. Propojený svět:</a:t>
            </a:r>
            <a:br>
              <a:rPr lang="cs-CZ" u="sng" dirty="0">
                <a:solidFill>
                  <a:schemeClr val="accent1"/>
                </a:solidFill>
              </a:rPr>
            </a:br>
            <a:r>
              <a:rPr lang="cs-CZ" u="sng" dirty="0">
                <a:solidFill>
                  <a:schemeClr val="accent1"/>
                </a:solidFill>
              </a:rPr>
              <a:t>Okultní vědy</a:t>
            </a:r>
          </a:p>
        </p:txBody>
      </p:sp>
      <p:pic>
        <p:nvPicPr>
          <p:cNvPr id="4" name="Obrázek 3" descr="Obsah obrázku text, interiér, staré, přeplněné&#10;&#10;Popis byl vytvořen automaticky">
            <a:extLst>
              <a:ext uri="{FF2B5EF4-FFF2-40B4-BE49-F238E27FC236}">
                <a16:creationId xmlns:a16="http://schemas.microsoft.com/office/drawing/2014/main" id="{A2707610-D546-4389-BFDB-869B5AC2D9C4}"/>
              </a:ext>
            </a:extLst>
          </p:cNvPr>
          <p:cNvPicPr>
            <a:picLocks noChangeAspect="1"/>
          </p:cNvPicPr>
          <p:nvPr/>
        </p:nvPicPr>
        <p:blipFill rotWithShape="1">
          <a:blip r:embed="rId2"/>
          <a:srcRect l="20846" r="4834"/>
          <a:stretch/>
        </p:blipFill>
        <p:spPr>
          <a:xfrm>
            <a:off x="6096000" y="440272"/>
            <a:ext cx="6096000" cy="5977455"/>
          </a:xfrm>
          <a:prstGeom prst="rect">
            <a:avLst/>
          </a:prstGeom>
        </p:spPr>
      </p:pic>
    </p:spTree>
    <p:extLst>
      <p:ext uri="{BB962C8B-B14F-4D97-AF65-F5344CB8AC3E}">
        <p14:creationId xmlns:p14="http://schemas.microsoft.com/office/powerpoint/2010/main" val="1642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Jednota světa a vědění </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Jednota světa a vědění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6A2D4495-F7A3-42EF-8F7F-5213D0D39C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6738" y="532488"/>
            <a:ext cx="4005262" cy="6334814"/>
          </a:xfrm>
          <a:prstGeom prst="rect">
            <a:avLst/>
          </a:prstGeom>
          <a:noFill/>
          <a:ln>
            <a:noFill/>
          </a:ln>
        </p:spPr>
      </p:pic>
    </p:spTree>
    <p:extLst>
      <p:ext uri="{BB962C8B-B14F-4D97-AF65-F5344CB8AC3E}">
        <p14:creationId xmlns:p14="http://schemas.microsoft.com/office/powerpoint/2010/main" val="2283600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6654165" cy="4006222"/>
          </a:xfrm>
        </p:spPr>
        <p:txBody>
          <a:bodyPr>
            <a:normAutofit/>
          </a:bodyPr>
          <a:lstStyle/>
          <a:p>
            <a:r>
              <a:rPr lang="cs-CZ" dirty="0"/>
              <a:t>Části světa jsou propojené různými vztahy</a:t>
            </a:r>
          </a:p>
          <a:p>
            <a:r>
              <a:rPr lang="cs-CZ" dirty="0"/>
              <a:t>Základní pojmy:</a:t>
            </a:r>
          </a:p>
          <a:p>
            <a:pPr>
              <a:buFont typeface="+mj-lt"/>
              <a:buAutoNum type="alphaLcParenR"/>
            </a:pPr>
            <a:r>
              <a:rPr lang="cs-CZ" i="1" dirty="0" err="1"/>
              <a:t>Scala</a:t>
            </a:r>
            <a:r>
              <a:rPr lang="cs-CZ" i="1" dirty="0"/>
              <a:t> </a:t>
            </a:r>
            <a:r>
              <a:rPr lang="cs-CZ" i="1" dirty="0" err="1"/>
              <a:t>naturae</a:t>
            </a:r>
            <a:r>
              <a:rPr lang="cs-CZ" dirty="0"/>
              <a:t> – řetězec nebo žebřík přírody od nejvyšších věcí k nejnižším.</a:t>
            </a:r>
          </a:p>
          <a:p>
            <a:pPr>
              <a:buFont typeface="+mj-lt"/>
              <a:buAutoNum type="alphaLcParenR"/>
            </a:pPr>
            <a:r>
              <a:rPr lang="cs-CZ" u="sng" dirty="0"/>
              <a:t>Mikrokosmos</a:t>
            </a:r>
            <a:r>
              <a:rPr lang="cs-CZ" dirty="0"/>
              <a:t> a </a:t>
            </a:r>
            <a:r>
              <a:rPr lang="cs-CZ" u="sng" dirty="0"/>
              <a:t>makrokosmos</a:t>
            </a:r>
            <a:r>
              <a:rPr lang="cs-CZ" dirty="0"/>
              <a:t>: mezi nimi panuje analogie – to, co se odehrává nahoře (v nebi) má svůj ekvivalent dole (na zemi). Planety např. ovlivňují jednotlivé orgány.</a:t>
            </a:r>
          </a:p>
          <a:p>
            <a:pPr>
              <a:buFont typeface="+mj-lt"/>
              <a:buAutoNum type="alphaLcParenR"/>
            </a:pPr>
            <a:r>
              <a:rPr lang="cs-CZ" dirty="0"/>
              <a:t>Jednota vědění - A. </a:t>
            </a:r>
            <a:r>
              <a:rPr lang="cs-CZ" dirty="0" err="1"/>
              <a:t>Kircher</a:t>
            </a:r>
            <a:r>
              <a:rPr lang="cs-CZ" dirty="0"/>
              <a:t> (1601-1681), „poslední člověk, který věděl všechno“, </a:t>
            </a:r>
            <a:r>
              <a:rPr lang="cs-CZ" i="1" dirty="0"/>
              <a:t>De </a:t>
            </a:r>
            <a:r>
              <a:rPr lang="cs-CZ" i="1" dirty="0" err="1"/>
              <a:t>arte</a:t>
            </a:r>
            <a:r>
              <a:rPr lang="cs-CZ" i="1" dirty="0"/>
              <a:t> </a:t>
            </a:r>
            <a:r>
              <a:rPr lang="cs-CZ" i="1" dirty="0" err="1"/>
              <a:t>magnetica</a:t>
            </a:r>
            <a:r>
              <a:rPr lang="cs-CZ" i="1" dirty="0"/>
              <a:t> </a:t>
            </a:r>
            <a:r>
              <a:rPr lang="cs-CZ" dirty="0"/>
              <a:t>(1641).</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Vztahy v kosmu</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C4F176C-413F-4A95-9055-98BD7B02111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Jednota světa a vědění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descr="Image result for athanasius kircher">
            <a:extLst>
              <a:ext uri="{FF2B5EF4-FFF2-40B4-BE49-F238E27FC236}">
                <a16:creationId xmlns:a16="http://schemas.microsoft.com/office/drawing/2014/main" id="{8308654D-8E57-4167-81D1-D7632DE509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29525" y="524667"/>
            <a:ext cx="4562475" cy="6333333"/>
          </a:xfrm>
          <a:prstGeom prst="rect">
            <a:avLst/>
          </a:prstGeom>
          <a:noFill/>
          <a:ln>
            <a:noFill/>
          </a:ln>
        </p:spPr>
      </p:pic>
    </p:spTree>
    <p:extLst>
      <p:ext uri="{BB962C8B-B14F-4D97-AF65-F5344CB8AC3E}">
        <p14:creationId xmlns:p14="http://schemas.microsoft.com/office/powerpoint/2010/main" val="4025190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Přirozená magie</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 staré, černá, pózování&#10;&#10;Popis byl vytvořen automaticky">
            <a:extLst>
              <a:ext uri="{FF2B5EF4-FFF2-40B4-BE49-F238E27FC236}">
                <a16:creationId xmlns:a16="http://schemas.microsoft.com/office/drawing/2014/main" id="{39F2345F-D09A-48CF-A7CD-A1340AF4C27E}"/>
              </a:ext>
            </a:extLst>
          </p:cNvPr>
          <p:cNvPicPr>
            <a:picLocks noChangeAspect="1"/>
          </p:cNvPicPr>
          <p:nvPr/>
        </p:nvPicPr>
        <p:blipFill>
          <a:blip r:embed="rId2"/>
          <a:stretch>
            <a:fillRect/>
          </a:stretch>
        </p:blipFill>
        <p:spPr>
          <a:xfrm>
            <a:off x="8872538" y="510959"/>
            <a:ext cx="3319462" cy="6366091"/>
          </a:xfrm>
          <a:prstGeom prst="rect">
            <a:avLst/>
          </a:prstGeom>
        </p:spPr>
      </p:pic>
    </p:spTree>
    <p:extLst>
      <p:ext uri="{BB962C8B-B14F-4D97-AF65-F5344CB8AC3E}">
        <p14:creationId xmlns:p14="http://schemas.microsoft.com/office/powerpoint/2010/main" val="4223291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271588"/>
            <a:ext cx="6654165" cy="5521587"/>
          </a:xfrm>
        </p:spPr>
        <p:txBody>
          <a:bodyPr>
            <a:normAutofit lnSpcReduction="10000"/>
          </a:bodyPr>
          <a:lstStyle/>
          <a:p>
            <a:r>
              <a:rPr lang="cs-CZ" dirty="0"/>
              <a:t>Magie - užívání přírodních a </a:t>
            </a:r>
            <a:r>
              <a:rPr lang="cs-CZ" dirty="0" err="1"/>
              <a:t>mimopřírodních</a:t>
            </a:r>
            <a:r>
              <a:rPr lang="cs-CZ" dirty="0"/>
              <a:t> sil k ovládání přírody a manipulaci s přírodními objekty.</a:t>
            </a:r>
          </a:p>
          <a:p>
            <a:pPr>
              <a:buFont typeface="+mj-lt"/>
              <a:buAutoNum type="alphaLcParenR"/>
            </a:pPr>
            <a:r>
              <a:rPr lang="cs-CZ" u="sng" dirty="0"/>
              <a:t>Věštebná magie</a:t>
            </a:r>
            <a:r>
              <a:rPr lang="cs-CZ" dirty="0"/>
              <a:t>: </a:t>
            </a:r>
            <a:r>
              <a:rPr lang="cs-CZ" i="1" dirty="0" err="1"/>
              <a:t>chiromancie</a:t>
            </a:r>
            <a:r>
              <a:rPr lang="cs-CZ" dirty="0"/>
              <a:t> (věštění z dlaně); </a:t>
            </a:r>
            <a:r>
              <a:rPr lang="cs-CZ" i="1" dirty="0" err="1"/>
              <a:t>oneiromancie</a:t>
            </a:r>
            <a:r>
              <a:rPr lang="cs-CZ" dirty="0"/>
              <a:t> (věští z obsahu snů), </a:t>
            </a:r>
            <a:r>
              <a:rPr lang="cs-CZ" i="1" dirty="0" err="1"/>
              <a:t>geomancie</a:t>
            </a:r>
            <a:r>
              <a:rPr lang="cs-CZ" dirty="0"/>
              <a:t> (věštění z kamenů a minerálů). </a:t>
            </a:r>
          </a:p>
          <a:p>
            <a:pPr>
              <a:buFont typeface="+mj-lt"/>
              <a:buAutoNum type="alphaLcParenR"/>
            </a:pPr>
            <a:r>
              <a:rPr lang="cs-CZ" u="sng" dirty="0"/>
              <a:t>Praktická magie</a:t>
            </a:r>
            <a:r>
              <a:rPr lang="cs-CZ" dirty="0"/>
              <a:t> - tzv. </a:t>
            </a:r>
            <a:r>
              <a:rPr lang="cs-CZ" i="1" dirty="0" err="1"/>
              <a:t>libri</a:t>
            </a:r>
            <a:r>
              <a:rPr lang="cs-CZ" i="1" dirty="0"/>
              <a:t> </a:t>
            </a:r>
            <a:r>
              <a:rPr lang="cs-CZ" i="1" dirty="0" err="1"/>
              <a:t>secretorum</a:t>
            </a:r>
            <a:r>
              <a:rPr lang="cs-CZ" dirty="0"/>
              <a:t>: </a:t>
            </a:r>
            <a:r>
              <a:rPr lang="cs-CZ" i="1" dirty="0" err="1"/>
              <a:t>mirabilia</a:t>
            </a:r>
            <a:r>
              <a:rPr lang="cs-CZ" i="1" dirty="0"/>
              <a:t> a </a:t>
            </a:r>
            <a:r>
              <a:rPr lang="cs-CZ" i="1" dirty="0" err="1"/>
              <a:t>secreta</a:t>
            </a:r>
            <a:r>
              <a:rPr lang="cs-CZ" i="1" dirty="0"/>
              <a:t>.</a:t>
            </a:r>
            <a:r>
              <a:rPr lang="cs-CZ" dirty="0"/>
              <a:t> </a:t>
            </a:r>
          </a:p>
          <a:p>
            <a:pPr>
              <a:buFont typeface="+mj-lt"/>
              <a:buAutoNum type="alphaLcParenR"/>
            </a:pPr>
            <a:r>
              <a:rPr lang="cs-CZ" u="sng" dirty="0"/>
              <a:t>Kouzla</a:t>
            </a:r>
            <a:r>
              <a:rPr lang="cs-CZ" dirty="0"/>
              <a:t>: obvykle se jedná o krátké texty, modlitby, nebo i gesta.</a:t>
            </a:r>
          </a:p>
          <a:p>
            <a:pPr>
              <a:buFont typeface="+mj-lt"/>
              <a:buAutoNum type="alphaLcParenR"/>
            </a:pPr>
            <a:r>
              <a:rPr lang="cs-CZ" u="sng" dirty="0"/>
              <a:t>Astrální magie </a:t>
            </a:r>
            <a:r>
              <a:rPr lang="cs-CZ" dirty="0"/>
              <a:t>předpokládala, že lidé na zemi mohou pomocí amuletů a talismanů přivolávat moc a sílu hvězd do jejich světa.</a:t>
            </a:r>
          </a:p>
          <a:p>
            <a:pPr>
              <a:buFont typeface="+mj-lt"/>
              <a:buAutoNum type="alphaLcParenR"/>
            </a:pPr>
            <a:r>
              <a:rPr lang="cs-CZ" u="sng" dirty="0"/>
              <a:t>Rituální</a:t>
            </a:r>
            <a:r>
              <a:rPr lang="cs-CZ" dirty="0"/>
              <a:t> (= démonická = černá) </a:t>
            </a:r>
            <a:r>
              <a:rPr lang="cs-CZ" u="sng" dirty="0"/>
              <a:t>magie</a:t>
            </a:r>
            <a:r>
              <a:rPr lang="cs-CZ" dirty="0"/>
              <a:t>: provádění různých obřadů za pomoci zaříkávadel, bylin, talismanů atp., které usilovalo o přivolání duchovních bytostí – dobrých a špatných. Hlavní představitel </a:t>
            </a:r>
            <a:r>
              <a:rPr lang="cs-CZ" dirty="0" err="1"/>
              <a:t>Agrippa</a:t>
            </a:r>
            <a:r>
              <a:rPr lang="cs-CZ" dirty="0"/>
              <a:t> z </a:t>
            </a:r>
            <a:r>
              <a:rPr lang="cs-CZ" dirty="0" err="1"/>
              <a:t>Nettesheimu</a:t>
            </a:r>
            <a:r>
              <a:rPr lang="cs-CZ" dirty="0"/>
              <a:t> (1486-1535), který napsal dílo </a:t>
            </a:r>
            <a:r>
              <a:rPr lang="cs-CZ" i="1" dirty="0"/>
              <a:t>De </a:t>
            </a:r>
            <a:r>
              <a:rPr lang="cs-CZ" i="1" dirty="0" err="1"/>
              <a:t>occulta</a:t>
            </a:r>
            <a:r>
              <a:rPr lang="cs-CZ" i="1" dirty="0"/>
              <a:t> </a:t>
            </a:r>
            <a:r>
              <a:rPr lang="cs-CZ" i="1" dirty="0" err="1"/>
              <a:t>philosophia</a:t>
            </a:r>
            <a:r>
              <a:rPr lang="cs-CZ" i="1" dirty="0"/>
              <a:t> </a:t>
            </a:r>
            <a:r>
              <a:rPr lang="cs-CZ" dirty="0"/>
              <a:t>(existuje i v českém překladu).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Definice a typy</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pic>
        <p:nvPicPr>
          <p:cNvPr id="10" name="Obrázek 9" descr="Image result for athanasius kircher">
            <a:extLst>
              <a:ext uri="{FF2B5EF4-FFF2-40B4-BE49-F238E27FC236}">
                <a16:creationId xmlns:a16="http://schemas.microsoft.com/office/drawing/2014/main" id="{8308654D-8E57-4167-81D1-D7632DE509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29525" y="524667"/>
            <a:ext cx="4562475" cy="6333333"/>
          </a:xfrm>
          <a:prstGeom prst="rect">
            <a:avLst/>
          </a:prstGeom>
          <a:noFill/>
          <a:ln>
            <a:noFill/>
          </a:ln>
        </p:spPr>
      </p:pic>
      <p:sp>
        <p:nvSpPr>
          <p:cNvPr id="7" name="TextovéPole 6">
            <a:extLst>
              <a:ext uri="{FF2B5EF4-FFF2-40B4-BE49-F238E27FC236}">
                <a16:creationId xmlns:a16="http://schemas.microsoft.com/office/drawing/2014/main" id="{12BDEC17-C63E-44D9-9C09-F03679D4BF2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551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r>
              <a:rPr lang="cs-CZ" dirty="0"/>
              <a:t>Přirozená magie se výrazně oddělovala od démonické; snaha ovládnout vztahy mezi částmi světa tak, aby je člověk mohl využít ke svému prospěchu.</a:t>
            </a:r>
          </a:p>
          <a:p>
            <a:pPr>
              <a:buFont typeface="+mj-lt"/>
              <a:buAutoNum type="alphaLcParenR"/>
            </a:pPr>
            <a:r>
              <a:rPr lang="cs-CZ" u="sng" dirty="0"/>
              <a:t>Okultní kvality</a:t>
            </a:r>
            <a:r>
              <a:rPr lang="cs-CZ" dirty="0"/>
              <a:t>: </a:t>
            </a:r>
            <a:r>
              <a:rPr lang="cs-CZ" u="sng" dirty="0"/>
              <a:t>aristotelské vnímatelné kvality </a:t>
            </a:r>
            <a:r>
              <a:rPr lang="cs-CZ" dirty="0"/>
              <a:t>(suchý, horký, vlhký, chladný, hořký aj.) </a:t>
            </a:r>
            <a:br>
              <a:rPr lang="cs-CZ" dirty="0"/>
            </a:br>
            <a:r>
              <a:rPr lang="cs-CZ" dirty="0"/>
              <a:t>			</a:t>
            </a:r>
            <a:r>
              <a:rPr lang="cs-CZ" sz="2400" b="1" dirty="0"/>
              <a:t>x </a:t>
            </a:r>
            <a:br>
              <a:rPr lang="cs-CZ" sz="2400" b="1" dirty="0"/>
            </a:br>
            <a:r>
              <a:rPr lang="cs-CZ" i="1" u="sng" dirty="0" err="1"/>
              <a:t>Qualitates</a:t>
            </a:r>
            <a:r>
              <a:rPr lang="cs-CZ" i="1" u="sng" dirty="0"/>
              <a:t> </a:t>
            </a:r>
            <a:r>
              <a:rPr lang="cs-CZ" i="1" u="sng" dirty="0" err="1"/>
              <a:t>occultae</a:t>
            </a:r>
            <a:r>
              <a:rPr lang="cs-CZ" i="1" u="sng" dirty="0"/>
              <a:t> </a:t>
            </a:r>
            <a:r>
              <a:rPr lang="cs-CZ" dirty="0"/>
              <a:t>– slunečnice, schopnost magnetu, uspávací účinky opia </a:t>
            </a:r>
            <a:r>
              <a:rPr lang="cs-CZ" dirty="0" err="1"/>
              <a:t>atpd</a:t>
            </a:r>
            <a:r>
              <a:rPr lang="cs-CZ" dirty="0"/>
              <a:t>. </a:t>
            </a:r>
          </a:p>
          <a:p>
            <a:r>
              <a:rPr lang="cs-CZ" dirty="0"/>
              <a:t>Poznáváme je z knih.</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Přirozená magie</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12BDEC17-C63E-44D9-9C09-F03679D4BF2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kanina&#10;&#10;Popis byl vytvořen automaticky">
            <a:extLst>
              <a:ext uri="{FF2B5EF4-FFF2-40B4-BE49-F238E27FC236}">
                <a16:creationId xmlns:a16="http://schemas.microsoft.com/office/drawing/2014/main" id="{1CF3FA2B-891D-427B-BD9A-7776209671D7}"/>
              </a:ext>
            </a:extLst>
          </p:cNvPr>
          <p:cNvPicPr>
            <a:picLocks noChangeAspect="1"/>
          </p:cNvPicPr>
          <p:nvPr/>
        </p:nvPicPr>
        <p:blipFill>
          <a:blip r:embed="rId2"/>
          <a:stretch>
            <a:fillRect/>
          </a:stretch>
        </p:blipFill>
        <p:spPr>
          <a:xfrm>
            <a:off x="7903029" y="509806"/>
            <a:ext cx="4288971" cy="4677895"/>
          </a:xfrm>
          <a:prstGeom prst="rect">
            <a:avLst/>
          </a:prstGeom>
        </p:spPr>
      </p:pic>
    </p:spTree>
    <p:extLst>
      <p:ext uri="{BB962C8B-B14F-4D97-AF65-F5344CB8AC3E}">
        <p14:creationId xmlns:p14="http://schemas.microsoft.com/office/powerpoint/2010/main" val="2926399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r>
              <a:rPr lang="cs-CZ" dirty="0"/>
              <a:t>Skryté vlastnosti věcí jsou patrné v jejich vzezření – Bůh obdařil věci vnímatelnými </a:t>
            </a:r>
            <a:r>
              <a:rPr lang="cs-CZ" b="1" dirty="0"/>
              <a:t>signaturami</a:t>
            </a:r>
            <a:r>
              <a:rPr lang="cs-CZ" dirty="0"/>
              <a:t>, které umožňují pochopit jejich skryté vlastnosti.</a:t>
            </a:r>
          </a:p>
          <a:p>
            <a:r>
              <a:rPr lang="cs-CZ" dirty="0"/>
              <a:t>Vnějšek je znakem vnitřku: </a:t>
            </a:r>
          </a:p>
          <a:p>
            <a:r>
              <a:rPr lang="cs-CZ" dirty="0"/>
              <a:t>Oswald </a:t>
            </a:r>
            <a:r>
              <a:rPr lang="cs-CZ" dirty="0" err="1"/>
              <a:t>Croll</a:t>
            </a:r>
            <a:r>
              <a:rPr lang="cs-CZ" dirty="0"/>
              <a:t> ve své </a:t>
            </a:r>
            <a:r>
              <a:rPr lang="cs-CZ" i="1" dirty="0"/>
              <a:t>De signatura </a:t>
            </a:r>
            <a:r>
              <a:rPr lang="cs-CZ" i="1" dirty="0" err="1"/>
              <a:t>rerum</a:t>
            </a:r>
            <a:r>
              <a:rPr lang="cs-CZ" i="1" dirty="0"/>
              <a:t> </a:t>
            </a:r>
            <a:r>
              <a:rPr lang="cs-CZ" dirty="0"/>
              <a:t>(1609) přímo hovoří o tom, že příroda k nám mluví (</a:t>
            </a:r>
            <a:r>
              <a:rPr lang="cs-CZ" i="1" dirty="0" err="1"/>
              <a:t>nobis</a:t>
            </a:r>
            <a:r>
              <a:rPr lang="cs-CZ" i="1" dirty="0"/>
              <a:t> </a:t>
            </a:r>
            <a:r>
              <a:rPr lang="cs-CZ" i="1" dirty="0" err="1"/>
              <a:t>loquitur</a:t>
            </a:r>
            <a:r>
              <a:rPr lang="cs-CZ" i="1" dirty="0"/>
              <a:t> Natura</a:t>
            </a:r>
            <a:r>
              <a:rPr lang="cs-CZ" dirty="0"/>
              <a:t>) pomocí vnějších znaků.</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 b) Teorie signatur</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12BDEC17-C63E-44D9-9C09-F03679D4BF2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 tkanina&#10;&#10;Popis byl vytvořen automaticky">
            <a:extLst>
              <a:ext uri="{FF2B5EF4-FFF2-40B4-BE49-F238E27FC236}">
                <a16:creationId xmlns:a16="http://schemas.microsoft.com/office/drawing/2014/main" id="{1234C91D-2CB3-46BB-80AB-A932A3CC5553}"/>
              </a:ext>
            </a:extLst>
          </p:cNvPr>
          <p:cNvPicPr>
            <a:picLocks noChangeAspect="1"/>
          </p:cNvPicPr>
          <p:nvPr/>
        </p:nvPicPr>
        <p:blipFill>
          <a:blip r:embed="rId2"/>
          <a:stretch>
            <a:fillRect/>
          </a:stretch>
        </p:blipFill>
        <p:spPr>
          <a:xfrm>
            <a:off x="8037871" y="502183"/>
            <a:ext cx="4154129" cy="6355817"/>
          </a:xfrm>
          <a:prstGeom prst="rect">
            <a:avLst/>
          </a:prstGeom>
        </p:spPr>
      </p:pic>
    </p:spTree>
    <p:extLst>
      <p:ext uri="{BB962C8B-B14F-4D97-AF65-F5344CB8AC3E}">
        <p14:creationId xmlns:p14="http://schemas.microsoft.com/office/powerpoint/2010/main" val="369740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6">
            <a:extLst>
              <a:ext uri="{FF2B5EF4-FFF2-40B4-BE49-F238E27FC236}">
                <a16:creationId xmlns:a16="http://schemas.microsoft.com/office/drawing/2014/main" id="{A0521CF8-DDE8-40AD-9498-E6551875EC80}"/>
              </a:ext>
            </a:extLst>
          </p:cNvPr>
          <p:cNvSpPr>
            <a:spLocks noGrp="1"/>
          </p:cNvSpPr>
          <p:nvPr>
            <p:ph idx="1"/>
          </p:nvPr>
        </p:nvSpPr>
        <p:spPr>
          <a:xfrm>
            <a:off x="1321722" y="1729047"/>
            <a:ext cx="10199717" cy="4595051"/>
          </a:xfrm>
        </p:spPr>
        <p:txBody>
          <a:bodyPr numCol="2">
            <a:normAutofit fontScale="92500" lnSpcReduction="10000"/>
          </a:bodyPr>
          <a:lstStyle/>
          <a:p>
            <a:pPr marL="0" indent="0">
              <a:buNone/>
            </a:pPr>
            <a:r>
              <a:rPr lang="cs-CZ" sz="2400" dirty="0"/>
              <a:t>1. Renesanční přírodopis</a:t>
            </a:r>
          </a:p>
          <a:p>
            <a:pPr marL="0" indent="0">
              <a:buNone/>
            </a:pPr>
            <a:r>
              <a:rPr lang="cs-CZ" sz="2400" dirty="0"/>
              <a:t>2. Magie, astrologie</a:t>
            </a:r>
          </a:p>
          <a:p>
            <a:pPr marL="0" indent="0">
              <a:buNone/>
            </a:pPr>
            <a:r>
              <a:rPr lang="cs-CZ" sz="2400" dirty="0"/>
              <a:t>3. Alchymie</a:t>
            </a:r>
          </a:p>
          <a:p>
            <a:pPr marL="0" indent="0">
              <a:buNone/>
            </a:pPr>
            <a:r>
              <a:rPr lang="cs-CZ" sz="2400" dirty="0"/>
              <a:t>4. Matematizace přírody</a:t>
            </a:r>
          </a:p>
          <a:p>
            <a:pPr marL="0" indent="0">
              <a:buNone/>
            </a:pPr>
            <a:r>
              <a:rPr lang="cs-CZ" sz="2400" dirty="0"/>
              <a:t>5. Experimentální přírodní filosofie</a:t>
            </a:r>
          </a:p>
          <a:p>
            <a:pPr marL="0" indent="0">
              <a:buNone/>
            </a:pPr>
            <a:r>
              <a:rPr lang="cs-CZ" sz="2400" dirty="0"/>
              <a:t>6. Renesanční astronomie (Koperník, Bruno, Brahe)</a:t>
            </a:r>
          </a:p>
          <a:p>
            <a:pPr marL="0" indent="0">
              <a:buNone/>
            </a:pPr>
            <a:r>
              <a:rPr lang="cs-CZ" sz="2400" dirty="0"/>
              <a:t>7. Novověká astronomie (Kepler, Galilei)</a:t>
            </a:r>
          </a:p>
          <a:p>
            <a:pPr marL="0" indent="0">
              <a:buNone/>
            </a:pPr>
            <a:r>
              <a:rPr lang="cs-CZ" sz="2400" dirty="0"/>
              <a:t>8. Aristotelská fyzika</a:t>
            </a:r>
          </a:p>
          <a:p>
            <a:pPr marL="0" indent="0">
              <a:buNone/>
            </a:pPr>
            <a:r>
              <a:rPr lang="cs-CZ" sz="2400" dirty="0"/>
              <a:t/>
            </a:r>
            <a:br>
              <a:rPr lang="cs-CZ" sz="2400" dirty="0"/>
            </a:br>
            <a:r>
              <a:rPr lang="cs-CZ" sz="2400" dirty="0"/>
              <a:t>9. Galileova fyzika</a:t>
            </a:r>
          </a:p>
          <a:p>
            <a:pPr marL="0" indent="0">
              <a:buNone/>
            </a:pPr>
            <a:r>
              <a:rPr lang="cs-CZ" sz="2400" dirty="0"/>
              <a:t>10. Descartova fyzika</a:t>
            </a:r>
          </a:p>
          <a:p>
            <a:pPr marL="0" indent="0">
              <a:buNone/>
            </a:pPr>
            <a:r>
              <a:rPr lang="cs-CZ" sz="2400" dirty="0"/>
              <a:t>11. Newtonova fyzika</a:t>
            </a:r>
          </a:p>
          <a:p>
            <a:pPr marL="0" indent="0">
              <a:buNone/>
            </a:pPr>
            <a:r>
              <a:rPr lang="cs-CZ" sz="2400" dirty="0"/>
              <a:t>12. Renesanční anatomie a objev krevního oběhu</a:t>
            </a:r>
          </a:p>
          <a:p>
            <a:pPr marL="0" indent="0">
              <a:buNone/>
            </a:pPr>
            <a:r>
              <a:rPr lang="cs-CZ" sz="2400" dirty="0"/>
              <a:t>13. Zkoumání mikrosvěta</a:t>
            </a:r>
          </a:p>
          <a:p>
            <a:pPr marL="0" indent="0">
              <a:buNone/>
            </a:pPr>
            <a:r>
              <a:rPr lang="cs-CZ" sz="2400" dirty="0"/>
              <a:t>14. Teorie plození a rozmnožování</a:t>
            </a:r>
          </a:p>
          <a:p>
            <a:pPr marL="0" indent="0">
              <a:buNone/>
            </a:pPr>
            <a:r>
              <a:rPr lang="cs-CZ" sz="2400" dirty="0"/>
              <a:t>15. Teorie Země</a:t>
            </a:r>
          </a:p>
          <a:p>
            <a:pPr marL="0" indent="0">
              <a:buNone/>
            </a:pPr>
            <a:r>
              <a:rPr lang="cs-CZ" sz="2400" dirty="0"/>
              <a:t>16. Počátky evolučního myšlení a </a:t>
            </a:r>
            <a:r>
              <a:rPr lang="cs-CZ" sz="2400" dirty="0" err="1"/>
              <a:t>taxonomizace</a:t>
            </a:r>
            <a:r>
              <a:rPr lang="cs-CZ" sz="2400" dirty="0"/>
              <a:t> přírody</a:t>
            </a:r>
          </a:p>
          <a:p>
            <a:pPr marL="0" indent="0">
              <a:buNone/>
            </a:pPr>
            <a:endParaRPr lang="cs-CZ" sz="2400" dirty="0"/>
          </a:p>
        </p:txBody>
      </p:sp>
      <p:sp>
        <p:nvSpPr>
          <p:cNvPr id="6" name="Nadpis 5">
            <a:extLst>
              <a:ext uri="{FF2B5EF4-FFF2-40B4-BE49-F238E27FC236}">
                <a16:creationId xmlns:a16="http://schemas.microsoft.com/office/drawing/2014/main" id="{FBC0A054-32B2-4D42-AAC0-0B7959EF5A7D}"/>
              </a:ext>
            </a:extLst>
          </p:cNvPr>
          <p:cNvSpPr>
            <a:spLocks noGrp="1"/>
          </p:cNvSpPr>
          <p:nvPr>
            <p:ph type="title"/>
          </p:nvPr>
        </p:nvSpPr>
        <p:spPr>
          <a:xfrm>
            <a:off x="975360" y="533902"/>
            <a:ext cx="4531137" cy="752514"/>
          </a:xfrm>
          <a:custGeom>
            <a:avLst/>
            <a:gdLst>
              <a:gd name="connsiteX0" fmla="*/ 0 w 4531137"/>
              <a:gd name="connsiteY0" fmla="*/ 0 h 752514"/>
              <a:gd name="connsiteX1" fmla="*/ 601994 w 4531137"/>
              <a:gd name="connsiteY1" fmla="*/ 0 h 752514"/>
              <a:gd name="connsiteX2" fmla="*/ 1113365 w 4531137"/>
              <a:gd name="connsiteY2" fmla="*/ 0 h 752514"/>
              <a:gd name="connsiteX3" fmla="*/ 1851293 w 4531137"/>
              <a:gd name="connsiteY3" fmla="*/ 0 h 752514"/>
              <a:gd name="connsiteX4" fmla="*/ 2453287 w 4531137"/>
              <a:gd name="connsiteY4" fmla="*/ 0 h 752514"/>
              <a:gd name="connsiteX5" fmla="*/ 3055281 w 4531137"/>
              <a:gd name="connsiteY5" fmla="*/ 0 h 752514"/>
              <a:gd name="connsiteX6" fmla="*/ 3793209 w 4531137"/>
              <a:gd name="connsiteY6" fmla="*/ 0 h 752514"/>
              <a:gd name="connsiteX7" fmla="*/ 4531137 w 4531137"/>
              <a:gd name="connsiteY7" fmla="*/ 0 h 752514"/>
              <a:gd name="connsiteX8" fmla="*/ 4531137 w 4531137"/>
              <a:gd name="connsiteY8" fmla="*/ 391307 h 752514"/>
              <a:gd name="connsiteX9" fmla="*/ 4531137 w 4531137"/>
              <a:gd name="connsiteY9" fmla="*/ 752514 h 752514"/>
              <a:gd name="connsiteX10" fmla="*/ 3974454 w 4531137"/>
              <a:gd name="connsiteY10" fmla="*/ 752514 h 752514"/>
              <a:gd name="connsiteX11" fmla="*/ 3327149 w 4531137"/>
              <a:gd name="connsiteY11" fmla="*/ 752514 h 752514"/>
              <a:gd name="connsiteX12" fmla="*/ 2725155 w 4531137"/>
              <a:gd name="connsiteY12" fmla="*/ 752514 h 752514"/>
              <a:gd name="connsiteX13" fmla="*/ 1987227 w 4531137"/>
              <a:gd name="connsiteY13" fmla="*/ 752514 h 752514"/>
              <a:gd name="connsiteX14" fmla="*/ 1249299 w 4531137"/>
              <a:gd name="connsiteY14" fmla="*/ 752514 h 752514"/>
              <a:gd name="connsiteX15" fmla="*/ 692617 w 4531137"/>
              <a:gd name="connsiteY15" fmla="*/ 752514 h 752514"/>
              <a:gd name="connsiteX16" fmla="*/ 0 w 4531137"/>
              <a:gd name="connsiteY16" fmla="*/ 752514 h 752514"/>
              <a:gd name="connsiteX17" fmla="*/ 0 w 4531137"/>
              <a:gd name="connsiteY17" fmla="*/ 361207 h 752514"/>
              <a:gd name="connsiteX18" fmla="*/ 0 w 4531137"/>
              <a:gd name="connsiteY18" fmla="*/ 0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37" h="752514" extrusionOk="0">
                <a:moveTo>
                  <a:pt x="0" y="0"/>
                </a:moveTo>
                <a:cubicBezTo>
                  <a:pt x="289770" y="-19373"/>
                  <a:pt x="478177" y="9987"/>
                  <a:pt x="601994" y="0"/>
                </a:cubicBezTo>
                <a:cubicBezTo>
                  <a:pt x="725811" y="-9987"/>
                  <a:pt x="926995" y="20362"/>
                  <a:pt x="1113365" y="0"/>
                </a:cubicBezTo>
                <a:cubicBezTo>
                  <a:pt x="1299735" y="-20362"/>
                  <a:pt x="1580557" y="11968"/>
                  <a:pt x="1851293" y="0"/>
                </a:cubicBezTo>
                <a:cubicBezTo>
                  <a:pt x="2122029" y="-11968"/>
                  <a:pt x="2252250" y="4419"/>
                  <a:pt x="2453287" y="0"/>
                </a:cubicBezTo>
                <a:cubicBezTo>
                  <a:pt x="2654324" y="-4419"/>
                  <a:pt x="2843328" y="28707"/>
                  <a:pt x="3055281" y="0"/>
                </a:cubicBezTo>
                <a:cubicBezTo>
                  <a:pt x="3267234" y="-28707"/>
                  <a:pt x="3535406" y="10333"/>
                  <a:pt x="3793209" y="0"/>
                </a:cubicBezTo>
                <a:cubicBezTo>
                  <a:pt x="4051012" y="-10333"/>
                  <a:pt x="4343201" y="19787"/>
                  <a:pt x="4531137" y="0"/>
                </a:cubicBezTo>
                <a:cubicBezTo>
                  <a:pt x="4524898" y="114824"/>
                  <a:pt x="4540161" y="285592"/>
                  <a:pt x="4531137" y="391307"/>
                </a:cubicBezTo>
                <a:cubicBezTo>
                  <a:pt x="4522113" y="497022"/>
                  <a:pt x="4549115" y="609321"/>
                  <a:pt x="4531137" y="752514"/>
                </a:cubicBezTo>
                <a:cubicBezTo>
                  <a:pt x="4314774" y="725234"/>
                  <a:pt x="4093621" y="766665"/>
                  <a:pt x="3974454" y="752514"/>
                </a:cubicBezTo>
                <a:cubicBezTo>
                  <a:pt x="3855287" y="738363"/>
                  <a:pt x="3516483" y="770979"/>
                  <a:pt x="3327149" y="752514"/>
                </a:cubicBezTo>
                <a:cubicBezTo>
                  <a:pt x="3137816" y="734049"/>
                  <a:pt x="2985615" y="767014"/>
                  <a:pt x="2725155" y="752514"/>
                </a:cubicBezTo>
                <a:cubicBezTo>
                  <a:pt x="2464695" y="738014"/>
                  <a:pt x="2326671" y="734567"/>
                  <a:pt x="1987227" y="752514"/>
                </a:cubicBezTo>
                <a:cubicBezTo>
                  <a:pt x="1647783" y="770461"/>
                  <a:pt x="1613959" y="721526"/>
                  <a:pt x="1249299" y="752514"/>
                </a:cubicBezTo>
                <a:cubicBezTo>
                  <a:pt x="884639" y="783502"/>
                  <a:pt x="890071" y="765790"/>
                  <a:pt x="692617" y="752514"/>
                </a:cubicBezTo>
                <a:cubicBezTo>
                  <a:pt x="495163" y="739238"/>
                  <a:pt x="172312" y="733303"/>
                  <a:pt x="0" y="752514"/>
                </a:cubicBezTo>
                <a:cubicBezTo>
                  <a:pt x="6937" y="594852"/>
                  <a:pt x="1693" y="542976"/>
                  <a:pt x="0" y="361207"/>
                </a:cubicBezTo>
                <a:cubicBezTo>
                  <a:pt x="-1693" y="179438"/>
                  <a:pt x="-10714" y="107279"/>
                  <a:pt x="0" y="0"/>
                </a:cubicBezTo>
                <a:close/>
              </a:path>
            </a:pathLst>
          </a:custGeom>
          <a:noFill/>
          <a:ln w="44450"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xmlns="" sd="1219033472">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anchor="ctr"/>
          <a:lstStyle/>
          <a:p>
            <a:r>
              <a:rPr lang="cs-CZ" dirty="0"/>
              <a:t>Otázky ke zkoušce:</a:t>
            </a:r>
          </a:p>
        </p:txBody>
      </p:sp>
      <p:sp>
        <p:nvSpPr>
          <p:cNvPr id="9" name="Nadpis 5">
            <a:extLst>
              <a:ext uri="{FF2B5EF4-FFF2-40B4-BE49-F238E27FC236}">
                <a16:creationId xmlns:a16="http://schemas.microsoft.com/office/drawing/2014/main" id="{7837A310-A1B0-433C-9301-E1D5629EAA26}"/>
              </a:ext>
            </a:extLst>
          </p:cNvPr>
          <p:cNvSpPr txBox="1">
            <a:spLocks/>
          </p:cNvSpPr>
          <p:nvPr/>
        </p:nvSpPr>
        <p:spPr>
          <a:xfrm>
            <a:off x="5734593" y="533902"/>
            <a:ext cx="6165669" cy="752514"/>
          </a:xfrm>
          <a:custGeom>
            <a:avLst/>
            <a:gdLst>
              <a:gd name="connsiteX0" fmla="*/ 0 w 6165669"/>
              <a:gd name="connsiteY0" fmla="*/ 0 h 752514"/>
              <a:gd name="connsiteX1" fmla="*/ 808388 w 6165669"/>
              <a:gd name="connsiteY1" fmla="*/ 0 h 752514"/>
              <a:gd name="connsiteX2" fmla="*/ 1555119 w 6165669"/>
              <a:gd name="connsiteY2" fmla="*/ 0 h 752514"/>
              <a:gd name="connsiteX3" fmla="*/ 2240193 w 6165669"/>
              <a:gd name="connsiteY3" fmla="*/ 0 h 752514"/>
              <a:gd name="connsiteX4" fmla="*/ 2925267 w 6165669"/>
              <a:gd name="connsiteY4" fmla="*/ 0 h 752514"/>
              <a:gd name="connsiteX5" fmla="*/ 3733655 w 6165669"/>
              <a:gd name="connsiteY5" fmla="*/ 0 h 752514"/>
              <a:gd name="connsiteX6" fmla="*/ 4480386 w 6165669"/>
              <a:gd name="connsiteY6" fmla="*/ 0 h 752514"/>
              <a:gd name="connsiteX7" fmla="*/ 4980490 w 6165669"/>
              <a:gd name="connsiteY7" fmla="*/ 0 h 752514"/>
              <a:gd name="connsiteX8" fmla="*/ 6165669 w 6165669"/>
              <a:gd name="connsiteY8" fmla="*/ 0 h 752514"/>
              <a:gd name="connsiteX9" fmla="*/ 6165669 w 6165669"/>
              <a:gd name="connsiteY9" fmla="*/ 391307 h 752514"/>
              <a:gd name="connsiteX10" fmla="*/ 6165669 w 6165669"/>
              <a:gd name="connsiteY10" fmla="*/ 752514 h 752514"/>
              <a:gd name="connsiteX11" fmla="*/ 5603908 w 6165669"/>
              <a:gd name="connsiteY11" fmla="*/ 752514 h 752514"/>
              <a:gd name="connsiteX12" fmla="*/ 4795520 w 6165669"/>
              <a:gd name="connsiteY12" fmla="*/ 752514 h 752514"/>
              <a:gd name="connsiteX13" fmla="*/ 4172103 w 6165669"/>
              <a:gd name="connsiteY13" fmla="*/ 752514 h 752514"/>
              <a:gd name="connsiteX14" fmla="*/ 3363715 w 6165669"/>
              <a:gd name="connsiteY14" fmla="*/ 752514 h 752514"/>
              <a:gd name="connsiteX15" fmla="*/ 2801954 w 6165669"/>
              <a:gd name="connsiteY15" fmla="*/ 752514 h 752514"/>
              <a:gd name="connsiteX16" fmla="*/ 2301850 w 6165669"/>
              <a:gd name="connsiteY16" fmla="*/ 752514 h 752514"/>
              <a:gd name="connsiteX17" fmla="*/ 1801745 w 6165669"/>
              <a:gd name="connsiteY17" fmla="*/ 752514 h 752514"/>
              <a:gd name="connsiteX18" fmla="*/ 1055014 w 6165669"/>
              <a:gd name="connsiteY18" fmla="*/ 752514 h 752514"/>
              <a:gd name="connsiteX19" fmla="*/ 0 w 6165669"/>
              <a:gd name="connsiteY19" fmla="*/ 752514 h 752514"/>
              <a:gd name="connsiteX20" fmla="*/ 0 w 6165669"/>
              <a:gd name="connsiteY20" fmla="*/ 376257 h 752514"/>
              <a:gd name="connsiteX21" fmla="*/ 0 w 6165669"/>
              <a:gd name="connsiteY21" fmla="*/ 0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5669" h="752514" fill="none" extrusionOk="0">
                <a:moveTo>
                  <a:pt x="0" y="0"/>
                </a:moveTo>
                <a:cubicBezTo>
                  <a:pt x="393261" y="-10049"/>
                  <a:pt x="610757" y="34445"/>
                  <a:pt x="808388" y="0"/>
                </a:cubicBezTo>
                <a:cubicBezTo>
                  <a:pt x="1006019" y="-34445"/>
                  <a:pt x="1228660" y="-25196"/>
                  <a:pt x="1555119" y="0"/>
                </a:cubicBezTo>
                <a:cubicBezTo>
                  <a:pt x="1881578" y="25196"/>
                  <a:pt x="1993555" y="-17000"/>
                  <a:pt x="2240193" y="0"/>
                </a:cubicBezTo>
                <a:cubicBezTo>
                  <a:pt x="2486831" y="17000"/>
                  <a:pt x="2584839" y="11758"/>
                  <a:pt x="2925267" y="0"/>
                </a:cubicBezTo>
                <a:cubicBezTo>
                  <a:pt x="3265695" y="-11758"/>
                  <a:pt x="3380706" y="-31232"/>
                  <a:pt x="3733655" y="0"/>
                </a:cubicBezTo>
                <a:cubicBezTo>
                  <a:pt x="4086604" y="31232"/>
                  <a:pt x="4109745" y="-32582"/>
                  <a:pt x="4480386" y="0"/>
                </a:cubicBezTo>
                <a:cubicBezTo>
                  <a:pt x="4851027" y="32582"/>
                  <a:pt x="4838181" y="-19495"/>
                  <a:pt x="4980490" y="0"/>
                </a:cubicBezTo>
                <a:cubicBezTo>
                  <a:pt x="5122799" y="19495"/>
                  <a:pt x="5805222" y="59099"/>
                  <a:pt x="6165669" y="0"/>
                </a:cubicBezTo>
                <a:cubicBezTo>
                  <a:pt x="6185182" y="84699"/>
                  <a:pt x="6166408" y="275476"/>
                  <a:pt x="6165669" y="391307"/>
                </a:cubicBezTo>
                <a:cubicBezTo>
                  <a:pt x="6164930" y="507138"/>
                  <a:pt x="6168068" y="644408"/>
                  <a:pt x="6165669" y="752514"/>
                </a:cubicBezTo>
                <a:cubicBezTo>
                  <a:pt x="6047176" y="729297"/>
                  <a:pt x="5813701" y="760172"/>
                  <a:pt x="5603908" y="752514"/>
                </a:cubicBezTo>
                <a:cubicBezTo>
                  <a:pt x="5394115" y="744856"/>
                  <a:pt x="5128194" y="774462"/>
                  <a:pt x="4795520" y="752514"/>
                </a:cubicBezTo>
                <a:cubicBezTo>
                  <a:pt x="4462846" y="730566"/>
                  <a:pt x="4327944" y="731084"/>
                  <a:pt x="4172103" y="752514"/>
                </a:cubicBezTo>
                <a:cubicBezTo>
                  <a:pt x="4016262" y="773944"/>
                  <a:pt x="3695266" y="774942"/>
                  <a:pt x="3363715" y="752514"/>
                </a:cubicBezTo>
                <a:cubicBezTo>
                  <a:pt x="3032164" y="730086"/>
                  <a:pt x="3079818" y="769730"/>
                  <a:pt x="2801954" y="752514"/>
                </a:cubicBezTo>
                <a:cubicBezTo>
                  <a:pt x="2524090" y="735298"/>
                  <a:pt x="2533593" y="764782"/>
                  <a:pt x="2301850" y="752514"/>
                </a:cubicBezTo>
                <a:cubicBezTo>
                  <a:pt x="2070107" y="740246"/>
                  <a:pt x="1988848" y="769745"/>
                  <a:pt x="1801745" y="752514"/>
                </a:cubicBezTo>
                <a:cubicBezTo>
                  <a:pt x="1614642" y="735283"/>
                  <a:pt x="1360551" y="744535"/>
                  <a:pt x="1055014" y="752514"/>
                </a:cubicBezTo>
                <a:cubicBezTo>
                  <a:pt x="749477" y="760493"/>
                  <a:pt x="264784" y="762643"/>
                  <a:pt x="0" y="752514"/>
                </a:cubicBezTo>
                <a:cubicBezTo>
                  <a:pt x="-12192" y="631156"/>
                  <a:pt x="16392" y="485049"/>
                  <a:pt x="0" y="376257"/>
                </a:cubicBezTo>
                <a:cubicBezTo>
                  <a:pt x="-16392" y="267465"/>
                  <a:pt x="10610" y="119109"/>
                  <a:pt x="0" y="0"/>
                </a:cubicBezTo>
                <a:close/>
              </a:path>
              <a:path w="6165669" h="752514" stroke="0" extrusionOk="0">
                <a:moveTo>
                  <a:pt x="0" y="0"/>
                </a:moveTo>
                <a:cubicBezTo>
                  <a:pt x="220214" y="28178"/>
                  <a:pt x="318282" y="-15184"/>
                  <a:pt x="623418" y="0"/>
                </a:cubicBezTo>
                <a:cubicBezTo>
                  <a:pt x="928554" y="15184"/>
                  <a:pt x="950058" y="-14290"/>
                  <a:pt x="1123522" y="0"/>
                </a:cubicBezTo>
                <a:cubicBezTo>
                  <a:pt x="1296986" y="14290"/>
                  <a:pt x="1715805" y="13757"/>
                  <a:pt x="1931910" y="0"/>
                </a:cubicBezTo>
                <a:cubicBezTo>
                  <a:pt x="2148015" y="-13757"/>
                  <a:pt x="2314276" y="-1789"/>
                  <a:pt x="2555327" y="0"/>
                </a:cubicBezTo>
                <a:cubicBezTo>
                  <a:pt x="2796378" y="1789"/>
                  <a:pt x="2893386" y="-26438"/>
                  <a:pt x="3178745" y="0"/>
                </a:cubicBezTo>
                <a:cubicBezTo>
                  <a:pt x="3464104" y="26438"/>
                  <a:pt x="3818000" y="18468"/>
                  <a:pt x="3987133" y="0"/>
                </a:cubicBezTo>
                <a:cubicBezTo>
                  <a:pt x="4156266" y="-18468"/>
                  <a:pt x="4279076" y="21998"/>
                  <a:pt x="4548894" y="0"/>
                </a:cubicBezTo>
                <a:cubicBezTo>
                  <a:pt x="4818712" y="-21998"/>
                  <a:pt x="5031309" y="-28829"/>
                  <a:pt x="5357281" y="0"/>
                </a:cubicBezTo>
                <a:cubicBezTo>
                  <a:pt x="5683253" y="28829"/>
                  <a:pt x="5892642" y="15454"/>
                  <a:pt x="6165669" y="0"/>
                </a:cubicBezTo>
                <a:cubicBezTo>
                  <a:pt x="6165817" y="172463"/>
                  <a:pt x="6146961" y="253000"/>
                  <a:pt x="6165669" y="376257"/>
                </a:cubicBezTo>
                <a:cubicBezTo>
                  <a:pt x="6184377" y="499514"/>
                  <a:pt x="6149165" y="582832"/>
                  <a:pt x="6165669" y="752514"/>
                </a:cubicBezTo>
                <a:cubicBezTo>
                  <a:pt x="5943255" y="743885"/>
                  <a:pt x="5685122" y="771791"/>
                  <a:pt x="5418938" y="752514"/>
                </a:cubicBezTo>
                <a:cubicBezTo>
                  <a:pt x="5152754" y="733237"/>
                  <a:pt x="4990169" y="747563"/>
                  <a:pt x="4610550" y="752514"/>
                </a:cubicBezTo>
                <a:cubicBezTo>
                  <a:pt x="4230931" y="757465"/>
                  <a:pt x="4064889" y="783969"/>
                  <a:pt x="3802163" y="752514"/>
                </a:cubicBezTo>
                <a:cubicBezTo>
                  <a:pt x="3539437" y="721059"/>
                  <a:pt x="3456348" y="762335"/>
                  <a:pt x="3240402" y="752514"/>
                </a:cubicBezTo>
                <a:cubicBezTo>
                  <a:pt x="3024456" y="742693"/>
                  <a:pt x="2869839" y="725877"/>
                  <a:pt x="2555327" y="752514"/>
                </a:cubicBezTo>
                <a:cubicBezTo>
                  <a:pt x="2240815" y="779151"/>
                  <a:pt x="2047191" y="734721"/>
                  <a:pt x="1746940" y="752514"/>
                </a:cubicBezTo>
                <a:cubicBezTo>
                  <a:pt x="1446689" y="770307"/>
                  <a:pt x="1376682" y="738210"/>
                  <a:pt x="1061865" y="752514"/>
                </a:cubicBezTo>
                <a:cubicBezTo>
                  <a:pt x="747048" y="766818"/>
                  <a:pt x="232790" y="789807"/>
                  <a:pt x="0" y="752514"/>
                </a:cubicBezTo>
                <a:cubicBezTo>
                  <a:pt x="-4778" y="643181"/>
                  <a:pt x="6644" y="494396"/>
                  <a:pt x="0" y="391307"/>
                </a:cubicBezTo>
                <a:cubicBezTo>
                  <a:pt x="-6644" y="288218"/>
                  <a:pt x="-7507" y="142485"/>
                  <a:pt x="0" y="0"/>
                </a:cubicBezTo>
                <a:close/>
              </a:path>
            </a:pathLst>
          </a:custGeom>
          <a:ln w="44450" cap="flat" cmpd="sng" algn="ctr">
            <a:solidFill>
              <a:schemeClr val="tx2"/>
            </a:solidFill>
            <a:prstDash val="solid"/>
            <a:round/>
            <a:headEnd type="none" w="med" len="med"/>
            <a:tailEnd type="none" w="med" len="me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n-lt"/>
                <a:ea typeface="+mn-ea"/>
                <a:cs typeface="+mn-cs"/>
              </a:defRPr>
            </a:lvl1pPr>
            <a:lvl2pPr eaLnBrk="1" hangingPunct="1">
              <a:defRPr>
                <a:solidFill>
                  <a:schemeClr val="accent1"/>
                </a:solidFill>
                <a:latin typeface="+mn-lt"/>
                <a:ea typeface="+mn-ea"/>
                <a:cs typeface="+mn-cs"/>
              </a:defRPr>
            </a:lvl2pPr>
            <a:lvl3pPr eaLnBrk="1" hangingPunct="1">
              <a:defRPr>
                <a:solidFill>
                  <a:schemeClr val="accent1"/>
                </a:solidFill>
                <a:latin typeface="+mn-lt"/>
                <a:ea typeface="+mn-ea"/>
                <a:cs typeface="+mn-cs"/>
              </a:defRPr>
            </a:lvl3pPr>
            <a:lvl4pPr eaLnBrk="1" hangingPunct="1">
              <a:defRPr>
                <a:solidFill>
                  <a:schemeClr val="accent1"/>
                </a:solidFill>
                <a:latin typeface="+mn-lt"/>
                <a:ea typeface="+mn-ea"/>
                <a:cs typeface="+mn-cs"/>
              </a:defRPr>
            </a:lvl4pPr>
            <a:lvl5pPr eaLnBrk="1" hangingPunct="1">
              <a:defRPr>
                <a:solidFill>
                  <a:schemeClr val="accent1"/>
                </a:solidFill>
                <a:latin typeface="+mn-lt"/>
                <a:ea typeface="+mn-ea"/>
                <a:cs typeface="+mn-cs"/>
              </a:defRPr>
            </a:lvl5pPr>
            <a:lvl6pPr eaLnBrk="1" hangingPunct="1">
              <a:defRPr>
                <a:solidFill>
                  <a:schemeClr val="accent1"/>
                </a:solidFill>
                <a:latin typeface="+mn-lt"/>
                <a:ea typeface="+mn-ea"/>
                <a:cs typeface="+mn-cs"/>
              </a:defRPr>
            </a:lvl6pPr>
            <a:lvl7pPr eaLnBrk="1" hangingPunct="1">
              <a:defRPr>
                <a:solidFill>
                  <a:schemeClr val="accent1"/>
                </a:solidFill>
                <a:latin typeface="+mn-lt"/>
                <a:ea typeface="+mn-ea"/>
                <a:cs typeface="+mn-cs"/>
              </a:defRPr>
            </a:lvl7pPr>
            <a:lvl8pPr eaLnBrk="1" hangingPunct="1">
              <a:defRPr>
                <a:solidFill>
                  <a:schemeClr val="accent1"/>
                </a:solidFill>
                <a:latin typeface="+mn-lt"/>
                <a:ea typeface="+mn-ea"/>
                <a:cs typeface="+mn-cs"/>
              </a:defRPr>
            </a:lvl8pPr>
            <a:lvl9pPr eaLnBrk="1" hangingPunct="1">
              <a:defRPr>
                <a:solidFill>
                  <a:schemeClr val="accent1"/>
                </a:solidFill>
                <a:latin typeface="+mn-lt"/>
                <a:ea typeface="+mn-ea"/>
                <a:cs typeface="+mn-cs"/>
              </a:defRPr>
            </a:lvl9pPr>
          </a:lstStyle>
          <a:p>
            <a:r>
              <a:rPr lang="en-US" dirty="0">
                <a:solidFill>
                  <a:schemeClr val="tx2"/>
                </a:solidFill>
              </a:rPr>
              <a:t>Test v IS: </a:t>
            </a:r>
            <a:r>
              <a:rPr lang="en-US" u="sng" dirty="0">
                <a:solidFill>
                  <a:schemeClr val="tx2"/>
                </a:solidFill>
              </a:rPr>
              <a:t>3 </a:t>
            </a:r>
            <a:r>
              <a:rPr lang="en-US" u="sng" dirty="0" err="1">
                <a:solidFill>
                  <a:schemeClr val="tx2"/>
                </a:solidFill>
              </a:rPr>
              <a:t>otevřené</a:t>
            </a:r>
            <a:r>
              <a:rPr lang="en-US" u="sng" dirty="0">
                <a:solidFill>
                  <a:schemeClr val="tx2"/>
                </a:solidFill>
              </a:rPr>
              <a:t> </a:t>
            </a:r>
            <a:r>
              <a:rPr lang="en-US" u="sng" dirty="0" err="1">
                <a:solidFill>
                  <a:schemeClr val="tx2"/>
                </a:solidFill>
              </a:rPr>
              <a:t>otázky</a:t>
            </a:r>
            <a:endParaRPr lang="en-US" u="sng" dirty="0">
              <a:solidFill>
                <a:schemeClr val="tx2"/>
              </a:solidFill>
            </a:endParaRPr>
          </a:p>
        </p:txBody>
      </p:sp>
    </p:spTree>
    <p:extLst>
      <p:ext uri="{BB962C8B-B14F-4D97-AF65-F5344CB8AC3E}">
        <p14:creationId xmlns:p14="http://schemas.microsoft.com/office/powerpoint/2010/main" val="188376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r>
              <a:rPr lang="cs-CZ" b="1" dirty="0"/>
              <a:t>Věci jsou spojené a odpovídají si</a:t>
            </a:r>
            <a:r>
              <a:rPr lang="cs-CZ" dirty="0"/>
              <a:t>.</a:t>
            </a:r>
          </a:p>
          <a:p>
            <a:r>
              <a:rPr lang="cs-CZ" dirty="0"/>
              <a:t>Jde jen o to rozpoznat správnou </a:t>
            </a:r>
            <a:r>
              <a:rPr lang="cs-CZ" b="1" dirty="0"/>
              <a:t>signaturu</a:t>
            </a:r>
            <a:r>
              <a:rPr lang="cs-CZ" dirty="0"/>
              <a:t>: svět je přeplněn </a:t>
            </a:r>
            <a:r>
              <a:rPr lang="cs-CZ" b="1" dirty="0"/>
              <a:t>znaky</a:t>
            </a:r>
            <a:r>
              <a:rPr lang="cs-CZ" dirty="0"/>
              <a:t>.</a:t>
            </a:r>
          </a:p>
          <a:p>
            <a:r>
              <a:rPr lang="cs-CZ" dirty="0"/>
              <a:t>Např. linie Slunce – srdce – žlutá – zlato – lev – statečnost (viz obr. výše).</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c) Řetězce analogií</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12BDEC17-C63E-44D9-9C09-F03679D4BF2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descr="Obsah obrázku text&#10;&#10;Popis byl vytvořen automaticky">
            <a:extLst>
              <a:ext uri="{FF2B5EF4-FFF2-40B4-BE49-F238E27FC236}">
                <a16:creationId xmlns:a16="http://schemas.microsoft.com/office/drawing/2014/main" id="{53B012C3-741B-4E1E-B1B8-03D174B98478}"/>
              </a:ext>
            </a:extLst>
          </p:cNvPr>
          <p:cNvPicPr>
            <a:picLocks noChangeAspect="1"/>
          </p:cNvPicPr>
          <p:nvPr/>
        </p:nvPicPr>
        <p:blipFill>
          <a:blip r:embed="rId2"/>
          <a:stretch>
            <a:fillRect/>
          </a:stretch>
        </p:blipFill>
        <p:spPr>
          <a:xfrm>
            <a:off x="8015288" y="501358"/>
            <a:ext cx="4176712" cy="6334680"/>
          </a:xfrm>
          <a:prstGeom prst="rect">
            <a:avLst/>
          </a:prstGeom>
        </p:spPr>
      </p:pic>
    </p:spTree>
    <p:extLst>
      <p:ext uri="{BB962C8B-B14F-4D97-AF65-F5344CB8AC3E}">
        <p14:creationId xmlns:p14="http://schemas.microsoft.com/office/powerpoint/2010/main" val="3416218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11161" y="2133600"/>
            <a:ext cx="5515898" cy="3777622"/>
          </a:xfrm>
        </p:spPr>
        <p:txBody>
          <a:bodyPr>
            <a:normAutofit/>
          </a:bodyPr>
          <a:lstStyle/>
          <a:p>
            <a:r>
              <a:rPr lang="cs-CZ" dirty="0"/>
              <a:t>Schopnosti příbuzných nebo znepřátelených věcí působit na sebe i na velkou vzdálenost.</a:t>
            </a:r>
          </a:p>
          <a:p>
            <a:r>
              <a:rPr lang="cs-CZ" dirty="0"/>
              <a:t>Porta, </a:t>
            </a:r>
            <a:r>
              <a:rPr lang="cs-CZ" i="1" dirty="0" err="1"/>
              <a:t>Magia</a:t>
            </a:r>
            <a:r>
              <a:rPr lang="cs-CZ" i="1" dirty="0"/>
              <a:t> </a:t>
            </a:r>
            <a:r>
              <a:rPr lang="cs-CZ" i="1" dirty="0" err="1"/>
              <a:t>naturalis</a:t>
            </a:r>
            <a:r>
              <a:rPr lang="cs-CZ" i="1" dirty="0"/>
              <a:t> </a:t>
            </a:r>
            <a:r>
              <a:rPr lang="cs-CZ" dirty="0"/>
              <a:t>aj. </a:t>
            </a:r>
          </a:p>
          <a:p>
            <a:r>
              <a:rPr lang="cs-CZ" dirty="0" err="1"/>
              <a:t>Cardano</a:t>
            </a:r>
            <a:r>
              <a:rPr lang="cs-CZ" dirty="0"/>
              <a:t>. vinná réva nenávidí kapustu atd. </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d) Sympatie a antipatie</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12BDEC17-C63E-44D9-9C09-F03679D4BF2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a:extLst>
              <a:ext uri="{FF2B5EF4-FFF2-40B4-BE49-F238E27FC236}">
                <a16:creationId xmlns:a16="http://schemas.microsoft.com/office/drawing/2014/main" id="{1ED3B456-2967-4422-B620-490AC57D9308}"/>
              </a:ext>
            </a:extLst>
          </p:cNvPr>
          <p:cNvPicPr>
            <a:picLocks noChangeAspect="1"/>
          </p:cNvPicPr>
          <p:nvPr/>
        </p:nvPicPr>
        <p:blipFill>
          <a:blip r:embed="rId2"/>
          <a:stretch>
            <a:fillRect/>
          </a:stretch>
        </p:blipFill>
        <p:spPr>
          <a:xfrm>
            <a:off x="6327059" y="1261869"/>
            <a:ext cx="5864942" cy="5596131"/>
          </a:xfrm>
          <a:prstGeom prst="rect">
            <a:avLst/>
          </a:prstGeom>
        </p:spPr>
      </p:pic>
    </p:spTree>
    <p:extLst>
      <p:ext uri="{BB962C8B-B14F-4D97-AF65-F5344CB8AC3E}">
        <p14:creationId xmlns:p14="http://schemas.microsoft.com/office/powerpoint/2010/main" val="1956436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525679"/>
            <a:ext cx="11216640" cy="3777622"/>
          </a:xfrm>
        </p:spPr>
        <p:txBody>
          <a:bodyPr>
            <a:normAutofit/>
          </a:bodyPr>
          <a:lstStyle/>
          <a:p>
            <a:r>
              <a:rPr lang="cs-CZ" dirty="0"/>
              <a:t>M. </a:t>
            </a:r>
            <a:r>
              <a:rPr lang="cs-CZ" dirty="0" err="1"/>
              <a:t>Ficino</a:t>
            </a:r>
            <a:r>
              <a:rPr lang="cs-CZ" dirty="0"/>
              <a:t> – </a:t>
            </a:r>
            <a:r>
              <a:rPr lang="cs-CZ" i="1" dirty="0"/>
              <a:t>De vita </a:t>
            </a:r>
            <a:r>
              <a:rPr lang="cs-CZ" i="1" dirty="0" err="1"/>
              <a:t>libri</a:t>
            </a:r>
            <a:r>
              <a:rPr lang="cs-CZ" i="1" dirty="0"/>
              <a:t> tres</a:t>
            </a:r>
            <a:r>
              <a:rPr lang="cs-CZ" dirty="0"/>
              <a:t> (</a:t>
            </a:r>
            <a:r>
              <a:rPr lang="cs-CZ" i="1" dirty="0"/>
              <a:t>O životě tři knihy</a:t>
            </a:r>
            <a:r>
              <a:rPr lang="cs-CZ" dirty="0"/>
              <a:t>, 1489, č. 2020): návod pro mudrce k dosažení zdraví a dlouhého věku (včetně magických postupů).</a:t>
            </a:r>
          </a:p>
          <a:p>
            <a:r>
              <a:rPr lang="cs-CZ" i="1" dirty="0"/>
              <a:t>Spiritus </a:t>
            </a:r>
            <a:r>
              <a:rPr lang="cs-CZ" i="1" dirty="0" err="1"/>
              <a:t>mundi</a:t>
            </a:r>
            <a:r>
              <a:rPr lang="cs-CZ" dirty="0"/>
              <a:t> (duch světa) – jemná hmotná substance, která přenáší vliv z nebes na zemi.</a:t>
            </a:r>
          </a:p>
          <a:p>
            <a:r>
              <a:rPr lang="cs-CZ" dirty="0"/>
              <a:t>Mudrc/mág může přivolávat a lákat nebeské síly ke svému prospěchu: </a:t>
            </a:r>
          </a:p>
          <a:p>
            <a:r>
              <a:rPr lang="cs-CZ" u="sng" dirty="0"/>
              <a:t>Sedm hierarchicky seřazených prvků</a:t>
            </a:r>
            <a:r>
              <a:rPr lang="cs-CZ" dirty="0"/>
              <a:t>, jejichž prostřednictvím lze přitahovat nebeské vlivy k pozemskému světu: kameny a kovy, organické věci (rostliny, zvířecí údy), výpary a vůně, ale také hudba a zpěv, nebo zaříkávadla a slova vtělená do amuletů či talismanů.</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e) Filosofická podoba přírodní magie</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12BDEC17-C63E-44D9-9C09-F03679D4BF2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22A1ED5D-81AA-4862-A524-9B71024C9D03}"/>
              </a:ext>
            </a:extLst>
          </p:cNvPr>
          <p:cNvPicPr>
            <a:picLocks noChangeAspect="1"/>
          </p:cNvPicPr>
          <p:nvPr/>
        </p:nvPicPr>
        <p:blipFill>
          <a:blip r:embed="rId2"/>
          <a:stretch>
            <a:fillRect/>
          </a:stretch>
        </p:blipFill>
        <p:spPr>
          <a:xfrm>
            <a:off x="3814731" y="3991470"/>
            <a:ext cx="4850507" cy="2866530"/>
          </a:xfrm>
          <a:prstGeom prst="rect">
            <a:avLst/>
          </a:prstGeom>
        </p:spPr>
      </p:pic>
    </p:spTree>
    <p:extLst>
      <p:ext uri="{BB962C8B-B14F-4D97-AF65-F5344CB8AC3E}">
        <p14:creationId xmlns:p14="http://schemas.microsoft.com/office/powerpoint/2010/main" val="2755647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r>
              <a:rPr lang="cs-CZ" dirty="0"/>
              <a:t>Giovanni </a:t>
            </a:r>
            <a:r>
              <a:rPr lang="cs-CZ" dirty="0" err="1"/>
              <a:t>Battista</a:t>
            </a:r>
            <a:r>
              <a:rPr lang="cs-CZ" dirty="0"/>
              <a:t> </a:t>
            </a:r>
            <a:r>
              <a:rPr lang="cs-CZ" dirty="0" err="1"/>
              <a:t>della</a:t>
            </a:r>
            <a:r>
              <a:rPr lang="cs-CZ" dirty="0"/>
              <a:t> Porta (1538-1615), který v roce 1558 vydal slavnou </a:t>
            </a:r>
            <a:r>
              <a:rPr lang="cs-CZ" i="1" dirty="0" err="1"/>
              <a:t>Magia</a:t>
            </a:r>
            <a:r>
              <a:rPr lang="cs-CZ" i="1" dirty="0"/>
              <a:t> </a:t>
            </a:r>
            <a:r>
              <a:rPr lang="cs-CZ" i="1" dirty="0" err="1"/>
              <a:t>naturalis</a:t>
            </a:r>
            <a:r>
              <a:rPr lang="cs-CZ" dirty="0"/>
              <a:t> (1558).</a:t>
            </a:r>
          </a:p>
          <a:p>
            <a:r>
              <a:rPr lang="cs-CZ" dirty="0"/>
              <a:t>Návody na vytváření různých </a:t>
            </a:r>
            <a:r>
              <a:rPr lang="cs-CZ" i="1" dirty="0" err="1"/>
              <a:t>mirabilií</a:t>
            </a:r>
            <a:r>
              <a:rPr lang="cs-CZ" dirty="0"/>
              <a:t> – lékařství, optika, uchování díla, mýdlo, pouťové kukátko atp. </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g) Praktická podoba přírodní magie</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12BDEC17-C63E-44D9-9C09-F03679D4BF2F}"/>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Přirozená magie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a:extLst>
              <a:ext uri="{FF2B5EF4-FFF2-40B4-BE49-F238E27FC236}">
                <a16:creationId xmlns:a16="http://schemas.microsoft.com/office/drawing/2014/main" id="{26D18390-B141-495A-B4C6-82C5EC5C6C69}"/>
              </a:ext>
            </a:extLst>
          </p:cNvPr>
          <p:cNvPicPr>
            <a:picLocks noChangeAspect="1"/>
          </p:cNvPicPr>
          <p:nvPr/>
        </p:nvPicPr>
        <p:blipFill>
          <a:blip r:embed="rId2"/>
          <a:stretch>
            <a:fillRect/>
          </a:stretch>
        </p:blipFill>
        <p:spPr>
          <a:xfrm>
            <a:off x="7903029" y="1295649"/>
            <a:ext cx="4288972" cy="5562351"/>
          </a:xfrm>
          <a:prstGeom prst="rect">
            <a:avLst/>
          </a:prstGeom>
        </p:spPr>
      </p:pic>
    </p:spTree>
    <p:extLst>
      <p:ext uri="{BB962C8B-B14F-4D97-AF65-F5344CB8AC3E}">
        <p14:creationId xmlns:p14="http://schemas.microsoft.com/office/powerpoint/2010/main" val="3035501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3. Astrologie</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Astrologie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17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1028033" y="1780920"/>
            <a:ext cx="6927669" cy="4659575"/>
          </a:xfrm>
        </p:spPr>
        <p:txBody>
          <a:bodyPr>
            <a:normAutofit lnSpcReduction="10000"/>
          </a:bodyPr>
          <a:lstStyle/>
          <a:p>
            <a:r>
              <a:rPr lang="cs-CZ" dirty="0"/>
              <a:t>Tři předpoklady okultních věd (magie, astrologie, alchymie): </a:t>
            </a:r>
          </a:p>
          <a:p>
            <a:pPr lvl="1">
              <a:buFont typeface="+mj-lt"/>
              <a:buAutoNum type="alphaLcParenR"/>
            </a:pPr>
            <a:r>
              <a:rPr lang="cs-CZ" sz="1800" dirty="0"/>
              <a:t>Ex. neviditelných vztahů (</a:t>
            </a:r>
            <a:r>
              <a:rPr lang="cs-CZ" sz="1800" b="1" dirty="0"/>
              <a:t>sympatií</a:t>
            </a:r>
            <a:r>
              <a:rPr lang="cs-CZ" sz="1800" dirty="0"/>
              <a:t> </a:t>
            </a:r>
            <a:r>
              <a:rPr lang="cs-CZ" sz="1800" dirty="0" err="1"/>
              <a:t>etc</a:t>
            </a:r>
            <a:r>
              <a:rPr lang="cs-CZ" sz="1800" dirty="0"/>
              <a:t>.) a jejich viditelných znaků (</a:t>
            </a:r>
            <a:r>
              <a:rPr lang="cs-CZ" sz="1800" b="1" dirty="0"/>
              <a:t>signatury</a:t>
            </a:r>
            <a:r>
              <a:rPr lang="cs-CZ" sz="1800" dirty="0"/>
              <a:t>).</a:t>
            </a:r>
          </a:p>
          <a:p>
            <a:pPr lvl="1">
              <a:buFont typeface="+mj-lt"/>
              <a:buAutoNum type="alphaLcParenR"/>
            </a:pPr>
            <a:r>
              <a:rPr lang="cs-CZ" sz="1800" dirty="0"/>
              <a:t>Vycházejí z tradice: dávné texty, hermetické traktáty.</a:t>
            </a:r>
          </a:p>
          <a:p>
            <a:pPr lvl="1">
              <a:buFont typeface="+mj-lt"/>
              <a:buAutoNum type="alphaLcParenR"/>
            </a:pPr>
            <a:r>
              <a:rPr lang="cs-CZ" sz="1800" dirty="0"/>
              <a:t>Závisejí na osobnosti mága či astrologa: očista, zbožnost, pokora.</a:t>
            </a:r>
          </a:p>
          <a:p>
            <a:r>
              <a:rPr lang="cs-CZ" dirty="0"/>
              <a:t>Astrologie = víra v korespondence mezi nebem a zemí – </a:t>
            </a:r>
          </a:p>
          <a:p>
            <a:r>
              <a:rPr lang="cs-CZ" dirty="0"/>
              <a:t>„</a:t>
            </a:r>
            <a:r>
              <a:rPr lang="cs-CZ" i="1" dirty="0"/>
              <a:t>Astrologický postulát</a:t>
            </a:r>
            <a:r>
              <a:rPr lang="cs-CZ" dirty="0"/>
              <a:t>“ = dění na nebi ovlivňuje dění na zemi; v 16. století naprosto samozřejmá myšlenka (doložená empiricky: slapové jevy, menstruační cyklus atp.)</a:t>
            </a:r>
          </a:p>
          <a:p>
            <a:r>
              <a:rPr lang="cs-CZ" dirty="0"/>
              <a:t>Spory se netýkaly astrologického postulátu, ale rozsahu a síly nebeských jevů.</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Východiska</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Astrologie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descr="Související obrázek">
            <a:extLst>
              <a:ext uri="{FF2B5EF4-FFF2-40B4-BE49-F238E27FC236}">
                <a16:creationId xmlns:a16="http://schemas.microsoft.com/office/drawing/2014/main" id="{5B6154B8-BD6B-403C-830C-748000A3082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08374" y="1780920"/>
            <a:ext cx="4183626" cy="4374311"/>
          </a:xfrm>
          <a:prstGeom prst="rect">
            <a:avLst/>
          </a:prstGeom>
          <a:noFill/>
          <a:ln>
            <a:noFill/>
          </a:ln>
        </p:spPr>
      </p:pic>
    </p:spTree>
    <p:extLst>
      <p:ext uri="{BB962C8B-B14F-4D97-AF65-F5344CB8AC3E}">
        <p14:creationId xmlns:p14="http://schemas.microsoft.com/office/powerpoint/2010/main" val="837141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796414" y="2133600"/>
            <a:ext cx="5810863" cy="3777622"/>
          </a:xfrm>
        </p:spPr>
        <p:txBody>
          <a:bodyPr>
            <a:normAutofit/>
          </a:bodyPr>
          <a:lstStyle/>
          <a:p>
            <a:r>
              <a:rPr lang="cs-CZ" dirty="0"/>
              <a:t>Není to samotná předpověď, ale vypočítané schéma postavení nebeských těles pro určitý okamžik.</a:t>
            </a:r>
          </a:p>
          <a:p>
            <a:r>
              <a:rPr lang="cs-CZ" dirty="0"/>
              <a:t>Rento diagram se interpretuje prostřednictvím tradičních kategorií, pojmů a koncepcí.</a:t>
            </a:r>
          </a:p>
          <a:p>
            <a:r>
              <a:rPr lang="cs-CZ" dirty="0"/>
              <a:t>Např. Mars přináší zlo; kdy je v konjunkci s jinou planetou (je jí blízko) účinek se může zesílit; v jakém postavení na ekliptice (v jakém znamení zvěrokruhu) se planeta nachází.</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Astrologický diagram (horoskop)</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Astrologie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Související obrázek">
            <a:extLst>
              <a:ext uri="{FF2B5EF4-FFF2-40B4-BE49-F238E27FC236}">
                <a16:creationId xmlns:a16="http://schemas.microsoft.com/office/drawing/2014/main" id="{5EEF0D47-AAC2-4CB3-87FC-CB923215E2E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67716" y="1264118"/>
            <a:ext cx="5024284" cy="5593882"/>
          </a:xfrm>
          <a:prstGeom prst="rect">
            <a:avLst/>
          </a:prstGeom>
          <a:noFill/>
          <a:ln>
            <a:noFill/>
          </a:ln>
        </p:spPr>
      </p:pic>
    </p:spTree>
    <p:extLst>
      <p:ext uri="{BB962C8B-B14F-4D97-AF65-F5344CB8AC3E}">
        <p14:creationId xmlns:p14="http://schemas.microsoft.com/office/powerpoint/2010/main" val="1160428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pPr>
              <a:buFont typeface="+mj-lt"/>
              <a:buAutoNum type="alphaLcParenR"/>
            </a:pPr>
            <a:r>
              <a:rPr lang="cs-CZ" u="sng" dirty="0" err="1"/>
              <a:t>Mundánní</a:t>
            </a:r>
            <a:r>
              <a:rPr lang="cs-CZ" u="sng" dirty="0"/>
              <a:t> astrologie </a:t>
            </a:r>
            <a:r>
              <a:rPr lang="cs-CZ" dirty="0"/>
              <a:t>se zaměřuje na obecné předpovědi velkých událostí (války, povstání atp.) </a:t>
            </a:r>
          </a:p>
          <a:p>
            <a:pPr>
              <a:buFont typeface="+mj-lt"/>
              <a:buAutoNum type="alphaLcParenR"/>
            </a:pPr>
            <a:r>
              <a:rPr lang="cs-CZ" u="sng" dirty="0" err="1"/>
              <a:t>Astrometeorologie</a:t>
            </a:r>
            <a:r>
              <a:rPr lang="cs-CZ" dirty="0"/>
              <a:t> předpovídala z poloh hvězd počasí. </a:t>
            </a:r>
          </a:p>
          <a:p>
            <a:pPr>
              <a:buFont typeface="+mj-lt"/>
              <a:buAutoNum type="alphaLcParenR"/>
            </a:pPr>
            <a:r>
              <a:rPr lang="cs-CZ" u="sng" dirty="0" err="1"/>
              <a:t>Elekční</a:t>
            </a:r>
            <a:r>
              <a:rPr lang="cs-CZ" u="sng" dirty="0"/>
              <a:t> astrologie</a:t>
            </a:r>
            <a:r>
              <a:rPr lang="cs-CZ" dirty="0"/>
              <a:t>: vyhledává nejvhodnější moment pro zahájení nějaké činnosti – cesta, svatba, založení města.</a:t>
            </a:r>
          </a:p>
          <a:p>
            <a:pPr>
              <a:buFont typeface="+mj-lt"/>
              <a:buAutoNum type="alphaLcParenR"/>
            </a:pPr>
            <a:r>
              <a:rPr lang="cs-CZ" u="sng" dirty="0"/>
              <a:t>Natální astrologie</a:t>
            </a:r>
            <a:r>
              <a:rPr lang="cs-CZ" dirty="0"/>
              <a:t> (</a:t>
            </a:r>
            <a:r>
              <a:rPr lang="cs-CZ" i="1" dirty="0" err="1"/>
              <a:t>genethlialogie</a:t>
            </a:r>
            <a:r>
              <a:rPr lang="cs-CZ" dirty="0"/>
              <a:t>): využívá diagram postavení nebeských těles při narození (při prvním nádechu) člověka pro usuzování na jeho osud, povahu, vlastnosti, úmrtí atp. Vyhrocená forma této astrologie (tzv. judiciální astrologie) předpovídala životní osudy člověka (úspěchy, zdraví atp.). Problém determinismu: </a:t>
            </a:r>
            <a:r>
              <a:rPr lang="cs-CZ" i="1" dirty="0"/>
              <a:t>vir sapiens </a:t>
            </a:r>
            <a:r>
              <a:rPr lang="cs-CZ" i="1" dirty="0" err="1"/>
              <a:t>dominabitur</a:t>
            </a:r>
            <a:r>
              <a:rPr lang="cs-CZ" i="1" dirty="0"/>
              <a:t> </a:t>
            </a:r>
            <a:r>
              <a:rPr lang="cs-CZ" i="1" dirty="0" err="1"/>
              <a:t>astris</a:t>
            </a:r>
            <a:r>
              <a:rPr lang="cs-CZ" dirty="0"/>
              <a:t> – moudrý muž opanuje hvězdy; </a:t>
            </a:r>
            <a:r>
              <a:rPr lang="cs-CZ" i="1" dirty="0"/>
              <a:t>astra </a:t>
            </a:r>
            <a:r>
              <a:rPr lang="cs-CZ" i="1" dirty="0" err="1"/>
              <a:t>inclinant</a:t>
            </a:r>
            <a:r>
              <a:rPr lang="cs-CZ" i="1" dirty="0"/>
              <a:t> non </a:t>
            </a:r>
            <a:r>
              <a:rPr lang="cs-CZ" i="1" dirty="0" err="1"/>
              <a:t>necessitant</a:t>
            </a:r>
            <a:r>
              <a:rPr lang="cs-CZ" dirty="0"/>
              <a:t>.</a:t>
            </a:r>
          </a:p>
          <a:p>
            <a:pPr>
              <a:buFont typeface="+mj-lt"/>
              <a:buAutoNum type="alphaLcParenR"/>
            </a:pPr>
            <a:r>
              <a:rPr lang="cs-CZ" u="sng" dirty="0"/>
              <a:t>Medicínská astrologie</a:t>
            </a:r>
            <a:r>
              <a:rPr lang="cs-CZ" dirty="0"/>
              <a:t>: léky se připravují a nasazují podle postavení hvězd a planet.</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Druhy astrologie</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Astrologie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174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4. Alchymie</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Alchymie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 interiér, zdobené, galerie&#10;&#10;Popis byl vytvořen automaticky">
            <a:extLst>
              <a:ext uri="{FF2B5EF4-FFF2-40B4-BE49-F238E27FC236}">
                <a16:creationId xmlns:a16="http://schemas.microsoft.com/office/drawing/2014/main" id="{AC6183A2-7DE4-4D4E-88CD-BE83B3C583F8}"/>
              </a:ext>
            </a:extLst>
          </p:cNvPr>
          <p:cNvPicPr>
            <a:picLocks noChangeAspect="1"/>
          </p:cNvPicPr>
          <p:nvPr/>
        </p:nvPicPr>
        <p:blipFill rotWithShape="1">
          <a:blip r:embed="rId2"/>
          <a:srcRect t="3773" r="13105" b="4869"/>
          <a:stretch/>
        </p:blipFill>
        <p:spPr>
          <a:xfrm>
            <a:off x="7492182" y="490503"/>
            <a:ext cx="4699818" cy="6367497"/>
          </a:xfrm>
          <a:prstGeom prst="rect">
            <a:avLst/>
          </a:prstGeom>
        </p:spPr>
      </p:pic>
    </p:spTree>
    <p:extLst>
      <p:ext uri="{BB962C8B-B14F-4D97-AF65-F5344CB8AC3E}">
        <p14:creationId xmlns:p14="http://schemas.microsoft.com/office/powerpoint/2010/main" val="2045457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r>
              <a:rPr lang="cs-CZ" dirty="0"/>
              <a:t>Alchymie pochází ze starého Egypta.</a:t>
            </a:r>
          </a:p>
          <a:p>
            <a:r>
              <a:rPr lang="cs-CZ" dirty="0"/>
              <a:t>Dvě roviny alchymie:</a:t>
            </a:r>
          </a:p>
          <a:p>
            <a:pPr lvl="1">
              <a:buFont typeface="+mj-lt"/>
              <a:buAutoNum type="alphaLcParenR"/>
            </a:pPr>
            <a:r>
              <a:rPr lang="cs-CZ" sz="1800" b="1" dirty="0"/>
              <a:t>Chemicko-technická</a:t>
            </a:r>
            <a:r>
              <a:rPr lang="cs-CZ" sz="1800" dirty="0"/>
              <a:t>: praktickým cílem bylo zušlechťování neušlechtilých kovů, tedy jejich přeměna, tzn. transmutace.</a:t>
            </a:r>
          </a:p>
          <a:p>
            <a:pPr lvl="1">
              <a:buFont typeface="+mj-lt"/>
              <a:buAutoNum type="alphaLcParenR"/>
            </a:pPr>
            <a:r>
              <a:rPr lang="cs-CZ" sz="1800" b="1" dirty="0"/>
              <a:t>Spirituální</a:t>
            </a:r>
            <a:r>
              <a:rPr lang="cs-CZ" sz="1800" dirty="0"/>
              <a:t>: spirituálním cílem bylo očištění hmoty a zdokonalování alchymistovy duše.</a:t>
            </a:r>
          </a:p>
          <a:p>
            <a:r>
              <a:rPr lang="cs-CZ" dirty="0"/>
              <a:t>Pluralita alchymistické tradice.</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Východiska</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Alchymie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 interiér, zdobené, malování&#10;&#10;Popis byl vytvořen automaticky">
            <a:extLst>
              <a:ext uri="{FF2B5EF4-FFF2-40B4-BE49-F238E27FC236}">
                <a16:creationId xmlns:a16="http://schemas.microsoft.com/office/drawing/2014/main" id="{9C8C5DD3-57E7-4384-8F50-0D79DFD8ADBB}"/>
              </a:ext>
            </a:extLst>
          </p:cNvPr>
          <p:cNvPicPr>
            <a:picLocks noChangeAspect="1"/>
          </p:cNvPicPr>
          <p:nvPr/>
        </p:nvPicPr>
        <p:blipFill rotWithShape="1">
          <a:blip r:embed="rId2"/>
          <a:srcRect l="7552" t="4592" r="12974" b="4498"/>
          <a:stretch/>
        </p:blipFill>
        <p:spPr>
          <a:xfrm>
            <a:off x="7795577" y="492140"/>
            <a:ext cx="4396423" cy="6365860"/>
          </a:xfrm>
          <a:prstGeom prst="rect">
            <a:avLst/>
          </a:prstGeom>
        </p:spPr>
      </p:pic>
    </p:spTree>
    <p:extLst>
      <p:ext uri="{BB962C8B-B14F-4D97-AF65-F5344CB8AC3E}">
        <p14:creationId xmlns:p14="http://schemas.microsoft.com/office/powerpoint/2010/main" val="127442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72D8A2A-B0AB-4EAD-B363-483A20A68CDD}"/>
              </a:ext>
            </a:extLst>
          </p:cNvPr>
          <p:cNvSpPr>
            <a:spLocks noGrp="1"/>
          </p:cNvSpPr>
          <p:nvPr>
            <p:ph idx="1"/>
          </p:nvPr>
        </p:nvSpPr>
        <p:spPr>
          <a:xfrm>
            <a:off x="975359" y="1564256"/>
            <a:ext cx="5120641" cy="2828925"/>
          </a:xfrm>
        </p:spPr>
        <p:txBody>
          <a:bodyPr>
            <a:normAutofit/>
          </a:bodyPr>
          <a:lstStyle/>
          <a:p>
            <a:r>
              <a:rPr lang="cs-CZ" dirty="0"/>
              <a:t>Pojem věda (science) se začal užívat pro zkoumání přírodního světa až v 19. století.</a:t>
            </a:r>
          </a:p>
          <a:p>
            <a:r>
              <a:rPr lang="cs-CZ" dirty="0"/>
              <a:t>Přírodní filosofie (</a:t>
            </a:r>
            <a:r>
              <a:rPr lang="cs-CZ" i="1" dirty="0" err="1"/>
              <a:t>philosophia</a:t>
            </a:r>
            <a:r>
              <a:rPr lang="cs-CZ" i="1" dirty="0"/>
              <a:t> </a:t>
            </a:r>
            <a:r>
              <a:rPr lang="cs-CZ" i="1" dirty="0" err="1"/>
              <a:t>naturalis</a:t>
            </a:r>
            <a:r>
              <a:rPr lang="cs-CZ" dirty="0"/>
              <a:t>), přírodopis (</a:t>
            </a:r>
            <a:r>
              <a:rPr lang="cs-CZ" i="1" dirty="0" err="1"/>
              <a:t>naturalis</a:t>
            </a:r>
            <a:r>
              <a:rPr lang="cs-CZ" i="1" dirty="0"/>
              <a:t> </a:t>
            </a:r>
            <a:r>
              <a:rPr lang="cs-CZ" i="1" dirty="0" err="1"/>
              <a:t>historia</a:t>
            </a:r>
            <a:r>
              <a:rPr lang="cs-CZ" dirty="0"/>
              <a:t>), </a:t>
            </a:r>
            <a:r>
              <a:rPr lang="cs-CZ" i="1" dirty="0" err="1"/>
              <a:t>experimental</a:t>
            </a:r>
            <a:r>
              <a:rPr lang="cs-CZ" i="1" dirty="0"/>
              <a:t> </a:t>
            </a:r>
            <a:r>
              <a:rPr lang="cs-CZ" i="1" dirty="0" err="1"/>
              <a:t>philosophy</a:t>
            </a:r>
            <a:r>
              <a:rPr lang="cs-CZ" i="1" dirty="0"/>
              <a:t> </a:t>
            </a:r>
            <a:r>
              <a:rPr lang="cs-CZ" dirty="0"/>
              <a:t>aj. </a:t>
            </a:r>
          </a:p>
          <a:p>
            <a:r>
              <a:rPr lang="cs-CZ" i="1" dirty="0" err="1"/>
              <a:t>Scientist</a:t>
            </a:r>
            <a:r>
              <a:rPr lang="cs-CZ" dirty="0"/>
              <a:t> až kolem poloviny 19. století – před tím: </a:t>
            </a:r>
            <a:r>
              <a:rPr lang="cs-CZ" i="1" dirty="0" err="1"/>
              <a:t>men</a:t>
            </a:r>
            <a:r>
              <a:rPr lang="cs-CZ" i="1" dirty="0"/>
              <a:t> </a:t>
            </a:r>
            <a:r>
              <a:rPr lang="cs-CZ" i="1" dirty="0" err="1"/>
              <a:t>of</a:t>
            </a:r>
            <a:r>
              <a:rPr lang="cs-CZ" i="1" dirty="0"/>
              <a:t> scien</a:t>
            </a:r>
            <a:r>
              <a:rPr lang="cs-CZ" dirty="0"/>
              <a:t>ce, </a:t>
            </a:r>
            <a:r>
              <a:rPr lang="cs-CZ" i="1" dirty="0" err="1"/>
              <a:t>naturalists</a:t>
            </a:r>
            <a:r>
              <a:rPr lang="cs-CZ" dirty="0"/>
              <a:t> anebo </a:t>
            </a:r>
            <a:r>
              <a:rPr lang="cs-CZ" i="1" dirty="0" err="1"/>
              <a:t>experimental</a:t>
            </a:r>
            <a:r>
              <a:rPr lang="cs-CZ" dirty="0"/>
              <a:t> </a:t>
            </a:r>
            <a:r>
              <a:rPr lang="cs-CZ" i="1" dirty="0" err="1"/>
              <a:t>philosophers</a:t>
            </a:r>
            <a:r>
              <a:rPr lang="cs-CZ" dirty="0"/>
              <a:t> či </a:t>
            </a:r>
            <a:r>
              <a:rPr lang="cs-CZ" i="1" dirty="0"/>
              <a:t>natural </a:t>
            </a:r>
            <a:r>
              <a:rPr lang="cs-CZ" i="1" dirty="0" err="1"/>
              <a:t>philosophers</a:t>
            </a:r>
            <a:r>
              <a:rPr lang="cs-CZ" dirty="0"/>
              <a:t>.</a:t>
            </a:r>
          </a:p>
          <a:p>
            <a:endParaRPr lang="cs-CZ" dirty="0"/>
          </a:p>
        </p:txBody>
      </p:sp>
      <p:sp>
        <p:nvSpPr>
          <p:cNvPr id="3" name="Nadpis 2">
            <a:extLst>
              <a:ext uri="{FF2B5EF4-FFF2-40B4-BE49-F238E27FC236}">
                <a16:creationId xmlns:a16="http://schemas.microsoft.com/office/drawing/2014/main" id="{A56534A1-71AB-42F1-88FB-910F9E8EFBF3}"/>
              </a:ext>
            </a:extLst>
          </p:cNvPr>
          <p:cNvSpPr>
            <a:spLocks noGrp="1"/>
          </p:cNvSpPr>
          <p:nvPr>
            <p:ph type="title"/>
          </p:nvPr>
        </p:nvSpPr>
        <p:spPr/>
        <p:txBody>
          <a:bodyPr/>
          <a:lstStyle/>
          <a:p>
            <a:r>
              <a:rPr lang="cs-CZ" dirty="0"/>
              <a:t>Úvod</a:t>
            </a:r>
          </a:p>
        </p:txBody>
      </p:sp>
      <p:pic>
        <p:nvPicPr>
          <p:cNvPr id="6" name="Obrázek 5" descr="Obsah obrázku text, osoba, interiér&#10;&#10;Popis byl vytvořen automaticky">
            <a:extLst>
              <a:ext uri="{FF2B5EF4-FFF2-40B4-BE49-F238E27FC236}">
                <a16:creationId xmlns:a16="http://schemas.microsoft.com/office/drawing/2014/main" id="{7463A187-A4BA-4A3D-9D83-621F8258D44D}"/>
              </a:ext>
            </a:extLst>
          </p:cNvPr>
          <p:cNvPicPr>
            <a:picLocks noChangeAspect="1"/>
          </p:cNvPicPr>
          <p:nvPr/>
        </p:nvPicPr>
        <p:blipFill>
          <a:blip r:embed="rId2"/>
          <a:stretch>
            <a:fillRect/>
          </a:stretch>
        </p:blipFill>
        <p:spPr>
          <a:xfrm>
            <a:off x="6096000" y="-1"/>
            <a:ext cx="6096001" cy="4457551"/>
          </a:xfrm>
          <a:prstGeom prst="rect">
            <a:avLst/>
          </a:prstGeom>
        </p:spPr>
      </p:pic>
      <p:sp>
        <p:nvSpPr>
          <p:cNvPr id="7" name="Zástupný obsah 1">
            <a:extLst>
              <a:ext uri="{FF2B5EF4-FFF2-40B4-BE49-F238E27FC236}">
                <a16:creationId xmlns:a16="http://schemas.microsoft.com/office/drawing/2014/main" id="{1725C4F1-277B-4B92-AA10-70A7EBD43B90}"/>
              </a:ext>
            </a:extLst>
          </p:cNvPr>
          <p:cNvSpPr txBox="1">
            <a:spLocks/>
          </p:cNvSpPr>
          <p:nvPr/>
        </p:nvSpPr>
        <p:spPr>
          <a:xfrm>
            <a:off x="975358" y="4393181"/>
            <a:ext cx="11216642" cy="26812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cs-CZ" dirty="0"/>
              <a:t>Preferovaný pojem: </a:t>
            </a:r>
            <a:r>
              <a:rPr lang="cs-CZ" u="sng" dirty="0"/>
              <a:t>přírodní filosofie</a:t>
            </a:r>
            <a:r>
              <a:rPr lang="cs-CZ" dirty="0"/>
              <a:t>.</a:t>
            </a:r>
          </a:p>
          <a:p>
            <a:r>
              <a:rPr lang="cs-CZ" dirty="0"/>
              <a:t>Po větší část dějin filosofie se filosofie a věda překrývaly (až do 18. století); u některých postav se nedá říci, zdali byly spíše filosofy nebo vědci (Descartes, Leibniz).</a:t>
            </a:r>
          </a:p>
          <a:p>
            <a:endParaRPr lang="cs-CZ" dirty="0"/>
          </a:p>
        </p:txBody>
      </p:sp>
    </p:spTree>
    <p:extLst>
      <p:ext uri="{BB962C8B-B14F-4D97-AF65-F5344CB8AC3E}">
        <p14:creationId xmlns:p14="http://schemas.microsoft.com/office/powerpoint/2010/main" val="330420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r>
              <a:rPr lang="cs-CZ" dirty="0"/>
              <a:t>Aristotelovy živly = neviditelné základní materiály, které nelze dále rozložit.</a:t>
            </a:r>
          </a:p>
          <a:p>
            <a:r>
              <a:rPr lang="cs-CZ" dirty="0"/>
              <a:t>Sestávají vždy z </a:t>
            </a:r>
            <a:r>
              <a:rPr lang="cs-CZ" u="sng" dirty="0"/>
              <a:t>první látky </a:t>
            </a:r>
            <a:r>
              <a:rPr lang="cs-CZ" dirty="0"/>
              <a:t>(</a:t>
            </a:r>
            <a:r>
              <a:rPr lang="cs-CZ" i="1" dirty="0" err="1"/>
              <a:t>materia</a:t>
            </a:r>
            <a:r>
              <a:rPr lang="cs-CZ" i="1" dirty="0"/>
              <a:t> prima</a:t>
            </a:r>
            <a:r>
              <a:rPr lang="cs-CZ" dirty="0"/>
              <a:t>) bez vlastností a dvou kvalit: oheň je teplý a suchý atd. </a:t>
            </a:r>
          </a:p>
          <a:p>
            <a:r>
              <a:rPr lang="cs-CZ" dirty="0"/>
              <a:t>Z živlů vznikají </a:t>
            </a:r>
            <a:r>
              <a:rPr lang="cs-CZ" u="sng" dirty="0"/>
              <a:t>empiricky vnímatelné látky </a:t>
            </a:r>
            <a:r>
              <a:rPr lang="cs-CZ" dirty="0"/>
              <a:t>(dřevo, kovy).</a:t>
            </a:r>
          </a:p>
          <a:p>
            <a:r>
              <a:rPr lang="cs-CZ" dirty="0"/>
              <a:t>Živly se mohou přeměňovat tak, že se změní jedna ze dvou kvalit: voda se může změnit v zemi, protože oba živly sdílejí kvalitu vody. Změna obou kvalit je obtížná.</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Teorie živlů</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Alchymie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Zástupný symbol pro obsah 3">
            <a:extLst>
              <a:ext uri="{FF2B5EF4-FFF2-40B4-BE49-F238E27FC236}">
                <a16:creationId xmlns:a16="http://schemas.microsoft.com/office/drawing/2014/main" id="{75610100-6820-4908-A712-854A8D7C1FE7}"/>
              </a:ext>
            </a:extLst>
          </p:cNvPr>
          <p:cNvPicPr/>
          <p:nvPr/>
        </p:nvPicPr>
        <p:blipFill>
          <a:blip r:embed="rId2">
            <a:extLst>
              <a:ext uri="{28A0092B-C50C-407E-A947-70E740481C1C}">
                <a14:useLocalDpi xmlns:a14="http://schemas.microsoft.com/office/drawing/2010/main" val="0"/>
              </a:ext>
            </a:extLst>
          </a:blip>
          <a:stretch>
            <a:fillRect/>
          </a:stretch>
        </p:blipFill>
        <p:spPr>
          <a:xfrm>
            <a:off x="8396605" y="507897"/>
            <a:ext cx="3795395" cy="3803650"/>
          </a:xfrm>
          <a:prstGeom prst="rect">
            <a:avLst/>
          </a:prstGeom>
        </p:spPr>
      </p:pic>
    </p:spTree>
    <p:extLst>
      <p:ext uri="{BB962C8B-B14F-4D97-AF65-F5344CB8AC3E}">
        <p14:creationId xmlns:p14="http://schemas.microsoft.com/office/powerpoint/2010/main" val="3946602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fontScale="92500" lnSpcReduction="20000"/>
          </a:bodyPr>
          <a:lstStyle/>
          <a:p>
            <a:r>
              <a:rPr lang="cs-CZ" dirty="0"/>
              <a:t>Kovy = složené ze čtyř živlů v určitých poměrech.</a:t>
            </a:r>
          </a:p>
          <a:p>
            <a:r>
              <a:rPr lang="cs-CZ" dirty="0"/>
              <a:t>Nejušlechtilejší kov = zlato, protože jsou v něm optimálně smíchány živly, tj. </a:t>
            </a:r>
            <a:r>
              <a:rPr lang="cs-CZ" u="sng" dirty="0"/>
              <a:t>základní principy</a:t>
            </a:r>
            <a:r>
              <a:rPr lang="cs-CZ" dirty="0"/>
              <a:t>.</a:t>
            </a:r>
          </a:p>
          <a:p>
            <a:r>
              <a:rPr lang="cs-CZ" dirty="0"/>
              <a:t>Kovy vznikají v nitru (děloze) Země pomalým procesem zrání podobně jako rostliny. Po vytěžení znovu po čase dorůstají.</a:t>
            </a:r>
          </a:p>
          <a:p>
            <a:r>
              <a:rPr lang="cs-CZ" dirty="0"/>
              <a:t>Zlato = nejzralejší kov. </a:t>
            </a:r>
          </a:p>
          <a:p>
            <a:r>
              <a:rPr lang="cs-CZ" dirty="0"/>
              <a:t>Smysl alchymie = napodobit proces zrání kovů v zemi a zkrátit jeho trvání během procesu známého jako Velké dílo.</a:t>
            </a:r>
          </a:p>
          <a:p>
            <a:r>
              <a:rPr lang="cs-CZ" u="sng" dirty="0"/>
              <a:t>První látka</a:t>
            </a:r>
            <a:r>
              <a:rPr lang="cs-CZ" dirty="0"/>
              <a:t>: hmota bez vlastností, která je potencionálně vším a usiluje o aktualizaci svých potencí: vše je ve všem (</a:t>
            </a:r>
            <a:r>
              <a:rPr lang="cs-CZ" i="1" dirty="0"/>
              <a:t>hen to pan </a:t>
            </a:r>
            <a:r>
              <a:rPr lang="cs-CZ" dirty="0"/>
              <a:t>– </a:t>
            </a:r>
            <a:r>
              <a:rPr lang="cs-CZ" i="1" dirty="0"/>
              <a:t>ex </a:t>
            </a:r>
            <a:r>
              <a:rPr lang="cs-CZ" i="1" dirty="0" err="1"/>
              <a:t>uno</a:t>
            </a:r>
            <a:r>
              <a:rPr lang="cs-CZ" i="1" dirty="0"/>
              <a:t> omnia</a:t>
            </a:r>
            <a:r>
              <a:rPr lang="cs-CZ" dirty="0"/>
              <a:t>). Je černá. </a:t>
            </a:r>
          </a:p>
          <a:p>
            <a:r>
              <a:rPr lang="cs-CZ" dirty="0"/>
              <a:t>Alchymisté se vždy snažili výchozí látku (rostu, hlínu, lejna…) v laboratoři převést na černou první látku.</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Transmutace kovů a první látka</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Alchymie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Související obrázek">
            <a:extLst>
              <a:ext uri="{FF2B5EF4-FFF2-40B4-BE49-F238E27FC236}">
                <a16:creationId xmlns:a16="http://schemas.microsoft.com/office/drawing/2014/main" id="{57B42962-A6F6-4DC7-9DF1-23E9DD879E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52619" y="1016301"/>
            <a:ext cx="4139381" cy="5841699"/>
          </a:xfrm>
          <a:prstGeom prst="rect">
            <a:avLst/>
          </a:prstGeom>
          <a:noFill/>
          <a:ln>
            <a:noFill/>
          </a:ln>
        </p:spPr>
      </p:pic>
    </p:spTree>
    <p:extLst>
      <p:ext uri="{BB962C8B-B14F-4D97-AF65-F5344CB8AC3E}">
        <p14:creationId xmlns:p14="http://schemas.microsoft.com/office/powerpoint/2010/main" val="4022643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r>
              <a:rPr lang="cs-CZ" dirty="0"/>
              <a:t>Několik kroků (4 až 18), během nich změna barvy: černání, bělání, žloutnutí a rudnutí.</a:t>
            </a:r>
          </a:p>
          <a:p>
            <a:pPr>
              <a:buFont typeface="+mj-lt"/>
              <a:buAutoNum type="arabicParenR"/>
            </a:pPr>
            <a:r>
              <a:rPr lang="cs-CZ" dirty="0"/>
              <a:t>Zčernání: spalování, míchání výchozí látky – přeměna na černou první látku.</a:t>
            </a:r>
          </a:p>
          <a:p>
            <a:pPr>
              <a:buFont typeface="+mj-lt"/>
              <a:buAutoNum type="arabicParenR"/>
            </a:pPr>
            <a:r>
              <a:rPr lang="cs-CZ" dirty="0"/>
              <a:t>„Paví chvost“ (</a:t>
            </a:r>
            <a:r>
              <a:rPr lang="cs-CZ" i="1" dirty="0" err="1"/>
              <a:t>Cauda</a:t>
            </a:r>
            <a:r>
              <a:rPr lang="cs-CZ" i="1" dirty="0"/>
              <a:t> </a:t>
            </a:r>
            <a:r>
              <a:rPr lang="cs-CZ" i="1" dirty="0" err="1"/>
              <a:t>pavonis</a:t>
            </a:r>
            <a:r>
              <a:rPr lang="cs-CZ" dirty="0"/>
              <a:t>): další laboratorní operace, změny barev, dokud se neobjevila rudá. Synchronizace s postavením hvězd a planet. </a:t>
            </a:r>
          </a:p>
          <a:p>
            <a:pPr>
              <a:buFont typeface="+mj-lt"/>
              <a:buAutoNum type="arabicParenR"/>
            </a:pPr>
            <a:r>
              <a:rPr lang="cs-CZ" dirty="0"/>
              <a:t>Kámen mudrců (</a:t>
            </a:r>
            <a:r>
              <a:rPr lang="cs-CZ" i="1" dirty="0" err="1"/>
              <a:t>lapis</a:t>
            </a:r>
            <a:r>
              <a:rPr lang="cs-CZ" i="1" dirty="0"/>
              <a:t> </a:t>
            </a:r>
            <a:r>
              <a:rPr lang="cs-CZ" i="1" dirty="0" err="1"/>
              <a:t>philosophorum</a:t>
            </a:r>
            <a:r>
              <a:rPr lang="cs-CZ" dirty="0"/>
              <a:t>): těžký, tmavě červený, jiskřivý prášek, který se nedá odpařit a je ohnivzdorný. Funkce: mění kovy na zlato. Varianty: jako kvasnice těsto, nebo „</a:t>
            </a:r>
            <a:r>
              <a:rPr lang="cs-CZ" i="1" dirty="0"/>
              <a:t>uzdravuje</a:t>
            </a:r>
            <a:r>
              <a:rPr lang="cs-CZ" dirty="0"/>
              <a:t>“ kovy ke zralosti zlata; „</a:t>
            </a:r>
            <a:r>
              <a:rPr lang="cs-CZ" i="1" dirty="0"/>
              <a:t>přirozený katalyzátor</a:t>
            </a:r>
            <a:r>
              <a:rPr lang="cs-CZ" dirty="0"/>
              <a:t>“ – urychluje procesy v lůně Země.</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Velké dílo – Opus magnum</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Alchymie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Výsledek obrázku pro alchemy cauda pavonis">
            <a:extLst>
              <a:ext uri="{FF2B5EF4-FFF2-40B4-BE49-F238E27FC236}">
                <a16:creationId xmlns:a16="http://schemas.microsoft.com/office/drawing/2014/main" id="{523F5B74-C9AE-4D1A-8A61-A1948360C27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8748" y="521583"/>
            <a:ext cx="3033252" cy="6336418"/>
          </a:xfrm>
          <a:prstGeom prst="rect">
            <a:avLst/>
          </a:prstGeom>
          <a:noFill/>
          <a:ln>
            <a:noFill/>
          </a:ln>
        </p:spPr>
      </p:pic>
    </p:spTree>
    <p:extLst>
      <p:ext uri="{BB962C8B-B14F-4D97-AF65-F5344CB8AC3E}">
        <p14:creationId xmlns:p14="http://schemas.microsoft.com/office/powerpoint/2010/main" val="1179227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135626"/>
            <a:ext cx="6927669" cy="4775596"/>
          </a:xfrm>
        </p:spPr>
        <p:txBody>
          <a:bodyPr>
            <a:normAutofit/>
          </a:bodyPr>
          <a:lstStyle/>
          <a:p>
            <a:pPr>
              <a:buFont typeface="+mj-lt"/>
              <a:buAutoNum type="arabicParenR" startAt="4"/>
            </a:pPr>
            <a:r>
              <a:rPr lang="cs-CZ" dirty="0"/>
              <a:t>Příprava k </a:t>
            </a:r>
            <a:r>
              <a:rPr lang="cs-CZ" u="sng" dirty="0"/>
              <a:t>transmutaci</a:t>
            </a:r>
            <a:r>
              <a:rPr lang="cs-CZ" dirty="0"/>
              <a:t>: praktické úpravy kamene mudrců, změna skupenství.</a:t>
            </a:r>
          </a:p>
          <a:p>
            <a:pPr>
              <a:buFont typeface="+mj-lt"/>
              <a:buAutoNum type="arabicParenR" startAt="4"/>
            </a:pPr>
            <a:r>
              <a:rPr lang="cs-CZ" dirty="0"/>
              <a:t>„Vhození“ (</a:t>
            </a:r>
            <a:r>
              <a:rPr lang="cs-CZ" i="1" dirty="0" err="1"/>
              <a:t>proiectio</a:t>
            </a:r>
            <a:r>
              <a:rPr lang="cs-CZ" dirty="0"/>
              <a:t>): vhození KM do nádoby s kovem, po otevření : ZLATO!!!</a:t>
            </a:r>
          </a:p>
          <a:p>
            <a:pPr>
              <a:buFont typeface="+mj-lt"/>
              <a:buAutoNum type="arabicParenR" startAt="4"/>
            </a:pPr>
            <a:r>
              <a:rPr lang="cs-CZ" dirty="0"/>
              <a:t>Očištění: tělesná a mravní čistota alchymisty (askeze, hygiena, píle, zbožnost, skromnost atd.)</a:t>
            </a:r>
          </a:p>
          <a:p>
            <a:r>
              <a:rPr lang="cs-CZ" dirty="0"/>
              <a:t>Mág napodoboval přírodu: </a:t>
            </a:r>
            <a:r>
              <a:rPr lang="cs-CZ" i="1" dirty="0" err="1"/>
              <a:t>ars</a:t>
            </a:r>
            <a:r>
              <a:rPr lang="cs-CZ" i="1" dirty="0"/>
              <a:t> </a:t>
            </a:r>
            <a:r>
              <a:rPr lang="cs-CZ" i="1" dirty="0" err="1"/>
              <a:t>imitatur</a:t>
            </a:r>
            <a:r>
              <a:rPr lang="cs-CZ" i="1" dirty="0"/>
              <a:t> </a:t>
            </a:r>
            <a:r>
              <a:rPr lang="cs-CZ" i="1" dirty="0" err="1"/>
              <a:t>naturam</a:t>
            </a:r>
            <a:r>
              <a:rPr lang="cs-CZ" dirty="0"/>
              <a:t>.</a:t>
            </a:r>
            <a:endParaRPr lang="cs-CZ" i="1" dirty="0"/>
          </a:p>
          <a:p>
            <a:r>
              <a:rPr lang="cs-CZ" dirty="0"/>
              <a:t>Novověká věda je vůči přírodě agresivní a postupuje proti ní (vivisekce, experimenty atd.)</a:t>
            </a:r>
          </a:p>
          <a:p>
            <a:r>
              <a:rPr lang="cs-CZ" dirty="0"/>
              <a:t>Duchovní stránka alchymie však znamenala, že alchymistům nešlo o panství nad přírodou.</a:t>
            </a:r>
          </a:p>
          <a:p>
            <a:r>
              <a:rPr lang="cs-CZ" dirty="0"/>
              <a:t>Iatrochemie – </a:t>
            </a:r>
            <a:r>
              <a:rPr lang="cs-CZ" dirty="0" err="1"/>
              <a:t>Paracelsus</a:t>
            </a:r>
            <a:r>
              <a:rPr lang="cs-CZ" dirty="0"/>
              <a:t> (1493-1541): </a:t>
            </a:r>
            <a:r>
              <a:rPr lang="cs-CZ" u="sng" dirty="0"/>
              <a:t>léčebná alchymie</a:t>
            </a:r>
            <a:r>
              <a:rPr lang="cs-CZ" dirty="0"/>
              <a:t>: získání </a:t>
            </a:r>
            <a:r>
              <a:rPr lang="cs-CZ" i="1" dirty="0" err="1"/>
              <a:t>panacea</a:t>
            </a:r>
            <a:r>
              <a:rPr lang="cs-CZ" dirty="0"/>
              <a:t> – všeléku; jako první léčil pomocí chemických látek (ne jen bylinkami a amulety).</a:t>
            </a:r>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Alchymie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Obsah obrázku text&#10;&#10;Popis byl vytvořen automaticky">
            <a:extLst>
              <a:ext uri="{FF2B5EF4-FFF2-40B4-BE49-F238E27FC236}">
                <a16:creationId xmlns:a16="http://schemas.microsoft.com/office/drawing/2014/main" id="{380063CB-8510-4EB0-8F15-AAF763877A78}"/>
              </a:ext>
            </a:extLst>
          </p:cNvPr>
          <p:cNvPicPr>
            <a:picLocks noChangeAspect="1"/>
          </p:cNvPicPr>
          <p:nvPr/>
        </p:nvPicPr>
        <p:blipFill>
          <a:blip r:embed="rId2"/>
          <a:stretch>
            <a:fillRect/>
          </a:stretch>
        </p:blipFill>
        <p:spPr>
          <a:xfrm>
            <a:off x="8465575" y="498905"/>
            <a:ext cx="3726426" cy="6359095"/>
          </a:xfrm>
          <a:prstGeom prst="rect">
            <a:avLst/>
          </a:prstGeom>
        </p:spPr>
      </p:pic>
    </p:spTree>
    <p:extLst>
      <p:ext uri="{BB962C8B-B14F-4D97-AF65-F5344CB8AC3E}">
        <p14:creationId xmlns:p14="http://schemas.microsoft.com/office/powerpoint/2010/main" val="1790764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6927669" cy="3777622"/>
          </a:xfrm>
        </p:spPr>
        <p:txBody>
          <a:bodyPr>
            <a:normAutofit/>
          </a:bodyPr>
          <a:lstStyle/>
          <a:p>
            <a:pPr>
              <a:buFont typeface="+mj-lt"/>
              <a:buAutoNum type="alphaLcParenR"/>
            </a:pPr>
            <a:r>
              <a:rPr lang="cs-CZ" dirty="0"/>
              <a:t>Tajnůstkářství a nesrozumitelnost: metafory, symboly, piktogramy, anagramy atp. Předstírání hluboké pravdy i snaha zachovat výrobní tajemství. Při interkulturním přenosu (Východ  - Západ) docházelo k exegetickému zmatku. </a:t>
            </a:r>
          </a:p>
          <a:p>
            <a:pPr>
              <a:buFont typeface="+mj-lt"/>
              <a:buAutoNum type="alphaLcParenR"/>
            </a:pPr>
            <a:r>
              <a:rPr lang="cs-CZ" dirty="0"/>
              <a:t>Mystický aspekt astronomie: alchymie byla také spirituální cestou vnitřního zdokonalení, což byl prvek moderní vědě cizí.</a:t>
            </a:r>
          </a:p>
          <a:p>
            <a:pPr>
              <a:buFont typeface="+mj-lt"/>
              <a:buAutoNum type="alphaLcParenR"/>
            </a:pPr>
            <a:r>
              <a:rPr lang="cs-CZ" dirty="0"/>
              <a:t>Zlatodějství: zdánlivá výroba ušlechtilých kovů podvodnými manipulacemi; falšování zlata.</a:t>
            </a:r>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pl-PL" dirty="0"/>
              <a:t>Špatná pověst alchymie</a:t>
            </a:r>
            <a:endParaRPr lang="cs-CZ" dirty="0"/>
          </a:p>
        </p:txBody>
      </p:sp>
      <p:sp>
        <p:nvSpPr>
          <p:cNvPr id="8" name="TextovéPole 7">
            <a:extLst>
              <a:ext uri="{FF2B5EF4-FFF2-40B4-BE49-F238E27FC236}">
                <a16:creationId xmlns:a16="http://schemas.microsoft.com/office/drawing/2014/main" id="{2874CB65-1D5C-4AB7-BE2E-A21D1E5D6312}"/>
              </a:ext>
            </a:extLst>
          </p:cNvPr>
          <p:cNvSpPr txBox="1"/>
          <p:nvPr/>
        </p:nvSpPr>
        <p:spPr>
          <a:xfrm>
            <a:off x="63042" y="64825"/>
            <a:ext cx="3837445"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 Propojený svět – Okultní vědy</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742ED58B-62CD-437A-8EBC-171F95416AFD}"/>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Alchymie</a:t>
            </a:r>
          </a:p>
        </p:txBody>
      </p:sp>
      <p:pic>
        <p:nvPicPr>
          <p:cNvPr id="5" name="Obrázek 4" descr="Obsah obrázku text, tkanina, kobereček, rámeček obrázku&#10;&#10;Popis byl vytvořen automaticky">
            <a:extLst>
              <a:ext uri="{FF2B5EF4-FFF2-40B4-BE49-F238E27FC236}">
                <a16:creationId xmlns:a16="http://schemas.microsoft.com/office/drawing/2014/main" id="{79BF1662-EC5D-4A0E-BFE1-5B8592E51B12}"/>
              </a:ext>
            </a:extLst>
          </p:cNvPr>
          <p:cNvPicPr>
            <a:picLocks noChangeAspect="1"/>
          </p:cNvPicPr>
          <p:nvPr/>
        </p:nvPicPr>
        <p:blipFill>
          <a:blip r:embed="rId2"/>
          <a:stretch>
            <a:fillRect/>
          </a:stretch>
        </p:blipFill>
        <p:spPr>
          <a:xfrm>
            <a:off x="8008374" y="519173"/>
            <a:ext cx="4183626" cy="6338827"/>
          </a:xfrm>
          <a:prstGeom prst="rect">
            <a:avLst/>
          </a:prstGeom>
        </p:spPr>
      </p:pic>
    </p:spTree>
    <p:extLst>
      <p:ext uri="{BB962C8B-B14F-4D97-AF65-F5344CB8AC3E}">
        <p14:creationId xmlns:p14="http://schemas.microsoft.com/office/powerpoint/2010/main" val="4145153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1466124695"/>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319374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a:xfrm>
            <a:off x="1615441" y="2761100"/>
            <a:ext cx="9780314" cy="1378636"/>
          </a:xfrm>
        </p:spPr>
        <p:txBody>
          <a:bodyPr>
            <a:normAutofit/>
          </a:bodyPr>
          <a:lstStyle/>
          <a:p>
            <a:r>
              <a:rPr lang="cs-CZ" u="sng" dirty="0">
                <a:solidFill>
                  <a:schemeClr val="accent1"/>
                </a:solidFill>
              </a:rPr>
              <a:t>III. Svět nových </a:t>
            </a:r>
            <a:br>
              <a:rPr lang="cs-CZ" u="sng" dirty="0">
                <a:solidFill>
                  <a:schemeClr val="accent1"/>
                </a:solidFill>
              </a:rPr>
            </a:br>
            <a:r>
              <a:rPr lang="cs-CZ" u="sng" dirty="0">
                <a:solidFill>
                  <a:schemeClr val="accent1"/>
                </a:solidFill>
              </a:rPr>
              <a:t>vědeckých metod</a:t>
            </a:r>
          </a:p>
        </p:txBody>
      </p:sp>
      <p:pic>
        <p:nvPicPr>
          <p:cNvPr id="6" name="Obrázek 5">
            <a:extLst>
              <a:ext uri="{FF2B5EF4-FFF2-40B4-BE49-F238E27FC236}">
                <a16:creationId xmlns:a16="http://schemas.microsoft.com/office/drawing/2014/main" id="{C1F00940-DF4F-4EC8-8E0C-9034B4A1A90D}"/>
              </a:ext>
            </a:extLst>
          </p:cNvPr>
          <p:cNvPicPr>
            <a:picLocks noChangeAspect="1"/>
          </p:cNvPicPr>
          <p:nvPr/>
        </p:nvPicPr>
        <p:blipFill>
          <a:blip r:embed="rId2"/>
          <a:stretch>
            <a:fillRect/>
          </a:stretch>
        </p:blipFill>
        <p:spPr>
          <a:xfrm>
            <a:off x="6543667" y="1"/>
            <a:ext cx="5648333" cy="4073236"/>
          </a:xfrm>
          <a:prstGeom prst="rect">
            <a:avLst/>
          </a:prstGeom>
        </p:spPr>
      </p:pic>
    </p:spTree>
    <p:extLst>
      <p:ext uri="{BB962C8B-B14F-4D97-AF65-F5344CB8AC3E}">
        <p14:creationId xmlns:p14="http://schemas.microsoft.com/office/powerpoint/2010/main" val="131397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Hierarchická klasifikace oborů</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Hierarchická klasifikace oborů</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6A2D4495-F7A3-42EF-8F7F-5213D0D39C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061" y="624110"/>
            <a:ext cx="3825939" cy="6051192"/>
          </a:xfrm>
          <a:prstGeom prst="rect">
            <a:avLst/>
          </a:prstGeom>
          <a:noFill/>
          <a:ln>
            <a:noFill/>
          </a:ln>
        </p:spPr>
      </p:pic>
    </p:spTree>
    <p:extLst>
      <p:ext uri="{BB962C8B-B14F-4D97-AF65-F5344CB8AC3E}">
        <p14:creationId xmlns:p14="http://schemas.microsoft.com/office/powerpoint/2010/main" val="331118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881188"/>
            <a:ext cx="7562426" cy="4888174"/>
          </a:xfrm>
        </p:spPr>
        <p:txBody>
          <a:bodyPr>
            <a:normAutofit/>
          </a:bodyPr>
          <a:lstStyle/>
          <a:p>
            <a:r>
              <a:rPr lang="cs-CZ" dirty="0"/>
              <a:t>Přírodou a jejími zákony a příčinou se zabývala až do 18. století: </a:t>
            </a:r>
            <a:r>
              <a:rPr lang="cs-CZ" i="1" dirty="0" err="1"/>
              <a:t>philosophia</a:t>
            </a:r>
            <a:r>
              <a:rPr lang="cs-CZ" i="1" dirty="0"/>
              <a:t> </a:t>
            </a:r>
            <a:r>
              <a:rPr lang="cs-CZ" i="1" dirty="0" err="1"/>
              <a:t>naturalis</a:t>
            </a:r>
            <a:r>
              <a:rPr lang="cs-CZ" dirty="0"/>
              <a:t>, </a:t>
            </a:r>
            <a:r>
              <a:rPr lang="cs-CZ" i="1" dirty="0" err="1"/>
              <a:t>scientia</a:t>
            </a:r>
            <a:r>
              <a:rPr lang="cs-CZ" i="1" dirty="0"/>
              <a:t> </a:t>
            </a:r>
            <a:r>
              <a:rPr lang="cs-CZ" i="1" dirty="0" err="1"/>
              <a:t>naturalis</a:t>
            </a:r>
            <a:r>
              <a:rPr lang="cs-CZ" dirty="0"/>
              <a:t> nebo jako </a:t>
            </a:r>
            <a:r>
              <a:rPr lang="cs-CZ" i="1" dirty="0" err="1"/>
              <a:t>physica</a:t>
            </a:r>
            <a:r>
              <a:rPr lang="cs-CZ" dirty="0"/>
              <a:t>.</a:t>
            </a:r>
          </a:p>
          <a:p>
            <a:r>
              <a:rPr lang="cs-CZ" dirty="0"/>
              <a:t>Newton: </a:t>
            </a:r>
            <a:r>
              <a:rPr lang="cs-CZ" i="1" dirty="0" err="1"/>
              <a:t>Principia</a:t>
            </a:r>
            <a:r>
              <a:rPr lang="cs-CZ" i="1" dirty="0"/>
              <a:t> </a:t>
            </a:r>
            <a:r>
              <a:rPr lang="cs-CZ" i="1" dirty="0" err="1"/>
              <a:t>mathematica</a:t>
            </a:r>
            <a:r>
              <a:rPr lang="cs-CZ" i="1" dirty="0"/>
              <a:t> </a:t>
            </a:r>
            <a:r>
              <a:rPr lang="cs-CZ" i="1" dirty="0" err="1"/>
              <a:t>philosophiae</a:t>
            </a:r>
            <a:r>
              <a:rPr lang="cs-CZ" i="1" dirty="0"/>
              <a:t> </a:t>
            </a:r>
            <a:r>
              <a:rPr lang="cs-CZ" i="1" dirty="0" err="1"/>
              <a:t>naturalis</a:t>
            </a:r>
            <a:r>
              <a:rPr lang="cs-CZ" dirty="0"/>
              <a:t> (1687) – metodologická pravidla: </a:t>
            </a:r>
            <a:r>
              <a:rPr lang="cs-CZ" i="1" dirty="0" err="1"/>
              <a:t>regulae</a:t>
            </a:r>
            <a:r>
              <a:rPr lang="cs-CZ" i="1" dirty="0"/>
              <a:t> </a:t>
            </a:r>
            <a:r>
              <a:rPr lang="cs-CZ" i="1" dirty="0" err="1"/>
              <a:t>philosophandi</a:t>
            </a:r>
            <a:r>
              <a:rPr lang="cs-CZ" i="1" dirty="0"/>
              <a:t>.</a:t>
            </a:r>
          </a:p>
          <a:p>
            <a:r>
              <a:rPr lang="cs-CZ" u="sng" dirty="0"/>
              <a:t>Aristotelská klasifikace vědění</a:t>
            </a:r>
            <a:r>
              <a:rPr lang="cs-CZ" dirty="0"/>
              <a:t>: teoretické, praktické, </a:t>
            </a:r>
            <a:r>
              <a:rPr lang="cs-CZ" dirty="0" err="1"/>
              <a:t>poietické</a:t>
            </a:r>
            <a:r>
              <a:rPr lang="cs-CZ" dirty="0"/>
              <a:t> → teoretické: fyzika, matematika, metafyzika (</a:t>
            </a:r>
            <a:r>
              <a:rPr lang="cs-CZ" u="sng" dirty="0"/>
              <a:t>první filosofie</a:t>
            </a:r>
            <a:r>
              <a:rPr lang="cs-CZ" dirty="0"/>
              <a:t>, teologie). Kritérium dělení: proměnlivost a vazba na hmotu.</a:t>
            </a:r>
          </a:p>
          <a:p>
            <a:r>
              <a:rPr lang="cs-CZ" i="1" dirty="0" err="1"/>
              <a:t>Historia</a:t>
            </a:r>
            <a:r>
              <a:rPr lang="cs-CZ" i="1" dirty="0"/>
              <a:t> </a:t>
            </a:r>
            <a:r>
              <a:rPr lang="cs-CZ" i="1" dirty="0" err="1"/>
              <a:t>naturalis</a:t>
            </a:r>
            <a:r>
              <a:rPr lang="cs-CZ" i="1" dirty="0"/>
              <a:t> </a:t>
            </a:r>
            <a:r>
              <a:rPr lang="cs-CZ" dirty="0"/>
              <a:t>(přírodopis) nebyla považována za vědění (</a:t>
            </a:r>
            <a:r>
              <a:rPr lang="cs-CZ" i="1" dirty="0"/>
              <a:t>epistémé</a:t>
            </a:r>
            <a:r>
              <a:rPr lang="cs-CZ" dirty="0"/>
              <a:t>), protože neuváděla příčiny.</a:t>
            </a:r>
          </a:p>
          <a:p>
            <a:r>
              <a:rPr lang="cs-CZ" i="1" dirty="0" err="1"/>
              <a:t>Scientiae</a:t>
            </a:r>
            <a:r>
              <a:rPr lang="cs-CZ" i="1" dirty="0"/>
              <a:t> </a:t>
            </a:r>
            <a:r>
              <a:rPr lang="cs-CZ" i="1" dirty="0" err="1"/>
              <a:t>mediae</a:t>
            </a:r>
            <a:r>
              <a:rPr lang="cs-CZ" dirty="0"/>
              <a:t>/</a:t>
            </a:r>
            <a:r>
              <a:rPr lang="cs-CZ" i="1" dirty="0" err="1"/>
              <a:t>mixtae</a:t>
            </a:r>
            <a:r>
              <a:rPr lang="cs-CZ" dirty="0"/>
              <a:t>: smíšené vědy: užívaly matematiku k výkladu přírodních jevů, tj. směšovaly čistou matematiku a fyziku : astronomie, optika, mechanika → </a:t>
            </a:r>
            <a:r>
              <a:rPr lang="cs-CZ" dirty="0" err="1"/>
              <a:t>fyzikomatematika</a:t>
            </a:r>
            <a:r>
              <a:rPr lang="cs-CZ" dirty="0"/>
              <a:t>.</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5D2058BB-B862-4898-94B5-A4F82C884B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Hierarchická klasifikace oborů</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descr="Image result for newton philosophiae naturalis principia mathematica">
            <a:extLst>
              <a:ext uri="{FF2B5EF4-FFF2-40B4-BE49-F238E27FC236}">
                <a16:creationId xmlns:a16="http://schemas.microsoft.com/office/drawing/2014/main" id="{9CE01772-1F6A-4603-8F36-A1F494E87BE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23615" y="1881188"/>
            <a:ext cx="3568385" cy="4961861"/>
          </a:xfrm>
          <a:prstGeom prst="rect">
            <a:avLst/>
          </a:prstGeom>
          <a:noFill/>
          <a:ln>
            <a:noFill/>
          </a:ln>
        </p:spPr>
      </p:pic>
      <p:sp>
        <p:nvSpPr>
          <p:cNvPr id="11" name="Nadpis 4">
            <a:extLst>
              <a:ext uri="{FF2B5EF4-FFF2-40B4-BE49-F238E27FC236}">
                <a16:creationId xmlns:a16="http://schemas.microsoft.com/office/drawing/2014/main" id="{B98F0F06-29DB-4D74-AE72-5F2B7F94C8D4}"/>
              </a:ext>
            </a:extLst>
          </p:cNvPr>
          <p:cNvSpPr>
            <a:spLocks noGrp="1"/>
          </p:cNvSpPr>
          <p:nvPr>
            <p:ph type="title"/>
          </p:nvPr>
        </p:nvSpPr>
        <p:spPr>
          <a:xfrm>
            <a:off x="975360" y="624110"/>
            <a:ext cx="10529251" cy="1280890"/>
          </a:xfrm>
        </p:spPr>
        <p:txBody>
          <a:bodyPr/>
          <a:lstStyle/>
          <a:p>
            <a:r>
              <a:rPr lang="cs-CZ" dirty="0"/>
              <a:t>1. Hierarchická klasifikace oborů</a:t>
            </a:r>
            <a:br>
              <a:rPr lang="cs-CZ" dirty="0"/>
            </a:br>
            <a:endParaRPr lang="cs-CZ" dirty="0"/>
          </a:p>
        </p:txBody>
      </p:sp>
    </p:spTree>
    <p:extLst>
      <p:ext uri="{BB962C8B-B14F-4D97-AF65-F5344CB8AC3E}">
        <p14:creationId xmlns:p14="http://schemas.microsoft.com/office/powerpoint/2010/main" val="3433441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3550471"/>
            <a:ext cx="11216640" cy="2959101"/>
          </a:xfrm>
        </p:spPr>
        <p:txBody>
          <a:bodyPr>
            <a:normAutofit/>
          </a:bodyPr>
          <a:lstStyle/>
          <a:p>
            <a:r>
              <a:rPr lang="cs-CZ" b="1" dirty="0" err="1"/>
              <a:t>Arist</a:t>
            </a:r>
            <a:r>
              <a:rPr lang="cs-CZ" b="1" dirty="0"/>
              <a:t>. přírodní filosofie</a:t>
            </a:r>
            <a:r>
              <a:rPr lang="cs-CZ" dirty="0"/>
              <a:t> = kauzální vysvětlování známého světa – nezájem o singulární data.</a:t>
            </a:r>
          </a:p>
          <a:p>
            <a:r>
              <a:rPr lang="cs-CZ" u="sng" dirty="0"/>
              <a:t>Aristotelská zkušenost </a:t>
            </a:r>
            <a:r>
              <a:rPr lang="cs-CZ" dirty="0"/>
              <a:t>= obecné tvrzení, které pochází z opakovaného vnímání stejného procesu buď jedním člověkem nebo lidským rodem (není to zkušenost jednoho člověka s jedinečnou událostí)</a:t>
            </a:r>
          </a:p>
          <a:p>
            <a:r>
              <a:rPr lang="cs-CZ" b="1" dirty="0"/>
              <a:t>Přírodní filosofie</a:t>
            </a:r>
            <a:r>
              <a:rPr lang="cs-CZ" dirty="0"/>
              <a:t> – stanovení příčiny bylo vždy deduktivní – sylogismy – věda/</a:t>
            </a:r>
            <a:r>
              <a:rPr lang="cs-CZ" dirty="0" err="1"/>
              <a:t>scientia</a:t>
            </a:r>
            <a:r>
              <a:rPr lang="cs-CZ" dirty="0"/>
              <a:t>/epistémé = odvození z obecných premis považovaných za jisté („</a:t>
            </a:r>
            <a:r>
              <a:rPr lang="cs-CZ" i="1" dirty="0"/>
              <a:t>lidé jsou smrtelní</a:t>
            </a:r>
            <a:r>
              <a:rPr lang="cs-CZ" dirty="0"/>
              <a:t>“).</a:t>
            </a:r>
          </a:p>
          <a:p>
            <a:r>
              <a:rPr lang="cs-CZ" u="sng" dirty="0"/>
              <a:t>Čtyři druhy příčin</a:t>
            </a:r>
            <a:r>
              <a:rPr lang="cs-CZ" dirty="0"/>
              <a:t>: </a:t>
            </a:r>
            <a:r>
              <a:rPr lang="cs-CZ" i="1" dirty="0"/>
              <a:t>finální</a:t>
            </a:r>
            <a:r>
              <a:rPr lang="cs-CZ" dirty="0"/>
              <a:t> (účelové), </a:t>
            </a:r>
            <a:r>
              <a:rPr lang="cs-CZ" i="1" dirty="0"/>
              <a:t>materiální</a:t>
            </a:r>
            <a:r>
              <a:rPr lang="cs-CZ" dirty="0"/>
              <a:t> (látkové), </a:t>
            </a:r>
            <a:r>
              <a:rPr lang="cs-CZ" i="1" dirty="0" err="1"/>
              <a:t>eficientní</a:t>
            </a:r>
            <a:r>
              <a:rPr lang="cs-CZ" dirty="0"/>
              <a:t> (působící) a </a:t>
            </a:r>
            <a:r>
              <a:rPr lang="cs-CZ" i="1" dirty="0"/>
              <a:t>formální</a:t>
            </a:r>
            <a:r>
              <a:rPr lang="cs-CZ" dirty="0"/>
              <a:t> – příčinou je forma entity (Sokrates je smrtelný, protože má formu člověka). </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5D2058BB-B862-4898-94B5-A4F82C884B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Hierarchická klasifikace oborů</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2. Aristotelská přírodní filosofie</a:t>
            </a:r>
            <a:br>
              <a:rPr lang="cs-CZ" dirty="0"/>
            </a:br>
            <a:endParaRPr lang="cs-CZ" dirty="0"/>
          </a:p>
        </p:txBody>
      </p:sp>
      <p:pic>
        <p:nvPicPr>
          <p:cNvPr id="8" name="Obrázek 7" descr="Image result for aristotelian four causes">
            <a:extLst>
              <a:ext uri="{FF2B5EF4-FFF2-40B4-BE49-F238E27FC236}">
                <a16:creationId xmlns:a16="http://schemas.microsoft.com/office/drawing/2014/main" id="{3C072540-A2D3-4A98-86BF-ED68E8A095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79955" y="512764"/>
            <a:ext cx="4192270" cy="2959100"/>
          </a:xfrm>
          <a:prstGeom prst="rect">
            <a:avLst/>
          </a:prstGeom>
          <a:noFill/>
          <a:ln>
            <a:noFill/>
          </a:ln>
        </p:spPr>
      </p:pic>
    </p:spTree>
    <p:extLst>
      <p:ext uri="{BB962C8B-B14F-4D97-AF65-F5344CB8AC3E}">
        <p14:creationId xmlns:p14="http://schemas.microsoft.com/office/powerpoint/2010/main" val="3253779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72D8A2A-B0AB-4EAD-B363-483A20A68CDD}"/>
              </a:ext>
            </a:extLst>
          </p:cNvPr>
          <p:cNvSpPr>
            <a:spLocks noGrp="1"/>
          </p:cNvSpPr>
          <p:nvPr>
            <p:ph idx="1"/>
          </p:nvPr>
        </p:nvSpPr>
        <p:spPr>
          <a:xfrm>
            <a:off x="975360" y="542925"/>
            <a:ext cx="10529252" cy="6100764"/>
          </a:xfrm>
        </p:spPr>
        <p:txBody>
          <a:bodyPr>
            <a:normAutofit/>
          </a:bodyPr>
          <a:lstStyle/>
          <a:p>
            <a:pPr>
              <a:spcAft>
                <a:spcPts val="1200"/>
              </a:spcAft>
            </a:pPr>
            <a:r>
              <a:rPr lang="cs-CZ" dirty="0"/>
              <a:t>V 19. a 20. století se zcela oddělily dějiny filosofie od dějin vědy → zcela odlišný pohled na novověk.</a:t>
            </a:r>
          </a:p>
          <a:p>
            <a:pPr>
              <a:spcAft>
                <a:spcPts val="1200"/>
              </a:spcAft>
              <a:buFont typeface="+mj-lt"/>
              <a:buAutoNum type="alphaLcParenR"/>
            </a:pPr>
            <a:r>
              <a:rPr lang="cs-CZ" b="1" dirty="0"/>
              <a:t>Historie vědy </a:t>
            </a:r>
            <a:r>
              <a:rPr lang="cs-CZ" dirty="0"/>
              <a:t>věří v dlouhou a kolektivní tzv. vědeckou revoluci (1543-1687).</a:t>
            </a:r>
            <a:br>
              <a:rPr lang="cs-CZ" dirty="0"/>
            </a:br>
            <a:r>
              <a:rPr lang="cs-CZ" dirty="0"/>
              <a:t>						</a:t>
            </a:r>
            <a:r>
              <a:rPr lang="cs-CZ" sz="2400" b="1" dirty="0"/>
              <a:t>X</a:t>
            </a:r>
            <a:r>
              <a:rPr lang="cs-CZ" sz="2400" dirty="0"/>
              <a:t> </a:t>
            </a:r>
            <a:r>
              <a:rPr lang="cs-CZ" dirty="0"/>
              <a:t/>
            </a:r>
            <a:br>
              <a:rPr lang="cs-CZ" dirty="0"/>
            </a:br>
            <a:r>
              <a:rPr lang="cs-CZ" b="1" dirty="0"/>
              <a:t>Historie filosofie </a:t>
            </a:r>
            <a:r>
              <a:rPr lang="cs-CZ" dirty="0"/>
              <a:t>– Descartes : okamžitý a epochální zlom („</a:t>
            </a:r>
            <a:r>
              <a:rPr lang="cs-CZ" i="1" dirty="0" err="1"/>
              <a:t>one</a:t>
            </a:r>
            <a:r>
              <a:rPr lang="cs-CZ" i="1" dirty="0"/>
              <a:t> man </a:t>
            </a:r>
            <a:r>
              <a:rPr lang="cs-CZ" i="1" dirty="0" err="1"/>
              <a:t>revolution</a:t>
            </a:r>
            <a:r>
              <a:rPr lang="cs-CZ" dirty="0"/>
              <a:t>“).</a:t>
            </a:r>
          </a:p>
          <a:p>
            <a:pPr>
              <a:spcAft>
                <a:spcPts val="1200"/>
              </a:spcAft>
              <a:buFont typeface="+mj-lt"/>
              <a:buAutoNum type="alphaLcParenR"/>
            </a:pPr>
            <a:r>
              <a:rPr lang="cs-CZ" b="1" dirty="0"/>
              <a:t>HF</a:t>
            </a:r>
            <a:r>
              <a:rPr lang="cs-CZ" dirty="0"/>
              <a:t>: Descartes se prezentuje jako historická tabula rasa – nikomu za nic nevděčí a začíná znovu jen díky </a:t>
            </a:r>
            <a:r>
              <a:rPr lang="cs-CZ" i="1" dirty="0"/>
              <a:t>la </a:t>
            </a:r>
            <a:r>
              <a:rPr lang="cs-CZ" i="1" dirty="0" err="1"/>
              <a:t>lumière</a:t>
            </a:r>
            <a:r>
              <a:rPr lang="cs-CZ" i="1" dirty="0"/>
              <a:t> </a:t>
            </a:r>
            <a:r>
              <a:rPr lang="cs-CZ" i="1" dirty="0" err="1"/>
              <a:t>naturelle</a:t>
            </a:r>
            <a:r>
              <a:rPr lang="cs-CZ" i="1" dirty="0"/>
              <a:t>.</a:t>
            </a:r>
            <a:br>
              <a:rPr lang="cs-CZ" i="1" dirty="0"/>
            </a:br>
            <a:r>
              <a:rPr lang="cs-CZ" i="1" dirty="0"/>
              <a:t>						</a:t>
            </a:r>
            <a:r>
              <a:rPr lang="cs-CZ" sz="2400" b="1" dirty="0"/>
              <a:t>X</a:t>
            </a:r>
            <a:r>
              <a:rPr lang="cs-CZ" dirty="0"/>
              <a:t/>
            </a:r>
            <a:br>
              <a:rPr lang="cs-CZ" dirty="0"/>
            </a:br>
            <a:r>
              <a:rPr lang="cs-CZ" b="1" dirty="0"/>
              <a:t>HV:</a:t>
            </a:r>
            <a:r>
              <a:rPr lang="cs-CZ" dirty="0"/>
              <a:t> Dlouhá změna v myšlení mezi Koperníkem a </a:t>
            </a:r>
            <a:r>
              <a:rPr lang="cs-CZ" dirty="0" err="1"/>
              <a:t>Vesaliem</a:t>
            </a:r>
            <a:r>
              <a:rPr lang="cs-CZ" dirty="0"/>
              <a:t> (1543) a Newtonem (1687), žádný náhlý zášleh geniality.</a:t>
            </a:r>
          </a:p>
          <a:p>
            <a:pPr>
              <a:spcAft>
                <a:spcPts val="1200"/>
              </a:spcAft>
              <a:buFont typeface="+mj-lt"/>
              <a:buAutoNum type="alphaLcParenR"/>
            </a:pPr>
            <a:r>
              <a:rPr lang="cs-CZ" b="1" dirty="0"/>
              <a:t>HF</a:t>
            </a:r>
            <a:r>
              <a:rPr lang="cs-CZ" dirty="0"/>
              <a:t>: zcela se vytratila školská (scholastická) filosofie, která kvantitativně a pedagogicky dominovala → z dějin filosofie se vytratily jihoevropské a východoevropské Země, filosofický kosmos mezi Londýnem – Amsterdamem – Paříží a Hannoverem.</a:t>
            </a:r>
            <a:br>
              <a:rPr lang="cs-CZ" dirty="0"/>
            </a:br>
            <a:r>
              <a:rPr lang="cs-CZ" dirty="0"/>
              <a:t>						</a:t>
            </a:r>
            <a:r>
              <a:rPr lang="cs-CZ" sz="2400" b="1" dirty="0"/>
              <a:t>X </a:t>
            </a:r>
            <a:r>
              <a:rPr lang="cs-CZ" dirty="0"/>
              <a:t/>
            </a:r>
            <a:br>
              <a:rPr lang="cs-CZ" dirty="0"/>
            </a:br>
            <a:r>
              <a:rPr lang="cs-CZ" b="1" dirty="0"/>
              <a:t>HV</a:t>
            </a:r>
            <a:r>
              <a:rPr lang="cs-CZ" dirty="0"/>
              <a:t>: pluralita postav z celé Evropy.</a:t>
            </a:r>
          </a:p>
          <a:p>
            <a:r>
              <a:rPr lang="cs-CZ" dirty="0"/>
              <a:t>Je vhodné spojovat dějiny filosofie a dějiny vědy (zvláště pro období raného novověku).</a:t>
            </a:r>
          </a:p>
          <a:p>
            <a:endParaRPr lang="cs-CZ" dirty="0"/>
          </a:p>
        </p:txBody>
      </p:sp>
      <p:sp>
        <p:nvSpPr>
          <p:cNvPr id="7" name="Obdélník 6">
            <a:extLst>
              <a:ext uri="{FF2B5EF4-FFF2-40B4-BE49-F238E27FC236}">
                <a16:creationId xmlns:a16="http://schemas.microsoft.com/office/drawing/2014/main" id="{A6AF1359-C491-4FF1-B1C8-89AE4F3109BB}"/>
              </a:ext>
            </a:extLst>
          </p:cNvPr>
          <p:cNvSpPr/>
          <p:nvPr/>
        </p:nvSpPr>
        <p:spPr>
          <a:xfrm>
            <a:off x="975360" y="1400176"/>
            <a:ext cx="10529252" cy="10001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14321EEF-D5B1-483C-B11E-EF90BB54B559}"/>
              </a:ext>
            </a:extLst>
          </p:cNvPr>
          <p:cNvSpPr/>
          <p:nvPr/>
        </p:nvSpPr>
        <p:spPr>
          <a:xfrm>
            <a:off x="975360" y="2536030"/>
            <a:ext cx="10529252" cy="16073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D37C228D-043A-4C42-9C0F-DEE23018FA2A}"/>
              </a:ext>
            </a:extLst>
          </p:cNvPr>
          <p:cNvSpPr/>
          <p:nvPr/>
        </p:nvSpPr>
        <p:spPr>
          <a:xfrm>
            <a:off x="975360" y="4279102"/>
            <a:ext cx="10529252" cy="160734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42425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10529251" cy="3777622"/>
          </a:xfrm>
        </p:spPr>
        <p:txBody>
          <a:bodyPr>
            <a:normAutofit/>
          </a:bodyPr>
          <a:lstStyle/>
          <a:p>
            <a:r>
              <a:rPr lang="cs-CZ" dirty="0"/>
              <a:t>Z aristotelského hlediska smíšené vědy poskytovaly matematický popis, ne příčiny (a nebyly sylogistické), proto nebyly považovány za opravdovou vědu.</a:t>
            </a:r>
          </a:p>
          <a:p>
            <a:r>
              <a:rPr lang="cs-CZ" dirty="0"/>
              <a:t>Přírodní filosofie často určovala obecné kosmologické rysy světa: střed, periferie, obsazení středu atp.</a:t>
            </a:r>
          </a:p>
          <a:p>
            <a:r>
              <a:rPr lang="cs-CZ" dirty="0"/>
              <a:t>Astronomie: </a:t>
            </a:r>
            <a:r>
              <a:rPr lang="cs-CZ" u="sng" dirty="0"/>
              <a:t>kvantitativní charakteristiky nebeských těles </a:t>
            </a:r>
            <a:r>
              <a:rPr lang="cs-CZ" dirty="0"/>
              <a:t>(velikost, vzdálenost, poloha a rychlost), neposkytuje příčinné vědění.</a:t>
            </a:r>
          </a:p>
          <a:p>
            <a:r>
              <a:rPr lang="cs-CZ" dirty="0"/>
              <a:t>Scholastika považovala přírodní filosofii za vznešenější obor (příčiny) – astronomie a další smíšené vědy jsou horší, hypotetické a nedostatečné vědění.</a:t>
            </a:r>
          </a:p>
          <a:p>
            <a:r>
              <a:rPr lang="cs-CZ" dirty="0"/>
              <a:t>Zásadní změna v 1. století: smíšené matematické vědy byly povýšeny na opravdové vědy → vzniká z aristotelského hlediska monstrum: matematická fyzika. </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5D2058BB-B862-4898-94B5-A4F82C884B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Hierarchická klasifikace oborů</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3. Vztah přírodní filosofie a </a:t>
            </a:r>
            <a:r>
              <a:rPr lang="cs-CZ" dirty="0" err="1"/>
              <a:t>scientiae</a:t>
            </a:r>
            <a:r>
              <a:rPr lang="cs-CZ" dirty="0"/>
              <a:t> </a:t>
            </a:r>
            <a:r>
              <a:rPr lang="cs-CZ" dirty="0" err="1"/>
              <a:t>mixtae</a:t>
            </a:r>
            <a:endParaRPr lang="cs-CZ" dirty="0"/>
          </a:p>
        </p:txBody>
      </p:sp>
    </p:spTree>
    <p:extLst>
      <p:ext uri="{BB962C8B-B14F-4D97-AF65-F5344CB8AC3E}">
        <p14:creationId xmlns:p14="http://schemas.microsoft.com/office/powerpoint/2010/main" val="3432274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Matematizace přírody</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Matematizace přírody</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6A2D4495-F7A3-42EF-8F7F-5213D0D39C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061" y="624110"/>
            <a:ext cx="3825939" cy="6051192"/>
          </a:xfrm>
          <a:prstGeom prst="rect">
            <a:avLst/>
          </a:prstGeom>
          <a:noFill/>
          <a:ln>
            <a:noFill/>
          </a:ln>
        </p:spPr>
      </p:pic>
    </p:spTree>
    <p:extLst>
      <p:ext uri="{BB962C8B-B14F-4D97-AF65-F5344CB8AC3E}">
        <p14:creationId xmlns:p14="http://schemas.microsoft.com/office/powerpoint/2010/main" val="2641056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4999"/>
            <a:ext cx="10529252" cy="4652963"/>
          </a:xfrm>
        </p:spPr>
        <p:txBody>
          <a:bodyPr>
            <a:normAutofit/>
          </a:bodyPr>
          <a:lstStyle/>
          <a:p>
            <a:r>
              <a:rPr lang="cs-CZ" dirty="0"/>
              <a:t>Galileo začal matematizovat procesy, které dosud spadaly do přírodní filosofie – především pohyb; dva způsoby:</a:t>
            </a:r>
          </a:p>
          <a:p>
            <a:r>
              <a:rPr lang="cs-CZ" dirty="0"/>
              <a:t>Hledání </a:t>
            </a:r>
            <a:r>
              <a:rPr lang="cs-CZ" u="sng" dirty="0"/>
              <a:t>geometrického vyjádření jevů. </a:t>
            </a:r>
          </a:p>
          <a:p>
            <a:r>
              <a:rPr lang="cs-CZ" dirty="0"/>
              <a:t>G. věřil, že za empirickými procesy se skrývá matematická struktura.</a:t>
            </a:r>
          </a:p>
          <a:p>
            <a:r>
              <a:rPr lang="cs-CZ" dirty="0"/>
              <a:t>V přírodě se neskrývají významy ani symboly (viz alchymie).</a:t>
            </a:r>
          </a:p>
          <a:p>
            <a:pPr marL="0" indent="0" algn="just">
              <a:buNone/>
            </a:pPr>
            <a:r>
              <a:rPr lang="cs-CZ" u="sng" dirty="0"/>
              <a:t>Příroda je psána matematickým jazykem</a:t>
            </a:r>
            <a:r>
              <a:rPr lang="cs-CZ" dirty="0"/>
              <a:t>: „</a:t>
            </a:r>
            <a:r>
              <a:rPr lang="cs-CZ" i="1" dirty="0"/>
              <a:t>Filosofie je napsána v této velké knize vesmíru, která je ustavičně otevřena našemu pohledu. Ale člověk nemůže této knize porozumět, pokud se nejprve nenaučí chápat její jazyk a číst písmena, jimiž je napsána. Je napsána jazykem matematiky a jejími písmeny jsou trojúhelníky, kružnice a další geometrické útvary, bez nichž je lidsky nemožné porozumět jejímu jedinému slovu.</a:t>
            </a:r>
            <a:r>
              <a:rPr lang="cs-CZ" dirty="0"/>
              <a:t>“ (Prubíř / </a:t>
            </a:r>
            <a:r>
              <a:rPr lang="cs-CZ" i="1" dirty="0" err="1"/>
              <a:t>Il</a:t>
            </a:r>
            <a:r>
              <a:rPr lang="cs-CZ" i="1" dirty="0"/>
              <a:t> </a:t>
            </a:r>
            <a:r>
              <a:rPr lang="cs-CZ" i="1" dirty="0" err="1"/>
              <a:t>Saggiatore</a:t>
            </a:r>
            <a:r>
              <a:rPr lang="cs-CZ" dirty="0"/>
              <a:t>, 1623)</a:t>
            </a:r>
          </a:p>
          <a:p>
            <a:r>
              <a:rPr lang="cs-CZ" dirty="0"/>
              <a:t>Jak objevit matematické struktury? Vytvořit zjednodušené situace, ve který se odhalí jeho matematicky ideální podstata.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Galileova matematizace přírody</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5A508142-DD84-4EA9-AEEF-70CC510AFFE6}"/>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Matematizace přírody</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3" name="Obdélník: se zakulacenými rohy 2">
            <a:extLst>
              <a:ext uri="{FF2B5EF4-FFF2-40B4-BE49-F238E27FC236}">
                <a16:creationId xmlns:a16="http://schemas.microsoft.com/office/drawing/2014/main" id="{649751D0-A124-4562-8B56-ECC6575B677E}"/>
              </a:ext>
            </a:extLst>
          </p:cNvPr>
          <p:cNvSpPr/>
          <p:nvPr/>
        </p:nvSpPr>
        <p:spPr>
          <a:xfrm>
            <a:off x="889632" y="3786187"/>
            <a:ext cx="10668953" cy="148590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00657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557339"/>
            <a:ext cx="8182928" cy="5300662"/>
          </a:xfrm>
        </p:spPr>
        <p:txBody>
          <a:bodyPr>
            <a:normAutofit/>
          </a:bodyPr>
          <a:lstStyle/>
          <a:p>
            <a:r>
              <a:rPr lang="cs-CZ" dirty="0"/>
              <a:t>Volný pád se nedá prozkoumat pouštěním těles z výšky (příliš rychlé).</a:t>
            </a:r>
          </a:p>
          <a:p>
            <a:r>
              <a:rPr lang="cs-CZ" dirty="0"/>
              <a:t>Galileo volný pád zpomalil prostřednictvím nakloněných rovin (kalibrovaných prken se žlábky).</a:t>
            </a:r>
          </a:p>
          <a:p>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iz video </a:t>
            </a:r>
            <a:r>
              <a:rPr lang="cs-CZ" sz="1800" u="sng" dirty="0">
                <a:solidFill>
                  <a:srgbClr val="0563C1"/>
                </a:solidFill>
                <a:effectLst/>
                <a:ea typeface="Calibri" panose="020F0502020204030204" pitchFamily="34" charset="0"/>
                <a:cs typeface="Times New Roman" panose="02020603050405020304" pitchFamily="18" charset="0"/>
                <a:hlinkClick r:id="rId2"/>
              </a:rPr>
              <a:t>zde</a:t>
            </a:r>
            <a:r>
              <a:rPr lang="cs-CZ" sz="1800" dirty="0">
                <a:effectLst/>
                <a:ea typeface="Calibri" panose="020F0502020204030204" pitchFamily="34" charset="0"/>
                <a:cs typeface="Times New Roman" panose="02020603050405020304" pitchFamily="18" charset="0"/>
              </a:rPr>
              <a:t> a </a:t>
            </a:r>
            <a:r>
              <a:rPr lang="cs-CZ" sz="1800" u="sng" dirty="0">
                <a:solidFill>
                  <a:srgbClr val="0563C1"/>
                </a:solidFill>
                <a:effectLst/>
                <a:ea typeface="Calibri" panose="020F0502020204030204" pitchFamily="34" charset="0"/>
                <a:cs typeface="Times New Roman" panose="02020603050405020304" pitchFamily="18" charset="0"/>
                <a:hlinkClick r:id="rId3"/>
              </a:rPr>
              <a:t>zde</a:t>
            </a:r>
            <a:r>
              <a:rPr lang="cs-CZ" sz="1800" u="sng" dirty="0">
                <a:solidFill>
                  <a:srgbClr val="0563C1"/>
                </a:solidFill>
                <a:effectLst/>
                <a:ea typeface="Calibri" panose="020F0502020204030204" pitchFamily="34" charset="0"/>
                <a:cs typeface="Times New Roman" panose="02020603050405020304" pitchFamily="18" charset="0"/>
              </a:rPr>
              <a:t>.</a:t>
            </a:r>
            <a:endParaRPr lang="cs-CZ" dirty="0"/>
          </a:p>
          <a:p>
            <a:r>
              <a:rPr lang="cs-CZ" dirty="0"/>
              <a:t>Pád se jevil jako geometricky znázornitelný proces: diagram znázorňuje zrychlení pohybu s druhou mocninou času: </a:t>
            </a:r>
          </a:p>
          <a:p>
            <a:pPr lvl="1">
              <a:buFont typeface="Wingdings" panose="05000000000000000000" pitchFamily="2" charset="2"/>
              <a:buChar char="§"/>
            </a:pPr>
            <a:r>
              <a:rPr lang="cs-CZ" sz="1800" dirty="0"/>
              <a:t>CD je vzdálenost.</a:t>
            </a:r>
          </a:p>
          <a:p>
            <a:pPr lvl="1">
              <a:buFont typeface="Wingdings" panose="05000000000000000000" pitchFamily="2" charset="2"/>
              <a:buChar char="§"/>
            </a:pPr>
            <a:r>
              <a:rPr lang="cs-CZ" sz="1800" dirty="0"/>
              <a:t>AB je čas, horizontální čáry = cosi jako okamžitá rychlost, trojúhelník.</a:t>
            </a:r>
          </a:p>
          <a:p>
            <a:pPr lvl="1">
              <a:buFont typeface="Wingdings" panose="05000000000000000000" pitchFamily="2" charset="2"/>
              <a:buChar char="§"/>
            </a:pPr>
            <a:r>
              <a:rPr lang="cs-CZ" sz="1800" dirty="0"/>
              <a:t>ABC = rostoucí rychlost.</a:t>
            </a:r>
          </a:p>
          <a:p>
            <a:r>
              <a:rPr lang="cs-CZ" dirty="0"/>
              <a:t>Galileovské experimenty jsou založené na pochopení souvislosti, která umožní vytvořit umělou situaci, během níž se uskuteční ideální matematická podstata a je odhalen empirický zákon: </a:t>
            </a:r>
          </a:p>
          <a:p>
            <a:pPr marL="457200" lvl="1" indent="0">
              <a:buNone/>
            </a:pPr>
            <a:r>
              <a:rPr lang="cs-CZ" sz="2400" dirty="0"/>
              <a:t>s = ½ gt2.</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Experimentální vytváření umělých situací</a:t>
            </a:r>
          </a:p>
        </p:txBody>
      </p:sp>
      <p:sp>
        <p:nvSpPr>
          <p:cNvPr id="8" name="TextovéPole 7">
            <a:extLst>
              <a:ext uri="{FF2B5EF4-FFF2-40B4-BE49-F238E27FC236}">
                <a16:creationId xmlns:a16="http://schemas.microsoft.com/office/drawing/2014/main" id="{56CDAA72-ECAD-4ED6-992D-5570AAD56EF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Matematizace přírody</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a:extLst>
              <a:ext uri="{FF2B5EF4-FFF2-40B4-BE49-F238E27FC236}">
                <a16:creationId xmlns:a16="http://schemas.microsoft.com/office/drawing/2014/main" id="{1E826F8E-A582-4252-BFA3-DF497C0F4C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58288" y="1206721"/>
            <a:ext cx="3033712" cy="5651280"/>
          </a:xfrm>
          <a:prstGeom prst="rect">
            <a:avLst/>
          </a:prstGeom>
          <a:noFill/>
          <a:ln>
            <a:noFill/>
          </a:ln>
        </p:spPr>
      </p:pic>
    </p:spTree>
    <p:extLst>
      <p:ext uri="{BB962C8B-B14F-4D97-AF65-F5344CB8AC3E}">
        <p14:creationId xmlns:p14="http://schemas.microsoft.com/office/powerpoint/2010/main" val="3042878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70260"/>
            <a:ext cx="11216640" cy="1280890"/>
          </a:xfrm>
        </p:spPr>
        <p:txBody>
          <a:bodyPr>
            <a:normAutofit/>
          </a:bodyPr>
          <a:lstStyle/>
          <a:p>
            <a:r>
              <a:rPr lang="cs-CZ" dirty="0"/>
              <a:t>Během umělých situací Galileo měřil, vážil a počítal – tj. </a:t>
            </a:r>
            <a:r>
              <a:rPr lang="cs-CZ" u="sng" dirty="0"/>
              <a:t>přeměňoval smyslové vjemy na čísla.</a:t>
            </a:r>
            <a:r>
              <a:rPr lang="cs-CZ" dirty="0"/>
              <a:t> </a:t>
            </a:r>
          </a:p>
          <a:p>
            <a:r>
              <a:rPr lang="cs-CZ" u="sng" dirty="0"/>
              <a:t>Neurčité smyslové jevy jsou nahrazeny ideálními matematickými objekty</a:t>
            </a:r>
            <a:r>
              <a:rPr lang="cs-CZ" dirty="0"/>
              <a:t>: geometrickými útvary s numerickými parametry.</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Popření kvalitativního různorodosti světa</a:t>
            </a:r>
          </a:p>
        </p:txBody>
      </p:sp>
      <p:sp>
        <p:nvSpPr>
          <p:cNvPr id="8" name="TextovéPole 7">
            <a:extLst>
              <a:ext uri="{FF2B5EF4-FFF2-40B4-BE49-F238E27FC236}">
                <a16:creationId xmlns:a16="http://schemas.microsoft.com/office/drawing/2014/main" id="{8D55F4B8-729E-4152-9475-0B40C7C1EEDA}"/>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Matematizace přírody</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matrix neo's view of the world">
            <a:extLst>
              <a:ext uri="{FF2B5EF4-FFF2-40B4-BE49-F238E27FC236}">
                <a16:creationId xmlns:a16="http://schemas.microsoft.com/office/drawing/2014/main" id="{0A53D920-9865-40E4-840B-49B933232E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33818" y="3025367"/>
            <a:ext cx="5058181" cy="3832633"/>
          </a:xfrm>
          <a:prstGeom prst="rect">
            <a:avLst/>
          </a:prstGeom>
          <a:noFill/>
          <a:ln>
            <a:noFill/>
          </a:ln>
        </p:spPr>
      </p:pic>
      <p:sp>
        <p:nvSpPr>
          <p:cNvPr id="10" name="Zástupný obsah 1">
            <a:extLst>
              <a:ext uri="{FF2B5EF4-FFF2-40B4-BE49-F238E27FC236}">
                <a16:creationId xmlns:a16="http://schemas.microsoft.com/office/drawing/2014/main" id="{B183274E-DED5-43B7-9B59-5275D4C521C2}"/>
              </a:ext>
            </a:extLst>
          </p:cNvPr>
          <p:cNvSpPr txBox="1">
            <a:spLocks/>
          </p:cNvSpPr>
          <p:nvPr/>
        </p:nvSpPr>
        <p:spPr>
          <a:xfrm>
            <a:off x="975360" y="3211112"/>
            <a:ext cx="6168390" cy="35820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cs-CZ" dirty="0"/>
              <a:t>Měření = převádění kvalit na čísla: měřidlo převádí kvalitativní smyslové jevy na numerické parametry.</a:t>
            </a:r>
          </a:p>
          <a:p>
            <a:r>
              <a:rPr lang="cs-CZ" dirty="0"/>
              <a:t>Galileo nematematizoval kvality aristotelské filosofie (chuť, barvu, teplo atd.) – matematizoval obraz světa, který získal měřením.</a:t>
            </a:r>
          </a:p>
        </p:txBody>
      </p:sp>
    </p:spTree>
    <p:extLst>
      <p:ext uri="{BB962C8B-B14F-4D97-AF65-F5344CB8AC3E}">
        <p14:creationId xmlns:p14="http://schemas.microsoft.com/office/powerpoint/2010/main" val="1401815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10529252" cy="4006222"/>
          </a:xfrm>
        </p:spPr>
        <p:txBody>
          <a:bodyPr>
            <a:normAutofit/>
          </a:bodyPr>
          <a:lstStyle/>
          <a:p>
            <a:r>
              <a:rPr lang="cs-CZ" dirty="0"/>
              <a:t>Později tyto pojmy zavedl Locke.</a:t>
            </a:r>
          </a:p>
          <a:p>
            <a:pPr marL="0" indent="0" algn="just">
              <a:buNone/>
            </a:pPr>
            <a:r>
              <a:rPr lang="cs-CZ" dirty="0"/>
              <a:t>„</a:t>
            </a:r>
            <a:r>
              <a:rPr lang="cs-CZ" i="1" dirty="0"/>
              <a:t>Myslím, že chutě, vůně, barvy a tak dál jsou jen pouhými jmény, pokud jde o objekty, do kterých je umisťujeme, a že sídlí jen v našem vědomí. To znamená, že pokud by byly odstraněny živé bytosti, všechny tyto kvality by byly odstraněny a zničeny</a:t>
            </a:r>
            <a:r>
              <a:rPr lang="cs-CZ" dirty="0"/>
              <a:t>“ (Prubíř, 1632).</a:t>
            </a:r>
          </a:p>
          <a:p>
            <a:r>
              <a:rPr lang="cs-CZ" dirty="0"/>
              <a:t>Barvy, teplo, chutě – atd. nic z toho ve skutečnosti neexistuje, jsou to jen naše vjemy, které vznikají ve smyslových orgánech.</a:t>
            </a:r>
          </a:p>
          <a:p>
            <a:r>
              <a:rPr lang="cs-CZ" dirty="0"/>
              <a:t>Matematika se stala ontologickou normou – </a:t>
            </a:r>
            <a:r>
              <a:rPr lang="cs-CZ" u="sng" dirty="0"/>
              <a:t>to, co nelze matematizovat, neexistuje</a:t>
            </a:r>
            <a:r>
              <a:rPr lang="cs-CZ" dirty="0"/>
              <a:t>. </a:t>
            </a:r>
          </a:p>
          <a:p>
            <a:pPr marL="0" indent="0" algn="just">
              <a:buNone/>
            </a:pPr>
            <a:r>
              <a:rPr lang="cs-CZ" dirty="0"/>
              <a:t>Newton, </a:t>
            </a:r>
            <a:r>
              <a:rPr lang="cs-CZ" i="1" dirty="0"/>
              <a:t>Matematické principy přírodní filozofie </a:t>
            </a:r>
            <a:r>
              <a:rPr lang="cs-CZ" dirty="0"/>
              <a:t>(1687, 2. vyd. 1713): „</a:t>
            </a:r>
            <a:r>
              <a:rPr lang="cs-CZ" i="1" dirty="0"/>
              <a:t>vidíme pouze tvary těles a jejich barvy, slyšíme pouze zvuky, dotýkáme se pouze vnějších povrchů, cítíme jenom vůně a ochutnáváme toliko chutě; nejvlastnější substance však nepoznáváme žádným smyslem a žádným reflexivním aktem, a už vůbec nemáme žádnou představu o substanci Boha</a:t>
            </a:r>
            <a:r>
              <a:rPr lang="cs-CZ" dirty="0"/>
              <a:t>“ (</a:t>
            </a:r>
            <a:r>
              <a:rPr lang="cs-CZ" i="1" dirty="0"/>
              <a:t>Scholium </a:t>
            </a:r>
            <a:r>
              <a:rPr lang="cs-CZ" i="1" dirty="0" err="1"/>
              <a:t>Generale</a:t>
            </a:r>
            <a:r>
              <a:rPr lang="cs-CZ" dirty="0"/>
              <a:t>).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Rozlišení primárních a sekundárních kvalit </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C8A2023D-F02D-43E1-BB6C-E74C9F9FBC3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Matematizace přírody</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3" name="Obdélník: se zakulacenými rohy 2">
            <a:extLst>
              <a:ext uri="{FF2B5EF4-FFF2-40B4-BE49-F238E27FC236}">
                <a16:creationId xmlns:a16="http://schemas.microsoft.com/office/drawing/2014/main" id="{7D8046F3-5947-4003-B8B4-7EA7D2591897}"/>
              </a:ext>
            </a:extLst>
          </p:cNvPr>
          <p:cNvSpPr/>
          <p:nvPr/>
        </p:nvSpPr>
        <p:spPr>
          <a:xfrm>
            <a:off x="900115" y="2314577"/>
            <a:ext cx="10661648" cy="91440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se zakulacenými rohy 8">
            <a:extLst>
              <a:ext uri="{FF2B5EF4-FFF2-40B4-BE49-F238E27FC236}">
                <a16:creationId xmlns:a16="http://schemas.microsoft.com/office/drawing/2014/main" id="{2B95D810-0037-4944-AF6F-8FF4F26E84CE}"/>
              </a:ext>
            </a:extLst>
          </p:cNvPr>
          <p:cNvSpPr/>
          <p:nvPr/>
        </p:nvSpPr>
        <p:spPr>
          <a:xfrm>
            <a:off x="900115" y="4324350"/>
            <a:ext cx="10661648" cy="154400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72539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1" y="1343025"/>
            <a:ext cx="5505450" cy="5214937"/>
          </a:xfrm>
        </p:spPr>
        <p:txBody>
          <a:bodyPr>
            <a:normAutofit/>
          </a:bodyPr>
          <a:lstStyle/>
          <a:p>
            <a:r>
              <a:rPr lang="cs-CZ" dirty="0"/>
              <a:t>G. hledal geometrickou konstrukci, která vystihuje pozorovaný jev, ale neptal se po příčinách/silách. </a:t>
            </a:r>
          </a:p>
          <a:p>
            <a:r>
              <a:rPr lang="cs-CZ" dirty="0"/>
              <a:t>G. vytvářel kinematické modely – vždy izoloval objekt od kontextu: pád, kyvadlo, projektil.</a:t>
            </a:r>
          </a:p>
          <a:p>
            <a:r>
              <a:rPr lang="cs-CZ" dirty="0"/>
              <a:t>Svět se mu rozpadá na partikulární a izolované modely různých jevů; </a:t>
            </a:r>
            <a:br>
              <a:rPr lang="cs-CZ" dirty="0"/>
            </a:br>
            <a:r>
              <a:rPr lang="cs-CZ" u="sng" dirty="0"/>
              <a:t>galileovská fyzika není univerzalistická</a:t>
            </a:r>
            <a:r>
              <a:rPr lang="cs-CZ" dirty="0"/>
              <a:t>.</a:t>
            </a:r>
          </a:p>
          <a:p>
            <a:r>
              <a:rPr lang="cs-CZ" b="1" dirty="0"/>
              <a:t>Izolované zákony</a:t>
            </a:r>
            <a:r>
              <a:rPr lang="cs-CZ" dirty="0"/>
              <a:t>: zákon volného pádu, parabolický zákon šikmého vrchu, zákon pohybu kyvadla, zákon setrvačnosti.</a:t>
            </a:r>
          </a:p>
          <a:p>
            <a:r>
              <a:rPr lang="cs-CZ" b="1" dirty="0"/>
              <a:t>Šťastný pozitivista</a:t>
            </a:r>
            <a:r>
              <a:rPr lang="cs-CZ" dirty="0"/>
              <a:t> – popisoval co děje: neptal se na příčiny, tzn. neměl pojem gravitace – zrychlení není důsledek působení síly, ale vlastnost pohybu.</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pl-PL" dirty="0"/>
              <a:t>Fyzika bez sil a bez příčin</a:t>
            </a:r>
            <a:endParaRPr lang="cs-CZ" dirty="0"/>
          </a:p>
        </p:txBody>
      </p:sp>
      <p:sp>
        <p:nvSpPr>
          <p:cNvPr id="8" name="TextovéPole 7">
            <a:extLst>
              <a:ext uri="{FF2B5EF4-FFF2-40B4-BE49-F238E27FC236}">
                <a16:creationId xmlns:a16="http://schemas.microsoft.com/office/drawing/2014/main" id="{C8A2023D-F02D-43E1-BB6C-E74C9F9FBC3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Matematizace přírody</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galileo's experiments">
            <a:extLst>
              <a:ext uri="{FF2B5EF4-FFF2-40B4-BE49-F238E27FC236}">
                <a16:creationId xmlns:a16="http://schemas.microsoft.com/office/drawing/2014/main" id="{6EADED2F-E297-45A6-A93E-987CC95F0C0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86550" y="502337"/>
            <a:ext cx="5505450" cy="6355663"/>
          </a:xfrm>
          <a:prstGeom prst="rect">
            <a:avLst/>
          </a:prstGeom>
          <a:noFill/>
          <a:ln>
            <a:noFill/>
          </a:ln>
        </p:spPr>
      </p:pic>
    </p:spTree>
    <p:extLst>
      <p:ext uri="{BB962C8B-B14F-4D97-AF65-F5344CB8AC3E}">
        <p14:creationId xmlns:p14="http://schemas.microsoft.com/office/powerpoint/2010/main" val="3727642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757363"/>
            <a:ext cx="6927669" cy="4800599"/>
          </a:xfrm>
        </p:spPr>
        <p:txBody>
          <a:bodyPr>
            <a:normAutofit/>
          </a:bodyPr>
          <a:lstStyle/>
          <a:p>
            <a:r>
              <a:rPr lang="cs-CZ" dirty="0"/>
              <a:t>Aristotelská </a:t>
            </a:r>
            <a:r>
              <a:rPr lang="cs-CZ" i="1" dirty="0" err="1"/>
              <a:t>scientia</a:t>
            </a:r>
            <a:r>
              <a:rPr lang="cs-CZ" dirty="0"/>
              <a:t> = odvozování závěrů ze sylogismů.</a:t>
            </a:r>
          </a:p>
          <a:p>
            <a:r>
              <a:rPr lang="cs-CZ" dirty="0"/>
              <a:t>G. jistota poznání by neměla spočívat na sylogismech, ale v matematických důkazech: dedukce z axiomů</a:t>
            </a:r>
          </a:p>
          <a:p>
            <a:r>
              <a:rPr lang="cs-CZ" dirty="0"/>
              <a:t>G. nebudou svou teorii jako systém – to dělal až Descartes (</a:t>
            </a:r>
            <a:r>
              <a:rPr lang="cs-CZ" i="1" dirty="0"/>
              <a:t>Principy filosofie</a:t>
            </a:r>
            <a:r>
              <a:rPr lang="cs-CZ" dirty="0"/>
              <a:t>, 1644): ideál systému, který vychází ze obecných metafyzických principů, pokračuje ke speciálnějším principům až se dostane k výkladu konkrétních jevů. </a:t>
            </a:r>
          </a:p>
          <a:p>
            <a:r>
              <a:rPr lang="cs-CZ" dirty="0"/>
              <a:t>Newtonův úspěch: stanovení </a:t>
            </a:r>
            <a:r>
              <a:rPr lang="cs-CZ" b="1" dirty="0"/>
              <a:t>axiomat</a:t>
            </a:r>
            <a:r>
              <a:rPr lang="cs-CZ" dirty="0"/>
              <a:t>, z nich se pak deduktivně vyvozují závěry – ty jsou ale konfrontovány s empirickými a experimentálními zjištěními</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Nahrazení sylogistické jistoty matematikou</a:t>
            </a:r>
          </a:p>
        </p:txBody>
      </p:sp>
      <p:sp>
        <p:nvSpPr>
          <p:cNvPr id="8" name="TextovéPole 7">
            <a:extLst>
              <a:ext uri="{FF2B5EF4-FFF2-40B4-BE49-F238E27FC236}">
                <a16:creationId xmlns:a16="http://schemas.microsoft.com/office/drawing/2014/main" id="{C8A2023D-F02D-43E1-BB6C-E74C9F9FBC3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Matematizace přírody</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newton axiomata sive leges motus">
            <a:extLst>
              <a:ext uri="{FF2B5EF4-FFF2-40B4-BE49-F238E27FC236}">
                <a16:creationId xmlns:a16="http://schemas.microsoft.com/office/drawing/2014/main" id="{81F50E80-86E2-455D-B90A-C0D9215ED8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94426" y="1264554"/>
            <a:ext cx="3597574" cy="5593445"/>
          </a:xfrm>
          <a:prstGeom prst="rect">
            <a:avLst/>
          </a:prstGeom>
          <a:noFill/>
          <a:ln>
            <a:noFill/>
          </a:ln>
        </p:spPr>
      </p:pic>
    </p:spTree>
    <p:extLst>
      <p:ext uri="{BB962C8B-B14F-4D97-AF65-F5344CB8AC3E}">
        <p14:creationId xmlns:p14="http://schemas.microsoft.com/office/powerpoint/2010/main" val="1876660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3. Experimentální přírodní filosofie</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Experimentální přírodní filosofie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6208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r>
              <a:rPr lang="cs-CZ" dirty="0"/>
              <a:t>Aristotelská zkušenost: generalizovaná pozorování ztotožněná s obecnými principy.</a:t>
            </a:r>
          </a:p>
          <a:p>
            <a:pPr>
              <a:buFont typeface="+mj-lt"/>
              <a:buAutoNum type="alphaLcParenR"/>
            </a:pPr>
            <a:r>
              <a:rPr lang="cs-CZ" b="1" dirty="0"/>
              <a:t>Nová </a:t>
            </a:r>
            <a:r>
              <a:rPr lang="cs-CZ" b="1" dirty="0" err="1"/>
              <a:t>exp</a:t>
            </a:r>
            <a:r>
              <a:rPr lang="cs-CZ" b="1" dirty="0"/>
              <a:t>. věda </a:t>
            </a:r>
            <a:r>
              <a:rPr lang="cs-CZ" dirty="0"/>
              <a:t>– </a:t>
            </a:r>
            <a:r>
              <a:rPr lang="cs-CZ" u="sng" dirty="0"/>
              <a:t>experimenty</a:t>
            </a:r>
            <a:r>
              <a:rPr lang="cs-CZ" dirty="0"/>
              <a:t>, které ukazovaly co se nedá vidět (vakuum, atmosférický tlak, krevní oběh). Příroda musí být mučena – představa invazivních zásahů byla zcela cizí aristotelskému myšlení.</a:t>
            </a:r>
          </a:p>
          <a:p>
            <a:pPr>
              <a:buFont typeface="+mj-lt"/>
              <a:buAutoNum type="alphaLcParenR"/>
            </a:pPr>
            <a:r>
              <a:rPr lang="cs-CZ" b="1" dirty="0"/>
              <a:t>Aristotelská přírodní filosofie </a:t>
            </a:r>
            <a:r>
              <a:rPr lang="cs-CZ" dirty="0"/>
              <a:t>z důvěrně známého udělala </a:t>
            </a:r>
            <a:r>
              <a:rPr lang="cs-CZ" u="sng" dirty="0"/>
              <a:t>princip</a:t>
            </a:r>
            <a:r>
              <a:rPr lang="cs-CZ" dirty="0"/>
              <a:t>; novověká přírodní filosofie: singulární zkušenosti; vytváření protipříkladů, porušování přirozeného chodu přírody.</a:t>
            </a:r>
          </a:p>
          <a:p>
            <a:r>
              <a:rPr lang="cs-CZ" dirty="0"/>
              <a:t>Experimentální postupy se rodily pomalu a postupně.</a:t>
            </a:r>
          </a:p>
          <a:p>
            <a:r>
              <a:rPr lang="cs-CZ" dirty="0"/>
              <a:t>Různé názory na jejich funkci – a) matematičtí experimentátoři; b) </a:t>
            </a:r>
            <a:r>
              <a:rPr lang="cs-CZ" dirty="0" err="1"/>
              <a:t>baconovští</a:t>
            </a:r>
            <a:r>
              <a:rPr lang="cs-CZ" dirty="0"/>
              <a:t> experimentátoři.</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Aristotelská zkušenost</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46BE97D9-FD8F-460E-80D9-46B37B4644B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Experimentální přírodní filosofie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675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1180168823"/>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2653112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1" y="1343025"/>
            <a:ext cx="10954702" cy="5214937"/>
          </a:xfrm>
        </p:spPr>
        <p:txBody>
          <a:bodyPr>
            <a:normAutofit/>
          </a:bodyPr>
          <a:lstStyle/>
          <a:p>
            <a:r>
              <a:rPr lang="cs-CZ" dirty="0"/>
              <a:t>V matematických smíšených vědách: sbírání numerických údajů (astronomie).</a:t>
            </a:r>
          </a:p>
          <a:p>
            <a:r>
              <a:rPr lang="cs-CZ" u="sng" dirty="0"/>
              <a:t>Matematická interpretace experimentů</a:t>
            </a:r>
            <a:r>
              <a:rPr lang="cs-CZ" dirty="0"/>
              <a:t>: měřitelné projevy </a:t>
            </a:r>
            <a:r>
              <a:rPr lang="cs-CZ" dirty="0" err="1"/>
              <a:t>matematizovatelných</a:t>
            </a:r>
            <a:r>
              <a:rPr lang="cs-CZ" dirty="0"/>
              <a:t> zákonitostí.</a:t>
            </a:r>
          </a:p>
          <a:p>
            <a:r>
              <a:rPr lang="cs-CZ" dirty="0" err="1"/>
              <a:t>Galieo</a:t>
            </a:r>
            <a:r>
              <a:rPr lang="cs-CZ" dirty="0"/>
              <a:t>: volný pád – zpomalení pádu pomocí nakloněné roviny: hovoří obecně o pouštění kuliček a závěrech z experimentu – ale jak přesvědčit ostatní o tom, co nebylo běžně vidět? </a:t>
            </a:r>
          </a:p>
          <a:p>
            <a:r>
              <a:rPr lang="cs-CZ" dirty="0"/>
              <a:t>Například literární prostředky: „</a:t>
            </a:r>
            <a:r>
              <a:rPr lang="cs-CZ" i="1" dirty="0"/>
              <a:t>opakoval jsem experiment tisíckrát/bezpočtukrát</a:t>
            </a:r>
            <a:r>
              <a:rPr lang="cs-CZ" dirty="0"/>
              <a:t>….“ – </a:t>
            </a:r>
            <a:r>
              <a:rPr lang="cs-CZ" u="sng" dirty="0"/>
              <a:t>přesvědčit čtenáře</a:t>
            </a:r>
            <a:r>
              <a:rPr lang="cs-CZ" dirty="0"/>
              <a:t>, že jeho </a:t>
            </a:r>
            <a:r>
              <a:rPr lang="cs-CZ" u="sng" dirty="0"/>
              <a:t>singulární zkušenosti jsou univerzální.</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Matematičtí experimentátoři</a:t>
            </a:r>
          </a:p>
        </p:txBody>
      </p:sp>
      <p:sp>
        <p:nvSpPr>
          <p:cNvPr id="7" name="TextovéPole 6">
            <a:extLst>
              <a:ext uri="{FF2B5EF4-FFF2-40B4-BE49-F238E27FC236}">
                <a16:creationId xmlns:a16="http://schemas.microsoft.com/office/drawing/2014/main" id="{46BE97D9-FD8F-460E-80D9-46B37B4644B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Experimentální přírodní filosofie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galileo's experiment">
            <a:extLst>
              <a:ext uri="{FF2B5EF4-FFF2-40B4-BE49-F238E27FC236}">
                <a16:creationId xmlns:a16="http://schemas.microsoft.com/office/drawing/2014/main" id="{19980A4A-8E09-4C64-A517-BF496C7201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47420" y="3429000"/>
            <a:ext cx="5044580" cy="3429000"/>
          </a:xfrm>
          <a:prstGeom prst="rect">
            <a:avLst/>
          </a:prstGeom>
          <a:noFill/>
          <a:ln>
            <a:noFill/>
          </a:ln>
        </p:spPr>
      </p:pic>
    </p:spTree>
    <p:extLst>
      <p:ext uri="{BB962C8B-B14F-4D97-AF65-F5344CB8AC3E}">
        <p14:creationId xmlns:p14="http://schemas.microsoft.com/office/powerpoint/2010/main" val="2682864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599"/>
            <a:ext cx="7097079" cy="4424363"/>
          </a:xfrm>
        </p:spPr>
        <p:txBody>
          <a:bodyPr>
            <a:normAutofit/>
          </a:bodyPr>
          <a:lstStyle/>
          <a:p>
            <a:r>
              <a:rPr lang="cs-CZ" dirty="0"/>
              <a:t>Další strategie přesvědčivosti experimentálních závěrů = </a:t>
            </a:r>
            <a:r>
              <a:rPr lang="cs-CZ" b="1" dirty="0"/>
              <a:t>opakování</a:t>
            </a:r>
            <a:r>
              <a:rPr lang="cs-CZ" dirty="0"/>
              <a:t>.</a:t>
            </a:r>
          </a:p>
          <a:p>
            <a:r>
              <a:rPr lang="cs-CZ" dirty="0"/>
              <a:t>Experimenty s barometrem – </a:t>
            </a:r>
            <a:r>
              <a:rPr lang="cs-CZ" i="1" dirty="0"/>
              <a:t>Evangelista </a:t>
            </a:r>
            <a:r>
              <a:rPr lang="cs-CZ" i="1" dirty="0" err="1"/>
              <a:t>Torricelli</a:t>
            </a:r>
            <a:r>
              <a:rPr lang="cs-CZ" i="1" dirty="0"/>
              <a:t> </a:t>
            </a:r>
            <a:r>
              <a:rPr lang="cs-CZ" dirty="0"/>
              <a:t>(1608-1647).</a:t>
            </a:r>
          </a:p>
          <a:p>
            <a:r>
              <a:rPr lang="cs-CZ" dirty="0"/>
              <a:t>Vakuum vzniklé ve sloupci nad rtutí – matematické teorie o změně výšky sloupce rtuti v závislosti na tlaku.</a:t>
            </a:r>
          </a:p>
          <a:p>
            <a:r>
              <a:rPr lang="cs-CZ" dirty="0"/>
              <a:t>Jeho pokusy začala opakovat celá Evropa.</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46BE97D9-FD8F-460E-80D9-46B37B4644B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Experimentální přírodní filosofie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Výsledek obrázku pro torricelli experiment vacuum">
            <a:extLst>
              <a:ext uri="{FF2B5EF4-FFF2-40B4-BE49-F238E27FC236}">
                <a16:creationId xmlns:a16="http://schemas.microsoft.com/office/drawing/2014/main" id="{656CFFC2-E4FD-47E5-9D67-7354F2F9383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72439" y="514123"/>
            <a:ext cx="4119562" cy="6343877"/>
          </a:xfrm>
          <a:prstGeom prst="rect">
            <a:avLst/>
          </a:prstGeom>
          <a:noFill/>
          <a:ln>
            <a:noFill/>
          </a:ln>
        </p:spPr>
      </p:pic>
    </p:spTree>
    <p:extLst>
      <p:ext uri="{BB962C8B-B14F-4D97-AF65-F5344CB8AC3E}">
        <p14:creationId xmlns:p14="http://schemas.microsoft.com/office/powerpoint/2010/main" val="2175257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4504375"/>
            <a:ext cx="11216640" cy="1871662"/>
          </a:xfrm>
        </p:spPr>
        <p:txBody>
          <a:bodyPr>
            <a:normAutofit/>
          </a:bodyPr>
          <a:lstStyle/>
          <a:p>
            <a:r>
              <a:rPr lang="cs-CZ" dirty="0"/>
              <a:t>Pascal vydal a okomentoval zprávu o pokusu: jeho závěr chtěl </a:t>
            </a:r>
            <a:r>
              <a:rPr lang="cs-CZ" u="sng" dirty="0" err="1"/>
              <a:t>univerzalizovat</a:t>
            </a:r>
            <a:r>
              <a:rPr lang="cs-CZ" dirty="0"/>
              <a:t>: kvantitativní korelace mezi nadmořskou výškou a sloupcem – uplatněné na pařížské věže: jeho pokusy bylo možné napodobit i v Paříži a ověřit si existenci vakua i tlaku.</a:t>
            </a:r>
          </a:p>
          <a:p>
            <a:r>
              <a:rPr lang="cs-CZ" dirty="0"/>
              <a:t>Scholastičtí profesoři často napadali právě univerzalitu experimentálních závěrů.</a:t>
            </a:r>
          </a:p>
          <a:p>
            <a:r>
              <a:rPr lang="cs-CZ" dirty="0"/>
              <a:t>Další strategie: </a:t>
            </a:r>
            <a:r>
              <a:rPr lang="cs-CZ" u="sng" dirty="0"/>
              <a:t>potvrzení experimentu</a:t>
            </a:r>
            <a:r>
              <a:rPr lang="cs-CZ" dirty="0"/>
              <a:t> na základě sociální prestiže – šlechtici a kněží jako svědci.</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46BE97D9-FD8F-460E-80D9-46B37B4644B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Experimentální přírodní filosofie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Výsledek obrázku pro pascal experiment puy de dome">
            <a:extLst>
              <a:ext uri="{FF2B5EF4-FFF2-40B4-BE49-F238E27FC236}">
                <a16:creationId xmlns:a16="http://schemas.microsoft.com/office/drawing/2014/main" id="{8BAAB1E8-04AE-4448-8F08-511435C0EF9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77085" y="505777"/>
            <a:ext cx="5814915" cy="3837623"/>
          </a:xfrm>
          <a:prstGeom prst="rect">
            <a:avLst/>
          </a:prstGeom>
          <a:noFill/>
          <a:ln>
            <a:noFill/>
          </a:ln>
        </p:spPr>
      </p:pic>
      <p:sp>
        <p:nvSpPr>
          <p:cNvPr id="9" name="Zástupný obsah 1">
            <a:extLst>
              <a:ext uri="{FF2B5EF4-FFF2-40B4-BE49-F238E27FC236}">
                <a16:creationId xmlns:a16="http://schemas.microsoft.com/office/drawing/2014/main" id="{F44D64F0-4C45-4E8D-A6F3-F5B9572A8C5E}"/>
              </a:ext>
            </a:extLst>
          </p:cNvPr>
          <p:cNvSpPr txBox="1">
            <a:spLocks/>
          </p:cNvSpPr>
          <p:nvPr/>
        </p:nvSpPr>
        <p:spPr>
          <a:xfrm>
            <a:off x="975360" y="2524604"/>
            <a:ext cx="5468303" cy="207978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cs-CZ" dirty="0" err="1"/>
              <a:t>Blaise</a:t>
            </a:r>
            <a:r>
              <a:rPr lang="cs-CZ" dirty="0"/>
              <a:t> Pascal (1623-1662)</a:t>
            </a:r>
          </a:p>
          <a:p>
            <a:r>
              <a:rPr lang="cs-CZ" dirty="0"/>
              <a:t>Další pokusy prokazující existenci prázdna a existenci atmosférického tlaku.</a:t>
            </a:r>
          </a:p>
          <a:p>
            <a:r>
              <a:rPr lang="cs-CZ" dirty="0"/>
              <a:t>19. září 1648: Pascalův švagr vylezl na horu </a:t>
            </a:r>
            <a:r>
              <a:rPr lang="cs-CZ" dirty="0" err="1"/>
              <a:t>Puy</a:t>
            </a:r>
            <a:r>
              <a:rPr lang="cs-CZ" dirty="0"/>
              <a:t> de </a:t>
            </a:r>
            <a:r>
              <a:rPr lang="cs-CZ" dirty="0" err="1"/>
              <a:t>Dôme</a:t>
            </a:r>
            <a:r>
              <a:rPr lang="cs-CZ" dirty="0"/>
              <a:t>: na vrcholu byl sloupce rtuti asi o 8cm níže.</a:t>
            </a:r>
          </a:p>
        </p:txBody>
      </p:sp>
    </p:spTree>
    <p:extLst>
      <p:ext uri="{BB962C8B-B14F-4D97-AF65-F5344CB8AC3E}">
        <p14:creationId xmlns:p14="http://schemas.microsoft.com/office/powerpoint/2010/main" val="298636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1" y="1457326"/>
            <a:ext cx="6927668" cy="5100638"/>
          </a:xfrm>
        </p:spPr>
        <p:txBody>
          <a:bodyPr>
            <a:normAutofit/>
          </a:bodyPr>
          <a:lstStyle/>
          <a:p>
            <a:r>
              <a:rPr lang="cs-CZ" dirty="0"/>
              <a:t>Zejména v Anglii; od r. 1666 – </a:t>
            </a:r>
            <a:r>
              <a:rPr lang="cs-CZ" b="1" dirty="0" err="1"/>
              <a:t>Royal</a:t>
            </a:r>
            <a:r>
              <a:rPr lang="cs-CZ" b="1" dirty="0"/>
              <a:t> Society</a:t>
            </a:r>
            <a:r>
              <a:rPr lang="cs-CZ" dirty="0"/>
              <a:t>, hlásili se k Baconovi.</a:t>
            </a:r>
          </a:p>
          <a:p>
            <a:r>
              <a:rPr lang="cs-CZ" dirty="0"/>
              <a:t>R. </a:t>
            </a:r>
            <a:r>
              <a:rPr lang="cs-CZ" dirty="0" err="1"/>
              <a:t>Boyle</a:t>
            </a:r>
            <a:r>
              <a:rPr lang="cs-CZ" dirty="0"/>
              <a:t>, R. </a:t>
            </a:r>
            <a:r>
              <a:rPr lang="cs-CZ" dirty="0" err="1"/>
              <a:t>Hooke</a:t>
            </a:r>
            <a:r>
              <a:rPr lang="cs-CZ" dirty="0"/>
              <a:t>, E. Halley, I. Newton aj.</a:t>
            </a:r>
          </a:p>
          <a:p>
            <a:r>
              <a:rPr lang="cs-CZ" dirty="0"/>
              <a:t>Podrobné líčení experimentu – sofistikovaný literární příběh s </a:t>
            </a:r>
            <a:br>
              <a:rPr lang="cs-CZ" dirty="0"/>
            </a:br>
            <a:r>
              <a:rPr lang="cs-CZ" dirty="0"/>
              <a:t>kontextem a svědky: vtáhnout čtenáře do experimentu.</a:t>
            </a:r>
          </a:p>
          <a:p>
            <a:r>
              <a:rPr lang="cs-CZ" dirty="0"/>
              <a:t>Nepřistupovali od singulární zkušenosti (experimentu) k zobecňování.</a:t>
            </a:r>
          </a:p>
          <a:p>
            <a:r>
              <a:rPr lang="cs-CZ" sz="1800" dirty="0" err="1">
                <a:solidFill>
                  <a:schemeClr val="tx1"/>
                </a:solidFill>
                <a:effectLst/>
                <a:ea typeface="Calibri" panose="020F0502020204030204" pitchFamily="34" charset="0"/>
                <a:cs typeface="Times New Roman" panose="02020603050405020304" pitchFamily="18" charset="0"/>
              </a:rPr>
              <a:t>Boyle</a:t>
            </a:r>
            <a:r>
              <a:rPr lang="cs-CZ" sz="1800" dirty="0">
                <a:solidFill>
                  <a:schemeClr val="tx1"/>
                </a:solidFill>
                <a:effectLst/>
                <a:ea typeface="Calibri" panose="020F0502020204030204" pitchFamily="34" charset="0"/>
                <a:cs typeface="Times New Roman" panose="02020603050405020304" pitchFamily="18" charset="0"/>
              </a:rPr>
              <a:t> – experimenty s </a:t>
            </a:r>
            <a:r>
              <a:rPr lang="cs-CZ" sz="1800" u="sng" dirty="0">
                <a:solidFill>
                  <a:schemeClr val="tx1"/>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xmlns="" val="tx"/>
                    </a:ext>
                  </a:extLst>
                </a:hlinkClick>
              </a:rPr>
              <a:t>vakuem</a:t>
            </a:r>
            <a:r>
              <a:rPr lang="cs-CZ" dirty="0">
                <a:solidFill>
                  <a:schemeClr val="tx1"/>
                </a:solidFill>
              </a:rPr>
              <a:t>.</a:t>
            </a:r>
          </a:p>
          <a:p>
            <a:r>
              <a:rPr lang="cs-CZ" dirty="0" err="1"/>
              <a:t>Boyle</a:t>
            </a:r>
            <a:r>
              <a:rPr lang="cs-CZ" dirty="0"/>
              <a:t> a spol. se vyhýbali zobecňování, protože ho považovali za spekulaci – nechtěli tvořit systém – vyhýbali se dogmatismu, a tedy i sporům – a to kvůli zkušenostem z občanské války.</a:t>
            </a:r>
          </a:p>
          <a:p>
            <a:r>
              <a:rPr lang="cs-CZ" dirty="0"/>
              <a:t>Člověk je omezená a zkažená bytost, nemůže toho moc znát – a svými poznatky nesmí ohrožovat všemoc Boha.</a:t>
            </a:r>
          </a:p>
          <a:p>
            <a:endParaRPr lang="cs-CZ" dirty="0"/>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err="1"/>
              <a:t>Baconovští</a:t>
            </a:r>
            <a:r>
              <a:rPr lang="cs-CZ" dirty="0"/>
              <a:t> experimentátoři</a:t>
            </a:r>
          </a:p>
        </p:txBody>
      </p:sp>
      <p:sp>
        <p:nvSpPr>
          <p:cNvPr id="7" name="TextovéPole 6">
            <a:extLst>
              <a:ext uri="{FF2B5EF4-FFF2-40B4-BE49-F238E27FC236}">
                <a16:creationId xmlns:a16="http://schemas.microsoft.com/office/drawing/2014/main" id="{46BE97D9-FD8F-460E-80D9-46B37B4644B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Experimentální přírodní filosofie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robert boyle">
            <a:extLst>
              <a:ext uri="{FF2B5EF4-FFF2-40B4-BE49-F238E27FC236}">
                <a16:creationId xmlns:a16="http://schemas.microsoft.com/office/drawing/2014/main" id="{0E7EFAA3-562C-4F8B-B346-86C1C3FB8F3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9039" y="1457326"/>
            <a:ext cx="3912961" cy="4819194"/>
          </a:xfrm>
          <a:prstGeom prst="rect">
            <a:avLst/>
          </a:prstGeom>
          <a:noFill/>
          <a:ln>
            <a:noFill/>
          </a:ln>
        </p:spPr>
      </p:pic>
    </p:spTree>
    <p:extLst>
      <p:ext uri="{BB962C8B-B14F-4D97-AF65-F5344CB8AC3E}">
        <p14:creationId xmlns:p14="http://schemas.microsoft.com/office/powerpoint/2010/main" val="16713161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28675" y="1543049"/>
            <a:ext cx="11129964" cy="5250125"/>
          </a:xfrm>
        </p:spPr>
        <p:txBody>
          <a:bodyPr>
            <a:normAutofit/>
          </a:bodyPr>
          <a:lstStyle/>
          <a:p>
            <a:r>
              <a:rPr lang="cs-CZ" b="1" dirty="0" err="1"/>
              <a:t>Royal</a:t>
            </a:r>
            <a:r>
              <a:rPr lang="cs-CZ" b="1" dirty="0"/>
              <a:t> Society </a:t>
            </a:r>
            <a:r>
              <a:rPr lang="cs-CZ" dirty="0"/>
              <a:t>= sbírání faktů bez sjednocující teorie.</a:t>
            </a:r>
          </a:p>
          <a:p>
            <a:r>
              <a:rPr lang="cs-CZ" dirty="0"/>
              <a:t>Filosofie 20. století přišla s tzv. </a:t>
            </a:r>
            <a:r>
              <a:rPr lang="cs-CZ" u="sng" dirty="0"/>
              <a:t>tezí o zatíženosti pozorování teorií </a:t>
            </a:r>
            <a:r>
              <a:rPr lang="cs-CZ" dirty="0"/>
              <a:t>(</a:t>
            </a:r>
            <a:r>
              <a:rPr lang="cs-CZ" i="1" dirty="0" err="1"/>
              <a:t>theory-ladenness</a:t>
            </a:r>
            <a:r>
              <a:rPr lang="cs-CZ" dirty="0"/>
              <a:t>, </a:t>
            </a:r>
            <a:r>
              <a:rPr lang="cs-CZ" i="1" dirty="0" err="1"/>
              <a:t>theory</a:t>
            </a:r>
            <a:r>
              <a:rPr lang="cs-CZ" i="1" dirty="0"/>
              <a:t> </a:t>
            </a:r>
            <a:r>
              <a:rPr lang="cs-CZ" i="1" dirty="0" err="1"/>
              <a:t>contamination</a:t>
            </a:r>
            <a:r>
              <a:rPr lang="cs-CZ" dirty="0"/>
              <a:t>): </a:t>
            </a:r>
            <a:r>
              <a:rPr lang="cs-CZ" u="sng" dirty="0"/>
              <a:t>pozorovací výroky</a:t>
            </a:r>
            <a:r>
              <a:rPr lang="cs-CZ" dirty="0"/>
              <a:t> vždy v kontextu teoretických předpokladů a za pomoci měřících metod a nástrojů, jejichž funkčnost zaručuje rovněž nějaká teorie – neexistuje „čisté“ pozorování – </a:t>
            </a:r>
            <a:r>
              <a:rPr lang="cs-CZ" u="sng" dirty="0"/>
              <a:t>jsou vždy „kontaminována“ teorií</a:t>
            </a:r>
            <a:r>
              <a:rPr lang="cs-CZ" dirty="0"/>
              <a:t> (Kuhn: teorie vznikají spolu s fakty, s nimiž jsou v souladu) – paradigma určuje pozorování.</a:t>
            </a:r>
            <a:endParaRPr lang="cs-CZ" u="sng" dirty="0"/>
          </a:p>
          <a:p>
            <a:r>
              <a:rPr lang="cs-CZ" b="1" dirty="0" err="1"/>
              <a:t>Royal</a:t>
            </a:r>
            <a:r>
              <a:rPr lang="cs-CZ" b="1" dirty="0"/>
              <a:t> Society</a:t>
            </a:r>
            <a:r>
              <a:rPr lang="cs-CZ" dirty="0"/>
              <a:t> věřila v </a:t>
            </a:r>
            <a:r>
              <a:rPr lang="cs-CZ" u="sng" dirty="0"/>
              <a:t>akumulaci objektivních dat</a:t>
            </a:r>
            <a:r>
              <a:rPr lang="cs-CZ" dirty="0"/>
              <a:t>; </a:t>
            </a:r>
            <a:br>
              <a:rPr lang="cs-CZ" dirty="0"/>
            </a:br>
            <a:r>
              <a:rPr lang="cs-CZ" dirty="0"/>
              <a:t>považovala se za úschovnu faktů, z níž bude těžit </a:t>
            </a:r>
            <a:br>
              <a:rPr lang="cs-CZ" dirty="0"/>
            </a:br>
            <a:r>
              <a:rPr lang="cs-CZ" dirty="0"/>
              <a:t>budoucnost, což se stalo: pokusy s vývěvou vedly </a:t>
            </a:r>
            <a:br>
              <a:rPr lang="cs-CZ" dirty="0"/>
            </a:br>
            <a:r>
              <a:rPr lang="cs-CZ" dirty="0"/>
              <a:t>nakonec přes Denisa Papina (1647-1713) k vynález</a:t>
            </a:r>
            <a:br>
              <a:rPr lang="cs-CZ" dirty="0"/>
            </a:br>
            <a:r>
              <a:rPr lang="cs-CZ" dirty="0"/>
              <a:t>u parního stroje: Thomas </a:t>
            </a:r>
            <a:r>
              <a:rPr lang="cs-CZ" dirty="0" err="1"/>
              <a:t>Newcomen</a:t>
            </a:r>
            <a:r>
              <a:rPr lang="cs-CZ" dirty="0"/>
              <a:t> (1664-1729) </a:t>
            </a:r>
            <a:br>
              <a:rPr lang="cs-CZ" dirty="0"/>
            </a:br>
            <a:r>
              <a:rPr lang="cs-CZ" dirty="0"/>
              <a:t>v roce 1712. Na konci století ho výrazně zdokonalil </a:t>
            </a:r>
            <a:br>
              <a:rPr lang="cs-CZ" dirty="0"/>
            </a:br>
            <a:r>
              <a:rPr lang="cs-CZ" dirty="0"/>
              <a:t>James Watt (1736 -1819) – moderní industrializace. </a:t>
            </a:r>
          </a:p>
        </p:txBody>
      </p:sp>
      <p:sp>
        <p:nvSpPr>
          <p:cNvPr id="6" name="TextovéPole 5">
            <a:extLst>
              <a:ext uri="{FF2B5EF4-FFF2-40B4-BE49-F238E27FC236}">
                <a16:creationId xmlns:a16="http://schemas.microsoft.com/office/drawing/2014/main" id="{7ACAED6E-E4B3-42CA-9BFE-9212BA4C2CDA}"/>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III. Svět nových vědeckých metod</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46BE97D9-FD8F-460E-80D9-46B37B4644B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Experimentální přírodní filosofie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royal society of london for improving natural knowledge">
            <a:extLst>
              <a:ext uri="{FF2B5EF4-FFF2-40B4-BE49-F238E27FC236}">
                <a16:creationId xmlns:a16="http://schemas.microsoft.com/office/drawing/2014/main" id="{C25A2357-78DF-44BC-828A-66CDE1B6724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3667" y="3248797"/>
            <a:ext cx="5268333" cy="3609203"/>
          </a:xfrm>
          <a:prstGeom prst="rect">
            <a:avLst/>
          </a:prstGeom>
          <a:noFill/>
          <a:ln>
            <a:noFill/>
          </a:ln>
        </p:spPr>
      </p:pic>
    </p:spTree>
    <p:extLst>
      <p:ext uri="{BB962C8B-B14F-4D97-AF65-F5344CB8AC3E}">
        <p14:creationId xmlns:p14="http://schemas.microsoft.com/office/powerpoint/2010/main" val="3575071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1624698937"/>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4060954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a:xfrm>
            <a:off x="1615441" y="2761100"/>
            <a:ext cx="9780314" cy="1378636"/>
          </a:xfrm>
        </p:spPr>
        <p:txBody>
          <a:bodyPr>
            <a:normAutofit/>
          </a:bodyPr>
          <a:lstStyle/>
          <a:p>
            <a:r>
              <a:rPr lang="cs-CZ" u="sng" dirty="0">
                <a:solidFill>
                  <a:schemeClr val="accent1"/>
                </a:solidFill>
              </a:rPr>
              <a:t>IV. </a:t>
            </a:r>
            <a:r>
              <a:rPr lang="cs-CZ" u="sng" dirty="0" err="1">
                <a:solidFill>
                  <a:schemeClr val="accent1"/>
                </a:solidFill>
              </a:rPr>
              <a:t>Supralunární</a:t>
            </a:r>
            <a:r>
              <a:rPr lang="cs-CZ" u="sng" dirty="0">
                <a:solidFill>
                  <a:schemeClr val="accent1"/>
                </a:solidFill>
              </a:rPr>
              <a:t> svět</a:t>
            </a:r>
            <a:br>
              <a:rPr lang="cs-CZ" u="sng" dirty="0">
                <a:solidFill>
                  <a:schemeClr val="accent1"/>
                </a:solidFill>
              </a:rPr>
            </a:br>
            <a:r>
              <a:rPr lang="cs-CZ" u="sng" dirty="0">
                <a:solidFill>
                  <a:schemeClr val="accent1"/>
                </a:solidFill>
              </a:rPr>
              <a:t>– astronomie</a:t>
            </a:r>
          </a:p>
        </p:txBody>
      </p:sp>
      <p:pic>
        <p:nvPicPr>
          <p:cNvPr id="6" name="Obrázek 5">
            <a:extLst>
              <a:ext uri="{FF2B5EF4-FFF2-40B4-BE49-F238E27FC236}">
                <a16:creationId xmlns:a16="http://schemas.microsoft.com/office/drawing/2014/main" id="{C1F00940-DF4F-4EC8-8E0C-9034B4A1A90D}"/>
              </a:ext>
            </a:extLst>
          </p:cNvPr>
          <p:cNvPicPr>
            <a:picLocks noChangeAspect="1"/>
          </p:cNvPicPr>
          <p:nvPr/>
        </p:nvPicPr>
        <p:blipFill>
          <a:blip r:embed="rId2"/>
          <a:stretch>
            <a:fillRect/>
          </a:stretch>
        </p:blipFill>
        <p:spPr>
          <a:xfrm>
            <a:off x="6683433" y="1"/>
            <a:ext cx="5508567" cy="3972446"/>
          </a:xfrm>
          <a:prstGeom prst="rect">
            <a:avLst/>
          </a:prstGeom>
        </p:spPr>
      </p:pic>
    </p:spTree>
    <p:extLst>
      <p:ext uri="{BB962C8B-B14F-4D97-AF65-F5344CB8AC3E}">
        <p14:creationId xmlns:p14="http://schemas.microsoft.com/office/powerpoint/2010/main" val="2417358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Antická astronomie</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greek astronomy">
            <a:extLst>
              <a:ext uri="{FF2B5EF4-FFF2-40B4-BE49-F238E27FC236}">
                <a16:creationId xmlns:a16="http://schemas.microsoft.com/office/drawing/2014/main" id="{95A8C2CB-74C3-40F2-984C-CDF91BE79D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520" y="1261110"/>
            <a:ext cx="6888480" cy="5596890"/>
          </a:xfrm>
          <a:prstGeom prst="rect">
            <a:avLst/>
          </a:prstGeom>
          <a:noFill/>
          <a:ln>
            <a:noFill/>
          </a:ln>
        </p:spPr>
      </p:pic>
    </p:spTree>
    <p:extLst>
      <p:ext uri="{BB962C8B-B14F-4D97-AF65-F5344CB8AC3E}">
        <p14:creationId xmlns:p14="http://schemas.microsoft.com/office/powerpoint/2010/main" val="569837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1"/>
            <a:ext cx="10529251" cy="4652962"/>
          </a:xfrm>
        </p:spPr>
        <p:txBody>
          <a:bodyPr>
            <a:normAutofit/>
          </a:bodyPr>
          <a:lstStyle/>
          <a:p>
            <a:r>
              <a:rPr lang="cs-CZ" dirty="0"/>
              <a:t>Už v antice astronomie jako pozorování oblohy a vytváření kinematických modelů.</a:t>
            </a:r>
          </a:p>
          <a:p>
            <a:r>
              <a:rPr lang="cs-CZ" u="sng" dirty="0"/>
              <a:t>Kinematika</a:t>
            </a:r>
            <a:r>
              <a:rPr lang="cs-CZ" dirty="0"/>
              <a:t> (podle Wikipedie) = popis pohybu bez hledání jeho příčin. Naproti tomu dynamika zkoumá pohyb z hlediska působení sil. Kinematika se tedy zaměřuje na sledování polohy, rychlosti apod., ale neuvádí dynamické příčiny pohybu.</a:t>
            </a:r>
          </a:p>
          <a:p>
            <a:r>
              <a:rPr lang="cs-CZ" dirty="0"/>
              <a:t>Tzv. </a:t>
            </a:r>
            <a:r>
              <a:rPr lang="cs-CZ" u="sng" dirty="0"/>
              <a:t>platónský postulát antické astronomie</a:t>
            </a:r>
            <a:r>
              <a:rPr lang="cs-CZ" dirty="0"/>
              <a:t>: astronomové mají vyložit jevy na obloze pomocí kruhových pohybů, které jsou metafyzicky nejvznešenější – vytváření kinematických modelů.</a:t>
            </a:r>
          </a:p>
          <a:p>
            <a:r>
              <a:rPr lang="cs-CZ" dirty="0"/>
              <a:t>Reakce na dvě objevené anomálie.</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Platónský postulát</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353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133600"/>
            <a:ext cx="5708073" cy="2819402"/>
          </a:xfrm>
        </p:spPr>
        <p:txBody>
          <a:bodyPr>
            <a:normAutofit/>
          </a:bodyPr>
          <a:lstStyle/>
          <a:p>
            <a:r>
              <a:rPr lang="cs-CZ" dirty="0"/>
              <a:t>Na obrázku je </a:t>
            </a:r>
            <a:r>
              <a:rPr lang="cs-CZ" b="1" dirty="0"/>
              <a:t>ekliptika</a:t>
            </a:r>
            <a:r>
              <a:rPr lang="cs-CZ" dirty="0"/>
              <a:t> (viditelná dráha Slunce mezi hvězdami v průběhu roku, zde nahlížená shora, ze severního světového pólu).</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První anomálie a model tzv. excentru</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A4E53AE9-2D76-4624-9E88-D3AC92F151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83432" y="1901285"/>
            <a:ext cx="5239911" cy="4566017"/>
          </a:xfrm>
          <a:prstGeom prst="rect">
            <a:avLst/>
          </a:prstGeom>
          <a:noFill/>
          <a:ln>
            <a:noFill/>
          </a:ln>
        </p:spPr>
      </p:pic>
    </p:spTree>
    <p:extLst>
      <p:ext uri="{BB962C8B-B14F-4D97-AF65-F5344CB8AC3E}">
        <p14:creationId xmlns:p14="http://schemas.microsoft.com/office/powerpoint/2010/main" val="374208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p:txBody>
          <a:bodyPr/>
          <a:lstStyle/>
          <a:p>
            <a:r>
              <a:rPr lang="cs-CZ" u="sng" dirty="0">
                <a:solidFill>
                  <a:schemeClr val="accent1"/>
                </a:solidFill>
              </a:rPr>
              <a:t>I. Starý svět a nový svět: přírodopis</a:t>
            </a:r>
          </a:p>
        </p:txBody>
      </p:sp>
    </p:spTree>
    <p:extLst>
      <p:ext uri="{BB962C8B-B14F-4D97-AF65-F5344CB8AC3E}">
        <p14:creationId xmlns:p14="http://schemas.microsoft.com/office/powerpoint/2010/main" val="21996196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1"/>
            <a:ext cx="10529251" cy="4652962"/>
          </a:xfrm>
        </p:spPr>
        <p:txBody>
          <a:bodyPr>
            <a:normAutofit/>
          </a:bodyPr>
          <a:lstStyle/>
          <a:p>
            <a:pPr>
              <a:buFont typeface="+mj-lt"/>
              <a:buAutoNum type="arabicParenR"/>
            </a:pPr>
            <a:r>
              <a:rPr lang="cs-CZ" dirty="0"/>
              <a:t>Co nejpřesnější délka tropického roku, který udává rychlost pohybu Slunce po </a:t>
            </a:r>
            <a:r>
              <a:rPr lang="cs-CZ" b="1" dirty="0"/>
              <a:t>excentru</a:t>
            </a:r>
            <a:r>
              <a:rPr lang="cs-CZ" dirty="0"/>
              <a:t>.</a:t>
            </a:r>
          </a:p>
          <a:p>
            <a:pPr>
              <a:buFont typeface="+mj-lt"/>
              <a:buAutoNum type="arabicParenR"/>
            </a:pPr>
            <a:r>
              <a:rPr lang="cs-CZ" dirty="0"/>
              <a:t>Poloha apogea (na </a:t>
            </a:r>
            <a:r>
              <a:rPr lang="cs-CZ" b="1" dirty="0"/>
              <a:t>ekliptice</a:t>
            </a:r>
            <a:r>
              <a:rPr lang="cs-CZ" dirty="0"/>
              <a:t>, tj. jeho ekliptikální délka), tj. úhel omega na obrázku c. Tento úhel určuje směr, ve kterém bude umístěn střed excentru C při pohledu ze Země. </a:t>
            </a:r>
            <a:r>
              <a:rPr lang="cs-CZ" dirty="0" err="1"/>
              <a:t>Hipparchos</a:t>
            </a:r>
            <a:r>
              <a:rPr lang="cs-CZ" dirty="0"/>
              <a:t> stanovil hodnotu tohoto úhlu na 65 ½; </a:t>
            </a:r>
          </a:p>
          <a:p>
            <a:pPr>
              <a:buFont typeface="+mj-lt"/>
              <a:buAutoNum type="arabicParenR"/>
            </a:pPr>
            <a:r>
              <a:rPr lang="cs-CZ" b="1" dirty="0"/>
              <a:t>Excentricita deferentu</a:t>
            </a:r>
            <a:r>
              <a:rPr lang="cs-CZ" dirty="0"/>
              <a:t>, tj. poměr ZC k poloměru celého kruhu. Tato hodnota stanovuje míru, v jaké bude střed excentru C vzdálen od Země, a </a:t>
            </a:r>
            <a:r>
              <a:rPr lang="cs-CZ" dirty="0" err="1"/>
              <a:t>Hipparchos</a:t>
            </a:r>
            <a:r>
              <a:rPr lang="cs-CZ" dirty="0"/>
              <a:t> ji podle Ptolemaia stanovil na 1/24 (</a:t>
            </a:r>
            <a:r>
              <a:rPr lang="cs-CZ" i="1" dirty="0" err="1"/>
              <a:t>Almagest</a:t>
            </a:r>
            <a:r>
              <a:rPr lang="cs-CZ" dirty="0"/>
              <a:t>. III,3). </a:t>
            </a:r>
          </a:p>
          <a:p>
            <a:r>
              <a:rPr lang="cs-CZ" dirty="0"/>
              <a:t>Takto nastavený model velmi dobře odpovídal pozorovaným jevů: s jeho pomocí se daly předpovídat polohy Slunce a tedy také jeho zatmění.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Hlavní parametry pro konstrukci </a:t>
            </a:r>
            <a:r>
              <a:rPr lang="cs-CZ" b="1" dirty="0"/>
              <a:t>excentru</a:t>
            </a:r>
            <a:r>
              <a:rPr lang="cs-CZ" dirty="0"/>
              <a:t>:</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0094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288869"/>
            <a:ext cx="10894423" cy="5269093"/>
          </a:xfrm>
        </p:spPr>
        <p:txBody>
          <a:bodyPr>
            <a:normAutofit/>
          </a:bodyPr>
          <a:lstStyle/>
          <a:p>
            <a:r>
              <a:rPr lang="cs-CZ" dirty="0"/>
              <a:t>Pozemskému pozorovateli se zdá, jakoby planety vykonávaly na obloze zpětné pohyby, které vytvářejí dráhu ve tvaru smyčky.</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Druhá anomálie:</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Zástupný symbol pro obsah 4">
            <a:extLst>
              <a:ext uri="{FF2B5EF4-FFF2-40B4-BE49-F238E27FC236}">
                <a16:creationId xmlns:a16="http://schemas.microsoft.com/office/drawing/2014/main" id="{8FE384B4-41A7-4B8C-9704-9B2EB4835E23}"/>
              </a:ext>
            </a:extLst>
          </p:cNvPr>
          <p:cNvPicPr/>
          <p:nvPr/>
        </p:nvPicPr>
        <p:blipFill>
          <a:blip r:embed="rId2">
            <a:extLst>
              <a:ext uri="{28A0092B-C50C-407E-A947-70E740481C1C}">
                <a14:useLocalDpi xmlns:a14="http://schemas.microsoft.com/office/drawing/2010/main" val="0"/>
              </a:ext>
            </a:extLst>
          </a:blip>
          <a:stretch>
            <a:fillRect/>
          </a:stretch>
        </p:blipFill>
        <p:spPr>
          <a:xfrm>
            <a:off x="2521424" y="1994263"/>
            <a:ext cx="7433780" cy="4863737"/>
          </a:xfrm>
          <a:prstGeom prst="rect">
            <a:avLst/>
          </a:prstGeom>
        </p:spPr>
      </p:pic>
    </p:spTree>
    <p:extLst>
      <p:ext uri="{BB962C8B-B14F-4D97-AF65-F5344CB8AC3E}">
        <p14:creationId xmlns:p14="http://schemas.microsoft.com/office/powerpoint/2010/main" val="255926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Heliocentrické vysvětlení druhé anomálie</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a:extLst>
              <a:ext uri="{FF2B5EF4-FFF2-40B4-BE49-F238E27FC236}">
                <a16:creationId xmlns:a16="http://schemas.microsoft.com/office/drawing/2014/main" id="{EC808FD9-B83A-46E5-81D3-07D3E84EF1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48967" y="1266194"/>
            <a:ext cx="9094066" cy="5591806"/>
          </a:xfrm>
          <a:prstGeom prst="rect">
            <a:avLst/>
          </a:prstGeom>
          <a:noFill/>
          <a:ln>
            <a:noFill/>
          </a:ln>
        </p:spPr>
      </p:pic>
    </p:spTree>
    <p:extLst>
      <p:ext uri="{BB962C8B-B14F-4D97-AF65-F5344CB8AC3E}">
        <p14:creationId xmlns:p14="http://schemas.microsoft.com/office/powerpoint/2010/main" val="2897145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Řešení druhé anomálie – model tzv. epicyklu</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Zástupný symbol pro obsah 5">
            <a:extLst>
              <a:ext uri="{FF2B5EF4-FFF2-40B4-BE49-F238E27FC236}">
                <a16:creationId xmlns:a16="http://schemas.microsoft.com/office/drawing/2014/main" id="{50C7FE4F-1EFF-44A8-AE8E-1FE7C62F647B}"/>
              </a:ext>
            </a:extLst>
          </p:cNvPr>
          <p:cNvPicPr/>
          <p:nvPr/>
        </p:nvPicPr>
        <p:blipFill>
          <a:blip r:embed="rId2">
            <a:extLst>
              <a:ext uri="{28A0092B-C50C-407E-A947-70E740481C1C}">
                <a14:useLocalDpi xmlns:a14="http://schemas.microsoft.com/office/drawing/2010/main" val="0"/>
              </a:ext>
            </a:extLst>
          </a:blip>
          <a:stretch>
            <a:fillRect/>
          </a:stretch>
        </p:blipFill>
        <p:spPr>
          <a:xfrm>
            <a:off x="975360" y="1323113"/>
            <a:ext cx="5242560" cy="4784037"/>
          </a:xfrm>
          <a:prstGeom prst="rect">
            <a:avLst/>
          </a:prstGeom>
        </p:spPr>
      </p:pic>
      <p:pic>
        <p:nvPicPr>
          <p:cNvPr id="11" name="Obrázek 10">
            <a:extLst>
              <a:ext uri="{FF2B5EF4-FFF2-40B4-BE49-F238E27FC236}">
                <a16:creationId xmlns:a16="http://schemas.microsoft.com/office/drawing/2014/main" id="{1AC45EE2-AC5E-4A84-B703-E72010496A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46711" y="1323114"/>
            <a:ext cx="5279783" cy="4784037"/>
          </a:xfrm>
          <a:prstGeom prst="rect">
            <a:avLst/>
          </a:prstGeom>
          <a:noFill/>
          <a:ln>
            <a:noFill/>
          </a:ln>
        </p:spPr>
      </p:pic>
      <p:sp>
        <p:nvSpPr>
          <p:cNvPr id="12" name="Zástupný obsah 1">
            <a:extLst>
              <a:ext uri="{FF2B5EF4-FFF2-40B4-BE49-F238E27FC236}">
                <a16:creationId xmlns:a16="http://schemas.microsoft.com/office/drawing/2014/main" id="{1D33FEF5-CEBA-4449-96CE-B198EC2F4E5C}"/>
              </a:ext>
            </a:extLst>
          </p:cNvPr>
          <p:cNvSpPr>
            <a:spLocks noGrp="1"/>
          </p:cNvSpPr>
          <p:nvPr>
            <p:ph idx="1"/>
          </p:nvPr>
        </p:nvSpPr>
        <p:spPr>
          <a:xfrm>
            <a:off x="975360" y="6233889"/>
            <a:ext cx="8825865" cy="559285"/>
          </a:xfrm>
        </p:spPr>
        <p:txBody>
          <a:bodyPr>
            <a:normAutofit/>
          </a:bodyPr>
          <a:lstStyle/>
          <a:p>
            <a:r>
              <a:rPr lang="cs-CZ" dirty="0">
                <a:latin typeface="+mj-lt"/>
                <a:ea typeface="Calibri" panose="020F0502020204030204" pitchFamily="34" charset="0"/>
                <a:cs typeface="Times New Roman" panose="02020603050405020304" pitchFamily="18" charset="0"/>
              </a:rPr>
              <a:t>A</a:t>
            </a:r>
            <a:r>
              <a:rPr lang="cs-CZ" sz="1800" dirty="0">
                <a:effectLst/>
                <a:latin typeface="+mj-lt"/>
                <a:ea typeface="Calibri" panose="020F0502020204030204" pitchFamily="34" charset="0"/>
                <a:cs typeface="Times New Roman" panose="02020603050405020304" pitchFamily="18" charset="0"/>
              </a:rPr>
              <a:t>nimace kinematických modelů </a:t>
            </a:r>
            <a:r>
              <a:rPr lang="cs-CZ" sz="1800" u="sng" dirty="0">
                <a:solidFill>
                  <a:srgbClr val="0563C1"/>
                </a:solidFill>
                <a:effectLst/>
                <a:latin typeface="+mj-lt"/>
                <a:ea typeface="Calibri" panose="020F0502020204030204" pitchFamily="34" charset="0"/>
                <a:cs typeface="Times New Roman" panose="02020603050405020304" pitchFamily="18" charset="0"/>
                <a:hlinkClick r:id="rId4"/>
              </a:rPr>
              <a:t>zde</a:t>
            </a:r>
            <a:r>
              <a:rPr lang="cs-CZ" sz="1800" u="sng" dirty="0">
                <a:solidFill>
                  <a:srgbClr val="0563C1"/>
                </a:solidFill>
                <a:effectLst/>
                <a:latin typeface="+mj-lt"/>
                <a:ea typeface="Calibri" panose="020F0502020204030204" pitchFamily="34" charset="0"/>
                <a:cs typeface="Times New Roman" panose="02020603050405020304" pitchFamily="18" charset="0"/>
              </a:rPr>
              <a:t>.</a:t>
            </a:r>
            <a:endParaRPr lang="cs-CZ" dirty="0">
              <a:latin typeface="+mj-lt"/>
            </a:endParaRPr>
          </a:p>
        </p:txBody>
      </p:sp>
    </p:spTree>
    <p:extLst>
      <p:ext uri="{BB962C8B-B14F-4D97-AF65-F5344CB8AC3E}">
        <p14:creationId xmlns:p14="http://schemas.microsoft.com/office/powerpoint/2010/main" val="2398893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1"/>
            <a:ext cx="10529251" cy="4652962"/>
          </a:xfrm>
        </p:spPr>
        <p:txBody>
          <a:bodyPr>
            <a:normAutofit/>
          </a:bodyPr>
          <a:lstStyle/>
          <a:p>
            <a:pPr>
              <a:buFont typeface="+mj-lt"/>
              <a:buAutoNum type="alphaLcParenR"/>
            </a:pPr>
            <a:r>
              <a:rPr lang="cs-CZ" dirty="0"/>
              <a:t>Doba oběhu středu epicyklu po </a:t>
            </a:r>
            <a:r>
              <a:rPr lang="cs-CZ" b="1" dirty="0"/>
              <a:t>deferentu</a:t>
            </a:r>
            <a:r>
              <a:rPr lang="cs-CZ" dirty="0"/>
              <a:t>.</a:t>
            </a:r>
          </a:p>
          <a:p>
            <a:pPr>
              <a:buFont typeface="+mj-lt"/>
              <a:buAutoNum type="alphaLcParenR"/>
            </a:pPr>
            <a:r>
              <a:rPr lang="cs-CZ" dirty="0"/>
              <a:t>Doba oběhu planety po </a:t>
            </a:r>
            <a:r>
              <a:rPr lang="cs-CZ" b="1" dirty="0"/>
              <a:t>epicyklu</a:t>
            </a:r>
            <a:r>
              <a:rPr lang="cs-CZ" dirty="0"/>
              <a:t>.</a:t>
            </a:r>
          </a:p>
          <a:p>
            <a:pPr>
              <a:buFont typeface="+mj-lt"/>
              <a:buAutoNum type="alphaLcParenR"/>
            </a:pPr>
            <a:r>
              <a:rPr lang="cs-CZ" dirty="0"/>
              <a:t>Poměr poloměrů </a:t>
            </a:r>
            <a:r>
              <a:rPr lang="cs-CZ" b="1" dirty="0"/>
              <a:t>deferentu</a:t>
            </a:r>
            <a:r>
              <a:rPr lang="cs-CZ" dirty="0"/>
              <a:t> a </a:t>
            </a:r>
            <a:r>
              <a:rPr lang="cs-CZ" b="1" dirty="0" err="1"/>
              <a:t>epicklu</a:t>
            </a:r>
            <a:r>
              <a:rPr lang="cs-CZ" dirty="0"/>
              <a:t> (tj. nikoli absolutní velikosti, ty nejsou potřebné).</a:t>
            </a:r>
          </a:p>
          <a:p>
            <a:pPr>
              <a:buFont typeface="+mj-lt"/>
              <a:buAutoNum type="alphaLcParenR"/>
            </a:pPr>
            <a:r>
              <a:rPr lang="cs-CZ" dirty="0"/>
              <a:t>Poloha </a:t>
            </a:r>
            <a:r>
              <a:rPr lang="cs-CZ" b="1" dirty="0"/>
              <a:t>apogea</a:t>
            </a:r>
            <a:r>
              <a:rPr lang="cs-CZ" dirty="0"/>
              <a:t> (jeho ekliptikální délka).</a:t>
            </a:r>
          </a:p>
          <a:p>
            <a:r>
              <a:rPr lang="cs-CZ" dirty="0"/>
              <a:t>Nejvýznamnější helénistický astronom: </a:t>
            </a:r>
            <a:r>
              <a:rPr lang="cs-CZ" dirty="0" err="1"/>
              <a:t>Hipparchos</a:t>
            </a:r>
            <a:r>
              <a:rPr lang="cs-CZ" dirty="0"/>
              <a:t> z </a:t>
            </a:r>
            <a:r>
              <a:rPr lang="cs-CZ" dirty="0" err="1"/>
              <a:t>Níkaie</a:t>
            </a:r>
            <a:r>
              <a:rPr lang="cs-CZ" dirty="0"/>
              <a:t> (190-120 př. n. l.).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Hlavní parametry pro konstrukci </a:t>
            </a:r>
            <a:r>
              <a:rPr lang="cs-CZ" b="1" dirty="0"/>
              <a:t>excentru</a:t>
            </a:r>
            <a:r>
              <a:rPr lang="cs-CZ" dirty="0"/>
              <a:t>:</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7714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2094953"/>
            <a:ext cx="6123709" cy="4463009"/>
          </a:xfrm>
        </p:spPr>
        <p:txBody>
          <a:bodyPr>
            <a:normAutofit/>
          </a:bodyPr>
          <a:lstStyle/>
          <a:p>
            <a:pPr algn="just">
              <a:spcAft>
                <a:spcPts val="600"/>
              </a:spcAft>
            </a:pPr>
            <a:r>
              <a:rPr lang="cs-CZ" sz="1800" dirty="0" err="1">
                <a:effectLst/>
                <a:ea typeface="Calibri" panose="020F0502020204030204" pitchFamily="34" charset="0"/>
                <a:cs typeface="Times New Roman" panose="02020603050405020304" pitchFamily="18" charset="0"/>
              </a:rPr>
              <a:t>Klaudios</a:t>
            </a:r>
            <a:r>
              <a:rPr lang="cs-CZ" sz="1800" dirty="0">
                <a:effectLst/>
                <a:ea typeface="Calibri" panose="020F0502020204030204" pitchFamily="34" charset="0"/>
                <a:cs typeface="Times New Roman" panose="02020603050405020304" pitchFamily="18" charset="0"/>
              </a:rPr>
              <a:t> Ptolemaios (100-170 n. l.), Alexandrie.</a:t>
            </a:r>
          </a:p>
          <a:p>
            <a:pPr algn="just">
              <a:spcAft>
                <a:spcPts val="600"/>
              </a:spcAft>
            </a:pPr>
            <a:r>
              <a:rPr lang="cs-CZ" sz="1800" i="1" dirty="0" err="1">
                <a:effectLst/>
                <a:ea typeface="Calibri" panose="020F0502020204030204" pitchFamily="34" charset="0"/>
                <a:cs typeface="Times New Roman" panose="02020603050405020304" pitchFamily="18" charset="0"/>
              </a:rPr>
              <a:t>Mathematiké</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syntaxis</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(od 3. stol. </a:t>
            </a:r>
            <a:r>
              <a:rPr lang="cs-CZ" sz="1800" i="1" dirty="0" err="1">
                <a:effectLst/>
                <a:ea typeface="Calibri" panose="020F0502020204030204" pitchFamily="34" charset="0"/>
                <a:cs typeface="Times New Roman" panose="02020603050405020304" pitchFamily="18" charset="0"/>
              </a:rPr>
              <a:t>megalé</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(velká) a později dokonce </a:t>
            </a:r>
            <a:r>
              <a:rPr lang="cs-CZ" sz="1800" i="1" dirty="0" err="1">
                <a:effectLst/>
                <a:ea typeface="Calibri" panose="020F0502020204030204" pitchFamily="34" charset="0"/>
                <a:cs typeface="Times New Roman" panose="02020603050405020304" pitchFamily="18" charset="0"/>
              </a:rPr>
              <a:t>megisté</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(největší). Do arabštiny přeložen výrazem </a:t>
            </a:r>
            <a:r>
              <a:rPr lang="cs-CZ" sz="1800" i="1" dirty="0">
                <a:effectLst/>
                <a:ea typeface="Calibri" panose="020F0502020204030204" pitchFamily="34" charset="0"/>
                <a:cs typeface="Times New Roman" panose="02020603050405020304" pitchFamily="18" charset="0"/>
              </a:rPr>
              <a:t>al-</a:t>
            </a:r>
            <a:r>
              <a:rPr lang="cs-CZ" sz="1800" i="1" dirty="0" err="1">
                <a:effectLst/>
                <a:ea typeface="Calibri" panose="020F0502020204030204" pitchFamily="34" charset="0"/>
                <a:cs typeface="Times New Roman" panose="02020603050405020304" pitchFamily="18" charset="0"/>
              </a:rPr>
              <a:t>majisti</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pak do latiny jako </a:t>
            </a:r>
            <a:r>
              <a:rPr lang="cs-CZ" sz="1800" i="1" dirty="0" err="1">
                <a:effectLst/>
                <a:ea typeface="Calibri" panose="020F0502020204030204" pitchFamily="34" charset="0"/>
                <a:cs typeface="Times New Roman" panose="02020603050405020304" pitchFamily="18" charset="0"/>
              </a:rPr>
              <a:t>almagesti</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nebo </a:t>
            </a:r>
            <a:r>
              <a:rPr lang="cs-CZ" sz="1800" i="1" dirty="0" err="1">
                <a:effectLst/>
                <a:ea typeface="Calibri" panose="020F0502020204030204" pitchFamily="34" charset="0"/>
                <a:cs typeface="Times New Roman" panose="02020603050405020304" pitchFamily="18" charset="0"/>
              </a:rPr>
              <a:t>almagestum</a:t>
            </a:r>
            <a:r>
              <a:rPr lang="cs-CZ" sz="1800" dirty="0">
                <a:effectLst/>
                <a:ea typeface="Calibri" panose="020F0502020204030204" pitchFamily="34" charset="0"/>
                <a:cs typeface="Times New Roman" panose="02020603050405020304" pitchFamily="18" charset="0"/>
              </a:rPr>
              <a:t> – odtud </a:t>
            </a:r>
            <a:r>
              <a:rPr lang="cs-CZ" sz="1800" i="1" dirty="0" err="1">
                <a:effectLst/>
                <a:ea typeface="Calibri" panose="020F0502020204030204" pitchFamily="34" charset="0"/>
                <a:cs typeface="Times New Roman" panose="02020603050405020304" pitchFamily="18" charset="0"/>
              </a:rPr>
              <a:t>Almagest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Animace </a:t>
            </a:r>
            <a:r>
              <a:rPr lang="cs-CZ" sz="1800" u="sng" dirty="0" err="1">
                <a:solidFill>
                  <a:srgbClr val="0563C1"/>
                </a:solidFill>
                <a:effectLst/>
                <a:ea typeface="Calibri" panose="020F0502020204030204" pitchFamily="34" charset="0"/>
                <a:cs typeface="Times New Roman" panose="02020603050405020304" pitchFamily="18" charset="0"/>
                <a:hlinkClick r:id="rId2"/>
              </a:rPr>
              <a:t>ekvantu</a:t>
            </a:r>
            <a:r>
              <a:rPr lang="cs-CZ" sz="1800" dirty="0">
                <a:effectLst/>
                <a:ea typeface="Calibri" panose="020F0502020204030204" pitchFamily="34" charset="0"/>
                <a:cs typeface="Times New Roman" panose="02020603050405020304" pitchFamily="18" charset="0"/>
              </a:rPr>
              <a:t> a ještě </a:t>
            </a:r>
            <a:r>
              <a:rPr lang="cs-CZ" sz="1800" u="sng" dirty="0">
                <a:solidFill>
                  <a:srgbClr val="0563C1"/>
                </a:solidFill>
                <a:effectLst/>
                <a:ea typeface="Calibri" panose="020F0502020204030204" pitchFamily="34" charset="0"/>
                <a:cs typeface="Times New Roman" panose="02020603050405020304" pitchFamily="18" charset="0"/>
                <a:hlinkClick r:id="rId3"/>
              </a:rPr>
              <a:t>zde</a:t>
            </a:r>
            <a:r>
              <a:rPr lang="cs-CZ" sz="1800" dirty="0">
                <a:effectLst/>
                <a:ea typeface="Calibri" panose="020F0502020204030204" pitchFamily="34" charset="0"/>
                <a:cs typeface="Times New Roman" panose="02020603050405020304" pitchFamily="18" charset="0"/>
              </a:rPr>
              <a:t>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Ptolemaios a model tzv. </a:t>
            </a:r>
            <a:r>
              <a:rPr lang="cs-CZ" dirty="0" err="1"/>
              <a:t>ekvantu</a:t>
            </a:r>
            <a:endParaRPr lang="cs-CZ" dirty="0"/>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4F29645A-36CE-4BAF-B1C5-DDA7E151E4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09253" y="1793967"/>
            <a:ext cx="5082748" cy="4158612"/>
          </a:xfrm>
          <a:prstGeom prst="rect">
            <a:avLst/>
          </a:prstGeom>
          <a:noFill/>
          <a:ln>
            <a:noFill/>
          </a:ln>
        </p:spPr>
      </p:pic>
    </p:spTree>
    <p:extLst>
      <p:ext uri="{BB962C8B-B14F-4D97-AF65-F5344CB8AC3E}">
        <p14:creationId xmlns:p14="http://schemas.microsoft.com/office/powerpoint/2010/main" val="2406459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10529251" cy="4652963"/>
          </a:xfrm>
        </p:spPr>
        <p:txBody>
          <a:bodyPr>
            <a:normAutofit/>
          </a:bodyPr>
          <a:lstStyle/>
          <a:p>
            <a:pPr>
              <a:buFont typeface="+mj-lt"/>
              <a:buAutoNum type="alphaLcParenR"/>
            </a:pPr>
            <a:r>
              <a:rPr lang="cs-CZ" dirty="0"/>
              <a:t>Poměr poloměru </a:t>
            </a:r>
            <a:r>
              <a:rPr lang="cs-CZ" b="1" dirty="0"/>
              <a:t>epicyklu</a:t>
            </a:r>
            <a:r>
              <a:rPr lang="cs-CZ" dirty="0"/>
              <a:t> vůči poloměru </a:t>
            </a:r>
            <a:r>
              <a:rPr lang="cs-CZ" b="1" dirty="0"/>
              <a:t>excentru</a:t>
            </a:r>
            <a:r>
              <a:rPr lang="cs-CZ" dirty="0"/>
              <a:t>.</a:t>
            </a:r>
          </a:p>
          <a:p>
            <a:pPr>
              <a:buFont typeface="+mj-lt"/>
              <a:buAutoNum type="alphaLcParenR"/>
            </a:pPr>
            <a:r>
              <a:rPr lang="cs-CZ" dirty="0"/>
              <a:t>Míra </a:t>
            </a:r>
            <a:r>
              <a:rPr lang="cs-CZ" b="1" dirty="0"/>
              <a:t>excentricity deferentu</a:t>
            </a:r>
            <a:r>
              <a:rPr lang="cs-CZ" dirty="0"/>
              <a:t>, neboli poměr ZC k poloměru </a:t>
            </a:r>
            <a:r>
              <a:rPr lang="cs-CZ" b="1" dirty="0"/>
              <a:t>deferentu</a:t>
            </a:r>
            <a:r>
              <a:rPr lang="cs-CZ" dirty="0"/>
              <a:t>.</a:t>
            </a:r>
          </a:p>
          <a:p>
            <a:pPr>
              <a:buFont typeface="+mj-lt"/>
              <a:buAutoNum type="alphaLcParenR"/>
            </a:pPr>
            <a:r>
              <a:rPr lang="cs-CZ" dirty="0"/>
              <a:t>Úhlová rychlost planety P na </a:t>
            </a:r>
            <a:r>
              <a:rPr lang="cs-CZ" b="1" dirty="0"/>
              <a:t>epicyklu</a:t>
            </a:r>
            <a:r>
              <a:rPr lang="cs-CZ" dirty="0"/>
              <a:t> a úhlová rychlost středu </a:t>
            </a:r>
            <a:r>
              <a:rPr lang="cs-CZ" b="1" dirty="0"/>
              <a:t>epicyklu</a:t>
            </a:r>
            <a:r>
              <a:rPr lang="cs-CZ" dirty="0"/>
              <a:t> K na excentru, tj. hodnota změny </a:t>
            </a:r>
            <a:r>
              <a:rPr lang="cs-CZ" b="1" dirty="0"/>
              <a:t>ekliptikální délky </a:t>
            </a:r>
            <a:r>
              <a:rPr lang="cs-CZ" dirty="0"/>
              <a:t>za určitý čas.</a:t>
            </a:r>
          </a:p>
          <a:p>
            <a:pPr>
              <a:buFont typeface="+mj-lt"/>
              <a:buAutoNum type="alphaLcParenR"/>
            </a:pPr>
            <a:r>
              <a:rPr lang="cs-CZ" dirty="0"/>
              <a:t>Poloha </a:t>
            </a:r>
            <a:r>
              <a:rPr lang="cs-CZ" b="1" dirty="0"/>
              <a:t>apogea</a:t>
            </a:r>
            <a:r>
              <a:rPr lang="cs-CZ" dirty="0"/>
              <a:t> (tento úhel určuje směr, ve kterém bude umístěn střed excentru při pohledu ze Země).</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Hlavní parametry pro konstrukci </a:t>
            </a:r>
            <a:r>
              <a:rPr lang="cs-CZ" b="1" dirty="0" err="1"/>
              <a:t>ekvantu</a:t>
            </a:r>
            <a:r>
              <a:rPr lang="cs-CZ" dirty="0"/>
              <a:t>:</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69273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pPr algn="just">
              <a:spcAft>
                <a:spcPts val="600"/>
              </a:spcAft>
            </a:pPr>
            <a:r>
              <a:rPr lang="cs-CZ" i="1" dirty="0" err="1">
                <a:ea typeface="Calibri" panose="020F0502020204030204" pitchFamily="34" charset="0"/>
                <a:cs typeface="Times New Roman" panose="02020603050405020304" pitchFamily="18" charset="0"/>
              </a:rPr>
              <a:t>S</a:t>
            </a:r>
            <a:r>
              <a:rPr lang="cs-CZ" sz="1800" i="1" dirty="0" err="1">
                <a:effectLst/>
                <a:ea typeface="Calibri" panose="020F0502020204030204" pitchFamily="34" charset="0"/>
                <a:cs typeface="Times New Roman" panose="02020603050405020304" pitchFamily="18" charset="0"/>
              </a:rPr>
              <a:t>ozein</a:t>
            </a:r>
            <a:r>
              <a:rPr lang="cs-CZ" sz="1800" i="1" dirty="0">
                <a:effectLst/>
                <a:ea typeface="Calibri" panose="020F0502020204030204" pitchFamily="34" charset="0"/>
                <a:cs typeface="Times New Roman" panose="02020603050405020304" pitchFamily="18" charset="0"/>
              </a:rPr>
              <a:t> ta </a:t>
            </a:r>
            <a:r>
              <a:rPr lang="cs-CZ" sz="1800" i="1" dirty="0" err="1">
                <a:effectLst/>
                <a:ea typeface="Calibri" panose="020F0502020204030204" pitchFamily="34" charset="0"/>
                <a:cs typeface="Times New Roman" panose="02020603050405020304" pitchFamily="18" charset="0"/>
              </a:rPr>
              <a:t>fainomena</a:t>
            </a:r>
            <a:r>
              <a:rPr lang="cs-CZ" sz="1800" i="1" dirty="0">
                <a:effectLst/>
                <a:ea typeface="Calibri" panose="020F0502020204030204" pitchFamily="34" charset="0"/>
                <a:cs typeface="Times New Roman" panose="02020603050405020304" pitchFamily="18" charset="0"/>
              </a:rPr>
              <a:t> – </a:t>
            </a:r>
            <a:r>
              <a:rPr lang="cs-CZ" sz="1800" i="1" dirty="0" err="1">
                <a:effectLst/>
                <a:ea typeface="Calibri" panose="020F0502020204030204" pitchFamily="34" charset="0"/>
                <a:cs typeface="Times New Roman" panose="02020603050405020304" pitchFamily="18" charset="0"/>
              </a:rPr>
              <a:t>salvare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apparentias</a:t>
            </a:r>
            <a:r>
              <a:rPr lang="cs-CZ" sz="1800" i="1" dirty="0">
                <a:effectLst/>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b="1" dirty="0" err="1">
                <a:effectLst/>
                <a:ea typeface="Calibri" panose="020F0502020204030204" pitchFamily="34" charset="0"/>
                <a:cs typeface="Times New Roman" panose="02020603050405020304" pitchFamily="18" charset="0"/>
              </a:rPr>
              <a:t>Ekvant</a:t>
            </a:r>
            <a:r>
              <a:rPr lang="cs-CZ" sz="1800" dirty="0">
                <a:effectLst/>
                <a:ea typeface="Calibri" panose="020F0502020204030204" pitchFamily="34" charset="0"/>
                <a:cs typeface="Times New Roman" panose="02020603050405020304" pitchFamily="18" charset="0"/>
              </a:rPr>
              <a:t> porušoval platónský postulát kruhového pohybu.</a:t>
            </a:r>
          </a:p>
          <a:p>
            <a:pPr algn="just">
              <a:spcAft>
                <a:spcPts val="600"/>
              </a:spcAft>
            </a:pPr>
            <a:r>
              <a:rPr lang="cs-CZ" sz="1800" dirty="0">
                <a:effectLst/>
                <a:ea typeface="Calibri" panose="020F0502020204030204" pitchFamily="34" charset="0"/>
                <a:cs typeface="Times New Roman" panose="02020603050405020304" pitchFamily="18" charset="0"/>
              </a:rPr>
              <a:t>Kinematické konstrukce jsou jen matematické modely, nikoli kosmologická schémata; poskytují předpovědi, nikoli informace o povaze kosmu a příčinách pohybu.</a:t>
            </a:r>
          </a:p>
          <a:p>
            <a:pPr algn="just">
              <a:spcAft>
                <a:spcPts val="600"/>
              </a:spcAft>
            </a:pPr>
            <a:r>
              <a:rPr lang="cs-CZ" sz="1800" dirty="0">
                <a:effectLst/>
                <a:ea typeface="Calibri" panose="020F0502020204030204" pitchFamily="34" charset="0"/>
                <a:cs typeface="Times New Roman" panose="02020603050405020304" pitchFamily="18" charset="0"/>
              </a:rPr>
              <a:t>Zachránit jevy: </a:t>
            </a:r>
            <a:r>
              <a:rPr lang="cs-CZ" sz="1800" u="sng" dirty="0">
                <a:effectLst/>
                <a:ea typeface="Calibri" panose="020F0502020204030204" pitchFamily="34" charset="0"/>
                <a:cs typeface="Times New Roman" panose="02020603050405020304" pitchFamily="18" charset="0"/>
              </a:rPr>
              <a:t>instrumentalistická metodologie</a:t>
            </a:r>
            <a:r>
              <a:rPr lang="cs-CZ" sz="1800" dirty="0">
                <a:effectLst/>
                <a:ea typeface="Calibri" panose="020F0502020204030204" pitchFamily="34" charset="0"/>
                <a:cs typeface="Times New Roman" panose="02020603050405020304" pitchFamily="18" charset="0"/>
              </a:rPr>
              <a:t>. Astronomie pouze poskytuje predikce, aniž by odpovídala fyzikální skutečnosti. Je jí odmítnut „</a:t>
            </a:r>
            <a:r>
              <a:rPr lang="cs-CZ" sz="1800" i="1" dirty="0">
                <a:effectLst/>
                <a:ea typeface="Calibri" panose="020F0502020204030204" pitchFamily="34" charset="0"/>
                <a:cs typeface="Times New Roman" panose="02020603050405020304" pitchFamily="18" charset="0"/>
              </a:rPr>
              <a:t>realistický</a:t>
            </a:r>
            <a:r>
              <a:rPr lang="cs-CZ" sz="1800" dirty="0">
                <a:effectLst/>
                <a:ea typeface="Calibri" panose="020F0502020204030204" pitchFamily="34" charset="0"/>
                <a:cs typeface="Times New Roman" panose="02020603050405020304" pitchFamily="18" charset="0"/>
              </a:rPr>
              <a:t>“ nárok; astronomie není skutečné teoretické poznání (neposkytuje příčiny ani „</a:t>
            </a:r>
            <a:r>
              <a:rPr lang="cs-CZ" sz="1800" i="1" dirty="0">
                <a:effectLst/>
                <a:ea typeface="Calibri" panose="020F0502020204030204" pitchFamily="34" charset="0"/>
                <a:cs typeface="Times New Roman" panose="02020603050405020304" pitchFamily="18" charset="0"/>
              </a:rPr>
              <a:t>pravdu</a:t>
            </a:r>
            <a:r>
              <a:rPr lang="cs-CZ" sz="1800" dirty="0">
                <a:effectLst/>
                <a:ea typeface="Calibri" panose="020F0502020204030204" pitchFamily="34" charset="0"/>
                <a:cs typeface="Times New Roman" panose="02020603050405020304" pitchFamily="18" charset="0"/>
              </a:rPr>
              <a:t>“), ale pouze pomocnou technickou disciplínou pro kalendář a astrologii.  </a:t>
            </a:r>
          </a:p>
          <a:p>
            <a:pPr algn="just">
              <a:spcAft>
                <a:spcPts val="600"/>
              </a:spcAft>
            </a:pPr>
            <a:r>
              <a:rPr lang="cs-CZ" sz="1800" dirty="0">
                <a:effectLst/>
                <a:ea typeface="Calibri" panose="020F0502020204030204" pitchFamily="34" charset="0"/>
                <a:cs typeface="Times New Roman" panose="02020603050405020304" pitchFamily="18" charset="0"/>
              </a:rPr>
              <a:t>Rozdělení astronom (matematický popis) </a:t>
            </a:r>
            <a:r>
              <a:rPr lang="cs-CZ" sz="1800" b="1" dirty="0">
                <a:effectLst/>
                <a:ea typeface="Calibri" panose="020F0502020204030204" pitchFamily="34" charset="0"/>
                <a:cs typeface="Times New Roman" panose="02020603050405020304" pitchFamily="18" charset="0"/>
              </a:rPr>
              <a:t>x</a:t>
            </a:r>
            <a:r>
              <a:rPr lang="cs-CZ" sz="1800" dirty="0">
                <a:effectLst/>
                <a:ea typeface="Calibri" panose="020F0502020204030204" pitchFamily="34" charset="0"/>
                <a:cs typeface="Times New Roman" panose="02020603050405020304" pitchFamily="18" charset="0"/>
              </a:rPr>
              <a:t> fyzik (příčiny pohybů, podstata těles).</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Metodologie „zachránit jevy“</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4750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1"/>
            <a:ext cx="10529251" cy="4652962"/>
          </a:xfrm>
        </p:spPr>
        <p:txBody>
          <a:bodyPr>
            <a:normAutofit/>
          </a:bodyPr>
          <a:lstStyle/>
          <a:p>
            <a:pPr>
              <a:buFont typeface="+mj-lt"/>
              <a:buAutoNum type="arabicParenR"/>
            </a:pPr>
            <a:r>
              <a:rPr lang="cs-CZ" dirty="0"/>
              <a:t>Co nejpřesnější délka tropického roku, který udává rychlost pohybu Slunce po </a:t>
            </a:r>
            <a:r>
              <a:rPr lang="cs-CZ" b="1" dirty="0"/>
              <a:t>excentru</a:t>
            </a:r>
            <a:r>
              <a:rPr lang="cs-CZ" dirty="0"/>
              <a:t>.</a:t>
            </a:r>
          </a:p>
          <a:p>
            <a:pPr>
              <a:buFont typeface="+mj-lt"/>
              <a:buAutoNum type="arabicParenR"/>
            </a:pPr>
            <a:r>
              <a:rPr lang="cs-CZ" dirty="0"/>
              <a:t>Poloha </a:t>
            </a:r>
            <a:r>
              <a:rPr lang="cs-CZ" b="1" dirty="0"/>
              <a:t>apogea</a:t>
            </a:r>
            <a:r>
              <a:rPr lang="cs-CZ" dirty="0"/>
              <a:t> (na ekliptice, tj. jeho </a:t>
            </a:r>
            <a:r>
              <a:rPr lang="cs-CZ" b="1" dirty="0"/>
              <a:t>ekliptikální délka</a:t>
            </a:r>
            <a:r>
              <a:rPr lang="cs-CZ" dirty="0"/>
              <a:t>), tj. úhel omega na obrázku c. Tento úhel určuje směr, ve kterém bude umístěn střed excentru C při pohledu ze Země. </a:t>
            </a:r>
            <a:r>
              <a:rPr lang="cs-CZ" dirty="0" err="1"/>
              <a:t>Hipparchos</a:t>
            </a:r>
            <a:r>
              <a:rPr lang="cs-CZ" dirty="0"/>
              <a:t> stanovil hodnotu tohoto úhlu na 65 ½.</a:t>
            </a:r>
          </a:p>
          <a:p>
            <a:pPr>
              <a:buFont typeface="+mj-lt"/>
              <a:buAutoNum type="arabicParenR"/>
            </a:pPr>
            <a:r>
              <a:rPr lang="cs-CZ" b="1" dirty="0"/>
              <a:t>Excentricita deferentu</a:t>
            </a:r>
            <a:r>
              <a:rPr lang="cs-CZ" dirty="0"/>
              <a:t>, tj. poměr ZC k poloměru celého kruhu. Tato hodnota stanovuje míru, v jaké bude střed excentru C vzdálen od Země, a </a:t>
            </a:r>
            <a:r>
              <a:rPr lang="cs-CZ" dirty="0" err="1"/>
              <a:t>Hipparchos</a:t>
            </a:r>
            <a:r>
              <a:rPr lang="cs-CZ" dirty="0"/>
              <a:t> ji podle Ptolemaia stanovil na 1/24 (</a:t>
            </a:r>
            <a:r>
              <a:rPr lang="cs-CZ" i="1" dirty="0" err="1"/>
              <a:t>Almagest</a:t>
            </a:r>
            <a:r>
              <a:rPr lang="cs-CZ" dirty="0"/>
              <a:t>. III,3). </a:t>
            </a:r>
          </a:p>
          <a:p>
            <a:r>
              <a:rPr lang="cs-CZ" dirty="0"/>
              <a:t>Takto nastavený model velmi dobře odpovídal pozorovaným jevů: s jeho pomocí se daly předpovídat polohy Slunce a tedy také jeho zatmění.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Hlavní parametry pro konstrukci excentru:</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41C6AF46-885F-4110-9C32-1D7A78802D11}"/>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Antická astronomie</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7924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Mikuláš Koperník (1473-1543)</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Mikuláš Koperník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nicolaus copernicus">
            <a:extLst>
              <a:ext uri="{FF2B5EF4-FFF2-40B4-BE49-F238E27FC236}">
                <a16:creationId xmlns:a16="http://schemas.microsoft.com/office/drawing/2014/main" id="{D13B4221-9997-4E79-B1C7-92E489FCA2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11049" y="624110"/>
            <a:ext cx="4280951" cy="6233890"/>
          </a:xfrm>
          <a:prstGeom prst="rect">
            <a:avLst/>
          </a:prstGeom>
          <a:noFill/>
          <a:ln>
            <a:noFill/>
          </a:ln>
        </p:spPr>
      </p:pic>
    </p:spTree>
    <p:extLst>
      <p:ext uri="{BB962C8B-B14F-4D97-AF65-F5344CB8AC3E}">
        <p14:creationId xmlns:p14="http://schemas.microsoft.com/office/powerpoint/2010/main" val="299789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Čtyři události</a:t>
            </a:r>
          </a:p>
        </p:txBody>
      </p:sp>
      <p:sp>
        <p:nvSpPr>
          <p:cNvPr id="4" name="TextovéPole 3">
            <a:extLst>
              <a:ext uri="{FF2B5EF4-FFF2-40B4-BE49-F238E27FC236}">
                <a16:creationId xmlns:a16="http://schemas.microsoft.com/office/drawing/2014/main" id="{36D99917-AD20-4D74-8CC9-ED433496A20D}"/>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D9D2BDEB-6D11-4DEA-AB0F-C4C8EE78B9EE}"/>
              </a:ext>
            </a:extLst>
          </p:cNvPr>
          <p:cNvSpPr txBox="1"/>
          <p:nvPr/>
        </p:nvSpPr>
        <p:spPr>
          <a:xfrm>
            <a:off x="10006149" y="64825"/>
            <a:ext cx="2122808"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Čtyři události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814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27314" y="2664822"/>
            <a:ext cx="10877006" cy="4128351"/>
          </a:xfrm>
        </p:spPr>
        <p:txBody>
          <a:bodyPr>
            <a:normAutofit/>
          </a:bodyPr>
          <a:lstStyle/>
          <a:p>
            <a:r>
              <a:rPr lang="cs-CZ" dirty="0"/>
              <a:t>Narodil se na severu Polska – Toruň.</a:t>
            </a:r>
          </a:p>
          <a:p>
            <a:r>
              <a:rPr lang="cs-CZ" dirty="0"/>
              <a:t>Studoval v Krakově, pak se stal kanovníkem (kněz s nižším svěcením).</a:t>
            </a:r>
          </a:p>
          <a:p>
            <a:r>
              <a:rPr lang="cs-CZ" dirty="0"/>
              <a:t>R. 1496 odjel studovat do Itálie, Bologna, Ferrara.</a:t>
            </a:r>
          </a:p>
          <a:p>
            <a:r>
              <a:rPr lang="cs-CZ" dirty="0"/>
              <a:t>Zbytek života jako kanovník ve Fromborku/</a:t>
            </a:r>
            <a:r>
              <a:rPr lang="cs-CZ" dirty="0" err="1"/>
              <a:t>Frauenberg</a:t>
            </a:r>
            <a:r>
              <a:rPr lang="cs-CZ" dirty="0"/>
              <a:t>.</a:t>
            </a:r>
          </a:p>
          <a:p>
            <a:r>
              <a:rPr lang="cs-CZ" dirty="0" err="1"/>
              <a:t>Commentariolus</a:t>
            </a:r>
            <a:r>
              <a:rPr lang="cs-CZ" dirty="0"/>
              <a:t> (1515): krátký rukopis obsahující </a:t>
            </a:r>
            <a:r>
              <a:rPr lang="cs-CZ" b="1" dirty="0"/>
              <a:t>heliocentrický</a:t>
            </a:r>
            <a:r>
              <a:rPr lang="cs-CZ" dirty="0"/>
              <a:t> systém; v létě 1533 si o něm se zájmem vyslechl papež Klement VII. </a:t>
            </a:r>
          </a:p>
          <a:p>
            <a:r>
              <a:rPr lang="cs-CZ" dirty="0"/>
              <a:t>R. 1536 napsal Koperníkovi kardinál Schönberg, že má zájem o nový systém.</a:t>
            </a:r>
          </a:p>
          <a:p>
            <a:r>
              <a:rPr lang="cs-CZ" dirty="0"/>
              <a:t>Církev se držela tradiční metodologie „</a:t>
            </a:r>
            <a:r>
              <a:rPr lang="cs-CZ" i="1" dirty="0"/>
              <a:t>zachránit jevy</a:t>
            </a:r>
            <a:r>
              <a:rPr lang="cs-CZ" dirty="0"/>
              <a:t>“ – </a:t>
            </a:r>
            <a:r>
              <a:rPr lang="cs-CZ" b="1" dirty="0"/>
              <a:t>heliocentrismus</a:t>
            </a:r>
            <a:r>
              <a:rPr lang="cs-CZ" dirty="0"/>
              <a:t> byl považován jen za další hypotézu.</a:t>
            </a:r>
          </a:p>
          <a:p>
            <a:r>
              <a:rPr lang="cs-CZ" dirty="0"/>
              <a:t>1543 vyšlo v Norimberku De </a:t>
            </a:r>
            <a:r>
              <a:rPr lang="cs-CZ" dirty="0" err="1"/>
              <a:t>revolutionibus</a:t>
            </a:r>
            <a:r>
              <a:rPr lang="cs-CZ" dirty="0"/>
              <a:t> </a:t>
            </a:r>
            <a:r>
              <a:rPr lang="cs-CZ" dirty="0" err="1"/>
              <a:t>orbium</a:t>
            </a:r>
            <a:r>
              <a:rPr lang="cs-CZ" dirty="0"/>
              <a:t> </a:t>
            </a:r>
            <a:r>
              <a:rPr lang="cs-CZ" dirty="0" err="1"/>
              <a:t>coelestium</a:t>
            </a:r>
            <a:r>
              <a:rPr lang="cs-CZ" dirty="0"/>
              <a:t> (O obězích nebeských sfér, slov. 1973, čes. 2016).</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Život a dílo</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033BB4D4-ABF8-46D0-826A-64982AD541F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Mikuláš Koperník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Image result for nicolaus copernicus fromborg">
            <a:extLst>
              <a:ext uri="{FF2B5EF4-FFF2-40B4-BE49-F238E27FC236}">
                <a16:creationId xmlns:a16="http://schemas.microsoft.com/office/drawing/2014/main" id="{1B886C82-9C0C-485F-A1E8-F4683C6CF95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12172" y="510182"/>
            <a:ext cx="3279828" cy="3112584"/>
          </a:xfrm>
          <a:prstGeom prst="rect">
            <a:avLst/>
          </a:prstGeom>
          <a:noFill/>
          <a:ln>
            <a:noFill/>
          </a:ln>
        </p:spPr>
      </p:pic>
    </p:spTree>
    <p:extLst>
      <p:ext uri="{BB962C8B-B14F-4D97-AF65-F5344CB8AC3E}">
        <p14:creationId xmlns:p14="http://schemas.microsoft.com/office/powerpoint/2010/main" val="42404803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r>
              <a:rPr lang="cs-CZ" dirty="0"/>
              <a:t>Kop. nesouhlasil s instrumentalistickou metodologií zachránit jevy, podobně jako mnoho dalších renesančních astronomů. Astronomie má nárok na pravdu. </a:t>
            </a:r>
          </a:p>
          <a:p>
            <a:r>
              <a:rPr lang="cs-CZ" dirty="0"/>
              <a:t>Kop. nebyl progresivní člověk, byl humanista – řešení hledal v minulosti, v antice: chtěl vrátit astronomii do doby, než do ní Ptolemaios vnesl </a:t>
            </a:r>
            <a:r>
              <a:rPr lang="cs-CZ" b="1" dirty="0" err="1"/>
              <a:t>ekvant</a:t>
            </a:r>
            <a:r>
              <a:rPr lang="cs-CZ" dirty="0"/>
              <a:t>. Jeho záměr byl </a:t>
            </a:r>
            <a:r>
              <a:rPr lang="cs-CZ" dirty="0" err="1"/>
              <a:t>restaurativní</a:t>
            </a:r>
            <a:r>
              <a:rPr lang="cs-CZ" dirty="0"/>
              <a:t>. </a:t>
            </a:r>
          </a:p>
          <a:p>
            <a:r>
              <a:rPr lang="cs-CZ" b="1" dirty="0" err="1"/>
              <a:t>Ekvanty</a:t>
            </a:r>
            <a:r>
              <a:rPr lang="cs-CZ" dirty="0"/>
              <a:t> odporují platónskému postulátu – je třeba je odstranit z astronomie. </a:t>
            </a:r>
          </a:p>
          <a:p>
            <a:r>
              <a:rPr lang="cs-CZ" dirty="0"/>
              <a:t>Řešení našel skutečně v antice: heliocentrismus – </a:t>
            </a:r>
            <a:r>
              <a:rPr lang="cs-CZ" dirty="0" err="1"/>
              <a:t>Aristarchos</a:t>
            </a:r>
            <a:r>
              <a:rPr lang="cs-CZ" dirty="0"/>
              <a:t> ze Samu (310-230 př. n. l.)</a:t>
            </a:r>
          </a:p>
          <a:p>
            <a:r>
              <a:rPr lang="cs-CZ" dirty="0"/>
              <a:t>Kop. neusiloval o kosmologickou revoluci, ale o obnovení astronomie: heliocentrismus byl prostředek, jak vrátit astronomii vznešenost – tím, že formuluje pravdivý systém světa. </a:t>
            </a:r>
          </a:p>
          <a:p>
            <a:r>
              <a:rPr lang="cs-CZ" dirty="0"/>
              <a:t>Důvodem nebyly nedostatky Ptolemaiovy astronomie (poskytovala přiměřeně přesné predikce), ani lepší pozorování (Kop. pozoroval málo a velmi nepřesně).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Důvody zavedení heliocentrismu</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99F6B943-632E-4124-9685-FFEB90AC88AB}"/>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Mikuláš Koperník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80390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36024" y="1765069"/>
            <a:ext cx="6263046" cy="4885113"/>
          </a:xfrm>
        </p:spPr>
        <p:txBody>
          <a:bodyPr>
            <a:normAutofit/>
          </a:bodyPr>
          <a:lstStyle/>
          <a:p>
            <a:r>
              <a:rPr lang="cs-CZ" dirty="0"/>
              <a:t>Základní teze </a:t>
            </a:r>
            <a:r>
              <a:rPr lang="cs-CZ" b="1" dirty="0"/>
              <a:t>heliocentrismus</a:t>
            </a:r>
            <a:r>
              <a:rPr lang="cs-CZ" dirty="0"/>
              <a:t>: Středem kosmu není Země, ale Slunce, největší těleso ve kosmu. Kolem Slunce obíhají všechna nebeská tělesa včetně Země (jen Měsíc obíhá kolem Země a s ní kolem Slunce). Kosmos je konečný a obepíná ho sféra stálic, na níž jsou připevněny hvězdy.</a:t>
            </a:r>
          </a:p>
          <a:p>
            <a:r>
              <a:rPr lang="cs-CZ" dirty="0"/>
              <a:t>Tři pohyby Země: </a:t>
            </a:r>
          </a:p>
          <a:p>
            <a:pPr>
              <a:buFont typeface="+mj-lt"/>
              <a:buAutoNum type="arabicParenR"/>
            </a:pPr>
            <a:r>
              <a:rPr lang="cs-CZ" dirty="0"/>
              <a:t>Země obíhá kolem Slunce v periodě jednoho roku.</a:t>
            </a:r>
          </a:p>
          <a:p>
            <a:pPr>
              <a:buFont typeface="+mj-lt"/>
              <a:buAutoNum type="arabicParenR"/>
            </a:pPr>
            <a:r>
              <a:rPr lang="cs-CZ" dirty="0"/>
              <a:t>Země rotuje kolem vlastní osy v periodě 24 hodiny.</a:t>
            </a:r>
          </a:p>
          <a:p>
            <a:pPr>
              <a:buFont typeface="+mj-lt"/>
              <a:buAutoNum type="arabicParenR"/>
            </a:pPr>
            <a:r>
              <a:rPr lang="cs-CZ" dirty="0"/>
              <a:t>Zemská osa vykonává tzv. precesní pohyb (opisuje v prostoru plášť kužele).</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Heliocentrická kosmologie</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99F6B943-632E-4124-9685-FFEB90AC88AB}"/>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Mikuláš Koperník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Výsledek obrázku pro precession of the equinoxes">
            <a:extLst>
              <a:ext uri="{FF2B5EF4-FFF2-40B4-BE49-F238E27FC236}">
                <a16:creationId xmlns:a16="http://schemas.microsoft.com/office/drawing/2014/main" id="{4AF1899E-88B2-489D-BC24-56DAE32AC4D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9069" y="1765069"/>
            <a:ext cx="5092931" cy="5092931"/>
          </a:xfrm>
          <a:prstGeom prst="rect">
            <a:avLst/>
          </a:prstGeom>
          <a:noFill/>
          <a:ln>
            <a:noFill/>
          </a:ln>
        </p:spPr>
      </p:pic>
    </p:spTree>
    <p:extLst>
      <p:ext uri="{BB962C8B-B14F-4D97-AF65-F5344CB8AC3E}">
        <p14:creationId xmlns:p14="http://schemas.microsoft.com/office/powerpoint/2010/main" val="21057945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09898" y="1346661"/>
            <a:ext cx="5856910" cy="5446513"/>
          </a:xfrm>
        </p:spPr>
        <p:txBody>
          <a:bodyPr>
            <a:normAutofit/>
          </a:bodyPr>
          <a:lstStyle/>
          <a:p>
            <a:r>
              <a:rPr lang="cs-CZ" dirty="0"/>
              <a:t>Mnoho astronomických nepravidelností jsou podle Koperníka iluze vyvolané pohybem pozorovacího stanoviště (typicky druhá anomálie). Pohyby Země tak představovaly jednotné východisko celé astronomie – nebylo nutné přidávat ad hoc konstrukce a sféry.</a:t>
            </a:r>
          </a:p>
          <a:p>
            <a:r>
              <a:rPr lang="cs-CZ" b="1" dirty="0"/>
              <a:t>Heliocentrismus</a:t>
            </a:r>
            <a:r>
              <a:rPr lang="cs-CZ" dirty="0"/>
              <a:t> rušil aristotelské dělení světa na </a:t>
            </a:r>
            <a:r>
              <a:rPr lang="cs-CZ" u="sng" dirty="0" err="1"/>
              <a:t>sublunární</a:t>
            </a:r>
            <a:r>
              <a:rPr lang="cs-CZ" dirty="0"/>
              <a:t> a </a:t>
            </a:r>
            <a:r>
              <a:rPr lang="cs-CZ" u="sng" dirty="0" err="1"/>
              <a:t>supralunární</a:t>
            </a:r>
            <a:r>
              <a:rPr lang="cs-CZ" dirty="0"/>
              <a:t> sférou. I Země se stala jednou z hvězd. Povýšení Země mezi hvězdy. </a:t>
            </a:r>
          </a:p>
          <a:p>
            <a:r>
              <a:rPr lang="cs-CZ" u="sng" dirty="0"/>
              <a:t>Homogenizace univerza</a:t>
            </a:r>
            <a:r>
              <a:rPr lang="cs-CZ" dirty="0"/>
              <a:t>: Země se stala hvězdou a hvězdy Zemi: všechna tělesa mají stejnou ontologickou a fyzikální povahu.</a:t>
            </a:r>
          </a:p>
          <a:p>
            <a:r>
              <a:rPr lang="cs-CZ" dirty="0"/>
              <a:t>V aristotelské klasifikaci věd: fyzika = Země, matematická astronomie = nebe. </a:t>
            </a:r>
          </a:p>
          <a:p>
            <a:r>
              <a:rPr lang="cs-CZ" dirty="0"/>
              <a:t>V </a:t>
            </a:r>
            <a:r>
              <a:rPr lang="cs-CZ" b="1" dirty="0"/>
              <a:t>heliocentrismu</a:t>
            </a:r>
            <a:r>
              <a:rPr lang="cs-CZ" dirty="0"/>
              <a:t>: fyziku bylo možné uplatnit i na hvězdy a matematiku bylo možné uplatnit i na pozemské procesy</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Důsledky heliocentrismu</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99F6B943-632E-4124-9685-FFEB90AC88AB}"/>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Mikuláš Koperník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Výsledek obrázku pro copernicus de revolutionibus">
            <a:extLst>
              <a:ext uri="{FF2B5EF4-FFF2-40B4-BE49-F238E27FC236}">
                <a16:creationId xmlns:a16="http://schemas.microsoft.com/office/drawing/2014/main" id="{58F0CE86-2F3F-4938-892A-8DA31B8811A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6807" y="1185828"/>
            <a:ext cx="5531131" cy="5672172"/>
          </a:xfrm>
          <a:prstGeom prst="rect">
            <a:avLst/>
          </a:prstGeom>
          <a:noFill/>
          <a:ln>
            <a:noFill/>
          </a:ln>
        </p:spPr>
      </p:pic>
    </p:spTree>
    <p:extLst>
      <p:ext uri="{BB962C8B-B14F-4D97-AF65-F5344CB8AC3E}">
        <p14:creationId xmlns:p14="http://schemas.microsoft.com/office/powerpoint/2010/main" val="24833997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r>
              <a:rPr lang="cs-CZ" dirty="0"/>
              <a:t>Tři skupiny</a:t>
            </a:r>
          </a:p>
          <a:p>
            <a:pPr>
              <a:buFont typeface="+mj-lt"/>
              <a:buAutoNum type="alphaLcParenR"/>
            </a:pPr>
            <a:r>
              <a:rPr lang="cs-CZ" u="sng" dirty="0"/>
              <a:t>Kompromisní pragmatici</a:t>
            </a:r>
            <a:r>
              <a:rPr lang="cs-CZ" dirty="0"/>
              <a:t> – </a:t>
            </a:r>
            <a:r>
              <a:rPr lang="cs-CZ" b="1" dirty="0"/>
              <a:t>heliocentrismus</a:t>
            </a:r>
            <a:r>
              <a:rPr lang="cs-CZ" dirty="0"/>
              <a:t> jako kalkulační nástroj, který ovšem není pravdivý.</a:t>
            </a:r>
          </a:p>
          <a:p>
            <a:pPr>
              <a:buFont typeface="+mj-lt"/>
              <a:buAutoNum type="alphaLcParenR"/>
            </a:pPr>
            <a:r>
              <a:rPr lang="cs-CZ" u="sng" dirty="0" err="1"/>
              <a:t>Polokopernikánci</a:t>
            </a:r>
            <a:r>
              <a:rPr lang="cs-CZ" dirty="0"/>
              <a:t>. V mnoha ohledech souhlasili s Koperníkem, provedli některé změny v kosmologii, ale nestali se zastánci heliocentrismu (např. Tycho Brahe).</a:t>
            </a:r>
          </a:p>
          <a:p>
            <a:pPr>
              <a:buFont typeface="+mj-lt"/>
              <a:buAutoNum type="alphaLcParenR"/>
            </a:pPr>
            <a:r>
              <a:rPr lang="cs-CZ" u="sng" dirty="0" err="1"/>
              <a:t>Kopernikánci</a:t>
            </a:r>
            <a:r>
              <a:rPr lang="cs-CZ" dirty="0"/>
              <a:t>. Mezi lety 1543 – 1616 celkem 9 lidí: mezi jinými </a:t>
            </a:r>
            <a:r>
              <a:rPr lang="cs-CZ" dirty="0" err="1"/>
              <a:t>Giordano</a:t>
            </a:r>
            <a:r>
              <a:rPr lang="cs-CZ" dirty="0"/>
              <a:t> Bruno, Johannes Kepler a pár astronomů v Německu, Anglii a Francii.</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Prvotní recepce Koperníka v 16. století</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99F6B943-632E-4124-9685-FFEB90AC88AB}"/>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Mikuláš Koperník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2662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3. </a:t>
            </a:r>
            <a:r>
              <a:rPr lang="cs-CZ" dirty="0" err="1"/>
              <a:t>Giordano</a:t>
            </a:r>
            <a:r>
              <a:rPr lang="cs-CZ" dirty="0"/>
              <a:t> Bruno (1548-1600)</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a:t>
            </a:r>
            <a:r>
              <a:rPr lang="cs-CZ" sz="1800" dirty="0" err="1">
                <a:solidFill>
                  <a:schemeClr val="bg1"/>
                </a:solidFill>
                <a:effectLst/>
                <a:latin typeface="+mj-lt"/>
                <a:ea typeface="Times New Roman" panose="02020603050405020304" pitchFamily="18" charset="0"/>
                <a:cs typeface="Calibri" panose="020F0502020204030204" pitchFamily="34" charset="0"/>
              </a:rPr>
              <a:t>Giordano</a:t>
            </a:r>
            <a:r>
              <a:rPr lang="cs-CZ" sz="1800" dirty="0">
                <a:solidFill>
                  <a:schemeClr val="bg1"/>
                </a:solidFill>
                <a:effectLst/>
                <a:latin typeface="+mj-lt"/>
                <a:ea typeface="Times New Roman" panose="02020603050405020304" pitchFamily="18" charset="0"/>
                <a:cs typeface="Calibri" panose="020F0502020204030204" pitchFamily="34" charset="0"/>
              </a:rPr>
              <a:t> Bruno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giordano bruno">
            <a:extLst>
              <a:ext uri="{FF2B5EF4-FFF2-40B4-BE49-F238E27FC236}">
                <a16:creationId xmlns:a16="http://schemas.microsoft.com/office/drawing/2014/main" id="{CDD4BDC0-D32B-469C-A743-C00301B0A85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12664" y="1246908"/>
            <a:ext cx="4679336" cy="5675861"/>
          </a:xfrm>
          <a:prstGeom prst="rect">
            <a:avLst/>
          </a:prstGeom>
          <a:noFill/>
          <a:ln>
            <a:noFill/>
          </a:ln>
        </p:spPr>
      </p:pic>
    </p:spTree>
    <p:extLst>
      <p:ext uri="{BB962C8B-B14F-4D97-AF65-F5344CB8AC3E}">
        <p14:creationId xmlns:p14="http://schemas.microsoft.com/office/powerpoint/2010/main" val="10179953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3429000"/>
            <a:ext cx="10529251" cy="3364175"/>
          </a:xfrm>
        </p:spPr>
        <p:txBody>
          <a:bodyPr>
            <a:normAutofit/>
          </a:bodyPr>
          <a:lstStyle/>
          <a:p>
            <a:r>
              <a:rPr lang="cs-CZ" dirty="0"/>
              <a:t>1592 udán inkvizici, 1600 upálen v Římě na </a:t>
            </a:r>
            <a:br>
              <a:rPr lang="cs-CZ" dirty="0"/>
            </a:br>
            <a:r>
              <a:rPr lang="cs-CZ" dirty="0" err="1"/>
              <a:t>Campo</a:t>
            </a:r>
            <a:r>
              <a:rPr lang="cs-CZ" dirty="0"/>
              <a:t> di </a:t>
            </a:r>
            <a:r>
              <a:rPr lang="cs-CZ" dirty="0" err="1"/>
              <a:t>Fiori</a:t>
            </a:r>
            <a:r>
              <a:rPr lang="cs-CZ" dirty="0"/>
              <a:t> – ne kvůli kosmologii, ale kvůli </a:t>
            </a:r>
            <a:br>
              <a:rPr lang="cs-CZ" dirty="0"/>
            </a:br>
            <a:r>
              <a:rPr lang="cs-CZ" dirty="0"/>
              <a:t>svým heretickým teologickým názorům.</a:t>
            </a:r>
          </a:p>
          <a:p>
            <a:r>
              <a:rPr lang="cs-CZ" dirty="0"/>
              <a:t>Nebyl vědec, ale renesanční filosof: prastará </a:t>
            </a:r>
            <a:br>
              <a:rPr lang="cs-CZ" dirty="0"/>
            </a:br>
            <a:r>
              <a:rPr lang="cs-CZ" dirty="0"/>
              <a:t>egyptská moudrost zahrnující heliocentrismus.</a:t>
            </a:r>
          </a:p>
          <a:p>
            <a:r>
              <a:rPr lang="cs-CZ" dirty="0"/>
              <a:t>Klasický </a:t>
            </a:r>
            <a:r>
              <a:rPr lang="cs-CZ" b="1" dirty="0"/>
              <a:t>geocentrismus</a:t>
            </a:r>
            <a:r>
              <a:rPr lang="cs-CZ" dirty="0"/>
              <a:t> = kosmos obepíná sféra stálic; uctívání periferie, střed (tj. Země) je </a:t>
            </a:r>
            <a:r>
              <a:rPr lang="cs-CZ" dirty="0" err="1"/>
              <a:t>odpadiště</a:t>
            </a:r>
            <a:r>
              <a:rPr lang="cs-CZ" dirty="0"/>
              <a:t> světa (místo nejvzdálenější od Boha).</a:t>
            </a:r>
          </a:p>
          <a:p>
            <a:r>
              <a:rPr lang="cs-CZ" dirty="0"/>
              <a:t>Koperníkův </a:t>
            </a:r>
            <a:r>
              <a:rPr lang="cs-CZ" b="1" dirty="0"/>
              <a:t>heliocentrismus</a:t>
            </a:r>
            <a:r>
              <a:rPr lang="cs-CZ" dirty="0"/>
              <a:t> – klíčový je střed, tj. Slunce, na periferii je sféra hvězd.</a:t>
            </a:r>
          </a:p>
          <a:p>
            <a:r>
              <a:rPr lang="cs-CZ" dirty="0"/>
              <a:t>Bruno obě představy o středu odmítl.</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Východiska</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pic>
        <p:nvPicPr>
          <p:cNvPr id="9" name="Obrázek 8" descr="Image result for giordano bruno inquisition">
            <a:extLst>
              <a:ext uri="{FF2B5EF4-FFF2-40B4-BE49-F238E27FC236}">
                <a16:creationId xmlns:a16="http://schemas.microsoft.com/office/drawing/2014/main" id="{F3C3E2F6-90AD-4287-9EAC-FB1DE34CF0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2389" y="502183"/>
            <a:ext cx="5599612" cy="4283970"/>
          </a:xfrm>
          <a:prstGeom prst="rect">
            <a:avLst/>
          </a:prstGeom>
          <a:noFill/>
          <a:ln>
            <a:noFill/>
          </a:ln>
        </p:spPr>
      </p:pic>
      <p:sp>
        <p:nvSpPr>
          <p:cNvPr id="10" name="TextovéPole 9">
            <a:extLst>
              <a:ext uri="{FF2B5EF4-FFF2-40B4-BE49-F238E27FC236}">
                <a16:creationId xmlns:a16="http://schemas.microsoft.com/office/drawing/2014/main" id="{1FCE9F8B-7188-4FA2-950F-FF59B7A08D6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3. </a:t>
            </a:r>
            <a:r>
              <a:rPr lang="cs-CZ" sz="1800" dirty="0" err="1">
                <a:solidFill>
                  <a:schemeClr val="bg1"/>
                </a:solidFill>
                <a:effectLst/>
                <a:latin typeface="+mj-lt"/>
                <a:ea typeface="Times New Roman" panose="02020603050405020304" pitchFamily="18" charset="0"/>
                <a:cs typeface="Calibri" panose="020F0502020204030204" pitchFamily="34" charset="0"/>
              </a:rPr>
              <a:t>Giordano</a:t>
            </a:r>
            <a:r>
              <a:rPr lang="cs-CZ" sz="1800" dirty="0">
                <a:solidFill>
                  <a:schemeClr val="bg1"/>
                </a:solidFill>
                <a:effectLst/>
                <a:latin typeface="+mj-lt"/>
                <a:ea typeface="Times New Roman" panose="02020603050405020304" pitchFamily="18" charset="0"/>
                <a:cs typeface="Calibri" panose="020F0502020204030204" pitchFamily="34" charset="0"/>
              </a:rPr>
              <a:t> Bruno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22580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fontScale="92500" lnSpcReduction="20000"/>
          </a:bodyPr>
          <a:lstStyle/>
          <a:p>
            <a:r>
              <a:rPr lang="cs-CZ" dirty="0"/>
              <a:t>Neexistují pevné sféry</a:t>
            </a:r>
          </a:p>
          <a:p>
            <a:r>
              <a:rPr lang="cs-CZ" dirty="0"/>
              <a:t>Jiné hvězdy mají své planety; tj. vesmír = pluralita hvězdných/slunečních soustav </a:t>
            </a:r>
          </a:p>
          <a:p>
            <a:r>
              <a:rPr lang="cs-CZ" dirty="0"/>
              <a:t>Idea nekonečného vesmíru byla spekulativním pojmem, ne vědeckým výsledkem</a:t>
            </a:r>
          </a:p>
          <a:p>
            <a:r>
              <a:rPr lang="cs-CZ" dirty="0"/>
              <a:t>Idea nekonečnosti plynula z teologicko-metafyzických úvah: </a:t>
            </a:r>
          </a:p>
          <a:p>
            <a:r>
              <a:rPr lang="cs-CZ" dirty="0"/>
              <a:t>Bůh je dobrý a všemocný</a:t>
            </a:r>
          </a:p>
          <a:p>
            <a:r>
              <a:rPr lang="cs-CZ" dirty="0"/>
              <a:t>Všemoc = pro teology zásobárna různých světů, které Bůh mohl uskutečnit</a:t>
            </a:r>
          </a:p>
          <a:p>
            <a:r>
              <a:rPr lang="cs-CZ" dirty="0"/>
              <a:t>Dobrota = Bůh se touží předat světu – a nejlíp se předá, když se předá celý – tedy nekonečný.</a:t>
            </a:r>
          </a:p>
          <a:p>
            <a:pPr marL="0" indent="0" algn="just">
              <a:spcBef>
                <a:spcPts val="1200"/>
              </a:spcBef>
              <a:spcAft>
                <a:spcPts val="1200"/>
              </a:spcAft>
              <a:buNone/>
            </a:pPr>
            <a:r>
              <a:rPr lang="cs-CZ" dirty="0"/>
              <a:t>„...</a:t>
            </a:r>
            <a:r>
              <a:rPr lang="cs-CZ" i="1" dirty="0"/>
              <a:t>existuje nekonečný vesmír, který je výsledkem nekonečné božské moci, neboť považuji za věc nehodnou božské dobroty a moci, aby božstvo dalo vznik konečnému světu, když vedle tohoto světa mohlo dát vznik jinému a nekonečně mnoha jiným</a:t>
            </a:r>
            <a:r>
              <a:rPr lang="cs-CZ" dirty="0"/>
              <a:t>.“ </a:t>
            </a:r>
          </a:p>
          <a:p>
            <a:pPr>
              <a:spcBef>
                <a:spcPts val="600"/>
              </a:spcBef>
            </a:pPr>
            <a:r>
              <a:rPr lang="cs-CZ" dirty="0"/>
              <a:t>Dobrotivý Bůh uskutečňuje všechno, co může, a tvoří nekonečné univerzum zaplněné nekonečným množstvím světů.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Nekonečné univerzum</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885A8A25-90A2-4EBC-A778-9620E78F075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Tycho Brahe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6" name="Obdélník: se zakulacenými rohy 5">
            <a:extLst>
              <a:ext uri="{FF2B5EF4-FFF2-40B4-BE49-F238E27FC236}">
                <a16:creationId xmlns:a16="http://schemas.microsoft.com/office/drawing/2014/main" id="{BE52838F-D3F0-4A66-A5D4-6D35B1E589C4}"/>
              </a:ext>
            </a:extLst>
          </p:cNvPr>
          <p:cNvSpPr/>
          <p:nvPr/>
        </p:nvSpPr>
        <p:spPr>
          <a:xfrm>
            <a:off x="957941" y="4476205"/>
            <a:ext cx="10529252" cy="75764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94857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4. Tycho Brahe (1556-1601)</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Tycho Brahe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tycho brahe">
            <a:extLst>
              <a:ext uri="{FF2B5EF4-FFF2-40B4-BE49-F238E27FC236}">
                <a16:creationId xmlns:a16="http://schemas.microsoft.com/office/drawing/2014/main" id="{37E14D6C-60F0-455A-A20E-D80AC6CC7F6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3029" y="504907"/>
            <a:ext cx="4288971" cy="6353093"/>
          </a:xfrm>
          <a:prstGeom prst="rect">
            <a:avLst/>
          </a:prstGeom>
          <a:noFill/>
          <a:ln>
            <a:noFill/>
          </a:ln>
        </p:spPr>
      </p:pic>
    </p:spTree>
    <p:extLst>
      <p:ext uri="{BB962C8B-B14F-4D97-AF65-F5344CB8AC3E}">
        <p14:creationId xmlns:p14="http://schemas.microsoft.com/office/powerpoint/2010/main" val="3940649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262743"/>
            <a:ext cx="9370423" cy="5530431"/>
          </a:xfrm>
        </p:spPr>
        <p:txBody>
          <a:bodyPr>
            <a:normAutofit/>
          </a:bodyPr>
          <a:lstStyle/>
          <a:p>
            <a:r>
              <a:rPr lang="cs-CZ" dirty="0"/>
              <a:t>Dánský šlechtic.</a:t>
            </a:r>
          </a:p>
          <a:p>
            <a:r>
              <a:rPr lang="cs-CZ" dirty="0"/>
              <a:t>Vědecká observatoř na ostrůvku </a:t>
            </a:r>
            <a:r>
              <a:rPr lang="cs-CZ" dirty="0" err="1"/>
              <a:t>Hven</a:t>
            </a:r>
            <a:r>
              <a:rPr lang="cs-CZ" dirty="0"/>
              <a:t> (1575-1597) – </a:t>
            </a:r>
            <a:r>
              <a:rPr lang="cs-CZ" dirty="0" err="1"/>
              <a:t>Uraniborg</a:t>
            </a:r>
            <a:r>
              <a:rPr lang="cs-CZ" dirty="0"/>
              <a:t>.</a:t>
            </a:r>
          </a:p>
          <a:p>
            <a:r>
              <a:rPr lang="cs-CZ" dirty="0"/>
              <a:t>Od r. 1597 v exilu, červen 1599 Tycho přijel do Prahy – matematik Rudolfa II. </a:t>
            </a:r>
          </a:p>
          <a:p>
            <a:r>
              <a:rPr lang="cs-CZ" dirty="0"/>
              <a:t>Nebyl originální teoretický astronom, </a:t>
            </a:r>
            <a:br>
              <a:rPr lang="cs-CZ" dirty="0"/>
            </a:br>
            <a:r>
              <a:rPr lang="cs-CZ" dirty="0"/>
              <a:t>ale především pozorovatel.</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Bio</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E0E39457-6D1A-4E00-895A-0DBAF37422A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Tycho Brahe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1" name="Obrázek 10">
            <a:extLst>
              <a:ext uri="{FF2B5EF4-FFF2-40B4-BE49-F238E27FC236}">
                <a16:creationId xmlns:a16="http://schemas.microsoft.com/office/drawing/2014/main" id="{F6E1B742-6EC6-4567-8220-E31FA52E02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49085" y="2498090"/>
            <a:ext cx="5542915" cy="4359910"/>
          </a:xfrm>
          <a:prstGeom prst="rect">
            <a:avLst/>
          </a:prstGeom>
          <a:noFill/>
          <a:ln>
            <a:noFill/>
          </a:ln>
        </p:spPr>
      </p:pic>
    </p:spTree>
    <p:extLst>
      <p:ext uri="{BB962C8B-B14F-4D97-AF65-F5344CB8AC3E}">
        <p14:creationId xmlns:p14="http://schemas.microsoft.com/office/powerpoint/2010/main" val="4027746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323338"/>
            <a:ext cx="7097078" cy="5363212"/>
          </a:xfrm>
        </p:spPr>
        <p:txBody>
          <a:bodyPr>
            <a:normAutofit/>
          </a:bodyPr>
          <a:lstStyle/>
          <a:p>
            <a:pPr>
              <a:buFont typeface="+mj-lt"/>
              <a:buAutoNum type="arabicParenR"/>
            </a:pPr>
            <a:r>
              <a:rPr lang="cs-CZ" dirty="0"/>
              <a:t>Humanismus.</a:t>
            </a:r>
          </a:p>
          <a:p>
            <a:pPr lvl="1">
              <a:buFont typeface="+mj-lt"/>
              <a:buAutoNum type="alphaLcParenR"/>
            </a:pPr>
            <a:r>
              <a:rPr lang="cs-CZ" sz="1800" dirty="0"/>
              <a:t>Programový návrat k antice – </a:t>
            </a:r>
            <a:r>
              <a:rPr lang="cs-CZ" sz="1800" i="1" dirty="0"/>
              <a:t>ad </a:t>
            </a:r>
            <a:r>
              <a:rPr lang="cs-CZ" sz="1800" i="1" dirty="0" err="1"/>
              <a:t>fontes</a:t>
            </a:r>
            <a:r>
              <a:rPr lang="cs-CZ" sz="1800" i="1" dirty="0"/>
              <a:t>.</a:t>
            </a:r>
          </a:p>
          <a:p>
            <a:pPr lvl="1">
              <a:buFont typeface="+mj-lt"/>
              <a:buAutoNum type="alphaLcParenR"/>
            </a:pPr>
            <a:r>
              <a:rPr lang="cs-CZ" sz="1800" dirty="0"/>
              <a:t>Napodobování antických vzorů – </a:t>
            </a:r>
            <a:r>
              <a:rPr lang="cs-CZ" sz="1800" i="1" u="sng" dirty="0" err="1"/>
              <a:t>nihil</a:t>
            </a:r>
            <a:r>
              <a:rPr lang="cs-CZ" sz="1800" i="1" u="sng" dirty="0"/>
              <a:t> novum </a:t>
            </a:r>
            <a:r>
              <a:rPr lang="cs-CZ" sz="1800" i="1" u="sng" dirty="0" err="1"/>
              <a:t>dicere</a:t>
            </a:r>
            <a:r>
              <a:rPr lang="cs-CZ" sz="1800" dirty="0"/>
              <a:t>.</a:t>
            </a:r>
          </a:p>
          <a:p>
            <a:r>
              <a:rPr lang="cs-CZ" dirty="0"/>
              <a:t>Objevy starých knih: Cicero, </a:t>
            </a:r>
            <a:r>
              <a:rPr lang="cs-CZ" dirty="0" err="1"/>
              <a:t>Lucretius</a:t>
            </a:r>
            <a:r>
              <a:rPr lang="cs-CZ" dirty="0"/>
              <a:t>, </a:t>
            </a:r>
            <a:r>
              <a:rPr lang="cs-CZ" dirty="0" err="1"/>
              <a:t>Vitruvius</a:t>
            </a:r>
            <a:r>
              <a:rPr lang="cs-CZ" dirty="0"/>
              <a:t>, Ptolemaios, </a:t>
            </a:r>
            <a:r>
              <a:rPr lang="cs-CZ" dirty="0" err="1"/>
              <a:t>Strabón</a:t>
            </a:r>
            <a:r>
              <a:rPr lang="cs-CZ" dirty="0"/>
              <a:t>, řecká matematika aj.</a:t>
            </a:r>
          </a:p>
          <a:p>
            <a:pPr>
              <a:buFont typeface="+mj-lt"/>
              <a:buAutoNum type="arabicParenR" startAt="2"/>
            </a:pPr>
            <a:r>
              <a:rPr lang="cs-CZ" dirty="0"/>
              <a:t>Knihtisk: </a:t>
            </a:r>
            <a:r>
              <a:rPr lang="cs-CZ" dirty="0" err="1"/>
              <a:t>Gutenberg</a:t>
            </a:r>
            <a:r>
              <a:rPr lang="cs-CZ" dirty="0"/>
              <a:t> (1400-1468), první kniha – bible z r. 1455.</a:t>
            </a:r>
          </a:p>
          <a:p>
            <a:r>
              <a:rPr lang="cs-CZ" dirty="0"/>
              <a:t>Do roku 1500 vydáno asi 30 000 titulů všech literárních žánrů, z toho jen o Aristotelově filosofii jich bylo asi 700.</a:t>
            </a:r>
          </a:p>
          <a:p>
            <a:r>
              <a:rPr lang="cs-CZ" dirty="0"/>
              <a:t>Levné a rychlé zpřístupňování antického dědictví.</a:t>
            </a:r>
          </a:p>
          <a:p>
            <a:r>
              <a:rPr lang="cs-CZ" dirty="0"/>
              <a:t>Kolem roku bylo vydáno a přeloženo všechno, co se dochovalo z antiky.</a:t>
            </a:r>
          </a:p>
          <a:p>
            <a:r>
              <a:rPr lang="cs-CZ" dirty="0"/>
              <a:t>Umožňoval reprodukci diagramů a obrázků (anatomie, astronomie, botanika, zoologie).</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Čtyři události</a:t>
            </a:r>
          </a:p>
        </p:txBody>
      </p:sp>
      <p:sp>
        <p:nvSpPr>
          <p:cNvPr id="6" name="TextovéPole 5">
            <a:extLst>
              <a:ext uri="{FF2B5EF4-FFF2-40B4-BE49-F238E27FC236}">
                <a16:creationId xmlns:a16="http://schemas.microsoft.com/office/drawing/2014/main" id="{C3376756-8E53-4101-8687-C72E9A7A1383}"/>
              </a:ext>
            </a:extLst>
          </p:cNvPr>
          <p:cNvSpPr txBox="1"/>
          <p:nvPr/>
        </p:nvSpPr>
        <p:spPr>
          <a:xfrm>
            <a:off x="63043" y="64825"/>
            <a:ext cx="2941414"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 Starý svět a nový svět</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960396DD-1FB4-4044-8803-6A11BCF0A266}"/>
              </a:ext>
            </a:extLst>
          </p:cNvPr>
          <p:cNvSpPr txBox="1"/>
          <p:nvPr/>
        </p:nvSpPr>
        <p:spPr>
          <a:xfrm>
            <a:off x="10006149" y="64825"/>
            <a:ext cx="2122808"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Čtyři události</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Obsah obrázku text&#10;&#10;Popis byl vytvořen automaticky">
            <a:extLst>
              <a:ext uri="{FF2B5EF4-FFF2-40B4-BE49-F238E27FC236}">
                <a16:creationId xmlns:a16="http://schemas.microsoft.com/office/drawing/2014/main" id="{EB62549D-D2C1-4370-A494-7278B6D4D328}"/>
              </a:ext>
            </a:extLst>
          </p:cNvPr>
          <p:cNvPicPr>
            <a:picLocks noChangeAspect="1"/>
          </p:cNvPicPr>
          <p:nvPr/>
        </p:nvPicPr>
        <p:blipFill>
          <a:blip r:embed="rId2"/>
          <a:stretch>
            <a:fillRect/>
          </a:stretch>
        </p:blipFill>
        <p:spPr>
          <a:xfrm>
            <a:off x="8026747" y="871538"/>
            <a:ext cx="4165253" cy="5986462"/>
          </a:xfrm>
          <a:prstGeom prst="rect">
            <a:avLst/>
          </a:prstGeom>
        </p:spPr>
      </p:pic>
    </p:spTree>
    <p:extLst>
      <p:ext uri="{BB962C8B-B14F-4D97-AF65-F5344CB8AC3E}">
        <p14:creationId xmlns:p14="http://schemas.microsoft.com/office/powerpoint/2010/main" val="3751966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496291"/>
            <a:ext cx="6506095" cy="5296883"/>
          </a:xfrm>
        </p:spPr>
        <p:txBody>
          <a:bodyPr>
            <a:normAutofit/>
          </a:bodyPr>
          <a:lstStyle/>
          <a:p>
            <a:r>
              <a:rPr lang="cs-CZ" dirty="0"/>
              <a:t>1572 – supernova v souhvězdí </a:t>
            </a:r>
            <a:r>
              <a:rPr lang="cs-CZ" dirty="0" err="1"/>
              <a:t>Kassiopeje</a:t>
            </a:r>
            <a:r>
              <a:rPr lang="cs-CZ" dirty="0"/>
              <a:t>  -„</a:t>
            </a:r>
            <a:r>
              <a:rPr lang="cs-CZ" i="1" dirty="0"/>
              <a:t>nová hvězda</a:t>
            </a:r>
            <a:r>
              <a:rPr lang="cs-CZ" dirty="0"/>
              <a:t>“: podle aristoteliků byla atmosférickým úkazem (ohnivé výpary), Tycho pomocí přesných měření dokázal, že se jedná o vzdálený objekt daleko ve vesmíru. Tím zpochybnil rozlišování neměnného </a:t>
            </a:r>
            <a:r>
              <a:rPr lang="cs-CZ" u="sng" dirty="0" err="1"/>
              <a:t>supralunárního</a:t>
            </a:r>
            <a:r>
              <a:rPr lang="cs-CZ" dirty="0"/>
              <a:t> a proměnlivého </a:t>
            </a:r>
            <a:r>
              <a:rPr lang="cs-CZ" u="sng" dirty="0" err="1"/>
              <a:t>sublunárního</a:t>
            </a:r>
            <a:r>
              <a:rPr lang="cs-CZ" dirty="0"/>
              <a:t> světa. </a:t>
            </a:r>
          </a:p>
          <a:p>
            <a:r>
              <a:rPr lang="cs-CZ" dirty="0"/>
              <a:t>1577 – kometa: podle aristoteliků byla kometa úkazem v atmosféře; Tycho dokázal, že se jedná o objekt ve vesmíru. Zpochybnil existenci pevných sfér unášejících planety. </a:t>
            </a:r>
          </a:p>
          <a:p>
            <a:r>
              <a:rPr lang="cs-CZ" dirty="0"/>
              <a:t>Na konci 16. století se obecně prosadila představa: že kosmos je vyplněn tekutou látkou (</a:t>
            </a:r>
            <a:r>
              <a:rPr lang="cs-CZ" i="1" dirty="0"/>
              <a:t>éter</a:t>
            </a:r>
            <a:r>
              <a:rPr lang="cs-CZ" dirty="0"/>
              <a:t>), v níž plovou planety.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Nové jevy na obloze</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E0E39457-6D1A-4E00-895A-0DBAF37422A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Tycho Brahe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Výsledek obrázku pro tycho's quadrant">
            <a:extLst>
              <a:ext uri="{FF2B5EF4-FFF2-40B4-BE49-F238E27FC236}">
                <a16:creationId xmlns:a16="http://schemas.microsoft.com/office/drawing/2014/main" id="{F8D90FA2-25B4-44AA-8385-987E903E3EA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1455" y="513309"/>
            <a:ext cx="4710545" cy="6348500"/>
          </a:xfrm>
          <a:prstGeom prst="rect">
            <a:avLst/>
          </a:prstGeom>
          <a:noFill/>
          <a:ln>
            <a:noFill/>
          </a:ln>
        </p:spPr>
      </p:pic>
    </p:spTree>
    <p:extLst>
      <p:ext uri="{BB962C8B-B14F-4D97-AF65-F5344CB8AC3E}">
        <p14:creationId xmlns:p14="http://schemas.microsoft.com/office/powerpoint/2010/main" val="24135787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419497"/>
            <a:ext cx="10529251" cy="5373677"/>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Z teologických důvodů nesouhlasil s Koperníkem.</a:t>
            </a:r>
          </a:p>
          <a:p>
            <a:pPr algn="just">
              <a:spcAft>
                <a:spcPts val="600"/>
              </a:spcAft>
            </a:pPr>
            <a:r>
              <a:rPr lang="cs-CZ" sz="1800" dirty="0">
                <a:effectLst/>
                <a:ea typeface="Calibri" panose="020F0502020204030204" pitchFamily="34" charset="0"/>
                <a:cs typeface="Times New Roman" panose="02020603050405020304" pitchFamily="18" charset="0"/>
              </a:rPr>
              <a:t>Kompromisní </a:t>
            </a:r>
            <a:r>
              <a:rPr lang="cs-CZ" sz="1800" dirty="0" err="1">
                <a:effectLst/>
                <a:ea typeface="Calibri" panose="020F0502020204030204" pitchFamily="34" charset="0"/>
                <a:cs typeface="Times New Roman" panose="02020603050405020304" pitchFamily="18" charset="0"/>
              </a:rPr>
              <a:t>geo</a:t>
            </a:r>
            <a:r>
              <a:rPr lang="cs-CZ" sz="1800" dirty="0">
                <a:effectLst/>
                <a:ea typeface="Calibri" panose="020F0502020204030204" pitchFamily="34" charset="0"/>
                <a:cs typeface="Times New Roman" panose="02020603050405020304" pitchFamily="18" charset="0"/>
              </a:rPr>
              <a:t>-heliocentrický systém – Země ve středu, kolem Slunce a kolem Slunce další planety.</a:t>
            </a:r>
          </a:p>
          <a:p>
            <a:pPr algn="just">
              <a:spcAft>
                <a:spcPts val="600"/>
              </a:spcAft>
            </a:pPr>
            <a:r>
              <a:rPr lang="cs-CZ" sz="1800" u="sng" dirty="0">
                <a:solidFill>
                  <a:srgbClr val="0563C1"/>
                </a:solidFill>
                <a:effectLst/>
                <a:ea typeface="Calibri" panose="020F0502020204030204" pitchFamily="34" charset="0"/>
                <a:cs typeface="Times New Roman" panose="02020603050405020304" pitchFamily="18" charset="0"/>
                <a:hlinkClick r:id="rId2"/>
              </a:rPr>
              <a:t>https://people.sc.fsu.edu/~dduke/ntycho.html</a:t>
            </a:r>
            <a:r>
              <a:rPr lang="cs-CZ" sz="1800" dirty="0">
                <a:effectLst/>
                <a:ea typeface="Calibri" panose="020F0502020204030204" pitchFamily="34" charset="0"/>
                <a:cs typeface="Times New Roman" panose="02020603050405020304" pitchFamily="18" charset="0"/>
              </a:rPr>
              <a:t> </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Tychonův </a:t>
            </a:r>
            <a:r>
              <a:rPr lang="cs-CZ" dirty="0" err="1"/>
              <a:t>geo</a:t>
            </a:r>
            <a:r>
              <a:rPr lang="cs-CZ" dirty="0"/>
              <a:t>-heliocentrický systém</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E0E39457-6D1A-4E00-895A-0DBAF37422A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4. Tycho Brahe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Zástupný symbol pro obsah 5">
            <a:extLst>
              <a:ext uri="{FF2B5EF4-FFF2-40B4-BE49-F238E27FC236}">
                <a16:creationId xmlns:a16="http://schemas.microsoft.com/office/drawing/2014/main" id="{4C17AF2C-4EA7-4390-B5AF-8DA63B40C64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775269" y="2276319"/>
            <a:ext cx="5416731" cy="4581681"/>
          </a:xfrm>
          <a:prstGeom prst="rect">
            <a:avLst/>
          </a:prstGeom>
        </p:spPr>
      </p:pic>
    </p:spTree>
    <p:extLst>
      <p:ext uri="{BB962C8B-B14F-4D97-AF65-F5344CB8AC3E}">
        <p14:creationId xmlns:p14="http://schemas.microsoft.com/office/powerpoint/2010/main" val="845276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5. Johannes Kepler (1571-1630)</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Johannes Kepler</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johannes kepler">
            <a:extLst>
              <a:ext uri="{FF2B5EF4-FFF2-40B4-BE49-F238E27FC236}">
                <a16:creationId xmlns:a16="http://schemas.microsoft.com/office/drawing/2014/main" id="{CA40F098-D9BB-4414-83B2-D5DEBDB0F98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436" y="1263535"/>
            <a:ext cx="4072564" cy="5594465"/>
          </a:xfrm>
          <a:prstGeom prst="rect">
            <a:avLst/>
          </a:prstGeom>
          <a:noFill/>
          <a:ln>
            <a:noFill/>
          </a:ln>
        </p:spPr>
      </p:pic>
    </p:spTree>
    <p:extLst>
      <p:ext uri="{BB962C8B-B14F-4D97-AF65-F5344CB8AC3E}">
        <p14:creationId xmlns:p14="http://schemas.microsoft.com/office/powerpoint/2010/main" val="22298094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r>
              <a:rPr lang="cs-CZ" dirty="0"/>
              <a:t>Německý astronom, od roku 1591 v rakouském Grazu.</a:t>
            </a:r>
          </a:p>
          <a:p>
            <a:r>
              <a:rPr lang="cs-CZ" dirty="0"/>
              <a:t>Od r. 1600 v Praze jako asistent Tychona Brahe, později jako matematik Rudolfa II., od r. 1612 na různých místech střední Evropy.</a:t>
            </a:r>
          </a:p>
          <a:p>
            <a:r>
              <a:rPr lang="cs-CZ" i="1" dirty="0"/>
              <a:t>Optická část astronomie</a:t>
            </a:r>
            <a:r>
              <a:rPr lang="cs-CZ" dirty="0"/>
              <a:t> (1604), </a:t>
            </a:r>
            <a:r>
              <a:rPr lang="cs-CZ" i="1" dirty="0" err="1"/>
              <a:t>Nováastronomie</a:t>
            </a:r>
            <a:r>
              <a:rPr lang="cs-CZ" dirty="0"/>
              <a:t> (1609, česky 2020) a </a:t>
            </a:r>
            <a:r>
              <a:rPr lang="cs-CZ" i="1" dirty="0"/>
              <a:t>Dioptrika</a:t>
            </a:r>
            <a:r>
              <a:rPr lang="cs-CZ" dirty="0"/>
              <a:t> (1611).</a:t>
            </a:r>
          </a:p>
          <a:p>
            <a:r>
              <a:rPr lang="cs-CZ" u="sng" dirty="0" err="1"/>
              <a:t>Fyzikalizace</a:t>
            </a:r>
            <a:r>
              <a:rPr lang="cs-CZ" dirty="0"/>
              <a:t> astronomie: stanovování příčin pohybu planet.</a:t>
            </a:r>
          </a:p>
          <a:p>
            <a:r>
              <a:rPr lang="cs-CZ" dirty="0"/>
              <a:t>Příčinou pohybu planet je magnetická síla tryskající ze středového Slunce.</a:t>
            </a:r>
          </a:p>
          <a:p>
            <a:r>
              <a:rPr lang="cs-CZ" dirty="0"/>
              <a:t>Koperník: </a:t>
            </a:r>
            <a:r>
              <a:rPr lang="cs-CZ" u="sng" dirty="0" err="1"/>
              <a:t>heliostatický</a:t>
            </a:r>
            <a:r>
              <a:rPr lang="cs-CZ" dirty="0"/>
              <a:t> systém (Slunce nemá vliv na planety).</a:t>
            </a:r>
          </a:p>
          <a:p>
            <a:r>
              <a:rPr lang="cs-CZ" dirty="0"/>
              <a:t>Kepler: </a:t>
            </a:r>
            <a:r>
              <a:rPr lang="cs-CZ" u="sng" dirty="0"/>
              <a:t>heliocentrický</a:t>
            </a:r>
            <a:r>
              <a:rPr lang="cs-CZ" dirty="0"/>
              <a:t> systém: centralita Slunce je fyzikální – je zdrojem síly.</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Život a dílo</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BBEF5416-790A-45D4-9BBA-EA9DB874C614}"/>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Johannes Kepler</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3134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53440" y="1358537"/>
            <a:ext cx="7262949" cy="5434637"/>
          </a:xfrm>
        </p:spPr>
        <p:txBody>
          <a:bodyPr>
            <a:normAutofit/>
          </a:bodyPr>
          <a:lstStyle/>
          <a:p>
            <a:r>
              <a:rPr lang="cs-CZ" b="1" dirty="0"/>
              <a:t>1. zákon </a:t>
            </a:r>
            <a:r>
              <a:rPr lang="cs-CZ" dirty="0"/>
              <a:t>= planety se pohybují kolem slunce po eliptických drahách = konec platónského postulátu</a:t>
            </a:r>
          </a:p>
          <a:p>
            <a:r>
              <a:rPr lang="cs-CZ" b="1" dirty="0"/>
              <a:t>2. zákon </a:t>
            </a:r>
            <a:r>
              <a:rPr lang="cs-CZ" dirty="0"/>
              <a:t>= “</a:t>
            </a:r>
            <a:r>
              <a:rPr lang="cs-CZ" i="1" dirty="0"/>
              <a:t>Plochy opsané průvodičem za stejný čas, mají stejný obsah</a:t>
            </a:r>
            <a:r>
              <a:rPr lang="cs-CZ" dirty="0"/>
              <a:t>”. V přísluní se planeta pohybuje nejrychleji, v aféliu zase nejpomaleji – to také znamená, že čím je těleso vzdálenější na své dráze od Slunce, tím pomaleji se pohybuje. </a:t>
            </a:r>
          </a:p>
          <a:p>
            <a:r>
              <a:rPr lang="cs-CZ" dirty="0"/>
              <a:t>Keplerův 2. zákon byl později uplatněn i na komety – a platí pochopitelně i pro Zemi: zimní půlrok trvá 179 dní, letní půlrok 186 dní.</a:t>
            </a:r>
          </a:p>
          <a:p>
            <a:endParaRPr lang="cs-CZ" dirty="0"/>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Zákony pohybu planet</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pic>
        <p:nvPicPr>
          <p:cNvPr id="9" name="Obrázek 8">
            <a:extLst>
              <a:ext uri="{FF2B5EF4-FFF2-40B4-BE49-F238E27FC236}">
                <a16:creationId xmlns:a16="http://schemas.microsoft.com/office/drawing/2014/main" id="{6D0B7136-5988-430D-B715-0A2E94D231C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35259" y="624110"/>
            <a:ext cx="3956741" cy="2804890"/>
          </a:xfrm>
          <a:prstGeom prst="rect">
            <a:avLst/>
          </a:prstGeom>
          <a:noFill/>
          <a:ln>
            <a:noFill/>
          </a:ln>
        </p:spPr>
      </p:pic>
      <p:sp>
        <p:nvSpPr>
          <p:cNvPr id="10" name="TextovéPole 9">
            <a:extLst>
              <a:ext uri="{FF2B5EF4-FFF2-40B4-BE49-F238E27FC236}">
                <a16:creationId xmlns:a16="http://schemas.microsoft.com/office/drawing/2014/main" id="{DAAC0AF4-58DB-4AD4-B82C-728BA2D428D4}"/>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Johannes Kepler</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2" name="Obrázek 11">
            <a:extLst>
              <a:ext uri="{FF2B5EF4-FFF2-40B4-BE49-F238E27FC236}">
                <a16:creationId xmlns:a16="http://schemas.microsoft.com/office/drawing/2014/main" id="{DEFE80DC-5823-41FE-BADE-B084979205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58511" y="4239490"/>
            <a:ext cx="5333490" cy="2618509"/>
          </a:xfrm>
          <a:prstGeom prst="rect">
            <a:avLst/>
          </a:prstGeom>
          <a:noFill/>
          <a:ln>
            <a:noFill/>
          </a:ln>
        </p:spPr>
      </p:pic>
    </p:spTree>
    <p:extLst>
      <p:ext uri="{BB962C8B-B14F-4D97-AF65-F5344CB8AC3E}">
        <p14:creationId xmlns:p14="http://schemas.microsoft.com/office/powerpoint/2010/main" val="10090622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p:txBody>
          <a:bodyPr>
            <a:normAutofit/>
          </a:bodyPr>
          <a:lstStyle/>
          <a:p>
            <a:r>
              <a:rPr lang="cs-CZ" dirty="0"/>
              <a:t>3. třetí zákon zní: </a:t>
            </a:r>
            <a:r>
              <a:rPr lang="cs-CZ" dirty="0" err="1"/>
              <a:t>Dvojmoci</a:t>
            </a:r>
            <a:r>
              <a:rPr lang="cs-CZ" dirty="0"/>
              <a:t> oběžných dob planet jsou v témže poměru jako </a:t>
            </a:r>
            <a:r>
              <a:rPr lang="cs-CZ" dirty="0" err="1"/>
              <a:t>trojmoci</a:t>
            </a:r>
            <a:r>
              <a:rPr lang="cs-CZ" dirty="0"/>
              <a:t> velkých poloos jejich drah.</a:t>
            </a:r>
          </a:p>
          <a:p>
            <a:r>
              <a:rPr lang="cs-CZ" dirty="0"/>
              <a:t>   </a:t>
            </a:r>
          </a:p>
          <a:p>
            <a:endParaRPr lang="cs-CZ" dirty="0"/>
          </a:p>
          <a:p>
            <a:pPr marL="0" indent="0">
              <a:buNone/>
            </a:pPr>
            <a:endParaRPr lang="cs-CZ" dirty="0"/>
          </a:p>
          <a:p>
            <a:r>
              <a:rPr lang="cs-CZ" dirty="0"/>
              <a:t>Tento zákon uspořádává nejen pohyby planet na jejich vlastních oběžných drahách, ale také stavuje vztahy mezi oběhovými rychlostmi planet, které se pohybují na různých drahách – odhaluje tak vlastně vnitřní logiku celého planetárního systému.</a:t>
            </a:r>
          </a:p>
          <a:p>
            <a:endParaRPr lang="cs-CZ" dirty="0"/>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Zákony pohybu planet</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10" name="TextovéPole 9">
            <a:extLst>
              <a:ext uri="{FF2B5EF4-FFF2-40B4-BE49-F238E27FC236}">
                <a16:creationId xmlns:a16="http://schemas.microsoft.com/office/drawing/2014/main" id="{DAAC0AF4-58DB-4AD4-B82C-728BA2D428D4}"/>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5. Johannes Kepler</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1" name="Obrázek 10">
            <a:extLst>
              <a:ext uri="{FF2B5EF4-FFF2-40B4-BE49-F238E27FC236}">
                <a16:creationId xmlns:a16="http://schemas.microsoft.com/office/drawing/2014/main" id="{634399EA-78F6-47E4-AAB2-2D001ABAC55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56984" y="2867453"/>
            <a:ext cx="1795424" cy="1123093"/>
          </a:xfrm>
          <a:prstGeom prst="rect">
            <a:avLst/>
          </a:prstGeom>
          <a:noFill/>
          <a:ln>
            <a:noFill/>
          </a:ln>
        </p:spPr>
      </p:pic>
    </p:spTree>
    <p:extLst>
      <p:ext uri="{BB962C8B-B14F-4D97-AF65-F5344CB8AC3E}">
        <p14:creationId xmlns:p14="http://schemas.microsoft.com/office/powerpoint/2010/main" val="3063291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6. Galileo Galilei (1564-1642) jako astronom</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galileo galilei">
            <a:extLst>
              <a:ext uri="{FF2B5EF4-FFF2-40B4-BE49-F238E27FC236}">
                <a16:creationId xmlns:a16="http://schemas.microsoft.com/office/drawing/2014/main" id="{3762ED15-7AC0-4A6A-AA29-70A0CA850EC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829" y="1231609"/>
            <a:ext cx="4727171" cy="5626391"/>
          </a:xfrm>
          <a:prstGeom prst="rect">
            <a:avLst/>
          </a:prstGeom>
          <a:noFill/>
          <a:ln>
            <a:noFill/>
          </a:ln>
        </p:spPr>
      </p:pic>
    </p:spTree>
    <p:extLst>
      <p:ext uri="{BB962C8B-B14F-4D97-AF65-F5344CB8AC3E}">
        <p14:creationId xmlns:p14="http://schemas.microsoft.com/office/powerpoint/2010/main" val="884193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905000"/>
            <a:ext cx="6927669" cy="4888174"/>
          </a:xfrm>
        </p:spPr>
        <p:txBody>
          <a:bodyPr>
            <a:normAutofit/>
          </a:bodyPr>
          <a:lstStyle/>
          <a:p>
            <a:r>
              <a:rPr lang="cs-CZ" dirty="0"/>
              <a:t>1580s – univerzita v Pise.</a:t>
            </a:r>
          </a:p>
          <a:p>
            <a:r>
              <a:rPr lang="cs-CZ" dirty="0"/>
              <a:t>1590-1611 – univerzita v Padově – profesor matematiky.</a:t>
            </a:r>
          </a:p>
          <a:p>
            <a:r>
              <a:rPr lang="cs-CZ" dirty="0"/>
              <a:t>1616 Galileo se pokouší interpretovat bibli ve prospěch heliocentrismu; papežským dekretem byl heliocentrismus zakázán jako heretické učení.</a:t>
            </a:r>
          </a:p>
          <a:p>
            <a:r>
              <a:rPr lang="cs-CZ" dirty="0"/>
              <a:t>1632 –  </a:t>
            </a:r>
            <a:r>
              <a:rPr lang="cs-CZ" i="1" dirty="0"/>
              <a:t>Dialog o dvou největších systémech světa </a:t>
            </a:r>
            <a:r>
              <a:rPr lang="cs-CZ" dirty="0"/>
              <a:t>(slov. 1962).</a:t>
            </a:r>
          </a:p>
          <a:p>
            <a:r>
              <a:rPr lang="cs-CZ" dirty="0"/>
              <a:t>1633 – proces – doživotní domácí vězení.</a:t>
            </a:r>
          </a:p>
          <a:p>
            <a:r>
              <a:rPr lang="cs-CZ" dirty="0"/>
              <a:t>1609 – konstrukce dalekohledu, pozorování oblohy.</a:t>
            </a:r>
          </a:p>
          <a:p>
            <a:r>
              <a:rPr lang="cs-CZ" dirty="0"/>
              <a:t>1611 – </a:t>
            </a:r>
            <a:r>
              <a:rPr lang="cs-CZ" i="1" dirty="0"/>
              <a:t>Hvězdný posel </a:t>
            </a:r>
            <a:r>
              <a:rPr lang="cs-CZ" dirty="0"/>
              <a:t>(</a:t>
            </a:r>
            <a:r>
              <a:rPr lang="cs-CZ" i="1" dirty="0" err="1"/>
              <a:t>Sidereus</a:t>
            </a:r>
            <a:r>
              <a:rPr lang="cs-CZ" i="1" dirty="0"/>
              <a:t> nuncius</a:t>
            </a:r>
            <a:r>
              <a:rPr lang="cs-CZ" dirty="0"/>
              <a:t>, česky 2016).</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Bio</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4" name="Obrázek 3" descr="Obsah obrázku text&#10;&#10;Popis byl vytvořen automaticky">
            <a:extLst>
              <a:ext uri="{FF2B5EF4-FFF2-40B4-BE49-F238E27FC236}">
                <a16:creationId xmlns:a16="http://schemas.microsoft.com/office/drawing/2014/main" id="{90B91218-CFB5-4259-BEEF-680EAB324E4E}"/>
              </a:ext>
            </a:extLst>
          </p:cNvPr>
          <p:cNvPicPr>
            <a:picLocks noChangeAspect="1"/>
          </p:cNvPicPr>
          <p:nvPr/>
        </p:nvPicPr>
        <p:blipFill>
          <a:blip r:embed="rId2"/>
          <a:stretch>
            <a:fillRect/>
          </a:stretch>
        </p:blipFill>
        <p:spPr>
          <a:xfrm>
            <a:off x="7903029" y="560023"/>
            <a:ext cx="4288971" cy="6307310"/>
          </a:xfrm>
          <a:prstGeom prst="rect">
            <a:avLst/>
          </a:prstGeom>
        </p:spPr>
      </p:pic>
    </p:spTree>
    <p:extLst>
      <p:ext uri="{BB962C8B-B14F-4D97-AF65-F5344CB8AC3E}">
        <p14:creationId xmlns:p14="http://schemas.microsoft.com/office/powerpoint/2010/main" val="32158237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854291" y="1778924"/>
            <a:ext cx="6278880" cy="5014250"/>
          </a:xfrm>
        </p:spPr>
        <p:txBody>
          <a:bodyPr>
            <a:normAutofit/>
          </a:bodyPr>
          <a:lstStyle/>
          <a:p>
            <a:r>
              <a:rPr lang="cs-CZ" dirty="0"/>
              <a:t>Měsíc nemá povrch jako kulečníková koule - není “</a:t>
            </a:r>
            <a:r>
              <a:rPr lang="cs-CZ" i="1" dirty="0"/>
              <a:t>hladký, stejnotvarý a dokonalý</a:t>
            </a:r>
            <a:r>
              <a:rPr lang="cs-CZ" dirty="0"/>
              <a:t>” jak věří aristotelici, ale jeho povrch je nerovný, s horami a údolími.</a:t>
            </a:r>
          </a:p>
          <a:p>
            <a:r>
              <a:rPr lang="cs-CZ" dirty="0"/>
              <a:t>Měsíc odráží sluneční světlo (nesvítí sám o sobě).</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1. Měsíc</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Obrázek 6" descr="Výsledek obrázku pro galileo sidereus nuncius moon">
            <a:extLst>
              <a:ext uri="{FF2B5EF4-FFF2-40B4-BE49-F238E27FC236}">
                <a16:creationId xmlns:a16="http://schemas.microsoft.com/office/drawing/2014/main" id="{FA960BAD-08A4-450C-A6BD-223B613A2C2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12102" y="1778924"/>
            <a:ext cx="5179898" cy="5099897"/>
          </a:xfrm>
          <a:prstGeom prst="rect">
            <a:avLst/>
          </a:prstGeom>
          <a:noFill/>
          <a:ln>
            <a:noFill/>
          </a:ln>
        </p:spPr>
      </p:pic>
    </p:spTree>
    <p:extLst>
      <p:ext uri="{BB962C8B-B14F-4D97-AF65-F5344CB8AC3E}">
        <p14:creationId xmlns:p14="http://schemas.microsoft.com/office/powerpoint/2010/main" val="31254370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B510DAF-B386-4B6C-BD11-E1F4B7987345}"/>
              </a:ext>
            </a:extLst>
          </p:cNvPr>
          <p:cNvSpPr>
            <a:spLocks noGrp="1"/>
          </p:cNvSpPr>
          <p:nvPr>
            <p:ph idx="1"/>
          </p:nvPr>
        </p:nvSpPr>
        <p:spPr>
          <a:xfrm>
            <a:off x="975360" y="1330036"/>
            <a:ext cx="10978342" cy="5463138"/>
          </a:xfrm>
        </p:spPr>
        <p:txBody>
          <a:bodyPr>
            <a:normAutofit/>
          </a:bodyPr>
          <a:lstStyle/>
          <a:p>
            <a:r>
              <a:rPr lang="cs-CZ" dirty="0"/>
              <a:t>Nepředstavitelné množství dosud nikdy neviděných hvězd!!</a:t>
            </a:r>
          </a:p>
        </p:txBody>
      </p:sp>
      <p:sp>
        <p:nvSpPr>
          <p:cNvPr id="5" name="Nadpis 4">
            <a:extLst>
              <a:ext uri="{FF2B5EF4-FFF2-40B4-BE49-F238E27FC236}">
                <a16:creationId xmlns:a16="http://schemas.microsoft.com/office/drawing/2014/main" id="{0040248C-F99D-499A-90E7-C9772E98CA9B}"/>
              </a:ext>
            </a:extLst>
          </p:cNvPr>
          <p:cNvSpPr>
            <a:spLocks noGrp="1"/>
          </p:cNvSpPr>
          <p:nvPr>
            <p:ph type="title"/>
          </p:nvPr>
        </p:nvSpPr>
        <p:spPr/>
        <p:txBody>
          <a:bodyPr/>
          <a:lstStyle/>
          <a:p>
            <a:r>
              <a:rPr lang="cs-CZ" dirty="0"/>
              <a:t>2. Hvězdy</a:t>
            </a:r>
          </a:p>
        </p:txBody>
      </p:sp>
      <p:sp>
        <p:nvSpPr>
          <p:cNvPr id="8" name="TextovéPole 7">
            <a:extLst>
              <a:ext uri="{FF2B5EF4-FFF2-40B4-BE49-F238E27FC236}">
                <a16:creationId xmlns:a16="http://schemas.microsoft.com/office/drawing/2014/main" id="{00CB96FB-8836-4B74-8895-E6042CCE21E9}"/>
              </a:ext>
            </a:extLst>
          </p:cNvPr>
          <p:cNvSpPr txBox="1"/>
          <p:nvPr/>
        </p:nvSpPr>
        <p:spPr>
          <a:xfrm>
            <a:off x="63042" y="64825"/>
            <a:ext cx="4225930"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IV. </a:t>
            </a:r>
            <a:r>
              <a:rPr lang="cs-CZ" sz="1800" dirty="0" err="1">
                <a:solidFill>
                  <a:schemeClr val="bg1"/>
                </a:solidFill>
                <a:effectLst/>
                <a:latin typeface="+mj-lt"/>
                <a:ea typeface="Times New Roman" panose="02020603050405020304" pitchFamily="18" charset="0"/>
                <a:cs typeface="Calibri" panose="020F0502020204030204" pitchFamily="34" charset="0"/>
              </a:rPr>
              <a:t>Supralunární</a:t>
            </a:r>
            <a:r>
              <a:rPr lang="cs-CZ" sz="1800" dirty="0">
                <a:solidFill>
                  <a:schemeClr val="bg1"/>
                </a:solidFill>
                <a:effectLst/>
                <a:latin typeface="+mj-lt"/>
                <a:ea typeface="Times New Roman" panose="02020603050405020304" pitchFamily="18" charset="0"/>
                <a:cs typeface="Calibri" panose="020F0502020204030204" pitchFamily="34" charset="0"/>
              </a:rPr>
              <a:t> svět – astronomie</a:t>
            </a:r>
            <a:endParaRPr lang="cs-CZ" dirty="0">
              <a:solidFill>
                <a:schemeClr val="bg1"/>
              </a:solidFill>
              <a:latin typeface="+mj-lt"/>
            </a:endParaRPr>
          </a:p>
        </p:txBody>
      </p:sp>
      <p:sp>
        <p:nvSpPr>
          <p:cNvPr id="9" name="TextovéPole 8">
            <a:extLst>
              <a:ext uri="{FF2B5EF4-FFF2-40B4-BE49-F238E27FC236}">
                <a16:creationId xmlns:a16="http://schemas.microsoft.com/office/drawing/2014/main" id="{55975AD8-10E9-41E8-A5F9-8B80F975491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6. Galileo Galilei </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 name="Obrázek 9" descr="Výsledek obrázku pro galileo sidereus nuncius stars">
            <a:extLst>
              <a:ext uri="{FF2B5EF4-FFF2-40B4-BE49-F238E27FC236}">
                <a16:creationId xmlns:a16="http://schemas.microsoft.com/office/drawing/2014/main" id="{3B1A79A0-778C-4813-A783-D7DF9DCA3F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19199" y="1842904"/>
            <a:ext cx="7553601" cy="5015096"/>
          </a:xfrm>
          <a:prstGeom prst="rect">
            <a:avLst/>
          </a:prstGeom>
          <a:noFill/>
          <a:ln>
            <a:noFill/>
          </a:ln>
        </p:spPr>
      </p:pic>
    </p:spTree>
    <p:extLst>
      <p:ext uri="{BB962C8B-B14F-4D97-AF65-F5344CB8AC3E}">
        <p14:creationId xmlns:p14="http://schemas.microsoft.com/office/powerpoint/2010/main" val="112467763"/>
      </p:ext>
    </p:extLst>
  </p:cSld>
  <p:clrMapOvr>
    <a:masterClrMapping/>
  </p:clrMapOvr>
</p:sld>
</file>

<file path=ppt/theme/theme1.xml><?xml version="1.0" encoding="utf-8"?>
<a:theme xmlns:a="http://schemas.openxmlformats.org/drawingml/2006/main" name="Stébla">
  <a:themeElements>
    <a:clrScheme name="Barvy">
      <a:dk1>
        <a:sysClr val="windowText" lastClr="000000"/>
      </a:dk1>
      <a:lt1>
        <a:sysClr val="window" lastClr="FFFFFF"/>
      </a:lt1>
      <a:dk2>
        <a:srgbClr val="648543"/>
      </a:dk2>
      <a:lt2>
        <a:srgbClr val="E3EACF"/>
      </a:lt2>
      <a:accent1>
        <a:srgbClr val="A53010"/>
      </a:accent1>
      <a:accent2>
        <a:srgbClr val="70433C"/>
      </a:accent2>
      <a:accent3>
        <a:srgbClr val="648543"/>
      </a:accent3>
      <a:accent4>
        <a:srgbClr val="845848"/>
      </a:accent4>
      <a:accent5>
        <a:srgbClr val="9C4924"/>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18388</Words>
  <Application>Microsoft Office PowerPoint</Application>
  <PresentationFormat>Širokoúhlá obrazovka</PresentationFormat>
  <Paragraphs>1406</Paragraphs>
  <Slides>205</Slides>
  <Notes>0</Notes>
  <HiddenSlides>0</HiddenSlides>
  <MMClips>4</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205</vt:i4>
      </vt:variant>
    </vt:vector>
  </HeadingPairs>
  <TitlesOfParts>
    <vt:vector size="212" baseType="lpstr">
      <vt:lpstr>Arial</vt:lpstr>
      <vt:lpstr>Calibri</vt:lpstr>
      <vt:lpstr>Century Gothic</vt:lpstr>
      <vt:lpstr>Times New Roman</vt:lpstr>
      <vt:lpstr>Wingdings</vt:lpstr>
      <vt:lpstr>Wingdings 3</vt:lpstr>
      <vt:lpstr>Stébla</vt:lpstr>
      <vt:lpstr>Novověká věda: Vybrané kapitoly</vt:lpstr>
      <vt:lpstr>Seznam témat</vt:lpstr>
      <vt:lpstr>Otázky ke zkoušce:</vt:lpstr>
      <vt:lpstr>Úvod</vt:lpstr>
      <vt:lpstr>Prezentace aplikace PowerPoint</vt:lpstr>
      <vt:lpstr>Seznam témat</vt:lpstr>
      <vt:lpstr>I. Starý svět a nový svět: přírodopis</vt:lpstr>
      <vt:lpstr>1. Čtyři události</vt:lpstr>
      <vt:lpstr>Čtyři události</vt:lpstr>
      <vt:lpstr>Čtyři události</vt:lpstr>
      <vt:lpstr>2. Renesanční přírodopis</vt:lpstr>
      <vt:lpstr>Obor a jeho představitelé</vt:lpstr>
      <vt:lpstr>1. rys: Antropocentrismus</vt:lpstr>
      <vt:lpstr>2. rys: Vyplňování mezer</vt:lpstr>
      <vt:lpstr>3. rys: Obnovení vztahu mezi slovy a věcmi</vt:lpstr>
      <vt:lpstr>4. rys: Mnohost bez pokroku</vt:lpstr>
      <vt:lpstr>3. Knižní charakter renesančního přírodopisu: Gesnerova liška</vt:lpstr>
      <vt:lpstr>Gesnerova liška</vt:lpstr>
      <vt:lpstr>Prezentace aplikace PowerPoint</vt:lpstr>
      <vt:lpstr>Sekce H </vt:lpstr>
      <vt:lpstr>Souhrn</vt:lpstr>
      <vt:lpstr>Seznam témat</vt:lpstr>
      <vt:lpstr>II. Propojený svět: Okultní vědy</vt:lpstr>
      <vt:lpstr>1. Jednota světa a vědění </vt:lpstr>
      <vt:lpstr>Vztahy v kosmu</vt:lpstr>
      <vt:lpstr>2. Přirozená magie</vt:lpstr>
      <vt:lpstr>Definice a typy</vt:lpstr>
      <vt:lpstr>Přirozená magie</vt:lpstr>
      <vt:lpstr> b) Teorie signatur</vt:lpstr>
      <vt:lpstr>c) Řetězce analogií</vt:lpstr>
      <vt:lpstr>d) Sympatie a antipatie</vt:lpstr>
      <vt:lpstr>e) Filosofická podoba přírodní magie</vt:lpstr>
      <vt:lpstr>g) Praktická podoba přírodní magie</vt:lpstr>
      <vt:lpstr>3. Astrologie</vt:lpstr>
      <vt:lpstr>Východiska</vt:lpstr>
      <vt:lpstr>Astrologický diagram (horoskop)</vt:lpstr>
      <vt:lpstr>Druhy astrologie</vt:lpstr>
      <vt:lpstr>4. Alchymie</vt:lpstr>
      <vt:lpstr>Východiska</vt:lpstr>
      <vt:lpstr>Teorie živlů</vt:lpstr>
      <vt:lpstr>Transmutace kovů a první látka</vt:lpstr>
      <vt:lpstr>Velké dílo – Opus magnum</vt:lpstr>
      <vt:lpstr>Prezentace aplikace PowerPoint</vt:lpstr>
      <vt:lpstr>Špatná pověst alchymie</vt:lpstr>
      <vt:lpstr>Seznam témat</vt:lpstr>
      <vt:lpstr>III. Svět nových  vědeckých metod</vt:lpstr>
      <vt:lpstr>1. Hierarchická klasifikace oborů</vt:lpstr>
      <vt:lpstr>1. Hierarchická klasifikace oborů </vt:lpstr>
      <vt:lpstr>2. Aristotelská přírodní filosofie </vt:lpstr>
      <vt:lpstr>3. Vztah přírodní filosofie a scientiae mixtae</vt:lpstr>
      <vt:lpstr>2. Matematizace přírody</vt:lpstr>
      <vt:lpstr>Galileova matematizace přírody</vt:lpstr>
      <vt:lpstr>Experimentální vytváření umělých situací</vt:lpstr>
      <vt:lpstr>Popření kvalitativního různorodosti světa</vt:lpstr>
      <vt:lpstr>Rozlišení primárních a sekundárních kvalit </vt:lpstr>
      <vt:lpstr>Fyzika bez sil a bez příčin</vt:lpstr>
      <vt:lpstr>Nahrazení sylogistické jistoty matematikou</vt:lpstr>
      <vt:lpstr>3. Experimentální přírodní filosofie</vt:lpstr>
      <vt:lpstr>Aristotelská zkušenost</vt:lpstr>
      <vt:lpstr>Matematičtí experimentátoři</vt:lpstr>
      <vt:lpstr>Prezentace aplikace PowerPoint</vt:lpstr>
      <vt:lpstr>Prezentace aplikace PowerPoint</vt:lpstr>
      <vt:lpstr>Baconovští experimentátoři</vt:lpstr>
      <vt:lpstr>Prezentace aplikace PowerPoint</vt:lpstr>
      <vt:lpstr>Seznam témat</vt:lpstr>
      <vt:lpstr>IV. Supralunární svět – astronomie</vt:lpstr>
      <vt:lpstr>1. Antická astronomie</vt:lpstr>
      <vt:lpstr>Platónský postulát</vt:lpstr>
      <vt:lpstr>První anomálie a model tzv. excentru</vt:lpstr>
      <vt:lpstr>Hlavní parametry pro konstrukci excentru:</vt:lpstr>
      <vt:lpstr>Druhá anomálie:</vt:lpstr>
      <vt:lpstr>Heliocentrické vysvětlení druhé anomálie</vt:lpstr>
      <vt:lpstr>Řešení druhé anomálie – model tzv. epicyklu</vt:lpstr>
      <vt:lpstr>Hlavní parametry pro konstrukci excentru:</vt:lpstr>
      <vt:lpstr>Ptolemaios a model tzv. ekvantu</vt:lpstr>
      <vt:lpstr>Hlavní parametry pro konstrukci ekvantu:</vt:lpstr>
      <vt:lpstr>Metodologie „zachránit jevy“</vt:lpstr>
      <vt:lpstr>Hlavní parametry pro konstrukci excentru:</vt:lpstr>
      <vt:lpstr>2. Mikuláš Koperník (1473-1543)</vt:lpstr>
      <vt:lpstr>Život a dílo</vt:lpstr>
      <vt:lpstr>Důvody zavedení heliocentrismu</vt:lpstr>
      <vt:lpstr>Heliocentrická kosmologie</vt:lpstr>
      <vt:lpstr>Důsledky heliocentrismu</vt:lpstr>
      <vt:lpstr>Prvotní recepce Koperníka v 16. století</vt:lpstr>
      <vt:lpstr>3. Giordano Bruno (1548-1600)</vt:lpstr>
      <vt:lpstr>Východiska</vt:lpstr>
      <vt:lpstr>Nekonečné univerzum</vt:lpstr>
      <vt:lpstr>4. Tycho Brahe (1556-1601)</vt:lpstr>
      <vt:lpstr>Bio</vt:lpstr>
      <vt:lpstr>Nové jevy na obloze</vt:lpstr>
      <vt:lpstr>Tychonův geo-heliocentrický systém</vt:lpstr>
      <vt:lpstr>5. Johannes Kepler (1571-1630)</vt:lpstr>
      <vt:lpstr>Život a dílo</vt:lpstr>
      <vt:lpstr>Zákony pohybu planet</vt:lpstr>
      <vt:lpstr>Zákony pohybu planet</vt:lpstr>
      <vt:lpstr>6. Galileo Galilei (1564-1642) jako astronom</vt:lpstr>
      <vt:lpstr>Bio</vt:lpstr>
      <vt:lpstr>1. Měsíc</vt:lpstr>
      <vt:lpstr>2. Hvězdy</vt:lpstr>
      <vt:lpstr>3. Medicejské planety</vt:lpstr>
      <vt:lpstr>4. Saturnovy uši</vt:lpstr>
      <vt:lpstr>5. Sluneční skvrny</vt:lpstr>
      <vt:lpstr>6. Fáze Venuše</vt:lpstr>
      <vt:lpstr>Důsledky teleskopických objevů: </vt:lpstr>
      <vt:lpstr>Seznam témat</vt:lpstr>
      <vt:lpstr>V. Sublunární svět: Fyzika</vt:lpstr>
      <vt:lpstr>1. Aristotelova fyzika</vt:lpstr>
      <vt:lpstr>Úvod</vt:lpstr>
      <vt:lpstr>Teorie přirozených pohybů</vt:lpstr>
      <vt:lpstr>Teorie násilných pohybů</vt:lpstr>
      <vt:lpstr>Aristotelské „zákony pohybu“:</vt:lpstr>
      <vt:lpstr>Galileo Galilei (1564-1642)</vt:lpstr>
      <vt:lpstr>Bio-biblio</vt:lpstr>
      <vt:lpstr>Zákon volného pádu</vt:lpstr>
      <vt:lpstr>Princip setrvačnosti</vt:lpstr>
      <vt:lpstr>Prezentace aplikace PowerPoint</vt:lpstr>
      <vt:lpstr>Význam principu setrvačnosti</vt:lpstr>
      <vt:lpstr>Argumenty geocentriků</vt:lpstr>
      <vt:lpstr>Obhajoba heliocentrismu</vt:lpstr>
      <vt:lpstr>3. René Descartes (1596-1650)</vt:lpstr>
      <vt:lpstr>Úvod</vt:lpstr>
      <vt:lpstr>Východiska karteziánské fyziky</vt:lpstr>
      <vt:lpstr>Důsledky</vt:lpstr>
      <vt:lpstr>Pohyb</vt:lpstr>
      <vt:lpstr>Dvě příčiny pohybu </vt:lpstr>
      <vt:lpstr>Zvláštní příčiny pohybu = zákony </vt:lpstr>
      <vt:lpstr>Fyzika srážek</vt:lpstr>
      <vt:lpstr>Descartova kosmologie – „vodní svět“</vt:lpstr>
      <vt:lpstr>Víry</vt:lpstr>
      <vt:lpstr>Prezentace aplikace PowerPoint</vt:lpstr>
      <vt:lpstr>4. Isaac Newton (1642-1727)</vt:lpstr>
      <vt:lpstr>Život a dílo</vt:lpstr>
      <vt:lpstr>Newtonova teologie</vt:lpstr>
      <vt:lpstr>a) svět jako výsledek volby</vt:lpstr>
      <vt:lpstr>b) svět závislý na Bohu</vt:lpstr>
      <vt:lpstr>Základní principy Newtonovy přírodní filosofie</vt:lpstr>
      <vt:lpstr>Cesta k Principům</vt:lpstr>
      <vt:lpstr>Principia </vt:lpstr>
      <vt:lpstr>Newtonovy pohybové zákony</vt:lpstr>
      <vt:lpstr>Aplikace pohybových zákonů na pohyb planet</vt:lpstr>
      <vt:lpstr>Gravitační zákon</vt:lpstr>
      <vt:lpstr>Seznam témat</vt:lpstr>
      <vt:lpstr>VI. Mikrokosmos a živý svět: Medicína a vědy o životě</vt:lpstr>
      <vt:lpstr>1. Antická tradice</vt:lpstr>
      <vt:lpstr>Základy antické medicíny </vt:lpstr>
      <vt:lpstr>Prezentace aplikace PowerPoint</vt:lpstr>
      <vt:lpstr>Středověká medicína</vt:lpstr>
      <vt:lpstr>2. Renesanční anatomie</vt:lpstr>
      <vt:lpstr>Andreas Vesalius (1514-1564)</vt:lpstr>
      <vt:lpstr>Vesaliovo dílo</vt:lpstr>
      <vt:lpstr>Vesaliův humanismus</vt:lpstr>
      <vt:lpstr>3. Objev krevního oběhu</vt:lpstr>
      <vt:lpstr>Galénovo pojetí krve</vt:lpstr>
      <vt:lpstr>Cesta k objevu oběhu:</vt:lpstr>
      <vt:lpstr>Harvey – objevitel krevního oběhu</vt:lpstr>
      <vt:lpstr>Cesta k objevu krevního oběhu</vt:lpstr>
      <vt:lpstr>Prezentace aplikace PowerPoint</vt:lpstr>
      <vt:lpstr>4. Zkoumání mikrosvěta</vt:lpstr>
      <vt:lpstr>Mikroskop</vt:lpstr>
      <vt:lpstr>Objev vlásečnic a sexuality rostlin</vt:lpstr>
      <vt:lpstr>Hmyz</vt:lpstr>
      <vt:lpstr>Antoni van Leuwenhoek (1632-1723)</vt:lpstr>
      <vt:lpstr>Leeuwenhoekovy objevy</vt:lpstr>
      <vt:lpstr>Mikroskopistova praxe</vt:lpstr>
      <vt:lpstr>5. Plození a rozmnožování</vt:lpstr>
      <vt:lpstr>Aristotelské stanovisko</vt:lpstr>
      <vt:lpstr>Epigeneze</vt:lpstr>
      <vt:lpstr>Harvey</vt:lpstr>
      <vt:lpstr>Preformační teorie</vt:lpstr>
      <vt:lpstr>Prezentace aplikace PowerPoint</vt:lpstr>
      <vt:lpstr>Prezentace aplikace PowerPoint</vt:lpstr>
      <vt:lpstr>Prezentace aplikace PowerPoint</vt:lpstr>
      <vt:lpstr>Prezentace aplikace PowerPoint</vt:lpstr>
      <vt:lpstr>Leibniz jako představitel preformacionismu</vt:lpstr>
      <vt:lpstr>Spermisté a ovisté</vt:lpstr>
      <vt:lpstr>Prezentace aplikace PowerPoint</vt:lpstr>
      <vt:lpstr>Seznam témat</vt:lpstr>
      <vt:lpstr>VII. Svět, který dospěl: raná geologie a počátky evolučního myšlení</vt:lpstr>
      <vt:lpstr>1. Teorie Země</vt:lpstr>
      <vt:lpstr>Východiska</vt:lpstr>
      <vt:lpstr>Descartes</vt:lpstr>
      <vt:lpstr>Prezentace aplikace PowerPoint</vt:lpstr>
      <vt:lpstr>Burnet</vt:lpstr>
      <vt:lpstr>Prezentace aplikace PowerPoint</vt:lpstr>
      <vt:lpstr>Whiston</vt:lpstr>
      <vt:lpstr>Woodward</vt:lpstr>
      <vt:lpstr>Souhrn</vt:lpstr>
      <vt:lpstr>Steno </vt:lpstr>
      <vt:lpstr>Prezentace aplikace PowerPoint</vt:lpstr>
      <vt:lpstr>Vrstvy</vt:lpstr>
      <vt:lpstr>Princip superpozice</vt:lpstr>
      <vt:lpstr>Schéma</vt:lpstr>
      <vt:lpstr>Buffon</vt:lpstr>
      <vt:lpstr>Buffonova teorie Země:</vt:lpstr>
      <vt:lpstr>Otevření propasti času</vt:lpstr>
      <vt:lpstr>2. Katalogizace Stvořitelova díla</vt:lpstr>
      <vt:lpstr>Velký řetězec bytí</vt:lpstr>
      <vt:lpstr>Neexistence nomenklatury</vt:lpstr>
      <vt:lpstr>John Ray (1627-1705)</vt:lpstr>
      <vt:lpstr>Carl (von) Linné (1707-1778) </vt:lpstr>
      <vt:lpstr>Základní znaky Linnéovy taxonomie</vt:lpstr>
      <vt:lpstr>Prezentace aplikace PowerPoint</vt:lpstr>
      <vt:lpstr>Znaky linnéovské vědy</vt:lpstr>
      <vt:lpstr>Buffon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Dějiny filosofie IV: Novověká filosofie</dc:title>
  <dc:creator>Jakub Peloušek</dc:creator>
  <cp:lastModifiedBy>Daniel Špelda</cp:lastModifiedBy>
  <cp:revision>225</cp:revision>
  <dcterms:created xsi:type="dcterms:W3CDTF">2021-01-26T13:50:20Z</dcterms:created>
  <dcterms:modified xsi:type="dcterms:W3CDTF">2021-03-16T13:16:42Z</dcterms:modified>
</cp:coreProperties>
</file>