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99"/>
  </p:normalViewPr>
  <p:slideViewPr>
    <p:cSldViewPr snapToGrid="0" snapToObjects="1">
      <p:cViewPr varScale="1">
        <p:scale>
          <a:sx n="106" d="100"/>
          <a:sy n="106" d="100"/>
        </p:scale>
        <p:origin x="79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149E12-E354-9543-9B06-CECBC9EC44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0AA169F-77B0-8644-93E8-F71E48BC63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66DB260-41A9-474B-83E4-39E578079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E64EE-581F-DB40-B066-F08D75A198FE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F3A965A-01C0-1143-A0E7-84D6AD8EE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4B4E392-A377-1441-8BC8-26F857C48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4D8C1-9800-1D46-ACCC-0B8126FDA8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3418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33913C-FC3B-D645-A032-F47BF4063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552B971-9E4D-8143-AABB-78F9827D17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2491551-6476-F044-8563-F3626C72E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E64EE-581F-DB40-B066-F08D75A198FE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C45C89F-367E-E840-9C33-10D08B28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74C4FCE-DD0C-6140-9104-9F9FC313D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4D8C1-9800-1D46-ACCC-0B8126FDA8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3466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CC69851-2B2F-CC4F-8394-42FBFD2D48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7F4ECAE-3EF1-BD43-9FC9-E3F92D3BE2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214A497-0A49-084F-A6D2-5247BED67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E64EE-581F-DB40-B066-F08D75A198FE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C3DBD2C-0596-F94F-8F6B-A803D43E7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A78FEC-56A4-5A4C-A655-591ECC7C8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4D8C1-9800-1D46-ACCC-0B8126FDA8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3955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1F6FAF-3141-A944-BC5F-419730A60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42F8A6-0CD2-2749-958D-81F420906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9A08555-C605-F14C-BAFD-1FAF939C3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E64EE-581F-DB40-B066-F08D75A198FE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90F5772-B340-A945-9ED3-4FE61D160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AE16AD0-C035-794A-BA92-2AC140147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4D8C1-9800-1D46-ACCC-0B8126FDA8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8989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89AC36-BA40-534F-B29E-3EF0663E0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474E0B0-16E4-B74D-A0E7-32FEF6FCE4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C3DE44-1874-D34D-B7F9-F20B5E280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E64EE-581F-DB40-B066-F08D75A198FE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ACEFFC2-A603-B847-9BC1-9B6534A85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F580E1F-A5B6-0948-8AD7-D61DBB6C5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4D8C1-9800-1D46-ACCC-0B8126FDA8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4507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146AED-7212-4244-B72E-FC17CCB5C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9733D5-714D-0946-BD78-8903C43E4B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08844BD-05FB-4644-B875-B87A2FC699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67C445C-6D28-A845-8EEC-D6E39635C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E64EE-581F-DB40-B066-F08D75A198FE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9EA2A26-C45A-574B-8C67-AF681365D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DB4A7C6-4D46-DE4E-A7F0-C3D2A88B6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4D8C1-9800-1D46-ACCC-0B8126FDA8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1463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EF5E73-A605-B04D-878C-CC6CB09C5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9391119-2E59-6A4A-9D30-5DE50B2025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B3CC764-0932-7349-915A-9C70040C73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79E2F0E-302A-F148-AE35-36FF7EFBAD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6C8C7B9-35C7-C14D-97D2-409F2C3374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B05DF77-F3CB-AE48-AB9E-48D323B7C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E64EE-581F-DB40-B066-F08D75A198FE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EE50B6B-F588-DD4B-83F9-FF3D29363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C2FAB87-EF81-774B-8106-32ABF1E48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4D8C1-9800-1D46-ACCC-0B8126FDA8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5993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411EF1-048D-DE47-94FF-1D3FDD90B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D5531FF-4116-2749-A442-242F44964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E64EE-581F-DB40-B066-F08D75A198FE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F80810E-41D0-2840-857A-8CDFF60A4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9123E46-8D1E-7A4C-8C10-D460E9521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4D8C1-9800-1D46-ACCC-0B8126FDA8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1315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9B774B9-6697-E34F-8096-9CE1BB0A8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E64EE-581F-DB40-B066-F08D75A198FE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A196E0C-BEBE-884D-9A65-1BDEB0416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1066348-2C1C-C043-804F-3C07E1E2E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4D8C1-9800-1D46-ACCC-0B8126FDA8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2973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482A81-3B7E-B348-9BA3-4A4964496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3D89BC-F448-5B4D-8900-7A7C5A31F0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286E004-5B4D-1E4C-957C-A4498CD24C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E90BD6A-0074-C449-A15E-F09F37C2B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E64EE-581F-DB40-B066-F08D75A198FE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47BCB58-2034-D04A-B9F7-A1A0F393F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885B636-16B7-C645-AC7F-DD3550F84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4D8C1-9800-1D46-ACCC-0B8126FDA8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240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6EA165-5CBB-EC4C-A17B-7210F738A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01D69BB-8240-D645-83EC-E9C55CBC36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6D0791B-807A-484E-B0F1-EF7D57208A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A2F98B7-CA11-634A-A8D1-132B4710E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E64EE-581F-DB40-B066-F08D75A198FE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1E22ACD-588D-DC43-9BC8-8E3EA791B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67467B8-0609-3148-A9A9-94B62924B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4D8C1-9800-1D46-ACCC-0B8126FDA8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6705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3A2E0BF-9BCA-9248-9257-A0DEC8520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2C89889-BF33-C243-BAE7-155A49C8BB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68233C0-A7B3-0047-84A7-B7851B604C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E64EE-581F-DB40-B066-F08D75A198FE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A681BC8-7DB8-CF4D-897D-D340A80B28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F4CC689-24D3-3C47-B023-DB67BF1F59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4D8C1-9800-1D46-ACCC-0B8126FDA8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0744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glosbe.com/" TargetMode="External"/><Relationship Id="rId2" Type="http://schemas.openxmlformats.org/officeDocument/2006/relationships/hyperlink" Target="https://www.lingea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l.wiktionary.org/wiki/Wikis&#322;ownik:Strona_g&#322;&#243;wna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microsoft.com/cs-cz/help/4496404/windows-10-manage-the-input-and-display-language" TargetMode="External"/><Relationship Id="rId2" Type="http://schemas.openxmlformats.org/officeDocument/2006/relationships/hyperlink" Target="https://www.infopoint.cz/polsko/polska-klavesnice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kz1.pl/15271/jak-napisac-na-klawiaturze-polskie-znaki-a-e-c-s-n-o-z-z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609197-9203-A64A-A616-5C017C4C22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Polština pro začátečníky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3D38DC1-DC62-A844-93F6-99EE376349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7336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99B957-4AB1-5A47-83FA-1824DD1D1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Słowniki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34095B-A699-D247-96DF-6007454DFF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https://www.lingea.cz/</a:t>
            </a:r>
            <a:endParaRPr lang="cs-CZ" dirty="0"/>
          </a:p>
          <a:p>
            <a:r>
              <a:rPr lang="cs-CZ" dirty="0">
                <a:hlinkClick r:id="rId3"/>
              </a:rPr>
              <a:t>https://glosbe.com/</a:t>
            </a:r>
            <a:endParaRPr lang="cs-CZ" dirty="0"/>
          </a:p>
          <a:p>
            <a:r>
              <a:rPr lang="cs-CZ" dirty="0">
                <a:hlinkClick r:id="rId4"/>
              </a:rPr>
              <a:t>https://pl.wiktionary.org/wiki/Wikisłownik:Strona_główna</a:t>
            </a:r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02631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491EB8-D78A-584E-8AB7-A91DF449C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Zadania domowe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812C52-C1E7-4542-A1D0-58D99AB2E5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5 vět o sobě (ručně)</a:t>
            </a:r>
          </a:p>
        </p:txBody>
      </p:sp>
    </p:spTree>
    <p:extLst>
      <p:ext uri="{BB962C8B-B14F-4D97-AF65-F5344CB8AC3E}">
        <p14:creationId xmlns:p14="http://schemas.microsoft.com/office/powerpoint/2010/main" val="3238703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F9C9E8-BE81-2046-BC59-3800EC1FA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Polština pro začátečníky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EE59C1-B789-3F44-8637-1636B1A0B1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3 absence</a:t>
            </a:r>
          </a:p>
          <a:p>
            <a:r>
              <a:rPr lang="cs-CZ" dirty="0"/>
              <a:t>zápočtový test (70 %)</a:t>
            </a:r>
          </a:p>
          <a:p>
            <a:r>
              <a:rPr lang="cs-CZ" dirty="0"/>
              <a:t>učebnice </a:t>
            </a:r>
            <a:r>
              <a:rPr lang="cs-CZ" dirty="0" err="1"/>
              <a:t>Hurra</a:t>
            </a:r>
            <a:r>
              <a:rPr lang="cs-CZ" dirty="0"/>
              <a:t>!!! Po Polsku (lekce 0–7) + pracovní sešit</a:t>
            </a:r>
          </a:p>
          <a:p>
            <a:r>
              <a:rPr lang="cs-CZ" dirty="0"/>
              <a:t>polská klávesnice: </a:t>
            </a:r>
          </a:p>
          <a:p>
            <a:pPr marL="0" indent="0">
              <a:buNone/>
            </a:pPr>
            <a:r>
              <a:rPr lang="cs-CZ" dirty="0">
                <a:hlinkClick r:id="rId2"/>
              </a:rPr>
              <a:t>https://www.infopoint.cz/polsko/polska-klavesnice/</a:t>
            </a:r>
            <a:endParaRPr lang="cs-CZ" dirty="0"/>
          </a:p>
          <a:p>
            <a:pPr marL="0" indent="0">
              <a:buNone/>
            </a:pPr>
            <a:r>
              <a:rPr lang="cs-CZ" dirty="0">
                <a:hlinkClick r:id="rId3"/>
              </a:rPr>
              <a:t>https://support.microsoft.com/cs-cz/help/4496404/windows-10-manage-the-input-and-display-language</a:t>
            </a:r>
            <a:endParaRPr lang="cs-CZ" dirty="0"/>
          </a:p>
          <a:p>
            <a:pPr marL="0" indent="0">
              <a:buNone/>
            </a:pPr>
            <a:r>
              <a:rPr lang="cs-CZ" dirty="0">
                <a:hlinkClick r:id="rId4"/>
              </a:rPr>
              <a:t>https://kz1.pl/15271/jak-napisac-na-klawiaturze-polskie-znaki-a-e-c-s-n-o-z-z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2332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FCE237-665A-F94B-AC38-04247B0EC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Alfabet polski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9AFE73-BC6B-6647-9EEA-BA11E3E744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Aa: </a:t>
            </a:r>
            <a:r>
              <a:rPr lang="pl-PL" i="1" dirty="0"/>
              <a:t>ananas</a:t>
            </a:r>
            <a:endParaRPr lang="pl-PL" dirty="0"/>
          </a:p>
          <a:p>
            <a:r>
              <a:rPr lang="pl-PL" dirty="0" err="1">
                <a:solidFill>
                  <a:srgbClr val="0070C0"/>
                </a:solidFill>
              </a:rPr>
              <a:t>Ąą</a:t>
            </a:r>
            <a:r>
              <a:rPr lang="pl-PL" dirty="0">
                <a:solidFill>
                  <a:srgbClr val="0070C0"/>
                </a:solidFill>
              </a:rPr>
              <a:t>: </a:t>
            </a:r>
            <a:r>
              <a:rPr lang="pl-PL" i="1" dirty="0">
                <a:solidFill>
                  <a:srgbClr val="0070C0"/>
                </a:solidFill>
              </a:rPr>
              <a:t>brązowy </a:t>
            </a:r>
            <a:r>
              <a:rPr lang="pl-PL" dirty="0">
                <a:solidFill>
                  <a:srgbClr val="0070C0"/>
                </a:solidFill>
              </a:rPr>
              <a:t>(</a:t>
            </a:r>
            <a:r>
              <a:rPr lang="pl-PL" dirty="0" err="1">
                <a:solidFill>
                  <a:srgbClr val="0070C0"/>
                </a:solidFill>
              </a:rPr>
              <a:t>hnědý</a:t>
            </a:r>
            <a:r>
              <a:rPr lang="pl-PL" dirty="0">
                <a:solidFill>
                  <a:srgbClr val="0070C0"/>
                </a:solidFill>
              </a:rPr>
              <a:t>)</a:t>
            </a:r>
          </a:p>
          <a:p>
            <a:r>
              <a:rPr lang="pl-PL" dirty="0" err="1"/>
              <a:t>Bb</a:t>
            </a:r>
            <a:r>
              <a:rPr lang="pl-PL" dirty="0"/>
              <a:t>: </a:t>
            </a:r>
            <a:r>
              <a:rPr lang="pl-PL" i="1" dirty="0"/>
              <a:t>banan</a:t>
            </a:r>
            <a:endParaRPr lang="pl-PL" dirty="0"/>
          </a:p>
          <a:p>
            <a:r>
              <a:rPr lang="pl-PL" dirty="0" err="1"/>
              <a:t>Cc</a:t>
            </a:r>
            <a:r>
              <a:rPr lang="pl-PL" dirty="0"/>
              <a:t>: </a:t>
            </a:r>
            <a:r>
              <a:rPr lang="pl-PL" i="1" dirty="0"/>
              <a:t>cyrk </a:t>
            </a:r>
            <a:r>
              <a:rPr lang="pl-PL" dirty="0"/>
              <a:t>(</a:t>
            </a:r>
            <a:r>
              <a:rPr lang="pl-PL" dirty="0" err="1"/>
              <a:t>cirkus</a:t>
            </a:r>
            <a:r>
              <a:rPr lang="pl-PL" dirty="0"/>
              <a:t>)</a:t>
            </a:r>
          </a:p>
          <a:p>
            <a:r>
              <a:rPr lang="pl-PL" dirty="0" err="1">
                <a:solidFill>
                  <a:srgbClr val="0070C0"/>
                </a:solidFill>
              </a:rPr>
              <a:t>Ćć</a:t>
            </a:r>
            <a:r>
              <a:rPr lang="pl-PL" dirty="0">
                <a:solidFill>
                  <a:srgbClr val="0070C0"/>
                </a:solidFill>
              </a:rPr>
              <a:t>: </a:t>
            </a:r>
            <a:r>
              <a:rPr lang="pl-PL" i="1" dirty="0">
                <a:solidFill>
                  <a:srgbClr val="0070C0"/>
                </a:solidFill>
              </a:rPr>
              <a:t>ćwiczenie, ciało</a:t>
            </a:r>
            <a:endParaRPr lang="pl-PL" dirty="0">
              <a:solidFill>
                <a:srgbClr val="0070C0"/>
              </a:solidFill>
            </a:endParaRPr>
          </a:p>
          <a:p>
            <a:r>
              <a:rPr lang="pl-PL" dirty="0" err="1"/>
              <a:t>Dd</a:t>
            </a:r>
            <a:r>
              <a:rPr lang="pl-PL" dirty="0"/>
              <a:t>: </a:t>
            </a:r>
            <a:r>
              <a:rPr lang="pl-PL" i="1" dirty="0"/>
              <a:t>dom</a:t>
            </a:r>
            <a:endParaRPr lang="pl-PL" dirty="0"/>
          </a:p>
          <a:p>
            <a:r>
              <a:rPr lang="pl-PL" dirty="0" err="1"/>
              <a:t>Ee</a:t>
            </a:r>
            <a:r>
              <a:rPr lang="pl-PL" dirty="0"/>
              <a:t>: </a:t>
            </a:r>
            <a:r>
              <a:rPr lang="pl-PL" i="1" dirty="0"/>
              <a:t>esej</a:t>
            </a:r>
            <a:endParaRPr lang="pl-PL" dirty="0"/>
          </a:p>
          <a:p>
            <a:r>
              <a:rPr lang="pl-PL" dirty="0" err="1">
                <a:solidFill>
                  <a:srgbClr val="0070C0"/>
                </a:solidFill>
              </a:rPr>
              <a:t>Ęę</a:t>
            </a:r>
            <a:r>
              <a:rPr lang="pl-PL" dirty="0">
                <a:solidFill>
                  <a:srgbClr val="0070C0"/>
                </a:solidFill>
              </a:rPr>
              <a:t>: </a:t>
            </a:r>
            <a:r>
              <a:rPr lang="pl-PL" i="1" dirty="0">
                <a:solidFill>
                  <a:srgbClr val="0070C0"/>
                </a:solidFill>
              </a:rPr>
              <a:t>język</a:t>
            </a:r>
            <a:endParaRPr lang="pl-PL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518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A7A7FD-E073-4848-B728-60FDBA86E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Alfabet </a:t>
            </a:r>
            <a:r>
              <a:rPr lang="cs-CZ" b="1" dirty="0" err="1"/>
              <a:t>polski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E251DD-FA1D-8A49-AF00-ADBA1D5E5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Ff</a:t>
            </a:r>
            <a:r>
              <a:rPr lang="pl-PL" dirty="0"/>
              <a:t>: </a:t>
            </a:r>
            <a:r>
              <a:rPr lang="pl-PL" i="1" dirty="0"/>
              <a:t>fabryka</a:t>
            </a:r>
            <a:endParaRPr lang="pl-PL" dirty="0"/>
          </a:p>
          <a:p>
            <a:r>
              <a:rPr lang="pl-PL" dirty="0" err="1"/>
              <a:t>Gg</a:t>
            </a:r>
            <a:r>
              <a:rPr lang="pl-PL" dirty="0"/>
              <a:t>: </a:t>
            </a:r>
            <a:r>
              <a:rPr lang="pl-PL" i="1" dirty="0"/>
              <a:t>gofr </a:t>
            </a:r>
            <a:r>
              <a:rPr lang="pl-PL" dirty="0"/>
              <a:t>(</a:t>
            </a:r>
            <a:r>
              <a:rPr lang="pl-PL" dirty="0" err="1"/>
              <a:t>vafle</a:t>
            </a:r>
            <a:r>
              <a:rPr lang="pl-PL" dirty="0"/>
              <a:t>)</a:t>
            </a:r>
          </a:p>
          <a:p>
            <a:r>
              <a:rPr lang="pl-PL" dirty="0" err="1">
                <a:solidFill>
                  <a:srgbClr val="0070C0"/>
                </a:solidFill>
              </a:rPr>
              <a:t>Hh</a:t>
            </a:r>
            <a:r>
              <a:rPr lang="pl-PL" dirty="0">
                <a:solidFill>
                  <a:srgbClr val="0070C0"/>
                </a:solidFill>
              </a:rPr>
              <a:t>: </a:t>
            </a:r>
            <a:r>
              <a:rPr lang="pl-PL" i="1" dirty="0">
                <a:solidFill>
                  <a:srgbClr val="0070C0"/>
                </a:solidFill>
              </a:rPr>
              <a:t>hala</a:t>
            </a:r>
            <a:endParaRPr lang="pl-PL" dirty="0">
              <a:solidFill>
                <a:srgbClr val="0070C0"/>
              </a:solidFill>
            </a:endParaRPr>
          </a:p>
          <a:p>
            <a:r>
              <a:rPr lang="pl-PL" dirty="0"/>
              <a:t>Ii: </a:t>
            </a:r>
            <a:r>
              <a:rPr lang="pl-PL" i="1" dirty="0"/>
              <a:t>igła </a:t>
            </a:r>
            <a:r>
              <a:rPr lang="pl-PL" dirty="0"/>
              <a:t>(</a:t>
            </a:r>
            <a:r>
              <a:rPr lang="pl-PL" dirty="0" err="1"/>
              <a:t>jehla</a:t>
            </a:r>
            <a:r>
              <a:rPr lang="pl-PL" dirty="0"/>
              <a:t>)</a:t>
            </a:r>
          </a:p>
          <a:p>
            <a:r>
              <a:rPr lang="pl-PL" dirty="0" err="1"/>
              <a:t>Jj</a:t>
            </a:r>
            <a:r>
              <a:rPr lang="pl-PL" dirty="0"/>
              <a:t>: </a:t>
            </a:r>
            <a:r>
              <a:rPr lang="pl-PL" i="1" dirty="0"/>
              <a:t>jabłko</a:t>
            </a:r>
            <a:endParaRPr lang="pl-PL" dirty="0"/>
          </a:p>
          <a:p>
            <a:r>
              <a:rPr lang="pl-PL" dirty="0"/>
              <a:t>Kk: </a:t>
            </a:r>
            <a:r>
              <a:rPr lang="pl-PL" i="1" dirty="0"/>
              <a:t>kot </a:t>
            </a:r>
            <a:r>
              <a:rPr lang="pl-PL" dirty="0"/>
              <a:t>(</a:t>
            </a:r>
            <a:r>
              <a:rPr lang="pl-PL" dirty="0" err="1"/>
              <a:t>kocour</a:t>
            </a:r>
            <a:r>
              <a:rPr lang="pl-PL" dirty="0"/>
              <a:t>)</a:t>
            </a:r>
          </a:p>
          <a:p>
            <a:r>
              <a:rPr lang="pl-PL" dirty="0" err="1"/>
              <a:t>Ll</a:t>
            </a:r>
            <a:r>
              <a:rPr lang="pl-PL" dirty="0"/>
              <a:t>: </a:t>
            </a:r>
            <a:r>
              <a:rPr lang="pl-PL" i="1" dirty="0"/>
              <a:t>lalka </a:t>
            </a:r>
            <a:r>
              <a:rPr lang="pl-PL" dirty="0"/>
              <a:t>(</a:t>
            </a:r>
            <a:r>
              <a:rPr lang="pl-PL" dirty="0" err="1"/>
              <a:t>panenka</a:t>
            </a:r>
            <a:r>
              <a:rPr lang="pl-PL" dirty="0"/>
              <a:t>)</a:t>
            </a:r>
          </a:p>
          <a:p>
            <a:r>
              <a:rPr lang="pl-PL" dirty="0" err="1">
                <a:solidFill>
                  <a:srgbClr val="0070C0"/>
                </a:solidFill>
              </a:rPr>
              <a:t>Łł</a:t>
            </a:r>
            <a:r>
              <a:rPr lang="pl-PL" dirty="0">
                <a:solidFill>
                  <a:srgbClr val="0070C0"/>
                </a:solidFill>
              </a:rPr>
              <a:t>: </a:t>
            </a:r>
            <a:r>
              <a:rPr lang="pl-PL" i="1" dirty="0">
                <a:solidFill>
                  <a:srgbClr val="0070C0"/>
                </a:solidFill>
              </a:rPr>
              <a:t>łaska </a:t>
            </a:r>
            <a:r>
              <a:rPr lang="pl-PL" dirty="0">
                <a:solidFill>
                  <a:srgbClr val="0070C0"/>
                </a:solidFill>
              </a:rPr>
              <a:t>(</a:t>
            </a:r>
            <a:r>
              <a:rPr lang="pl-PL" dirty="0" err="1">
                <a:solidFill>
                  <a:srgbClr val="0070C0"/>
                </a:solidFill>
              </a:rPr>
              <a:t>milost</a:t>
            </a:r>
            <a:r>
              <a:rPr lang="pl-PL" dirty="0">
                <a:solidFill>
                  <a:srgbClr val="0070C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16559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4BAF93-C7D5-D740-B88F-A7F489413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Alfabet </a:t>
            </a:r>
            <a:r>
              <a:rPr lang="cs-CZ" b="1" dirty="0" err="1"/>
              <a:t>polski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6D6DB0-1CCB-6D4D-9FF0-B37A7EE49F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Mm: </a:t>
            </a:r>
            <a:r>
              <a:rPr lang="pl-PL" i="1" dirty="0"/>
              <a:t>małpa </a:t>
            </a:r>
            <a:r>
              <a:rPr lang="pl-PL" dirty="0"/>
              <a:t>(</a:t>
            </a:r>
            <a:r>
              <a:rPr lang="pl-PL" dirty="0" err="1"/>
              <a:t>opice</a:t>
            </a:r>
            <a:r>
              <a:rPr lang="pl-PL" dirty="0"/>
              <a:t>)</a:t>
            </a:r>
          </a:p>
          <a:p>
            <a:r>
              <a:rPr lang="pl-PL" dirty="0" err="1"/>
              <a:t>Nn</a:t>
            </a:r>
            <a:r>
              <a:rPr lang="pl-PL" dirty="0"/>
              <a:t>: </a:t>
            </a:r>
            <a:r>
              <a:rPr lang="pl-PL" i="1" dirty="0"/>
              <a:t>nos</a:t>
            </a:r>
            <a:endParaRPr lang="pl-PL" dirty="0"/>
          </a:p>
          <a:p>
            <a:r>
              <a:rPr lang="pl-PL" dirty="0" err="1">
                <a:solidFill>
                  <a:srgbClr val="0070C0"/>
                </a:solidFill>
              </a:rPr>
              <a:t>Ńń</a:t>
            </a:r>
            <a:r>
              <a:rPr lang="pl-PL" dirty="0">
                <a:solidFill>
                  <a:srgbClr val="0070C0"/>
                </a:solidFill>
              </a:rPr>
              <a:t>: </a:t>
            </a:r>
            <a:r>
              <a:rPr lang="pl-PL" i="1" dirty="0">
                <a:solidFill>
                  <a:srgbClr val="0070C0"/>
                </a:solidFill>
              </a:rPr>
              <a:t>koń, niania </a:t>
            </a:r>
            <a:r>
              <a:rPr lang="pl-PL" dirty="0">
                <a:solidFill>
                  <a:srgbClr val="0070C0"/>
                </a:solidFill>
              </a:rPr>
              <a:t>(</a:t>
            </a:r>
            <a:r>
              <a:rPr lang="pl-PL" dirty="0" err="1">
                <a:solidFill>
                  <a:srgbClr val="0070C0"/>
                </a:solidFill>
              </a:rPr>
              <a:t>chůva</a:t>
            </a:r>
            <a:r>
              <a:rPr lang="pl-PL" dirty="0">
                <a:solidFill>
                  <a:srgbClr val="0070C0"/>
                </a:solidFill>
              </a:rPr>
              <a:t>)</a:t>
            </a:r>
          </a:p>
          <a:p>
            <a:r>
              <a:rPr lang="pl-PL" dirty="0" err="1"/>
              <a:t>Oo</a:t>
            </a:r>
            <a:r>
              <a:rPr lang="pl-PL" dirty="0"/>
              <a:t>: </a:t>
            </a:r>
            <a:r>
              <a:rPr lang="pl-PL" i="1" dirty="0"/>
              <a:t>owca</a:t>
            </a:r>
          </a:p>
          <a:p>
            <a:r>
              <a:rPr lang="pl-PL" dirty="0" err="1">
                <a:solidFill>
                  <a:srgbClr val="0070C0"/>
                </a:solidFill>
              </a:rPr>
              <a:t>Óó</a:t>
            </a:r>
            <a:r>
              <a:rPr lang="pl-PL" dirty="0">
                <a:solidFill>
                  <a:srgbClr val="0070C0"/>
                </a:solidFill>
              </a:rPr>
              <a:t>: </a:t>
            </a:r>
            <a:r>
              <a:rPr lang="pl-PL" i="1" dirty="0">
                <a:solidFill>
                  <a:srgbClr val="0070C0"/>
                </a:solidFill>
              </a:rPr>
              <a:t>król</a:t>
            </a:r>
            <a:endParaRPr lang="pl-PL" dirty="0">
              <a:solidFill>
                <a:srgbClr val="0070C0"/>
              </a:solidFill>
            </a:endParaRPr>
          </a:p>
          <a:p>
            <a:r>
              <a:rPr lang="pl-PL" dirty="0" err="1"/>
              <a:t>Pp</a:t>
            </a:r>
            <a:r>
              <a:rPr lang="pl-PL" dirty="0"/>
              <a:t>: </a:t>
            </a:r>
            <a:r>
              <a:rPr lang="pl-PL" i="1" dirty="0"/>
              <a:t>pies</a:t>
            </a:r>
            <a:endParaRPr lang="pl-PL" dirty="0"/>
          </a:p>
          <a:p>
            <a:r>
              <a:rPr lang="pl-PL" dirty="0" err="1"/>
              <a:t>Rr</a:t>
            </a:r>
            <a:r>
              <a:rPr lang="pl-PL" dirty="0"/>
              <a:t>: </a:t>
            </a:r>
            <a:r>
              <a:rPr lang="pl-PL" i="1" dirty="0"/>
              <a:t>rower </a:t>
            </a:r>
            <a:r>
              <a:rPr lang="pl-PL" dirty="0"/>
              <a:t>(</a:t>
            </a:r>
            <a:r>
              <a:rPr lang="pl-PL" dirty="0" err="1"/>
              <a:t>kolo</a:t>
            </a:r>
            <a:r>
              <a:rPr lang="pl-PL" dirty="0"/>
              <a:t>)</a:t>
            </a:r>
          </a:p>
          <a:p>
            <a:r>
              <a:rPr lang="pl-PL" dirty="0" err="1"/>
              <a:t>Ss</a:t>
            </a:r>
            <a:r>
              <a:rPr lang="pl-PL" dirty="0"/>
              <a:t>: </a:t>
            </a:r>
            <a:r>
              <a:rPr lang="pl-PL" i="1" dirty="0"/>
              <a:t>sobota</a:t>
            </a:r>
            <a:endParaRPr lang="pl-PL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0350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398066-3B18-8447-A5FF-F94480590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Alfabet </a:t>
            </a:r>
            <a:r>
              <a:rPr lang="cs-CZ" b="1" dirty="0" err="1"/>
              <a:t>polski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5B0BDE-0ECB-5B48-A02F-755E877E76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err="1">
                <a:solidFill>
                  <a:srgbClr val="0070C0"/>
                </a:solidFill>
              </a:rPr>
              <a:t>Śś</a:t>
            </a:r>
            <a:r>
              <a:rPr lang="pl-PL" dirty="0">
                <a:solidFill>
                  <a:srgbClr val="0070C0"/>
                </a:solidFill>
              </a:rPr>
              <a:t>: </a:t>
            </a:r>
            <a:r>
              <a:rPr lang="pl-PL" i="1" dirty="0">
                <a:solidFill>
                  <a:srgbClr val="0070C0"/>
                </a:solidFill>
              </a:rPr>
              <a:t>ściana, siano</a:t>
            </a:r>
            <a:endParaRPr lang="pl-PL" dirty="0">
              <a:solidFill>
                <a:srgbClr val="0070C0"/>
              </a:solidFill>
            </a:endParaRPr>
          </a:p>
          <a:p>
            <a:r>
              <a:rPr lang="pl-PL" dirty="0" err="1"/>
              <a:t>Tt</a:t>
            </a:r>
            <a:r>
              <a:rPr lang="pl-PL" dirty="0"/>
              <a:t>: </a:t>
            </a:r>
            <a:r>
              <a:rPr lang="pl-PL" i="1" dirty="0"/>
              <a:t>trawa</a:t>
            </a:r>
            <a:endParaRPr lang="pl-PL" dirty="0"/>
          </a:p>
          <a:p>
            <a:r>
              <a:rPr lang="pl-PL" dirty="0" err="1"/>
              <a:t>Uu</a:t>
            </a:r>
            <a:r>
              <a:rPr lang="pl-PL" dirty="0"/>
              <a:t>: </a:t>
            </a:r>
            <a:r>
              <a:rPr lang="pl-PL" i="1" dirty="0"/>
              <a:t>ucho</a:t>
            </a:r>
            <a:endParaRPr lang="pl-PL" dirty="0"/>
          </a:p>
          <a:p>
            <a:r>
              <a:rPr lang="pl-PL" dirty="0" err="1"/>
              <a:t>Ww</a:t>
            </a:r>
            <a:r>
              <a:rPr lang="pl-PL" dirty="0"/>
              <a:t>: </a:t>
            </a:r>
            <a:r>
              <a:rPr lang="pl-PL" i="1" dirty="0"/>
              <a:t>wagon</a:t>
            </a:r>
            <a:endParaRPr lang="pl-PL" dirty="0"/>
          </a:p>
          <a:p>
            <a:r>
              <a:rPr lang="pl-PL" dirty="0" err="1"/>
              <a:t>Yy</a:t>
            </a:r>
            <a:r>
              <a:rPr lang="pl-PL" dirty="0"/>
              <a:t>: </a:t>
            </a:r>
            <a:r>
              <a:rPr lang="pl-PL" i="1" dirty="0"/>
              <a:t>ryba</a:t>
            </a:r>
          </a:p>
          <a:p>
            <a:r>
              <a:rPr lang="pl-PL" dirty="0" err="1"/>
              <a:t>Zz</a:t>
            </a:r>
            <a:r>
              <a:rPr lang="pl-PL" dirty="0"/>
              <a:t>: </a:t>
            </a:r>
            <a:r>
              <a:rPr lang="pl-PL" i="1" dirty="0"/>
              <a:t>zebra</a:t>
            </a:r>
          </a:p>
          <a:p>
            <a:r>
              <a:rPr lang="pl-PL" dirty="0" err="1">
                <a:solidFill>
                  <a:srgbClr val="0070C0"/>
                </a:solidFill>
              </a:rPr>
              <a:t>Źź</a:t>
            </a:r>
            <a:r>
              <a:rPr lang="pl-PL" dirty="0">
                <a:solidFill>
                  <a:srgbClr val="0070C0"/>
                </a:solidFill>
              </a:rPr>
              <a:t>: </a:t>
            </a:r>
            <a:r>
              <a:rPr lang="pl-PL" i="1" dirty="0">
                <a:solidFill>
                  <a:srgbClr val="0070C0"/>
                </a:solidFill>
              </a:rPr>
              <a:t>źrebię </a:t>
            </a:r>
            <a:r>
              <a:rPr lang="pl-PL" dirty="0">
                <a:solidFill>
                  <a:srgbClr val="0070C0"/>
                </a:solidFill>
              </a:rPr>
              <a:t>(</a:t>
            </a:r>
            <a:r>
              <a:rPr lang="pl-PL" dirty="0" err="1">
                <a:solidFill>
                  <a:srgbClr val="0070C0"/>
                </a:solidFill>
              </a:rPr>
              <a:t>hříbě</a:t>
            </a:r>
            <a:r>
              <a:rPr lang="pl-PL" dirty="0">
                <a:solidFill>
                  <a:srgbClr val="0070C0"/>
                </a:solidFill>
              </a:rPr>
              <a:t>), </a:t>
            </a:r>
            <a:r>
              <a:rPr lang="pl-PL" i="1" dirty="0">
                <a:solidFill>
                  <a:srgbClr val="0070C0"/>
                </a:solidFill>
              </a:rPr>
              <a:t>ziarno</a:t>
            </a:r>
            <a:endParaRPr lang="pl-PL" dirty="0">
              <a:solidFill>
                <a:srgbClr val="0070C0"/>
              </a:solidFill>
            </a:endParaRPr>
          </a:p>
          <a:p>
            <a:r>
              <a:rPr lang="pl-PL" dirty="0" err="1">
                <a:solidFill>
                  <a:srgbClr val="0070C0"/>
                </a:solidFill>
              </a:rPr>
              <a:t>Żż</a:t>
            </a:r>
            <a:r>
              <a:rPr lang="pl-PL" dirty="0">
                <a:solidFill>
                  <a:srgbClr val="0070C0"/>
                </a:solidFill>
              </a:rPr>
              <a:t>: </a:t>
            </a:r>
            <a:r>
              <a:rPr lang="pl-PL" i="1" dirty="0">
                <a:solidFill>
                  <a:srgbClr val="0070C0"/>
                </a:solidFill>
              </a:rPr>
              <a:t>żaba</a:t>
            </a:r>
            <a:endParaRPr lang="pl-PL" dirty="0">
              <a:solidFill>
                <a:srgbClr val="0070C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6997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84E7DD-392E-1345-801B-1F2EB6761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Alfabet </a:t>
            </a:r>
            <a:r>
              <a:rPr lang="cs-CZ" b="1" dirty="0" err="1"/>
              <a:t>polski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C72A5C-4816-A842-AF43-0CA03B5651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ch</a:t>
            </a:r>
            <a:r>
              <a:rPr lang="pl-PL" dirty="0"/>
              <a:t>: </a:t>
            </a:r>
            <a:r>
              <a:rPr lang="pl-PL" i="1" dirty="0"/>
              <a:t>choroba</a:t>
            </a:r>
            <a:endParaRPr lang="pl-PL" dirty="0"/>
          </a:p>
          <a:p>
            <a:r>
              <a:rPr lang="pl-PL" dirty="0" err="1">
                <a:solidFill>
                  <a:srgbClr val="0070C0"/>
                </a:solidFill>
              </a:rPr>
              <a:t>cz</a:t>
            </a:r>
            <a:r>
              <a:rPr lang="pl-PL" dirty="0">
                <a:solidFill>
                  <a:srgbClr val="0070C0"/>
                </a:solidFill>
              </a:rPr>
              <a:t>: </a:t>
            </a:r>
            <a:r>
              <a:rPr lang="pl-PL" i="1" dirty="0">
                <a:solidFill>
                  <a:srgbClr val="0070C0"/>
                </a:solidFill>
              </a:rPr>
              <a:t>Czechy</a:t>
            </a:r>
            <a:endParaRPr lang="pl-PL" dirty="0">
              <a:solidFill>
                <a:srgbClr val="0070C0"/>
              </a:solidFill>
            </a:endParaRPr>
          </a:p>
          <a:p>
            <a:r>
              <a:rPr lang="pl-PL" dirty="0" err="1">
                <a:solidFill>
                  <a:srgbClr val="0070C0"/>
                </a:solidFill>
              </a:rPr>
              <a:t>dz</a:t>
            </a:r>
            <a:r>
              <a:rPr lang="pl-PL" dirty="0">
                <a:solidFill>
                  <a:srgbClr val="0070C0"/>
                </a:solidFill>
              </a:rPr>
              <a:t>: </a:t>
            </a:r>
            <a:r>
              <a:rPr lang="pl-PL" i="1" dirty="0">
                <a:solidFill>
                  <a:srgbClr val="0070C0"/>
                </a:solidFill>
              </a:rPr>
              <a:t>dzban</a:t>
            </a:r>
            <a:endParaRPr lang="pl-PL" dirty="0">
              <a:solidFill>
                <a:srgbClr val="0070C0"/>
              </a:solidFill>
            </a:endParaRPr>
          </a:p>
          <a:p>
            <a:r>
              <a:rPr lang="pl-PL" dirty="0" err="1">
                <a:solidFill>
                  <a:srgbClr val="0070C0"/>
                </a:solidFill>
              </a:rPr>
              <a:t>dź</a:t>
            </a:r>
            <a:r>
              <a:rPr lang="pl-PL" dirty="0">
                <a:solidFill>
                  <a:srgbClr val="0070C0"/>
                </a:solidFill>
              </a:rPr>
              <a:t>: </a:t>
            </a:r>
            <a:r>
              <a:rPr lang="pl-PL" i="1" dirty="0">
                <a:solidFill>
                  <a:srgbClr val="0070C0"/>
                </a:solidFill>
              </a:rPr>
              <a:t>dźwięk, dziadek</a:t>
            </a:r>
            <a:endParaRPr lang="pl-PL" dirty="0">
              <a:solidFill>
                <a:srgbClr val="0070C0"/>
              </a:solidFill>
            </a:endParaRPr>
          </a:p>
          <a:p>
            <a:r>
              <a:rPr lang="pl-PL" dirty="0" err="1">
                <a:solidFill>
                  <a:srgbClr val="0070C0"/>
                </a:solidFill>
              </a:rPr>
              <a:t>dż</a:t>
            </a:r>
            <a:r>
              <a:rPr lang="pl-PL" dirty="0">
                <a:solidFill>
                  <a:srgbClr val="0070C0"/>
                </a:solidFill>
              </a:rPr>
              <a:t>: </a:t>
            </a:r>
            <a:r>
              <a:rPr lang="pl-PL" i="1" dirty="0">
                <a:solidFill>
                  <a:srgbClr val="0070C0"/>
                </a:solidFill>
              </a:rPr>
              <a:t>dżdżownica </a:t>
            </a:r>
            <a:r>
              <a:rPr lang="pl-PL" dirty="0">
                <a:solidFill>
                  <a:srgbClr val="0070C0"/>
                </a:solidFill>
              </a:rPr>
              <a:t>(</a:t>
            </a:r>
            <a:r>
              <a:rPr lang="pl-PL" dirty="0" err="1">
                <a:solidFill>
                  <a:srgbClr val="0070C0"/>
                </a:solidFill>
              </a:rPr>
              <a:t>žížala</a:t>
            </a:r>
            <a:r>
              <a:rPr lang="pl-PL" dirty="0">
                <a:solidFill>
                  <a:srgbClr val="0070C0"/>
                </a:solidFill>
              </a:rPr>
              <a:t>)</a:t>
            </a:r>
          </a:p>
          <a:p>
            <a:r>
              <a:rPr lang="pl-PL" dirty="0" err="1">
                <a:solidFill>
                  <a:srgbClr val="0070C0"/>
                </a:solidFill>
              </a:rPr>
              <a:t>rz</a:t>
            </a:r>
            <a:r>
              <a:rPr lang="pl-PL" dirty="0">
                <a:solidFill>
                  <a:srgbClr val="0070C0"/>
                </a:solidFill>
              </a:rPr>
              <a:t>: </a:t>
            </a:r>
            <a:r>
              <a:rPr lang="pl-PL" i="1" dirty="0">
                <a:solidFill>
                  <a:srgbClr val="0070C0"/>
                </a:solidFill>
              </a:rPr>
              <a:t>rzeka, malarz</a:t>
            </a:r>
            <a:endParaRPr lang="pl-PL" dirty="0">
              <a:solidFill>
                <a:srgbClr val="0070C0"/>
              </a:solidFill>
            </a:endParaRPr>
          </a:p>
          <a:p>
            <a:r>
              <a:rPr lang="pl-PL" dirty="0" err="1">
                <a:solidFill>
                  <a:srgbClr val="0070C0"/>
                </a:solidFill>
              </a:rPr>
              <a:t>sz</a:t>
            </a:r>
            <a:r>
              <a:rPr lang="pl-PL" dirty="0">
                <a:solidFill>
                  <a:srgbClr val="0070C0"/>
                </a:solidFill>
              </a:rPr>
              <a:t>: </a:t>
            </a:r>
            <a:r>
              <a:rPr lang="pl-PL" i="1" dirty="0">
                <a:solidFill>
                  <a:srgbClr val="0070C0"/>
                </a:solidFill>
              </a:rPr>
              <a:t>szalik</a:t>
            </a:r>
            <a:endParaRPr lang="pl-PL" dirty="0">
              <a:solidFill>
                <a:srgbClr val="0070C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5833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F4FEB8-1400-BD44-9464-B53E74A5F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Cvičení na výslovnost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8C3D75-DEBB-904A-9070-E8CEF5019C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i="1" dirty="0"/>
              <a:t>i</a:t>
            </a:r>
            <a:r>
              <a:rPr lang="cs-CZ" dirty="0"/>
              <a:t> </a:t>
            </a:r>
            <a:r>
              <a:rPr lang="cs-CZ" dirty="0" err="1"/>
              <a:t>x</a:t>
            </a:r>
            <a:r>
              <a:rPr lang="cs-CZ" dirty="0"/>
              <a:t> </a:t>
            </a:r>
            <a:r>
              <a:rPr lang="cs-CZ" i="1" dirty="0" err="1"/>
              <a:t>y</a:t>
            </a:r>
            <a:r>
              <a:rPr lang="cs-CZ" i="1" dirty="0"/>
              <a:t>: </a:t>
            </a:r>
            <a:r>
              <a:rPr lang="cs-CZ" i="1" dirty="0">
                <a:solidFill>
                  <a:schemeClr val="accent1"/>
                </a:solidFill>
              </a:rPr>
              <a:t>mimo, </a:t>
            </a:r>
            <a:r>
              <a:rPr lang="cs-CZ" i="1" dirty="0" err="1">
                <a:solidFill>
                  <a:schemeClr val="accent1"/>
                </a:solidFill>
              </a:rPr>
              <a:t>pisać</a:t>
            </a:r>
            <a:r>
              <a:rPr lang="cs-CZ" i="1" dirty="0">
                <a:solidFill>
                  <a:schemeClr val="accent1"/>
                </a:solidFill>
              </a:rPr>
              <a:t>, </a:t>
            </a:r>
            <a:r>
              <a:rPr lang="cs-CZ" i="1" dirty="0" err="1">
                <a:solidFill>
                  <a:schemeClr val="accent1"/>
                </a:solidFill>
              </a:rPr>
              <a:t>wino</a:t>
            </a:r>
            <a:r>
              <a:rPr lang="cs-CZ" i="1" dirty="0">
                <a:solidFill>
                  <a:schemeClr val="accent1"/>
                </a:solidFill>
              </a:rPr>
              <a:t>, </a:t>
            </a:r>
            <a:r>
              <a:rPr lang="cs-CZ" i="1" dirty="0" err="1">
                <a:solidFill>
                  <a:schemeClr val="accent1"/>
                </a:solidFill>
              </a:rPr>
              <a:t>nogi</a:t>
            </a:r>
            <a:r>
              <a:rPr lang="cs-CZ" i="1" dirty="0">
                <a:solidFill>
                  <a:schemeClr val="accent1"/>
                </a:solidFill>
              </a:rPr>
              <a:t>, </a:t>
            </a:r>
            <a:r>
              <a:rPr lang="cs-CZ" i="1" dirty="0" err="1">
                <a:solidFill>
                  <a:schemeClr val="accent1"/>
                </a:solidFill>
              </a:rPr>
              <a:t>ręki</a:t>
            </a:r>
            <a:r>
              <a:rPr lang="cs-CZ" i="1" dirty="0">
                <a:solidFill>
                  <a:schemeClr val="accent1"/>
                </a:solidFill>
              </a:rPr>
              <a:t> </a:t>
            </a:r>
            <a:r>
              <a:rPr lang="cs-CZ" dirty="0" err="1"/>
              <a:t>x</a:t>
            </a:r>
            <a:r>
              <a:rPr lang="cs-CZ" i="1" dirty="0"/>
              <a:t> </a:t>
            </a:r>
            <a:r>
              <a:rPr lang="cs-CZ" i="1" dirty="0" err="1">
                <a:solidFill>
                  <a:schemeClr val="accent1"/>
                </a:solidFill>
              </a:rPr>
              <a:t>czysty</a:t>
            </a:r>
            <a:r>
              <a:rPr lang="cs-CZ" i="1" dirty="0">
                <a:solidFill>
                  <a:schemeClr val="accent1"/>
                </a:solidFill>
              </a:rPr>
              <a:t>, </a:t>
            </a:r>
            <a:r>
              <a:rPr lang="cs-CZ" i="1" dirty="0" err="1">
                <a:solidFill>
                  <a:schemeClr val="accent1"/>
                </a:solidFill>
              </a:rPr>
              <a:t>szyć</a:t>
            </a:r>
            <a:r>
              <a:rPr lang="cs-CZ" i="1" dirty="0">
                <a:solidFill>
                  <a:schemeClr val="accent1"/>
                </a:solidFill>
              </a:rPr>
              <a:t>, </a:t>
            </a:r>
            <a:r>
              <a:rPr lang="cs-CZ" i="1" dirty="0" err="1">
                <a:solidFill>
                  <a:schemeClr val="accent1"/>
                </a:solidFill>
              </a:rPr>
              <a:t>żywy</a:t>
            </a:r>
            <a:r>
              <a:rPr lang="cs-CZ" i="1" dirty="0">
                <a:solidFill>
                  <a:schemeClr val="accent1"/>
                </a:solidFill>
              </a:rPr>
              <a:t>, </a:t>
            </a:r>
            <a:r>
              <a:rPr lang="cs-CZ" i="1" dirty="0" err="1">
                <a:solidFill>
                  <a:schemeClr val="accent1"/>
                </a:solidFill>
              </a:rPr>
              <a:t>żyto</a:t>
            </a:r>
            <a:endParaRPr lang="cs-CZ" i="1" dirty="0">
              <a:solidFill>
                <a:schemeClr val="accent1"/>
              </a:solidFill>
            </a:endParaRPr>
          </a:p>
          <a:p>
            <a:r>
              <a:rPr lang="cs-CZ" dirty="0"/>
              <a:t>nosovky v koncové pozici: </a:t>
            </a:r>
            <a:r>
              <a:rPr lang="pl-PL" i="1" dirty="0"/>
              <a:t>id</a:t>
            </a:r>
            <a:r>
              <a:rPr lang="pl-PL" i="1" dirty="0">
                <a:solidFill>
                  <a:schemeClr val="accent1"/>
                </a:solidFill>
              </a:rPr>
              <a:t>ę</a:t>
            </a:r>
            <a:r>
              <a:rPr lang="pl-PL" i="1" dirty="0"/>
              <a:t> z mam</a:t>
            </a:r>
            <a:r>
              <a:rPr lang="pl-PL" i="1" dirty="0">
                <a:solidFill>
                  <a:schemeClr val="accent1"/>
                </a:solidFill>
              </a:rPr>
              <a:t>ą</a:t>
            </a:r>
            <a:r>
              <a:rPr lang="pl-PL" i="1" dirty="0"/>
              <a:t>, id</a:t>
            </a:r>
            <a:r>
              <a:rPr lang="pl-PL" i="1" dirty="0">
                <a:solidFill>
                  <a:schemeClr val="accent1"/>
                </a:solidFill>
              </a:rPr>
              <a:t>ę </a:t>
            </a:r>
            <a:r>
              <a:rPr lang="pl-PL" i="1" dirty="0"/>
              <a:t>na poczt</a:t>
            </a:r>
            <a:r>
              <a:rPr lang="pl-PL" i="1" dirty="0">
                <a:solidFill>
                  <a:schemeClr val="accent1"/>
                </a:solidFill>
              </a:rPr>
              <a:t>ę</a:t>
            </a:r>
            <a:r>
              <a:rPr lang="pl-PL" i="1" dirty="0"/>
              <a:t>, chc</a:t>
            </a:r>
            <a:r>
              <a:rPr lang="pl-PL" i="1" dirty="0">
                <a:solidFill>
                  <a:schemeClr val="accent1"/>
                </a:solidFill>
              </a:rPr>
              <a:t>ą</a:t>
            </a:r>
            <a:r>
              <a:rPr lang="pl-PL" i="1" dirty="0"/>
              <a:t> czytać 					    ksi</a:t>
            </a:r>
            <a:r>
              <a:rPr lang="pl-PL" i="1" dirty="0">
                <a:solidFill>
                  <a:schemeClr val="accent1"/>
                </a:solidFill>
              </a:rPr>
              <a:t>ą</a:t>
            </a:r>
            <a:r>
              <a:rPr lang="pl-PL" i="1" dirty="0"/>
              <a:t>żk</a:t>
            </a:r>
            <a:r>
              <a:rPr lang="pl-PL" i="1" dirty="0">
                <a:solidFill>
                  <a:schemeClr val="accent1"/>
                </a:solidFill>
              </a:rPr>
              <a:t>ę</a:t>
            </a:r>
          </a:p>
          <a:p>
            <a:r>
              <a:rPr lang="pl-PL" dirty="0" err="1"/>
              <a:t>dvojznaky</a:t>
            </a:r>
            <a:r>
              <a:rPr lang="pl-PL" dirty="0"/>
              <a:t>: </a:t>
            </a:r>
            <a:r>
              <a:rPr lang="pl-PL" i="1" dirty="0">
                <a:solidFill>
                  <a:schemeClr val="accent1"/>
                </a:solidFill>
              </a:rPr>
              <a:t>czysty, czytać </a:t>
            </a:r>
          </a:p>
          <a:p>
            <a:pPr marL="0" indent="0">
              <a:buNone/>
            </a:pPr>
            <a:r>
              <a:rPr lang="pl-PL" i="1" dirty="0">
                <a:solidFill>
                  <a:schemeClr val="accent1"/>
                </a:solidFill>
              </a:rPr>
              <a:t>		dzwon, pieniądze </a:t>
            </a:r>
          </a:p>
          <a:p>
            <a:pPr marL="0" indent="0">
              <a:buNone/>
            </a:pPr>
            <a:r>
              <a:rPr lang="pl-PL" i="1" dirty="0">
                <a:solidFill>
                  <a:schemeClr val="accent1"/>
                </a:solidFill>
              </a:rPr>
              <a:t>		gwóźdź, dziś </a:t>
            </a:r>
          </a:p>
          <a:p>
            <a:pPr marL="0" indent="0">
              <a:buNone/>
            </a:pPr>
            <a:r>
              <a:rPr lang="pl-PL" i="1" dirty="0">
                <a:solidFill>
                  <a:schemeClr val="accent1"/>
                </a:solidFill>
              </a:rPr>
              <a:t>		dżem, dżinsy </a:t>
            </a:r>
          </a:p>
          <a:p>
            <a:pPr marL="0" indent="0">
              <a:buNone/>
            </a:pPr>
            <a:r>
              <a:rPr lang="pl-PL" i="1" dirty="0">
                <a:solidFill>
                  <a:schemeClr val="accent1"/>
                </a:solidFill>
              </a:rPr>
              <a:t>		krzak, morze </a:t>
            </a:r>
          </a:p>
          <a:p>
            <a:pPr marL="0" indent="0">
              <a:buNone/>
            </a:pPr>
            <a:r>
              <a:rPr lang="pl-PL" i="1" dirty="0">
                <a:solidFill>
                  <a:schemeClr val="accent1"/>
                </a:solidFill>
              </a:rPr>
              <a:t>		szalik, zobaczysz</a:t>
            </a:r>
          </a:p>
        </p:txBody>
      </p:sp>
    </p:spTree>
    <p:extLst>
      <p:ext uri="{BB962C8B-B14F-4D97-AF65-F5344CB8AC3E}">
        <p14:creationId xmlns:p14="http://schemas.microsoft.com/office/powerpoint/2010/main" val="3934143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788ED5-0FD6-9A4E-A40F-66BB5F5F9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Zdania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9FB88F-94D6-FF4A-BEFD-05FA64CC07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l-PL" dirty="0"/>
              <a:t>Dzień dobry / Cześć</a:t>
            </a:r>
          </a:p>
          <a:p>
            <a:pPr algn="just"/>
            <a:r>
              <a:rPr lang="pl-PL" dirty="0"/>
              <a:t>Jak masz na </a:t>
            </a:r>
            <a:r>
              <a:rPr lang="pl-PL" dirty="0">
                <a:solidFill>
                  <a:schemeClr val="accent1"/>
                </a:solidFill>
              </a:rPr>
              <a:t>imię</a:t>
            </a:r>
            <a:r>
              <a:rPr lang="pl-PL" dirty="0"/>
              <a:t>? – Mam na </a:t>
            </a:r>
            <a:r>
              <a:rPr lang="pl-PL" dirty="0">
                <a:solidFill>
                  <a:srgbClr val="0070C0"/>
                </a:solidFill>
              </a:rPr>
              <a:t>imię</a:t>
            </a:r>
            <a:r>
              <a:rPr lang="pl-PL" dirty="0"/>
              <a:t> </a:t>
            </a:r>
            <a:r>
              <a:rPr lang="pl-PL" u="sng" dirty="0"/>
              <a:t>Kamila.</a:t>
            </a:r>
            <a:endParaRPr lang="pl-PL" dirty="0"/>
          </a:p>
          <a:p>
            <a:pPr algn="just"/>
            <a:r>
              <a:rPr lang="pl-PL" dirty="0"/>
              <a:t>Jak się </a:t>
            </a:r>
            <a:r>
              <a:rPr lang="pl-PL" dirty="0">
                <a:solidFill>
                  <a:schemeClr val="accent1"/>
                </a:solidFill>
              </a:rPr>
              <a:t>nazywasz</a:t>
            </a:r>
            <a:r>
              <a:rPr lang="pl-PL" dirty="0"/>
              <a:t>? – </a:t>
            </a:r>
            <a:r>
              <a:rPr lang="pl-PL" dirty="0">
                <a:solidFill>
                  <a:srgbClr val="0070C0"/>
                </a:solidFill>
              </a:rPr>
              <a:t>Nazywam</a:t>
            </a:r>
            <a:r>
              <a:rPr lang="pl-PL" dirty="0"/>
              <a:t> </a:t>
            </a:r>
            <a:r>
              <a:rPr lang="pl-PL" dirty="0">
                <a:solidFill>
                  <a:srgbClr val="0070C0"/>
                </a:solidFill>
              </a:rPr>
              <a:t>się</a:t>
            </a:r>
            <a:r>
              <a:rPr lang="pl-PL" dirty="0"/>
              <a:t> Kamila </a:t>
            </a:r>
            <a:r>
              <a:rPr lang="pl-PL" u="sng" dirty="0" err="1"/>
              <a:t>Adamcová</a:t>
            </a:r>
            <a:r>
              <a:rPr lang="pl-PL" u="sng" dirty="0"/>
              <a:t>.</a:t>
            </a:r>
            <a:endParaRPr lang="pl-PL" dirty="0"/>
          </a:p>
          <a:p>
            <a:pPr algn="just"/>
            <a:r>
              <a:rPr lang="pl-PL" dirty="0">
                <a:solidFill>
                  <a:schemeClr val="accent1"/>
                </a:solidFill>
              </a:rPr>
              <a:t>Czego</a:t>
            </a:r>
            <a:r>
              <a:rPr lang="pl-PL" dirty="0"/>
              <a:t> się uczysz? Uczę się </a:t>
            </a:r>
            <a:r>
              <a:rPr lang="pl-PL" dirty="0">
                <a:solidFill>
                  <a:schemeClr val="accent1"/>
                </a:solidFill>
              </a:rPr>
              <a:t>języka polskiego </a:t>
            </a:r>
            <a:r>
              <a:rPr lang="pl-PL" dirty="0"/>
              <a:t>(czego? dopełniacz).</a:t>
            </a:r>
          </a:p>
          <a:p>
            <a:pPr algn="just"/>
            <a:r>
              <a:rPr lang="pl-PL" dirty="0"/>
              <a:t>Co studiujesz? – Studiuję </a:t>
            </a:r>
            <a:r>
              <a:rPr lang="pl-PL" dirty="0">
                <a:solidFill>
                  <a:schemeClr val="accent1"/>
                </a:solidFill>
              </a:rPr>
              <a:t>polonistykę </a:t>
            </a:r>
            <a:r>
              <a:rPr lang="pl-PL" dirty="0"/>
              <a:t>(co? biernik).</a:t>
            </a:r>
          </a:p>
          <a:p>
            <a:pPr algn="just"/>
            <a:r>
              <a:rPr lang="pl-PL" dirty="0"/>
              <a:t>Studiuję studia międzykulturowe, bohemistykę, rozwój regionalny i turystykę, pedagogikę społeczną i doradztwo, </a:t>
            </a:r>
            <a:r>
              <a:rPr lang="pl-PL" dirty="0" err="1"/>
              <a:t>medioznawstwo</a:t>
            </a:r>
            <a:r>
              <a:rPr lang="pl-PL" dirty="0"/>
              <a:t>, dziennikarstwo, japonistykę, ukrainistykę, biologię molekularną i genetykę, zarządzanie personelem, finanse, bibliotekoznawstwo, farmację, antropologię, zdrowie środowiskowe, językoznawstwo ogólne, sinologię, biochemię, nauczanie języka angielskiego, medycynę ogólną, etnologię, nauczanie muzyki, historię, gospodarkę i administrację publiczną, lingwistykę komputerową, prawo, nauki pomocnicze historii, pedagogikę specjalną, nauczanie plastyki, kartografię i geoinformatykę, archiwistykę, italianistykę, informatykę, rozwój gier komputerowych, stosunki międzynarodowe, studia amerykanistyczne, ekonomię, studia wielodyscyplinarne.</a:t>
            </a:r>
          </a:p>
        </p:txBody>
      </p:sp>
    </p:spTree>
    <p:extLst>
      <p:ext uri="{BB962C8B-B14F-4D97-AF65-F5344CB8AC3E}">
        <p14:creationId xmlns:p14="http://schemas.microsoft.com/office/powerpoint/2010/main" val="311751988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2977</TotalTime>
  <Words>512</Words>
  <Application>Microsoft Macintosh PowerPoint</Application>
  <PresentationFormat>Širokoúhlá obrazovka</PresentationFormat>
  <Paragraphs>75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Motiv Office</vt:lpstr>
      <vt:lpstr>Polština pro začátečníky</vt:lpstr>
      <vt:lpstr>Polština pro začátečníky</vt:lpstr>
      <vt:lpstr>Alfabet polski</vt:lpstr>
      <vt:lpstr>Alfabet polski</vt:lpstr>
      <vt:lpstr>Alfabet polski</vt:lpstr>
      <vt:lpstr>Alfabet polski</vt:lpstr>
      <vt:lpstr>Alfabet polski</vt:lpstr>
      <vt:lpstr>Cvičení na výslovnost</vt:lpstr>
      <vt:lpstr>Zdania</vt:lpstr>
      <vt:lpstr>Słowniki</vt:lpstr>
      <vt:lpstr>Zadania domowe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Polština pro začátečníky</dc:title>
  <dc:creator>Kamila Adamcová</dc:creator>
  <cp:lastModifiedBy>Kamila Adamcová</cp:lastModifiedBy>
  <cp:revision>26</cp:revision>
  <dcterms:created xsi:type="dcterms:W3CDTF">2020-10-08T10:07:01Z</dcterms:created>
  <dcterms:modified xsi:type="dcterms:W3CDTF">2022-09-21T10:15:21Z</dcterms:modified>
</cp:coreProperties>
</file>