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49E12-E354-9543-9B06-CECBC9EC4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AA169F-77B0-8644-93E8-F71E48BC6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6DB260-41A9-474B-83E4-39E57807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A965A-01C0-1143-A0E7-84D6AD8E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4E392-A377-1441-8BC8-26F857C4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41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3913C-FC3B-D645-A032-F47BF4063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52B971-9E4D-8143-AABB-78F9827D1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491551-6476-F044-8563-F3626C72E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45C89F-367E-E840-9C33-10D08B28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4C4FCE-DD0C-6140-9104-9F9FC313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46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C69851-2B2F-CC4F-8394-42FBFD2D4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F4ECAE-3EF1-BD43-9FC9-E3F92D3BE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14A497-0A49-084F-A6D2-5247BED6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3DBD2C-0596-F94F-8F6B-A803D43E7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A78FEC-56A4-5A4C-A655-591ECC7C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95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F6FAF-3141-A944-BC5F-419730A6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42F8A6-0CD2-2749-958D-81F420906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A08555-C605-F14C-BAFD-1FAF939C3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F5772-B340-A945-9ED3-4FE61D160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E16AD0-C035-794A-BA92-2AC140147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98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9AC36-BA40-534F-B29E-3EF0663E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74E0B0-16E4-B74D-A0E7-32FEF6FCE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C3DE44-1874-D34D-B7F9-F20B5E28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CEFFC2-A603-B847-9BC1-9B6534A8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580E1F-A5B6-0948-8AD7-D61DBB6C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50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46AED-7212-4244-B72E-FC17CCB5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733D5-714D-0946-BD78-8903C43E4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8844BD-05FB-4644-B875-B87A2FC69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7C445C-6D28-A845-8EEC-D6E39635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EA2A26-C45A-574B-8C67-AF681365D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B4A7C6-4D46-DE4E-A7F0-C3D2A88B6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46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F5E73-A605-B04D-878C-CC6CB09C5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391119-2E59-6A4A-9D30-5DE50B202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3CC764-0932-7349-915A-9C70040C7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79E2F0E-302A-F148-AE35-36FF7EFBA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C8C7B9-35C7-C14D-97D2-409F2C337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05DF77-F3CB-AE48-AB9E-48D323B7C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E50B6B-F588-DD4B-83F9-FF3D2936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2FAB87-EF81-774B-8106-32ABF1E48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9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11EF1-048D-DE47-94FF-1D3FDD90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D5531FF-4116-2749-A442-242F44964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80810E-41D0-2840-857A-8CDFF60A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123E46-8D1E-7A4C-8C10-D460E952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31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9B774B9-6697-E34F-8096-9CE1BB0A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196E0C-BEBE-884D-9A65-1BDEB041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066348-2C1C-C043-804F-3C07E1E2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97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82A81-3B7E-B348-9BA3-4A4964496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3D89BC-F448-5B4D-8900-7A7C5A31F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86E004-5B4D-1E4C-957C-A4498CD24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90BD6A-0074-C449-A15E-F09F37C2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7BCB58-2034-D04A-B9F7-A1A0F393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85B636-16B7-C645-AC7F-DD3550F8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4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EA165-5CBB-EC4C-A17B-7210F738A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1D69BB-8240-D645-83EC-E9C55CBC3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D0791B-807A-484E-B0F1-EF7D57208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2F98B7-CA11-634A-A8D1-132B4710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E22ACD-588D-DC43-9BC8-8E3EA791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7467B8-0609-3148-A9A9-94B62924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0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A2E0BF-9BCA-9248-9257-A0DEC8520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C89889-BF33-C243-BAE7-155A49C8B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8233C0-A7B3-0047-84A7-B7851B604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E64EE-581F-DB40-B066-F08D75A198F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81BC8-7DB8-CF4D-897D-D340A80B2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4CC689-24D3-3C47-B023-DB67BF1F5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4D8C1-9800-1D46-ACCC-0B8126FDA8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74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losbe.com/" TargetMode="External"/><Relationship Id="rId2" Type="http://schemas.openxmlformats.org/officeDocument/2006/relationships/hyperlink" Target="https://www.linge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.wiktionary.org/wiki/Wikis&#322;ownik:Strona_g&#322;&#243;wn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cs-cz/help/4496404/windows-10-manage-the-input-and-display-language" TargetMode="External"/><Relationship Id="rId2" Type="http://schemas.openxmlformats.org/officeDocument/2006/relationships/hyperlink" Target="https://www.infopoint.cz/polsko/polska-klavesni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z1.pl/15271/jak-napisac-na-klawiaturze-polskie-znaki-a-e-c-s-n-o-z-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09197-9203-A64A-A616-5C017C4C22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Polština pro začátečníky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D38DC1-DC62-A844-93F6-99EE37634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33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9B957-4AB1-5A47-83FA-1824DD1D1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Słowniki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4095B-A699-D247-96DF-6007454DF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https://www.lingea.cz/</a:t>
            </a:r>
            <a:endParaRPr lang="cs-CZ" dirty="0"/>
          </a:p>
          <a:p>
            <a:r>
              <a:rPr lang="cs-CZ" dirty="0">
                <a:hlinkClick r:id="rId3"/>
              </a:rPr>
              <a:t>https://glosbe.com/</a:t>
            </a:r>
            <a:endParaRPr lang="cs-CZ" dirty="0"/>
          </a:p>
          <a:p>
            <a:r>
              <a:rPr lang="cs-CZ" dirty="0">
                <a:hlinkClick r:id="rId4"/>
              </a:rPr>
              <a:t>https://pl.wiktionary.org/wiki/Wikisłownik:Strona_główna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263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91EB8-D78A-584E-8AB7-A91DF449C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Zadania domowe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812C52-C1E7-4542-A1D0-58D99AB2E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 vět o sobě (ručně)</a:t>
            </a:r>
          </a:p>
        </p:txBody>
      </p:sp>
    </p:spTree>
    <p:extLst>
      <p:ext uri="{BB962C8B-B14F-4D97-AF65-F5344CB8AC3E}">
        <p14:creationId xmlns:p14="http://schemas.microsoft.com/office/powerpoint/2010/main" val="323870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9C9E8-BE81-2046-BC59-3800EC1F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Polština pro začátečníky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EE59C1-B789-3F44-8637-1636B1A0B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absence</a:t>
            </a:r>
          </a:p>
          <a:p>
            <a:r>
              <a:rPr lang="cs-CZ" dirty="0"/>
              <a:t>zápočtový test (70 %)</a:t>
            </a:r>
          </a:p>
          <a:p>
            <a:r>
              <a:rPr lang="cs-CZ" dirty="0"/>
              <a:t>učebnice </a:t>
            </a:r>
            <a:r>
              <a:rPr lang="cs-CZ" dirty="0" err="1"/>
              <a:t>Hurra</a:t>
            </a:r>
            <a:r>
              <a:rPr lang="cs-CZ" dirty="0"/>
              <a:t>!!! Po Polsku (lekce 0–7) + pracovní sešit</a:t>
            </a:r>
          </a:p>
          <a:p>
            <a:r>
              <a:rPr lang="cs-CZ" dirty="0"/>
              <a:t>polská klávesnice: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https://www.infopoint.cz/polsko/polska-klavesnice/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https://support.microsoft.com/cs-cz/help/4496404/windows-10-manage-the-input-and-display-language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https://kz1.pl/15271/jak-napisac-na-klawiaturze-polskie-znaki-a-e-c-s-n-o-z-z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33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CE237-665A-F94B-AC38-04247B0E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Alfabet polski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9AFE73-BC6B-6647-9EEA-BA11E3E74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Aa: </a:t>
            </a:r>
            <a:r>
              <a:rPr lang="pl-PL" i="1" dirty="0"/>
              <a:t>ananas</a:t>
            </a:r>
            <a:endParaRPr lang="pl-PL" dirty="0"/>
          </a:p>
          <a:p>
            <a:r>
              <a:rPr lang="pl-PL" dirty="0" err="1">
                <a:solidFill>
                  <a:srgbClr val="0070C0"/>
                </a:solidFill>
              </a:rPr>
              <a:t>Ąą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brązowy 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hnědý</a:t>
            </a:r>
            <a:r>
              <a:rPr lang="pl-PL" dirty="0">
                <a:solidFill>
                  <a:srgbClr val="0070C0"/>
                </a:solidFill>
              </a:rPr>
              <a:t>)</a:t>
            </a:r>
          </a:p>
          <a:p>
            <a:r>
              <a:rPr lang="pl-PL" dirty="0" err="1"/>
              <a:t>Bb</a:t>
            </a:r>
            <a:r>
              <a:rPr lang="pl-PL" dirty="0"/>
              <a:t>: </a:t>
            </a:r>
            <a:r>
              <a:rPr lang="pl-PL" i="1" dirty="0"/>
              <a:t>banan</a:t>
            </a:r>
            <a:endParaRPr lang="pl-PL" dirty="0"/>
          </a:p>
          <a:p>
            <a:r>
              <a:rPr lang="pl-PL" dirty="0" err="1"/>
              <a:t>Cc</a:t>
            </a:r>
            <a:r>
              <a:rPr lang="pl-PL" dirty="0"/>
              <a:t>: </a:t>
            </a:r>
            <a:r>
              <a:rPr lang="pl-PL" i="1" dirty="0"/>
              <a:t>cyrk </a:t>
            </a:r>
            <a:r>
              <a:rPr lang="pl-PL" dirty="0"/>
              <a:t>(</a:t>
            </a:r>
            <a:r>
              <a:rPr lang="pl-PL" dirty="0" err="1"/>
              <a:t>cirkus</a:t>
            </a:r>
            <a:r>
              <a:rPr lang="pl-PL" dirty="0"/>
              <a:t>)</a:t>
            </a:r>
          </a:p>
          <a:p>
            <a:r>
              <a:rPr lang="pl-PL" dirty="0" err="1">
                <a:solidFill>
                  <a:srgbClr val="0070C0"/>
                </a:solidFill>
              </a:rPr>
              <a:t>Ćć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ćwiczenie, ciało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/>
              <a:t>Dd</a:t>
            </a:r>
            <a:r>
              <a:rPr lang="pl-PL" dirty="0"/>
              <a:t>: </a:t>
            </a:r>
            <a:r>
              <a:rPr lang="pl-PL" i="1" dirty="0"/>
              <a:t>dom</a:t>
            </a:r>
            <a:endParaRPr lang="pl-PL" dirty="0"/>
          </a:p>
          <a:p>
            <a:r>
              <a:rPr lang="pl-PL" dirty="0" err="1"/>
              <a:t>Ee</a:t>
            </a:r>
            <a:r>
              <a:rPr lang="pl-PL" dirty="0"/>
              <a:t>: </a:t>
            </a:r>
            <a:r>
              <a:rPr lang="pl-PL" i="1" dirty="0"/>
              <a:t>esej</a:t>
            </a:r>
            <a:endParaRPr lang="pl-PL" dirty="0"/>
          </a:p>
          <a:p>
            <a:r>
              <a:rPr lang="pl-PL" dirty="0" err="1">
                <a:solidFill>
                  <a:srgbClr val="0070C0"/>
                </a:solidFill>
              </a:rPr>
              <a:t>Ęę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język</a:t>
            </a:r>
            <a:endParaRPr lang="pl-P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1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7A7FD-E073-4848-B728-60FDBA86E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Alfabet </a:t>
            </a:r>
            <a:r>
              <a:rPr lang="cs-CZ" b="1" dirty="0" err="1"/>
              <a:t>polski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251DD-FA1D-8A49-AF00-ADBA1D5E5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Ff</a:t>
            </a:r>
            <a:r>
              <a:rPr lang="pl-PL" dirty="0"/>
              <a:t>: </a:t>
            </a:r>
            <a:r>
              <a:rPr lang="pl-PL" i="1" dirty="0"/>
              <a:t>fabryka</a:t>
            </a:r>
            <a:endParaRPr lang="pl-PL" dirty="0"/>
          </a:p>
          <a:p>
            <a:r>
              <a:rPr lang="pl-PL" dirty="0" err="1"/>
              <a:t>Gg</a:t>
            </a:r>
            <a:r>
              <a:rPr lang="pl-PL" dirty="0"/>
              <a:t>: </a:t>
            </a:r>
            <a:r>
              <a:rPr lang="pl-PL" i="1" dirty="0"/>
              <a:t>gofr </a:t>
            </a:r>
            <a:r>
              <a:rPr lang="pl-PL" dirty="0"/>
              <a:t>(</a:t>
            </a:r>
            <a:r>
              <a:rPr lang="pl-PL" dirty="0" err="1"/>
              <a:t>vafle</a:t>
            </a:r>
            <a:r>
              <a:rPr lang="pl-PL" dirty="0"/>
              <a:t>)</a:t>
            </a:r>
          </a:p>
          <a:p>
            <a:r>
              <a:rPr lang="pl-PL" dirty="0" err="1">
                <a:solidFill>
                  <a:srgbClr val="0070C0"/>
                </a:solidFill>
              </a:rPr>
              <a:t>Hh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hala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/>
              <a:t>Ii: </a:t>
            </a:r>
            <a:r>
              <a:rPr lang="pl-PL" i="1" dirty="0"/>
              <a:t>igła </a:t>
            </a:r>
            <a:r>
              <a:rPr lang="pl-PL" dirty="0"/>
              <a:t>(</a:t>
            </a:r>
            <a:r>
              <a:rPr lang="pl-PL" dirty="0" err="1"/>
              <a:t>jehla</a:t>
            </a:r>
            <a:r>
              <a:rPr lang="pl-PL" dirty="0"/>
              <a:t>)</a:t>
            </a:r>
          </a:p>
          <a:p>
            <a:r>
              <a:rPr lang="pl-PL" dirty="0" err="1"/>
              <a:t>Jj</a:t>
            </a:r>
            <a:r>
              <a:rPr lang="pl-PL" dirty="0"/>
              <a:t>: </a:t>
            </a:r>
            <a:r>
              <a:rPr lang="pl-PL" i="1" dirty="0"/>
              <a:t>jabłko</a:t>
            </a:r>
            <a:endParaRPr lang="pl-PL" dirty="0"/>
          </a:p>
          <a:p>
            <a:r>
              <a:rPr lang="pl-PL" dirty="0"/>
              <a:t>Kk: </a:t>
            </a:r>
            <a:r>
              <a:rPr lang="pl-PL" i="1" dirty="0"/>
              <a:t>kot </a:t>
            </a:r>
            <a:r>
              <a:rPr lang="pl-PL" dirty="0"/>
              <a:t>(</a:t>
            </a:r>
            <a:r>
              <a:rPr lang="pl-PL" dirty="0" err="1"/>
              <a:t>kocour</a:t>
            </a:r>
            <a:r>
              <a:rPr lang="pl-PL" dirty="0"/>
              <a:t>)</a:t>
            </a:r>
          </a:p>
          <a:p>
            <a:r>
              <a:rPr lang="pl-PL" dirty="0" err="1"/>
              <a:t>Ll</a:t>
            </a:r>
            <a:r>
              <a:rPr lang="pl-PL" dirty="0"/>
              <a:t>: </a:t>
            </a:r>
            <a:r>
              <a:rPr lang="pl-PL" i="1" dirty="0"/>
              <a:t>lalka </a:t>
            </a:r>
            <a:r>
              <a:rPr lang="pl-PL" dirty="0"/>
              <a:t>(</a:t>
            </a:r>
            <a:r>
              <a:rPr lang="pl-PL" dirty="0" err="1"/>
              <a:t>panenka</a:t>
            </a:r>
            <a:r>
              <a:rPr lang="pl-PL" dirty="0"/>
              <a:t>)</a:t>
            </a:r>
          </a:p>
          <a:p>
            <a:r>
              <a:rPr lang="pl-PL" dirty="0" err="1">
                <a:solidFill>
                  <a:srgbClr val="0070C0"/>
                </a:solidFill>
              </a:rPr>
              <a:t>Łł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łaska 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milost</a:t>
            </a:r>
            <a:r>
              <a:rPr lang="pl-PL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655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BAF93-C7D5-D740-B88F-A7F489413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Alfabet </a:t>
            </a:r>
            <a:r>
              <a:rPr lang="cs-CZ" b="1" dirty="0" err="1"/>
              <a:t>polski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D6DB0-1CCB-6D4D-9FF0-B37A7EE49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Mm: </a:t>
            </a:r>
            <a:r>
              <a:rPr lang="pl-PL" i="1" dirty="0"/>
              <a:t>małpa </a:t>
            </a:r>
            <a:r>
              <a:rPr lang="pl-PL" dirty="0"/>
              <a:t>(</a:t>
            </a:r>
            <a:r>
              <a:rPr lang="pl-PL" dirty="0" err="1"/>
              <a:t>opice</a:t>
            </a:r>
            <a:r>
              <a:rPr lang="pl-PL" dirty="0"/>
              <a:t>)</a:t>
            </a:r>
          </a:p>
          <a:p>
            <a:r>
              <a:rPr lang="pl-PL" dirty="0" err="1"/>
              <a:t>Nn</a:t>
            </a:r>
            <a:r>
              <a:rPr lang="pl-PL" dirty="0"/>
              <a:t>: </a:t>
            </a:r>
            <a:r>
              <a:rPr lang="pl-PL" i="1" dirty="0"/>
              <a:t>nos</a:t>
            </a:r>
            <a:endParaRPr lang="pl-PL" dirty="0"/>
          </a:p>
          <a:p>
            <a:r>
              <a:rPr lang="pl-PL" dirty="0" err="1">
                <a:solidFill>
                  <a:srgbClr val="0070C0"/>
                </a:solidFill>
              </a:rPr>
              <a:t>Ńń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koń, niania 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chůva</a:t>
            </a:r>
            <a:r>
              <a:rPr lang="pl-PL" dirty="0">
                <a:solidFill>
                  <a:srgbClr val="0070C0"/>
                </a:solidFill>
              </a:rPr>
              <a:t>)</a:t>
            </a:r>
          </a:p>
          <a:p>
            <a:r>
              <a:rPr lang="pl-PL" dirty="0" err="1"/>
              <a:t>Oo</a:t>
            </a:r>
            <a:r>
              <a:rPr lang="pl-PL" dirty="0"/>
              <a:t>: </a:t>
            </a:r>
            <a:r>
              <a:rPr lang="pl-PL" i="1" dirty="0"/>
              <a:t>owca</a:t>
            </a:r>
          </a:p>
          <a:p>
            <a:r>
              <a:rPr lang="pl-PL" dirty="0" err="1">
                <a:solidFill>
                  <a:srgbClr val="0070C0"/>
                </a:solidFill>
              </a:rPr>
              <a:t>Óó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król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/>
              <a:t>Pp</a:t>
            </a:r>
            <a:r>
              <a:rPr lang="pl-PL" dirty="0"/>
              <a:t>: </a:t>
            </a:r>
            <a:r>
              <a:rPr lang="pl-PL" i="1" dirty="0"/>
              <a:t>pies</a:t>
            </a:r>
            <a:endParaRPr lang="pl-PL" dirty="0"/>
          </a:p>
          <a:p>
            <a:r>
              <a:rPr lang="pl-PL" dirty="0" err="1"/>
              <a:t>Rr</a:t>
            </a:r>
            <a:r>
              <a:rPr lang="pl-PL" dirty="0"/>
              <a:t>: </a:t>
            </a:r>
            <a:r>
              <a:rPr lang="pl-PL" i="1" dirty="0"/>
              <a:t>rower </a:t>
            </a:r>
            <a:r>
              <a:rPr lang="pl-PL" dirty="0"/>
              <a:t>(</a:t>
            </a:r>
            <a:r>
              <a:rPr lang="pl-PL" dirty="0" err="1"/>
              <a:t>kolo</a:t>
            </a:r>
            <a:r>
              <a:rPr lang="pl-PL" dirty="0"/>
              <a:t>)</a:t>
            </a:r>
          </a:p>
          <a:p>
            <a:r>
              <a:rPr lang="pl-PL" dirty="0" err="1"/>
              <a:t>Ss</a:t>
            </a:r>
            <a:r>
              <a:rPr lang="pl-PL" dirty="0"/>
              <a:t>: </a:t>
            </a:r>
            <a:r>
              <a:rPr lang="pl-PL" i="1" dirty="0"/>
              <a:t>sobota</a:t>
            </a:r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35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98066-3B18-8447-A5FF-F94480590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Alfabet </a:t>
            </a:r>
            <a:r>
              <a:rPr lang="cs-CZ" b="1" dirty="0" err="1"/>
              <a:t>polski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B0BDE-0ECB-5B48-A02F-755E877E7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>
                <a:solidFill>
                  <a:srgbClr val="0070C0"/>
                </a:solidFill>
              </a:rPr>
              <a:t>Śś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ściana, siano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/>
              <a:t>Tt</a:t>
            </a:r>
            <a:r>
              <a:rPr lang="pl-PL" dirty="0"/>
              <a:t>: </a:t>
            </a:r>
            <a:r>
              <a:rPr lang="pl-PL" i="1" dirty="0"/>
              <a:t>trawa</a:t>
            </a:r>
            <a:endParaRPr lang="pl-PL" dirty="0"/>
          </a:p>
          <a:p>
            <a:r>
              <a:rPr lang="pl-PL" dirty="0" err="1"/>
              <a:t>Uu</a:t>
            </a:r>
            <a:r>
              <a:rPr lang="pl-PL" dirty="0"/>
              <a:t>: </a:t>
            </a:r>
            <a:r>
              <a:rPr lang="pl-PL" i="1" dirty="0"/>
              <a:t>ucho</a:t>
            </a:r>
            <a:endParaRPr lang="pl-PL" dirty="0"/>
          </a:p>
          <a:p>
            <a:r>
              <a:rPr lang="pl-PL" dirty="0" err="1"/>
              <a:t>Ww</a:t>
            </a:r>
            <a:r>
              <a:rPr lang="pl-PL" dirty="0"/>
              <a:t>: </a:t>
            </a:r>
            <a:r>
              <a:rPr lang="pl-PL" i="1" dirty="0"/>
              <a:t>wagon</a:t>
            </a:r>
            <a:endParaRPr lang="pl-PL" dirty="0"/>
          </a:p>
          <a:p>
            <a:r>
              <a:rPr lang="pl-PL" dirty="0" err="1"/>
              <a:t>Yy</a:t>
            </a:r>
            <a:r>
              <a:rPr lang="pl-PL" dirty="0"/>
              <a:t>: </a:t>
            </a:r>
            <a:r>
              <a:rPr lang="pl-PL" i="1" dirty="0"/>
              <a:t>ryba</a:t>
            </a:r>
          </a:p>
          <a:p>
            <a:r>
              <a:rPr lang="pl-PL" dirty="0" err="1"/>
              <a:t>Zz</a:t>
            </a:r>
            <a:r>
              <a:rPr lang="pl-PL" dirty="0"/>
              <a:t>: </a:t>
            </a:r>
            <a:r>
              <a:rPr lang="pl-PL" i="1" dirty="0"/>
              <a:t>zebra</a:t>
            </a:r>
          </a:p>
          <a:p>
            <a:r>
              <a:rPr lang="pl-PL" dirty="0" err="1">
                <a:solidFill>
                  <a:srgbClr val="0070C0"/>
                </a:solidFill>
              </a:rPr>
              <a:t>Źź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źrebię 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hříbě</a:t>
            </a:r>
            <a:r>
              <a:rPr lang="pl-PL" dirty="0">
                <a:solidFill>
                  <a:srgbClr val="0070C0"/>
                </a:solidFill>
              </a:rPr>
              <a:t>), </a:t>
            </a:r>
            <a:r>
              <a:rPr lang="pl-PL" i="1" dirty="0">
                <a:solidFill>
                  <a:srgbClr val="0070C0"/>
                </a:solidFill>
              </a:rPr>
              <a:t>ziarno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>
                <a:solidFill>
                  <a:srgbClr val="0070C0"/>
                </a:solidFill>
              </a:rPr>
              <a:t>Żż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żaba</a:t>
            </a:r>
            <a:endParaRPr lang="pl-PL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99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4E7DD-392E-1345-801B-1F2EB676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Alfabet </a:t>
            </a:r>
            <a:r>
              <a:rPr lang="cs-CZ" b="1" dirty="0" err="1"/>
              <a:t>polski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72A5C-4816-A842-AF43-0CA03B565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ch</a:t>
            </a:r>
            <a:r>
              <a:rPr lang="pl-PL" dirty="0"/>
              <a:t>: </a:t>
            </a:r>
            <a:r>
              <a:rPr lang="pl-PL" i="1" dirty="0"/>
              <a:t>choroba</a:t>
            </a:r>
            <a:endParaRPr lang="pl-PL" dirty="0"/>
          </a:p>
          <a:p>
            <a:r>
              <a:rPr lang="pl-PL" dirty="0" err="1">
                <a:solidFill>
                  <a:srgbClr val="0070C0"/>
                </a:solidFill>
              </a:rPr>
              <a:t>cz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Czechy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>
                <a:solidFill>
                  <a:srgbClr val="0070C0"/>
                </a:solidFill>
              </a:rPr>
              <a:t>dz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dzban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>
                <a:solidFill>
                  <a:srgbClr val="0070C0"/>
                </a:solidFill>
              </a:rPr>
              <a:t>dź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dźwięk, dziadek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>
                <a:solidFill>
                  <a:srgbClr val="0070C0"/>
                </a:solidFill>
              </a:rPr>
              <a:t>dż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dżdżownica 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žížala</a:t>
            </a:r>
            <a:r>
              <a:rPr lang="pl-PL" dirty="0">
                <a:solidFill>
                  <a:srgbClr val="0070C0"/>
                </a:solidFill>
              </a:rPr>
              <a:t>)</a:t>
            </a:r>
          </a:p>
          <a:p>
            <a:r>
              <a:rPr lang="pl-PL" dirty="0" err="1">
                <a:solidFill>
                  <a:srgbClr val="0070C0"/>
                </a:solidFill>
              </a:rPr>
              <a:t>rz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rzeka, malarz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>
                <a:solidFill>
                  <a:srgbClr val="0070C0"/>
                </a:solidFill>
              </a:rPr>
              <a:t>sz</a:t>
            </a:r>
            <a:r>
              <a:rPr lang="pl-PL" dirty="0">
                <a:solidFill>
                  <a:srgbClr val="0070C0"/>
                </a:solidFill>
              </a:rPr>
              <a:t>: </a:t>
            </a:r>
            <a:r>
              <a:rPr lang="pl-PL" i="1" dirty="0">
                <a:solidFill>
                  <a:srgbClr val="0070C0"/>
                </a:solidFill>
              </a:rPr>
              <a:t>szalik</a:t>
            </a:r>
            <a:endParaRPr lang="pl-PL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83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4FEB8-1400-BD44-9464-B53E74A5F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 na výslovnost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C3D75-DEBB-904A-9070-E8CEF5019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i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i="1" dirty="0" err="1"/>
              <a:t>y</a:t>
            </a:r>
            <a:r>
              <a:rPr lang="cs-CZ" i="1" dirty="0"/>
              <a:t>: </a:t>
            </a:r>
            <a:r>
              <a:rPr lang="cs-CZ" i="1" dirty="0">
                <a:solidFill>
                  <a:schemeClr val="accent1"/>
                </a:solidFill>
              </a:rPr>
              <a:t>mimo, </a:t>
            </a:r>
            <a:r>
              <a:rPr lang="cs-CZ" i="1" dirty="0" err="1">
                <a:solidFill>
                  <a:schemeClr val="accent1"/>
                </a:solidFill>
              </a:rPr>
              <a:t>pisać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wino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nogi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ręki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dirty="0" err="1"/>
              <a:t>x</a:t>
            </a:r>
            <a:r>
              <a:rPr lang="cs-CZ" i="1" dirty="0"/>
              <a:t> </a:t>
            </a:r>
            <a:r>
              <a:rPr lang="cs-CZ" i="1" dirty="0" err="1">
                <a:solidFill>
                  <a:schemeClr val="accent1"/>
                </a:solidFill>
              </a:rPr>
              <a:t>czysty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szyć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żywy</a:t>
            </a:r>
            <a:r>
              <a:rPr lang="cs-CZ" i="1" dirty="0">
                <a:solidFill>
                  <a:schemeClr val="accent1"/>
                </a:solidFill>
              </a:rPr>
              <a:t>, </a:t>
            </a:r>
            <a:r>
              <a:rPr lang="cs-CZ" i="1" dirty="0" err="1">
                <a:solidFill>
                  <a:schemeClr val="accent1"/>
                </a:solidFill>
              </a:rPr>
              <a:t>żyto</a:t>
            </a:r>
            <a:endParaRPr lang="cs-CZ" i="1" dirty="0">
              <a:solidFill>
                <a:schemeClr val="accent1"/>
              </a:solidFill>
            </a:endParaRPr>
          </a:p>
          <a:p>
            <a:r>
              <a:rPr lang="cs-CZ" dirty="0"/>
              <a:t>nosovky v koncové pozici: </a:t>
            </a:r>
            <a:r>
              <a:rPr lang="pl-PL" i="1" dirty="0"/>
              <a:t>id</a:t>
            </a:r>
            <a:r>
              <a:rPr lang="pl-PL" i="1" dirty="0">
                <a:solidFill>
                  <a:schemeClr val="accent1"/>
                </a:solidFill>
              </a:rPr>
              <a:t>ę</a:t>
            </a:r>
            <a:r>
              <a:rPr lang="pl-PL" i="1" dirty="0"/>
              <a:t> z mam</a:t>
            </a:r>
            <a:r>
              <a:rPr lang="pl-PL" i="1" dirty="0">
                <a:solidFill>
                  <a:schemeClr val="accent1"/>
                </a:solidFill>
              </a:rPr>
              <a:t>ą</a:t>
            </a:r>
            <a:r>
              <a:rPr lang="pl-PL" i="1" dirty="0"/>
              <a:t>, id</a:t>
            </a:r>
            <a:r>
              <a:rPr lang="pl-PL" i="1" dirty="0">
                <a:solidFill>
                  <a:schemeClr val="accent1"/>
                </a:solidFill>
              </a:rPr>
              <a:t>ę </a:t>
            </a:r>
            <a:r>
              <a:rPr lang="pl-PL" i="1" dirty="0"/>
              <a:t>na poczt</a:t>
            </a:r>
            <a:r>
              <a:rPr lang="pl-PL" i="1" dirty="0">
                <a:solidFill>
                  <a:schemeClr val="accent1"/>
                </a:solidFill>
              </a:rPr>
              <a:t>ę</a:t>
            </a:r>
            <a:r>
              <a:rPr lang="pl-PL" i="1" dirty="0"/>
              <a:t>, chc</a:t>
            </a:r>
            <a:r>
              <a:rPr lang="pl-PL" i="1" dirty="0">
                <a:solidFill>
                  <a:schemeClr val="accent1"/>
                </a:solidFill>
              </a:rPr>
              <a:t>ą</a:t>
            </a:r>
            <a:r>
              <a:rPr lang="pl-PL" i="1" dirty="0"/>
              <a:t> czytać 					    ksi</a:t>
            </a:r>
            <a:r>
              <a:rPr lang="pl-PL" i="1" dirty="0">
                <a:solidFill>
                  <a:schemeClr val="accent1"/>
                </a:solidFill>
              </a:rPr>
              <a:t>ą</a:t>
            </a:r>
            <a:r>
              <a:rPr lang="pl-PL" i="1" dirty="0"/>
              <a:t>żk</a:t>
            </a:r>
            <a:r>
              <a:rPr lang="pl-PL" i="1" dirty="0">
                <a:solidFill>
                  <a:schemeClr val="accent1"/>
                </a:solidFill>
              </a:rPr>
              <a:t>ę</a:t>
            </a:r>
          </a:p>
          <a:p>
            <a:r>
              <a:rPr lang="pl-PL" dirty="0" err="1"/>
              <a:t>dvojznaky</a:t>
            </a:r>
            <a:r>
              <a:rPr lang="pl-PL" dirty="0"/>
              <a:t>: </a:t>
            </a:r>
            <a:r>
              <a:rPr lang="pl-PL" i="1" dirty="0">
                <a:solidFill>
                  <a:schemeClr val="accent1"/>
                </a:solidFill>
              </a:rPr>
              <a:t>czysty, czytać 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accent1"/>
                </a:solidFill>
              </a:rPr>
              <a:t>		dzwon, pieniądze 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accent1"/>
                </a:solidFill>
              </a:rPr>
              <a:t>		gwóźdź, dziś 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accent1"/>
                </a:solidFill>
              </a:rPr>
              <a:t>		dżem, dżinsy 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accent1"/>
                </a:solidFill>
              </a:rPr>
              <a:t>		krzak, morze </a:t>
            </a:r>
          </a:p>
          <a:p>
            <a:pPr marL="0" indent="0">
              <a:buNone/>
            </a:pPr>
            <a:r>
              <a:rPr lang="pl-PL" i="1" dirty="0">
                <a:solidFill>
                  <a:schemeClr val="accent1"/>
                </a:solidFill>
              </a:rPr>
              <a:t>		szalik, zobaczysz</a:t>
            </a:r>
          </a:p>
        </p:txBody>
      </p:sp>
    </p:spTree>
    <p:extLst>
      <p:ext uri="{BB962C8B-B14F-4D97-AF65-F5344CB8AC3E}">
        <p14:creationId xmlns:p14="http://schemas.microsoft.com/office/powerpoint/2010/main" val="3934143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88ED5-0FD6-9A4E-A40F-66BB5F5F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Zdania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9FB88F-94D6-FF4A-BEFD-05FA64CC0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Dzień dobry / Cześć</a:t>
            </a:r>
          </a:p>
          <a:p>
            <a:pPr algn="just"/>
            <a:r>
              <a:rPr lang="pl-PL" dirty="0"/>
              <a:t>Jak masz na </a:t>
            </a:r>
            <a:r>
              <a:rPr lang="pl-PL" dirty="0">
                <a:solidFill>
                  <a:schemeClr val="accent1"/>
                </a:solidFill>
              </a:rPr>
              <a:t>imię</a:t>
            </a:r>
            <a:r>
              <a:rPr lang="pl-PL" dirty="0"/>
              <a:t>? – Mam na </a:t>
            </a:r>
            <a:r>
              <a:rPr lang="pl-PL" dirty="0">
                <a:solidFill>
                  <a:srgbClr val="0070C0"/>
                </a:solidFill>
              </a:rPr>
              <a:t>imię</a:t>
            </a:r>
            <a:r>
              <a:rPr lang="pl-PL" dirty="0"/>
              <a:t> </a:t>
            </a:r>
            <a:r>
              <a:rPr lang="pl-PL" u="sng" dirty="0"/>
              <a:t>Kamila.</a:t>
            </a:r>
            <a:endParaRPr lang="pl-PL" dirty="0"/>
          </a:p>
          <a:p>
            <a:pPr algn="just"/>
            <a:r>
              <a:rPr lang="pl-PL" dirty="0"/>
              <a:t>Jak się </a:t>
            </a:r>
            <a:r>
              <a:rPr lang="pl-PL" dirty="0">
                <a:solidFill>
                  <a:schemeClr val="accent1"/>
                </a:solidFill>
              </a:rPr>
              <a:t>nazywasz</a:t>
            </a:r>
            <a:r>
              <a:rPr lang="pl-PL" dirty="0"/>
              <a:t>? – </a:t>
            </a:r>
            <a:r>
              <a:rPr lang="pl-PL" dirty="0">
                <a:solidFill>
                  <a:srgbClr val="0070C0"/>
                </a:solidFill>
              </a:rPr>
              <a:t>Nazywam</a:t>
            </a:r>
            <a:r>
              <a:rPr lang="pl-PL" dirty="0"/>
              <a:t> </a:t>
            </a:r>
            <a:r>
              <a:rPr lang="pl-PL" dirty="0">
                <a:solidFill>
                  <a:srgbClr val="0070C0"/>
                </a:solidFill>
              </a:rPr>
              <a:t>się</a:t>
            </a:r>
            <a:r>
              <a:rPr lang="pl-PL" dirty="0"/>
              <a:t> Kamila </a:t>
            </a:r>
            <a:r>
              <a:rPr lang="pl-PL" u="sng" dirty="0" err="1"/>
              <a:t>Adamcová</a:t>
            </a:r>
            <a:r>
              <a:rPr lang="pl-PL" u="sng" dirty="0"/>
              <a:t>.</a:t>
            </a:r>
            <a:endParaRPr lang="pl-PL" dirty="0"/>
          </a:p>
          <a:p>
            <a:pPr algn="just"/>
            <a:r>
              <a:rPr lang="pl-PL" dirty="0">
                <a:solidFill>
                  <a:schemeClr val="accent1"/>
                </a:solidFill>
              </a:rPr>
              <a:t>Czego</a:t>
            </a:r>
            <a:r>
              <a:rPr lang="pl-PL" dirty="0"/>
              <a:t> się uczysz? Uczę się </a:t>
            </a:r>
            <a:r>
              <a:rPr lang="pl-PL" dirty="0">
                <a:solidFill>
                  <a:schemeClr val="accent1"/>
                </a:solidFill>
              </a:rPr>
              <a:t>języka polskiego </a:t>
            </a:r>
            <a:r>
              <a:rPr lang="pl-PL" dirty="0"/>
              <a:t>(czego? dopełniacz).</a:t>
            </a:r>
          </a:p>
          <a:p>
            <a:pPr algn="just"/>
            <a:r>
              <a:rPr lang="pl-PL" dirty="0"/>
              <a:t>Co studiujesz? – Studiuję </a:t>
            </a:r>
            <a:r>
              <a:rPr lang="pl-PL" dirty="0">
                <a:solidFill>
                  <a:schemeClr val="accent1"/>
                </a:solidFill>
              </a:rPr>
              <a:t>polonistykę </a:t>
            </a:r>
            <a:r>
              <a:rPr lang="pl-PL" dirty="0"/>
              <a:t>(co? biernik).</a:t>
            </a:r>
          </a:p>
          <a:p>
            <a:pPr algn="just"/>
            <a:r>
              <a:rPr lang="pl-PL" dirty="0"/>
              <a:t>Studiuję studia międzykulturowe, bohemistykę, rozwój regionalny i turystykę, pedagogikę społeczną i doradztwo, </a:t>
            </a:r>
            <a:r>
              <a:rPr lang="pl-PL" dirty="0" err="1"/>
              <a:t>medioznawstwo</a:t>
            </a:r>
            <a:r>
              <a:rPr lang="pl-PL" dirty="0"/>
              <a:t>, dziennikarstwo, japonistykę, ukrainistykę, biologię molekularną i genetykę, zarządzanie personelem, finanse, bibliotekoznawstwo, farmację, antropologię, zdrowie środowiskowe, językoznawstwo ogólne, sinologię, biochemię, nauczanie języka angielskiego, medycynę ogólną, etnologię, nauczanie muzyki, historię, gospodarkę i administrację publiczną, lingwistykę komputerową, prawo, nauki pomocnicze historii, pedagogikę specjalną, nauczanie plastyki, kartografię i geoinformatykę, archiwistykę, italianistykę, informatykę, rozwój gier komputerowych, stosunki międzynarodowe, studia amerykanistyczne, ekonomię, studia wielodyscyplinarne.</a:t>
            </a:r>
          </a:p>
        </p:txBody>
      </p:sp>
    </p:spTree>
    <p:extLst>
      <p:ext uri="{BB962C8B-B14F-4D97-AF65-F5344CB8AC3E}">
        <p14:creationId xmlns:p14="http://schemas.microsoft.com/office/powerpoint/2010/main" val="3117519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512</Words>
  <Application>Microsoft Macintosh PowerPoint</Application>
  <PresentationFormat>Širokoúhlá obrazovka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Polština pro začátečníky</vt:lpstr>
      <vt:lpstr>Polština pro začátečníky</vt:lpstr>
      <vt:lpstr>Alfabet polski</vt:lpstr>
      <vt:lpstr>Alfabet polski</vt:lpstr>
      <vt:lpstr>Alfabet polski</vt:lpstr>
      <vt:lpstr>Alfabet polski</vt:lpstr>
      <vt:lpstr>Alfabet polski</vt:lpstr>
      <vt:lpstr>Cvičení na výslovnost</vt:lpstr>
      <vt:lpstr>Zdania</vt:lpstr>
      <vt:lpstr>Słowniki</vt:lpstr>
      <vt:lpstr>Zadania domowe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Polština pro začátečníky</dc:title>
  <dc:creator>Kamila Adamcová</dc:creator>
  <cp:lastModifiedBy>Kamila Adamcová</cp:lastModifiedBy>
  <cp:revision>26</cp:revision>
  <dcterms:created xsi:type="dcterms:W3CDTF">2020-10-08T10:07:01Z</dcterms:created>
  <dcterms:modified xsi:type="dcterms:W3CDTF">2022-09-21T10:15:21Z</dcterms:modified>
</cp:coreProperties>
</file>