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sldIdLst>
    <p:sldId id="282" r:id="rId5"/>
    <p:sldId id="299" r:id="rId6"/>
    <p:sldId id="301" r:id="rId7"/>
    <p:sldId id="300" r:id="rId8"/>
    <p:sldId id="302" r:id="rId9"/>
    <p:sldId id="303" r:id="rId10"/>
    <p:sldId id="304" r:id="rId11"/>
    <p:sldId id="309" r:id="rId12"/>
    <p:sldId id="305" r:id="rId13"/>
    <p:sldId id="306" r:id="rId14"/>
    <p:sldId id="307" r:id="rId15"/>
    <p:sldId id="308" r:id="rId16"/>
    <p:sldId id="310" r:id="rId17"/>
    <p:sldId id="311" r:id="rId18"/>
    <p:sldId id="312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5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50" d="100"/>
          <a:sy n="50" d="100"/>
        </p:scale>
        <p:origin x="300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71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2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75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805.11824" TargetMode="External"/><Relationship Id="rId3" Type="http://schemas.openxmlformats.org/officeDocument/2006/relationships/hyperlink" Target="https://wiki.apertium.org/wiki/Anaphora_resolution_module" TargetMode="External"/><Relationship Id="rId7" Type="http://schemas.openxmlformats.org/officeDocument/2006/relationships/hyperlink" Target="http://www.evalita.it/2011/tasks/anaphor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lanthology.org/S10-1001" TargetMode="External"/><Relationship Id="rId5" Type="http://schemas.openxmlformats.org/officeDocument/2006/relationships/hyperlink" Target="https://doi.org/10.57771/hk5e-df59" TargetMode="External"/><Relationship Id="rId4" Type="http://schemas.openxmlformats.org/officeDocument/2006/relationships/hyperlink" Target="https://paperswithcode.com/paper/higher-order-coreference-resolution-with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hyperlink" Target="https://playgrounds.ai/models/dalle-mini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C3E5-E021-4ACD-AA5D-5C88CB1C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Promluvové</a:t>
            </a:r>
            <a:r>
              <a:rPr lang="en-US" dirty="0"/>
              <a:t> </a:t>
            </a:r>
            <a:r>
              <a:rPr lang="en-US" dirty="0" err="1"/>
              <a:t>objekty</a:t>
            </a:r>
            <a:r>
              <a:rPr lang="en-US" dirty="0"/>
              <a:t> a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0EFC7-DA68-4C0F-9AE8-6D736BEBA0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1800" b="0" i="0" dirty="0">
                <a:solidFill>
                  <a:srgbClr val="000000"/>
                </a:solidFill>
                <a:effectLst/>
                <a:latin typeface="LMSans10-Regular"/>
              </a:rPr>
              <a:t>Jak poznáme, že to</a:t>
            </a:r>
            <a:r>
              <a:rPr lang="pl-PL" sz="1200" b="0" i="1" dirty="0">
                <a:solidFill>
                  <a:srgbClr val="000000"/>
                </a:solidFill>
                <a:effectLst/>
                <a:latin typeface="LMSans8-Oblique"/>
              </a:rPr>
              <a:t>m</a:t>
            </a:r>
            <a:r>
              <a:rPr lang="pl-PL" sz="18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MSS10"/>
              </a:rPr>
              <a:t>=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LMSans10-Regular"/>
              </a:rPr>
              <a:t>případ</a:t>
            </a:r>
            <a:r>
              <a:rPr lang="pl-PL" sz="1200" b="0" i="1" dirty="0">
                <a:solidFill>
                  <a:srgbClr val="000000"/>
                </a:solidFill>
                <a:effectLst/>
                <a:latin typeface="LMSans8-Oblique"/>
              </a:rPr>
              <a:t>m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LMSans10-Regular"/>
              </a:rPr>
              <a:t>? </a:t>
            </a:r>
          </a:p>
          <a:p>
            <a:r>
              <a:rPr lang="pl-PL" sz="1800" b="0" i="0" dirty="0">
                <a:solidFill>
                  <a:srgbClr val="000000"/>
                </a:solidFill>
                <a:effectLst/>
                <a:latin typeface="LMSans10-Regular"/>
              </a:rPr>
              <a:t>Jak poznáme, že [oni]</a:t>
            </a:r>
            <a:r>
              <a:rPr lang="pl-PL" sz="1200" b="0" i="1" dirty="0">
                <a:solidFill>
                  <a:srgbClr val="000000"/>
                </a:solidFill>
                <a:effectLst/>
                <a:latin typeface="LMSans8-Oblique"/>
              </a:rPr>
              <a:t>l</a:t>
            </a:r>
            <a:r>
              <a:rPr lang="pl-PL" sz="18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MSS10"/>
              </a:rPr>
              <a:t>=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LMSans10-Regular"/>
              </a:rPr>
              <a:t>policie?</a:t>
            </a:r>
            <a:r>
              <a:rPr lang="pl-PL" dirty="0"/>
              <a:t> </a:t>
            </a:r>
            <a:br>
              <a:rPr lang="pl-PL" dirty="0"/>
            </a:b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AC1AC1-7B41-442E-A447-8C57AC706506}"/>
              </a:ext>
            </a:extLst>
          </p:cNvPr>
          <p:cNvSpPr txBox="1">
            <a:spLocks/>
          </p:cNvSpPr>
          <p:nvPr/>
        </p:nvSpPr>
        <p:spPr>
          <a:xfrm>
            <a:off x="6317231" y="2228003"/>
            <a:ext cx="5194769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Karlovi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někdo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ukradl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auto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j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které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j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[on]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měl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zaparkované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před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domem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 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[on]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Zavolal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policii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přijeli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sepsali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to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Za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měsíc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mu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napsali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že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případ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m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odkládají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1F5C6-637F-471E-A5DF-5DCD7B601D65}"/>
              </a:ext>
            </a:extLst>
          </p:cNvPr>
          <p:cNvSpPr txBox="1"/>
          <p:nvPr/>
        </p:nvSpPr>
        <p:spPr>
          <a:xfrm>
            <a:off x="4433835" y="5214719"/>
            <a:ext cx="609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Potřebujeme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znalost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světě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337262-9747-4AC7-A053-B9F35DD7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Mitkov's</a:t>
            </a:r>
            <a:r>
              <a:rPr lang="en-US" dirty="0"/>
              <a:t> Antecedent Indicators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ECC4A9-52DC-47C6-8149-C70882BFC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9B79A-473C-4A08-BB0A-BCDA5049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Mitkov's</a:t>
            </a:r>
            <a:r>
              <a:rPr lang="en-US" dirty="0"/>
              <a:t> Antecedent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56463D-FD70-4B53-A8FD-28CB21AC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Poslední tři věty</a:t>
            </a:r>
          </a:p>
          <a:p>
            <a:pPr lvl="1"/>
            <a:r>
              <a:rPr lang="cs-CZ" dirty="0"/>
              <a:t>Všechny možné antecedenty</a:t>
            </a:r>
          </a:p>
          <a:p>
            <a:pPr lvl="1"/>
            <a:r>
              <a:rPr lang="cs-CZ" dirty="0"/>
              <a:t>Každý kandidát získá pozitivní nebo negativní skóre na základě indikátorů</a:t>
            </a:r>
          </a:p>
          <a:p>
            <a:pPr lvl="1"/>
            <a:r>
              <a:rPr lang="cs-CZ" dirty="0"/>
              <a:t>Skóre: statistická analýza (x, y)</a:t>
            </a:r>
          </a:p>
          <a:p>
            <a:pPr lvl="1"/>
            <a:r>
              <a:rPr lang="cs-CZ" dirty="0"/>
              <a:t>Skóre: pravidla</a:t>
            </a:r>
          </a:p>
          <a:p>
            <a:pPr lvl="2"/>
            <a:r>
              <a:rPr lang="cs-CZ" dirty="0"/>
              <a:t>Pozitivní pravidlo: první NP</a:t>
            </a:r>
          </a:p>
          <a:p>
            <a:pPr lvl="2"/>
            <a:r>
              <a:rPr lang="cs-CZ" dirty="0"/>
              <a:t>Negativní pravidlo: NP jako součást PP, neurčitá NP</a:t>
            </a:r>
          </a:p>
          <a:p>
            <a:pPr lvl="1"/>
            <a:r>
              <a:rPr lang="cs-CZ" dirty="0"/>
              <a:t>Algoritmus vybere antecedent s nejvyšším skóre</a:t>
            </a:r>
          </a:p>
        </p:txBody>
      </p:sp>
    </p:spTree>
    <p:extLst>
      <p:ext uri="{BB962C8B-B14F-4D97-AF65-F5344CB8AC3E}">
        <p14:creationId xmlns:p14="http://schemas.microsoft.com/office/powerpoint/2010/main" val="89812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D8A2E9-D6DF-42F9-972B-601238244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Neurální model pro Rezoluci anafor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2FD707-14C7-4DAB-ADA8-B60CFCE31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10C80D-CF33-407C-AFCB-537FE3BC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Neurální model pro Rezoluci anafor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EB574-0510-494C-BC33-A372429988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Fráze: i, které zmiňují nějakou entitu</a:t>
            </a:r>
          </a:p>
          <a:p>
            <a:r>
              <a:rPr lang="pl-PL" dirty="0"/>
              <a:t>Možné antecedenty: Y(i) = {</a:t>
            </a:r>
            <a:r>
              <a:rPr lang="el-GR" dirty="0"/>
              <a:t>ε</a:t>
            </a:r>
            <a:r>
              <a:rPr lang="pl-PL" dirty="0"/>
              <a:t>, 1, . . . , i − 1}</a:t>
            </a:r>
          </a:p>
          <a:p>
            <a:r>
              <a:rPr lang="el-GR" dirty="0"/>
              <a:t>ε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fráze i nezmiňuje entitu</a:t>
            </a:r>
          </a:p>
          <a:p>
            <a:pPr lvl="1"/>
            <a:r>
              <a:rPr lang="cs-CZ" dirty="0"/>
              <a:t>Fráze i zmiňuje entity, ale ta není </a:t>
            </a:r>
            <a:r>
              <a:rPr lang="cs-CZ" dirty="0" err="1"/>
              <a:t>koreferencí</a:t>
            </a:r>
            <a:endParaRPr lang="cs-CZ" dirty="0"/>
          </a:p>
          <a:p>
            <a:r>
              <a:rPr lang="cs-CZ" dirty="0" err="1"/>
              <a:t>Koreference</a:t>
            </a:r>
            <a:r>
              <a:rPr lang="cs-CZ" dirty="0"/>
              <a:t>: relace mezi i a </a:t>
            </a:r>
            <a:r>
              <a:rPr lang="cs-CZ" dirty="0" err="1"/>
              <a:t>y</a:t>
            </a:r>
            <a:r>
              <a:rPr lang="cs-CZ" sz="1200" dirty="0" err="1"/>
              <a:t>i</a:t>
            </a:r>
            <a:endParaRPr lang="pl-PL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67508-B8A6-4988-930F-3662E576A5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Problémy s konzistencí u frází jako „ty“ nebo „já“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0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85A435-AC67-446D-887A-30195988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Datasety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ADD93A-95E3-48B3-86AD-249E4E7C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SemEval-2010 </a:t>
            </a:r>
            <a:r>
              <a:rPr lang="cs-CZ" dirty="0" err="1"/>
              <a:t>Task</a:t>
            </a:r>
            <a:r>
              <a:rPr lang="cs-CZ" dirty="0"/>
              <a:t> 1 (</a:t>
            </a:r>
            <a:r>
              <a:rPr lang="cs-CZ" dirty="0" err="1"/>
              <a:t>Multilingual</a:t>
            </a:r>
            <a:r>
              <a:rPr lang="cs-CZ" dirty="0"/>
              <a:t> </a:t>
            </a:r>
            <a:r>
              <a:rPr lang="cs-CZ" dirty="0" err="1"/>
              <a:t>Coreference</a:t>
            </a:r>
            <a:r>
              <a:rPr lang="cs-CZ" dirty="0"/>
              <a:t> </a:t>
            </a:r>
            <a:r>
              <a:rPr lang="cs-CZ" dirty="0" err="1"/>
              <a:t>Resolution</a:t>
            </a:r>
            <a:r>
              <a:rPr lang="cs-CZ" dirty="0"/>
              <a:t>)</a:t>
            </a:r>
          </a:p>
          <a:p>
            <a:r>
              <a:rPr lang="cs-CZ" dirty="0"/>
              <a:t>EVALITA 2011 </a:t>
            </a:r>
            <a:r>
              <a:rPr lang="cs-CZ" dirty="0" err="1"/>
              <a:t>Anaphora</a:t>
            </a:r>
            <a:r>
              <a:rPr lang="cs-CZ" dirty="0"/>
              <a:t> </a:t>
            </a:r>
            <a:r>
              <a:rPr lang="cs-CZ" dirty="0" err="1"/>
              <a:t>Resolution</a:t>
            </a:r>
            <a:r>
              <a:rPr lang="cs-CZ" dirty="0"/>
              <a:t> </a:t>
            </a:r>
            <a:r>
              <a:rPr lang="cs-CZ" dirty="0" err="1"/>
              <a:t>Task</a:t>
            </a:r>
            <a:endParaRPr lang="cs-CZ" dirty="0"/>
          </a:p>
          <a:p>
            <a:r>
              <a:rPr lang="cs-CZ" dirty="0"/>
              <a:t>ELG </a:t>
            </a:r>
            <a:r>
              <a:rPr lang="cs-CZ" dirty="0" err="1"/>
              <a:t>Anaphora</a:t>
            </a:r>
            <a:r>
              <a:rPr lang="cs-CZ" dirty="0"/>
              <a:t> </a:t>
            </a:r>
            <a:r>
              <a:rPr lang="cs-CZ" dirty="0" err="1"/>
              <a:t>Resolution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(Wikipedia)</a:t>
            </a:r>
          </a:p>
          <a:p>
            <a:r>
              <a:rPr lang="en-US" dirty="0"/>
              <a:t>Anaphora Resolution and </a:t>
            </a:r>
            <a:r>
              <a:rPr lang="en-US" dirty="0" err="1"/>
              <a:t>Underspecification</a:t>
            </a:r>
            <a:r>
              <a:rPr lang="en-US" dirty="0"/>
              <a:t> (ARRAU) corpus</a:t>
            </a:r>
            <a:endParaRPr lang="cs-CZ" dirty="0"/>
          </a:p>
          <a:p>
            <a:r>
              <a:rPr lang="cs-CZ" dirty="0" err="1"/>
              <a:t>OntoNotes</a:t>
            </a:r>
            <a:r>
              <a:rPr lang="cs-CZ" dirty="0"/>
              <a:t> 5.0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54392D-3EBF-4825-A40D-3A54D6260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Na čem lze vyhodnotit </a:t>
            </a:r>
            <a:br>
              <a:rPr lang="cs-CZ" dirty="0"/>
            </a:br>
            <a:r>
              <a:rPr lang="cs-CZ" dirty="0"/>
              <a:t>rezoluci anafor?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>
                <a:hlinkClick r:id="rId3"/>
              </a:rPr>
              <a:t>https://wiki.apertium.org/wiki/Anaphora_resolution_module</a:t>
            </a:r>
            <a:endParaRPr lang="cs-CZ" dirty="0"/>
          </a:p>
          <a:p>
            <a:r>
              <a:rPr lang="en-US" b="0" i="0" u="none" strike="noStrike" dirty="0">
                <a:solidFill>
                  <a:srgbClr val="717171"/>
                </a:solidFill>
                <a:effectLst/>
                <a:latin typeface="Lato" panose="020F0502020204030203" pitchFamily="34" charset="0"/>
              </a:rPr>
              <a:t>Kenton Lee</a:t>
            </a:r>
            <a:r>
              <a:rPr lang="en-US" b="0" i="0" dirty="0">
                <a:solidFill>
                  <a:srgbClr val="737373"/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US" b="0" i="0" u="none" strike="noStrike" dirty="0" err="1">
                <a:solidFill>
                  <a:srgbClr val="717171"/>
                </a:solidFill>
                <a:effectLst/>
                <a:latin typeface="Lato" panose="020F0502020204030203" pitchFamily="34" charset="0"/>
              </a:rPr>
              <a:t>Luheng</a:t>
            </a:r>
            <a:r>
              <a:rPr lang="en-US" b="0" i="0" u="none" strike="noStrike" dirty="0">
                <a:solidFill>
                  <a:srgbClr val="717171"/>
                </a:solidFill>
                <a:effectLst/>
                <a:latin typeface="Lato" panose="020F0502020204030203" pitchFamily="34" charset="0"/>
              </a:rPr>
              <a:t> He</a:t>
            </a:r>
            <a:r>
              <a:rPr lang="en-US" b="0" i="0" dirty="0">
                <a:solidFill>
                  <a:srgbClr val="737373"/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US" b="0" i="0" u="none" strike="noStrike" dirty="0">
                <a:solidFill>
                  <a:srgbClr val="717171"/>
                </a:solidFill>
                <a:effectLst/>
                <a:latin typeface="Lato" panose="020F0502020204030203" pitchFamily="34" charset="0"/>
              </a:rPr>
              <a:t>Luke </a:t>
            </a:r>
            <a:r>
              <a:rPr lang="en-US" b="0" i="0" u="none" strike="noStrike" dirty="0" err="1">
                <a:solidFill>
                  <a:srgbClr val="717171"/>
                </a:solidFill>
                <a:effectLst/>
                <a:latin typeface="Lato" panose="020F0502020204030203" pitchFamily="34" charset="0"/>
              </a:rPr>
              <a:t>Zettlemoyer</a:t>
            </a:r>
            <a:r>
              <a:rPr lang="cs-CZ" b="0" i="0" dirty="0">
                <a:solidFill>
                  <a:srgbClr val="737373"/>
                </a:solidFill>
                <a:effectLst/>
                <a:latin typeface="Lato" panose="020F0502020204030203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Higher-order Coreference Resolution with Coarse-to-fine Inference</a:t>
            </a:r>
            <a:r>
              <a:rPr lang="cs-CZ" dirty="0">
                <a:solidFill>
                  <a:srgbClr val="000000"/>
                </a:solidFill>
                <a:latin typeface="Lato" panose="020F0502020204030203" pitchFamily="34" charset="0"/>
              </a:rPr>
              <a:t>.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NAACL 2018 </a:t>
            </a:r>
            <a:r>
              <a:rPr lang="en-US" b="0" i="0" dirty="0">
                <a:solidFill>
                  <a:srgbClr val="737373"/>
                </a:solidFill>
                <a:effectLst/>
                <a:latin typeface="Lato" panose="020F0502020204030203" pitchFamily="34" charset="0"/>
              </a:rPr>
              <a:t> ·</a:t>
            </a:r>
            <a:r>
              <a:rPr lang="cs-CZ" b="0" i="0" dirty="0">
                <a:solidFill>
                  <a:srgbClr val="737373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cs-CZ" b="0" i="0" dirty="0">
                <a:solidFill>
                  <a:srgbClr val="737373"/>
                </a:solidFill>
                <a:effectLst/>
                <a:latin typeface="Lato" panose="020F0502020204030203" pitchFamily="34" charset="0"/>
                <a:hlinkClick r:id="rId4"/>
              </a:rPr>
              <a:t>https://paperswithcode.com/paper/higher-order-coreference-resolution-with</a:t>
            </a:r>
            <a:endParaRPr lang="cs-CZ" b="0" i="0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Uryupina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, Olga;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Poesio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, Massimo (2021). Anaphora Resolution Dataset. Version 1.0.0. European Language Grid. [Dataset (Text corpus)]. </a:t>
            </a:r>
            <a:r>
              <a:rPr lang="en-US" b="0" i="0" dirty="0">
                <a:solidFill>
                  <a:srgbClr val="299BA3"/>
                </a:solidFill>
                <a:effectLst/>
                <a:latin typeface="Noto Sans" panose="020B0502040204020203" pitchFamily="34" charset="0"/>
                <a:hlinkClick r:id="rId5"/>
              </a:rPr>
              <a:t>https://doi.org/10.57771/hk5e-df59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 </a:t>
            </a:r>
            <a:endParaRPr lang="cs-CZ" b="0" i="0" dirty="0">
              <a:solidFill>
                <a:srgbClr val="000000"/>
              </a:solidFill>
              <a:effectLst/>
              <a:latin typeface="Noto Sans" panose="020B0502040204020203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Marta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Recasens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Lluís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Màrquez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Emili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Sapena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M.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Antònia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Martí,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Mariona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Taulé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Véronique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Hoste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Massimo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Poesio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and Yannick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Versley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 2010. </a:t>
            </a:r>
            <a:r>
              <a:rPr lang="en-US" b="0" i="0" u="none" strike="noStrike" dirty="0">
                <a:solidFill>
                  <a:srgbClr val="446E9B"/>
                </a:solidFill>
                <a:effectLst/>
                <a:latin typeface="-apple-system"/>
                <a:hlinkClick r:id="rId6"/>
              </a:rPr>
              <a:t>SemEval-2010 Task 1: Coreference Resolution in Multiple Languages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. In 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Proceedings of the 5th International Workshop on Semantic Evaluation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pages 1–8, Uppsala, Sweden. Association for Computational Linguistics.</a:t>
            </a:r>
            <a:endParaRPr lang="cs-CZ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747474"/>
                </a:solidFill>
                <a:effectLst/>
                <a:latin typeface="Roboto" panose="02000000000000000000" pitchFamily="2" charset="0"/>
              </a:rPr>
              <a:t>Massimo </a:t>
            </a:r>
            <a:r>
              <a:rPr lang="en-US" b="0" i="0" dirty="0" err="1">
                <a:solidFill>
                  <a:srgbClr val="747474"/>
                </a:solidFill>
                <a:effectLst/>
                <a:latin typeface="Roboto" panose="02000000000000000000" pitchFamily="2" charset="0"/>
              </a:rPr>
              <a:t>Poesio</a:t>
            </a:r>
            <a:r>
              <a:rPr lang="en-US" b="0" i="0" dirty="0">
                <a:solidFill>
                  <a:srgbClr val="747474"/>
                </a:solidFill>
                <a:effectLst/>
                <a:latin typeface="Roboto" panose="02000000000000000000" pitchFamily="2" charset="0"/>
              </a:rPr>
              <a:t> and Olga </a:t>
            </a:r>
            <a:r>
              <a:rPr lang="en-US" b="0" i="0" dirty="0" err="1">
                <a:solidFill>
                  <a:srgbClr val="747474"/>
                </a:solidFill>
                <a:effectLst/>
                <a:latin typeface="Roboto" panose="02000000000000000000" pitchFamily="2" charset="0"/>
              </a:rPr>
              <a:t>Uryupina</a:t>
            </a:r>
            <a:r>
              <a:rPr lang="cs-CZ" dirty="0">
                <a:solidFill>
                  <a:srgbClr val="747474"/>
                </a:solidFill>
                <a:latin typeface="Roboto" panose="02000000000000000000" pitchFamily="2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EVALITA 2011 Anaphora Resolution Task</a:t>
            </a:r>
            <a:r>
              <a:rPr lang="cs-CZ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cs-CZ" dirty="0">
                <a:solidFill>
                  <a:srgbClr val="747474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hlinkClick r:id="rId7"/>
              </a:rPr>
              <a:t>http://www.evalita.it/2011/tasks/anaphora</a:t>
            </a:r>
            <a:endParaRPr lang="cs-CZ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b="0" i="0" u="none" strike="noStrike" dirty="0">
                <a:effectLst/>
                <a:latin typeface="Lucida Grande"/>
              </a:rPr>
              <a:t>Rhea </a:t>
            </a:r>
            <a:r>
              <a:rPr lang="en-US" b="0" i="0" u="none" strike="noStrike" dirty="0" err="1">
                <a:effectLst/>
                <a:latin typeface="Lucida Grande"/>
              </a:rPr>
              <a:t>Sukthanker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b="0" i="0" u="none" strike="noStrike" dirty="0" err="1">
                <a:effectLst/>
                <a:latin typeface="Lucida Grande"/>
              </a:rPr>
              <a:t>Soujanya</a:t>
            </a:r>
            <a:r>
              <a:rPr lang="en-US" b="0" i="0" u="none" strike="noStrike" dirty="0">
                <a:effectLst/>
                <a:latin typeface="Lucida Grande"/>
              </a:rPr>
              <a:t> </a:t>
            </a:r>
            <a:r>
              <a:rPr lang="en-US" b="0" i="0" u="none" strike="noStrike" dirty="0" err="1">
                <a:effectLst/>
                <a:latin typeface="Lucida Grande"/>
              </a:rPr>
              <a:t>Poria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b="0" i="0" u="none" strike="noStrike" dirty="0">
                <a:effectLst/>
                <a:latin typeface="Lucida Grande"/>
              </a:rPr>
              <a:t>Erik Cambria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b="0" i="0" u="none" strike="noStrike" dirty="0">
                <a:effectLst/>
                <a:latin typeface="Lucida Grande"/>
              </a:rPr>
              <a:t>Ramkumar </a:t>
            </a:r>
            <a:r>
              <a:rPr lang="en-US" b="0" i="0" u="none" strike="noStrike" dirty="0" err="1">
                <a:effectLst/>
                <a:latin typeface="Lucida Grande"/>
              </a:rPr>
              <a:t>Thirunavukarasu</a:t>
            </a:r>
            <a:r>
              <a:rPr lang="cs-CZ" b="0" i="0" u="none" strike="noStrike" dirty="0">
                <a:effectLst/>
                <a:latin typeface="Lucida Grande"/>
              </a:rPr>
              <a:t>: </a:t>
            </a:r>
            <a:r>
              <a:rPr lang="en-US" dirty="0"/>
              <a:t>Anaphora and Coreference Resolution: A Review</a:t>
            </a:r>
            <a:r>
              <a:rPr lang="cs-CZ"/>
              <a:t> </a:t>
            </a:r>
            <a:r>
              <a:rPr lang="cs-CZ">
                <a:hlinkClick r:id="rId8"/>
              </a:rPr>
              <a:t>https://arxiv.org/abs/1805.11824</a:t>
            </a:r>
            <a:endParaRPr lang="cs-CZ" dirty="0"/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61E0C4-C3ED-40F3-9AD9-427BEC22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43934"/>
            <a:ext cx="18473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9F432-D109-4F4A-B53A-6268CB81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cs-CZ" dirty="0" err="1"/>
              <a:t>émantika</a:t>
            </a:r>
            <a:r>
              <a:rPr lang="cs-CZ" dirty="0"/>
              <a:t> Diskurzu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6C0D-4D08-4EE4-A6AC-D6432100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975449"/>
            <a:ext cx="3568661" cy="436496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0" i="0" dirty="0" err="1">
                <a:solidFill>
                  <a:srgbClr val="000000"/>
                </a:solidFill>
                <a:effectLst/>
              </a:rPr>
              <a:t>Psí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granule a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kafe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789747-E41D-4A84-BBC2-A2B8692156FB}"/>
              </a:ext>
            </a:extLst>
          </p:cNvPr>
          <p:cNvSpPr txBox="1">
            <a:spLocks/>
          </p:cNvSpPr>
          <p:nvPr/>
        </p:nvSpPr>
        <p:spPr>
          <a:xfrm>
            <a:off x="638620" y="2535321"/>
            <a:ext cx="3431935" cy="3462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přejete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 se to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tady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vysypalo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máte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nejraději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Cos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dnes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jedl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 po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tobě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ten pes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chtěl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 po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tobě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ten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člověk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chtěl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Co po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tobě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ten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člověk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mrštil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…</a:t>
            </a:r>
            <a:br>
              <a:rPr lang="en-US" sz="2000" dirty="0"/>
            </a:br>
            <a:endParaRPr lang="cs-CZ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7CA8B9-E5BE-4BE5-BEDC-C9858A65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7828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CFF6F3-658E-43FD-867F-93A14061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04" y="326108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8BA6C6-6978-4758-88AB-5C2DFD5E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0291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020620-882F-4C8C-B7C1-8834D36A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09" y="375452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017A712-39AB-452A-8100-556457D2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1612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B30E24C-DF4C-47C7-B4E9-6125D07A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04" y="351068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052E40-1665-4E2E-A4FA-0FAD3882D8ED}"/>
              </a:ext>
            </a:extLst>
          </p:cNvPr>
          <p:cNvSpPr txBox="1"/>
          <p:nvPr/>
        </p:nvSpPr>
        <p:spPr>
          <a:xfrm>
            <a:off x="7252448" y="59778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https://playgrounds.ai/models/dalle-mini</a:t>
            </a:r>
            <a:endParaRPr lang="cs-CZ" sz="1400" dirty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F432-D109-4F4A-B53A-6268CB81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promluvy</a:t>
            </a:r>
            <a:r>
              <a:rPr lang="en-US" dirty="0"/>
              <a:t>: </a:t>
            </a:r>
            <a:r>
              <a:rPr lang="en-US" dirty="0" err="1"/>
              <a:t>krabicový</a:t>
            </a:r>
            <a:r>
              <a:rPr lang="en-US" dirty="0"/>
              <a:t> model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6C0D-4D08-4EE4-A6AC-D6432100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A: </a:t>
            </a:r>
            <a:r>
              <a:rPr lang="en-US" sz="1800" dirty="0" err="1"/>
              <a:t>Už</a:t>
            </a:r>
            <a:r>
              <a:rPr lang="en-US" sz="1800" dirty="0"/>
              <a:t> </a:t>
            </a:r>
            <a:r>
              <a:rPr lang="en-US" sz="1800" dirty="0" err="1"/>
              <a:t>jsi</a:t>
            </a:r>
            <a:r>
              <a:rPr lang="en-US" sz="1800" dirty="0"/>
              <a:t> ten motor </a:t>
            </a:r>
            <a:r>
              <a:rPr lang="en-US" sz="1800" dirty="0" err="1"/>
              <a:t>smontoval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/>
              <a:t>– </a:t>
            </a:r>
            <a:r>
              <a:rPr lang="en-US" sz="1800" dirty="0" err="1"/>
              <a:t>Provleč</a:t>
            </a:r>
            <a:r>
              <a:rPr lang="en-US" sz="1800" dirty="0"/>
              <a:t> </a:t>
            </a:r>
            <a:r>
              <a:rPr lang="en-US" sz="1800" dirty="0" err="1"/>
              <a:t>lano</a:t>
            </a:r>
            <a:r>
              <a:rPr lang="en-US" sz="1800" dirty="0"/>
              <a:t> </a:t>
            </a:r>
            <a:r>
              <a:rPr lang="en-US" sz="1800" dirty="0" err="1"/>
              <a:t>tím</a:t>
            </a:r>
            <a:r>
              <a:rPr lang="en-US" sz="1800" dirty="0"/>
              <a:t> </a:t>
            </a:r>
            <a:r>
              <a:rPr lang="en-US" sz="1800" dirty="0" err="1"/>
              <a:t>okem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horní</a:t>
            </a:r>
            <a:r>
              <a:rPr lang="en-US" sz="1800" dirty="0"/>
              <a:t> </a:t>
            </a:r>
            <a:r>
              <a:rPr lang="en-US" sz="1800" dirty="0" err="1"/>
              <a:t>straně</a:t>
            </a:r>
            <a:r>
              <a:rPr lang="en-US" sz="1800" dirty="0"/>
              <a:t> </a:t>
            </a:r>
            <a:r>
              <a:rPr lang="en-US" sz="1800" dirty="0" err="1"/>
              <a:t>motoru</a:t>
            </a:r>
            <a:r>
              <a:rPr lang="en-US" sz="1800" dirty="0"/>
              <a:t>.</a:t>
            </a:r>
            <a:endParaRPr lang="cs-CZ" sz="1800" dirty="0"/>
          </a:p>
          <a:p>
            <a:pPr marL="324000" lvl="1" indent="0">
              <a:buNone/>
            </a:pPr>
            <a:br>
              <a:rPr lang="en-US" sz="1800" dirty="0"/>
            </a:br>
            <a:r>
              <a:rPr lang="en-US" sz="1800" dirty="0"/>
              <a:t>– Jo, </a:t>
            </a:r>
            <a:r>
              <a:rPr lang="en-US" sz="1800" dirty="0" err="1"/>
              <a:t>mimochodem</a:t>
            </a:r>
            <a:r>
              <a:rPr lang="en-US" sz="1800" dirty="0"/>
              <a:t>, </a:t>
            </a:r>
            <a:r>
              <a:rPr lang="en-US" sz="1800" dirty="0" err="1"/>
              <a:t>koupils</a:t>
            </a:r>
            <a:r>
              <a:rPr lang="en-US" sz="1800" dirty="0"/>
              <a:t> </a:t>
            </a:r>
            <a:r>
              <a:rPr lang="en-US" sz="1800" dirty="0" err="1"/>
              <a:t>už</a:t>
            </a:r>
            <a:r>
              <a:rPr lang="en-US" sz="1800" dirty="0"/>
              <a:t> ten </a:t>
            </a:r>
            <a:r>
              <a:rPr lang="en-US" sz="1800" dirty="0" err="1"/>
              <a:t>benzín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/>
              <a:t>B: </a:t>
            </a:r>
            <a:r>
              <a:rPr lang="en-US" sz="1800" dirty="0" err="1"/>
              <a:t>Jasně</a:t>
            </a:r>
            <a:r>
              <a:rPr lang="en-US" sz="1800" dirty="0"/>
              <a:t>, </a:t>
            </a:r>
            <a:r>
              <a:rPr lang="en-US" sz="1800" dirty="0" err="1"/>
              <a:t>koupil</a:t>
            </a:r>
            <a:r>
              <a:rPr lang="en-US" sz="1800" dirty="0"/>
              <a:t>, </a:t>
            </a:r>
            <a:r>
              <a:rPr lang="en-US" sz="1800" dirty="0" err="1"/>
              <a:t>když</a:t>
            </a:r>
            <a:r>
              <a:rPr lang="en-US" sz="1800" dirty="0"/>
              <a:t> </a:t>
            </a:r>
            <a:r>
              <a:rPr lang="en-US" sz="1800" dirty="0" err="1"/>
              <a:t>jsem</a:t>
            </a:r>
            <a:r>
              <a:rPr lang="en-US" sz="1800" dirty="0"/>
              <a:t> </a:t>
            </a:r>
            <a:r>
              <a:rPr lang="en-US" sz="1800" dirty="0" err="1"/>
              <a:t>sháněl</a:t>
            </a:r>
            <a:r>
              <a:rPr lang="en-US" sz="1800" dirty="0"/>
              <a:t> disk do </a:t>
            </a:r>
            <a:r>
              <a:rPr lang="en-US" sz="1800" dirty="0" err="1"/>
              <a:t>sekačky</a:t>
            </a:r>
            <a:r>
              <a:rPr lang="en-US" sz="1800" dirty="0"/>
              <a:t>.</a:t>
            </a:r>
            <a:br>
              <a:rPr lang="en-US" sz="1800" dirty="0"/>
            </a:br>
            <a:endParaRPr lang="cs-CZ" sz="1800" dirty="0"/>
          </a:p>
          <a:p>
            <a:pPr marL="594000" lvl="2" indent="0">
              <a:buNone/>
            </a:pPr>
            <a:r>
              <a:rPr lang="en-US" sz="1800" dirty="0"/>
              <a:t>– </a:t>
            </a:r>
            <a:r>
              <a:rPr lang="en-US" sz="1800" dirty="0" err="1"/>
              <a:t>Zapomněl</a:t>
            </a:r>
            <a:r>
              <a:rPr lang="en-US" sz="1800" dirty="0"/>
              <a:t> </a:t>
            </a:r>
            <a:r>
              <a:rPr lang="en-US" sz="1800" dirty="0" err="1"/>
              <a:t>jsem</a:t>
            </a:r>
            <a:r>
              <a:rPr lang="en-US" sz="1800" dirty="0"/>
              <a:t> </a:t>
            </a:r>
            <a:r>
              <a:rPr lang="en-US" sz="1800" dirty="0" err="1"/>
              <a:t>vzít</a:t>
            </a:r>
            <a:r>
              <a:rPr lang="en-US" sz="1800" dirty="0"/>
              <a:t> </a:t>
            </a:r>
            <a:r>
              <a:rPr lang="en-US" sz="1800" dirty="0" err="1"/>
              <a:t>kanystr</a:t>
            </a:r>
            <a:r>
              <a:rPr lang="en-US" sz="1800" dirty="0"/>
              <a:t>, </a:t>
            </a:r>
            <a:r>
              <a:rPr lang="en-US" sz="1800" dirty="0" err="1"/>
              <a:t>tak</a:t>
            </a:r>
            <a:r>
              <a:rPr lang="en-US" sz="1800" dirty="0"/>
              <a:t> </a:t>
            </a:r>
            <a:r>
              <a:rPr lang="en-US" sz="1800" dirty="0" err="1"/>
              <a:t>jsem</a:t>
            </a:r>
            <a:r>
              <a:rPr lang="en-US" sz="1800" dirty="0"/>
              <a:t> </a:t>
            </a:r>
            <a:r>
              <a:rPr lang="en-US" sz="1800" dirty="0" err="1"/>
              <a:t>koupil</a:t>
            </a:r>
            <a:r>
              <a:rPr lang="en-US" sz="1800" dirty="0"/>
              <a:t> </a:t>
            </a:r>
            <a:r>
              <a:rPr lang="en-US" sz="1800" dirty="0" err="1"/>
              <a:t>nový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A: </a:t>
            </a:r>
            <a:r>
              <a:rPr lang="en-US" sz="1800" dirty="0" err="1"/>
              <a:t>Byl</a:t>
            </a:r>
            <a:r>
              <a:rPr lang="en-US" sz="1800" dirty="0"/>
              <a:t> </a:t>
            </a:r>
            <a:r>
              <a:rPr lang="en-US" sz="1800" dirty="0" err="1"/>
              <a:t>drahý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/>
              <a:t>B: Ne, ale </a:t>
            </a:r>
            <a:r>
              <a:rPr lang="en-US" sz="1800" dirty="0" err="1"/>
              <a:t>bude</a:t>
            </a:r>
            <a:r>
              <a:rPr lang="en-US" sz="1800" dirty="0"/>
              <a:t> se mi </a:t>
            </a:r>
            <a:r>
              <a:rPr lang="en-US" sz="1800" dirty="0" err="1"/>
              <a:t>hodit</a:t>
            </a:r>
            <a:r>
              <a:rPr lang="en-US" sz="1800" dirty="0"/>
              <a:t> do </a:t>
            </a:r>
            <a:r>
              <a:rPr lang="en-US" sz="1800" dirty="0" err="1"/>
              <a:t>auta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A: </a:t>
            </a:r>
            <a:r>
              <a:rPr lang="en-US" sz="1800" dirty="0" err="1"/>
              <a:t>Fajn</a:t>
            </a:r>
            <a:r>
              <a:rPr lang="en-US" sz="1800" dirty="0"/>
              <a:t>.</a:t>
            </a:r>
            <a:br>
              <a:rPr lang="en-US" sz="1800" dirty="0"/>
            </a:b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– </a:t>
            </a:r>
            <a:r>
              <a:rPr lang="en-US" sz="1800" dirty="0" err="1"/>
              <a:t>Už</a:t>
            </a:r>
            <a:r>
              <a:rPr lang="en-US" sz="1800" dirty="0"/>
              <a:t> to </a:t>
            </a:r>
            <a:r>
              <a:rPr lang="en-US" sz="1800" dirty="0" err="1"/>
              <a:t>máš</a:t>
            </a:r>
            <a:r>
              <a:rPr lang="en-US" sz="1800" dirty="0"/>
              <a:t> </a:t>
            </a:r>
            <a:r>
              <a:rPr lang="en-US" sz="1800" dirty="0" err="1"/>
              <a:t>provlečené</a:t>
            </a:r>
            <a:r>
              <a:rPr lang="en-US" sz="1800" dirty="0"/>
              <a:t>? </a:t>
            </a:r>
            <a:br>
              <a:rPr lang="en-US" sz="1800" dirty="0"/>
            </a:br>
            <a:endParaRPr lang="cs-CZ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8EA21-13AD-40E3-B797-1ACCC261E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966C89-42EF-4625-B7FF-75EA078BCB00}"/>
              </a:ext>
            </a:extLst>
          </p:cNvPr>
          <p:cNvSpPr/>
          <p:nvPr/>
        </p:nvSpPr>
        <p:spPr>
          <a:xfrm>
            <a:off x="5358580" y="3008672"/>
            <a:ext cx="5378245" cy="1455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12518-EF51-4663-BB33-F667DEC96282}"/>
              </a:ext>
            </a:extLst>
          </p:cNvPr>
          <p:cNvSpPr/>
          <p:nvPr/>
        </p:nvSpPr>
        <p:spPr>
          <a:xfrm>
            <a:off x="5034116" y="1946787"/>
            <a:ext cx="6243484" cy="28120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1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F432-D109-4F4A-B53A-6268CB81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cs-CZ" dirty="0" err="1"/>
              <a:t>émantika</a:t>
            </a:r>
            <a:r>
              <a:rPr lang="cs-CZ" dirty="0"/>
              <a:t> Diskurzu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BDCEE-8186-4282-9577-0E3FBE1F4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cs-CZ" sz="1600" b="1" dirty="0">
                <a:solidFill>
                  <a:schemeClr val="accent1"/>
                </a:solidFill>
              </a:rPr>
              <a:t>Prostředky koherence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600" dirty="0"/>
              <a:t>časová souslednost (jednota času, místa a děje)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porušení časové souslednosti je vyjádřeno explicitně: </a:t>
            </a:r>
            <a:r>
              <a:rPr lang="en-US" sz="1600" dirty="0"/>
              <a:t>”</a:t>
            </a:r>
            <a:r>
              <a:rPr lang="cs-CZ" sz="1600" dirty="0"/>
              <a:t>ještě předtím</a:t>
            </a:r>
            <a:r>
              <a:rPr lang="en-US" sz="1600" dirty="0"/>
              <a:t>”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výrazy jako „Nejprve …, potom …“, „Oproti tomu …“, </a:t>
            </a:r>
            <a:r>
              <a:rPr lang="en-US" sz="1600" dirty="0"/>
              <a:t>“</a:t>
            </a:r>
            <a:r>
              <a:rPr lang="cs-CZ" sz="1600" dirty="0"/>
              <a:t>také</a:t>
            </a:r>
            <a:r>
              <a:rPr lang="en-US" sz="1600" dirty="0"/>
              <a:t>”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elipsa: Koupila jsem si auto a Marie [si koupila auto] taky.</a:t>
            </a:r>
            <a:endParaRPr lang="cs-CZ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86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BA31-7DA2-4115-BF88-6640DD66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Elipsa</a:t>
            </a:r>
            <a:r>
              <a:rPr lang="en-US" dirty="0"/>
              <a:t>, </a:t>
            </a:r>
            <a:r>
              <a:rPr lang="en-US" dirty="0" err="1"/>
              <a:t>výpustka</a:t>
            </a:r>
            <a:r>
              <a:rPr lang="en-US" dirty="0"/>
              <a:t> (ellipsis)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CC9A-1A1D-465D-8B68-48028E4B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Petr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šel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večírek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kde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[Petr]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potkal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Pavlu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endParaRPr lang="cs-CZ" sz="1800" dirty="0">
              <a:solidFill>
                <a:srgbClr val="000000"/>
              </a:solidFill>
              <a:latin typeface="LMSans10-Regular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Koupila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jsem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auto a Marie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koupila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auto] taky.</a:t>
            </a:r>
            <a:endParaRPr lang="cs-CZ" sz="1800" dirty="0">
              <a:solidFill>
                <a:srgbClr val="000000"/>
              </a:solidFill>
              <a:latin typeface="LMSans10-Regular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Mám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zavolat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já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tobě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nebo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ty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máš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zavolat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mně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?</a:t>
            </a:r>
            <a:endParaRPr lang="cs-CZ" sz="1800" dirty="0">
              <a:solidFill>
                <a:srgbClr val="000000"/>
              </a:solidFill>
              <a:latin typeface="LMSans10-Regular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SS10"/>
              </a:rPr>
              <a:t>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Mám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vám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dát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ty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brambory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SS10"/>
              </a:rPr>
              <a:t>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máslo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?</a:t>
            </a:r>
            <a:endParaRPr lang="cs-CZ" sz="1800" dirty="0">
              <a:solidFill>
                <a:srgbClr val="000000"/>
              </a:solidFill>
              <a:latin typeface="LMSans10-Regular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Nevím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proč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bych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měla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tuhle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knížku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číst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6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3F23-8314-4E59-A806-80DF2455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Promluvové</a:t>
            </a:r>
            <a:r>
              <a:rPr lang="en-US" dirty="0"/>
              <a:t> </a:t>
            </a:r>
            <a:r>
              <a:rPr lang="en-US" dirty="0" err="1"/>
              <a:t>objekty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C242-D52C-4C2F-B1FC-A0457E674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seznam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objektů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promluvy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promluvový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objekt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PO; discourse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entity):</a:t>
            </a:r>
            <a:endParaRPr lang="cs-CZ" sz="1800" dirty="0">
              <a:solidFill>
                <a:srgbClr val="000000"/>
              </a:solidFill>
              <a:latin typeface="LMSans10-Regular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množina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prvků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znalostní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báze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(knowledge base, KB),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které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byly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zmíněny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mohou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být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odkazovány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pomocí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zájmen</a:t>
            </a:r>
            <a:endParaRPr lang="cs-CZ" sz="1800" dirty="0">
              <a:solidFill>
                <a:srgbClr val="000000"/>
              </a:solidFill>
              <a:latin typeface="LMSans10-Regular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pokud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prvek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nebyl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zmíněn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přesto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může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být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odkazován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byl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evokován</a:t>
            </a:r>
            <a:endParaRPr lang="cs-CZ" sz="1800" b="1" dirty="0">
              <a:solidFill>
                <a:schemeClr val="accent1"/>
              </a:solidFill>
              <a:latin typeface="LMSans10-Regular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jmenná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fráze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typicky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vyjadřuje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nějaký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PO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621DF-82AB-473C-BD12-62CB51265001}"/>
              </a:ext>
            </a:extLst>
          </p:cNvPr>
          <p:cNvSpPr txBox="1"/>
          <p:nvPr/>
        </p:nvSpPr>
        <p:spPr>
          <a:xfrm>
            <a:off x="924233" y="4610933"/>
            <a:ext cx="9556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Karlovi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někdo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ukradl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auto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j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které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j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[on]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měl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zaparkované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před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domem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 </a:t>
            </a:r>
            <a:endParaRPr lang="cs-CZ" sz="1800" b="0" i="0" dirty="0">
              <a:solidFill>
                <a:srgbClr val="000000"/>
              </a:solidFill>
              <a:effectLst/>
              <a:latin typeface="LMSans10-Regular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[on]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Zavolal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policii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přijeli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sepsali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to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Za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měsíc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mu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napsali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že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případ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LMSans8-Oblique"/>
              </a:rPr>
              <a:t>m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LMSans8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odkládají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3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1E33-CF6D-4DAD-B2FB-A0C8265E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Odkazy</a:t>
            </a:r>
            <a:r>
              <a:rPr lang="en-US" dirty="0"/>
              <a:t> v </a:t>
            </a:r>
            <a:r>
              <a:rPr lang="en-US" dirty="0" err="1"/>
              <a:t>diskurzu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6D33-A867-465C-B8F4-96FD179A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0" i="0" dirty="0" err="1">
                <a:solidFill>
                  <a:srgbClr val="61B7CF"/>
                </a:solidFill>
                <a:effectLst/>
                <a:latin typeface="LMSans10-Regular"/>
              </a:rPr>
              <a:t>exofora</a:t>
            </a:r>
            <a:r>
              <a:rPr lang="en-US" sz="1800" b="0" i="0" dirty="0">
                <a:solidFill>
                  <a:srgbClr val="61B7CF"/>
                </a:solidFill>
                <a:effectLst/>
                <a:latin typeface="LMSans10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odkaz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mimo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text)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Co je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MSans10-Oblique"/>
              </a:rPr>
              <a:t>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?</a:t>
            </a:r>
            <a:endParaRPr lang="cs-CZ" sz="1800" b="0" i="0" dirty="0">
              <a:solidFill>
                <a:srgbClr val="000000"/>
              </a:solidFill>
              <a:effectLst/>
              <a:latin typeface="LMSans10-Regular"/>
            </a:endParaRPr>
          </a:p>
          <a:p>
            <a:r>
              <a:rPr lang="en-US" sz="1800" b="0" i="0" dirty="0" err="1">
                <a:solidFill>
                  <a:srgbClr val="61B7CF"/>
                </a:solidFill>
                <a:effectLst/>
                <a:latin typeface="LMSans10-Regular"/>
              </a:rPr>
              <a:t>endofora</a:t>
            </a:r>
            <a:r>
              <a:rPr lang="en-US" sz="1800" b="0" i="0" dirty="0">
                <a:solidFill>
                  <a:srgbClr val="61B7CF"/>
                </a:solidFill>
                <a:effectLst/>
                <a:latin typeface="LMSans10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odkaz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do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textu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v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takovém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případě</a:t>
            </a:r>
            <a:endParaRPr lang="cs-CZ" sz="1800" b="0" i="0" dirty="0">
              <a:solidFill>
                <a:srgbClr val="000000"/>
              </a:solidFill>
              <a:effectLst/>
              <a:latin typeface="LMSans10-Regular"/>
            </a:endParaRPr>
          </a:p>
          <a:p>
            <a:r>
              <a:rPr lang="en-US" sz="1800" b="0" i="0" dirty="0" err="1">
                <a:solidFill>
                  <a:srgbClr val="61B7CF"/>
                </a:solidFill>
                <a:effectLst/>
                <a:latin typeface="LMSans10-Regular"/>
              </a:rPr>
              <a:t>anafora</a:t>
            </a:r>
            <a:r>
              <a:rPr lang="en-US" sz="1800" b="0" i="0" dirty="0">
                <a:solidFill>
                  <a:srgbClr val="61B7CF"/>
                </a:solidFill>
                <a:effectLst/>
                <a:latin typeface="LMSans10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zpětný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odkaz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) – antecedent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dříve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evokovaný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PO)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Anežka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LMSans10-Oblique"/>
              </a:rPr>
              <a:t>sebe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MSans10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hodila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kabát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vyrazila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endParaRPr lang="cs-CZ" sz="1800" b="0" i="0" dirty="0">
              <a:solidFill>
                <a:srgbClr val="000000"/>
              </a:solidFill>
              <a:effectLst/>
              <a:latin typeface="LMSans10-Regular"/>
            </a:endParaRPr>
          </a:p>
          <a:p>
            <a:r>
              <a:rPr lang="en-US" sz="1800" b="0" i="0" dirty="0" err="1">
                <a:solidFill>
                  <a:srgbClr val="61B7CF"/>
                </a:solidFill>
                <a:effectLst/>
                <a:latin typeface="LMSans10-Regular"/>
              </a:rPr>
              <a:t>katafora</a:t>
            </a:r>
            <a:r>
              <a:rPr lang="en-US" sz="1800" b="0" i="0" dirty="0">
                <a:solidFill>
                  <a:srgbClr val="61B7CF"/>
                </a:solidFill>
                <a:effectLst/>
                <a:latin typeface="LMSans10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dopředný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odkaz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Protože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MSans10-Oblique"/>
              </a:rPr>
              <a:t>[on]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byl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chytrý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vydal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se David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nejprve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za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svým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šéfem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endParaRPr lang="cs-CZ" sz="1800" b="0" i="0" dirty="0">
              <a:solidFill>
                <a:srgbClr val="000000"/>
              </a:solidFill>
              <a:effectLst/>
              <a:latin typeface="LMSans10-Regular"/>
            </a:endParaRPr>
          </a:p>
          <a:p>
            <a:r>
              <a:rPr lang="en-US" sz="1800" b="0" i="0" dirty="0" err="1">
                <a:solidFill>
                  <a:srgbClr val="61B7CF"/>
                </a:solidFill>
                <a:effectLst/>
                <a:latin typeface="LMSans10-Regular"/>
              </a:rPr>
              <a:t>koreference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: Václav Klaus, Klaus,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bývalý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prezident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on,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čórlpero</a:t>
            </a:r>
            <a:endParaRPr lang="cs-CZ" sz="1800" dirty="0">
              <a:solidFill>
                <a:srgbClr val="000000"/>
              </a:solidFill>
              <a:latin typeface="LMSans10-Regular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druhy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anafor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: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>
                <a:solidFill>
                  <a:srgbClr val="61B7CF"/>
                </a:solidFill>
                <a:effectLst/>
                <a:latin typeface="LMSans10-Regular"/>
              </a:rPr>
              <a:t>•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deixe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: Petr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ukrojil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chleba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pak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MSans10-Oblique"/>
              </a:rPr>
              <a:t>ho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snědl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r>
              <a:rPr lang="en-US" sz="1800" b="0" i="0" dirty="0">
                <a:solidFill>
                  <a:srgbClr val="61B7CF"/>
                </a:solidFill>
                <a:effectLst/>
                <a:latin typeface="LMSans10-Regular"/>
              </a:rPr>
              <a:t>•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synonymum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: Petr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ukrojil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chleba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a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pak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LMSans10-Oblique"/>
              </a:rPr>
              <a:t>krajíc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LMSans10-Oblique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snědl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50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669-1B93-492C-A33E-1D62F67E2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Rozpoznání</a:t>
            </a:r>
            <a:r>
              <a:rPr lang="en-US" dirty="0"/>
              <a:t> </a:t>
            </a:r>
            <a:r>
              <a:rPr lang="en-US" dirty="0" err="1"/>
              <a:t>anafor</a:t>
            </a:r>
            <a:r>
              <a:rPr lang="en-US" dirty="0"/>
              <a:t>, </a:t>
            </a:r>
            <a:r>
              <a:rPr lang="en-US" dirty="0" err="1"/>
              <a:t>rezoluce</a:t>
            </a:r>
            <a:r>
              <a:rPr lang="en-US" dirty="0"/>
              <a:t> </a:t>
            </a:r>
            <a:r>
              <a:rPr lang="en-US" dirty="0" err="1"/>
              <a:t>anafor</a:t>
            </a:r>
            <a:r>
              <a:rPr lang="en-US" dirty="0"/>
              <a:t> (anaphora resolution)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C68E02-2A83-4016-9B92-3B61295EF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algoritmus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0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F0A4-241B-4CF9-BCB3-F3AE0185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Rozpoznání</a:t>
            </a:r>
            <a:r>
              <a:rPr lang="en-US" dirty="0"/>
              <a:t> </a:t>
            </a:r>
            <a:r>
              <a:rPr lang="en-US" dirty="0" err="1"/>
              <a:t>anafor</a:t>
            </a:r>
            <a:r>
              <a:rPr lang="en-US" dirty="0"/>
              <a:t>: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algoritmus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5292-EA66-4B13-B840-3A4AC06AD8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objekty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promluvy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(PO):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promluvový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zásobník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(</a:t>
            </a:r>
            <a:r>
              <a:rPr lang="en-US" sz="1600" i="1" dirty="0">
                <a:solidFill>
                  <a:srgbClr val="000000"/>
                </a:solidFill>
                <a:latin typeface="LMSans10-Oblique"/>
              </a:rPr>
              <a:t>history list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)</a:t>
            </a:r>
            <a:endParaRPr lang="cs-CZ" sz="1600" dirty="0">
              <a:solidFill>
                <a:srgbClr val="000000"/>
              </a:solidFill>
              <a:latin typeface="LMSans10-Regular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při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každé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zmínce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objektu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se PO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posune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vrchol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zásobníku</a:t>
            </a:r>
            <a:endParaRPr lang="cs-CZ" sz="1600" dirty="0">
              <a:solidFill>
                <a:srgbClr val="000000"/>
              </a:solidFill>
              <a:latin typeface="LMSans10-Regular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každý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odkaz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nahradí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PO,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který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je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nejblíž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vrcholu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zásobníku</a:t>
            </a:r>
            <a:r>
              <a:rPr lang="cs-CZ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a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obsahuje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gram.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shodu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číslo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příp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. rod)</a:t>
            </a:r>
            <a:endParaRPr lang="cs-CZ" sz="1600" dirty="0">
              <a:solidFill>
                <a:srgbClr val="000000"/>
              </a:solidFill>
              <a:latin typeface="LMSans10-Regular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LMSans10-Regular"/>
              </a:rPr>
              <a:t>v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jedné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klauzi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se PO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vyskytuje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jen</a:t>
            </a:r>
            <a:r>
              <a:rPr lang="en-US" sz="1600" dirty="0">
                <a:solidFill>
                  <a:srgbClr val="000000"/>
                </a:solidFill>
                <a:latin typeface="LMSans10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MSans10-Regular"/>
              </a:rPr>
              <a:t>jednou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6CC69-5CCB-4442-A480-F681DEBC52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Karlovi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někdo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ukradl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auto,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MSans10-Regular"/>
              </a:rPr>
              <a:t>které</a:t>
            </a:r>
            <a:r>
              <a:rPr lang="en-US" sz="1800" b="0" i="0" dirty="0">
                <a:solidFill>
                  <a:srgbClr val="057D9F"/>
                </a:solidFill>
                <a:effectLst/>
                <a:latin typeface="LMSans10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[on]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měl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zaparkované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před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domem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 [on]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Zavolal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policii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přijeli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sepsali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to. Za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měsíc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mu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napsali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že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[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]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případ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MSans10-Regular"/>
              </a:rPr>
              <a:t>odkládají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  <a:t>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LMSans10-Regular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4232B-0F0A-48A9-8EB0-C67991A55027}"/>
              </a:ext>
            </a:extLst>
          </p:cNvPr>
          <p:cNvSpPr txBox="1"/>
          <p:nvPr/>
        </p:nvSpPr>
        <p:spPr>
          <a:xfrm>
            <a:off x="8357419" y="3128805"/>
            <a:ext cx="747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auto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6322D-459E-4949-AF7C-19D62E422AD0}"/>
              </a:ext>
            </a:extLst>
          </p:cNvPr>
          <p:cNvSpPr txBox="1"/>
          <p:nvPr/>
        </p:nvSpPr>
        <p:spPr>
          <a:xfrm>
            <a:off x="8888362" y="3128805"/>
            <a:ext cx="747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které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2229E-243B-4ED2-8652-E17194360F6F}"/>
              </a:ext>
            </a:extLst>
          </p:cNvPr>
          <p:cNvSpPr txBox="1"/>
          <p:nvPr/>
        </p:nvSpPr>
        <p:spPr>
          <a:xfrm>
            <a:off x="9421541" y="3128805"/>
            <a:ext cx="670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[on]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797BD-BCFB-47BE-BB29-CA31CC9FAF0C}"/>
              </a:ext>
            </a:extLst>
          </p:cNvPr>
          <p:cNvSpPr txBox="1"/>
          <p:nvPr/>
        </p:nvSpPr>
        <p:spPr>
          <a:xfrm>
            <a:off x="6551525" y="4813160"/>
            <a:ext cx="108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7A755E-9990-42BA-A6F6-893C781B97B1}"/>
              </a:ext>
            </a:extLst>
          </p:cNvPr>
          <p:cNvSpPr txBox="1"/>
          <p:nvPr/>
        </p:nvSpPr>
        <p:spPr>
          <a:xfrm>
            <a:off x="6405991" y="3138853"/>
            <a:ext cx="899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Karlovi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98920-736F-4867-88F5-34951C9C479F}"/>
              </a:ext>
            </a:extLst>
          </p:cNvPr>
          <p:cNvSpPr txBox="1"/>
          <p:nvPr/>
        </p:nvSpPr>
        <p:spPr>
          <a:xfrm>
            <a:off x="6551525" y="4813160"/>
            <a:ext cx="108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</a:t>
            </a:r>
          </a:p>
          <a:p>
            <a:r>
              <a:rPr lang="cs-CZ" dirty="0"/>
              <a:t>Karel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E1A2B-34A0-481E-A1AA-C2DB60732300}"/>
              </a:ext>
            </a:extLst>
          </p:cNvPr>
          <p:cNvSpPr txBox="1"/>
          <p:nvPr/>
        </p:nvSpPr>
        <p:spPr>
          <a:xfrm>
            <a:off x="6561573" y="4808467"/>
            <a:ext cx="108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Karel</a:t>
            </a:r>
          </a:p>
          <a:p>
            <a:r>
              <a:rPr lang="cs-CZ" dirty="0"/>
              <a:t>auto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29A84-E86C-4AE1-9DEE-557475376092}"/>
              </a:ext>
            </a:extLst>
          </p:cNvPr>
          <p:cNvSpPr txBox="1"/>
          <p:nvPr/>
        </p:nvSpPr>
        <p:spPr>
          <a:xfrm>
            <a:off x="6416039" y="3439048"/>
            <a:ext cx="1414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před</a:t>
            </a:r>
            <a:r>
              <a:rPr lang="cs-CZ" sz="1800" b="1" i="0" dirty="0">
                <a:solidFill>
                  <a:schemeClr val="accent1"/>
                </a:solidFill>
                <a:effectLst/>
                <a:latin typeface="LMSans10-Regular"/>
              </a:rPr>
              <a:t> 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domem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61A38-04C6-4E4A-8F81-2DEE058FD6A0}"/>
              </a:ext>
            </a:extLst>
          </p:cNvPr>
          <p:cNvSpPr txBox="1"/>
          <p:nvPr/>
        </p:nvSpPr>
        <p:spPr>
          <a:xfrm>
            <a:off x="6550436" y="4830730"/>
            <a:ext cx="108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dům</a:t>
            </a:r>
          </a:p>
          <a:p>
            <a:r>
              <a:rPr lang="cs-CZ" dirty="0"/>
              <a:t>Karel</a:t>
            </a:r>
          </a:p>
          <a:p>
            <a:r>
              <a:rPr lang="cs-CZ" dirty="0"/>
              <a:t>auto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A6118C-0058-4023-88B0-5D1626950DD5}"/>
              </a:ext>
            </a:extLst>
          </p:cNvPr>
          <p:cNvSpPr txBox="1"/>
          <p:nvPr/>
        </p:nvSpPr>
        <p:spPr>
          <a:xfrm>
            <a:off x="7730611" y="3439048"/>
            <a:ext cx="761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[on]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E81634-3501-418B-8463-B7A55F6A9225}"/>
              </a:ext>
            </a:extLst>
          </p:cNvPr>
          <p:cNvSpPr txBox="1"/>
          <p:nvPr/>
        </p:nvSpPr>
        <p:spPr>
          <a:xfrm>
            <a:off x="9131852" y="3439048"/>
            <a:ext cx="851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policii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D3680-3C1D-4C63-BFF2-332DDB511F03}"/>
              </a:ext>
            </a:extLst>
          </p:cNvPr>
          <p:cNvSpPr txBox="1"/>
          <p:nvPr/>
        </p:nvSpPr>
        <p:spPr>
          <a:xfrm>
            <a:off x="6550436" y="4803774"/>
            <a:ext cx="108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policie</a:t>
            </a:r>
          </a:p>
          <a:p>
            <a:r>
              <a:rPr lang="cs-CZ" dirty="0"/>
              <a:t>dům</a:t>
            </a:r>
          </a:p>
          <a:p>
            <a:r>
              <a:rPr lang="cs-CZ" dirty="0"/>
              <a:t>Karel</a:t>
            </a:r>
          </a:p>
          <a:p>
            <a:r>
              <a:rPr lang="cs-CZ" dirty="0"/>
              <a:t>auto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C36F31-9FBE-4184-9215-E7CF0C945AC9}"/>
              </a:ext>
            </a:extLst>
          </p:cNvPr>
          <p:cNvSpPr txBox="1"/>
          <p:nvPr/>
        </p:nvSpPr>
        <p:spPr>
          <a:xfrm>
            <a:off x="9796297" y="3438449"/>
            <a:ext cx="700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[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oni</a:t>
            </a:r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B373FB-6A8D-4031-95EB-36388044527C}"/>
              </a:ext>
            </a:extLst>
          </p:cNvPr>
          <p:cNvSpPr txBox="1"/>
          <p:nvPr/>
        </p:nvSpPr>
        <p:spPr>
          <a:xfrm>
            <a:off x="10923709" y="3438449"/>
            <a:ext cx="761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[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oni</a:t>
            </a:r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5AF650-EBB5-40AC-A151-CFD59B9A5562}"/>
              </a:ext>
            </a:extLst>
          </p:cNvPr>
          <p:cNvSpPr txBox="1"/>
          <p:nvPr/>
        </p:nvSpPr>
        <p:spPr>
          <a:xfrm>
            <a:off x="7089287" y="3739243"/>
            <a:ext cx="469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to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D6C7C9-2B75-437D-89C4-4028D36974E8}"/>
              </a:ext>
            </a:extLst>
          </p:cNvPr>
          <p:cNvSpPr txBox="1"/>
          <p:nvPr/>
        </p:nvSpPr>
        <p:spPr>
          <a:xfrm>
            <a:off x="6540438" y="4803773"/>
            <a:ext cx="1085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?</a:t>
            </a:r>
          </a:p>
          <a:p>
            <a:r>
              <a:rPr lang="cs-CZ" dirty="0"/>
              <a:t>policie</a:t>
            </a:r>
          </a:p>
          <a:p>
            <a:r>
              <a:rPr lang="cs-CZ" dirty="0"/>
              <a:t>dům</a:t>
            </a:r>
          </a:p>
          <a:p>
            <a:r>
              <a:rPr lang="cs-CZ" dirty="0"/>
              <a:t>Karel</a:t>
            </a:r>
          </a:p>
          <a:p>
            <a:r>
              <a:rPr lang="cs-CZ" dirty="0"/>
              <a:t>auto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FCEF7E-93E9-4F0C-A0F0-3C69F79328BA}"/>
              </a:ext>
            </a:extLst>
          </p:cNvPr>
          <p:cNvSpPr txBox="1"/>
          <p:nvPr/>
        </p:nvSpPr>
        <p:spPr>
          <a:xfrm>
            <a:off x="8255409" y="3739243"/>
            <a:ext cx="50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mu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A5F508-1682-4DA8-98F9-1E70DD9AA1E9}"/>
              </a:ext>
            </a:extLst>
          </p:cNvPr>
          <p:cNvSpPr txBox="1"/>
          <p:nvPr/>
        </p:nvSpPr>
        <p:spPr>
          <a:xfrm>
            <a:off x="6561573" y="4816650"/>
            <a:ext cx="1085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dům</a:t>
            </a:r>
          </a:p>
          <a:p>
            <a:r>
              <a:rPr lang="cs-CZ" dirty="0"/>
              <a:t>?</a:t>
            </a:r>
          </a:p>
          <a:p>
            <a:r>
              <a:rPr lang="cs-CZ" dirty="0"/>
              <a:t>policie</a:t>
            </a:r>
          </a:p>
          <a:p>
            <a:r>
              <a:rPr lang="cs-CZ" dirty="0"/>
              <a:t>Karel</a:t>
            </a:r>
          </a:p>
          <a:p>
            <a:r>
              <a:rPr lang="cs-CZ" dirty="0"/>
              <a:t>auto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3CE125-F298-4A87-8DE3-48B7AA497C0C}"/>
              </a:ext>
            </a:extLst>
          </p:cNvPr>
          <p:cNvSpPr txBox="1"/>
          <p:nvPr/>
        </p:nvSpPr>
        <p:spPr>
          <a:xfrm>
            <a:off x="8605754" y="3739243"/>
            <a:ext cx="640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[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oni</a:t>
            </a:r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DEE3A0-561F-4FBB-94AD-2CDA5BD53717}"/>
              </a:ext>
            </a:extLst>
          </p:cNvPr>
          <p:cNvSpPr txBox="1"/>
          <p:nvPr/>
        </p:nvSpPr>
        <p:spPr>
          <a:xfrm>
            <a:off x="10108281" y="3739243"/>
            <a:ext cx="640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[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oni</a:t>
            </a:r>
            <a:r>
              <a:rPr lang="en-US" sz="1800" b="1" i="0" dirty="0">
                <a:solidFill>
                  <a:schemeClr val="accent1"/>
                </a:solidFill>
                <a:effectLst/>
                <a:latin typeface="LMSans10-Regular"/>
              </a:rPr>
              <a:t>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9F5164-1F80-41B5-A106-66BC49B9282E}"/>
              </a:ext>
            </a:extLst>
          </p:cNvPr>
          <p:cNvSpPr txBox="1"/>
          <p:nvPr/>
        </p:nvSpPr>
        <p:spPr>
          <a:xfrm>
            <a:off x="10586137" y="3739243"/>
            <a:ext cx="83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accent1"/>
                </a:solidFill>
                <a:effectLst/>
                <a:latin typeface="LMSans10-Regular"/>
              </a:rPr>
              <a:t>případ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92E83E-DFFB-45F6-993A-8B18FE89D643}"/>
              </a:ext>
            </a:extLst>
          </p:cNvPr>
          <p:cNvSpPr txBox="1"/>
          <p:nvPr/>
        </p:nvSpPr>
        <p:spPr>
          <a:xfrm>
            <a:off x="6546827" y="4814482"/>
            <a:ext cx="1085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případ</a:t>
            </a:r>
          </a:p>
          <a:p>
            <a:r>
              <a:rPr lang="cs-CZ" dirty="0"/>
              <a:t>dům</a:t>
            </a:r>
          </a:p>
          <a:p>
            <a:r>
              <a:rPr lang="cs-CZ" dirty="0"/>
              <a:t>policie</a:t>
            </a:r>
          </a:p>
          <a:p>
            <a:r>
              <a:rPr lang="cs-CZ" dirty="0"/>
              <a:t>Karel</a:t>
            </a:r>
          </a:p>
          <a:p>
            <a:r>
              <a:rPr lang="cs-CZ" dirty="0"/>
              <a:t>auto</a:t>
            </a:r>
          </a:p>
        </p:txBody>
      </p:sp>
    </p:spTree>
    <p:extLst>
      <p:ext uri="{BB962C8B-B14F-4D97-AF65-F5344CB8AC3E}">
        <p14:creationId xmlns:p14="http://schemas.microsoft.com/office/powerpoint/2010/main" val="5967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1" grpId="1"/>
      <p:bldP spid="23" grpId="0"/>
      <p:bldP spid="23" grpId="1"/>
      <p:bldP spid="24" grpId="0"/>
      <p:bldP spid="24" grpId="1"/>
      <p:bldP spid="24" grpId="2"/>
      <p:bldP spid="24" grpId="3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Widescreen</PresentationFormat>
  <Paragraphs>139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-apple-system</vt:lpstr>
      <vt:lpstr>CMSS10</vt:lpstr>
      <vt:lpstr>LMSans10-Oblique</vt:lpstr>
      <vt:lpstr>LMSans10-Regular</vt:lpstr>
      <vt:lpstr>LMSans8-Oblique</vt:lpstr>
      <vt:lpstr>Lucida Grande</vt:lpstr>
      <vt:lpstr>Arial</vt:lpstr>
      <vt:lpstr>Calibri</vt:lpstr>
      <vt:lpstr>Corbel</vt:lpstr>
      <vt:lpstr>Franklin Gothic Book</vt:lpstr>
      <vt:lpstr>Franklin Gothic Demi</vt:lpstr>
      <vt:lpstr>Gill Sans MT</vt:lpstr>
      <vt:lpstr>Lato</vt:lpstr>
      <vt:lpstr>Noto Sans</vt:lpstr>
      <vt:lpstr>Roboto</vt:lpstr>
      <vt:lpstr>Times New Roman</vt:lpstr>
      <vt:lpstr>Wingdings 2</vt:lpstr>
      <vt:lpstr>DividendVTI</vt:lpstr>
      <vt:lpstr>PLIN021 Sémantická analýza v praxi</vt:lpstr>
      <vt:lpstr>Sémantika Diskurzu</vt:lpstr>
      <vt:lpstr>Analýza promluvy: krabicový model </vt:lpstr>
      <vt:lpstr>Sémantika Diskurzu</vt:lpstr>
      <vt:lpstr>Elipsa, výpustka (ellipsis) </vt:lpstr>
      <vt:lpstr>Promluvové objekty </vt:lpstr>
      <vt:lpstr>Odkazy v diskurzu </vt:lpstr>
      <vt:lpstr>Rozpoznání anafor, rezoluce anafor (anaphora resolution)</vt:lpstr>
      <vt:lpstr>Rozpoznání anafor: základní algoritmus </vt:lpstr>
      <vt:lpstr>Promluvové objekty a znalost světa </vt:lpstr>
      <vt:lpstr>Mitkov's Antecedent Indicators</vt:lpstr>
      <vt:lpstr>Mitkov's Antecedent Indicators</vt:lpstr>
      <vt:lpstr>Neurální model pro Rezoluci anafor</vt:lpstr>
      <vt:lpstr>Neurální model pro Rezoluci anafor</vt:lpstr>
      <vt:lpstr>Datasety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2020-12-15T12:14:49Z</dcterms:created>
  <dcterms:modified xsi:type="dcterms:W3CDTF">2022-12-15T10:18:46Z</dcterms:modified>
</cp:coreProperties>
</file>