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56"/>
  </p:notesMasterIdLst>
  <p:sldIdLst>
    <p:sldId id="256" r:id="rId3"/>
    <p:sldId id="257" r:id="rId4"/>
    <p:sldId id="293" r:id="rId5"/>
    <p:sldId id="294" r:id="rId6"/>
    <p:sldId id="297" r:id="rId7"/>
    <p:sldId id="298" r:id="rId8"/>
    <p:sldId id="296" r:id="rId9"/>
    <p:sldId id="310" r:id="rId10"/>
    <p:sldId id="311" r:id="rId11"/>
    <p:sldId id="312" r:id="rId12"/>
    <p:sldId id="309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13" r:id="rId21"/>
    <p:sldId id="314" r:id="rId22"/>
    <p:sldId id="315" r:id="rId23"/>
    <p:sldId id="316" r:id="rId24"/>
    <p:sldId id="320" r:id="rId25"/>
    <p:sldId id="317" r:id="rId26"/>
    <p:sldId id="318" r:id="rId27"/>
    <p:sldId id="319" r:id="rId28"/>
    <p:sldId id="321" r:id="rId29"/>
    <p:sldId id="323" r:id="rId30"/>
    <p:sldId id="329" r:id="rId31"/>
    <p:sldId id="330" r:id="rId32"/>
    <p:sldId id="331" r:id="rId33"/>
    <p:sldId id="332" r:id="rId34"/>
    <p:sldId id="333" r:id="rId35"/>
    <p:sldId id="324" r:id="rId36"/>
    <p:sldId id="334" r:id="rId37"/>
    <p:sldId id="335" r:id="rId38"/>
    <p:sldId id="325" r:id="rId39"/>
    <p:sldId id="336" r:id="rId40"/>
    <p:sldId id="326" r:id="rId41"/>
    <p:sldId id="327" r:id="rId42"/>
    <p:sldId id="328" r:id="rId43"/>
    <p:sldId id="337" r:id="rId44"/>
    <p:sldId id="338" r:id="rId45"/>
    <p:sldId id="339" r:id="rId46"/>
    <p:sldId id="340" r:id="rId47"/>
    <p:sldId id="341" r:id="rId48"/>
    <p:sldId id="342" r:id="rId49"/>
    <p:sldId id="343" r:id="rId50"/>
    <p:sldId id="344" r:id="rId51"/>
    <p:sldId id="345" r:id="rId52"/>
    <p:sldId id="346" r:id="rId53"/>
    <p:sldId id="352" r:id="rId54"/>
    <p:sldId id="347" r:id="rId55"/>
    <p:sldId id="353" r:id="rId56"/>
    <p:sldId id="348" r:id="rId57"/>
    <p:sldId id="354" r:id="rId58"/>
    <p:sldId id="355" r:id="rId59"/>
    <p:sldId id="357" r:id="rId60"/>
    <p:sldId id="356" r:id="rId61"/>
    <p:sldId id="358" r:id="rId62"/>
    <p:sldId id="359" r:id="rId63"/>
    <p:sldId id="360" r:id="rId64"/>
    <p:sldId id="361" r:id="rId65"/>
    <p:sldId id="362" r:id="rId66"/>
    <p:sldId id="363" r:id="rId67"/>
    <p:sldId id="369" r:id="rId68"/>
    <p:sldId id="370" r:id="rId69"/>
    <p:sldId id="371" r:id="rId70"/>
    <p:sldId id="364" r:id="rId71"/>
    <p:sldId id="365" r:id="rId72"/>
    <p:sldId id="372" r:id="rId73"/>
    <p:sldId id="373" r:id="rId74"/>
    <p:sldId id="366" r:id="rId75"/>
    <p:sldId id="374" r:id="rId76"/>
    <p:sldId id="375" r:id="rId77"/>
    <p:sldId id="376" r:id="rId78"/>
    <p:sldId id="377" r:id="rId79"/>
    <p:sldId id="378" r:id="rId80"/>
    <p:sldId id="368" r:id="rId81"/>
    <p:sldId id="379" r:id="rId82"/>
    <p:sldId id="380" r:id="rId83"/>
    <p:sldId id="381" r:id="rId84"/>
    <p:sldId id="367" r:id="rId85"/>
    <p:sldId id="382" r:id="rId86"/>
    <p:sldId id="384" r:id="rId87"/>
    <p:sldId id="383" r:id="rId88"/>
    <p:sldId id="385" r:id="rId89"/>
    <p:sldId id="390" r:id="rId90"/>
    <p:sldId id="387" r:id="rId91"/>
    <p:sldId id="388" r:id="rId92"/>
    <p:sldId id="389" r:id="rId93"/>
    <p:sldId id="391" r:id="rId94"/>
    <p:sldId id="392" r:id="rId95"/>
    <p:sldId id="394" r:id="rId96"/>
    <p:sldId id="395" r:id="rId97"/>
    <p:sldId id="393" r:id="rId98"/>
    <p:sldId id="396" r:id="rId99"/>
    <p:sldId id="397" r:id="rId100"/>
    <p:sldId id="398" r:id="rId101"/>
    <p:sldId id="399" r:id="rId102"/>
    <p:sldId id="400" r:id="rId103"/>
    <p:sldId id="401" r:id="rId104"/>
    <p:sldId id="402" r:id="rId105"/>
    <p:sldId id="403" r:id="rId106"/>
    <p:sldId id="407" r:id="rId107"/>
    <p:sldId id="404" r:id="rId108"/>
    <p:sldId id="405" r:id="rId109"/>
    <p:sldId id="406" r:id="rId110"/>
    <p:sldId id="408" r:id="rId111"/>
    <p:sldId id="409" r:id="rId112"/>
    <p:sldId id="410" r:id="rId113"/>
    <p:sldId id="411" r:id="rId114"/>
    <p:sldId id="412" r:id="rId115"/>
    <p:sldId id="413" r:id="rId116"/>
    <p:sldId id="415" r:id="rId117"/>
    <p:sldId id="416" r:id="rId118"/>
    <p:sldId id="417" r:id="rId119"/>
    <p:sldId id="418" r:id="rId120"/>
    <p:sldId id="419" r:id="rId121"/>
    <p:sldId id="420" r:id="rId122"/>
    <p:sldId id="421" r:id="rId123"/>
    <p:sldId id="422" r:id="rId124"/>
    <p:sldId id="414" r:id="rId125"/>
    <p:sldId id="423" r:id="rId126"/>
    <p:sldId id="424" r:id="rId127"/>
    <p:sldId id="425" r:id="rId128"/>
    <p:sldId id="426" r:id="rId129"/>
    <p:sldId id="427" r:id="rId130"/>
    <p:sldId id="428" r:id="rId131"/>
    <p:sldId id="429" r:id="rId132"/>
    <p:sldId id="431" r:id="rId133"/>
    <p:sldId id="432" r:id="rId134"/>
    <p:sldId id="433" r:id="rId135"/>
    <p:sldId id="434" r:id="rId136"/>
    <p:sldId id="435" r:id="rId137"/>
    <p:sldId id="430" r:id="rId138"/>
    <p:sldId id="439" r:id="rId139"/>
    <p:sldId id="437" r:id="rId140"/>
    <p:sldId id="438" r:id="rId141"/>
    <p:sldId id="436" r:id="rId142"/>
    <p:sldId id="440" r:id="rId143"/>
    <p:sldId id="441" r:id="rId144"/>
    <p:sldId id="442" r:id="rId145"/>
    <p:sldId id="443" r:id="rId146"/>
    <p:sldId id="444" r:id="rId147"/>
    <p:sldId id="445" r:id="rId148"/>
    <p:sldId id="447" r:id="rId149"/>
    <p:sldId id="448" r:id="rId150"/>
    <p:sldId id="449" r:id="rId151"/>
    <p:sldId id="446" r:id="rId152"/>
    <p:sldId id="451" r:id="rId153"/>
    <p:sldId id="450" r:id="rId154"/>
    <p:sldId id="278" r:id="rId15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26" autoAdjust="0"/>
  </p:normalViewPr>
  <p:slideViewPr>
    <p:cSldViewPr snapToGrid="0">
      <p:cViewPr>
        <p:scale>
          <a:sx n="124" d="100"/>
          <a:sy n="124" d="100"/>
        </p:scale>
        <p:origin x="1146" y="-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63" Type="http://schemas.openxmlformats.org/officeDocument/2006/relationships/slide" Target="slides/slide61.xml"/><Relationship Id="rId84" Type="http://schemas.openxmlformats.org/officeDocument/2006/relationships/slide" Target="slides/slide82.xml"/><Relationship Id="rId138" Type="http://schemas.openxmlformats.org/officeDocument/2006/relationships/slide" Target="slides/slide136.xml"/><Relationship Id="rId159" Type="http://schemas.openxmlformats.org/officeDocument/2006/relationships/theme" Target="theme/theme1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53" Type="http://schemas.openxmlformats.org/officeDocument/2006/relationships/slide" Target="slides/slide51.xml"/><Relationship Id="rId74" Type="http://schemas.openxmlformats.org/officeDocument/2006/relationships/slide" Target="slides/slide72.xml"/><Relationship Id="rId128" Type="http://schemas.openxmlformats.org/officeDocument/2006/relationships/slide" Target="slides/slide126.xml"/><Relationship Id="rId149" Type="http://schemas.openxmlformats.org/officeDocument/2006/relationships/slide" Target="slides/slide147.xml"/><Relationship Id="rId5" Type="http://schemas.openxmlformats.org/officeDocument/2006/relationships/slide" Target="slides/slide3.xml"/><Relationship Id="rId95" Type="http://schemas.openxmlformats.org/officeDocument/2006/relationships/slide" Target="slides/slide93.xml"/><Relationship Id="rId160" Type="http://schemas.openxmlformats.org/officeDocument/2006/relationships/tableStyles" Target="tableStyles.xml"/><Relationship Id="rId22" Type="http://schemas.openxmlformats.org/officeDocument/2006/relationships/slide" Target="slides/slide20.xml"/><Relationship Id="rId43" Type="http://schemas.openxmlformats.org/officeDocument/2006/relationships/slide" Target="slides/slide41.xml"/><Relationship Id="rId64" Type="http://schemas.openxmlformats.org/officeDocument/2006/relationships/slide" Target="slides/slide62.xml"/><Relationship Id="rId118" Type="http://schemas.openxmlformats.org/officeDocument/2006/relationships/slide" Target="slides/slide116.xml"/><Relationship Id="rId139" Type="http://schemas.openxmlformats.org/officeDocument/2006/relationships/slide" Target="slides/slide137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50" Type="http://schemas.openxmlformats.org/officeDocument/2006/relationships/slide" Target="slides/slide148.xml"/><Relationship Id="rId155" Type="http://schemas.openxmlformats.org/officeDocument/2006/relationships/slide" Target="slides/slide15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slide" Target="slides/slide122.xml"/><Relationship Id="rId129" Type="http://schemas.openxmlformats.org/officeDocument/2006/relationships/slide" Target="slides/slide127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40" Type="http://schemas.openxmlformats.org/officeDocument/2006/relationships/slide" Target="slides/slide138.xml"/><Relationship Id="rId145" Type="http://schemas.openxmlformats.org/officeDocument/2006/relationships/slide" Target="slides/slide14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0" Type="http://schemas.openxmlformats.org/officeDocument/2006/relationships/slide" Target="slides/slide128.xml"/><Relationship Id="rId135" Type="http://schemas.openxmlformats.org/officeDocument/2006/relationships/slide" Target="slides/slide133.xml"/><Relationship Id="rId151" Type="http://schemas.openxmlformats.org/officeDocument/2006/relationships/slide" Target="slides/slide149.xml"/><Relationship Id="rId156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slide" Target="slides/slide123.xml"/><Relationship Id="rId141" Type="http://schemas.openxmlformats.org/officeDocument/2006/relationships/slide" Target="slides/slide139.xml"/><Relationship Id="rId146" Type="http://schemas.openxmlformats.org/officeDocument/2006/relationships/slide" Target="slides/slide14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131" Type="http://schemas.openxmlformats.org/officeDocument/2006/relationships/slide" Target="slides/slide129.xml"/><Relationship Id="rId136" Type="http://schemas.openxmlformats.org/officeDocument/2006/relationships/slide" Target="slides/slide134.xml"/><Relationship Id="rId157" Type="http://schemas.openxmlformats.org/officeDocument/2006/relationships/presProps" Target="presProps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52" Type="http://schemas.openxmlformats.org/officeDocument/2006/relationships/slide" Target="slides/slide15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slide" Target="slides/slide124.xml"/><Relationship Id="rId147" Type="http://schemas.openxmlformats.org/officeDocument/2006/relationships/slide" Target="slides/slide14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142" Type="http://schemas.openxmlformats.org/officeDocument/2006/relationships/slide" Target="slides/slide140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137" Type="http://schemas.openxmlformats.org/officeDocument/2006/relationships/slide" Target="slides/slide135.xml"/><Relationship Id="rId158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32" Type="http://schemas.openxmlformats.org/officeDocument/2006/relationships/slide" Target="slides/slide130.xml"/><Relationship Id="rId153" Type="http://schemas.openxmlformats.org/officeDocument/2006/relationships/slide" Target="slides/slide151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slide" Target="slides/slide12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143" Type="http://schemas.openxmlformats.org/officeDocument/2006/relationships/slide" Target="slides/slide141.xml"/><Relationship Id="rId148" Type="http://schemas.openxmlformats.org/officeDocument/2006/relationships/slide" Target="slides/slide146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6" Type="http://schemas.openxmlformats.org/officeDocument/2006/relationships/slide" Target="slides/slide24.xml"/><Relationship Id="rId47" Type="http://schemas.openxmlformats.org/officeDocument/2006/relationships/slide" Target="slides/slide45.xml"/><Relationship Id="rId68" Type="http://schemas.openxmlformats.org/officeDocument/2006/relationships/slide" Target="slides/slide66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33" Type="http://schemas.openxmlformats.org/officeDocument/2006/relationships/slide" Target="slides/slide131.xml"/><Relationship Id="rId154" Type="http://schemas.openxmlformats.org/officeDocument/2006/relationships/slide" Target="slides/slide152.xml"/><Relationship Id="rId16" Type="http://schemas.openxmlformats.org/officeDocument/2006/relationships/slide" Target="slides/slide14.xml"/><Relationship Id="rId37" Type="http://schemas.openxmlformats.org/officeDocument/2006/relationships/slide" Target="slides/slide35.xml"/><Relationship Id="rId58" Type="http://schemas.openxmlformats.org/officeDocument/2006/relationships/slide" Target="slides/slide56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slide" Target="slides/slide121.xml"/><Relationship Id="rId144" Type="http://schemas.openxmlformats.org/officeDocument/2006/relationships/slide" Target="slides/slide142.xml"/><Relationship Id="rId90" Type="http://schemas.openxmlformats.org/officeDocument/2006/relationships/slide" Target="slides/slide88.xml"/><Relationship Id="rId27" Type="http://schemas.openxmlformats.org/officeDocument/2006/relationships/slide" Target="slides/slide25.xml"/><Relationship Id="rId48" Type="http://schemas.openxmlformats.org/officeDocument/2006/relationships/slide" Target="slides/slide46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34" Type="http://schemas.openxmlformats.org/officeDocument/2006/relationships/slide" Target="slides/slide1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DD4ED-F3B0-4009-A8B2-87EC272A02D9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AFD3B-E7A5-4295-8E1F-6EE16B8D5A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4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AFD3B-E7A5-4295-8E1F-6EE16B8D5A5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26F-69FB-437B-8A38-6A8FEB70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60E2C0-68FA-4105-84ED-F1BA7835B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89EB6-51D7-4448-8059-0617AB60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5A8CFD-98FE-4C17-A9C0-201BDC99A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C7FAE4-97F7-43DB-A4E0-F8C16E4C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66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682F0-25CC-400F-B08D-E314B008A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C85272-E40B-4F0B-AA10-219976E27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186D8A-11F8-4065-9A4F-6668121A7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CDE37-DC7D-4AF9-B860-835C7B7E1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826C86-26AE-4153-AEA8-9FC8EBC63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04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FA150B-DDFC-409D-85FE-32EB0997C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36F401-5506-4E15-8062-F63DD9AC5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AB001B-B447-4788-9D6C-76649EA6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41BFF5-697F-457A-A84C-590F5889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DDBCE7-163F-4B4D-8641-46A31A6D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36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26. 9. 2022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0747A6-7A0B-4B6E-B96F-08D79BF06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9A9D20-4945-4AEB-9AF6-58AF389FD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E14892-2DCD-4DB7-91DC-BD0424BCA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FA09E5-0D8A-4B4D-A1FB-E164156F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1156D0-A144-4BF2-A947-AAB2393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6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9099BB-E1C3-4A82-AD5A-054B2247C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FCF12-580B-4BA2-8218-BB4BF05D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01A41-5156-486C-9EDC-EF7090C43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650510-FFC5-4D15-9C73-8ACB0780D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F3567F-D912-43B1-BF71-A6F8F50E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D1D53-CBCB-4825-8B1D-1CE69FC5D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5B0A6-B414-4589-9B82-5DB972B70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2C5C4C-EB2F-4DCE-8B6C-6FE24019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1FC3C-EA42-4EAF-B081-4A6DB4DE4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F2F33-54AE-4D20-B518-42C4C1A3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41D4BC-4C54-4253-B0C7-A2CA80ABE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70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3F931A-55C6-4584-88ED-2E91B7F7C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BE63AD-2343-4264-BB7A-F5360E01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4CAC67-9893-45EB-9F35-779DFA07E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29C40E5-2C30-4E7E-968C-025C49B90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F98EA2-87FD-42CF-9C0C-0C4803D8B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0B215E4-0610-4F96-B93F-A433217E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32E2606-96CB-4238-A916-210AE9785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C2F9BB5-619F-46ED-8106-1F0D5C58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6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F5374-221F-4C63-B547-1825135D9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C50FE3-BCC2-4077-8986-FE409E72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329FB9F-5D38-4D4D-8170-27A2E7579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336CB9-43C5-497C-8A7C-C73BCF0A9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01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0F52451-E35F-4505-BCCE-FA35FCEE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99A9E7-D116-4D46-B94D-904D1BD5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AEDDCB-80E1-4699-BE15-EDB8AC10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77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C9CFE-2069-416D-BA02-7CA811D3D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46BF2D-9DEF-4628-9D18-6CAF335C0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171AA-0A7C-43CD-AF24-46BDC7098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B58F21-E70D-45D7-AD73-7116CC3D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24CE33-84AD-466D-A61B-47ECD7D3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95126F-F761-4FC8-AC4B-5F571E8D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964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4FFB6-E6B6-419E-83AC-34003417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26ABD0A-A88D-49AD-A0D3-B8F825F82E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737E75-7B88-4722-B8AF-BEFDE53F2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E990F5-A6D9-43F5-BEB7-742ADAAE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E5ED76-3CB7-4F2C-BAA2-86FEA2E2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7FB772-2C4D-41E3-AD70-39CE853D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110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CF7B8A-D946-484A-8F43-6042AEFFC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40D62-3C69-48A7-A42D-8F0C98979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CC9F60-C6FC-43A3-A8F6-F990CFA7A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2AE79-AAC4-43BC-AF0C-99C8AC6E097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76111A-1AEB-44AD-8674-8F97F7883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19D2E9-CE97-4B2E-BA35-96A005FDD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0BC7-07BD-48B8-AD45-F07604CBEC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964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26. 9. 2022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2590800"/>
          </a:xfr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numCol="2">
            <a:noAutofit/>
          </a:bodyPr>
          <a:lstStyle/>
          <a:p>
            <a:pPr marL="447675" algn="l">
              <a:spcBef>
                <a:spcPts val="0"/>
              </a:spcBef>
            </a:pPr>
            <a:r>
              <a:rPr lang="cs-CZ" sz="11500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Verdana" pitchFamily="34" charset="0"/>
                <a:cs typeface="Verdana" pitchFamily="34" charset="0"/>
              </a:rPr>
              <a:t>2. </a:t>
            </a:r>
          </a:p>
        </p:txBody>
      </p:sp>
      <p:sp>
        <p:nvSpPr>
          <p:cNvPr id="4" name="Obdĺžnik 3"/>
          <p:cNvSpPr/>
          <p:nvPr/>
        </p:nvSpPr>
        <p:spPr>
          <a:xfrm>
            <a:off x="452284" y="4245858"/>
            <a:ext cx="8229600" cy="2023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r">
              <a:spcAft>
                <a:spcPts val="3000"/>
              </a:spcAft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Jakub Machura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  <a:p>
            <a:pPr algn="r">
              <a:spcBef>
                <a:spcPts val="300"/>
              </a:spcBef>
            </a:pPr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Masarykova univerzita</a:t>
            </a:r>
          </a:p>
          <a:p>
            <a:pPr algn="r">
              <a:spcBef>
                <a:spcPts val="300"/>
              </a:spcBef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Ústav českého jazyka</a:t>
            </a:r>
          </a:p>
          <a:p>
            <a:pPr algn="r">
              <a:spcBef>
                <a:spcPts val="300"/>
              </a:spcBef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machura@phil.muni.cz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-9832" y="6477000"/>
            <a:ext cx="9153832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dirty="0">
                <a:solidFill>
                  <a:schemeClr val="bg1"/>
                </a:solidFill>
                <a:latin typeface="Century Gothic" panose="020B0502020202020204" pitchFamily="34" charset="0"/>
                <a:ea typeface="Batang" pitchFamily="18" charset="-127"/>
                <a:cs typeface="Arial" pitchFamily="34" charset="0"/>
              </a:rPr>
              <a:t>						                       podzim 2020</a:t>
            </a:r>
            <a:endParaRPr kumimoji="0" lang="cs-CZ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6"/>
          <p:cNvSpPr/>
          <p:nvPr/>
        </p:nvSpPr>
        <p:spPr>
          <a:xfrm>
            <a:off x="457200" y="152400"/>
            <a:ext cx="82296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endParaRPr lang="cs-CZ" sz="15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algn="ctr"/>
            <a:r>
              <a:rPr lang="cs-CZ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PLIN034  Algoritmický popis syntaxe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7E71E2F-FC41-4B44-A331-D1F64C6D4CCE}"/>
              </a:ext>
            </a:extLst>
          </p:cNvPr>
          <p:cNvSpPr txBox="1"/>
          <p:nvPr/>
        </p:nvSpPr>
        <p:spPr>
          <a:xfrm>
            <a:off x="2183363" y="1219200"/>
            <a:ext cx="6652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eoretická</a:t>
            </a:r>
            <a:r>
              <a:rPr lang="cs-CZ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sz="8000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3728537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dokázalo se, že </a:t>
            </a:r>
            <a:r>
              <a:rPr lang="cs-CZ" sz="2800" dirty="0" err="1"/>
              <a:t>BNF</a:t>
            </a:r>
            <a:r>
              <a:rPr lang="cs-CZ" sz="2800" dirty="0"/>
              <a:t> je ekvivalentní </a:t>
            </a:r>
            <a:r>
              <a:rPr lang="cs-CZ" sz="2800" dirty="0" err="1"/>
              <a:t>CFG</a:t>
            </a:r>
            <a:r>
              <a:rPr lang="cs-CZ" sz="2800" dirty="0"/>
              <a:t> (1962), podnět pro výzkum formálních jazyků z hlediska </a:t>
            </a:r>
            <a:r>
              <a:rPr lang="cs-CZ" sz="2800" dirty="0" err="1"/>
              <a:t>přiroz</a:t>
            </a:r>
            <a:r>
              <a:rPr lang="cs-CZ" sz="2800" dirty="0"/>
              <a:t>. jazyků</a:t>
            </a:r>
          </a:p>
        </p:txBody>
      </p:sp>
    </p:spTree>
    <p:extLst>
      <p:ext uri="{BB962C8B-B14F-4D97-AF65-F5344CB8AC3E}">
        <p14:creationId xmlns:p14="http://schemas.microsoft.com/office/powerpoint/2010/main" val="30607471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068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podmět – přísudek				přísudek</a:t>
            </a:r>
            <a:br>
              <a:rPr lang="cs-CZ" sz="2800" dirty="0"/>
            </a:br>
            <a:r>
              <a:rPr lang="cs-CZ" sz="2800" dirty="0"/>
              <a:t>					podmět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98876A5-7909-4232-982E-F097C1216BB1}"/>
              </a:ext>
            </a:extLst>
          </p:cNvPr>
          <p:cNvCxnSpPr/>
          <p:nvPr/>
        </p:nvCxnSpPr>
        <p:spPr>
          <a:xfrm flipV="1">
            <a:off x="6372808" y="5710335"/>
            <a:ext cx="373225" cy="2799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79577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824462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5559482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Dvourovinná</a:t>
            </a:r>
            <a:r>
              <a:rPr lang="cs-CZ" sz="2800" dirty="0"/>
              <a:t> valenční syntax (</a:t>
            </a:r>
            <a:r>
              <a:rPr lang="cs-CZ" sz="2800" dirty="0" err="1"/>
              <a:t>DVS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Funkční generativní popis (</a:t>
            </a:r>
            <a:r>
              <a:rPr lang="cs-CZ" sz="2800" dirty="0" err="1"/>
              <a:t>FGP</a:t>
            </a:r>
            <a:r>
              <a:rPr lang="cs-CZ" sz="2800" dirty="0"/>
              <a:t>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Fillmorova</a:t>
            </a:r>
            <a:r>
              <a:rPr lang="cs-CZ" sz="2800" dirty="0"/>
              <a:t> teorie pádové gramatiky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829523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012725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317281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12043654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24128265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hloubkových pádů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7275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Charles </a:t>
            </a:r>
            <a:r>
              <a:rPr lang="cs-CZ" sz="2800" dirty="0" err="1"/>
              <a:t>Fillmore</a:t>
            </a:r>
            <a:r>
              <a:rPr lang="cs-CZ" sz="2800" dirty="0"/>
              <a:t> (1967)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sémantické pády/role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rozlišoval 6 základních hloub. pádu (dále se rozšiřují)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vrozené koncepty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to udělal“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„komu se to událo“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„kdo se změnil“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3425269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23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</p:txBody>
      </p:sp>
    </p:spTree>
    <p:extLst>
      <p:ext uri="{BB962C8B-B14F-4D97-AF65-F5344CB8AC3E}">
        <p14:creationId xmlns:p14="http://schemas.microsoft.com/office/powerpoint/2010/main" val="101487072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</p:txBody>
      </p:sp>
    </p:spTree>
    <p:extLst>
      <p:ext uri="{BB962C8B-B14F-4D97-AF65-F5344CB8AC3E}">
        <p14:creationId xmlns:p14="http://schemas.microsoft.com/office/powerpoint/2010/main" val="337187947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</p:txBody>
      </p:sp>
    </p:spTree>
    <p:extLst>
      <p:ext uri="{BB962C8B-B14F-4D97-AF65-F5344CB8AC3E}">
        <p14:creationId xmlns:p14="http://schemas.microsoft.com/office/powerpoint/2010/main" val="126545321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</p:txBody>
      </p:sp>
    </p:spTree>
    <p:extLst>
      <p:ext uri="{BB962C8B-B14F-4D97-AF65-F5344CB8AC3E}">
        <p14:creationId xmlns:p14="http://schemas.microsoft.com/office/powerpoint/2010/main" val="15400760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</p:txBody>
      </p:sp>
    </p:spTree>
    <p:extLst>
      <p:ext uri="{BB962C8B-B14F-4D97-AF65-F5344CB8AC3E}">
        <p14:creationId xmlns:p14="http://schemas.microsoft.com/office/powerpoint/2010/main" val="4162933248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1783177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lingvisté kolem Fr. Daneše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60. a 70. léta 20. stol.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systémově uspořádaný soubor větných vzorců a pravidel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větný vzorec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marL="9715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vzorec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marL="19050" lvl="1" indent="428625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MČ 2 – Tvarosloví, MČ 3 – Skladba</a:t>
            </a:r>
          </a:p>
        </p:txBody>
      </p:sp>
    </p:spTree>
    <p:extLst>
      <p:ext uri="{BB962C8B-B14F-4D97-AF65-F5344CB8AC3E}">
        <p14:creationId xmlns:p14="http://schemas.microsoft.com/office/powerpoint/2010/main" val="65106107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158555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</p:txBody>
      </p:sp>
    </p:spTree>
    <p:extLst>
      <p:ext uri="{BB962C8B-B14F-4D97-AF65-F5344CB8AC3E}">
        <p14:creationId xmlns:p14="http://schemas.microsoft.com/office/powerpoint/2010/main" val="159747655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</p:txBody>
      </p:sp>
    </p:spTree>
    <p:extLst>
      <p:ext uri="{BB962C8B-B14F-4D97-AF65-F5344CB8AC3E}">
        <p14:creationId xmlns:p14="http://schemas.microsoft.com/office/powerpoint/2010/main" val="98118566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</p:txBody>
      </p:sp>
    </p:spTree>
    <p:extLst>
      <p:ext uri="{BB962C8B-B14F-4D97-AF65-F5344CB8AC3E}">
        <p14:creationId xmlns:p14="http://schemas.microsoft.com/office/powerpoint/2010/main" val="1006719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</p:txBody>
      </p:sp>
    </p:spTree>
    <p:extLst>
      <p:ext uri="{BB962C8B-B14F-4D97-AF65-F5344CB8AC3E}">
        <p14:creationId xmlns:p14="http://schemas.microsoft.com/office/powerpoint/2010/main" val="3165202023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61658832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</p:txBody>
      </p:sp>
    </p:spTree>
    <p:extLst>
      <p:ext uri="{BB962C8B-B14F-4D97-AF65-F5344CB8AC3E}">
        <p14:creationId xmlns:p14="http://schemas.microsoft.com/office/powerpoint/2010/main" val="361523588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gramatický větný vzorec (</a:t>
            </a:r>
            <a:r>
              <a:rPr lang="cs-CZ" sz="2800" dirty="0" err="1"/>
              <a:t>GVV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slovnědruhové a flektivní údaje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derivace nekonečného množství vět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obligatorní a potenciální pozice</a:t>
            </a:r>
          </a:p>
          <a:p>
            <a:pPr marL="514350" lvl="1" indent="-514350">
              <a:lnSpc>
                <a:spcPct val="140000"/>
              </a:lnSpc>
              <a:buClr>
                <a:srgbClr val="0070C0"/>
              </a:buClr>
              <a:buAutoNum type="alphaLcParenR"/>
            </a:pPr>
            <a:r>
              <a:rPr lang="cs-CZ" sz="2800" dirty="0"/>
              <a:t>sémantický větný vzore (</a:t>
            </a:r>
            <a:r>
              <a:rPr lang="cs-CZ" sz="2800" dirty="0" err="1"/>
              <a:t>SVV</a:t>
            </a:r>
            <a:r>
              <a:rPr lang="cs-CZ" sz="2800" dirty="0"/>
              <a:t>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sémantická valence (intence)</a:t>
            </a:r>
          </a:p>
          <a:p>
            <a:pPr lvl="2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agens, </a:t>
            </a:r>
            <a:r>
              <a:rPr lang="cs-CZ" sz="2800" dirty="0" err="1"/>
              <a:t>kauzátor</a:t>
            </a:r>
            <a:r>
              <a:rPr lang="cs-CZ" sz="2800" dirty="0"/>
              <a:t>, procesor, patiens, recipient, nositel…</a:t>
            </a:r>
          </a:p>
        </p:txBody>
      </p:sp>
    </p:spTree>
    <p:extLst>
      <p:ext uri="{BB962C8B-B14F-4D97-AF65-F5344CB8AC3E}">
        <p14:creationId xmlns:p14="http://schemas.microsoft.com/office/powerpoint/2010/main" val="3920127101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Dvourovinná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valenční syntax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centrálním elementem je sloveso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valenční potenciál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3654089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636313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66435717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7335697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5801021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4813946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67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pojmový rámec pro formální popis </a:t>
            </a:r>
            <a:r>
              <a:rPr lang="cs-CZ" sz="2800" dirty="0" err="1"/>
              <a:t>jaz</a:t>
            </a:r>
            <a:r>
              <a:rPr lang="cs-CZ" sz="2800" dirty="0"/>
              <a:t>. systému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zachycuje vztahy mezi jednotkami různých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lingvisti kolem Petra </a:t>
            </a:r>
            <a:r>
              <a:rPr lang="cs-CZ" sz="2800" dirty="0" err="1"/>
              <a:t>Sgalla</a:t>
            </a:r>
            <a:r>
              <a:rPr lang="cs-CZ" sz="2800" dirty="0"/>
              <a:t> (60. léta)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studie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presupozice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negace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valence sloves, jmen i adjektiv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aktuální členění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56709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konkrétní popis je velmi složitý úkol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rodilí mluvčí nemají potíže s pochopením významu vět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</p:txBody>
      </p:sp>
    </p:spTree>
    <p:extLst>
      <p:ext uri="{BB962C8B-B14F-4D97-AF65-F5344CB8AC3E}">
        <p14:creationId xmlns:p14="http://schemas.microsoft.com/office/powerpoint/2010/main" val="332338935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706740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61983286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4017201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31738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1816720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447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rámec je doplňován, příp. modifikován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data z </a:t>
            </a:r>
            <a:r>
              <a:rPr lang="cs-CZ" sz="2800" dirty="0" err="1"/>
              <a:t>PDT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složky generativní a překladové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původně 5 rovin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 err="1"/>
              <a:t>tektogramatická</a:t>
            </a:r>
            <a:r>
              <a:rPr lang="cs-CZ" sz="2800" dirty="0"/>
              <a:t> rovina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strike="sngStrike" dirty="0"/>
              <a:t>povrchově syntaktická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morfematická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fonologická (morfonologická)</a:t>
            </a:r>
          </a:p>
          <a:p>
            <a:pPr marL="914400" lvl="1" indent="-457200">
              <a:lnSpc>
                <a:spcPct val="120000"/>
              </a:lnSpc>
              <a:buClr>
                <a:srgbClr val="0070C0"/>
              </a:buClr>
              <a:buFontTx/>
              <a:buChar char="-"/>
            </a:pPr>
            <a:r>
              <a:rPr lang="cs-CZ" sz="2800" dirty="0"/>
              <a:t>fonetická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663315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86368491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37187939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42258312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46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morfematická pádová jednotka </a:t>
            </a:r>
            <a:r>
              <a:rPr lang="cs-CZ" sz="2800" dirty="0">
                <a:solidFill>
                  <a:srgbClr val="0070C0"/>
                </a:solidFill>
              </a:rPr>
              <a:t>Instrumentál</a:t>
            </a:r>
          </a:p>
          <a:p>
            <a:pPr marL="1371600" lvl="2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funkce: prostředek, </a:t>
            </a:r>
            <a:r>
              <a:rPr lang="cs-CZ" sz="2800" dirty="0" err="1"/>
              <a:t>patient</a:t>
            </a:r>
            <a:r>
              <a:rPr lang="cs-CZ" sz="2800" dirty="0"/>
              <a:t>, konatel (pasivum), přísudkové jméno, směr – kudy…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Kopal jámu motykou.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Chodí do města zkratkou.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2022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</p:txBody>
      </p:sp>
    </p:spTree>
    <p:extLst>
      <p:ext uri="{BB962C8B-B14F-4D97-AF65-F5344CB8AC3E}">
        <p14:creationId xmlns:p14="http://schemas.microsoft.com/office/powerpoint/2010/main" val="1718381022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2675492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25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97409789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939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formy a funkce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funkce </a:t>
            </a:r>
            <a:r>
              <a:rPr lang="cs-CZ" sz="2800" dirty="0">
                <a:solidFill>
                  <a:srgbClr val="0070C0"/>
                </a:solidFill>
              </a:rPr>
              <a:t>Prostředek</a:t>
            </a:r>
          </a:p>
          <a:p>
            <a:pPr marL="1343025" lvl="1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morfematická jednotka: instrumentál, předložkové pády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Píše na psacím stroji.</a:t>
            </a:r>
          </a:p>
          <a:p>
            <a:pPr marL="885825"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Dostal se do Afriky prostřednictvím cestovní kanceláře.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911732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3052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empirická práce na překladových složkách </a:t>
            </a:r>
            <a:br>
              <a:rPr lang="cs-CZ" sz="2800" dirty="0"/>
            </a:br>
            <a:r>
              <a:rPr lang="cs-CZ" sz="2800" dirty="0"/>
              <a:t>(kontextové podmínky pro výběr náležité formy)</a:t>
            </a: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1065989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129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významová rovina větné stavby</a:t>
            </a:r>
          </a:p>
          <a:p>
            <a:pPr marL="914400" lvl="1" indent="-457200">
              <a:lnSpc>
                <a:spcPct val="140000"/>
              </a:lnSpc>
              <a:buClr>
                <a:srgbClr val="0070C0"/>
              </a:buClr>
              <a:buFontTx/>
              <a:buChar char="-"/>
            </a:pPr>
            <a:r>
              <a:rPr lang="cs-CZ" sz="2600" dirty="0"/>
              <a:t>závislostní strom, vrcholem je predikát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944502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443749"/>
            <a:ext cx="3734578" cy="6025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tektogramatika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Starý sultán a nový sultán se vystřídali </a:t>
            </a:r>
            <a:br>
              <a:rPr lang="cs-CZ" sz="2800" i="1" dirty="0"/>
            </a:br>
            <a:r>
              <a:rPr lang="cs-CZ" sz="2800" i="1" dirty="0"/>
              <a:t>na trůnu.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600" i="1" dirty="0"/>
              <a:t>	</a:t>
            </a:r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2050" name="Picture 2" descr="Tektogramatický strom">
            <a:extLst>
              <a:ext uri="{FF2B5EF4-FFF2-40B4-BE49-F238E27FC236}">
                <a16:creationId xmlns:a16="http://schemas.microsoft.com/office/drawing/2014/main" id="{DA26D5D6-6914-4CF7-BA8D-910A913FD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151" y="46213"/>
            <a:ext cx="3946849" cy="681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956937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08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8628508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733985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9015981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6930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funktor (syntaktické jednotky)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(participant – vždy valenční)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volná doplnění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jsou chápany (stejně jako u Šmilauera) jako větné členy klauze řídící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34973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</p:txBody>
      </p:sp>
    </p:spTree>
    <p:extLst>
      <p:ext uri="{BB962C8B-B14F-4D97-AF65-F5344CB8AC3E}">
        <p14:creationId xmlns:p14="http://schemas.microsoft.com/office/powerpoint/2010/main" val="236958209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4689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53134040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589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0952369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Funkční generativní popis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228600" y="1511129"/>
            <a:ext cx="8915400" cy="770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VV</a:t>
            </a:r>
            <a:r>
              <a:rPr lang="cs-CZ" sz="2800" dirty="0"/>
              <a:t> a </a:t>
            </a:r>
            <a:r>
              <a:rPr lang="cs-CZ" sz="2800" dirty="0" err="1"/>
              <a:t>nominalizovaný</a:t>
            </a:r>
            <a:r>
              <a:rPr lang="cs-CZ" sz="2800" dirty="0"/>
              <a:t> transformát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r>
              <a:rPr lang="cs-CZ" sz="2800" i="1" dirty="0"/>
              <a:t>Petr rozsvítil, když vstoupil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i="1" dirty="0"/>
              <a:t>	Petr rozsvítil po (svém) vstupu do místnosti.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i="1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vztah koordinace, apozice, parenteze a doplňku nezachytíme binárním vztahem</a:t>
            </a:r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- stavba věty má podobu vícerozměrné sítě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600" dirty="0"/>
          </a:p>
          <a:p>
            <a:pPr lvl="1">
              <a:lnSpc>
                <a:spcPct val="140000"/>
              </a:lnSpc>
              <a:buClr>
                <a:srgbClr val="0070C0"/>
              </a:buClr>
            </a:pPr>
            <a:endParaRPr lang="cs-CZ" sz="2600" i="1" dirty="0"/>
          </a:p>
          <a:p>
            <a:pPr lvl="2"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7954815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467032"/>
            <a:ext cx="8915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0070C0"/>
              </a:buClr>
            </a:pPr>
            <a:r>
              <a:rPr lang="cs-CZ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Literatura</a:t>
            </a: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19100" y="1727428"/>
            <a:ext cx="8305800" cy="4383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Nový encyklopedický slovník češtiny online:</a:t>
            </a:r>
          </a:p>
          <a:p>
            <a:pPr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  <a:hlinkClick r:id="rId2"/>
              </a:rPr>
              <a:t>https://www.czechency.org/</a:t>
            </a:r>
            <a:endParaRPr lang="cs-CZ" sz="2800" dirty="0">
              <a:latin typeface="Century Gothic" panose="020B0502020202020204" pitchFamily="34" charset="0"/>
            </a:endParaRPr>
          </a:p>
          <a:p>
            <a:pPr marL="1073150" indent="-1073150">
              <a:lnSpc>
                <a:spcPct val="15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2800" dirty="0">
                <a:latin typeface="Century Gothic" panose="020B0502020202020204" pitchFamily="34" charset="0"/>
              </a:rPr>
              <a:t>hesla: </a:t>
            </a:r>
            <a:r>
              <a:rPr lang="cs-CZ" sz="2000" dirty="0">
                <a:latin typeface="Century Gothic" panose="020B0502020202020204" pitchFamily="34" charset="0"/>
              </a:rPr>
              <a:t>Formální jazyk, Formální gramatika, Chomského hierarchie gramatik a jazyků, Transformační generativní gramatika, Hloubková struktura, Povrchová struktura, </a:t>
            </a:r>
            <a:br>
              <a:rPr lang="cs-CZ" sz="2000" dirty="0">
                <a:latin typeface="Century Gothic" panose="020B0502020202020204" pitchFamily="34" charset="0"/>
              </a:rPr>
            </a:br>
            <a:r>
              <a:rPr lang="cs-CZ" sz="2000" dirty="0">
                <a:latin typeface="Century Gothic" panose="020B0502020202020204" pitchFamily="34" charset="0"/>
              </a:rPr>
              <a:t>T-model, Teorie principů a parametrů, Univerzální gramatika, Minimalistický program, </a:t>
            </a:r>
            <a:r>
              <a:rPr lang="cs-CZ" sz="2000" dirty="0" err="1">
                <a:latin typeface="Century Gothic" panose="020B0502020202020204" pitchFamily="34" charset="0"/>
              </a:rPr>
              <a:t>Move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Merge</a:t>
            </a:r>
            <a:r>
              <a:rPr lang="cs-CZ" sz="2000" dirty="0">
                <a:latin typeface="Century Gothic" panose="020B0502020202020204" pitchFamily="34" charset="0"/>
              </a:rPr>
              <a:t>, </a:t>
            </a:r>
            <a:r>
              <a:rPr lang="cs-CZ" sz="2000" dirty="0" err="1">
                <a:latin typeface="Century Gothic" panose="020B0502020202020204" pitchFamily="34" charset="0"/>
              </a:rPr>
              <a:t>Dvourovinná</a:t>
            </a:r>
            <a:r>
              <a:rPr lang="cs-CZ" sz="2000">
                <a:latin typeface="Century Gothic" panose="020B0502020202020204" pitchFamily="34" charset="0"/>
              </a:rPr>
              <a:t> valenční </a:t>
            </a:r>
            <a:r>
              <a:rPr lang="cs-CZ" sz="2000" dirty="0">
                <a:latin typeface="Century Gothic" panose="020B0502020202020204" pitchFamily="34" charset="0"/>
              </a:rPr>
              <a:t>syntax, Funkční generativní popis  </a:t>
            </a:r>
            <a:endParaRPr lang="cs-CZ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75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</p:txBody>
      </p:sp>
    </p:spTree>
    <p:extLst>
      <p:ext uri="{BB962C8B-B14F-4D97-AF65-F5344CB8AC3E}">
        <p14:creationId xmlns:p14="http://schemas.microsoft.com/office/powerpoint/2010/main" val="1017578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04291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411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Paniniho</a:t>
            </a:r>
            <a:r>
              <a:rPr lang="cs-CZ" sz="2800" dirty="0"/>
              <a:t> gramatika sanskrtu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cca 400 př. n. l.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dochována v rituálních védských textech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podobná </a:t>
            </a:r>
            <a:r>
              <a:rPr lang="cs-CZ" sz="2800" dirty="0" err="1"/>
              <a:t>BNF</a:t>
            </a:r>
            <a:r>
              <a:rPr lang="cs-CZ" sz="2800" dirty="0"/>
              <a:t> (</a:t>
            </a:r>
            <a:r>
              <a:rPr lang="cs-CZ" sz="2800" dirty="0" err="1"/>
              <a:t>Backus-Naurově</a:t>
            </a:r>
            <a:r>
              <a:rPr lang="cs-CZ" sz="2800" dirty="0"/>
              <a:t> formě)</a:t>
            </a:r>
          </a:p>
          <a:p>
            <a:pPr marL="1073150" lvl="4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používala kontextových i bezkontextových pravidel, obsahovala asi 1700 termů</a:t>
            </a:r>
          </a:p>
          <a:p>
            <a:pPr marL="1073150" lvl="4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zabývala se z velké části morfologií, nikoli syntaxí</a:t>
            </a:r>
          </a:p>
        </p:txBody>
      </p:sp>
    </p:spTree>
    <p:extLst>
      <p:ext uri="{BB962C8B-B14F-4D97-AF65-F5344CB8AC3E}">
        <p14:creationId xmlns:p14="http://schemas.microsoft.com/office/powerpoint/2010/main" val="974050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2966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4777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Gramatiky přirozeného jazyka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Která česká gramatika je nejstarší?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Gramatika česká (1533)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- dvě části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1. </a:t>
            </a:r>
            <a:r>
              <a:rPr lang="cs-CZ" sz="2800" dirty="0" err="1"/>
              <a:t>Ortographia</a:t>
            </a:r>
            <a:r>
              <a:rPr lang="cs-CZ" sz="2800" dirty="0"/>
              <a:t> (Václav Beneš, Petr </a:t>
            </a:r>
            <a:r>
              <a:rPr lang="cs-CZ" sz="2800" dirty="0" err="1"/>
              <a:t>Gzela</a:t>
            </a:r>
            <a:r>
              <a:rPr lang="cs-CZ" sz="2800" dirty="0"/>
              <a:t>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   2. </a:t>
            </a:r>
            <a:r>
              <a:rPr lang="cs-CZ" sz="2800" dirty="0" err="1"/>
              <a:t>Etymologia</a:t>
            </a:r>
            <a:r>
              <a:rPr lang="cs-CZ" sz="2800" dirty="0"/>
              <a:t> (Václav </a:t>
            </a:r>
            <a:r>
              <a:rPr lang="cs-CZ" sz="2800" dirty="0" err="1"/>
              <a:t>Filomates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694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801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</p:txBody>
      </p:sp>
    </p:spTree>
    <p:extLst>
      <p:ext uri="{BB962C8B-B14F-4D97-AF65-F5344CB8AC3E}">
        <p14:creationId xmlns:p14="http://schemas.microsoft.com/office/powerpoint/2010/main" val="3733600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72623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</p:txBody>
      </p:sp>
    </p:spTree>
    <p:extLst>
      <p:ext uri="{BB962C8B-B14F-4D97-AF65-F5344CB8AC3E}">
        <p14:creationId xmlns:p14="http://schemas.microsoft.com/office/powerpoint/2010/main" val="1989256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71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skupiny slov tvoří větné jednotky, které jsou označovány jako fráze, a jako větné členy (složky, </a:t>
            </a:r>
            <a:r>
              <a:rPr lang="cs-CZ" sz="2800" dirty="0" err="1"/>
              <a:t>constituents</a:t>
            </a:r>
            <a:r>
              <a:rPr lang="cs-CZ" sz="2800" dirty="0"/>
              <a:t>) formují větu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např.</a:t>
            </a:r>
            <a:br>
              <a:rPr lang="cs-CZ" sz="2800" dirty="0"/>
            </a:br>
            <a:r>
              <a:rPr lang="cs-CZ" sz="2800" dirty="0"/>
              <a:t>substantivum je součástí jmenné fráze (</a:t>
            </a:r>
            <a:r>
              <a:rPr lang="cs-CZ" sz="2800" dirty="0" err="1"/>
              <a:t>NP</a:t>
            </a:r>
            <a:r>
              <a:rPr lang="cs-CZ" sz="2800" dirty="0"/>
              <a:t>)</a:t>
            </a:r>
            <a:br>
              <a:rPr lang="cs-CZ" sz="2800" dirty="0"/>
            </a:br>
            <a:r>
              <a:rPr lang="cs-CZ" sz="2800" dirty="0"/>
              <a:t>jmenná fráze spolu s předložkou tvoří předložkovou </a:t>
            </a:r>
            <a:br>
              <a:rPr lang="cs-CZ" sz="2800" dirty="0"/>
            </a:br>
            <a:r>
              <a:rPr lang="cs-CZ" sz="2800" dirty="0"/>
              <a:t>frázi (PP)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syntaktická struktura věty je zachycena jako </a:t>
            </a:r>
            <a:br>
              <a:rPr lang="cs-CZ" sz="2800" dirty="0"/>
            </a:br>
            <a:r>
              <a:rPr lang="cs-CZ" sz="2800" dirty="0"/>
              <a:t>složkový strom</a:t>
            </a:r>
          </a:p>
        </p:txBody>
      </p:sp>
    </p:spTree>
    <p:extLst>
      <p:ext uri="{BB962C8B-B14F-4D97-AF65-F5344CB8AC3E}">
        <p14:creationId xmlns:p14="http://schemas.microsoft.com/office/powerpoint/2010/main" val="26010236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1800">
                <a:solidFill>
                  <a:schemeClr val="bg1"/>
                </a:solidFill>
                <a:latin typeface="Century Gothic" panose="020B0502020202020204" pitchFamily="34" charset="0"/>
              </a:rPr>
              <a:t>Převzato z: </a:t>
            </a:r>
            <a:r>
              <a:rPr lang="cs-CZ" sz="1800">
                <a:solidFill>
                  <a:schemeClr val="bg1"/>
                </a:solidFill>
              </a:rPr>
              <a:t>https://www.czechency.org/slovnik/SLO%C5%BDKA</a:t>
            </a:r>
            <a:endParaRPr lang="cs-CZ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SLOŽKOVÝ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5B74663-0993-4D64-8343-27B38A122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981200"/>
            <a:ext cx="7096125" cy="438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3">
            <a:extLst>
              <a:ext uri="{FF2B5EF4-FFF2-40B4-BE49-F238E27FC236}">
                <a16:creationId xmlns:a16="http://schemas.microsoft.com/office/drawing/2014/main" id="{C3BBEFE4-BCB4-4709-AE4A-65A32DB643F2}"/>
              </a:ext>
            </a:extLst>
          </p:cNvPr>
          <p:cNvSpPr/>
          <p:nvPr/>
        </p:nvSpPr>
        <p:spPr>
          <a:xfrm>
            <a:off x="381000" y="1563469"/>
            <a:ext cx="8305800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</a:pPr>
            <a:r>
              <a:rPr lang="cs-CZ" sz="3000" dirty="0">
                <a:solidFill>
                  <a:srgbClr val="FF0000"/>
                </a:solidFill>
                <a:latin typeface="Century Gothic" pitchFamily="34" charset="0"/>
              </a:rPr>
              <a:t>Složkový strom</a:t>
            </a:r>
            <a:endParaRPr lang="cs-CZ" sz="32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4291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040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Leonard </a:t>
            </a:r>
            <a:r>
              <a:rPr lang="cs-CZ" sz="2800" dirty="0" err="1"/>
              <a:t>Bloomfield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5207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Clr>
                <a:srgbClr val="0070C0"/>
              </a:buClr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08519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odhlédnutí od obsahové složky jazyka</a:t>
            </a:r>
          </a:p>
        </p:txBody>
      </p:sp>
    </p:spTree>
    <p:extLst>
      <p:ext uri="{BB962C8B-B14F-4D97-AF65-F5344CB8AC3E}">
        <p14:creationId xmlns:p14="http://schemas.microsoft.com/office/powerpoint/2010/main" val="1300433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rozklad celku na menší systémově definované části</a:t>
            </a:r>
          </a:p>
        </p:txBody>
      </p:sp>
    </p:spTree>
    <p:extLst>
      <p:ext uri="{BB962C8B-B14F-4D97-AF65-F5344CB8AC3E}">
        <p14:creationId xmlns:p14="http://schemas.microsoft.com/office/powerpoint/2010/main" val="37503815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323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/>
              <a:t>     úrovně reprezentace</a:t>
            </a:r>
          </a:p>
        </p:txBody>
      </p:sp>
    </p:spTree>
    <p:extLst>
      <p:ext uri="{BB962C8B-B14F-4D97-AF65-F5344CB8AC3E}">
        <p14:creationId xmlns:p14="http://schemas.microsoft.com/office/powerpoint/2010/main" val="18793501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484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Leonard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Bloomfield</a:t>
            </a:r>
            <a:endParaRPr lang="cs-CZ" sz="2800" dirty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využití matematických metod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odhlédnutí od obsahové složky jazyka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rozklad celku na menší systémově definované části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předpoklad: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Jednotky jedné úrovně jsou složeny z jednotek nižší    </a:t>
            </a:r>
          </a:p>
          <a:p>
            <a:pPr>
              <a:lnSpc>
                <a:spcPct val="12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úrovně reprezentace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 popsán primárně z hlediska morfologie </a:t>
            </a:r>
          </a:p>
        </p:txBody>
      </p:sp>
    </p:spTree>
    <p:extLst>
      <p:ext uri="{BB962C8B-B14F-4D97-AF65-F5344CB8AC3E}">
        <p14:creationId xmlns:p14="http://schemas.microsoft.com/office/powerpoint/2010/main" val="32516289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</p:txBody>
      </p:sp>
    </p:spTree>
    <p:extLst>
      <p:ext uri="{BB962C8B-B14F-4D97-AF65-F5344CB8AC3E}">
        <p14:creationId xmlns:p14="http://schemas.microsoft.com/office/powerpoint/2010/main" val="26707364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39938348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974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       </a:t>
            </a:r>
            <a:r>
              <a:rPr lang="cs-CZ" sz="3300" i="1" dirty="0" err="1"/>
              <a:t>cats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  <a:r>
              <a:rPr lang="cs-CZ" sz="3300" i="1" dirty="0" err="1"/>
              <a:t>cat</a:t>
            </a:r>
            <a:r>
              <a:rPr lang="cs-CZ" sz="3300" i="1" dirty="0"/>
              <a:t> (kořen)                       -s (</a:t>
            </a:r>
            <a:r>
              <a:rPr lang="cs-CZ" sz="3300" i="1" dirty="0" err="1"/>
              <a:t>inflex</a:t>
            </a:r>
            <a:r>
              <a:rPr lang="cs-CZ" sz="3300" i="1" dirty="0"/>
              <a:t>. morfém)</a:t>
            </a:r>
            <a:r>
              <a:rPr lang="cs-CZ" sz="4000" i="1" dirty="0"/>
              <a:t>	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940E822-DFD5-4631-A444-23564EAACE5E}"/>
              </a:ext>
            </a:extLst>
          </p:cNvPr>
          <p:cNvCxnSpPr/>
          <p:nvPr/>
        </p:nvCxnSpPr>
        <p:spPr>
          <a:xfrm flipH="1">
            <a:off x="3163078" y="3685592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17488326-4B03-4346-9A76-17B79B25EEB1}"/>
              </a:ext>
            </a:extLst>
          </p:cNvPr>
          <p:cNvCxnSpPr>
            <a:cxnSpLocks/>
          </p:cNvCxnSpPr>
          <p:nvPr/>
        </p:nvCxnSpPr>
        <p:spPr>
          <a:xfrm>
            <a:off x="4114800" y="3681135"/>
            <a:ext cx="951722" cy="2892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964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591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endParaRPr lang="cs-CZ" sz="4000" i="1" dirty="0"/>
          </a:p>
        </p:txBody>
      </p:sp>
    </p:spTree>
    <p:extLst>
      <p:ext uri="{BB962C8B-B14F-4D97-AF65-F5344CB8AC3E}">
        <p14:creationId xmlns:p14="http://schemas.microsoft.com/office/powerpoint/2010/main" val="26231209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Americký deskriptivismus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IA</a:t>
            </a:r>
            <a:r>
              <a:rPr lang="cs-CZ" sz="2800" dirty="0"/>
              <a:t> model (</a:t>
            </a:r>
            <a:r>
              <a:rPr lang="cs-CZ" sz="2800" dirty="0" err="1"/>
              <a:t>item</a:t>
            </a:r>
            <a:r>
              <a:rPr lang="cs-CZ" sz="2800" dirty="0"/>
              <a:t> and arrangement model)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			          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                             </a:t>
            </a:r>
            <a:r>
              <a:rPr lang="cs-CZ" sz="3300" i="1" dirty="0" err="1"/>
              <a:t>unbearable</a:t>
            </a:r>
            <a:r>
              <a:rPr lang="cs-CZ" sz="3300" i="1" dirty="0"/>
              <a:t>	</a:t>
            </a:r>
          </a:p>
          <a:p>
            <a:pPr algn="ctr"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3300" i="1" dirty="0"/>
              <a:t>             </a:t>
            </a:r>
            <a:r>
              <a:rPr lang="cs-CZ" sz="3300" i="1" dirty="0" err="1"/>
              <a:t>un</a:t>
            </a:r>
            <a:r>
              <a:rPr lang="cs-CZ" sz="4000" i="1" dirty="0"/>
              <a:t>-	           -</a:t>
            </a:r>
            <a:r>
              <a:rPr lang="cs-CZ" sz="4000" i="1" dirty="0" err="1"/>
              <a:t>bear</a:t>
            </a:r>
            <a:r>
              <a:rPr lang="cs-CZ" sz="4000" i="1" dirty="0"/>
              <a:t>-		-</a:t>
            </a:r>
            <a:r>
              <a:rPr lang="cs-CZ" sz="4000" i="1" dirty="0" err="1"/>
              <a:t>able</a:t>
            </a:r>
            <a:endParaRPr lang="cs-CZ" sz="4000" i="1" dirty="0"/>
          </a:p>
        </p:txBody>
      </p:sp>
      <p:cxnSp>
        <p:nvCxnSpPr>
          <p:cNvPr id="3" name="Přímá spojnice 2">
            <a:extLst>
              <a:ext uri="{FF2B5EF4-FFF2-40B4-BE49-F238E27FC236}">
                <a16:creationId xmlns:a16="http://schemas.microsoft.com/office/drawing/2014/main" id="{CB9D3A13-966B-4DC6-9715-72B50DC2F7D4}"/>
              </a:ext>
            </a:extLst>
          </p:cNvPr>
          <p:cNvCxnSpPr/>
          <p:nvPr/>
        </p:nvCxnSpPr>
        <p:spPr>
          <a:xfrm flipH="1">
            <a:off x="2360645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9F5CF3F-7995-4E25-887F-94CCF0A61AEC}"/>
              </a:ext>
            </a:extLst>
          </p:cNvPr>
          <p:cNvCxnSpPr>
            <a:cxnSpLocks/>
          </p:cNvCxnSpPr>
          <p:nvPr/>
        </p:nvCxnSpPr>
        <p:spPr>
          <a:xfrm>
            <a:off x="4572000" y="3825551"/>
            <a:ext cx="1455575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3F724460-F165-4845-94DE-5505CC42EDCD}"/>
              </a:ext>
            </a:extLst>
          </p:cNvPr>
          <p:cNvCxnSpPr/>
          <p:nvPr/>
        </p:nvCxnSpPr>
        <p:spPr>
          <a:xfrm>
            <a:off x="4161453" y="3825551"/>
            <a:ext cx="0" cy="7184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498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610858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457200" y="560535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přirozené  ×  formální jazyky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počítačové programy a přirozené jazyky sdílí teorii formálních jazyků a praktický zájem o efektivní algoritmy analýzy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>
                  <a:lumMod val="65000"/>
                </a:schemeClr>
              </a:solidFill>
            </a:endParaRP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bg1">
                    <a:lumMod val="65000"/>
                  </a:schemeClr>
                </a:solidFill>
              </a:rPr>
              <a:t>co je formální jazyk?</a:t>
            </a:r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co je formální gramatika?</a:t>
            </a:r>
          </a:p>
        </p:txBody>
      </p:sp>
    </p:spTree>
    <p:extLst>
      <p:ext uri="{BB962C8B-B14F-4D97-AF65-F5344CB8AC3E}">
        <p14:creationId xmlns:p14="http://schemas.microsoft.com/office/powerpoint/2010/main" val="1736705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22760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Generativistický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obrat v jazyce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7249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pohled na syntax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</a:t>
            </a:r>
            <a:r>
              <a:rPr lang="cs-CZ" sz="2800" dirty="0" err="1"/>
              <a:t>Bloomfield</a:t>
            </a:r>
            <a:r>
              <a:rPr lang="cs-CZ" sz="2800" dirty="0"/>
              <a:t> – deskriptivní studium větných frází</a:t>
            </a:r>
          </a:p>
          <a:p>
            <a:pPr>
              <a:spcBef>
                <a:spcPts val="1800"/>
              </a:spcBef>
              <a:buClr>
                <a:srgbClr val="0070C0"/>
              </a:buClr>
            </a:pPr>
            <a:r>
              <a:rPr lang="cs-CZ" sz="2800" dirty="0"/>
              <a:t>    Chomský – nalézací mechanismus, který konstruuje </a:t>
            </a:r>
            <a:br>
              <a:rPr lang="cs-CZ" sz="2800" dirty="0"/>
            </a:br>
            <a:r>
              <a:rPr lang="cs-CZ" sz="2800" dirty="0"/>
              <a:t>		   věty </a:t>
            </a:r>
            <a:r>
              <a:rPr lang="cs-CZ" sz="2800" dirty="0" err="1"/>
              <a:t>PJ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324216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„neviditelná“ sémantická struktura věty/fráze</a:t>
            </a:r>
          </a:p>
        </p:txBody>
      </p:sp>
    </p:spTree>
    <p:extLst>
      <p:ext uri="{BB962C8B-B14F-4D97-AF65-F5344CB8AC3E}">
        <p14:creationId xmlns:p14="http://schemas.microsoft.com/office/powerpoint/2010/main" val="25156124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201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TGG</a:t>
            </a:r>
            <a:r>
              <a:rPr lang="cs-CZ" sz="2800" dirty="0"/>
              <a:t>: fáze počátku syntaktické struktury, při níž dochází </a:t>
            </a:r>
            <a:br>
              <a:rPr lang="cs-CZ" sz="2800" dirty="0"/>
            </a:br>
            <a:r>
              <a:rPr lang="cs-CZ" sz="2800" dirty="0"/>
              <a:t>          k výběru jednotek z lexikonu</a:t>
            </a:r>
          </a:p>
        </p:txBody>
      </p:sp>
    </p:spTree>
    <p:extLst>
      <p:ext uri="{BB962C8B-B14F-4D97-AF65-F5344CB8AC3E}">
        <p14:creationId xmlns:p14="http://schemas.microsoft.com/office/powerpoint/2010/main" val="1693146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99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r>
              <a:rPr lang="cs-CZ" sz="2800" dirty="0"/>
              <a:t>: </a:t>
            </a:r>
            <a:r>
              <a:rPr lang="cs-CZ" sz="2800" dirty="0" err="1"/>
              <a:t>tektogramatický</a:t>
            </a:r>
            <a:r>
              <a:rPr lang="cs-CZ" sz="2800" dirty="0"/>
              <a:t> 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34614170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44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r>
              <a:rPr lang="cs-CZ" sz="2800" dirty="0"/>
              <a:t>: D-struktura</a:t>
            </a:r>
          </a:p>
        </p:txBody>
      </p:sp>
    </p:spTree>
    <p:extLst>
      <p:ext uri="{BB962C8B-B14F-4D97-AF65-F5344CB8AC3E}">
        <p14:creationId xmlns:p14="http://schemas.microsoft.com/office/powerpoint/2010/main" val="33997840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29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minimalismus: lexikální soubor – rozhraní s lexikonem</a:t>
            </a:r>
          </a:p>
        </p:txBody>
      </p:sp>
    </p:spTree>
    <p:extLst>
      <p:ext uri="{BB962C8B-B14F-4D97-AF65-F5344CB8AC3E}">
        <p14:creationId xmlns:p14="http://schemas.microsoft.com/office/powerpoint/2010/main" val="12975909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Hloubková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493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„neviditelná“ sémantická struktura věty/fráze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TGG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fáze počátku syntaktické struktury, při níž dochází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     k výběru jednotek z lexikonu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FGP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tektogramatický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závislostní strom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G&amp;B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: D-struktura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minimalismus: lexikální soubor – rozhraní s lexikonem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připisují se zde tematické role argumentům</a:t>
            </a:r>
          </a:p>
        </p:txBody>
      </p:sp>
    </p:spTree>
    <p:extLst>
      <p:ext uri="{BB962C8B-B14F-4D97-AF65-F5344CB8AC3E}">
        <p14:creationId xmlns:p14="http://schemas.microsoft.com/office/powerpoint/2010/main" val="26597010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996673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2643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generována z hloubkové struktury pomocí bázových </a:t>
            </a:r>
            <a:br>
              <a:rPr lang="cs-CZ" sz="2800" dirty="0"/>
            </a:br>
            <a:r>
              <a:rPr lang="cs-CZ" sz="2800" dirty="0"/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51222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7148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3677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59175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abstraktní syntaktická úroveň, dělí se na fonetickou </a:t>
            </a:r>
            <a:br>
              <a:rPr lang="cs-CZ" sz="2800" dirty="0"/>
            </a:br>
            <a:r>
              <a:rPr lang="cs-CZ" sz="2800" dirty="0"/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719245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Povrchová struktura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347292"/>
            <a:ext cx="8724900" cy="5228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v různých lingvistických směrech různě definovaná „viditelná“ formální/syntaktická struktura věty/fráze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generována z hloubkové struktury pomocí bázových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transformačních pravidel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abstraktní syntaktická úroveň, dělí se na fonetickou </a:t>
            </a:r>
            <a:br>
              <a:rPr lang="cs-CZ" sz="28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a logickou formu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G&amp;B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minimalismus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FGP</a:t>
            </a:r>
            <a:endParaRPr lang="cs-CZ" sz="2800" dirty="0"/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891951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452106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609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348701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1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759609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5B2CE41-CD32-4F46-9A26-D222F5808D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3856514"/>
            <a:ext cx="6943725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483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513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Noam Chomský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Syntactic</a:t>
            </a:r>
            <a:r>
              <a:rPr lang="cs-CZ" sz="2800" dirty="0"/>
              <a:t> </a:t>
            </a:r>
            <a:r>
              <a:rPr lang="cs-CZ" sz="2800" dirty="0" err="1"/>
              <a:t>Structures</a:t>
            </a:r>
            <a:r>
              <a:rPr lang="cs-CZ" sz="2800" dirty="0"/>
              <a:t> (1957)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autonomie syntaxe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4654523-1EF0-4905-93C7-9CE7988CCD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3856514"/>
            <a:ext cx="69913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522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1602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strukturální model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jazykový systém (kompetence, I-jazyk)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kernel </a:t>
            </a:r>
            <a:r>
              <a:rPr lang="cs-CZ" sz="2800" dirty="0" err="1"/>
              <a:t>sentences</a:t>
            </a:r>
            <a:endParaRPr lang="cs-CZ" sz="2800" dirty="0"/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137548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Transformační generativní gramatika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221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T-model s lexikonem a hloubkovou strukturou</a:t>
            </a:r>
          </a:p>
          <a:p>
            <a:pPr marL="342900" indent="-3429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D5F4AF7-69AE-4951-A454-30D34B928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325" y="2719505"/>
            <a:ext cx="165735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11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https://nlp.fi.muni.cz/poc_lingv/pl05.pdf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2623A36-4FDA-404D-BAED-32E5F77C97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25" y="1491320"/>
            <a:ext cx="7654212" cy="4730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9219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PPT (</a:t>
            </a:r>
            <a:r>
              <a:rPr lang="cs-CZ" sz="2800" dirty="0" err="1"/>
              <a:t>Principle</a:t>
            </a:r>
            <a:r>
              <a:rPr lang="cs-CZ" sz="2800" dirty="0"/>
              <a:t> and </a:t>
            </a:r>
            <a:r>
              <a:rPr lang="cs-CZ" sz="2800" dirty="0" err="1"/>
              <a:t>Paramether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8613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teoretický rámec </a:t>
            </a:r>
            <a:r>
              <a:rPr lang="cs-CZ" sz="2800" dirty="0" err="1"/>
              <a:t>TTG</a:t>
            </a:r>
            <a:r>
              <a:rPr lang="cs-CZ" sz="2800" dirty="0"/>
              <a:t> od 80. let do současnosti </a:t>
            </a:r>
          </a:p>
        </p:txBody>
      </p:sp>
    </p:spTree>
    <p:extLst>
      <p:ext uri="{BB962C8B-B14F-4D97-AF65-F5344CB8AC3E}">
        <p14:creationId xmlns:p14="http://schemas.microsoft.com/office/powerpoint/2010/main" val="75392160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</p:txBody>
      </p:sp>
    </p:spTree>
    <p:extLst>
      <p:ext uri="{BB962C8B-B14F-4D97-AF65-F5344CB8AC3E}">
        <p14:creationId xmlns:p14="http://schemas.microsoft.com/office/powerpoint/2010/main" val="33098764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b) Minimalismus</a:t>
            </a:r>
          </a:p>
        </p:txBody>
      </p:sp>
    </p:spTree>
    <p:extLst>
      <p:ext uri="{BB962C8B-B14F-4D97-AF65-F5344CB8AC3E}">
        <p14:creationId xmlns:p14="http://schemas.microsoft.com/office/powerpoint/2010/main" val="20550259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Teorie principů a parametrů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PPT (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Principle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and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Paramether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Theory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teoretický rámec </a:t>
            </a:r>
            <a:r>
              <a:rPr lang="cs-CZ" sz="2800" dirty="0" err="1">
                <a:solidFill>
                  <a:schemeClr val="bg1">
                    <a:lumMod val="75000"/>
                  </a:schemeClr>
                </a:solidFill>
              </a:rPr>
              <a:t>TTG</a:t>
            </a: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od 80. let do současnosti </a:t>
            </a:r>
          </a:p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2 vývojové stupně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a) Teorie řízení a vázání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>
                <a:solidFill>
                  <a:schemeClr val="bg1">
                    <a:lumMod val="75000"/>
                  </a:schemeClr>
                </a:solidFill>
              </a:rPr>
              <a:t>     b) Minimalismus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2841939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30863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</p:txBody>
      </p:sp>
    </p:spTree>
    <p:extLst>
      <p:ext uri="{BB962C8B-B14F-4D97-AF65-F5344CB8AC3E}">
        <p14:creationId xmlns:p14="http://schemas.microsoft.com/office/powerpoint/2010/main" val="42197291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</p:txBody>
      </p:sp>
    </p:spTree>
    <p:extLst>
      <p:ext uri="{BB962C8B-B14F-4D97-AF65-F5344CB8AC3E}">
        <p14:creationId xmlns:p14="http://schemas.microsoft.com/office/powerpoint/2010/main" val="20866344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Government</a:t>
            </a:r>
            <a:r>
              <a:rPr lang="cs-CZ" sz="2800" dirty="0"/>
              <a:t> and </a:t>
            </a:r>
            <a:r>
              <a:rPr lang="cs-CZ" sz="2800" dirty="0" err="1"/>
              <a:t>Binding</a:t>
            </a:r>
            <a:r>
              <a:rPr lang="cs-CZ" sz="2800" dirty="0"/>
              <a:t> </a:t>
            </a:r>
            <a:r>
              <a:rPr lang="cs-CZ" sz="2800" dirty="0" err="1"/>
              <a:t>Theory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derivační model syntaxe a univerzální gramatika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komponenty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čtyři roviny reprezentace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systém omezení (</a:t>
            </a:r>
            <a:r>
              <a:rPr lang="cs-CZ" sz="2800" dirty="0" err="1"/>
              <a:t>constrains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93432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D092917-9445-4B5E-91F1-490CD5691E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16145"/>
            <a:ext cx="8048431" cy="3028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236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Skupina 10">
            <a:extLst>
              <a:ext uri="{FF2B5EF4-FFF2-40B4-BE49-F238E27FC236}">
                <a16:creationId xmlns:a16="http://schemas.microsoft.com/office/drawing/2014/main" id="{3025CA8C-0881-489E-B300-D3CE7F52BFD4}"/>
              </a:ext>
            </a:extLst>
          </p:cNvPr>
          <p:cNvGrpSpPr/>
          <p:nvPr/>
        </p:nvGrpSpPr>
        <p:grpSpPr>
          <a:xfrm>
            <a:off x="1212979" y="2119195"/>
            <a:ext cx="6718041" cy="4531871"/>
            <a:chOff x="1212979" y="2119195"/>
            <a:chExt cx="6718041" cy="4531871"/>
          </a:xfrm>
        </p:grpSpPr>
        <p:pic>
          <p:nvPicPr>
            <p:cNvPr id="3" name="Obrázek 2">
              <a:extLst>
                <a:ext uri="{FF2B5EF4-FFF2-40B4-BE49-F238E27FC236}">
                  <a16:creationId xmlns:a16="http://schemas.microsoft.com/office/drawing/2014/main" id="{ABD82C91-B6E4-4C9F-800B-43BF34189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12979" y="2119195"/>
              <a:ext cx="6718041" cy="4531871"/>
            </a:xfrm>
            <a:prstGeom prst="rect">
              <a:avLst/>
            </a:prstGeom>
          </p:spPr>
        </p:pic>
        <p:sp>
          <p:nvSpPr>
            <p:cNvPr id="5" name="TextovéPole 4">
              <a:extLst>
                <a:ext uri="{FF2B5EF4-FFF2-40B4-BE49-F238E27FC236}">
                  <a16:creationId xmlns:a16="http://schemas.microsoft.com/office/drawing/2014/main" id="{8B1384FE-8262-4F3B-9549-4B4AF90AF727}"/>
                </a:ext>
              </a:extLst>
            </p:cNvPr>
            <p:cNvSpPr txBox="1"/>
            <p:nvPr/>
          </p:nvSpPr>
          <p:spPr>
            <a:xfrm>
              <a:off x="6583525" y="4874224"/>
              <a:ext cx="72778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>
                <a:solidFill>
                  <a:schemeClr val="bg1"/>
                </a:solidFill>
              </a:endParaRPr>
            </a:p>
          </p:txBody>
        </p:sp>
      </p:grpSp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Chomského hierarchie gramatik a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457200" y="1701068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3200" dirty="0"/>
              <a:t>množiny jazyků jsou ve vztahu ostré inkluze</a:t>
            </a:r>
          </a:p>
        </p:txBody>
      </p:sp>
    </p:spTree>
    <p:extLst>
      <p:ext uri="{BB962C8B-B14F-4D97-AF65-F5344CB8AC3E}">
        <p14:creationId xmlns:p14="http://schemas.microsoft.com/office/powerpoint/2010/main" val="1869791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</p:txBody>
      </p:sp>
    </p:spTree>
    <p:extLst>
      <p:ext uri="{BB962C8B-B14F-4D97-AF65-F5344CB8AC3E}">
        <p14:creationId xmlns:p14="http://schemas.microsoft.com/office/powerpoint/2010/main" val="9611580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</p:txBody>
      </p:sp>
    </p:spTree>
    <p:extLst>
      <p:ext uri="{BB962C8B-B14F-4D97-AF65-F5344CB8AC3E}">
        <p14:creationId xmlns:p14="http://schemas.microsoft.com/office/powerpoint/2010/main" val="6995142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G&amp;B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 Teorie řízení a vázání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544294"/>
            <a:ext cx="8724900" cy="4140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teorie/moduly: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r>
              <a:rPr lang="cs-CZ" sz="2800" dirty="0"/>
              <a:t>      a) </a:t>
            </a:r>
            <a:r>
              <a:rPr lang="pl-PL" sz="2800" dirty="0"/>
              <a:t>zjednodušená „teorie struktury“ (X‑bar teorie)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b) teorie abstraktních pádů jmenných frází (teorie </a:t>
            </a:r>
            <a:br>
              <a:rPr lang="pl-PL" sz="2800" dirty="0"/>
            </a:br>
            <a:r>
              <a:rPr lang="pl-PL" sz="2800" dirty="0"/>
              <a:t>           pádů)</a:t>
            </a:r>
          </a:p>
          <a:p>
            <a:pPr>
              <a:lnSpc>
                <a:spcPct val="130000"/>
              </a:lnSpc>
              <a:buClr>
                <a:srgbClr val="0070C0"/>
              </a:buClr>
            </a:pPr>
            <a:r>
              <a:rPr lang="pl-PL" sz="2800" dirty="0"/>
              <a:t>      c) sémantická teorie argumentů </a:t>
            </a:r>
            <a:br>
              <a:rPr lang="pl-PL" sz="2800" dirty="0"/>
            </a:br>
            <a:r>
              <a:rPr lang="pl-PL" sz="2800" dirty="0"/>
              <a:t>         (hlavně jmenných frází), „teorie tematických vztahů“ </a:t>
            </a:r>
            <a:br>
              <a:rPr lang="pl-PL" sz="2800" dirty="0"/>
            </a:br>
            <a:r>
              <a:rPr lang="pl-PL" sz="2800" dirty="0"/>
              <a:t>         (theta teorie)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972186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5550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005248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1964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</p:txBody>
      </p:sp>
    </p:spTree>
    <p:extLst>
      <p:ext uri="{BB962C8B-B14F-4D97-AF65-F5344CB8AC3E}">
        <p14:creationId xmlns:p14="http://schemas.microsoft.com/office/powerpoint/2010/main" val="9615403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reakce na pozdní fáze </a:t>
            </a:r>
            <a:r>
              <a:rPr lang="cs-CZ" sz="2800" dirty="0" err="1"/>
              <a:t>G&amp;B</a:t>
            </a:r>
            <a:endParaRPr lang="cs-CZ" sz="2800" dirty="0"/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ruší rozdíl mezi hloubkovou a povrchovou strukturu</a:t>
            </a:r>
          </a:p>
        </p:txBody>
      </p:sp>
    </p:spTree>
    <p:extLst>
      <p:ext uri="{BB962C8B-B14F-4D97-AF65-F5344CB8AC3E}">
        <p14:creationId xmlns:p14="http://schemas.microsoft.com/office/powerpoint/2010/main" val="30151075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3257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pouze jedna rovina interpretace </a:t>
            </a:r>
          </a:p>
        </p:txBody>
      </p:sp>
    </p:spTree>
    <p:extLst>
      <p:ext uri="{BB962C8B-B14F-4D97-AF65-F5344CB8AC3E}">
        <p14:creationId xmlns:p14="http://schemas.microsoft.com/office/powerpoint/2010/main" val="248438669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23850" y="1341483"/>
            <a:ext cx="8724900" cy="5196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reakce na pozdní fáze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</a:rPr>
              <a:t>G&amp;B</a:t>
            </a:r>
            <a:endParaRPr lang="cs-CZ" sz="2800" dirty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snaha zredukovat rozsáhlé množství pravidel a nahradit je pravidly obecnějšími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ruší rozdíl mezi hloubkovou a povrchovou strukturu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pouze jedna rovina interpretace 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dva základní mechanismy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výběr z lexikonu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operace sloučení (</a:t>
            </a:r>
            <a:r>
              <a:rPr lang="cs-CZ" sz="2800" dirty="0" err="1"/>
              <a:t>Merge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638668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6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2924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2593"/>
            <a:ext cx="84582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ALGOL 60 – první programovací jazyk popsaný pomocí </a:t>
            </a:r>
            <a:br>
              <a:rPr lang="cs-CZ" sz="2800" dirty="0"/>
            </a:br>
            <a:r>
              <a:rPr lang="cs-CZ" sz="2800" dirty="0"/>
              <a:t>		   </a:t>
            </a:r>
            <a:r>
              <a:rPr lang="cs-CZ" sz="2800" dirty="0" err="1"/>
              <a:t>Backus-Naurovy</a:t>
            </a:r>
            <a:r>
              <a:rPr lang="cs-CZ" sz="2800" dirty="0"/>
              <a:t> formy (</a:t>
            </a:r>
            <a:r>
              <a:rPr lang="cs-CZ" sz="2800" dirty="0" err="1"/>
              <a:t>BNF</a:t>
            </a:r>
            <a:r>
              <a:rPr lang="cs-CZ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161500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</p:txBody>
      </p:sp>
    </p:spTree>
    <p:extLst>
      <p:ext uri="{BB962C8B-B14F-4D97-AF65-F5344CB8AC3E}">
        <p14:creationId xmlns:p14="http://schemas.microsoft.com/office/powerpoint/2010/main" val="356931675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5276566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3903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dvě roviny popisu (</a:t>
            </a:r>
            <a:r>
              <a:rPr lang="cs-CZ" sz="2800" i="1" dirty="0"/>
              <a:t>interface </a:t>
            </a:r>
            <a:r>
              <a:rPr lang="cs-CZ" sz="2800" i="1" dirty="0" err="1"/>
              <a:t>levels</a:t>
            </a:r>
            <a:r>
              <a:rPr lang="cs-CZ" sz="2800" dirty="0"/>
              <a:t>)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logická forma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r>
              <a:rPr lang="cs-CZ" sz="2800" dirty="0"/>
              <a:t>fyzická forma / fonetická interpretace </a:t>
            </a:r>
          </a:p>
          <a:p>
            <a:pPr marL="1028700" lvl="1" indent="-571500">
              <a:lnSpc>
                <a:spcPct val="150000"/>
              </a:lnSpc>
              <a:buClr>
                <a:srgbClr val="0070C0"/>
              </a:buClr>
              <a:buAutoNum type="romanLcPeriod"/>
            </a:pPr>
            <a:endParaRPr lang="cs-CZ" sz="2800" dirty="0"/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používají se generativní pravidla</a:t>
            </a:r>
          </a:p>
          <a:p>
            <a:pPr marL="9525" lvl="1" indent="43815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operace </a:t>
            </a:r>
            <a:r>
              <a:rPr lang="cs-CZ" sz="2800" i="1" dirty="0" err="1"/>
              <a:t>merge</a:t>
            </a:r>
            <a:r>
              <a:rPr lang="cs-CZ" sz="2800" dirty="0"/>
              <a:t> a </a:t>
            </a:r>
            <a:r>
              <a:rPr lang="cs-CZ" sz="2800" i="1" dirty="0" err="1"/>
              <a:t>move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5351281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06109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MP  minimalistický program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" name="Obdĺžnik 3">
            <a:extLst>
              <a:ext uri="{FF2B5EF4-FFF2-40B4-BE49-F238E27FC236}">
                <a16:creationId xmlns:a16="http://schemas.microsoft.com/office/drawing/2014/main" id="{C2F0EB44-6918-4BB5-AE26-10C3739D81C6}"/>
              </a:ext>
            </a:extLst>
          </p:cNvPr>
          <p:cNvSpPr/>
          <p:nvPr/>
        </p:nvSpPr>
        <p:spPr>
          <a:xfrm>
            <a:off x="342900" y="1524000"/>
            <a:ext cx="8724900" cy="2460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stále ve vývoji</a:t>
            </a:r>
          </a:p>
          <a:p>
            <a:pPr>
              <a:lnSpc>
                <a:spcPct val="150000"/>
              </a:lnSpc>
              <a:buClr>
                <a:srgbClr val="0070C0"/>
              </a:buClr>
            </a:pPr>
            <a:endParaRPr lang="cs-CZ" sz="2800" dirty="0"/>
          </a:p>
          <a:p>
            <a:pPr marL="457200" indent="-457200">
              <a:lnSpc>
                <a:spcPct val="13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dílčí modifikované verze (</a:t>
            </a:r>
            <a:r>
              <a:rPr lang="cs-CZ" sz="2800" dirty="0" err="1"/>
              <a:t>nanosyntax</a:t>
            </a:r>
            <a:r>
              <a:rPr lang="cs-CZ" sz="2800" dirty="0"/>
              <a:t>, radikální minimalismus)</a:t>
            </a:r>
          </a:p>
        </p:txBody>
      </p:sp>
    </p:spTree>
    <p:extLst>
      <p:ext uri="{BB962C8B-B14F-4D97-AF65-F5344CB8AC3E}">
        <p14:creationId xmlns:p14="http://schemas.microsoft.com/office/powerpoint/2010/main" val="300164150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rekapitulace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9836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3123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09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</p:txBody>
      </p:sp>
    </p:spTree>
    <p:extLst>
      <p:ext uri="{BB962C8B-B14F-4D97-AF65-F5344CB8AC3E}">
        <p14:creationId xmlns:p14="http://schemas.microsoft.com/office/powerpoint/2010/main" val="407013477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70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</p:txBody>
      </p:sp>
    </p:spTree>
    <p:extLst>
      <p:ext uri="{BB962C8B-B14F-4D97-AF65-F5344CB8AC3E}">
        <p14:creationId xmlns:p14="http://schemas.microsoft.com/office/powerpoint/2010/main" val="365060536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35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</p:txBody>
      </p:sp>
    </p:spTree>
    <p:extLst>
      <p:ext uri="{BB962C8B-B14F-4D97-AF65-F5344CB8AC3E}">
        <p14:creationId xmlns:p14="http://schemas.microsoft.com/office/powerpoint/2010/main" val="14090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152400" y="459349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Parsing</a:t>
            </a:r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 formálních ×  přirozených jazyků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13D254A-F246-4D38-A442-3B8A955F2B04}"/>
              </a:ext>
            </a:extLst>
          </p:cNvPr>
          <p:cNvSpPr txBox="1"/>
          <p:nvPr/>
        </p:nvSpPr>
        <p:spPr>
          <a:xfrm>
            <a:off x="228600" y="1555196"/>
            <a:ext cx="8686800" cy="43704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postal-address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&lt;zip-part&gt;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&lt;last-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personal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first-name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initial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"." 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address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opt-apt-num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&lt;house-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&lt;street-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				  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&lt;zip-part&gt;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town-name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","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state-code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&lt;ZIP-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code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EOL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opt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jr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-part&gt; ::= "Sr." | "Jr."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numeral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 ::=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| 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"I"{1,3}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"V"&lt;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ones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"IV"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tens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  ::= X{1,3}&lt;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&gt;? | X{0,3}IX&lt;</a:t>
            </a:r>
            <a:r>
              <a:rPr lang="cs-CZ" sz="1700" dirty="0" err="1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five</a:t>
            </a:r>
            <a:r>
              <a:rPr lang="cs-CZ" sz="17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Arial" panose="020B0604020202020204" pitchFamily="34" charset="0"/>
              </a:rPr>
              <a:t>&gt;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76643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418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uzly</a:t>
            </a:r>
            <a:r>
              <a:rPr lang="cs-CZ" sz="2800" dirty="0"/>
              <a:t> odpovídají elementárním jednotkám vstupu (často slovům)</a:t>
            </a:r>
          </a:p>
        </p:txBody>
      </p:sp>
    </p:spTree>
    <p:extLst>
      <p:ext uri="{BB962C8B-B14F-4D97-AF65-F5344CB8AC3E}">
        <p14:creationId xmlns:p14="http://schemas.microsoft.com/office/powerpoint/2010/main" val="8506818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452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jeden člen vazby je označován jako člen řídicí, druhý jako závislý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(např. adjektivum závisí na substantivu)</a:t>
            </a:r>
          </a:p>
          <a:p>
            <a:pPr marL="457200" indent="-457200">
              <a:lnSpc>
                <a:spcPct val="15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závislostní strom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uzly odpovídají elementárním jednotkám vstupu (často slovům)</a:t>
            </a:r>
          </a:p>
          <a:p>
            <a:pPr marL="457200" indent="-457200">
              <a:lnSpc>
                <a:spcPct val="12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i="1" dirty="0"/>
              <a:t>hrany</a:t>
            </a:r>
            <a:r>
              <a:rPr lang="cs-CZ" sz="2800" dirty="0"/>
              <a:t> označují vztahy závislostí mezi elementárními jednotkami </a:t>
            </a:r>
          </a:p>
        </p:txBody>
      </p:sp>
    </p:spTree>
    <p:extLst>
      <p:ext uri="{BB962C8B-B14F-4D97-AF65-F5344CB8AC3E}">
        <p14:creationId xmlns:p14="http://schemas.microsoft.com/office/powerpoint/2010/main" val="251712386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cs-CZ" sz="1600" dirty="0">
                <a:solidFill>
                  <a:schemeClr val="bg1"/>
                </a:solidFill>
                <a:latin typeface="Century Gothic" pitchFamily="34" charset="0"/>
                <a:ea typeface="Batang" pitchFamily="18" charset="-127"/>
                <a:cs typeface="Arial" pitchFamily="34" charset="0"/>
              </a:rPr>
              <a:t>převzato z: https://www.czechency.org/slovnik/Z%C3%81VISLOSTN%C3%8D%20STROM</a:t>
            </a: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228600" y="457202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FC99FF-AC11-47DD-A54E-BFF77FC84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99875"/>
            <a:ext cx="8239063" cy="403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0443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639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688245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242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6532122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Lucien </a:t>
            </a:r>
            <a:r>
              <a:rPr lang="cs-CZ" sz="2800" dirty="0" err="1"/>
              <a:t>Tesniére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Éléments</a:t>
            </a:r>
            <a:r>
              <a:rPr lang="cs-CZ" sz="2800" dirty="0"/>
              <a:t> de syntaxe </a:t>
            </a:r>
            <a:r>
              <a:rPr lang="cs-CZ" sz="2800" dirty="0" err="1"/>
              <a:t>structurale</a:t>
            </a: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Vladimír Šmilauer </a:t>
            </a:r>
          </a:p>
        </p:txBody>
      </p:sp>
    </p:spTree>
    <p:extLst>
      <p:ext uri="{BB962C8B-B14F-4D97-AF65-F5344CB8AC3E}">
        <p14:creationId xmlns:p14="http://schemas.microsoft.com/office/powerpoint/2010/main" val="201382503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1846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442994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2449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946507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365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9679724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28600" y="1524000"/>
            <a:ext cx="89154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r>
              <a:rPr lang="cs-CZ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 </a:t>
            </a:r>
          </a:p>
          <a:p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04800" y="1295400"/>
            <a:ext cx="8763000" cy="7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+mj-lt"/>
              <a:ea typeface="Batang" pitchFamily="18" charset="-127"/>
              <a:cs typeface="Arial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cs-CZ" dirty="0">
              <a:solidFill>
                <a:schemeClr val="bg1"/>
              </a:solidFill>
              <a:latin typeface="Century Gothic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7" name="Obdĺžnik 3">
            <a:extLst>
              <a:ext uri="{FF2B5EF4-FFF2-40B4-BE49-F238E27FC236}">
                <a16:creationId xmlns:a16="http://schemas.microsoft.com/office/drawing/2014/main" id="{04FB9EF8-5A75-427B-9FA1-8FE5ACA57EFC}"/>
              </a:ext>
            </a:extLst>
          </p:cNvPr>
          <p:cNvSpPr/>
          <p:nvPr/>
        </p:nvSpPr>
        <p:spPr>
          <a:xfrm>
            <a:off x="114300" y="272536"/>
            <a:ext cx="89154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400"/>
              </a:spcBef>
              <a:buClr>
                <a:srgbClr val="0070C0"/>
              </a:buClr>
            </a:pPr>
            <a:endParaRPr lang="cs-CZ" sz="3600" dirty="0">
              <a:latin typeface="Century Gothic" pitchFamily="34" charset="0"/>
            </a:endParaRPr>
          </a:p>
          <a:p>
            <a:endParaRPr lang="en-GB" sz="3000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" name="Obdĺžnik 3">
            <a:extLst>
              <a:ext uri="{FF2B5EF4-FFF2-40B4-BE49-F238E27FC236}">
                <a16:creationId xmlns:a16="http://schemas.microsoft.com/office/drawing/2014/main" id="{17A98320-28E8-4446-96D4-CCA148D678AD}"/>
              </a:ext>
            </a:extLst>
          </p:cNvPr>
          <p:cNvSpPr/>
          <p:nvPr/>
        </p:nvSpPr>
        <p:spPr>
          <a:xfrm>
            <a:off x="228600" y="457202"/>
            <a:ext cx="891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cap="small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itchFamily="34" charset="0"/>
              </a:rPr>
              <a:t>ZÁVISLOSTNÍ PŘÍSTUP</a:t>
            </a:r>
            <a:endParaRPr lang="en-GB" sz="3600" b="1" cap="small" dirty="0">
              <a:solidFill>
                <a:schemeClr val="tx1">
                  <a:lumMod val="75000"/>
                  <a:lumOff val="2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" name="Obdĺžnik 3">
            <a:extLst>
              <a:ext uri="{FF2B5EF4-FFF2-40B4-BE49-F238E27FC236}">
                <a16:creationId xmlns:a16="http://schemas.microsoft.com/office/drawing/2014/main" id="{A54107F9-D422-4917-AB7F-9A6B09CB1E9C}"/>
              </a:ext>
            </a:extLst>
          </p:cNvPr>
          <p:cNvSpPr/>
          <p:nvPr/>
        </p:nvSpPr>
        <p:spPr>
          <a:xfrm>
            <a:off x="342900" y="1524000"/>
            <a:ext cx="8724900" cy="4862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valence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aktant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 err="1"/>
              <a:t>cirkumstant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cs-CZ" sz="2800" dirty="0"/>
              <a:t>rozdíl mezi tradiční gramatikou? </a:t>
            </a:r>
          </a:p>
          <a:p>
            <a:pPr>
              <a:lnSpc>
                <a:spcPct val="140000"/>
              </a:lnSpc>
              <a:buClr>
                <a:srgbClr val="0070C0"/>
              </a:buClr>
            </a:pPr>
            <a:r>
              <a:rPr lang="cs-CZ" sz="2800" dirty="0"/>
              <a:t>	</a:t>
            </a:r>
            <a:br>
              <a:rPr lang="cs-CZ" sz="2800" dirty="0"/>
            </a:br>
            <a:r>
              <a:rPr lang="cs-CZ" sz="2800" dirty="0"/>
              <a:t>				</a:t>
            </a:r>
          </a:p>
          <a:p>
            <a:pPr marL="457200" indent="-457200">
              <a:lnSpc>
                <a:spcPct val="140000"/>
              </a:lnSpc>
              <a:buClr>
                <a:srgbClr val="0070C0"/>
              </a:buClr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37779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3861</Words>
  <Application>Microsoft Office PowerPoint</Application>
  <PresentationFormat>Předvádění na obrazovce (4:3)</PresentationFormat>
  <Paragraphs>1022</Paragraphs>
  <Slides>153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153</vt:i4>
      </vt:variant>
    </vt:vector>
  </HeadingPairs>
  <TitlesOfParts>
    <vt:vector size="160" baseType="lpstr">
      <vt:lpstr>Arial</vt:lpstr>
      <vt:lpstr>Calibri</vt:lpstr>
      <vt:lpstr>Calibri Light</vt:lpstr>
      <vt:lpstr>Century Gothic</vt:lpstr>
      <vt:lpstr>Courier New</vt:lpstr>
      <vt:lpstr>Motiv Office</vt:lpstr>
      <vt:lpstr>Motív Office</vt:lpstr>
      <vt:lpstr>2.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Machura</dc:creator>
  <cp:lastModifiedBy>Machura, Jakub</cp:lastModifiedBy>
  <cp:revision>85</cp:revision>
  <dcterms:created xsi:type="dcterms:W3CDTF">2020-10-06T08:02:48Z</dcterms:created>
  <dcterms:modified xsi:type="dcterms:W3CDTF">2022-09-26T08:04:50Z</dcterms:modified>
</cp:coreProperties>
</file>