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2" r:id="rId19"/>
    <p:sldId id="277" r:id="rId20"/>
    <p:sldId id="278" r:id="rId21"/>
    <p:sldId id="279" r:id="rId22"/>
    <p:sldId id="280" r:id="rId23"/>
    <p:sldId id="273" r:id="rId24"/>
    <p:sldId id="274" r:id="rId25"/>
    <p:sldId id="275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99FE3-93BF-4B39-8E4A-C78BC604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F8A135-BE51-40FA-8046-08BC00083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A49186-CEE6-48F4-8048-8537C1F2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89515B-8D57-4CD9-B2C5-6CDBE850E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288FF7-5197-4184-9506-6F7EAB89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93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420F9-5D90-4B23-AFF5-7862CE49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06F359-D097-4A83-9734-C96A9AD2D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D7526E-644C-4F5F-8B61-4A57F1B7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96CD9E-827B-4539-A942-574D5E47B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43EF17-7E5E-48DD-9EE9-96E400D8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41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92DCBC-96B1-4F3B-9D54-D4E9C3FB8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E5BB0F-BBEB-4C8F-841D-020954840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BDBEDF-9E6B-419D-82AF-3ADBC4827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362C44-A306-4CC0-A8A0-097DC844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03D3D7-D5FE-4CAE-9B9A-06FAF8E5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7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84D09-67BC-4FDD-AF1D-56053AAAB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97F5C-7AC9-4900-A8FD-42A0556AC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A3B44D-DFF1-4049-8652-CAC100F3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DD1D1-AAEB-4A75-9347-8399EA8C9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3063B2-E95D-463F-9128-57D97309E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67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CBCBB-3725-4EAB-971B-4FD20487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FEADF6-CA98-4177-AAF5-B69C33DD9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6652F-FAB0-4D05-869E-4AA9D3C39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B4268A-21D7-4D83-B06C-A0798691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58504-DA87-4965-B79E-130DA3B3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1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9FD7D-323C-4AB9-BD79-D81B7F745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69E514-9BEE-424B-8BB1-6C6194153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80498B-B978-431F-A4F7-19304D675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C0C2C7-5ABD-4837-A0E5-C5F3EB4AB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C05FB7-60F1-4C33-8263-E8F52C181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E85F84-A803-468C-B1C4-6E1834B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75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36C23-501B-40AC-80FB-D49A390D7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D8A4CA-0298-44E1-B7A1-2D0D9C5E9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ABE536-13B3-48D0-9EEB-67AABD38B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0DA75E-7292-41BD-9C51-B27FD3F30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43F120-6C58-4166-A878-761E7738E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02C85F-0B2E-4F9E-8E6F-14628DC8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B94A5E-6F3A-4264-9DEB-AD5E5866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9E2ADC-A8D1-4E8E-A6CF-C040FFCF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60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BE898-223E-467E-B24D-54A66115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0C44A1-6146-4771-AD0A-388015B3D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975A02-EA38-4631-9246-887DB5B06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7C2FA6-4480-4F8C-8C45-9844E75D2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07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7478A99-8D66-4779-9527-BB824302B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31466DD-9560-464F-BEE1-A4BB2231C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00B97E-A000-4874-AF3B-0A91D8CB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85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91C05-DCAD-4B44-AC7F-0C94185AE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6EB23-4F63-4322-98A9-F3816A00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AF9B31-854D-43D5-B73B-6D24A5786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C650EE-E32A-47A1-B55F-B37D716E1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6790AE-CEF6-4544-BAF0-4A6145434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4C8030-9660-4EAB-A780-CFEB1D05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33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E9DD5-EF56-4401-AA2A-C4B7DD89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A3B28F-D647-4566-9960-241A30176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FEBF58-150E-4F0C-B4EA-C100C4004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278723-BAAE-44AF-8C29-3760E5C86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30AB2E-CB35-44D3-88BB-D82919899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74C599-4BF8-4F2D-B913-B0EB9CD7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61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005D172-7FF8-482A-9B84-75037012A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80286B-A00B-4819-9698-9D0F37978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428AD-C434-4413-A0B5-D324DAEBA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8CD79-E770-4CA0-91D7-B86677A12218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C73FA1-AD0B-427B-8805-270468DA1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29A40B-308F-41B6-8629-06AE63DAE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6B4F6-B49A-4FDF-BD74-E08CEB01B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78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759932-26BB-486A-BFC5-A4F4DA423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800">
                <a:solidFill>
                  <a:srgbClr val="FFFFFF"/>
                </a:solidFill>
              </a:rPr>
              <a:t>PŘEDCHŮDCI MODERNISMU V BRAZILSKÉ LITERATUŘE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3B6B7E-3F44-4B50-81CC-F91BF7F33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PREMODERNISMUS</a:t>
            </a:r>
          </a:p>
        </p:txBody>
      </p:sp>
    </p:spTree>
    <p:extLst>
      <p:ext uri="{BB962C8B-B14F-4D97-AF65-F5344CB8AC3E}">
        <p14:creationId xmlns:p14="http://schemas.microsoft.com/office/powerpoint/2010/main" val="375160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23031C-4A76-4559-B6E6-8EA6254A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B5C6EE-2882-4891-AD18-C6C6AC27F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1700" dirty="0"/>
              <a:t>	</a:t>
            </a:r>
            <a:r>
              <a:rPr lang="en-US" sz="1700" dirty="0" err="1"/>
              <a:t>Než</a:t>
            </a:r>
            <a:r>
              <a:rPr lang="en-US" sz="1700" dirty="0"/>
              <a:t> </a:t>
            </a:r>
            <a:r>
              <a:rPr lang="en-US" sz="1700" dirty="0" err="1"/>
              <a:t>například</a:t>
            </a:r>
            <a:r>
              <a:rPr lang="en-US" sz="1700" dirty="0"/>
              <a:t> </a:t>
            </a:r>
            <a:r>
              <a:rPr lang="en-US" sz="1700" dirty="0" err="1"/>
              <a:t>začne</a:t>
            </a:r>
            <a:r>
              <a:rPr lang="en-US" sz="1700" dirty="0"/>
              <a:t> </a:t>
            </a:r>
            <a:r>
              <a:rPr lang="en-US" sz="1700" dirty="0" err="1"/>
              <a:t>popisovat</a:t>
            </a:r>
            <a:r>
              <a:rPr lang="en-US" sz="1700" dirty="0"/>
              <a:t> </a:t>
            </a:r>
            <a:r>
              <a:rPr lang="en-US" sz="1700" dirty="0" err="1"/>
              <a:t>bitvu</a:t>
            </a:r>
            <a:r>
              <a:rPr lang="en-US" sz="1700" dirty="0"/>
              <a:t>, </a:t>
            </a:r>
            <a:r>
              <a:rPr lang="en-US" sz="1700" dirty="0" err="1"/>
              <a:t>mezi</a:t>
            </a:r>
            <a:r>
              <a:rPr lang="en-US" sz="1700" dirty="0"/>
              <a:t> </a:t>
            </a:r>
            <a:r>
              <a:rPr lang="en-US" sz="1700" dirty="0" err="1"/>
              <a:t>armádou</a:t>
            </a:r>
            <a:r>
              <a:rPr lang="en-US" sz="1700" dirty="0"/>
              <a:t> a </a:t>
            </a:r>
            <a:r>
              <a:rPr lang="en-US" sz="1700" dirty="0" err="1"/>
              <a:t>povstalci</a:t>
            </a:r>
            <a:r>
              <a:rPr lang="en-US" sz="1700" dirty="0"/>
              <a:t>, </a:t>
            </a:r>
            <a:r>
              <a:rPr lang="en-US" sz="1700" dirty="0" err="1"/>
              <a:t>předchází</a:t>
            </a:r>
            <a:r>
              <a:rPr lang="en-US" sz="1700" dirty="0"/>
              <a:t> </a:t>
            </a:r>
            <a:r>
              <a:rPr lang="en-US" sz="1700" dirty="0" err="1"/>
              <a:t>jí</a:t>
            </a:r>
            <a:r>
              <a:rPr lang="en-US" sz="1700" dirty="0"/>
              <a:t> </a:t>
            </a:r>
            <a:r>
              <a:rPr lang="en-US" sz="1700" dirty="0" err="1"/>
              <a:t>dlouhý</a:t>
            </a:r>
            <a:r>
              <a:rPr lang="en-US" sz="1700" dirty="0"/>
              <a:t> </a:t>
            </a:r>
            <a:r>
              <a:rPr lang="en-US" sz="1700" dirty="0" err="1"/>
              <a:t>úvod</a:t>
            </a:r>
            <a:r>
              <a:rPr lang="en-US" sz="1700" dirty="0"/>
              <a:t>, v </a:t>
            </a:r>
            <a:r>
              <a:rPr lang="en-US" sz="1700" dirty="0" err="1"/>
              <a:t>němž</a:t>
            </a:r>
            <a:r>
              <a:rPr lang="en-US" sz="1700" dirty="0"/>
              <a:t> </a:t>
            </a:r>
            <a:r>
              <a:rPr lang="cs-CZ" sz="1700" dirty="0"/>
              <a:t>	</a:t>
            </a:r>
            <a:r>
              <a:rPr lang="en-US" sz="1700" dirty="0" err="1"/>
              <a:t>představuje</a:t>
            </a:r>
            <a:r>
              <a:rPr lang="en-US" sz="1700" dirty="0"/>
              <a:t> oblast </a:t>
            </a:r>
            <a:r>
              <a:rPr lang="en-US" sz="1700" dirty="0" err="1"/>
              <a:t>sertão</a:t>
            </a:r>
            <a:r>
              <a:rPr lang="en-US" sz="1700" dirty="0"/>
              <a:t> a </a:t>
            </a:r>
            <a:r>
              <a:rPr lang="en-US" sz="1700" dirty="0" err="1"/>
              <a:t>charakterizuje</a:t>
            </a:r>
            <a:r>
              <a:rPr lang="en-US" sz="1700" dirty="0"/>
              <a:t> </a:t>
            </a:r>
            <a:r>
              <a:rPr lang="en-US" sz="1700" dirty="0" err="1"/>
              <a:t>lidi</a:t>
            </a:r>
            <a:r>
              <a:rPr lang="en-US" sz="1700" dirty="0"/>
              <a:t>, </a:t>
            </a:r>
            <a:r>
              <a:rPr lang="en-US" sz="1700" dirty="0" err="1"/>
              <a:t>kteří</a:t>
            </a:r>
            <a:r>
              <a:rPr lang="en-US" sz="1700" dirty="0"/>
              <a:t> v </a:t>
            </a:r>
            <a:r>
              <a:rPr lang="en-US" sz="1700" dirty="0" err="1"/>
              <a:t>něm</a:t>
            </a:r>
            <a:r>
              <a:rPr lang="en-US" sz="1700" dirty="0"/>
              <a:t> </a:t>
            </a:r>
            <a:r>
              <a:rPr lang="en-US" sz="1700" dirty="0" err="1"/>
              <a:t>žijí</a:t>
            </a:r>
            <a:r>
              <a:rPr lang="cs-CZ" sz="1700" dirty="0"/>
              <a:t>.</a:t>
            </a:r>
            <a:endParaRPr lang="en-US" sz="1700" dirty="0"/>
          </a:p>
          <a:p>
            <a:pPr marL="114300" lvl="0" indent="0">
              <a:spcAft>
                <a:spcPts val="0"/>
              </a:spcAft>
              <a:buNone/>
            </a:pPr>
            <a:r>
              <a:rPr lang="cs-CZ" sz="1700" dirty="0"/>
              <a:t>P</a:t>
            </a:r>
            <a:r>
              <a:rPr lang="en-US" sz="1700" dirty="0" err="1"/>
              <a:t>řestože</a:t>
            </a:r>
            <a:r>
              <a:rPr lang="en-US" sz="1700" dirty="0"/>
              <a:t> </a:t>
            </a:r>
            <a:r>
              <a:rPr lang="en-US" sz="1700" dirty="0" err="1"/>
              <a:t>tyto</a:t>
            </a:r>
            <a:r>
              <a:rPr lang="en-US" sz="1700" dirty="0"/>
              <a:t> </a:t>
            </a:r>
            <a:r>
              <a:rPr lang="en-US" sz="1700" dirty="0" err="1"/>
              <a:t>popisné</a:t>
            </a:r>
            <a:r>
              <a:rPr lang="en-US" sz="1700" dirty="0"/>
              <a:t> </a:t>
            </a:r>
            <a:r>
              <a:rPr lang="en-US" sz="1700" dirty="0" err="1"/>
              <a:t>části</a:t>
            </a:r>
            <a:r>
              <a:rPr lang="en-US" sz="1700" dirty="0"/>
              <a:t> </a:t>
            </a:r>
            <a:r>
              <a:rPr lang="en-US" sz="1700" dirty="0" err="1"/>
              <a:t>jsou</a:t>
            </a:r>
            <a:r>
              <a:rPr lang="en-US" sz="1700" dirty="0"/>
              <a:t> </a:t>
            </a:r>
            <a:r>
              <a:rPr lang="en-US" sz="1700" dirty="0" err="1"/>
              <a:t>často</a:t>
            </a:r>
            <a:r>
              <a:rPr lang="en-US" sz="1700" dirty="0"/>
              <a:t> </a:t>
            </a:r>
            <a:r>
              <a:rPr lang="en-US" sz="1700" dirty="0" err="1"/>
              <a:t>kritizovány</a:t>
            </a:r>
            <a:r>
              <a:rPr lang="en-US" sz="1700" dirty="0"/>
              <a:t> a </a:t>
            </a:r>
            <a:r>
              <a:rPr lang="en-US" sz="1700" dirty="0" err="1"/>
              <a:t>opravovány</a:t>
            </a:r>
            <a:r>
              <a:rPr lang="en-US" sz="1700" dirty="0"/>
              <a:t> </a:t>
            </a:r>
            <a:r>
              <a:rPr lang="en-US" sz="1700" dirty="0" err="1"/>
              <a:t>zeměpisci</a:t>
            </a:r>
            <a:r>
              <a:rPr lang="en-US" sz="1700" dirty="0"/>
              <a:t>, </a:t>
            </a:r>
            <a:r>
              <a:rPr lang="en-US" sz="1700" dirty="0" err="1"/>
              <a:t>etnografy</a:t>
            </a:r>
            <a:r>
              <a:rPr lang="en-US" sz="1700" dirty="0"/>
              <a:t> a sociology, </a:t>
            </a:r>
            <a:r>
              <a:rPr lang="en-US" sz="1700" dirty="0" err="1"/>
              <a:t>jsou</a:t>
            </a:r>
            <a:r>
              <a:rPr lang="en-US" sz="1700" dirty="0"/>
              <a:t> </a:t>
            </a:r>
            <a:r>
              <a:rPr lang="en-US" sz="1700" dirty="0" err="1"/>
              <a:t>důkazem</a:t>
            </a:r>
            <a:r>
              <a:rPr lang="en-US" sz="1700" dirty="0"/>
              <a:t>, do </a:t>
            </a:r>
            <a:r>
              <a:rPr lang="en-US" sz="1700" dirty="0" err="1"/>
              <a:t>jaké</a:t>
            </a:r>
            <a:r>
              <a:rPr lang="en-US" sz="1700" dirty="0"/>
              <a:t> </a:t>
            </a:r>
            <a:r>
              <a:rPr lang="en-US" sz="1700" dirty="0" err="1"/>
              <a:t>míry</a:t>
            </a:r>
            <a:r>
              <a:rPr lang="en-US" sz="1700" dirty="0"/>
              <a:t> </a:t>
            </a:r>
            <a:r>
              <a:rPr lang="en-US" sz="1700" dirty="0" err="1"/>
              <a:t>byl</a:t>
            </a:r>
            <a:r>
              <a:rPr lang="en-US" sz="1700" dirty="0"/>
              <a:t> </a:t>
            </a:r>
            <a:r>
              <a:rPr lang="en-US" sz="1700" dirty="0" err="1"/>
              <a:t>jeho</a:t>
            </a:r>
            <a:r>
              <a:rPr lang="en-US" sz="1700" dirty="0"/>
              <a:t> </a:t>
            </a:r>
            <a:r>
              <a:rPr lang="en-US" sz="1700" dirty="0" err="1"/>
              <a:t>pohled</a:t>
            </a:r>
            <a:r>
              <a:rPr lang="en-US" sz="1700" dirty="0"/>
              <a:t> </a:t>
            </a:r>
            <a:r>
              <a:rPr lang="en-US" sz="1700" dirty="0" err="1"/>
              <a:t>subjektivní</a:t>
            </a:r>
            <a:r>
              <a:rPr lang="en-US" sz="1700" dirty="0"/>
              <a:t> a jak </a:t>
            </a:r>
            <a:r>
              <a:rPr lang="en-US" sz="1700" dirty="0" err="1"/>
              <a:t>moc</a:t>
            </a:r>
            <a:r>
              <a:rPr lang="en-US" sz="1700" dirty="0"/>
              <a:t> je v </a:t>
            </a:r>
            <a:r>
              <a:rPr lang="en-US" sz="1700" dirty="0" err="1"/>
              <a:t>celé</a:t>
            </a:r>
            <a:r>
              <a:rPr lang="en-US" sz="1700" dirty="0"/>
              <a:t> </a:t>
            </a:r>
            <a:r>
              <a:rPr lang="en-US" sz="1700" dirty="0" err="1"/>
              <a:t>knize</a:t>
            </a:r>
            <a:r>
              <a:rPr lang="en-US" sz="1700" dirty="0"/>
              <a:t> </a:t>
            </a:r>
            <a:r>
              <a:rPr lang="en-US" sz="1700" dirty="0" err="1"/>
              <a:t>osobně</a:t>
            </a:r>
            <a:r>
              <a:rPr lang="en-US" sz="1700" dirty="0"/>
              <a:t> </a:t>
            </a:r>
            <a:r>
              <a:rPr lang="en-US" sz="1700" dirty="0" err="1"/>
              <a:t>přítomný</a:t>
            </a:r>
            <a:r>
              <a:rPr lang="en-US" sz="1700" dirty="0"/>
              <a:t> – </a:t>
            </a:r>
            <a:r>
              <a:rPr lang="cs-CZ" sz="1700" dirty="0"/>
              <a:t>když popisuje samotnou válku, je v jeho svědectví</a:t>
            </a:r>
            <a:r>
              <a:rPr lang="en-US" sz="1700" dirty="0"/>
              <a:t> </a:t>
            </a:r>
            <a:r>
              <a:rPr lang="en-US" sz="1700" dirty="0" err="1"/>
              <a:t>přítomný</a:t>
            </a:r>
            <a:r>
              <a:rPr lang="en-US" sz="1700" dirty="0"/>
              <a:t> </a:t>
            </a:r>
            <a:r>
              <a:rPr lang="en-US" sz="1700" dirty="0" err="1"/>
              <a:t>boj</a:t>
            </a:r>
            <a:r>
              <a:rPr lang="en-US" sz="1700" dirty="0"/>
              <a:t> </a:t>
            </a:r>
            <a:r>
              <a:rPr lang="en-US" sz="1700" dirty="0" err="1"/>
              <a:t>člověka</a:t>
            </a:r>
            <a:r>
              <a:rPr lang="en-US" sz="1700" dirty="0"/>
              <a:t> z</a:t>
            </a:r>
            <a:r>
              <a:rPr lang="cs-CZ" sz="1700" dirty="0"/>
              <a:t> vnitrozemí (</a:t>
            </a:r>
            <a:r>
              <a:rPr lang="en-US" sz="1700" dirty="0" err="1"/>
              <a:t>sertão</a:t>
            </a:r>
            <a:r>
              <a:rPr lang="cs-CZ" sz="1700" dirty="0"/>
              <a:t>)</a:t>
            </a:r>
            <a:r>
              <a:rPr lang="en-US" sz="1700" dirty="0"/>
              <a:t> </a:t>
            </a:r>
            <a:r>
              <a:rPr lang="cs-CZ" sz="1700" dirty="0"/>
              <a:t>s</a:t>
            </a:r>
            <a:r>
              <a:rPr lang="en-US" sz="1700" dirty="0"/>
              <a:t> </a:t>
            </a:r>
            <a:r>
              <a:rPr lang="en-US" sz="1700" dirty="0" err="1"/>
              <a:t>prostředím</a:t>
            </a:r>
            <a:r>
              <a:rPr lang="en-US" sz="1700" dirty="0"/>
              <a:t>, </a:t>
            </a:r>
            <a:r>
              <a:rPr lang="en-US" sz="1700" dirty="0" err="1"/>
              <a:t>které</a:t>
            </a:r>
            <a:r>
              <a:rPr lang="en-US" sz="1700" dirty="0"/>
              <a:t> je </a:t>
            </a:r>
            <a:r>
              <a:rPr lang="en-US" sz="1700" dirty="0" err="1"/>
              <a:t>hostilní</a:t>
            </a:r>
            <a:r>
              <a:rPr lang="en-US" sz="1700" dirty="0"/>
              <a:t> (</a:t>
            </a:r>
            <a:r>
              <a:rPr lang="en-US" sz="1700" dirty="0" err="1"/>
              <a:t>období</a:t>
            </a:r>
            <a:r>
              <a:rPr lang="en-US" sz="1700" dirty="0"/>
              <a:t> </a:t>
            </a:r>
            <a:r>
              <a:rPr lang="en-US" sz="1700" dirty="0" err="1"/>
              <a:t>sucha</a:t>
            </a:r>
            <a:r>
              <a:rPr lang="en-US" sz="1700" dirty="0"/>
              <a:t>) a </a:t>
            </a:r>
            <a:r>
              <a:rPr lang="en-US" sz="1700" dirty="0" err="1"/>
              <a:t>ve</a:t>
            </a:r>
            <a:r>
              <a:rPr lang="en-US" sz="1700" dirty="0"/>
              <a:t> </a:t>
            </a:r>
            <a:r>
              <a:rPr lang="en-US" sz="1700" dirty="0" err="1"/>
              <a:t>druhém</a:t>
            </a:r>
            <a:r>
              <a:rPr lang="en-US" sz="1700" dirty="0"/>
              <a:t> </a:t>
            </a:r>
            <a:r>
              <a:rPr lang="en-US" sz="1700" dirty="0" err="1"/>
              <a:t>plánu</a:t>
            </a:r>
            <a:r>
              <a:rPr lang="en-US" sz="1700" dirty="0"/>
              <a:t> </a:t>
            </a:r>
            <a:r>
              <a:rPr lang="en-US" sz="1700" dirty="0" err="1"/>
              <a:t>boj</a:t>
            </a:r>
            <a:r>
              <a:rPr lang="en-US" sz="1700" dirty="0"/>
              <a:t> </a:t>
            </a:r>
            <a:r>
              <a:rPr lang="en-US" sz="1700" dirty="0" err="1"/>
              <a:t>jagunçů</a:t>
            </a:r>
            <a:r>
              <a:rPr lang="en-US" sz="1700" dirty="0"/>
              <a:t> (</a:t>
            </a:r>
            <a:r>
              <a:rPr lang="en-US" sz="1700" dirty="0" err="1"/>
              <a:t>stoupenci</a:t>
            </a:r>
            <a:r>
              <a:rPr lang="en-US" sz="1700" dirty="0"/>
              <a:t> Antonia </a:t>
            </a:r>
            <a:r>
              <a:rPr lang="en-US" sz="1700" dirty="0" err="1"/>
              <a:t>Conselheira</a:t>
            </a:r>
            <a:r>
              <a:rPr lang="en-US" sz="1700" dirty="0"/>
              <a:t>) </a:t>
            </a:r>
            <a:r>
              <a:rPr lang="en-US" sz="1700" dirty="0" err="1"/>
              <a:t>proti</a:t>
            </a:r>
            <a:r>
              <a:rPr lang="en-US" sz="1700" dirty="0"/>
              <a:t> </a:t>
            </a:r>
            <a:r>
              <a:rPr lang="en-US" sz="1700" dirty="0" err="1"/>
              <a:t>invazi</a:t>
            </a:r>
            <a:r>
              <a:rPr lang="en-US" sz="1700" dirty="0"/>
              <a:t> </a:t>
            </a:r>
            <a:r>
              <a:rPr lang="en-US" sz="1700" dirty="0" err="1"/>
              <a:t>bílým</a:t>
            </a:r>
            <a:r>
              <a:rPr lang="en-US" sz="1700" dirty="0"/>
              <a:t>, </a:t>
            </a:r>
            <a:r>
              <a:rPr lang="en-US" sz="1700" dirty="0" err="1"/>
              <a:t>kteří</a:t>
            </a:r>
            <a:r>
              <a:rPr lang="en-US" sz="1700" dirty="0"/>
              <a:t> </a:t>
            </a:r>
            <a:r>
              <a:rPr lang="en-US" sz="1700" dirty="0" err="1"/>
              <a:t>procházejí</a:t>
            </a:r>
            <a:r>
              <a:rPr lang="en-US" sz="1700" dirty="0"/>
              <a:t> z </a:t>
            </a:r>
            <a:r>
              <a:rPr lang="en-US" sz="1700" dirty="0" err="1"/>
              <a:t>pobřežních</a:t>
            </a:r>
            <a:r>
              <a:rPr lang="en-US" sz="1700" dirty="0"/>
              <a:t> </a:t>
            </a:r>
            <a:r>
              <a:rPr lang="en-US" sz="1700" dirty="0" err="1"/>
              <a:t>oblastí</a:t>
            </a:r>
            <a:r>
              <a:rPr lang="en-US" sz="1700" dirty="0"/>
              <a:t> (</a:t>
            </a:r>
            <a:r>
              <a:rPr lang="en-US" sz="1700" dirty="0" err="1"/>
              <a:t>raças</a:t>
            </a:r>
            <a:r>
              <a:rPr lang="en-US" sz="1700" dirty="0"/>
              <a:t> </a:t>
            </a:r>
            <a:r>
              <a:rPr lang="en-US" sz="1700" dirty="0" err="1"/>
              <a:t>retrôgradas</a:t>
            </a:r>
            <a:r>
              <a:rPr lang="en-US" sz="1700" dirty="0"/>
              <a:t>, </a:t>
            </a:r>
            <a:r>
              <a:rPr lang="en-US" sz="1700" dirty="0" err="1"/>
              <a:t>raças</a:t>
            </a:r>
            <a:r>
              <a:rPr lang="en-US" sz="1700" dirty="0"/>
              <a:t> </a:t>
            </a:r>
            <a:r>
              <a:rPr lang="en-US" sz="1700" dirty="0" err="1"/>
              <a:t>litorâneas</a:t>
            </a:r>
            <a:r>
              <a:rPr lang="en-US" sz="1700" dirty="0"/>
              <a:t>).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700" dirty="0"/>
              <a:t>V</a:t>
            </a:r>
            <a:r>
              <a:rPr lang="cs-CZ" sz="1700" dirty="0"/>
              <a:t>e formální</a:t>
            </a:r>
            <a:r>
              <a:rPr lang="en-US" sz="1700" dirty="0"/>
              <a:t> </a:t>
            </a:r>
            <a:r>
              <a:rPr lang="en-US" sz="1700" dirty="0" err="1"/>
              <a:t>rovině</a:t>
            </a:r>
            <a:r>
              <a:rPr lang="en-US" sz="1700" dirty="0"/>
              <a:t> se </a:t>
            </a:r>
            <a:r>
              <a:rPr lang="en-US" sz="1700" dirty="0" err="1"/>
              <a:t>projevují</a:t>
            </a:r>
            <a:r>
              <a:rPr lang="en-US" sz="1700" dirty="0"/>
              <a:t> </a:t>
            </a:r>
            <a:r>
              <a:rPr lang="en-US" sz="1700" dirty="0" err="1"/>
              <a:t>antinomie</a:t>
            </a:r>
            <a:r>
              <a:rPr lang="en-US" sz="1700" dirty="0"/>
              <a:t>, </a:t>
            </a:r>
            <a:r>
              <a:rPr lang="en-US" sz="1700" dirty="0" err="1"/>
              <a:t>paradoxy</a:t>
            </a:r>
            <a:r>
              <a:rPr lang="en-US" sz="1700" dirty="0"/>
              <a:t>: „</a:t>
            </a:r>
            <a:r>
              <a:rPr lang="en-US" sz="1700" dirty="0" err="1"/>
              <a:t>valiam</a:t>
            </a:r>
            <a:r>
              <a:rPr lang="en-US" sz="1700" dirty="0"/>
              <a:t> </a:t>
            </a:r>
            <a:r>
              <a:rPr lang="en-US" sz="1700" dirty="0" err="1"/>
              <a:t>tudo</a:t>
            </a:r>
            <a:r>
              <a:rPr lang="en-US" sz="1700" dirty="0"/>
              <a:t> </a:t>
            </a:r>
            <a:r>
              <a:rPr lang="en-US" sz="1700" dirty="0" err="1"/>
              <a:t>porque</a:t>
            </a:r>
            <a:r>
              <a:rPr lang="en-US" sz="1700" dirty="0"/>
              <a:t> nada </a:t>
            </a:r>
            <a:r>
              <a:rPr lang="en-US" sz="1700" dirty="0" err="1"/>
              <a:t>valiam</a:t>
            </a:r>
            <a:r>
              <a:rPr lang="en-US" sz="1700" dirty="0"/>
              <a:t>“ (</a:t>
            </a:r>
            <a:r>
              <a:rPr lang="en-US" sz="1700" dirty="0" err="1"/>
              <a:t>měli</a:t>
            </a:r>
            <a:r>
              <a:rPr lang="en-US" sz="1700" dirty="0"/>
              <a:t> </a:t>
            </a:r>
            <a:r>
              <a:rPr lang="en-US" sz="1700" dirty="0" err="1"/>
              <a:t>absolutní</a:t>
            </a:r>
            <a:r>
              <a:rPr lang="en-US" sz="1700" dirty="0"/>
              <a:t> </a:t>
            </a:r>
            <a:r>
              <a:rPr lang="en-US" sz="1700" dirty="0" err="1"/>
              <a:t>význam</a:t>
            </a:r>
            <a:r>
              <a:rPr lang="en-US" sz="1700" dirty="0"/>
              <a:t>, </a:t>
            </a:r>
            <a:r>
              <a:rPr lang="en-US" sz="1700" dirty="0" err="1"/>
              <a:t>protože</a:t>
            </a:r>
            <a:r>
              <a:rPr lang="en-US" sz="1700" dirty="0"/>
              <a:t> </a:t>
            </a:r>
            <a:r>
              <a:rPr lang="en-US" sz="1700" dirty="0" err="1"/>
              <a:t>byli</a:t>
            </a:r>
            <a:r>
              <a:rPr lang="en-US" sz="1700" dirty="0"/>
              <a:t> </a:t>
            </a:r>
            <a:r>
              <a:rPr lang="en-US" sz="1700" dirty="0" err="1"/>
              <a:t>bezvýznamní</a:t>
            </a:r>
            <a:r>
              <a:rPr lang="en-US" sz="1700" dirty="0"/>
              <a:t>), a </a:t>
            </a:r>
            <a:r>
              <a:rPr lang="en-US" sz="1700" dirty="0" err="1"/>
              <a:t>citadela</a:t>
            </a:r>
            <a:r>
              <a:rPr lang="en-US" sz="1700" dirty="0"/>
              <a:t> „era </a:t>
            </a:r>
            <a:r>
              <a:rPr lang="en-US" sz="1700" dirty="0" err="1"/>
              <a:t>temerosa</a:t>
            </a:r>
            <a:r>
              <a:rPr lang="en-US" sz="1700" dirty="0"/>
              <a:t> </a:t>
            </a:r>
            <a:r>
              <a:rPr lang="en-US" sz="1700" dirty="0" err="1"/>
              <a:t>porque</a:t>
            </a:r>
            <a:r>
              <a:rPr lang="en-US" sz="1700" dirty="0"/>
              <a:t> </a:t>
            </a:r>
            <a:r>
              <a:rPr lang="en-US" sz="1700" dirty="0" err="1"/>
              <a:t>não</a:t>
            </a:r>
            <a:r>
              <a:rPr lang="en-US" sz="1700" dirty="0"/>
              <a:t> </a:t>
            </a:r>
            <a:r>
              <a:rPr lang="en-US" sz="1700" dirty="0" err="1"/>
              <a:t>resisita</a:t>
            </a:r>
            <a:r>
              <a:rPr lang="en-US" sz="1700" dirty="0"/>
              <a:t>“ (</a:t>
            </a:r>
            <a:r>
              <a:rPr lang="en-US" sz="1700" dirty="0" err="1"/>
              <a:t>pevnost</a:t>
            </a:r>
            <a:r>
              <a:rPr lang="en-US" sz="1700" dirty="0"/>
              <a:t> </a:t>
            </a:r>
            <a:r>
              <a:rPr lang="en-US" sz="1700" dirty="0" err="1"/>
              <a:t>vzbuzovala</a:t>
            </a:r>
            <a:r>
              <a:rPr lang="en-US" sz="1700" dirty="0"/>
              <a:t> </a:t>
            </a:r>
            <a:r>
              <a:rPr lang="en-US" sz="1700" dirty="0" err="1"/>
              <a:t>strach</a:t>
            </a:r>
            <a:r>
              <a:rPr lang="en-US" sz="1700" dirty="0"/>
              <a:t>, </a:t>
            </a:r>
            <a:r>
              <a:rPr lang="en-US" sz="1700" dirty="0" err="1"/>
              <a:t>protože</a:t>
            </a:r>
            <a:r>
              <a:rPr lang="en-US" sz="1700" dirty="0"/>
              <a:t> </a:t>
            </a:r>
            <a:r>
              <a:rPr lang="en-US" sz="1700" dirty="0" err="1"/>
              <a:t>neodolávala</a:t>
            </a:r>
            <a:r>
              <a:rPr lang="en-US" sz="1700" dirty="0"/>
              <a:t>), „</a:t>
            </a:r>
            <a:r>
              <a:rPr lang="en-US" sz="1700" dirty="0" err="1"/>
              <a:t>rendia</a:t>
            </a:r>
            <a:r>
              <a:rPr lang="en-US" sz="1700" dirty="0"/>
              <a:t>-se para </a:t>
            </a:r>
            <a:r>
              <a:rPr lang="en-US" sz="1700" dirty="0" err="1"/>
              <a:t>vencer</a:t>
            </a:r>
            <a:r>
              <a:rPr lang="en-US" sz="1700" dirty="0"/>
              <a:t>“ (</a:t>
            </a:r>
            <a:r>
              <a:rPr lang="en-US" sz="1700" dirty="0" err="1"/>
              <a:t>vzdával</a:t>
            </a:r>
            <a:r>
              <a:rPr lang="en-US" sz="1700" dirty="0"/>
              <a:t> se, aby </a:t>
            </a:r>
            <a:r>
              <a:rPr lang="en-US" sz="1700" dirty="0" err="1"/>
              <a:t>zvítězil</a:t>
            </a:r>
            <a:r>
              <a:rPr lang="en-US" sz="1700" dirty="0"/>
              <a:t>).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700" dirty="0" err="1"/>
              <a:t>Samotný</a:t>
            </a:r>
            <a:r>
              <a:rPr lang="en-US" sz="1700" dirty="0"/>
              <a:t> da Cunha </a:t>
            </a:r>
            <a:r>
              <a:rPr lang="en-US" sz="1700" dirty="0" err="1"/>
              <a:t>byl</a:t>
            </a:r>
            <a:r>
              <a:rPr lang="en-US" sz="1700" dirty="0"/>
              <a:t> po </a:t>
            </a:r>
            <a:r>
              <a:rPr lang="en-US" sz="1700" dirty="0" err="1"/>
              <a:t>morální</a:t>
            </a:r>
            <a:r>
              <a:rPr lang="en-US" sz="1700" dirty="0"/>
              <a:t> </a:t>
            </a:r>
            <a:r>
              <a:rPr lang="en-US" sz="1700" dirty="0" err="1"/>
              <a:t>stránce</a:t>
            </a:r>
            <a:r>
              <a:rPr lang="en-US" sz="1700" dirty="0"/>
              <a:t> rebel a </a:t>
            </a:r>
            <a:r>
              <a:rPr lang="en-US" sz="1700" dirty="0" err="1"/>
              <a:t>idealista</a:t>
            </a:r>
            <a:r>
              <a:rPr lang="en-US" sz="1700" dirty="0"/>
              <a:t> – </a:t>
            </a:r>
            <a:r>
              <a:rPr lang="en-US" sz="1700" dirty="0" err="1"/>
              <a:t>měl</a:t>
            </a:r>
            <a:r>
              <a:rPr lang="en-US" sz="1700" dirty="0"/>
              <a:t> </a:t>
            </a:r>
            <a:r>
              <a:rPr lang="en-US" sz="1700" dirty="0" err="1"/>
              <a:t>obrovský</a:t>
            </a:r>
            <a:r>
              <a:rPr lang="en-US" sz="1700" dirty="0"/>
              <a:t> </a:t>
            </a:r>
            <a:r>
              <a:rPr lang="en-US" sz="1700" dirty="0" err="1"/>
              <a:t>smysl</a:t>
            </a:r>
            <a:r>
              <a:rPr lang="en-US" sz="1700" dirty="0"/>
              <a:t> pro </a:t>
            </a:r>
            <a:r>
              <a:rPr lang="en-US" sz="1700" dirty="0" err="1"/>
              <a:t>svobodu</a:t>
            </a:r>
            <a:r>
              <a:rPr lang="en-US" sz="1700" dirty="0"/>
              <a:t>,                      </a:t>
            </a:r>
            <a:r>
              <a:rPr lang="cs-CZ" sz="1700" dirty="0"/>
              <a:t>	</a:t>
            </a:r>
            <a:r>
              <a:rPr lang="en-US" sz="1700" dirty="0"/>
              <a:t>proto </a:t>
            </a:r>
            <a:r>
              <a:rPr lang="en-US" sz="1700" dirty="0" err="1"/>
              <a:t>odmítal</a:t>
            </a:r>
            <a:r>
              <a:rPr lang="en-US" sz="1700" dirty="0"/>
              <a:t> </a:t>
            </a:r>
            <a:r>
              <a:rPr lang="en-US" sz="1700" dirty="0" err="1"/>
              <a:t>přijmout</a:t>
            </a:r>
            <a:r>
              <a:rPr lang="en-US" sz="1700" dirty="0"/>
              <a:t> </a:t>
            </a:r>
            <a:r>
              <a:rPr lang="en-US" sz="1700" dirty="0" err="1"/>
              <a:t>jakoukoliv</a:t>
            </a:r>
            <a:r>
              <a:rPr lang="en-US" sz="1700" dirty="0"/>
              <a:t> </a:t>
            </a:r>
            <a:r>
              <a:rPr lang="en-US" sz="1700" dirty="0" err="1"/>
              <a:t>formu</a:t>
            </a:r>
            <a:r>
              <a:rPr lang="en-US" sz="1700" dirty="0"/>
              <a:t> </a:t>
            </a:r>
            <a:r>
              <a:rPr lang="en-US" sz="1700" dirty="0" err="1"/>
              <a:t>autoritarismu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strany</a:t>
            </a:r>
            <a:r>
              <a:rPr lang="en-US" sz="1700" dirty="0"/>
              <a:t> </a:t>
            </a:r>
            <a:r>
              <a:rPr lang="en-US" sz="1700" dirty="0" err="1"/>
              <a:t>vlády</a:t>
            </a:r>
            <a:r>
              <a:rPr lang="cs-CZ" sz="1700" dirty="0"/>
              <a:t>.</a:t>
            </a:r>
            <a:r>
              <a:rPr lang="en-US" sz="1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2981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4E19D0C-3A88-44CA-A7E1-880481DF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35CE35-82F4-4AAF-956E-BA41EC16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</a:t>
            </a:r>
            <a:r>
              <a:rPr lang="en-US" sz="2000" i="1" dirty="0"/>
              <a:t> </a:t>
            </a:r>
            <a:r>
              <a:rPr lang="en-US" sz="2000" i="1" dirty="0" err="1"/>
              <a:t>Os</a:t>
            </a:r>
            <a:r>
              <a:rPr lang="en-US" sz="2000" i="1" dirty="0"/>
              <a:t> </a:t>
            </a:r>
            <a:r>
              <a:rPr lang="en-US" sz="2000" i="1" dirty="0" err="1"/>
              <a:t>Sertões</a:t>
            </a:r>
            <a:r>
              <a:rPr lang="en-US" sz="2000" i="1" dirty="0"/>
              <a:t> </a:t>
            </a:r>
            <a:r>
              <a:rPr lang="en-US" sz="2000" dirty="0"/>
              <a:t>je </a:t>
            </a:r>
            <a:r>
              <a:rPr lang="en-US" sz="2000" dirty="0" err="1"/>
              <a:t>ještě</a:t>
            </a:r>
            <a:r>
              <a:rPr lang="en-US" sz="2000" dirty="0"/>
              <a:t> </a:t>
            </a:r>
            <a:r>
              <a:rPr lang="en-US" sz="2000" dirty="0" err="1"/>
              <a:t>patrná</a:t>
            </a:r>
            <a:r>
              <a:rPr lang="en-US" sz="2000" dirty="0"/>
              <a:t> </a:t>
            </a:r>
            <a:r>
              <a:rPr lang="en-US" sz="2000" dirty="0" err="1"/>
              <a:t>přítomnost</a:t>
            </a:r>
            <a:r>
              <a:rPr lang="en-US" sz="2000" dirty="0"/>
              <a:t> </a:t>
            </a:r>
            <a:r>
              <a:rPr lang="en-US" sz="2000" dirty="0" err="1"/>
              <a:t>teorií</a:t>
            </a:r>
            <a:r>
              <a:rPr lang="en-US" sz="2000" dirty="0"/>
              <a:t> </a:t>
            </a:r>
            <a:r>
              <a:rPr lang="en-US" sz="2000" dirty="0" err="1"/>
              <a:t>rasového</a:t>
            </a:r>
            <a:r>
              <a:rPr lang="en-US" sz="2000" dirty="0"/>
              <a:t> a </a:t>
            </a:r>
            <a:r>
              <a:rPr lang="en-US" sz="2000" dirty="0" err="1"/>
              <a:t>psychologického</a:t>
            </a:r>
            <a:r>
              <a:rPr lang="en-US" sz="2000" dirty="0"/>
              <a:t> </a:t>
            </a:r>
            <a:r>
              <a:rPr lang="en-US" sz="2000" dirty="0" err="1"/>
              <a:t>determinismu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později</a:t>
            </a:r>
            <a:r>
              <a:rPr lang="en-US" sz="2000" dirty="0"/>
              <a:t> </a:t>
            </a:r>
            <a:r>
              <a:rPr lang="en-US" sz="2000" dirty="0" err="1"/>
              <a:t>autor</a:t>
            </a:r>
            <a:r>
              <a:rPr lang="en-US" sz="2000" dirty="0"/>
              <a:t> </a:t>
            </a:r>
            <a:r>
              <a:rPr lang="en-US" sz="2000" dirty="0" err="1"/>
              <a:t>překoná</a:t>
            </a:r>
            <a:r>
              <a:rPr lang="en-US" sz="2000" dirty="0"/>
              <a:t>, </a:t>
            </a:r>
            <a:r>
              <a:rPr lang="en-US" sz="2000" dirty="0" err="1"/>
              <a:t>což</a:t>
            </a:r>
            <a:r>
              <a:rPr lang="en-US" sz="2000" dirty="0"/>
              <a:t> se </a:t>
            </a:r>
            <a:r>
              <a:rPr lang="en-US" sz="2000" dirty="0" err="1"/>
              <a:t>ukazuje</a:t>
            </a:r>
            <a:r>
              <a:rPr lang="en-US" sz="2000" dirty="0"/>
              <a:t> v </a:t>
            </a:r>
            <a:r>
              <a:rPr lang="en-US" sz="2000" dirty="0" err="1"/>
              <a:t>článku</a:t>
            </a:r>
            <a:r>
              <a:rPr lang="en-US" sz="2000" dirty="0"/>
              <a:t> „Um </a:t>
            </a:r>
            <a:r>
              <a:rPr lang="en-US" sz="2000" dirty="0" err="1"/>
              <a:t>velho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“ </a:t>
            </a:r>
            <a:r>
              <a:rPr lang="en-US" sz="2000" dirty="0" err="1"/>
              <a:t>zahrnutý</a:t>
            </a:r>
            <a:r>
              <a:rPr lang="en-US" sz="2000" dirty="0"/>
              <a:t> do </a:t>
            </a:r>
            <a:r>
              <a:rPr lang="en-US" sz="2000" dirty="0" err="1"/>
              <a:t>sbírky</a:t>
            </a:r>
            <a:r>
              <a:rPr lang="en-US" sz="2000" dirty="0"/>
              <a:t> </a:t>
            </a:r>
            <a:r>
              <a:rPr lang="en-US" sz="2000" i="1" dirty="0" err="1"/>
              <a:t>Contrastes</a:t>
            </a:r>
            <a:r>
              <a:rPr lang="en-US" sz="2000" i="1" dirty="0"/>
              <a:t> e </a:t>
            </a:r>
            <a:r>
              <a:rPr lang="en-US" sz="2000" i="1" dirty="0" err="1"/>
              <a:t>Confrontos</a:t>
            </a:r>
            <a:endParaRPr lang="en-US" sz="2000" dirty="0"/>
          </a:p>
          <a:p>
            <a:pPr marL="114300" lv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 err="1"/>
              <a:t>tento</a:t>
            </a:r>
            <a:r>
              <a:rPr lang="en-US" sz="2000" dirty="0"/>
              <a:t> </a:t>
            </a:r>
            <a:r>
              <a:rPr lang="en-US" sz="2000" dirty="0" err="1"/>
              <a:t>článek</a:t>
            </a:r>
            <a:r>
              <a:rPr lang="en-US" sz="2000" dirty="0"/>
              <a:t> z </a:t>
            </a:r>
            <a:r>
              <a:rPr lang="en-US" sz="2000" dirty="0" err="1"/>
              <a:t>roku</a:t>
            </a:r>
            <a:r>
              <a:rPr lang="en-US" sz="2000" dirty="0"/>
              <a:t> 1907 </a:t>
            </a:r>
            <a:r>
              <a:rPr lang="en-US" sz="2000" dirty="0" err="1"/>
              <a:t>ironizuje</a:t>
            </a:r>
            <a:r>
              <a:rPr lang="en-US" sz="2000" dirty="0"/>
              <a:t> </a:t>
            </a:r>
            <a:r>
              <a:rPr lang="en-US" sz="2000" dirty="0" err="1"/>
              <a:t>renesanční</a:t>
            </a:r>
            <a:r>
              <a:rPr lang="en-US" sz="2000" dirty="0"/>
              <a:t> a </a:t>
            </a:r>
            <a:r>
              <a:rPr lang="en-US" sz="2000" dirty="0" err="1"/>
              <a:t>obrozenecké</a:t>
            </a:r>
            <a:r>
              <a:rPr lang="en-US" sz="2000" dirty="0"/>
              <a:t> </a:t>
            </a:r>
            <a:r>
              <a:rPr lang="en-US" sz="2000" dirty="0" err="1"/>
              <a:t>utopie</a:t>
            </a:r>
            <a:r>
              <a:rPr lang="en-US" sz="2000" dirty="0"/>
              <a:t> o </a:t>
            </a:r>
            <a:r>
              <a:rPr lang="en-US" sz="2000" dirty="0" err="1"/>
              <a:t>rovnosti</a:t>
            </a:r>
            <a:r>
              <a:rPr lang="en-US" sz="2000" dirty="0"/>
              <a:t> </a:t>
            </a:r>
            <a:r>
              <a:rPr lang="en-US" sz="2000" dirty="0" err="1"/>
              <a:t>lidí</a:t>
            </a:r>
            <a:r>
              <a:rPr lang="en-US" sz="2000" dirty="0"/>
              <a:t>, </a:t>
            </a:r>
            <a:r>
              <a:rPr lang="cs-CZ" sz="2000" dirty="0"/>
              <a:t>	</a:t>
            </a:r>
            <a:r>
              <a:rPr lang="en-US" sz="2000" dirty="0" err="1"/>
              <a:t>ironizuje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nástup</a:t>
            </a:r>
            <a:r>
              <a:rPr lang="en-US" sz="2000" dirty="0"/>
              <a:t> </a:t>
            </a:r>
            <a:r>
              <a:rPr lang="en-US" sz="2000" dirty="0" err="1"/>
              <a:t>významu</a:t>
            </a:r>
            <a:r>
              <a:rPr lang="en-US" sz="2000" dirty="0"/>
              <a:t> </a:t>
            </a:r>
            <a:r>
              <a:rPr lang="en-US" sz="2000" dirty="0" err="1"/>
              <a:t>měšťanstva</a:t>
            </a:r>
            <a:r>
              <a:rPr lang="en-US" sz="2000" dirty="0"/>
              <a:t> </a:t>
            </a:r>
            <a:r>
              <a:rPr lang="en-US" sz="2000" dirty="0" err="1"/>
              <a:t>prostřednictvím</a:t>
            </a:r>
            <a:r>
              <a:rPr lang="en-US" sz="2000" dirty="0"/>
              <a:t> </a:t>
            </a:r>
            <a:r>
              <a:rPr lang="en-US" sz="2000" dirty="0" err="1"/>
              <a:t>francouzské</a:t>
            </a:r>
            <a:r>
              <a:rPr lang="en-US" sz="2000" dirty="0"/>
              <a:t> </a:t>
            </a:r>
            <a:r>
              <a:rPr lang="en-US" sz="2000" dirty="0" err="1"/>
              <a:t>revoluce</a:t>
            </a:r>
            <a:r>
              <a:rPr lang="en-US" sz="2000" dirty="0"/>
              <a:t> a on </a:t>
            </a:r>
            <a:r>
              <a:rPr lang="cs-CZ" sz="2000" dirty="0"/>
              <a:t>	</a:t>
            </a:r>
            <a:r>
              <a:rPr lang="en-US" sz="2000" dirty="0" err="1"/>
              <a:t>sám</a:t>
            </a:r>
            <a:r>
              <a:rPr lang="en-US" sz="2000" dirty="0"/>
              <a:t> se </a:t>
            </a:r>
            <a:r>
              <a:rPr lang="en-US" sz="2000" dirty="0" err="1"/>
              <a:t>blíží</a:t>
            </a:r>
            <a:r>
              <a:rPr lang="en-US" sz="2000" dirty="0"/>
              <a:t> </a:t>
            </a:r>
            <a:r>
              <a:rPr lang="en-US" sz="2000" dirty="0" err="1"/>
              <a:t>socialistickým</a:t>
            </a:r>
            <a:r>
              <a:rPr lang="en-US" sz="2000" dirty="0"/>
              <a:t> </a:t>
            </a:r>
            <a:r>
              <a:rPr lang="en-US" sz="2000" dirty="0" err="1"/>
              <a:t>pozicím</a:t>
            </a:r>
            <a:r>
              <a:rPr lang="en-US" sz="2000" dirty="0"/>
              <a:t>. </a:t>
            </a:r>
            <a:r>
              <a:rPr lang="en-US" sz="2000" dirty="0" err="1"/>
              <a:t>Píše</a:t>
            </a:r>
            <a:r>
              <a:rPr lang="en-US" sz="2000" dirty="0"/>
              <a:t> jak o </a:t>
            </a:r>
            <a:r>
              <a:rPr lang="en-US" sz="2000" dirty="0" err="1"/>
              <a:t>zoufalé</a:t>
            </a:r>
            <a:r>
              <a:rPr lang="en-US" sz="2000" dirty="0"/>
              <a:t> </a:t>
            </a:r>
            <a:r>
              <a:rPr lang="en-US" sz="2000" dirty="0" err="1"/>
              <a:t>ekonomické</a:t>
            </a:r>
            <a:r>
              <a:rPr lang="en-US" sz="2000" dirty="0"/>
              <a:t> </a:t>
            </a:r>
            <a:r>
              <a:rPr lang="en-US" sz="2000" dirty="0" err="1"/>
              <a:t>situaci</a:t>
            </a:r>
            <a:r>
              <a:rPr lang="en-US" sz="2000" dirty="0"/>
              <a:t> </a:t>
            </a:r>
            <a:r>
              <a:rPr lang="en-US" sz="2000" dirty="0" err="1"/>
              <a:t>lidí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sertão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o </a:t>
            </a:r>
            <a:r>
              <a:rPr lang="en-US" sz="2000" dirty="0" err="1"/>
              <a:t>bezútěšných</a:t>
            </a:r>
            <a:r>
              <a:rPr lang="en-US" sz="2000" dirty="0"/>
              <a:t> </a:t>
            </a:r>
            <a:r>
              <a:rPr lang="en-US" sz="2000" dirty="0" err="1"/>
              <a:t>podmínkách</a:t>
            </a:r>
            <a:r>
              <a:rPr lang="en-US" sz="2000" dirty="0"/>
              <a:t> </a:t>
            </a:r>
            <a:r>
              <a:rPr lang="en-US" sz="2000" dirty="0" err="1"/>
              <a:t>dělníků</a:t>
            </a:r>
            <a:r>
              <a:rPr lang="en-US" sz="20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i="1" dirty="0"/>
              <a:t>„… </a:t>
            </a:r>
            <a:r>
              <a:rPr lang="en-US" sz="2000" i="1" dirty="0" err="1"/>
              <a:t>esverdinhado</a:t>
            </a:r>
            <a:r>
              <a:rPr lang="en-US" sz="2000" i="1" dirty="0"/>
              <a:t> </a:t>
            </a:r>
            <a:r>
              <a:rPr lang="en-US" sz="2000" i="1" dirty="0" err="1"/>
              <a:t>pelos</a:t>
            </a:r>
            <a:r>
              <a:rPr lang="en-US" sz="2000" i="1" dirty="0"/>
              <a:t> </a:t>
            </a:r>
            <a:r>
              <a:rPr lang="en-US" sz="2000" i="1" dirty="0" err="1"/>
              <a:t>sais</a:t>
            </a:r>
            <a:r>
              <a:rPr lang="en-US" sz="2000" i="1" dirty="0"/>
              <a:t> de </a:t>
            </a:r>
            <a:r>
              <a:rPr lang="en-US" sz="2000" i="1" dirty="0" err="1"/>
              <a:t>cobre</a:t>
            </a:r>
            <a:r>
              <a:rPr lang="en-US" sz="2000" i="1" dirty="0"/>
              <a:t> e de </a:t>
            </a:r>
            <a:r>
              <a:rPr lang="en-US" sz="2000" i="1" dirty="0" err="1"/>
              <a:t>zinco</a:t>
            </a:r>
            <a:r>
              <a:rPr lang="en-US" sz="2000" i="1" dirty="0"/>
              <a:t>, </a:t>
            </a:r>
            <a:r>
              <a:rPr lang="en-US" sz="2000" i="1" dirty="0" err="1"/>
              <a:t>paralítico</a:t>
            </a:r>
            <a:r>
              <a:rPr lang="en-US" sz="2000" i="1" dirty="0"/>
              <a:t>, </a:t>
            </a:r>
            <a:r>
              <a:rPr lang="en-US" sz="2000" i="1" dirty="0" err="1"/>
              <a:t>delirante</a:t>
            </a:r>
            <a:r>
              <a:rPr lang="en-US" sz="2000" i="1" dirty="0"/>
              <a:t> </a:t>
            </a:r>
            <a:r>
              <a:rPr lang="en-US" sz="2000" i="1" dirty="0" err="1"/>
              <a:t>pelo</a:t>
            </a:r>
            <a:r>
              <a:rPr lang="en-US" sz="2000" i="1" dirty="0"/>
              <a:t> </a:t>
            </a:r>
            <a:r>
              <a:rPr lang="en-US" sz="2000" i="1" dirty="0" err="1"/>
              <a:t>chumbo</a:t>
            </a:r>
            <a:r>
              <a:rPr lang="en-US" sz="2000" i="1" dirty="0"/>
              <a:t>, </a:t>
            </a:r>
            <a:r>
              <a:rPr lang="en-US" sz="2000" i="1" dirty="0" err="1"/>
              <a:t>inchado</a:t>
            </a:r>
            <a:r>
              <a:rPr lang="en-US" sz="2000" i="1" dirty="0"/>
              <a:t> </a:t>
            </a:r>
            <a:r>
              <a:rPr lang="en-US" sz="2000" i="1" dirty="0" err="1"/>
              <a:t>pelos</a:t>
            </a:r>
            <a:r>
              <a:rPr lang="en-US" sz="2000" i="1" dirty="0"/>
              <a:t> </a:t>
            </a:r>
            <a:r>
              <a:rPr lang="en-US" sz="2000" i="1" dirty="0" err="1"/>
              <a:t>compostos</a:t>
            </a:r>
            <a:r>
              <a:rPr lang="en-US" sz="2000" i="1" dirty="0"/>
              <a:t> de </a:t>
            </a:r>
            <a:r>
              <a:rPr lang="en-US" sz="2000" i="1" dirty="0" err="1"/>
              <a:t>mercúrio</a:t>
            </a:r>
            <a:r>
              <a:rPr lang="en-US" sz="2000" i="1" dirty="0"/>
              <a:t>, </a:t>
            </a:r>
            <a:r>
              <a:rPr lang="en-US" sz="2000" i="1" dirty="0" err="1"/>
              <a:t>asfixiado</a:t>
            </a:r>
            <a:r>
              <a:rPr lang="en-US" sz="2000" i="1" dirty="0"/>
              <a:t> </a:t>
            </a:r>
            <a:r>
              <a:rPr lang="en-US" sz="2000" i="1" dirty="0" err="1"/>
              <a:t>pelo</a:t>
            </a:r>
            <a:r>
              <a:rPr lang="en-US" sz="2000" i="1" dirty="0"/>
              <a:t> </a:t>
            </a:r>
            <a:r>
              <a:rPr lang="en-US" sz="2000" i="1" dirty="0" err="1"/>
              <a:t>óxido</a:t>
            </a:r>
            <a:r>
              <a:rPr lang="en-US" sz="2000" i="1" dirty="0"/>
              <a:t> </a:t>
            </a:r>
            <a:r>
              <a:rPr lang="en-US" sz="2000" i="1" dirty="0" err="1"/>
              <a:t>carbônico</a:t>
            </a:r>
            <a:r>
              <a:rPr lang="en-US" sz="2000" i="1" dirty="0"/>
              <a:t>, </a:t>
            </a:r>
            <a:r>
              <a:rPr lang="en-US" sz="2000" i="1" dirty="0" err="1"/>
              <a:t>ulcerado</a:t>
            </a:r>
            <a:r>
              <a:rPr lang="en-US" sz="2000" i="1" dirty="0"/>
              <a:t> </a:t>
            </a:r>
            <a:r>
              <a:rPr lang="en-US" sz="2000" i="1" dirty="0" err="1"/>
              <a:t>pelos</a:t>
            </a:r>
            <a:r>
              <a:rPr lang="en-US" sz="2000" i="1" dirty="0"/>
              <a:t> </a:t>
            </a:r>
            <a:r>
              <a:rPr lang="en-US" sz="2000" i="1" dirty="0" err="1"/>
              <a:t>cáusticos</a:t>
            </a:r>
            <a:r>
              <a:rPr lang="en-US" sz="2000" i="1" dirty="0"/>
              <a:t> de </a:t>
            </a:r>
            <a:r>
              <a:rPr lang="en-US" sz="2000" i="1" dirty="0" err="1"/>
              <a:t>pós</a:t>
            </a:r>
            <a:r>
              <a:rPr lang="en-US" sz="2000" i="1" dirty="0"/>
              <a:t> </a:t>
            </a:r>
            <a:r>
              <a:rPr lang="en-US" sz="2000" i="1" dirty="0" err="1"/>
              <a:t>arsenicais</a:t>
            </a:r>
            <a:r>
              <a:rPr lang="en-US" sz="2000" i="1" dirty="0"/>
              <a:t>… e a </a:t>
            </a:r>
            <a:r>
              <a:rPr lang="en-US" sz="2000" i="1" dirty="0" err="1"/>
              <a:t>máquina</a:t>
            </a:r>
            <a:r>
              <a:rPr lang="en-US" sz="2000" i="1" dirty="0"/>
              <a:t>… </a:t>
            </a:r>
            <a:r>
              <a:rPr lang="en-US" sz="2000" i="1" dirty="0" err="1"/>
              <a:t>íntegra</a:t>
            </a:r>
            <a:r>
              <a:rPr lang="en-US" sz="2000" i="1" dirty="0"/>
              <a:t> e </a:t>
            </a:r>
            <a:r>
              <a:rPr lang="en-US" sz="2000" i="1" dirty="0" err="1"/>
              <a:t>brunida</a:t>
            </a:r>
            <a:r>
              <a:rPr lang="en-US" sz="2000" i="1" dirty="0"/>
              <a:t>.“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401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D76550E-5296-4856-9CB7-41FA8FA8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JOÃO RIBEIRO</a:t>
            </a:r>
            <a:b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(Sergipe,1860 – RJ, 1934)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C713B5-F28F-4094-B6E2-607D06C47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1300" dirty="0" err="1"/>
              <a:t>Parnasistní</a:t>
            </a:r>
            <a:r>
              <a:rPr lang="en-US" sz="1300" dirty="0"/>
              <a:t> </a:t>
            </a:r>
            <a:r>
              <a:rPr lang="en-US" sz="1300" dirty="0" err="1"/>
              <a:t>básník</a:t>
            </a:r>
            <a:r>
              <a:rPr lang="en-US" sz="1300" dirty="0"/>
              <a:t>, </a:t>
            </a:r>
            <a:r>
              <a:rPr lang="en-US" sz="1300" dirty="0" err="1"/>
              <a:t>literární</a:t>
            </a:r>
            <a:r>
              <a:rPr lang="en-US" sz="1300" dirty="0"/>
              <a:t> </a:t>
            </a:r>
            <a:r>
              <a:rPr lang="en-US" sz="1300" dirty="0" err="1"/>
              <a:t>kritik</a:t>
            </a:r>
            <a:r>
              <a:rPr lang="en-US" sz="1300" dirty="0"/>
              <a:t>, </a:t>
            </a:r>
            <a:r>
              <a:rPr lang="en-US" sz="1300" dirty="0" err="1"/>
              <a:t>filolog</a:t>
            </a:r>
            <a:r>
              <a:rPr lang="en-US" sz="1300" dirty="0"/>
              <a:t>, </a:t>
            </a:r>
            <a:r>
              <a:rPr lang="en-US" sz="1300" dirty="0" err="1"/>
              <a:t>historik</a:t>
            </a:r>
            <a:r>
              <a:rPr lang="en-US" sz="1300" dirty="0"/>
              <a:t> – </a:t>
            </a:r>
            <a:r>
              <a:rPr lang="en-US" sz="1300" dirty="0" err="1"/>
              <a:t>moderní</a:t>
            </a:r>
            <a:r>
              <a:rPr lang="en-US" sz="1300" dirty="0"/>
              <a:t> </a:t>
            </a:r>
            <a:r>
              <a:rPr lang="en-US" sz="1300" dirty="0" err="1"/>
              <a:t>humanista</a:t>
            </a:r>
            <a:r>
              <a:rPr lang="en-US" sz="1300" dirty="0"/>
              <a:t> </a:t>
            </a:r>
            <a:r>
              <a:rPr lang="en-US" sz="1300" dirty="0" err="1"/>
              <a:t>proslulý</a:t>
            </a:r>
            <a:r>
              <a:rPr lang="en-US" sz="1300" dirty="0"/>
              <a:t> </a:t>
            </a:r>
            <a:r>
              <a:rPr lang="en-US" sz="1300" dirty="0" err="1"/>
              <a:t>svoji</a:t>
            </a:r>
            <a:r>
              <a:rPr lang="en-US" sz="1300" dirty="0"/>
              <a:t> </a:t>
            </a:r>
            <a:r>
              <a:rPr lang="en-US" sz="1300" dirty="0" err="1"/>
              <a:t>skepsí</a:t>
            </a:r>
            <a:r>
              <a:rPr lang="en-US" sz="1300" dirty="0"/>
              <a:t>:</a:t>
            </a:r>
          </a:p>
          <a:p>
            <a:pPr>
              <a:spcAft>
                <a:spcPts val="0"/>
              </a:spcAft>
            </a:pPr>
            <a:endParaRPr lang="en-US" sz="1300" dirty="0"/>
          </a:p>
          <a:p>
            <a:pPr marL="0" indent="0">
              <a:spcAft>
                <a:spcPts val="0"/>
              </a:spcAft>
              <a:buNone/>
            </a:pPr>
            <a:r>
              <a:rPr lang="cs-CZ" sz="1300" i="1" dirty="0"/>
              <a:t>	„P</a:t>
            </a:r>
            <a:r>
              <a:rPr lang="en-US" sz="1300" i="1" dirty="0" err="1"/>
              <a:t>orque</a:t>
            </a:r>
            <a:r>
              <a:rPr lang="en-US" sz="1300" i="1" dirty="0"/>
              <a:t> </a:t>
            </a:r>
            <a:r>
              <a:rPr lang="en-US" sz="1300" i="1" dirty="0" err="1"/>
              <a:t>em</a:t>
            </a:r>
            <a:r>
              <a:rPr lang="en-US" sz="1300" i="1" dirty="0"/>
              <a:t> </a:t>
            </a:r>
            <a:r>
              <a:rPr lang="en-US" sz="1300" i="1" dirty="0" err="1"/>
              <a:t>tudo</a:t>
            </a:r>
            <a:r>
              <a:rPr lang="en-US" sz="1300" i="1" dirty="0"/>
              <a:t> </a:t>
            </a:r>
            <a:r>
              <a:rPr lang="en-US" sz="1300" i="1" dirty="0" err="1"/>
              <a:t>há</a:t>
            </a:r>
            <a:r>
              <a:rPr lang="en-US" sz="1300" i="1" dirty="0"/>
              <a:t> um enigma e </a:t>
            </a:r>
            <a:r>
              <a:rPr lang="en-US" sz="1300" i="1" dirty="0" err="1"/>
              <a:t>em</a:t>
            </a:r>
            <a:r>
              <a:rPr lang="en-US" sz="1300" i="1" dirty="0"/>
              <a:t> </a:t>
            </a:r>
            <a:r>
              <a:rPr lang="en-US" sz="1300" i="1" dirty="0" err="1"/>
              <a:t>tudo</a:t>
            </a:r>
            <a:r>
              <a:rPr lang="en-US" sz="1300" i="1" dirty="0"/>
              <a:t> se </a:t>
            </a:r>
            <a:r>
              <a:rPr lang="en-US" sz="1300" i="1" dirty="0" err="1"/>
              <a:t>requer</a:t>
            </a:r>
            <a:r>
              <a:rPr lang="en-US" sz="1300" i="1" dirty="0"/>
              <a:t> </a:t>
            </a:r>
            <a:r>
              <a:rPr lang="en-US" sz="1300" i="1" dirty="0" err="1"/>
              <a:t>uma</a:t>
            </a:r>
            <a:r>
              <a:rPr lang="en-US" sz="1300" i="1" dirty="0"/>
              <a:t> </a:t>
            </a:r>
            <a:r>
              <a:rPr lang="en-US" sz="1300" i="1" dirty="0" err="1"/>
              <a:t>explicação</a:t>
            </a:r>
            <a:r>
              <a:rPr lang="en-US" sz="1300" i="1" dirty="0"/>
              <a:t>. </a:t>
            </a:r>
            <a:r>
              <a:rPr lang="en-US" sz="1300" i="1" dirty="0" err="1"/>
              <a:t>Ao</a:t>
            </a:r>
            <a:r>
              <a:rPr lang="en-US" sz="1300" i="1" dirty="0"/>
              <a:t> </a:t>
            </a:r>
            <a:r>
              <a:rPr lang="en-US" sz="1300" i="1" dirty="0" err="1"/>
              <a:t>termo</a:t>
            </a:r>
            <a:r>
              <a:rPr lang="en-US" sz="1300" i="1" dirty="0"/>
              <a:t>, </a:t>
            </a:r>
            <a:r>
              <a:rPr lang="en-US" sz="1300" i="1" dirty="0" err="1"/>
              <a:t>porém</a:t>
            </a:r>
            <a:r>
              <a:rPr lang="en-US" sz="1300" i="1" dirty="0"/>
              <a:t>, dessas </a:t>
            </a:r>
            <a:r>
              <a:rPr lang="en-US" sz="1300" i="1" dirty="0" err="1"/>
              <a:t>porfiadas</a:t>
            </a:r>
            <a:r>
              <a:rPr lang="en-US" sz="1300" i="1" dirty="0"/>
              <a:t> </a:t>
            </a:r>
            <a:r>
              <a:rPr lang="en-US" sz="1300" i="1" dirty="0" err="1"/>
              <a:t>ciências</a:t>
            </a:r>
            <a:r>
              <a:rPr lang="en-US" sz="1300" i="1" dirty="0"/>
              <a:t>, </a:t>
            </a:r>
            <a:r>
              <a:rPr lang="en-US" sz="1300" i="1" dirty="0" err="1"/>
              <a:t>só</a:t>
            </a:r>
            <a:r>
              <a:rPr lang="en-US" sz="1300" i="1" dirty="0"/>
              <a:t> se </a:t>
            </a:r>
            <a:r>
              <a:rPr lang="en-US" sz="1300" i="1" dirty="0" err="1"/>
              <a:t>acham</a:t>
            </a:r>
            <a:r>
              <a:rPr lang="en-US" sz="1300" i="1" dirty="0"/>
              <a:t> </a:t>
            </a:r>
            <a:r>
              <a:rPr lang="cs-CZ" sz="1300" i="1" dirty="0"/>
              <a:t>	</a:t>
            </a:r>
            <a:r>
              <a:rPr lang="en-US" sz="1300" i="1" dirty="0" err="1"/>
              <a:t>desenganadas</a:t>
            </a:r>
            <a:r>
              <a:rPr lang="en-US" sz="1300" i="1" dirty="0"/>
              <a:t> </a:t>
            </a:r>
            <a:r>
              <a:rPr lang="en-US" sz="1300" i="1" dirty="0" err="1"/>
              <a:t>limitações</a:t>
            </a:r>
            <a:r>
              <a:rPr lang="en-US" sz="1300" i="1" dirty="0"/>
              <a:t>, </a:t>
            </a:r>
            <a:r>
              <a:rPr lang="en-US" sz="1300" i="1" dirty="0" err="1"/>
              <a:t>grandes</a:t>
            </a:r>
            <a:r>
              <a:rPr lang="en-US" sz="1300" i="1" dirty="0"/>
              <a:t> </a:t>
            </a:r>
            <a:r>
              <a:rPr lang="en-US" sz="1300" i="1" dirty="0" err="1"/>
              <a:t>ignorâncias</a:t>
            </a:r>
            <a:r>
              <a:rPr lang="en-US" sz="1300" i="1" dirty="0"/>
              <a:t>, </a:t>
            </a:r>
            <a:r>
              <a:rPr lang="en-US" sz="1300" i="1" dirty="0" err="1"/>
              <a:t>míseros</a:t>
            </a:r>
            <a:r>
              <a:rPr lang="en-US" sz="1300" i="1" dirty="0"/>
              <a:t> e </a:t>
            </a:r>
            <a:r>
              <a:rPr lang="en-US" sz="1300" i="1" dirty="0" err="1"/>
              <a:t>incôngruos</a:t>
            </a:r>
            <a:r>
              <a:rPr lang="en-US" sz="1300" i="1" dirty="0"/>
              <a:t> </a:t>
            </a:r>
            <a:r>
              <a:rPr lang="en-US" sz="1300" i="1" dirty="0" err="1"/>
              <a:t>fatos</a:t>
            </a:r>
            <a:r>
              <a:rPr lang="en-US" sz="1300" i="1" dirty="0"/>
              <a:t>, e </a:t>
            </a:r>
            <a:r>
              <a:rPr lang="en-US" sz="1300" i="1" dirty="0" err="1"/>
              <a:t>apenas</a:t>
            </a:r>
            <a:r>
              <a:rPr lang="en-US" sz="1300" i="1" dirty="0"/>
              <a:t> </a:t>
            </a:r>
            <a:r>
              <a:rPr lang="en-US" sz="1300" i="1" dirty="0" err="1"/>
              <a:t>fatos</a:t>
            </a:r>
            <a:r>
              <a:rPr lang="en-US" sz="1300" i="1" dirty="0"/>
              <a:t>, à </a:t>
            </a:r>
            <a:r>
              <a:rPr lang="en-US" sz="1300" i="1" dirty="0" err="1"/>
              <a:t>medida</a:t>
            </a:r>
            <a:r>
              <a:rPr lang="en-US" sz="1300" i="1" dirty="0"/>
              <a:t> que </a:t>
            </a:r>
            <a:r>
              <a:rPr lang="en-US" sz="1300" i="1" dirty="0" err="1"/>
              <a:t>nos</a:t>
            </a:r>
            <a:r>
              <a:rPr lang="en-US" sz="1300" i="1" dirty="0"/>
              <a:t> </a:t>
            </a:r>
            <a:r>
              <a:rPr lang="en-US" sz="1300" i="1" dirty="0" err="1"/>
              <a:t>foge</a:t>
            </a:r>
            <a:r>
              <a:rPr lang="en-US" sz="1300" i="1" dirty="0"/>
              <a:t> e </a:t>
            </a:r>
            <a:r>
              <a:rPr lang="en-US" sz="1300" i="1" dirty="0" err="1"/>
              <a:t>nos</a:t>
            </a:r>
            <a:r>
              <a:rPr lang="en-US" sz="1300" i="1" dirty="0"/>
              <a:t> </a:t>
            </a:r>
            <a:r>
              <a:rPr lang="en-US" sz="1300" i="1" dirty="0" err="1"/>
              <a:t>escapa</a:t>
            </a:r>
            <a:r>
              <a:rPr lang="en-US" sz="1300" i="1" dirty="0"/>
              <a:t> o </a:t>
            </a:r>
            <a:r>
              <a:rPr lang="cs-CZ" sz="1300" i="1" dirty="0"/>
              <a:t>	</a:t>
            </a:r>
            <a:r>
              <a:rPr lang="en-US" sz="1300" i="1" dirty="0" err="1"/>
              <a:t>infinito</a:t>
            </a:r>
            <a:r>
              <a:rPr lang="en-US" sz="1300" i="1" dirty="0"/>
              <a:t> e o </a:t>
            </a:r>
            <a:r>
              <a:rPr lang="en-US" sz="1300" i="1" dirty="0" err="1"/>
              <a:t>incondicionado</a:t>
            </a:r>
            <a:r>
              <a:rPr lang="en-US" sz="1300" i="1" dirty="0"/>
              <a:t>.</a:t>
            </a:r>
            <a:r>
              <a:rPr lang="cs-CZ" sz="1300" i="1" dirty="0"/>
              <a:t>“</a:t>
            </a:r>
            <a:endParaRPr lang="en-US" sz="13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300" i="1" dirty="0"/>
              <a:t>                                                                                    </a:t>
            </a:r>
            <a:r>
              <a:rPr lang="cs-CZ" sz="1300" i="1" dirty="0"/>
              <a:t>                                                                                   </a:t>
            </a:r>
            <a:r>
              <a:rPr lang="en-US" sz="1300" i="1" dirty="0"/>
              <a:t>                     </a:t>
            </a:r>
            <a:r>
              <a:rPr lang="en-US" sz="1300" dirty="0"/>
              <a:t>(</a:t>
            </a:r>
            <a:r>
              <a:rPr lang="en-US" sz="1300" dirty="0" err="1"/>
              <a:t>Páginas</a:t>
            </a:r>
            <a:r>
              <a:rPr lang="en-US" sz="1300" dirty="0"/>
              <a:t> de </a:t>
            </a:r>
            <a:r>
              <a:rPr lang="en-US" sz="1300" dirty="0" err="1"/>
              <a:t>Estética</a:t>
            </a:r>
            <a:r>
              <a:rPr lang="en-US" sz="1300" dirty="0"/>
              <a:t>, 1905)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300" dirty="0"/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1300" i="1" dirty="0"/>
              <a:t>	„</a:t>
            </a:r>
            <a:r>
              <a:rPr lang="en-US" sz="1300" i="1" dirty="0"/>
              <a:t>O </a:t>
            </a:r>
            <a:r>
              <a:rPr lang="en-US" sz="1300" i="1" dirty="0" err="1"/>
              <a:t>aspecto</a:t>
            </a:r>
            <a:r>
              <a:rPr lang="en-US" sz="1300" i="1" dirty="0"/>
              <a:t> </a:t>
            </a:r>
            <a:r>
              <a:rPr lang="en-US" sz="1300" i="1" dirty="0" err="1"/>
              <a:t>essencial</a:t>
            </a:r>
            <a:r>
              <a:rPr lang="en-US" sz="1300" i="1" dirty="0"/>
              <a:t> da </a:t>
            </a:r>
            <a:r>
              <a:rPr lang="en-US" sz="1300" i="1" dirty="0" err="1"/>
              <a:t>Beleza</a:t>
            </a:r>
            <a:r>
              <a:rPr lang="en-US" sz="1300" i="1" dirty="0"/>
              <a:t> é </a:t>
            </a:r>
            <a:r>
              <a:rPr lang="en-US" sz="1300" i="1" dirty="0" err="1"/>
              <a:t>não</a:t>
            </a:r>
            <a:r>
              <a:rPr lang="en-US" sz="1300" i="1" dirty="0"/>
              <a:t> ser </a:t>
            </a:r>
            <a:r>
              <a:rPr lang="en-US" sz="1300" i="1" dirty="0" err="1"/>
              <a:t>intelectualmente</a:t>
            </a:r>
            <a:r>
              <a:rPr lang="en-US" sz="1300" i="1" dirty="0"/>
              <a:t> </a:t>
            </a:r>
            <a:r>
              <a:rPr lang="en-US" sz="1300" i="1" dirty="0" err="1"/>
              <a:t>compreendida</a:t>
            </a:r>
            <a:r>
              <a:rPr lang="en-US" sz="1300" i="1" dirty="0"/>
              <a:t> e </a:t>
            </a:r>
            <a:r>
              <a:rPr lang="en-US" sz="1300" i="1" dirty="0" err="1"/>
              <a:t>não</a:t>
            </a:r>
            <a:r>
              <a:rPr lang="en-US" sz="1300" i="1" dirty="0"/>
              <a:t> </a:t>
            </a:r>
            <a:r>
              <a:rPr lang="en-US" sz="1300" i="1" dirty="0" err="1"/>
              <a:t>conter</a:t>
            </a:r>
            <a:r>
              <a:rPr lang="en-US" sz="1300" i="1" dirty="0"/>
              <a:t> um </a:t>
            </a:r>
            <a:r>
              <a:rPr lang="en-US" sz="1300" i="1" dirty="0" err="1"/>
              <a:t>só</a:t>
            </a:r>
            <a:r>
              <a:rPr lang="en-US" sz="1300" i="1" dirty="0"/>
              <a:t> </a:t>
            </a:r>
            <a:r>
              <a:rPr lang="en-US" sz="1300" i="1" dirty="0" err="1"/>
              <a:t>elemento</a:t>
            </a:r>
            <a:r>
              <a:rPr lang="en-US" sz="1300" i="1" dirty="0"/>
              <a:t> de </a:t>
            </a:r>
            <a:r>
              <a:rPr lang="en-US" sz="1300" i="1" dirty="0" err="1"/>
              <a:t>inteligência</a:t>
            </a:r>
            <a:r>
              <a:rPr lang="en-US" sz="1300" i="1" dirty="0"/>
              <a:t> </a:t>
            </a:r>
            <a:r>
              <a:rPr lang="en-US" sz="1300" i="1" dirty="0" err="1"/>
              <a:t>ou</a:t>
            </a:r>
            <a:r>
              <a:rPr lang="en-US" sz="1300" i="1" dirty="0"/>
              <a:t> de </a:t>
            </a:r>
            <a:r>
              <a:rPr lang="cs-CZ" sz="1300" i="1" dirty="0"/>
              <a:t>	</a:t>
            </a:r>
            <a:r>
              <a:rPr lang="en-US" sz="1300" i="1" dirty="0" err="1"/>
              <a:t>razão</a:t>
            </a:r>
            <a:r>
              <a:rPr lang="en-US" sz="1300" i="1" dirty="0"/>
              <a:t>. </a:t>
            </a:r>
            <a:r>
              <a:rPr lang="en-US" sz="1300" i="1" dirty="0" err="1"/>
              <a:t>Pode</a:t>
            </a:r>
            <a:r>
              <a:rPr lang="en-US" sz="1300" i="1" dirty="0"/>
              <a:t> ser </a:t>
            </a:r>
            <a:r>
              <a:rPr lang="en-US" sz="1300" i="1" dirty="0" err="1"/>
              <a:t>explicada</a:t>
            </a:r>
            <a:r>
              <a:rPr lang="en-US" sz="1300" i="1" dirty="0"/>
              <a:t>; </a:t>
            </a:r>
            <a:r>
              <a:rPr lang="en-US" sz="1300" i="1" dirty="0" err="1"/>
              <a:t>podem</a:t>
            </a:r>
            <a:r>
              <a:rPr lang="en-US" sz="1300" i="1" dirty="0"/>
              <a:t>-se </a:t>
            </a:r>
            <a:r>
              <a:rPr lang="en-US" sz="1300" i="1" dirty="0" err="1"/>
              <a:t>perscrutar</a:t>
            </a:r>
            <a:r>
              <a:rPr lang="en-US" sz="1300" i="1" dirty="0"/>
              <a:t> as leis </a:t>
            </a:r>
            <a:r>
              <a:rPr lang="en-US" sz="1300" i="1" dirty="0" err="1"/>
              <a:t>secretas</a:t>
            </a:r>
            <a:r>
              <a:rPr lang="en-US" sz="1300" i="1" dirty="0"/>
              <a:t> que a </a:t>
            </a:r>
            <a:r>
              <a:rPr lang="en-US" sz="1300" i="1" dirty="0" err="1"/>
              <a:t>regem</a:t>
            </a:r>
            <a:r>
              <a:rPr lang="en-US" sz="1300" i="1" dirty="0"/>
              <a:t> </a:t>
            </a:r>
            <a:r>
              <a:rPr lang="en-US" sz="1300" i="1" dirty="0" err="1"/>
              <a:t>como</a:t>
            </a:r>
            <a:r>
              <a:rPr lang="en-US" sz="1300" i="1" dirty="0"/>
              <a:t> </a:t>
            </a:r>
            <a:r>
              <a:rPr lang="en-US" sz="1300" i="1" dirty="0" err="1"/>
              <a:t>todas</a:t>
            </a:r>
            <a:r>
              <a:rPr lang="en-US" sz="1300" i="1" dirty="0"/>
              <a:t> as </a:t>
            </a:r>
            <a:r>
              <a:rPr lang="en-US" sz="1300" i="1" dirty="0" err="1"/>
              <a:t>coisas</a:t>
            </a:r>
            <a:r>
              <a:rPr lang="en-US" sz="1300" i="1" dirty="0"/>
              <a:t>: mas o </a:t>
            </a:r>
            <a:r>
              <a:rPr lang="en-US" sz="1300" i="1" dirty="0" err="1"/>
              <a:t>senti</a:t>
            </a:r>
            <a:r>
              <a:rPr lang="en-US" sz="1300" i="1" dirty="0"/>
              <a:t>-la </a:t>
            </a:r>
            <a:r>
              <a:rPr lang="en-US" sz="1300" i="1" dirty="0" err="1"/>
              <a:t>não</a:t>
            </a:r>
            <a:r>
              <a:rPr lang="en-US" sz="1300" i="1" dirty="0"/>
              <a:t> é </a:t>
            </a:r>
            <a:r>
              <a:rPr lang="en-US" sz="1300" i="1" dirty="0" err="1"/>
              <a:t>matéria</a:t>
            </a:r>
            <a:r>
              <a:rPr lang="en-US" sz="1300" i="1" dirty="0"/>
              <a:t> </a:t>
            </a:r>
            <a:r>
              <a:rPr lang="cs-CZ" sz="1300" i="1" dirty="0"/>
              <a:t>	</a:t>
            </a:r>
            <a:r>
              <a:rPr lang="en-US" sz="1300" i="1" dirty="0"/>
              <a:t>de </a:t>
            </a:r>
            <a:r>
              <a:rPr lang="en-US" sz="1300" i="1" dirty="0" err="1"/>
              <a:t>ciência</a:t>
            </a:r>
            <a:r>
              <a:rPr lang="en-US" sz="1300" i="1" dirty="0"/>
              <a:t>.</a:t>
            </a:r>
            <a:r>
              <a:rPr lang="cs-CZ" sz="1300" i="1" dirty="0"/>
              <a:t>“</a:t>
            </a:r>
            <a:r>
              <a:rPr lang="en-US" sz="1300" i="1" dirty="0"/>
              <a:t> </a:t>
            </a:r>
            <a:endParaRPr lang="en-US" sz="13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300" dirty="0"/>
              <a:t>                                                                        </a:t>
            </a:r>
            <a:r>
              <a:rPr lang="cs-CZ" sz="1300" dirty="0"/>
              <a:t>                                                                                   </a:t>
            </a:r>
            <a:r>
              <a:rPr lang="en-US" sz="1300" dirty="0"/>
              <a:t>                                    (</a:t>
            </a:r>
            <a:r>
              <a:rPr lang="en-US" sz="1300" dirty="0" err="1"/>
              <a:t>Páginas</a:t>
            </a:r>
            <a:r>
              <a:rPr lang="en-US" sz="1300" dirty="0"/>
              <a:t> de </a:t>
            </a:r>
            <a:r>
              <a:rPr lang="en-US" sz="1300" dirty="0" err="1"/>
              <a:t>Estética</a:t>
            </a:r>
            <a:r>
              <a:rPr lang="en-US" sz="1300" dirty="0"/>
              <a:t>, 1905)</a:t>
            </a:r>
          </a:p>
        </p:txBody>
      </p:sp>
    </p:spTree>
    <p:extLst>
      <p:ext uri="{BB962C8B-B14F-4D97-AF65-F5344CB8AC3E}">
        <p14:creationId xmlns:p14="http://schemas.microsoft.com/office/powerpoint/2010/main" val="2852356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69F76EF-21B1-4672-8CBF-C339D227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2231E2-A840-4767-A2CF-782503EC4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Vědomí</a:t>
            </a:r>
            <a:r>
              <a:rPr lang="en-US" sz="2000" dirty="0"/>
              <a:t> </a:t>
            </a:r>
            <a:r>
              <a:rPr lang="en-US" sz="2000" dirty="0" err="1"/>
              <a:t>hranic</a:t>
            </a:r>
            <a:r>
              <a:rPr lang="en-US" sz="2000" dirty="0"/>
              <a:t> </a:t>
            </a:r>
            <a:r>
              <a:rPr lang="en-US" sz="2000" dirty="0" err="1"/>
              <a:t>lidského</a:t>
            </a:r>
            <a:r>
              <a:rPr lang="en-US" sz="2000" dirty="0"/>
              <a:t> </a:t>
            </a:r>
            <a:r>
              <a:rPr lang="en-US" sz="2000" dirty="0" err="1"/>
              <a:t>poznání</a:t>
            </a:r>
            <a:r>
              <a:rPr lang="en-US" sz="2000" dirty="0"/>
              <a:t> a toho, jak </a:t>
            </a:r>
            <a:r>
              <a:rPr lang="en-US" sz="2000" dirty="0" err="1"/>
              <a:t>pomíjivé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všechny</a:t>
            </a:r>
            <a:r>
              <a:rPr lang="en-US" sz="2000" dirty="0"/>
              <a:t> </a:t>
            </a:r>
            <a:r>
              <a:rPr lang="en-US" sz="2000" dirty="0" err="1"/>
              <a:t>kulturní</a:t>
            </a:r>
            <a:r>
              <a:rPr lang="en-US" sz="2000" dirty="0"/>
              <a:t> </a:t>
            </a:r>
            <a:r>
              <a:rPr lang="en-US" sz="2000" dirty="0" err="1"/>
              <a:t>období</a:t>
            </a:r>
            <a:r>
              <a:rPr lang="en-US" sz="2000" dirty="0"/>
              <a:t> a </a:t>
            </a:r>
            <a:r>
              <a:rPr lang="en-US" sz="2000" dirty="0" err="1"/>
              <a:t>směry</a:t>
            </a:r>
            <a:r>
              <a:rPr lang="en-US" sz="2000" dirty="0"/>
              <a:t>.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Dokázal</a:t>
            </a:r>
            <a:r>
              <a:rPr lang="en-US" sz="2000" dirty="0"/>
              <a:t> </a:t>
            </a:r>
            <a:r>
              <a:rPr lang="en-US" sz="2000" dirty="0" err="1"/>
              <a:t>uchopit</a:t>
            </a:r>
            <a:r>
              <a:rPr lang="en-US" sz="2000" dirty="0"/>
              <a:t> </a:t>
            </a:r>
            <a:r>
              <a:rPr lang="en-US" sz="2000" dirty="0" err="1"/>
              <a:t>různé</a:t>
            </a:r>
            <a:r>
              <a:rPr lang="en-US" sz="2000" dirty="0"/>
              <a:t> </a:t>
            </a:r>
            <a:r>
              <a:rPr lang="en-US" sz="2000" dirty="0" err="1"/>
              <a:t>stránky</a:t>
            </a:r>
            <a:r>
              <a:rPr lang="en-US" sz="2000" dirty="0"/>
              <a:t> reality do </a:t>
            </a:r>
            <a:r>
              <a:rPr lang="en-US" sz="2000" dirty="0" err="1"/>
              <a:t>té</a:t>
            </a:r>
            <a:r>
              <a:rPr lang="en-US" sz="2000" dirty="0"/>
              <a:t> </a:t>
            </a:r>
            <a:r>
              <a:rPr lang="en-US" sz="2000" dirty="0" err="1"/>
              <a:t>míry</a:t>
            </a:r>
            <a:r>
              <a:rPr lang="en-US" sz="2000" dirty="0"/>
              <a:t>, </a:t>
            </a:r>
            <a:r>
              <a:rPr lang="en-US" sz="2000" dirty="0" err="1"/>
              <a:t>že</a:t>
            </a:r>
            <a:r>
              <a:rPr lang="en-US" sz="2000" dirty="0"/>
              <a:t> v </a:t>
            </a:r>
            <a:r>
              <a:rPr lang="en-US" sz="2000" dirty="0" err="1"/>
              <a:t>lingvistice</a:t>
            </a:r>
            <a:r>
              <a:rPr lang="en-US" sz="2000" dirty="0"/>
              <a:t> </a:t>
            </a:r>
            <a:r>
              <a:rPr lang="en-US" sz="2000" dirty="0" err="1"/>
              <a:t>byl</a:t>
            </a:r>
            <a:r>
              <a:rPr lang="en-US" sz="2000" dirty="0"/>
              <a:t> </a:t>
            </a:r>
            <a:r>
              <a:rPr lang="en-US" sz="2000" dirty="0" err="1"/>
              <a:t>jedním</a:t>
            </a:r>
            <a:r>
              <a:rPr lang="en-US" sz="2000" dirty="0"/>
              <a:t> z </a:t>
            </a:r>
            <a:r>
              <a:rPr lang="en-US" sz="2000" dirty="0" err="1"/>
              <a:t>prvních</a:t>
            </a:r>
            <a:r>
              <a:rPr lang="en-US" sz="2000" dirty="0"/>
              <a:t>, </a:t>
            </a:r>
            <a:r>
              <a:rPr lang="en-US" sz="2000" dirty="0" err="1"/>
              <a:t>kdo</a:t>
            </a:r>
            <a:r>
              <a:rPr lang="en-US" sz="2000" dirty="0"/>
              <a:t> </a:t>
            </a:r>
            <a:r>
              <a:rPr lang="en-US" sz="2000" dirty="0" err="1"/>
              <a:t>jasně</a:t>
            </a:r>
            <a:r>
              <a:rPr lang="en-US" sz="2000" dirty="0"/>
              <a:t> </a:t>
            </a:r>
            <a:r>
              <a:rPr lang="en-US" sz="2000" dirty="0" err="1"/>
              <a:t>formuloval</a:t>
            </a:r>
            <a:r>
              <a:rPr lang="en-US" sz="2000" dirty="0"/>
              <a:t> </a:t>
            </a:r>
            <a:r>
              <a:rPr lang="en-US" sz="2000" dirty="0" err="1"/>
              <a:t>problematiku</a:t>
            </a:r>
            <a:r>
              <a:rPr lang="en-US" sz="2000" dirty="0"/>
              <a:t> </a:t>
            </a:r>
            <a:r>
              <a:rPr lang="en-US" sz="2000" dirty="0" err="1"/>
              <a:t>národního</a:t>
            </a:r>
            <a:r>
              <a:rPr lang="en-US" sz="2000" dirty="0"/>
              <a:t> </a:t>
            </a:r>
            <a:r>
              <a:rPr lang="en-US" sz="2000" dirty="0" err="1"/>
              <a:t>jazyka</a:t>
            </a:r>
            <a:r>
              <a:rPr lang="en-US" sz="2000" dirty="0"/>
              <a:t> – </a:t>
            </a:r>
            <a:r>
              <a:rPr lang="en-US" sz="2000" dirty="0" err="1"/>
              <a:t>označil</a:t>
            </a:r>
            <a:r>
              <a:rPr lang="en-US" sz="2000" dirty="0"/>
              <a:t> José de </a:t>
            </a:r>
            <a:r>
              <a:rPr lang="en-US" sz="2000" dirty="0" err="1"/>
              <a:t>Alencara</a:t>
            </a:r>
            <a:r>
              <a:rPr lang="en-US" sz="2000" dirty="0"/>
              <a:t> za </a:t>
            </a:r>
            <a:r>
              <a:rPr lang="en-US" sz="2000" dirty="0" err="1"/>
              <a:t>prvního</a:t>
            </a:r>
            <a:r>
              <a:rPr lang="en-US" sz="2000" dirty="0"/>
              <a:t>, </a:t>
            </a:r>
            <a:r>
              <a:rPr lang="en-US" sz="2000" dirty="0" err="1"/>
              <a:t>kdo</a:t>
            </a:r>
            <a:r>
              <a:rPr lang="en-US" sz="2000" dirty="0"/>
              <a:t> se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stylistice</a:t>
            </a:r>
            <a:r>
              <a:rPr lang="en-US" sz="2000" dirty="0"/>
              <a:t> </a:t>
            </a:r>
            <a:r>
              <a:rPr lang="en-US" sz="2000" dirty="0" err="1"/>
              <a:t>odklonil</a:t>
            </a:r>
            <a:r>
              <a:rPr lang="en-US" sz="2000" dirty="0"/>
              <a:t> od </a:t>
            </a:r>
            <a:r>
              <a:rPr lang="en-US" sz="2000" dirty="0" err="1"/>
              <a:t>vzorů</a:t>
            </a:r>
            <a:r>
              <a:rPr lang="en-US" sz="2000" dirty="0"/>
              <a:t> </a:t>
            </a:r>
            <a:r>
              <a:rPr lang="en-US" sz="2000" dirty="0" err="1"/>
              <a:t>evropské</a:t>
            </a:r>
            <a:r>
              <a:rPr lang="en-US" sz="2000" dirty="0"/>
              <a:t> </a:t>
            </a:r>
            <a:r>
              <a:rPr lang="en-US" sz="2000" dirty="0" err="1"/>
              <a:t>portugalštiny</a:t>
            </a:r>
            <a:r>
              <a:rPr lang="en-US" sz="2000" dirty="0"/>
              <a:t>. </a:t>
            </a:r>
            <a:r>
              <a:rPr lang="en-US" sz="2000" dirty="0" err="1"/>
              <a:t>Zároveň</a:t>
            </a:r>
            <a:r>
              <a:rPr lang="en-US" sz="2000" dirty="0"/>
              <a:t> se ale </a:t>
            </a:r>
            <a:r>
              <a:rPr lang="en-US" sz="2000" dirty="0" err="1"/>
              <a:t>bránil</a:t>
            </a:r>
            <a:r>
              <a:rPr lang="en-US" sz="2000" dirty="0"/>
              <a:t> </a:t>
            </a:r>
            <a:r>
              <a:rPr lang="en-US" sz="2000" dirty="0" err="1"/>
              <a:t>pojetí</a:t>
            </a:r>
            <a:r>
              <a:rPr lang="en-US" sz="2000" dirty="0"/>
              <a:t> </a:t>
            </a:r>
            <a:r>
              <a:rPr lang="en-US" sz="2000" dirty="0" err="1"/>
              <a:t>brazilské</a:t>
            </a:r>
            <a:r>
              <a:rPr lang="en-US" sz="2000" dirty="0"/>
              <a:t> </a:t>
            </a:r>
            <a:r>
              <a:rPr lang="en-US" sz="2000" dirty="0" err="1"/>
              <a:t>portugalštiny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jazyka</a:t>
            </a:r>
            <a:r>
              <a:rPr lang="en-US" sz="2000" dirty="0"/>
              <a:t> </a:t>
            </a:r>
            <a:r>
              <a:rPr lang="en-US" sz="2000" dirty="0" err="1"/>
              <a:t>odlišného</a:t>
            </a:r>
            <a:r>
              <a:rPr lang="en-US" sz="2000" dirty="0"/>
              <a:t> od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evropské</a:t>
            </a:r>
            <a:r>
              <a:rPr lang="en-US" sz="2000" dirty="0"/>
              <a:t> </a:t>
            </a:r>
            <a:r>
              <a:rPr lang="en-US" sz="2000" dirty="0" err="1"/>
              <a:t>varianty</a:t>
            </a:r>
            <a:r>
              <a:rPr lang="en-US" sz="2000" dirty="0"/>
              <a:t>.</a:t>
            </a:r>
            <a:r>
              <a:rPr lang="cs-CZ" sz="2000" dirty="0"/>
              <a:t> </a:t>
            </a:r>
          </a:p>
          <a:p>
            <a:pPr marL="0" indent="0">
              <a:spcAft>
                <a:spcPts val="0"/>
              </a:spcAft>
              <a:buNone/>
            </a:pP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Díky</a:t>
            </a:r>
            <a:r>
              <a:rPr lang="en-US" sz="2000" dirty="0"/>
              <a:t> </a:t>
            </a:r>
            <a:r>
              <a:rPr lang="en-US" sz="2000" dirty="0" err="1"/>
              <a:t>tomu</a:t>
            </a:r>
            <a:r>
              <a:rPr lang="en-US" sz="2000" dirty="0"/>
              <a:t>, do </a:t>
            </a:r>
            <a:r>
              <a:rPr lang="en-US" sz="2000" dirty="0" err="1"/>
              <a:t>jaké</a:t>
            </a:r>
            <a:r>
              <a:rPr lang="en-US" sz="2000" dirty="0"/>
              <a:t> </a:t>
            </a:r>
            <a:r>
              <a:rPr lang="en-US" sz="2000" dirty="0" err="1"/>
              <a:t>míry</a:t>
            </a:r>
            <a:r>
              <a:rPr lang="en-US" sz="2000" dirty="0"/>
              <a:t> </a:t>
            </a:r>
            <a:r>
              <a:rPr lang="en-US" sz="2000" dirty="0" err="1"/>
              <a:t>znevažoval</a:t>
            </a:r>
            <a:r>
              <a:rPr lang="en-US" sz="2000" dirty="0"/>
              <a:t> </a:t>
            </a:r>
            <a:r>
              <a:rPr lang="en-US" sz="2000" dirty="0" err="1"/>
              <a:t>rozum</a:t>
            </a:r>
            <a:r>
              <a:rPr lang="en-US" sz="2000" dirty="0"/>
              <a:t> a </a:t>
            </a:r>
            <a:r>
              <a:rPr lang="en-US" sz="2000" dirty="0" err="1"/>
              <a:t>racionálno</a:t>
            </a:r>
            <a:r>
              <a:rPr lang="en-US" sz="2000" dirty="0"/>
              <a:t>, </a:t>
            </a:r>
            <a:r>
              <a:rPr lang="en-US" sz="2000" dirty="0" err="1"/>
              <a:t>byl</a:t>
            </a:r>
            <a:r>
              <a:rPr lang="en-US" sz="2000" dirty="0"/>
              <a:t> </a:t>
            </a:r>
            <a:r>
              <a:rPr lang="en-US" sz="2000" dirty="0" err="1"/>
              <a:t>nazývám</a:t>
            </a:r>
            <a:r>
              <a:rPr lang="en-US" sz="2000" dirty="0"/>
              <a:t> </a:t>
            </a:r>
            <a:r>
              <a:rPr lang="en-US" sz="2000" dirty="0" err="1"/>
              <a:t>prorokem</a:t>
            </a:r>
            <a:r>
              <a:rPr lang="en-US" sz="2000" dirty="0"/>
              <a:t> </a:t>
            </a:r>
            <a:r>
              <a:rPr lang="en-US" sz="2000" dirty="0" err="1"/>
              <a:t>brazilského</a:t>
            </a:r>
            <a:r>
              <a:rPr lang="en-US" sz="2000" dirty="0"/>
              <a:t> </a:t>
            </a:r>
            <a:r>
              <a:rPr lang="en-US" sz="2000" dirty="0" err="1"/>
              <a:t>modernismu</a:t>
            </a:r>
            <a:r>
              <a:rPr lang="en-US" sz="20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24221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32BCEEE-3CC2-4328-849F-153DBEBFB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LIMA BARRETO (RJ, 1881-1922)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6ED05B-C7CC-4ADE-A32A-C87EE3BF5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000" dirty="0"/>
              <a:t>S</a:t>
            </a:r>
            <a:r>
              <a:rPr lang="en-US" sz="2000" dirty="0" err="1"/>
              <a:t>yn</a:t>
            </a:r>
            <a:r>
              <a:rPr lang="en-US" sz="2000" dirty="0"/>
              <a:t> </a:t>
            </a:r>
            <a:r>
              <a:rPr lang="en-US" sz="2000" dirty="0" err="1"/>
              <a:t>typografa</a:t>
            </a:r>
            <a:r>
              <a:rPr lang="en-US" sz="2000" dirty="0"/>
              <a:t> a </a:t>
            </a:r>
            <a:r>
              <a:rPr lang="en-US" sz="2000" dirty="0" err="1"/>
              <a:t>učitelky</a:t>
            </a:r>
            <a:r>
              <a:rPr lang="en-US" sz="2000" dirty="0"/>
              <a:t>, </a:t>
            </a:r>
            <a:r>
              <a:rPr lang="en-US" sz="2000" dirty="0" err="1"/>
              <a:t>oba</a:t>
            </a:r>
            <a:r>
              <a:rPr lang="en-US" sz="2000" dirty="0"/>
              <a:t> </a:t>
            </a:r>
            <a:r>
              <a:rPr lang="en-US" sz="2000" dirty="0" err="1"/>
              <a:t>míšenci</a:t>
            </a:r>
            <a:r>
              <a:rPr lang="en-US" sz="2000" dirty="0"/>
              <a:t>. 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 </a:t>
            </a:r>
            <a:r>
              <a:rPr lang="en-US" sz="2000" dirty="0" err="1"/>
              <a:t>sedmi</a:t>
            </a:r>
            <a:r>
              <a:rPr lang="en-US" sz="2000" dirty="0"/>
              <a:t> </a:t>
            </a:r>
            <a:r>
              <a:rPr lang="en-US" sz="2000" dirty="0" err="1"/>
              <a:t>letech</a:t>
            </a:r>
            <a:r>
              <a:rPr lang="en-US" sz="2000" dirty="0"/>
              <a:t> </a:t>
            </a:r>
            <a:r>
              <a:rPr lang="en-US" sz="2000" dirty="0" err="1"/>
              <a:t>přišel</a:t>
            </a:r>
            <a:r>
              <a:rPr lang="en-US" sz="2000" dirty="0"/>
              <a:t> o </a:t>
            </a:r>
            <a:r>
              <a:rPr lang="en-US" sz="2000" dirty="0" err="1"/>
              <a:t>matku</a:t>
            </a:r>
            <a:r>
              <a:rPr lang="en-US" sz="2000" dirty="0"/>
              <a:t> a </a:t>
            </a:r>
            <a:r>
              <a:rPr lang="en-US" sz="2000" dirty="0" err="1"/>
              <a:t>brzy</a:t>
            </a:r>
            <a:r>
              <a:rPr lang="en-US" sz="2000" dirty="0"/>
              <a:t> </a:t>
            </a:r>
            <a:r>
              <a:rPr lang="en-US" sz="2000" dirty="0" err="1"/>
              <a:t>byl</a:t>
            </a:r>
            <a:r>
              <a:rPr lang="en-US" sz="2000" dirty="0"/>
              <a:t>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otec</a:t>
            </a:r>
            <a:r>
              <a:rPr lang="en-US" sz="2000" dirty="0"/>
              <a:t> </a:t>
            </a:r>
            <a:r>
              <a:rPr lang="en-US" sz="2000" dirty="0" err="1"/>
              <a:t>propuštěn</a:t>
            </a:r>
            <a:r>
              <a:rPr lang="en-US" sz="2000" dirty="0"/>
              <a:t> z </a:t>
            </a:r>
            <a:r>
              <a:rPr lang="en-US" sz="2000" dirty="0" err="1"/>
              <a:t>práce</a:t>
            </a:r>
            <a:r>
              <a:rPr lang="en-US" sz="2000" dirty="0"/>
              <a:t> z </a:t>
            </a:r>
            <a:r>
              <a:rPr lang="en-US" sz="2000" dirty="0" err="1"/>
              <a:t>politických</a:t>
            </a:r>
            <a:r>
              <a:rPr lang="en-US" sz="2000" dirty="0"/>
              <a:t> </a:t>
            </a:r>
            <a:r>
              <a:rPr lang="en-US" sz="2000" dirty="0" err="1"/>
              <a:t>důvodů</a:t>
            </a:r>
            <a:r>
              <a:rPr lang="en-US" sz="2000" dirty="0"/>
              <a:t> po </a:t>
            </a:r>
            <a:r>
              <a:rPr lang="en-US" sz="2000" dirty="0" err="1"/>
              <a:t>vyhlášení</a:t>
            </a:r>
            <a:r>
              <a:rPr lang="en-US" sz="2000" dirty="0"/>
              <a:t> </a:t>
            </a:r>
            <a:r>
              <a:rPr lang="en-US" sz="2000" dirty="0" err="1"/>
              <a:t>republiky</a:t>
            </a:r>
            <a:r>
              <a:rPr lang="en-US" sz="2000" dirty="0"/>
              <a:t>. </a:t>
            </a:r>
            <a:r>
              <a:rPr lang="en-US" sz="2000" dirty="0" err="1"/>
              <a:t>Vikomt</a:t>
            </a:r>
            <a:r>
              <a:rPr lang="en-US" sz="2000" dirty="0"/>
              <a:t> z </a:t>
            </a:r>
            <a:r>
              <a:rPr lang="en-US" sz="2000" dirty="0" err="1"/>
              <a:t>Oura</a:t>
            </a:r>
            <a:r>
              <a:rPr lang="en-US" sz="2000" dirty="0"/>
              <a:t> </a:t>
            </a:r>
            <a:r>
              <a:rPr lang="en-US" sz="2000" dirty="0" err="1"/>
              <a:t>Preta</a:t>
            </a:r>
            <a:r>
              <a:rPr lang="en-US" sz="2000" dirty="0"/>
              <a:t>, </a:t>
            </a:r>
            <a:r>
              <a:rPr lang="en-US" sz="2000" dirty="0" err="1"/>
              <a:t>který</a:t>
            </a:r>
            <a:r>
              <a:rPr lang="en-US" sz="2000" dirty="0"/>
              <a:t> </a:t>
            </a:r>
            <a:r>
              <a:rPr lang="en-US" sz="2000" dirty="0" err="1"/>
              <a:t>byl</a:t>
            </a:r>
            <a:r>
              <a:rPr lang="en-US" sz="2000" dirty="0"/>
              <a:t> </a:t>
            </a:r>
            <a:r>
              <a:rPr lang="en-US" sz="2000" dirty="0" err="1"/>
              <a:t>jejich</a:t>
            </a:r>
            <a:r>
              <a:rPr lang="en-US" sz="2000" dirty="0"/>
              <a:t> </a:t>
            </a:r>
            <a:r>
              <a:rPr lang="en-US" sz="2000" dirty="0" err="1"/>
              <a:t>ochráncem</a:t>
            </a:r>
            <a:r>
              <a:rPr lang="en-US" sz="2000" dirty="0"/>
              <a:t> se </a:t>
            </a:r>
            <a:r>
              <a:rPr lang="en-US" sz="2000" dirty="0" err="1"/>
              <a:t>postaral</a:t>
            </a:r>
            <a:r>
              <a:rPr lang="en-US" sz="2000" dirty="0"/>
              <a:t> o </a:t>
            </a:r>
            <a:r>
              <a:rPr lang="en-US" sz="2000" dirty="0" err="1"/>
              <a:t>Barretova</a:t>
            </a:r>
            <a:r>
              <a:rPr lang="en-US" sz="2000" dirty="0"/>
              <a:t> </a:t>
            </a:r>
            <a:r>
              <a:rPr lang="en-US" sz="2000" dirty="0" err="1"/>
              <a:t>studia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střední</a:t>
            </a:r>
            <a:r>
              <a:rPr lang="en-US" sz="2000" dirty="0"/>
              <a:t> </a:t>
            </a:r>
            <a:r>
              <a:rPr lang="en-US" sz="2000" dirty="0" err="1"/>
              <a:t>škole</a:t>
            </a:r>
            <a:r>
              <a:rPr lang="en-US" sz="2000" dirty="0"/>
              <a:t> a </a:t>
            </a:r>
            <a:r>
              <a:rPr lang="en-US" sz="2000" dirty="0" err="1"/>
              <a:t>umožnil</a:t>
            </a:r>
            <a:r>
              <a:rPr lang="en-US" sz="2000" dirty="0"/>
              <a:t> mu </a:t>
            </a:r>
            <a:r>
              <a:rPr lang="en-US" sz="2000" dirty="0" err="1"/>
              <a:t>studovat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Vysokém</a:t>
            </a:r>
            <a:r>
              <a:rPr lang="en-US" sz="2000" dirty="0"/>
              <a:t> </a:t>
            </a:r>
            <a:r>
              <a:rPr lang="en-US" sz="2000" dirty="0" err="1"/>
              <a:t>učení</a:t>
            </a:r>
            <a:r>
              <a:rPr lang="en-US" sz="2000" dirty="0"/>
              <a:t> </a:t>
            </a:r>
            <a:r>
              <a:rPr lang="en-US" sz="2000" dirty="0" err="1"/>
              <a:t>technickém</a:t>
            </a:r>
            <a:r>
              <a:rPr lang="en-US" sz="2000" dirty="0"/>
              <a:t> v </a:t>
            </a:r>
            <a:r>
              <a:rPr lang="en-US" sz="2000" dirty="0" err="1"/>
              <a:t>Riu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však</a:t>
            </a:r>
            <a:r>
              <a:rPr lang="en-US" sz="2000" dirty="0"/>
              <a:t> po </a:t>
            </a:r>
            <a:r>
              <a:rPr lang="en-US" sz="2000" dirty="0" err="1"/>
              <a:t>několika</a:t>
            </a:r>
            <a:r>
              <a:rPr lang="en-US" sz="2000" dirty="0"/>
              <a:t> </a:t>
            </a:r>
            <a:r>
              <a:rPr lang="en-US" sz="2000" dirty="0" err="1"/>
              <a:t>letech</a:t>
            </a:r>
            <a:r>
              <a:rPr lang="en-US" sz="2000" dirty="0"/>
              <a:t> </a:t>
            </a:r>
            <a:r>
              <a:rPr lang="en-US" sz="2000" dirty="0" err="1"/>
              <a:t>neúspěšně</a:t>
            </a:r>
            <a:r>
              <a:rPr lang="en-US" sz="2000" dirty="0"/>
              <a:t> </a:t>
            </a:r>
            <a:r>
              <a:rPr lang="en-US" sz="2000" dirty="0" err="1"/>
              <a:t>opustil</a:t>
            </a:r>
            <a:r>
              <a:rPr lang="en-US" sz="2000" dirty="0"/>
              <a:t>.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otec</a:t>
            </a:r>
            <a:r>
              <a:rPr lang="en-US" sz="2000" dirty="0"/>
              <a:t> </a:t>
            </a:r>
            <a:r>
              <a:rPr lang="en-US" sz="2000" dirty="0" err="1"/>
              <a:t>mezitím</a:t>
            </a:r>
            <a:r>
              <a:rPr lang="en-US" sz="2000" dirty="0"/>
              <a:t> </a:t>
            </a:r>
            <a:r>
              <a:rPr lang="en-US" sz="2000" dirty="0" err="1"/>
              <a:t>zešílel</a:t>
            </a:r>
            <a:r>
              <a:rPr lang="en-US" sz="2000" dirty="0"/>
              <a:t>. 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Barreto </a:t>
            </a:r>
            <a:r>
              <a:rPr lang="en-US" sz="2000" dirty="0" err="1"/>
              <a:t>pracuje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úředník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sekretariátu</a:t>
            </a:r>
            <a:r>
              <a:rPr lang="en-US" sz="2000" dirty="0"/>
              <a:t> </a:t>
            </a:r>
            <a:r>
              <a:rPr lang="en-US" sz="2000" dirty="0" err="1"/>
              <a:t>války</a:t>
            </a:r>
            <a:r>
              <a:rPr lang="en-US" sz="2000" dirty="0"/>
              <a:t> a </a:t>
            </a:r>
            <a:r>
              <a:rPr lang="en-US" sz="2000" dirty="0" err="1"/>
              <a:t>spolupracuje</a:t>
            </a:r>
            <a:r>
              <a:rPr lang="en-US" sz="2000" dirty="0"/>
              <a:t> s </a:t>
            </a:r>
            <a:r>
              <a:rPr lang="en-US" sz="2000" dirty="0" err="1"/>
              <a:t>tiskem</a:t>
            </a:r>
            <a:r>
              <a:rPr lang="en-US" sz="2000" dirty="0"/>
              <a:t>. </a:t>
            </a:r>
            <a:r>
              <a:rPr lang="en-US" sz="2000" dirty="0" err="1"/>
              <a:t>Hltá</a:t>
            </a:r>
            <a:r>
              <a:rPr lang="en-US" sz="2000" dirty="0"/>
              <a:t> </a:t>
            </a:r>
            <a:r>
              <a:rPr lang="en-US" sz="2000" dirty="0" err="1"/>
              <a:t>evropské</a:t>
            </a:r>
            <a:r>
              <a:rPr lang="en-US" sz="2000" dirty="0"/>
              <a:t> </a:t>
            </a:r>
            <a:r>
              <a:rPr lang="en-US" sz="2000" dirty="0" err="1"/>
              <a:t>romány</a:t>
            </a:r>
            <a:r>
              <a:rPr lang="en-US" sz="2000" dirty="0"/>
              <a:t> 19.století a </a:t>
            </a:r>
            <a:r>
              <a:rPr lang="en-US" sz="2000" dirty="0" err="1"/>
              <a:t>seznámí</a:t>
            </a:r>
            <a:r>
              <a:rPr lang="en-US" sz="2000" dirty="0"/>
              <a:t> se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velice</a:t>
            </a:r>
            <a:r>
              <a:rPr lang="en-US" sz="2000" dirty="0"/>
              <a:t> </a:t>
            </a:r>
            <a:r>
              <a:rPr lang="en-US" sz="2000" dirty="0" err="1"/>
              <a:t>dobře</a:t>
            </a:r>
            <a:r>
              <a:rPr lang="en-US" sz="2000" dirty="0"/>
              <a:t> s </a:t>
            </a:r>
            <a:r>
              <a:rPr lang="en-US" sz="2000" dirty="0" err="1"/>
              <a:t>nejlepšími</a:t>
            </a:r>
            <a:r>
              <a:rPr lang="en-US" sz="2000" dirty="0"/>
              <a:t> </a:t>
            </a:r>
            <a:r>
              <a:rPr lang="en-US" sz="2000" dirty="0" err="1"/>
              <a:t>díly</a:t>
            </a:r>
            <a:r>
              <a:rPr lang="en-US" sz="2000" dirty="0"/>
              <a:t> </a:t>
            </a:r>
            <a:r>
              <a:rPr lang="en-US" sz="2000" dirty="0" err="1"/>
              <a:t>realismu</a:t>
            </a:r>
            <a:r>
              <a:rPr lang="en-US" sz="2000" dirty="0"/>
              <a:t>, </a:t>
            </a:r>
            <a:r>
              <a:rPr lang="en-US" sz="2000" dirty="0" err="1"/>
              <a:t>včetně</a:t>
            </a:r>
            <a:r>
              <a:rPr lang="en-US" sz="2000" dirty="0"/>
              <a:t> </a:t>
            </a:r>
            <a:r>
              <a:rPr lang="en-US" sz="2000" dirty="0" err="1"/>
              <a:t>těch</a:t>
            </a:r>
            <a:r>
              <a:rPr lang="en-US" sz="2000" dirty="0"/>
              <a:t> </a:t>
            </a:r>
            <a:r>
              <a:rPr lang="en-US" sz="2000" dirty="0" err="1"/>
              <a:t>ruských</a:t>
            </a:r>
            <a:r>
              <a:rPr lang="en-US" sz="2000" dirty="0"/>
              <a:t>, </a:t>
            </a:r>
            <a:r>
              <a:rPr lang="en-US" sz="2000" dirty="0" err="1"/>
              <a:t>což</a:t>
            </a:r>
            <a:r>
              <a:rPr lang="en-US" sz="2000" dirty="0"/>
              <a:t> </a:t>
            </a:r>
            <a:r>
              <a:rPr lang="en-US" sz="2000" dirty="0" err="1"/>
              <a:t>bylo</a:t>
            </a:r>
            <a:r>
              <a:rPr lang="en-US" sz="2000" dirty="0"/>
              <a:t> v </a:t>
            </a:r>
            <a:r>
              <a:rPr lang="en-US" sz="2000" dirty="0" err="1"/>
              <a:t>Brazílii</a:t>
            </a:r>
            <a:r>
              <a:rPr lang="en-US" sz="2000" dirty="0"/>
              <a:t> </a:t>
            </a:r>
            <a:r>
              <a:rPr lang="en-US" sz="2000" dirty="0" err="1"/>
              <a:t>vzácností</a:t>
            </a:r>
            <a:r>
              <a:rPr lang="en-US" sz="2000" dirty="0"/>
              <a:t>. Tato </a:t>
            </a:r>
            <a:r>
              <a:rPr lang="en-US" sz="2000" dirty="0" err="1"/>
              <a:t>díla</a:t>
            </a:r>
            <a:r>
              <a:rPr lang="en-US" sz="2000" dirty="0"/>
              <a:t> </a:t>
            </a:r>
            <a:r>
              <a:rPr lang="en-US" sz="2000" dirty="0" err="1"/>
              <a:t>odpovídala</a:t>
            </a:r>
            <a:r>
              <a:rPr lang="en-US" sz="2000" dirty="0"/>
              <a:t>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revoltě</a:t>
            </a:r>
            <a:r>
              <a:rPr lang="en-US" sz="2000" dirty="0"/>
              <a:t> </a:t>
            </a:r>
            <a:r>
              <a:rPr lang="en-US" sz="2000" dirty="0" err="1"/>
              <a:t>proti</a:t>
            </a:r>
            <a:r>
              <a:rPr lang="en-US" sz="2000" dirty="0"/>
              <a:t> </a:t>
            </a:r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nespravedlnosti</a:t>
            </a:r>
            <a:r>
              <a:rPr lang="en-US" sz="2000" dirty="0"/>
              <a:t> a </a:t>
            </a:r>
            <a:r>
              <a:rPr lang="en-US" sz="2000" dirty="0" err="1"/>
              <a:t>předsudkům</a:t>
            </a:r>
            <a:r>
              <a:rPr lang="en-US" sz="2000" dirty="0"/>
              <a:t>, </a:t>
            </a:r>
            <a:r>
              <a:rPr lang="en-US" sz="2000" dirty="0" err="1"/>
              <a:t>jichž</a:t>
            </a:r>
            <a:r>
              <a:rPr lang="en-US" sz="2000" dirty="0"/>
              <a:t> se </a:t>
            </a:r>
            <a:r>
              <a:rPr lang="en-US" sz="2000" dirty="0" err="1"/>
              <a:t>cítil</a:t>
            </a:r>
            <a:r>
              <a:rPr lang="en-US" sz="2000" dirty="0"/>
              <a:t> </a:t>
            </a:r>
            <a:r>
              <a:rPr lang="en-US" sz="2000" dirty="0" err="1"/>
              <a:t>obětí</a:t>
            </a:r>
            <a:r>
              <a:rPr lang="en-US" sz="20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27344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2CCE02-2649-43EB-9EB2-87D38A22B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A8E305-C3F4-4FAE-8433-4D6B8E30A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Žil</a:t>
            </a:r>
            <a:r>
              <a:rPr lang="en-US" sz="2000" dirty="0"/>
              <a:t> v </a:t>
            </a:r>
            <a:r>
              <a:rPr lang="en-US" sz="2000" dirty="0" err="1"/>
              <a:t>neustálých</a:t>
            </a:r>
            <a:r>
              <a:rPr lang="en-US" sz="2000" dirty="0"/>
              <a:t> </a:t>
            </a:r>
            <a:r>
              <a:rPr lang="en-US" sz="2000" dirty="0" err="1"/>
              <a:t>depresích</a:t>
            </a:r>
            <a:r>
              <a:rPr lang="en-US" sz="2000" dirty="0"/>
              <a:t>, </a:t>
            </a:r>
            <a:r>
              <a:rPr lang="en-US" sz="2000" dirty="0" err="1"/>
              <a:t>měl</a:t>
            </a:r>
            <a:r>
              <a:rPr lang="en-US" sz="2000" dirty="0"/>
              <a:t> </a:t>
            </a:r>
            <a:r>
              <a:rPr lang="en-US" sz="2000" dirty="0" err="1"/>
              <a:t>problémy</a:t>
            </a:r>
            <a:r>
              <a:rPr lang="en-US" sz="2000" dirty="0"/>
              <a:t> s </a:t>
            </a:r>
            <a:r>
              <a:rPr lang="en-US" sz="2000" dirty="0" err="1"/>
              <a:t>alkoholismem</a:t>
            </a:r>
            <a:r>
              <a:rPr lang="en-US" sz="2000" dirty="0"/>
              <a:t> a </a:t>
            </a:r>
            <a:r>
              <a:rPr lang="en-US" sz="2000" dirty="0" err="1"/>
              <a:t>dvakrát</a:t>
            </a:r>
            <a:r>
              <a:rPr lang="en-US" sz="2000" dirty="0"/>
              <a:t> </a:t>
            </a:r>
            <a:r>
              <a:rPr lang="en-US" sz="2000" dirty="0" err="1"/>
              <a:t>byl</a:t>
            </a:r>
            <a:r>
              <a:rPr lang="en-US" sz="2000" dirty="0"/>
              <a:t> </a:t>
            </a:r>
            <a:r>
              <a:rPr lang="en-US" sz="2000" dirty="0" err="1"/>
              <a:t>hospitalizován</a:t>
            </a:r>
            <a:r>
              <a:rPr lang="en-US" sz="2000" dirty="0"/>
              <a:t> v </a:t>
            </a:r>
            <a:r>
              <a:rPr lang="en-US" sz="2000" dirty="0" err="1"/>
              <a:t>psychiatrické</a:t>
            </a:r>
            <a:r>
              <a:rPr lang="en-US" sz="2000" dirty="0"/>
              <a:t> </a:t>
            </a:r>
            <a:r>
              <a:rPr lang="en-US" sz="2000" dirty="0" err="1"/>
              <a:t>léčebně</a:t>
            </a:r>
            <a:r>
              <a:rPr lang="en-US" sz="2000" dirty="0"/>
              <a:t> - v </a:t>
            </a:r>
            <a:r>
              <a:rPr lang="en-US" sz="2000" dirty="0" err="1"/>
              <a:t>roce</a:t>
            </a:r>
            <a:r>
              <a:rPr lang="en-US" sz="2000" dirty="0"/>
              <a:t> 1914 a 1919. </a:t>
            </a:r>
            <a:r>
              <a:rPr lang="en-US" sz="2000" dirty="0" err="1"/>
              <a:t>Během</a:t>
            </a:r>
            <a:r>
              <a:rPr lang="en-US" sz="2000" dirty="0"/>
              <a:t> </a:t>
            </a:r>
            <a:r>
              <a:rPr lang="en-US" sz="2000" dirty="0" err="1"/>
              <a:t>svého</a:t>
            </a:r>
            <a:r>
              <a:rPr lang="en-US" sz="2000" dirty="0"/>
              <a:t> </a:t>
            </a:r>
            <a:r>
              <a:rPr lang="en-US" sz="2000" dirty="0" err="1"/>
              <a:t>druhého</a:t>
            </a:r>
            <a:r>
              <a:rPr lang="en-US" sz="2000" dirty="0"/>
              <a:t> </a:t>
            </a:r>
            <a:r>
              <a:rPr lang="en-US" sz="2000" dirty="0" err="1"/>
              <a:t>pobytu</a:t>
            </a:r>
            <a:r>
              <a:rPr lang="en-US" sz="2000" dirty="0"/>
              <a:t> </a:t>
            </a:r>
            <a:r>
              <a:rPr lang="en-US" sz="2000" dirty="0" err="1"/>
              <a:t>napsal</a:t>
            </a:r>
            <a:r>
              <a:rPr lang="en-US" sz="2000" dirty="0"/>
              <a:t> </a:t>
            </a:r>
            <a:r>
              <a:rPr lang="en-US" sz="2000" dirty="0" err="1"/>
              <a:t>knihu</a:t>
            </a:r>
            <a:r>
              <a:rPr lang="en-US" sz="2000" dirty="0"/>
              <a:t> </a:t>
            </a:r>
            <a:r>
              <a:rPr lang="en-US" sz="2000" i="1" dirty="0" err="1"/>
              <a:t>Cemitério</a:t>
            </a:r>
            <a:r>
              <a:rPr lang="en-US" sz="2000" i="1" dirty="0"/>
              <a:t> dos </a:t>
            </a:r>
            <a:r>
              <a:rPr lang="en-US" sz="2000" i="1" dirty="0" err="1"/>
              <a:t>Vivos</a:t>
            </a:r>
            <a:r>
              <a:rPr lang="en-US" sz="2000" dirty="0"/>
              <a:t>. 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 </a:t>
            </a:r>
            <a:r>
              <a:rPr lang="en-US" sz="2000" dirty="0" err="1"/>
              <a:t>roce</a:t>
            </a:r>
            <a:r>
              <a:rPr lang="en-US" sz="2000" dirty="0"/>
              <a:t> 1918 se </a:t>
            </a:r>
            <a:r>
              <a:rPr lang="en-US" sz="2000" dirty="0" err="1"/>
              <a:t>nechal</a:t>
            </a:r>
            <a:r>
              <a:rPr lang="en-US" sz="2000" dirty="0"/>
              <a:t> </a:t>
            </a:r>
            <a:r>
              <a:rPr lang="en-US" sz="2000" dirty="0" err="1"/>
              <a:t>strhnout</a:t>
            </a:r>
            <a:r>
              <a:rPr lang="en-US" sz="2000" dirty="0"/>
              <a:t> </a:t>
            </a:r>
            <a:r>
              <a:rPr lang="en-US" sz="2000" dirty="0" err="1"/>
              <a:t>myšlenkami</a:t>
            </a:r>
            <a:r>
              <a:rPr lang="en-US" sz="2000" dirty="0"/>
              <a:t> </a:t>
            </a:r>
            <a:r>
              <a:rPr lang="en-US" sz="2000" dirty="0" err="1"/>
              <a:t>ruské</a:t>
            </a:r>
            <a:r>
              <a:rPr lang="en-US" sz="2000" dirty="0"/>
              <a:t> </a:t>
            </a:r>
            <a:r>
              <a:rPr lang="en-US" sz="2000" dirty="0" err="1"/>
              <a:t>revoluce</a:t>
            </a:r>
            <a:r>
              <a:rPr lang="en-US" sz="2000" dirty="0"/>
              <a:t>. </a:t>
            </a:r>
            <a:r>
              <a:rPr lang="en-US" sz="2000" dirty="0" err="1"/>
              <a:t>Napsal</a:t>
            </a:r>
            <a:r>
              <a:rPr lang="en-US" sz="2000" dirty="0"/>
              <a:t> manifest, </a:t>
            </a:r>
            <a:r>
              <a:rPr lang="en-US" sz="2000" dirty="0" err="1"/>
              <a:t>který</a:t>
            </a:r>
            <a:r>
              <a:rPr lang="en-US" sz="2000" dirty="0"/>
              <a:t> </a:t>
            </a:r>
            <a:r>
              <a:rPr lang="en-US" sz="2000" dirty="0" err="1"/>
              <a:t>publikoval</a:t>
            </a:r>
            <a:r>
              <a:rPr lang="en-US" sz="2000" dirty="0"/>
              <a:t> v </a:t>
            </a:r>
            <a:r>
              <a:rPr lang="en-US" sz="2000" dirty="0" err="1"/>
              <a:t>jednom</a:t>
            </a:r>
            <a:r>
              <a:rPr lang="en-US" sz="2000" dirty="0"/>
              <a:t> z </a:t>
            </a:r>
            <a:r>
              <a:rPr lang="en-US" sz="2000" dirty="0" err="1"/>
              <a:t>dobových</a:t>
            </a:r>
            <a:r>
              <a:rPr lang="en-US" sz="2000" dirty="0"/>
              <a:t> </a:t>
            </a:r>
            <a:r>
              <a:rPr lang="en-US" sz="2000" dirty="0" err="1"/>
              <a:t>časopisů</a:t>
            </a:r>
            <a:r>
              <a:rPr lang="en-US" sz="2000" dirty="0"/>
              <a:t> a </a:t>
            </a:r>
            <a:r>
              <a:rPr lang="en-US" sz="2000" dirty="0" err="1"/>
              <a:t>velké</a:t>
            </a:r>
            <a:r>
              <a:rPr lang="en-US" sz="2000" dirty="0"/>
              <a:t> </a:t>
            </a:r>
            <a:r>
              <a:rPr lang="en-US" sz="2000" dirty="0" err="1"/>
              <a:t>množství</a:t>
            </a:r>
            <a:r>
              <a:rPr lang="en-US" sz="2000" dirty="0"/>
              <a:t> </a:t>
            </a:r>
            <a:r>
              <a:rPr lang="en-US" sz="2000" dirty="0" err="1"/>
              <a:t>článků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intenzivní</a:t>
            </a:r>
            <a:r>
              <a:rPr lang="en-US" sz="2000" dirty="0"/>
              <a:t> </a:t>
            </a:r>
            <a:r>
              <a:rPr lang="en-US" sz="2000" dirty="0" err="1"/>
              <a:t>společenskou</a:t>
            </a:r>
            <a:r>
              <a:rPr lang="en-US" sz="2000" dirty="0"/>
              <a:t> </a:t>
            </a:r>
            <a:r>
              <a:rPr lang="en-US" sz="2000" dirty="0" err="1"/>
              <a:t>kritikou</a:t>
            </a:r>
            <a:r>
              <a:rPr lang="en-US" sz="2000" dirty="0"/>
              <a:t> – ty </a:t>
            </a:r>
            <a:r>
              <a:rPr lang="en-US" sz="2000" dirty="0" err="1"/>
              <a:t>vyšly</a:t>
            </a:r>
            <a:r>
              <a:rPr lang="en-US" sz="2000" dirty="0"/>
              <a:t> po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smrti</a:t>
            </a:r>
            <a:r>
              <a:rPr lang="en-US" sz="2000" dirty="0"/>
              <a:t> </a:t>
            </a:r>
            <a:r>
              <a:rPr lang="en-US" sz="2000" dirty="0" err="1"/>
              <a:t>knižně</a:t>
            </a:r>
            <a:r>
              <a:rPr lang="en-US" sz="2000" dirty="0"/>
              <a:t>. 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Lima Barreto </a:t>
            </a:r>
            <a:r>
              <a:rPr lang="en-US" sz="2000" dirty="0" err="1"/>
              <a:t>zemřel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41 </a:t>
            </a:r>
            <a:r>
              <a:rPr lang="en-US" sz="2000" dirty="0" err="1"/>
              <a:t>letech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infarkt</a:t>
            </a:r>
            <a:r>
              <a:rPr lang="en-US" sz="20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dílo</a:t>
            </a:r>
            <a:r>
              <a:rPr lang="en-US" sz="2000" dirty="0"/>
              <a:t> </a:t>
            </a:r>
            <a:r>
              <a:rPr lang="en-US" sz="2000" dirty="0" err="1"/>
              <a:t>odráží</a:t>
            </a:r>
            <a:r>
              <a:rPr lang="en-US" sz="2000" dirty="0"/>
              <a:t> </a:t>
            </a:r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podmínky</a:t>
            </a:r>
            <a:r>
              <a:rPr lang="en-US" sz="2000" dirty="0"/>
              <a:t>, do </a:t>
            </a:r>
            <a:r>
              <a:rPr lang="en-US" sz="2000" dirty="0" err="1"/>
              <a:t>kterých</a:t>
            </a:r>
            <a:r>
              <a:rPr lang="en-US" sz="2000" dirty="0"/>
              <a:t> se </a:t>
            </a:r>
            <a:r>
              <a:rPr lang="en-US" sz="2000" dirty="0" err="1"/>
              <a:t>narodil</a:t>
            </a:r>
            <a:r>
              <a:rPr lang="en-US" sz="2000" dirty="0"/>
              <a:t> a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kterých</a:t>
            </a:r>
            <a:r>
              <a:rPr lang="en-US" sz="2000" dirty="0"/>
              <a:t> </a:t>
            </a:r>
            <a:r>
              <a:rPr lang="en-US" sz="2000" dirty="0" err="1"/>
              <a:t>vyrostl</a:t>
            </a:r>
            <a:r>
              <a:rPr lang="cs-CZ" sz="2000" dirty="0"/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 err="1"/>
              <a:t>chudá</a:t>
            </a:r>
            <a:r>
              <a:rPr lang="en-US" sz="2000" dirty="0"/>
              <a:t> </a:t>
            </a:r>
            <a:r>
              <a:rPr lang="en-US" sz="2000" dirty="0" err="1"/>
              <a:t>rodina</a:t>
            </a:r>
            <a:r>
              <a:rPr lang="en-US" sz="2000" dirty="0"/>
              <a:t>, </a:t>
            </a:r>
            <a:r>
              <a:rPr lang="en-US" sz="2000" dirty="0" err="1"/>
              <a:t>tmavá</a:t>
            </a:r>
            <a:r>
              <a:rPr lang="en-US" sz="2000" dirty="0"/>
              <a:t> </a:t>
            </a:r>
            <a:r>
              <a:rPr lang="en-US" sz="2000" dirty="0" err="1"/>
              <a:t>barva</a:t>
            </a:r>
            <a:r>
              <a:rPr lang="en-US" sz="2000" dirty="0"/>
              <a:t> </a:t>
            </a:r>
            <a:r>
              <a:rPr lang="en-US" sz="2000" dirty="0" err="1"/>
              <a:t>pleti</a:t>
            </a:r>
            <a:r>
              <a:rPr lang="en-US" sz="2000" dirty="0"/>
              <a:t>, </a:t>
            </a:r>
            <a:r>
              <a:rPr lang="en-US" sz="2000" dirty="0" err="1"/>
              <a:t>těžký</a:t>
            </a:r>
            <a:r>
              <a:rPr lang="en-US" sz="2000" dirty="0"/>
              <a:t> </a:t>
            </a:r>
            <a:r>
              <a:rPr lang="en-US" sz="2000" dirty="0" err="1"/>
              <a:t>život</a:t>
            </a:r>
            <a:r>
              <a:rPr lang="en-US" sz="2000" dirty="0"/>
              <a:t> </a:t>
            </a:r>
            <a:r>
              <a:rPr lang="en-US" sz="2000" dirty="0" err="1"/>
              <a:t>chudého</a:t>
            </a:r>
            <a:r>
              <a:rPr lang="en-US" sz="2000" dirty="0"/>
              <a:t> </a:t>
            </a:r>
            <a:r>
              <a:rPr lang="en-US" sz="2000" dirty="0" err="1"/>
              <a:t>novináře</a:t>
            </a:r>
            <a:r>
              <a:rPr lang="en-US" sz="2000" dirty="0"/>
              <a:t> a </a:t>
            </a:r>
            <a:r>
              <a:rPr lang="en-US" sz="2000" dirty="0" err="1"/>
              <a:t>úředníka</a:t>
            </a:r>
            <a:r>
              <a:rPr lang="en-US" sz="2000" dirty="0"/>
              <a:t>. 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Projevuje</a:t>
            </a:r>
            <a:r>
              <a:rPr lang="en-US" sz="2000" dirty="0"/>
              <a:t> se v </a:t>
            </a:r>
            <a:r>
              <a:rPr lang="en-US" sz="2000" dirty="0" err="1"/>
              <a:t>něm</a:t>
            </a:r>
            <a:r>
              <a:rPr lang="en-US" sz="2000" dirty="0"/>
              <a:t> </a:t>
            </a:r>
            <a:r>
              <a:rPr lang="en-US" sz="2000" dirty="0" err="1"/>
              <a:t>revolta</a:t>
            </a:r>
            <a:r>
              <a:rPr lang="en-US" sz="2000" dirty="0"/>
              <a:t> </a:t>
            </a:r>
            <a:r>
              <a:rPr lang="en-US" sz="2000" dirty="0" err="1"/>
              <a:t>člověka</a:t>
            </a:r>
            <a:r>
              <a:rPr lang="en-US" sz="2000" dirty="0"/>
              <a:t>, </a:t>
            </a:r>
            <a:r>
              <a:rPr lang="en-US" sz="2000" dirty="0" err="1"/>
              <a:t>který</a:t>
            </a:r>
            <a:r>
              <a:rPr lang="en-US" sz="2000" dirty="0"/>
              <a:t> </a:t>
            </a:r>
            <a:r>
              <a:rPr lang="en-US" sz="2000" dirty="0" err="1"/>
              <a:t>pochází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společenské</a:t>
            </a:r>
            <a:r>
              <a:rPr lang="en-US" sz="2000" dirty="0"/>
              <a:t> </a:t>
            </a:r>
            <a:r>
              <a:rPr lang="en-US" sz="2000" dirty="0" err="1"/>
              <a:t>vrstvy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se </a:t>
            </a:r>
            <a:r>
              <a:rPr lang="en-US" sz="2000" dirty="0" err="1"/>
              <a:t>nachází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okraji</a:t>
            </a:r>
            <a:r>
              <a:rPr lang="en-US" sz="2000" dirty="0"/>
              <a:t> </a:t>
            </a:r>
            <a:r>
              <a:rPr lang="en-US" sz="2000" dirty="0" err="1"/>
              <a:t>společnosti</a:t>
            </a:r>
            <a:r>
              <a:rPr lang="en-US" sz="2000" dirty="0"/>
              <a:t>.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svých</a:t>
            </a:r>
            <a:r>
              <a:rPr lang="en-US" sz="2000" dirty="0"/>
              <a:t> </a:t>
            </a:r>
            <a:r>
              <a:rPr lang="en-US" sz="2000" dirty="0" err="1"/>
              <a:t>románech</a:t>
            </a:r>
            <a:r>
              <a:rPr lang="en-US" sz="2000" dirty="0"/>
              <a:t> </a:t>
            </a:r>
            <a:r>
              <a:rPr lang="en-US" sz="2000" dirty="0" err="1"/>
              <a:t>dává</a:t>
            </a:r>
            <a:r>
              <a:rPr lang="en-US" sz="2000" dirty="0"/>
              <a:t> </a:t>
            </a:r>
            <a:r>
              <a:rPr lang="en-US" sz="2000" dirty="0" err="1"/>
              <a:t>rovněž</a:t>
            </a:r>
            <a:r>
              <a:rPr lang="en-US" sz="2000" dirty="0"/>
              <a:t> </a:t>
            </a:r>
            <a:r>
              <a:rPr lang="en-US" sz="2000" dirty="0" err="1"/>
              <a:t>najevo</a:t>
            </a:r>
            <a:r>
              <a:rPr lang="en-US" sz="2000" dirty="0"/>
              <a:t>, jak </a:t>
            </a:r>
            <a:r>
              <a:rPr lang="en-US" sz="2000" dirty="0" err="1"/>
              <a:t>patetické</a:t>
            </a:r>
            <a:r>
              <a:rPr lang="en-US" sz="2000" dirty="0"/>
              <a:t> a </a:t>
            </a:r>
            <a:r>
              <a:rPr lang="en-US" sz="2000" dirty="0" err="1"/>
              <a:t>neproduktivní</a:t>
            </a:r>
            <a:r>
              <a:rPr lang="en-US" sz="2000" dirty="0"/>
              <a:t> je </a:t>
            </a:r>
            <a:r>
              <a:rPr lang="en-US" sz="2000" dirty="0" err="1"/>
              <a:t>přehnané</a:t>
            </a:r>
            <a:r>
              <a:rPr lang="en-US" sz="2000" dirty="0"/>
              <a:t> </a:t>
            </a:r>
            <a:r>
              <a:rPr lang="en-US" sz="2000" dirty="0" err="1"/>
              <a:t>vlastenectví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4472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4847A4-8FC2-4E41-9912-4FB12C46B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i="1">
                <a:solidFill>
                  <a:srgbClr val="FFFFFF"/>
                </a:solidFill>
              </a:rPr>
              <a:t>Smutný konec snaživého Policarpa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09271-C44E-4DBE-866D-84D1C415D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 i="1" dirty="0"/>
              <a:t>Smutný konec snaživého </a:t>
            </a:r>
            <a:r>
              <a:rPr lang="cs-CZ" sz="2000" b="1" i="1" dirty="0" err="1"/>
              <a:t>Policarpa</a:t>
            </a:r>
            <a:r>
              <a:rPr lang="cs-CZ" sz="2000" b="1" i="1" dirty="0"/>
              <a:t> </a:t>
            </a:r>
            <a:r>
              <a:rPr lang="cs-CZ" sz="2000" i="1" dirty="0"/>
              <a:t>/ </a:t>
            </a:r>
            <a:r>
              <a:rPr lang="cs-CZ" sz="2000" i="1" dirty="0" err="1"/>
              <a:t>Triste</a:t>
            </a:r>
            <a:r>
              <a:rPr lang="cs-CZ" sz="2000" i="1" dirty="0"/>
              <a:t> </a:t>
            </a:r>
            <a:r>
              <a:rPr lang="cs-CZ" sz="2000" i="1" dirty="0" err="1"/>
              <a:t>fim</a:t>
            </a:r>
            <a:r>
              <a:rPr lang="cs-CZ" sz="2000" i="1" dirty="0"/>
              <a:t> de </a:t>
            </a:r>
            <a:r>
              <a:rPr lang="cs-CZ" sz="2000" i="1" dirty="0" err="1"/>
              <a:t>Policarpo</a:t>
            </a:r>
            <a:r>
              <a:rPr lang="cs-CZ" sz="2000" i="1" dirty="0"/>
              <a:t> </a:t>
            </a:r>
            <a:r>
              <a:rPr lang="cs-CZ" sz="2000" i="1" dirty="0" err="1"/>
              <a:t>Quaresma</a:t>
            </a:r>
            <a:endParaRPr lang="cs-CZ" sz="2000" i="1" dirty="0"/>
          </a:p>
          <a:p>
            <a:pPr marL="0" indent="0">
              <a:buNone/>
            </a:pPr>
            <a:r>
              <a:rPr lang="cs-CZ" sz="2000" dirty="0"/>
              <a:t>	román, který od roku 1911 vychází na pokračování v </a:t>
            </a:r>
            <a:r>
              <a:rPr lang="cs-CZ" sz="2000" i="1" dirty="0" err="1"/>
              <a:t>Jornal</a:t>
            </a:r>
            <a:r>
              <a:rPr lang="cs-CZ" sz="2000" i="1" dirty="0"/>
              <a:t> do </a:t>
            </a:r>
            <a:r>
              <a:rPr lang="cs-CZ" sz="2000" i="1" dirty="0" err="1"/>
              <a:t>Comércio</a:t>
            </a:r>
            <a:r>
              <a:rPr lang="cs-CZ" sz="2000" dirty="0"/>
              <a:t>, v roce 	1915 byl vydán knižně. </a:t>
            </a:r>
          </a:p>
          <a:p>
            <a:pPr marL="0" indent="0">
              <a:buNone/>
            </a:pPr>
            <a:r>
              <a:rPr lang="cs-CZ" sz="2000" dirty="0"/>
              <a:t>Vyprávění o životě malého úředníka na ministerstvu námořnictva, </a:t>
            </a:r>
            <a:r>
              <a:rPr lang="cs-CZ" sz="2000" dirty="0" err="1"/>
              <a:t>Policarpa</a:t>
            </a:r>
            <a:r>
              <a:rPr lang="cs-CZ" sz="2000" dirty="0"/>
              <a:t> </a:t>
            </a:r>
            <a:r>
              <a:rPr lang="cs-CZ" sz="2000" dirty="0" err="1"/>
              <a:t>Quaresmy</a:t>
            </a:r>
            <a:r>
              <a:rPr lang="cs-CZ" sz="2000" dirty="0"/>
              <a:t>, kterého naivní vlastenectví  zavede k internaci v ústavu pro choromyslné a později k uvěznění a odsouzení k smrti</a:t>
            </a:r>
          </a:p>
          <a:p>
            <a:pPr marL="0" indent="0">
              <a:buNone/>
            </a:pPr>
            <a:r>
              <a:rPr lang="cs-CZ" sz="2000" dirty="0"/>
              <a:t>	satira a karikatura společnosti, autor kritizuje jak staromilství, tak různé formy 	pokroku (činžovní domy, ženy pracující  mimo domov, vychytralé přistěhovalce, 	reakcionářskou republiku…)</a:t>
            </a:r>
          </a:p>
          <a:p>
            <a:pPr marL="0" indent="0">
              <a:buNone/>
            </a:pPr>
            <a:r>
              <a:rPr lang="cs-CZ" sz="2000" dirty="0"/>
              <a:t>Jedná se o krajně levicového autora. </a:t>
            </a:r>
          </a:p>
        </p:txBody>
      </p:sp>
    </p:spTree>
    <p:extLst>
      <p:ext uri="{BB962C8B-B14F-4D97-AF65-F5344CB8AC3E}">
        <p14:creationId xmlns:p14="http://schemas.microsoft.com/office/powerpoint/2010/main" val="27130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6FE613-63D1-412E-BFB0-71D0FF31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CFD49F-EB15-4714-BA66-3DD4DB691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 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textech</a:t>
            </a:r>
            <a:r>
              <a:rPr lang="en-US" sz="2000" dirty="0"/>
              <a:t> </a:t>
            </a:r>
            <a:r>
              <a:rPr lang="en-US" sz="2000" dirty="0" err="1"/>
              <a:t>bývají</a:t>
            </a:r>
            <a:r>
              <a:rPr lang="en-US" sz="2000" dirty="0"/>
              <a:t> </a:t>
            </a:r>
            <a:r>
              <a:rPr lang="en-US" sz="2000" dirty="0" err="1"/>
              <a:t>přítomné</a:t>
            </a:r>
            <a:r>
              <a:rPr lang="en-US" sz="2000" dirty="0"/>
              <a:t> </a:t>
            </a:r>
            <a:r>
              <a:rPr lang="en-US" sz="2000" dirty="0" err="1"/>
              <a:t>dva</a:t>
            </a:r>
            <a:r>
              <a:rPr lang="en-US" sz="2000" dirty="0"/>
              <a:t> </a:t>
            </a:r>
            <a:r>
              <a:rPr lang="en-US" sz="2000" dirty="0" err="1"/>
              <a:t>plány</a:t>
            </a:r>
            <a:r>
              <a:rPr lang="en-US" sz="2000" dirty="0"/>
              <a:t>: </a:t>
            </a:r>
            <a:r>
              <a:rPr lang="en-US" sz="2000" dirty="0" err="1"/>
              <a:t>vyprávěcí</a:t>
            </a:r>
            <a:r>
              <a:rPr lang="en-US" sz="2000" dirty="0"/>
              <a:t> (</a:t>
            </a:r>
            <a:r>
              <a:rPr lang="en-US" sz="2000" dirty="0" err="1"/>
              <a:t>peripetie</a:t>
            </a:r>
            <a:r>
              <a:rPr lang="en-US" sz="2000" dirty="0"/>
              <a:t> </a:t>
            </a:r>
            <a:r>
              <a:rPr lang="en-US" sz="2000" dirty="0" err="1"/>
              <a:t>Brazilce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vlasti</a:t>
            </a:r>
            <a:r>
              <a:rPr lang="en-US" sz="2000" dirty="0"/>
              <a:t>) a </a:t>
            </a:r>
            <a:r>
              <a:rPr lang="en-US" sz="2000" dirty="0" err="1"/>
              <a:t>kritický</a:t>
            </a:r>
            <a:r>
              <a:rPr lang="en-US" sz="2000" dirty="0"/>
              <a:t> (</a:t>
            </a:r>
            <a:r>
              <a:rPr lang="en-US" sz="2000" dirty="0" err="1"/>
              <a:t>ukazuje</a:t>
            </a:r>
            <a:r>
              <a:rPr lang="en-US" sz="2000" dirty="0"/>
              <a:t> </a:t>
            </a:r>
            <a:r>
              <a:rPr lang="en-US" sz="2000" dirty="0" err="1"/>
              <a:t>limity</a:t>
            </a:r>
            <a:r>
              <a:rPr lang="en-US" sz="2000" dirty="0"/>
              <a:t> </a:t>
            </a:r>
            <a:r>
              <a:rPr lang="en-US" sz="2000" dirty="0" err="1"/>
              <a:t>ideologií</a:t>
            </a:r>
            <a:r>
              <a:rPr lang="en-US" sz="2000" dirty="0"/>
              <a:t>)</a:t>
            </a:r>
            <a:r>
              <a:rPr lang="cs-CZ" sz="20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000" dirty="0"/>
              <a:t>V</a:t>
            </a:r>
            <a:r>
              <a:rPr lang="en-US" sz="2000" dirty="0"/>
              <a:t>e </a:t>
            </a:r>
            <a:r>
              <a:rPr lang="en-US" sz="2000" dirty="0" err="1"/>
              <a:t>stylistické</a:t>
            </a:r>
            <a:r>
              <a:rPr lang="en-US" sz="2000" dirty="0"/>
              <a:t> </a:t>
            </a:r>
            <a:r>
              <a:rPr lang="en-US" sz="2000" dirty="0" err="1"/>
              <a:t>rovině</a:t>
            </a:r>
            <a:r>
              <a:rPr lang="en-US" sz="2000" dirty="0"/>
              <a:t>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romány</a:t>
            </a:r>
            <a:r>
              <a:rPr lang="en-US" sz="2000" dirty="0"/>
              <a:t> </a:t>
            </a:r>
            <a:r>
              <a:rPr lang="en-US" sz="2000" dirty="0" err="1"/>
              <a:t>působí</a:t>
            </a:r>
            <a:r>
              <a:rPr lang="en-US" sz="2000" dirty="0"/>
              <a:t> </a:t>
            </a:r>
            <a:r>
              <a:rPr lang="en-US" sz="2000" dirty="0" err="1"/>
              <a:t>spontánně</a:t>
            </a:r>
            <a:r>
              <a:rPr lang="en-US" sz="2000" dirty="0"/>
              <a:t> a </a:t>
            </a:r>
            <a:r>
              <a:rPr lang="en-US" sz="2000" dirty="0" err="1"/>
              <a:t>instinktivně</a:t>
            </a:r>
            <a:r>
              <a:rPr lang="en-US" sz="2000" dirty="0"/>
              <a:t>, ale </a:t>
            </a:r>
            <a:r>
              <a:rPr lang="en-US" sz="2000" dirty="0" err="1"/>
              <a:t>jedná</a:t>
            </a:r>
            <a:r>
              <a:rPr lang="en-US" sz="2000" dirty="0"/>
              <a:t> se o </a:t>
            </a:r>
            <a:r>
              <a:rPr lang="en-US" sz="2000" dirty="0" err="1"/>
              <a:t>promyšlený</a:t>
            </a:r>
            <a:r>
              <a:rPr lang="en-US" sz="2000" dirty="0"/>
              <a:t> </a:t>
            </a:r>
            <a:r>
              <a:rPr lang="en-US" sz="2000" dirty="0" err="1"/>
              <a:t>proces</a:t>
            </a:r>
            <a:r>
              <a:rPr lang="en-US" sz="2000" dirty="0"/>
              <a:t> – k </a:t>
            </a:r>
            <a:r>
              <a:rPr lang="en-US" sz="2000" dirty="0" err="1"/>
              <a:t>popisu</a:t>
            </a:r>
            <a:r>
              <a:rPr lang="en-US" sz="2000" dirty="0"/>
              <a:t> </a:t>
            </a:r>
            <a:r>
              <a:rPr lang="en-US" sz="2000" dirty="0" err="1"/>
              <a:t>scén</a:t>
            </a:r>
            <a:r>
              <a:rPr lang="en-US" sz="2000" dirty="0"/>
              <a:t> z </a:t>
            </a:r>
            <a:r>
              <a:rPr lang="en-US" sz="2000" dirty="0" err="1"/>
              <a:t>ulice</a:t>
            </a:r>
            <a:r>
              <a:rPr lang="en-US" sz="2000" dirty="0"/>
              <a:t> o </a:t>
            </a:r>
            <a:r>
              <a:rPr lang="en-US" sz="2000" dirty="0" err="1"/>
              <a:t>domácností</a:t>
            </a:r>
            <a:r>
              <a:rPr lang="en-US" sz="2000" dirty="0"/>
              <a:t> </a:t>
            </a:r>
            <a:r>
              <a:rPr lang="en-US" sz="2000" dirty="0" err="1"/>
              <a:t>používá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jednoduché</a:t>
            </a:r>
            <a:r>
              <a:rPr lang="en-US" sz="2000" dirty="0"/>
              <a:t> a </a:t>
            </a:r>
            <a:r>
              <a:rPr lang="en-US" sz="2000" dirty="0" err="1"/>
              <a:t>diskrétní</a:t>
            </a:r>
            <a:r>
              <a:rPr lang="en-US" sz="2000" dirty="0"/>
              <a:t> </a:t>
            </a:r>
            <a:r>
              <a:rPr lang="en-US" sz="2000" dirty="0" err="1"/>
              <a:t>prostředky</a:t>
            </a:r>
            <a:r>
              <a:rPr lang="en-US" sz="2000" dirty="0"/>
              <a:t>, aby </a:t>
            </a:r>
            <a:r>
              <a:rPr lang="en-US" sz="2000" dirty="0" err="1"/>
              <a:t>nechaly</a:t>
            </a:r>
            <a:r>
              <a:rPr lang="en-US" sz="2000" dirty="0"/>
              <a:t> </a:t>
            </a:r>
            <a:r>
              <a:rPr lang="en-US" sz="2000" dirty="0" err="1"/>
              <a:t>vystoupit</a:t>
            </a:r>
            <a:r>
              <a:rPr lang="en-US" sz="2000" dirty="0"/>
              <a:t> </a:t>
            </a:r>
            <a:r>
              <a:rPr lang="en-US" sz="2000" dirty="0" err="1"/>
              <a:t>popisované</a:t>
            </a:r>
            <a:r>
              <a:rPr lang="en-US" sz="2000" dirty="0"/>
              <a:t> </a:t>
            </a:r>
            <a:r>
              <a:rPr lang="en-US" sz="2000" dirty="0" err="1"/>
              <a:t>prostředí</a:t>
            </a:r>
            <a:r>
              <a:rPr lang="en-US" sz="2000" dirty="0"/>
              <a:t>, </a:t>
            </a:r>
            <a:r>
              <a:rPr lang="en-US" sz="2000" dirty="0" err="1"/>
              <a:t>předměty</a:t>
            </a:r>
            <a:r>
              <a:rPr lang="en-US" sz="2000" dirty="0"/>
              <a:t> a </a:t>
            </a:r>
            <a:r>
              <a:rPr lang="en-US" sz="2000" dirty="0" err="1"/>
              <a:t>lidi</a:t>
            </a:r>
            <a:r>
              <a:rPr lang="en-US" sz="2000" dirty="0"/>
              <a:t> v co </a:t>
            </a:r>
            <a:r>
              <a:rPr lang="en-US" sz="2000" dirty="0" err="1"/>
              <a:t>největší</a:t>
            </a:r>
            <a:r>
              <a:rPr lang="en-US" sz="2000" dirty="0"/>
              <a:t> </a:t>
            </a:r>
            <a:r>
              <a:rPr lang="en-US" sz="2000" dirty="0" err="1"/>
              <a:t>přirozenosti</a:t>
            </a:r>
            <a:r>
              <a:rPr lang="en-US" sz="2000" dirty="0"/>
              <a:t> </a:t>
            </a:r>
          </a:p>
          <a:p>
            <a:pPr marL="114300" lv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 err="1"/>
              <a:t>odráží</a:t>
            </a:r>
            <a:r>
              <a:rPr lang="en-US" sz="2000" dirty="0"/>
              <a:t> se v </a:t>
            </a:r>
            <a:r>
              <a:rPr lang="en-US" sz="2000" dirty="0" err="1"/>
              <a:t>nich</a:t>
            </a:r>
            <a:r>
              <a:rPr lang="en-US" sz="2000" dirty="0"/>
              <a:t> </a:t>
            </a:r>
            <a:r>
              <a:rPr lang="en-US" sz="2000" dirty="0" err="1"/>
              <a:t>novinářský</a:t>
            </a:r>
            <a:r>
              <a:rPr lang="en-US" sz="2000" dirty="0"/>
              <a:t> </a:t>
            </a:r>
            <a:r>
              <a:rPr lang="en-US" sz="2000" dirty="0" err="1"/>
              <a:t>styl</a:t>
            </a:r>
            <a:r>
              <a:rPr lang="en-US" sz="2000" dirty="0"/>
              <a:t> a to jak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zjednodušeném</a:t>
            </a:r>
            <a:r>
              <a:rPr lang="en-US" sz="2000" dirty="0"/>
              <a:t>, </a:t>
            </a:r>
            <a:r>
              <a:rPr lang="en-US" sz="2000" dirty="0" err="1"/>
              <a:t>dynamickém</a:t>
            </a:r>
            <a:r>
              <a:rPr lang="en-US" sz="2000" dirty="0"/>
              <a:t> </a:t>
            </a:r>
            <a:r>
              <a:rPr lang="en-US" sz="2000" dirty="0" err="1"/>
              <a:t>jazyce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/>
              <a:t>v </a:t>
            </a:r>
            <a:r>
              <a:rPr lang="en-US" sz="2000" dirty="0" err="1"/>
              <a:t>každodenním</a:t>
            </a:r>
            <a:r>
              <a:rPr lang="en-US" sz="2000" dirty="0"/>
              <a:t> </a:t>
            </a:r>
            <a:r>
              <a:rPr lang="en-US" sz="2000" dirty="0" err="1"/>
              <a:t>prostředí</a:t>
            </a:r>
            <a:r>
              <a:rPr lang="en-US" sz="2000" dirty="0"/>
              <a:t> a </a:t>
            </a:r>
            <a:r>
              <a:rPr lang="en-US" sz="2000" dirty="0" err="1"/>
              <a:t>obyčejných</a:t>
            </a:r>
            <a:r>
              <a:rPr lang="en-US" sz="2000" dirty="0"/>
              <a:t> </a:t>
            </a:r>
            <a:r>
              <a:rPr lang="en-US" sz="2000" dirty="0" err="1"/>
              <a:t>událostech</a:t>
            </a:r>
            <a:r>
              <a:rPr lang="en-US" sz="2000" dirty="0"/>
              <a:t> – </a:t>
            </a:r>
            <a:r>
              <a:rPr lang="en-US" sz="2000" dirty="0" err="1"/>
              <a:t>kontrastuje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s </a:t>
            </a:r>
            <a:r>
              <a:rPr lang="en-US" sz="2000" dirty="0" err="1"/>
              <a:t>realistickým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důrazem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propracovanou</a:t>
            </a:r>
            <a:r>
              <a:rPr lang="en-US" sz="2000" dirty="0"/>
              <a:t> </a:t>
            </a:r>
            <a:r>
              <a:rPr lang="en-US" sz="2000" dirty="0" err="1"/>
              <a:t>formální</a:t>
            </a:r>
            <a:r>
              <a:rPr lang="en-US" sz="2000" dirty="0"/>
              <a:t> </a:t>
            </a:r>
            <a:r>
              <a:rPr lang="en-US" sz="2000" dirty="0" err="1"/>
              <a:t>rovinu</a:t>
            </a:r>
            <a:r>
              <a:rPr lang="en-US" sz="2000" dirty="0"/>
              <a:t> </a:t>
            </a:r>
            <a:r>
              <a:rPr lang="en-US" sz="2000" dirty="0" err="1"/>
              <a:t>textu</a:t>
            </a:r>
            <a:r>
              <a:rPr lang="en-US" sz="2000" dirty="0"/>
              <a:t> – </a:t>
            </a:r>
            <a:r>
              <a:rPr lang="en-US" sz="2000" dirty="0" err="1"/>
              <a:t>tím</a:t>
            </a:r>
            <a:r>
              <a:rPr lang="en-US" sz="2000" dirty="0"/>
              <a:t> se </a:t>
            </a:r>
            <a:r>
              <a:rPr lang="en-US" sz="2000" dirty="0" err="1"/>
              <a:t>blíží</a:t>
            </a:r>
            <a:r>
              <a:rPr lang="en-US" sz="2000" dirty="0"/>
              <a:t> </a:t>
            </a:r>
            <a:r>
              <a:rPr lang="en-US" sz="2000" dirty="0" err="1"/>
              <a:t>modernistickým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tendencím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9289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9D91F40-C7F9-4BC1-9205-2914F22F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3EA97D-D5AE-4B90-B47A-5ACB9A3D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Intenzita</a:t>
            </a:r>
            <a:r>
              <a:rPr lang="en-US" sz="2000" dirty="0"/>
              <a:t>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popisu</a:t>
            </a:r>
            <a:r>
              <a:rPr lang="en-US" sz="2000" dirty="0"/>
              <a:t> a </a:t>
            </a:r>
            <a:r>
              <a:rPr lang="en-US" sz="2000" dirty="0" err="1"/>
              <a:t>prožitku</a:t>
            </a:r>
            <a:r>
              <a:rPr lang="en-US" sz="2000" dirty="0"/>
              <a:t> je </a:t>
            </a:r>
            <a:r>
              <a:rPr lang="en-US" sz="2000" dirty="0" err="1"/>
              <a:t>dokumentována</a:t>
            </a:r>
            <a:r>
              <a:rPr lang="en-US" sz="2000" dirty="0"/>
              <a:t> v </a:t>
            </a:r>
            <a:r>
              <a:rPr lang="en-US" sz="2000" dirty="0" err="1"/>
              <a:t>knize</a:t>
            </a:r>
            <a:r>
              <a:rPr lang="en-US" sz="2000" dirty="0"/>
              <a:t> </a:t>
            </a:r>
            <a:r>
              <a:rPr lang="en-US" sz="2000" i="1" dirty="0" err="1"/>
              <a:t>Cemitério</a:t>
            </a:r>
            <a:r>
              <a:rPr lang="en-US" sz="2000" i="1" dirty="0"/>
              <a:t> dos </a:t>
            </a:r>
            <a:r>
              <a:rPr lang="en-US" sz="2000" i="1" dirty="0" err="1"/>
              <a:t>Vivos</a:t>
            </a:r>
            <a:endParaRPr lang="en-US" sz="2000" dirty="0"/>
          </a:p>
          <a:p>
            <a:pPr marL="114300" lv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 err="1"/>
              <a:t>popisuje</a:t>
            </a:r>
            <a:r>
              <a:rPr lang="en-US" sz="2000" dirty="0"/>
              <a:t> moment, </a:t>
            </a:r>
            <a:r>
              <a:rPr lang="en-US" sz="2000" dirty="0" err="1"/>
              <a:t>kdy</a:t>
            </a:r>
            <a:r>
              <a:rPr lang="en-US" sz="2000" dirty="0"/>
              <a:t> je </a:t>
            </a:r>
            <a:r>
              <a:rPr lang="en-US" sz="2000" dirty="0" err="1"/>
              <a:t>donucen</a:t>
            </a:r>
            <a:r>
              <a:rPr lang="en-US" sz="2000" dirty="0"/>
              <a:t> </a:t>
            </a:r>
            <a:r>
              <a:rPr lang="en-US" sz="2000" dirty="0" err="1"/>
              <a:t>zametat</a:t>
            </a:r>
            <a:r>
              <a:rPr lang="en-US" sz="2000" dirty="0"/>
              <a:t> </a:t>
            </a:r>
            <a:r>
              <a:rPr lang="en-US" sz="2000" dirty="0" err="1"/>
              <a:t>dvůr</a:t>
            </a:r>
            <a:r>
              <a:rPr lang="en-US" sz="2000" dirty="0"/>
              <a:t> </a:t>
            </a:r>
            <a:r>
              <a:rPr lang="en-US" sz="2000" dirty="0" err="1"/>
              <a:t>psychiatrické</a:t>
            </a:r>
            <a:r>
              <a:rPr lang="en-US" sz="2000" dirty="0"/>
              <a:t> </a:t>
            </a:r>
            <a:r>
              <a:rPr lang="en-US" sz="2000" dirty="0" err="1"/>
              <a:t>nemocnice</a:t>
            </a:r>
            <a:r>
              <a:rPr lang="en-US" sz="2000" dirty="0"/>
              <a:t> </a:t>
            </a:r>
            <a:r>
              <a:rPr lang="en-US" sz="2000" dirty="0" err="1"/>
              <a:t>před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očima</a:t>
            </a:r>
            <a:r>
              <a:rPr lang="en-US" sz="2000" dirty="0"/>
              <a:t> </a:t>
            </a:r>
            <a:r>
              <a:rPr lang="en-US" sz="2000" dirty="0" err="1"/>
              <a:t>všech</a:t>
            </a:r>
            <a:r>
              <a:rPr lang="en-US" sz="2000" dirty="0"/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000" i="1" dirty="0"/>
              <a:t>„</a:t>
            </a:r>
            <a:r>
              <a:rPr lang="en-US" sz="2000" i="1" dirty="0" err="1"/>
              <a:t>Veio</a:t>
            </a:r>
            <a:r>
              <a:rPr lang="en-US" sz="2000" i="1" dirty="0"/>
              <a:t>-me, </a:t>
            </a:r>
            <a:r>
              <a:rPr lang="en-US" sz="2000" i="1" dirty="0" err="1"/>
              <a:t>repentinamente</a:t>
            </a:r>
            <a:r>
              <a:rPr lang="en-US" sz="2000" i="1" dirty="0"/>
              <a:t>, um horror à </a:t>
            </a:r>
            <a:r>
              <a:rPr lang="en-US" sz="2000" i="1" dirty="0" err="1"/>
              <a:t>sociedade</a:t>
            </a:r>
            <a:r>
              <a:rPr lang="en-US" sz="2000" i="1" dirty="0"/>
              <a:t> e à </a:t>
            </a:r>
            <a:r>
              <a:rPr lang="en-US" sz="2000" i="1" dirty="0" err="1"/>
              <a:t>vida</a:t>
            </a:r>
            <a:r>
              <a:rPr lang="en-US" sz="2000" i="1" dirty="0"/>
              <a:t>; </a:t>
            </a:r>
            <a:r>
              <a:rPr lang="en-US" sz="2000" i="1" dirty="0" err="1"/>
              <a:t>uma</a:t>
            </a:r>
            <a:r>
              <a:rPr lang="en-US" sz="2000" i="1" dirty="0"/>
              <a:t> </a:t>
            </a:r>
            <a:r>
              <a:rPr lang="en-US" sz="2000" i="1" dirty="0" err="1"/>
              <a:t>vontade</a:t>
            </a:r>
            <a:r>
              <a:rPr lang="en-US" sz="2000" i="1" dirty="0"/>
              <a:t> de </a:t>
            </a:r>
            <a:r>
              <a:rPr lang="en-US" sz="2000" i="1" dirty="0" err="1"/>
              <a:t>absoluto</a:t>
            </a:r>
            <a:r>
              <a:rPr lang="en-US" sz="2000" i="1" dirty="0"/>
              <a:t> </a:t>
            </a:r>
            <a:r>
              <a:rPr lang="en-US" sz="2000" i="1" dirty="0" err="1"/>
              <a:t>aniquilamento</a:t>
            </a:r>
            <a:r>
              <a:rPr lang="en-US" sz="2000" i="1" dirty="0"/>
              <a:t>, </a:t>
            </a:r>
            <a:r>
              <a:rPr lang="en-US" sz="2000" i="1" dirty="0" err="1"/>
              <a:t>mais</a:t>
            </a:r>
            <a:r>
              <a:rPr lang="en-US" sz="2000" i="1" dirty="0"/>
              <a:t> do que </a:t>
            </a:r>
            <a:r>
              <a:rPr lang="en-US" sz="2000" i="1" dirty="0" err="1"/>
              <a:t>aquele</a:t>
            </a:r>
            <a:r>
              <a:rPr lang="en-US" sz="2000" i="1" dirty="0"/>
              <a:t> que a </a:t>
            </a:r>
            <a:r>
              <a:rPr lang="en-US" sz="2000" i="1" dirty="0" err="1"/>
              <a:t>morte</a:t>
            </a:r>
            <a:r>
              <a:rPr lang="en-US" sz="2000" i="1" dirty="0"/>
              <a:t> </a:t>
            </a:r>
            <a:r>
              <a:rPr lang="en-US" sz="2000" i="1" dirty="0" err="1"/>
              <a:t>traz</a:t>
            </a:r>
            <a:r>
              <a:rPr lang="en-US" sz="2000" i="1" dirty="0"/>
              <a:t>; um </a:t>
            </a:r>
            <a:r>
              <a:rPr lang="en-US" sz="2000" i="1" dirty="0" err="1"/>
              <a:t>desejo</a:t>
            </a:r>
            <a:r>
              <a:rPr lang="en-US" sz="2000" i="1" dirty="0"/>
              <a:t> de </a:t>
            </a:r>
            <a:r>
              <a:rPr lang="en-US" sz="2000" i="1" dirty="0" err="1"/>
              <a:t>perecimento</a:t>
            </a:r>
            <a:r>
              <a:rPr lang="en-US" sz="2000" i="1" dirty="0"/>
              <a:t> total da </a:t>
            </a:r>
            <a:r>
              <a:rPr lang="en-US" sz="2000" i="1" dirty="0" err="1"/>
              <a:t>minha</a:t>
            </a:r>
            <a:r>
              <a:rPr lang="en-US" sz="2000" i="1" dirty="0"/>
              <a:t> </a:t>
            </a:r>
            <a:r>
              <a:rPr lang="en-US" sz="2000" i="1" dirty="0" err="1"/>
              <a:t>memória</a:t>
            </a:r>
            <a:r>
              <a:rPr lang="en-US" sz="2000" i="1" dirty="0"/>
              <a:t> </a:t>
            </a:r>
            <a:r>
              <a:rPr lang="en-US" sz="2000" i="1" dirty="0" err="1"/>
              <a:t>na</a:t>
            </a:r>
            <a:r>
              <a:rPr lang="en-US" sz="2000" i="1" dirty="0"/>
              <a:t> terra; um </a:t>
            </a:r>
            <a:r>
              <a:rPr lang="en-US" sz="2000" i="1" dirty="0" err="1"/>
              <a:t>desespero</a:t>
            </a:r>
            <a:r>
              <a:rPr lang="en-US" sz="2000" i="1" dirty="0"/>
              <a:t> por </a:t>
            </a:r>
            <a:r>
              <a:rPr lang="en-US" sz="2000" i="1" dirty="0" err="1"/>
              <a:t>ter</a:t>
            </a:r>
            <a:r>
              <a:rPr lang="en-US" sz="2000" i="1" dirty="0"/>
              <a:t> </a:t>
            </a:r>
            <a:r>
              <a:rPr lang="en-US" sz="2000" i="1" dirty="0" err="1"/>
              <a:t>sonhado</a:t>
            </a:r>
            <a:r>
              <a:rPr lang="en-US" sz="2000" i="1" dirty="0"/>
              <a:t> e </a:t>
            </a:r>
            <a:r>
              <a:rPr lang="en-US" sz="2000" i="1" dirty="0" err="1"/>
              <a:t>terem</a:t>
            </a:r>
            <a:r>
              <a:rPr lang="en-US" sz="2000" i="1" dirty="0"/>
              <a:t> me </a:t>
            </a:r>
            <a:r>
              <a:rPr lang="en-US" sz="2000" i="1" dirty="0" err="1"/>
              <a:t>acenado</a:t>
            </a:r>
            <a:r>
              <a:rPr lang="en-US" sz="2000" i="1" dirty="0"/>
              <a:t> </a:t>
            </a:r>
            <a:r>
              <a:rPr lang="en-US" sz="2000" i="1" dirty="0" err="1"/>
              <a:t>tanta</a:t>
            </a:r>
            <a:r>
              <a:rPr lang="en-US" sz="2000" i="1" dirty="0"/>
              <a:t> </a:t>
            </a:r>
            <a:r>
              <a:rPr lang="en-US" sz="2000" i="1" dirty="0" err="1"/>
              <a:t>grandeza</a:t>
            </a:r>
            <a:r>
              <a:rPr lang="en-US" sz="2000" i="1" dirty="0"/>
              <a:t>, e </a:t>
            </a:r>
            <a:r>
              <a:rPr lang="en-US" sz="2000" i="1" dirty="0" err="1"/>
              <a:t>ver</a:t>
            </a:r>
            <a:r>
              <a:rPr lang="en-US" sz="2000" i="1" dirty="0"/>
              <a:t> agora, de </a:t>
            </a:r>
            <a:r>
              <a:rPr lang="en-US" sz="2000" i="1" dirty="0" err="1"/>
              <a:t>uma</a:t>
            </a:r>
            <a:r>
              <a:rPr lang="en-US" sz="2000" i="1" dirty="0"/>
              <a:t> hora para </a:t>
            </a:r>
            <a:r>
              <a:rPr lang="en-US" sz="2000" i="1" dirty="0" err="1"/>
              <a:t>outra</a:t>
            </a:r>
            <a:r>
              <a:rPr lang="en-US" sz="2000" i="1" dirty="0"/>
              <a:t>, </a:t>
            </a:r>
            <a:r>
              <a:rPr lang="en-US" sz="2000" i="1" dirty="0" err="1"/>
              <a:t>sem</a:t>
            </a:r>
            <a:r>
              <a:rPr lang="en-US" sz="2000" i="1" dirty="0"/>
              <a:t> </a:t>
            </a:r>
            <a:r>
              <a:rPr lang="en-US" sz="2000" i="1" dirty="0" err="1"/>
              <a:t>ter</a:t>
            </a:r>
            <a:r>
              <a:rPr lang="en-US" sz="2000" i="1" dirty="0"/>
              <a:t> </a:t>
            </a:r>
            <a:r>
              <a:rPr lang="en-US" sz="2000" i="1" dirty="0" err="1"/>
              <a:t>perdido</a:t>
            </a:r>
            <a:r>
              <a:rPr lang="en-US" sz="2000" i="1" dirty="0"/>
              <a:t> de </a:t>
            </a:r>
            <a:r>
              <a:rPr lang="en-US" sz="2000" i="1" dirty="0" err="1"/>
              <a:t>fato</a:t>
            </a:r>
            <a:r>
              <a:rPr lang="en-US" sz="2000" i="1" dirty="0"/>
              <a:t> a </a:t>
            </a:r>
            <a:r>
              <a:rPr lang="en-US" sz="2000" i="1" dirty="0" err="1"/>
              <a:t>minha</a:t>
            </a:r>
            <a:r>
              <a:rPr lang="en-US" sz="2000" i="1" dirty="0"/>
              <a:t> </a:t>
            </a:r>
            <a:r>
              <a:rPr lang="en-US" sz="2000" i="1" dirty="0" err="1"/>
              <a:t>situação</a:t>
            </a:r>
            <a:r>
              <a:rPr lang="en-US" sz="2000" i="1" dirty="0"/>
              <a:t>, </a:t>
            </a:r>
            <a:r>
              <a:rPr lang="en-US" sz="2000" i="1" dirty="0" err="1"/>
              <a:t>cair</a:t>
            </a:r>
            <a:r>
              <a:rPr lang="en-US" sz="2000" i="1" dirty="0"/>
              <a:t> </a:t>
            </a:r>
            <a:r>
              <a:rPr lang="en-US" sz="2000" i="1" dirty="0" err="1"/>
              <a:t>tão</a:t>
            </a:r>
            <a:r>
              <a:rPr lang="en-US" sz="2000" i="1" dirty="0"/>
              <a:t>, </a:t>
            </a:r>
            <a:r>
              <a:rPr lang="en-US" sz="2000" i="1" dirty="0" err="1"/>
              <a:t>tão</a:t>
            </a:r>
            <a:r>
              <a:rPr lang="en-US" sz="2000" i="1" dirty="0"/>
              <a:t> </a:t>
            </a:r>
            <a:r>
              <a:rPr lang="en-US" sz="2000" i="1" dirty="0" err="1"/>
              <a:t>baixo</a:t>
            </a:r>
            <a:r>
              <a:rPr lang="en-US" sz="2000" i="1" dirty="0"/>
              <a:t>, que </a:t>
            </a:r>
            <a:r>
              <a:rPr lang="en-US" sz="2000" i="1" dirty="0" err="1"/>
              <a:t>quase</a:t>
            </a:r>
            <a:r>
              <a:rPr lang="en-US" sz="2000" i="1" dirty="0"/>
              <a:t> me pus a </a:t>
            </a:r>
            <a:r>
              <a:rPr lang="en-US" sz="2000" i="1" dirty="0" err="1"/>
              <a:t>chorar</a:t>
            </a:r>
            <a:r>
              <a:rPr lang="en-US" sz="2000" i="1" dirty="0"/>
              <a:t> que </a:t>
            </a:r>
            <a:r>
              <a:rPr lang="en-US" sz="2000" i="1" dirty="0" err="1"/>
              <a:t>nem</a:t>
            </a:r>
            <a:r>
              <a:rPr lang="en-US" sz="2000" i="1" dirty="0"/>
              <a:t> </a:t>
            </a:r>
            <a:r>
              <a:rPr lang="en-US" sz="2000" i="1" dirty="0" err="1"/>
              <a:t>uma</a:t>
            </a:r>
            <a:r>
              <a:rPr lang="en-US" sz="2000" i="1" dirty="0"/>
              <a:t> </a:t>
            </a:r>
            <a:r>
              <a:rPr lang="en-US" sz="2000" i="1" dirty="0" err="1"/>
              <a:t>criança</a:t>
            </a:r>
            <a:r>
              <a:rPr lang="en-US" sz="2000" i="1" dirty="0"/>
              <a:t>.</a:t>
            </a:r>
            <a:r>
              <a:rPr lang="cs-CZ" sz="2000" i="1" dirty="0"/>
              <a:t>“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2578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6CFA92-AB83-4A0E-A1F6-7932261B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SIMÃO LOPES NETO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(Rio Grande do </a:t>
            </a:r>
            <a:r>
              <a:rPr lang="cs-CZ" sz="4000" dirty="0" err="1">
                <a:solidFill>
                  <a:srgbClr val="FFFFFF"/>
                </a:solidFill>
              </a:rPr>
              <a:t>Sul</a:t>
            </a:r>
            <a:r>
              <a:rPr lang="cs-CZ" sz="4000" dirty="0">
                <a:solidFill>
                  <a:srgbClr val="FFFFFF"/>
                </a:solidFill>
              </a:rPr>
              <a:t>, </a:t>
            </a:r>
            <a:r>
              <a:rPr lang="cs-CZ" sz="4000" dirty="0" err="1">
                <a:solidFill>
                  <a:srgbClr val="FFFFFF"/>
                </a:solidFill>
              </a:rPr>
              <a:t>Pelotas</a:t>
            </a:r>
            <a:r>
              <a:rPr lang="cs-CZ" sz="4000" dirty="0">
                <a:solidFill>
                  <a:srgbClr val="FFFFFF"/>
                </a:solidFill>
              </a:rPr>
              <a:t>, 1865-1916)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662224-6B01-4E27-9916-707F9CD2E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Profesor, státní úředník a neúspěšný podnikatel.</a:t>
            </a:r>
          </a:p>
          <a:p>
            <a:pPr marL="0" indent="0">
              <a:buNone/>
            </a:pPr>
            <a:r>
              <a:rPr lang="cs-CZ" sz="2000" dirty="0"/>
              <a:t>V literatuře se věnoval poezii, dramatu, novinářství;</a:t>
            </a:r>
          </a:p>
          <a:p>
            <a:pPr marL="0" indent="0">
              <a:buNone/>
            </a:pPr>
            <a:r>
              <a:rPr lang="cs-CZ" sz="2000" dirty="0"/>
              <a:t>	do dějin literatury ale vstoupil jako 	vypravěč:</a:t>
            </a:r>
          </a:p>
          <a:p>
            <a:pPr marL="0" indent="0">
              <a:buNone/>
            </a:pPr>
            <a:r>
              <a:rPr lang="cs-CZ" sz="2000" b="1" i="1" dirty="0" err="1"/>
              <a:t>Gauchovské</a:t>
            </a:r>
            <a:r>
              <a:rPr lang="cs-CZ" sz="2000" b="1" i="1" dirty="0"/>
              <a:t> povídky </a:t>
            </a:r>
            <a:r>
              <a:rPr lang="cs-CZ" sz="2000" dirty="0"/>
              <a:t>(1912)</a:t>
            </a:r>
          </a:p>
          <a:p>
            <a:pPr marL="0" indent="0">
              <a:buNone/>
            </a:pPr>
            <a:r>
              <a:rPr lang="cs-CZ" sz="2000" dirty="0"/>
              <a:t>	Dokázal zachytit </a:t>
            </a:r>
            <a:r>
              <a:rPr lang="cs-CZ" sz="2000" dirty="0" err="1"/>
              <a:t>gauča</a:t>
            </a:r>
            <a:r>
              <a:rPr lang="cs-CZ" sz="2000" dirty="0"/>
              <a:t> (jižanský honák) v jeho lidském společenském, jazykovém a  	antropologickém rozměru  a především s jeho myšlenkovým obzorem.</a:t>
            </a:r>
          </a:p>
          <a:p>
            <a:pPr marL="0" indent="0">
              <a:buNone/>
            </a:pPr>
            <a:r>
              <a:rPr lang="cs-CZ" sz="2000" dirty="0"/>
              <a:t>	Hlavní postavou je stopař </a:t>
            </a:r>
            <a:r>
              <a:rPr lang="cs-CZ" sz="2000" dirty="0" err="1"/>
              <a:t>Blau</a:t>
            </a:r>
            <a:r>
              <a:rPr lang="cs-CZ" sz="2000" dirty="0"/>
              <a:t> </a:t>
            </a:r>
            <a:r>
              <a:rPr lang="cs-CZ" sz="2000" dirty="0" err="1"/>
              <a:t>Nunes</a:t>
            </a:r>
            <a:r>
              <a:rPr lang="cs-CZ" sz="2000" dirty="0"/>
              <a:t>, který povídky vypráví.</a:t>
            </a:r>
          </a:p>
          <a:p>
            <a:pPr marL="0" indent="0">
              <a:buNone/>
            </a:pPr>
            <a:r>
              <a:rPr lang="cs-CZ" sz="2000" b="1" i="1" dirty="0"/>
              <a:t>Jižanské legendy </a:t>
            </a:r>
            <a:r>
              <a:rPr lang="cs-CZ" sz="2000" dirty="0"/>
              <a:t>(1913) </a:t>
            </a:r>
          </a:p>
          <a:p>
            <a:pPr marL="0" indent="0">
              <a:buNone/>
            </a:pPr>
            <a:r>
              <a:rPr lang="cs-CZ" sz="2000" dirty="0"/>
              <a:t>	jeho povídky jsou komponované jako orální vyprávění - hlas vypravěče a 	neviditelný posluchač; regionální výrazy často pošpanělštěné. </a:t>
            </a:r>
          </a:p>
        </p:txBody>
      </p:sp>
    </p:spTree>
    <p:extLst>
      <p:ext uri="{BB962C8B-B14F-4D97-AF65-F5344CB8AC3E}">
        <p14:creationId xmlns:p14="http://schemas.microsoft.com/office/powerpoint/2010/main" val="319186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4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4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DADB15-1E97-4423-9381-6D727E9DE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HISTORICKÝ KONTEXT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601CFC-FCA2-4C6A-A56B-2B4651E51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590741"/>
            <a:ext cx="9724031" cy="48377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dirty="0"/>
              <a:t>1889-1930 – </a:t>
            </a:r>
            <a:r>
              <a:rPr lang="en-US" sz="1400" b="1" dirty="0"/>
              <a:t>P</a:t>
            </a:r>
            <a:r>
              <a:rPr lang="cs-CZ" sz="1400" b="1" dirty="0"/>
              <a:t>RVNÍ REPUBLIKA</a:t>
            </a:r>
            <a:r>
              <a:rPr lang="en-US" sz="1400" b="1" dirty="0"/>
              <a:t> </a:t>
            </a:r>
            <a:r>
              <a:rPr lang="cs-CZ" sz="1400" dirty="0"/>
              <a:t>	(1889-1894: </a:t>
            </a:r>
            <a:r>
              <a:rPr lang="cs-CZ" sz="1400" dirty="0" err="1"/>
              <a:t>República</a:t>
            </a:r>
            <a:r>
              <a:rPr lang="cs-CZ" sz="1400" dirty="0"/>
              <a:t> da </a:t>
            </a:r>
            <a:r>
              <a:rPr lang="cs-CZ" sz="1400" dirty="0" err="1"/>
              <a:t>Espada</a:t>
            </a:r>
            <a:r>
              <a:rPr lang="cs-CZ" sz="1400" dirty="0"/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1400" dirty="0"/>
              <a:t>	1889-1898: konsolidace; 1898-1921: institucionalizace, konsolidace politických struktur; 1921-1930: krize</a:t>
            </a:r>
            <a:r>
              <a:rPr lang="en-US" sz="140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1400" dirty="0"/>
              <a:t>První republika bývá nazývána rovněž Republikou starou nebo Republikou oligarchií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1400" dirty="0"/>
              <a:t>-    </a:t>
            </a:r>
            <a:r>
              <a:rPr lang="cs-CZ" sz="1400" b="1" dirty="0"/>
              <a:t>Politika guvernérů </a:t>
            </a:r>
            <a:r>
              <a:rPr lang="cs-CZ" sz="1400" dirty="0"/>
              <a:t>– vzájemná podpora výkonné a zákonodárné moci – vláda podporovala nejbohatší oligarchy  v jednotlivých   státech a ti jí jako protislužbu zajišťovali loajální poslance do parlamentu, který vládu podporoval - </a:t>
            </a:r>
            <a:r>
              <a:rPr lang="cs-CZ" sz="1400" dirty="0" err="1"/>
              <a:t>koronelismus</a:t>
            </a:r>
            <a:endParaRPr lang="cs-CZ" sz="14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sz="1400" b="1" dirty="0" err="1"/>
              <a:t>Politika</a:t>
            </a:r>
            <a:r>
              <a:rPr lang="en-US" sz="1400" b="1" dirty="0"/>
              <a:t> </a:t>
            </a:r>
            <a:r>
              <a:rPr lang="cs-CZ" sz="1400" b="1" dirty="0"/>
              <a:t>„café </a:t>
            </a:r>
            <a:r>
              <a:rPr lang="cs-CZ" sz="1400" b="1" dirty="0" err="1"/>
              <a:t>com</a:t>
            </a:r>
            <a:r>
              <a:rPr lang="cs-CZ" sz="1400" b="1" dirty="0"/>
              <a:t> </a:t>
            </a:r>
            <a:r>
              <a:rPr lang="cs-CZ" sz="1400" b="1" dirty="0" err="1"/>
              <a:t>leite</a:t>
            </a:r>
            <a:r>
              <a:rPr lang="cs-CZ" sz="1400" dirty="0"/>
              <a:t>“ – založena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principu</a:t>
            </a:r>
            <a:r>
              <a:rPr lang="en-US" sz="1400" dirty="0"/>
              <a:t> </a:t>
            </a:r>
            <a:r>
              <a:rPr lang="en-US" sz="1400" dirty="0" err="1"/>
              <a:t>hegemonie</a:t>
            </a:r>
            <a:r>
              <a:rPr lang="en-US" sz="1400" dirty="0"/>
              <a:t> São Paulo, Minas Gerais „café com </a:t>
            </a:r>
            <a:r>
              <a:rPr lang="en-US" sz="1400" dirty="0" err="1"/>
              <a:t>leite</a:t>
            </a:r>
            <a:r>
              <a:rPr lang="en-US" sz="1400" dirty="0"/>
              <a:t>“ – </a:t>
            </a:r>
            <a:r>
              <a:rPr lang="en-US" sz="1400" dirty="0" err="1"/>
              <a:t>pěstování</a:t>
            </a:r>
            <a:r>
              <a:rPr lang="en-US" sz="1400" dirty="0"/>
              <a:t> </a:t>
            </a:r>
            <a:r>
              <a:rPr lang="en-US" sz="1400" dirty="0" err="1"/>
              <a:t>kávy</a:t>
            </a:r>
            <a:r>
              <a:rPr lang="en-US" sz="1400" dirty="0"/>
              <a:t> a </a:t>
            </a:r>
            <a:r>
              <a:rPr lang="en-US" sz="1400" dirty="0" err="1"/>
              <a:t>chov</a:t>
            </a:r>
            <a:r>
              <a:rPr lang="en-US" sz="1400" dirty="0"/>
              <a:t> </a:t>
            </a:r>
            <a:r>
              <a:rPr lang="en-US" sz="1400" dirty="0" err="1"/>
              <a:t>dobytka</a:t>
            </a:r>
            <a:r>
              <a:rPr lang="en-US" sz="1400" dirty="0"/>
              <a:t> </a:t>
            </a:r>
            <a:r>
              <a:rPr lang="en-US" sz="1400" dirty="0" err="1"/>
              <a:t>jako</a:t>
            </a:r>
            <a:r>
              <a:rPr lang="en-US" sz="1400" dirty="0"/>
              <a:t> </a:t>
            </a:r>
            <a:r>
              <a:rPr lang="en-US" sz="1400" dirty="0" err="1"/>
              <a:t>dva</a:t>
            </a:r>
            <a:r>
              <a:rPr lang="en-US" sz="1400" dirty="0"/>
              <a:t> </a:t>
            </a:r>
            <a:r>
              <a:rPr lang="en-US" sz="1400" dirty="0" err="1"/>
              <a:t>nejsilnější</a:t>
            </a:r>
            <a:r>
              <a:rPr lang="en-US" sz="1400" dirty="0"/>
              <a:t> </a:t>
            </a:r>
            <a:r>
              <a:rPr lang="en-US" sz="1400" dirty="0" err="1"/>
              <a:t>ekonomické</a:t>
            </a:r>
            <a:r>
              <a:rPr lang="en-US" sz="1400" dirty="0"/>
              <a:t> </a:t>
            </a:r>
            <a:r>
              <a:rPr lang="en-US" sz="1400" dirty="0" err="1"/>
              <a:t>faktory</a:t>
            </a:r>
            <a:r>
              <a:rPr lang="en-US" sz="1400" dirty="0"/>
              <a:t> v zemi a </a:t>
            </a:r>
            <a:r>
              <a:rPr lang="en-US" sz="1400" dirty="0" err="1"/>
              <a:t>tím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zdůvodnění</a:t>
            </a:r>
            <a:r>
              <a:rPr lang="en-US" sz="1400" dirty="0"/>
              <a:t> </a:t>
            </a:r>
            <a:r>
              <a:rPr lang="en-US" sz="1400" dirty="0" err="1"/>
              <a:t>rozdělení</a:t>
            </a:r>
            <a:r>
              <a:rPr lang="en-US" sz="1400" dirty="0"/>
              <a:t> </a:t>
            </a:r>
            <a:r>
              <a:rPr lang="en-US" sz="1400" dirty="0" err="1"/>
              <a:t>moci</a:t>
            </a:r>
            <a:r>
              <a:rPr lang="en-US" sz="1400" dirty="0"/>
              <a:t> a </a:t>
            </a:r>
            <a:r>
              <a:rPr lang="en-US" sz="1400" dirty="0" err="1"/>
              <a:t>rozhodování</a:t>
            </a:r>
            <a:r>
              <a:rPr lang="en-US" sz="1400" dirty="0"/>
              <a:t> o </a:t>
            </a:r>
            <a:r>
              <a:rPr lang="en-US" sz="1400" dirty="0" err="1"/>
              <a:t>Brazílii</a:t>
            </a:r>
            <a:r>
              <a:rPr lang="en-US" sz="1400" dirty="0"/>
              <a:t> </a:t>
            </a:r>
            <a:r>
              <a:rPr lang="en-US" sz="1400" dirty="0" err="1"/>
              <a:t>mezi</a:t>
            </a:r>
            <a:r>
              <a:rPr lang="en-US" sz="1400" dirty="0"/>
              <a:t> SP a MG </a:t>
            </a:r>
            <a:r>
              <a:rPr lang="cs-CZ" sz="1400" dirty="0"/>
              <a:t>(přestože</a:t>
            </a:r>
            <a:r>
              <a:rPr lang="en-US" sz="1400" dirty="0"/>
              <a:t> zemi </a:t>
            </a:r>
            <a:r>
              <a:rPr lang="en-US" sz="1400" dirty="0" err="1"/>
              <a:t>neovládali</a:t>
            </a:r>
            <a:r>
              <a:rPr lang="en-US" sz="1400" dirty="0"/>
              <a:t> </a:t>
            </a:r>
            <a:r>
              <a:rPr lang="en-US" sz="1400" dirty="0" err="1"/>
              <a:t>jen</a:t>
            </a:r>
            <a:r>
              <a:rPr lang="en-US" sz="1400" dirty="0"/>
              <a:t> </a:t>
            </a:r>
            <a:r>
              <a:rPr lang="en-US" sz="1400" dirty="0" err="1"/>
              <a:t>oni</a:t>
            </a:r>
            <a:r>
              <a:rPr lang="cs-CZ" sz="1400" dirty="0"/>
              <a:t>)</a:t>
            </a:r>
            <a:r>
              <a:rPr lang="en-US" sz="1400" dirty="0"/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 err="1"/>
              <a:t>Dominantní</a:t>
            </a:r>
            <a:r>
              <a:rPr lang="en-US" sz="1400" dirty="0"/>
              <a:t> </a:t>
            </a:r>
            <a:r>
              <a:rPr lang="en-US" sz="1400" dirty="0" err="1"/>
              <a:t>vrstvy</a:t>
            </a:r>
            <a:r>
              <a:rPr lang="en-US" sz="1400" dirty="0"/>
              <a:t> v zemi – </a:t>
            </a:r>
            <a:r>
              <a:rPr lang="en-US" sz="1400" dirty="0" err="1"/>
              <a:t>latifundisté</a:t>
            </a:r>
            <a:r>
              <a:rPr lang="en-US" sz="1400" dirty="0"/>
              <a:t> (SP a MG)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/>
              <a:t>                                            </a:t>
            </a:r>
            <a:r>
              <a:rPr lang="cs-CZ" sz="1400" dirty="0"/>
              <a:t>    </a:t>
            </a:r>
            <a:r>
              <a:rPr lang="en-US" sz="1400" dirty="0"/>
              <a:t> </a:t>
            </a:r>
            <a:r>
              <a:rPr lang="en-US" sz="1400" dirty="0" err="1"/>
              <a:t>vlastníci</a:t>
            </a:r>
            <a:r>
              <a:rPr lang="en-US" sz="1400" dirty="0"/>
              <a:t> </a:t>
            </a:r>
            <a:r>
              <a:rPr lang="en-US" sz="1400" dirty="0" err="1"/>
              <a:t>průmyslových</a:t>
            </a:r>
            <a:r>
              <a:rPr lang="en-US" sz="1400" dirty="0"/>
              <a:t> </a:t>
            </a:r>
            <a:r>
              <a:rPr lang="en-US" sz="1400" dirty="0" err="1"/>
              <a:t>továren</a:t>
            </a:r>
            <a:r>
              <a:rPr lang="en-US" sz="1400" dirty="0"/>
              <a:t> (SP, RJ)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/>
              <a:t>                                            </a:t>
            </a:r>
            <a:r>
              <a:rPr lang="cs-CZ" sz="1400" dirty="0"/>
              <a:t>    </a:t>
            </a:r>
            <a:r>
              <a:rPr lang="en-US" sz="1400" dirty="0"/>
              <a:t> </a:t>
            </a:r>
            <a:r>
              <a:rPr lang="en-US" sz="1400" dirty="0" err="1"/>
              <a:t>liberálové</a:t>
            </a:r>
            <a:r>
              <a:rPr lang="en-US" sz="140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/>
              <a:t>                                            </a:t>
            </a:r>
            <a:r>
              <a:rPr lang="cs-CZ" sz="1400" dirty="0"/>
              <a:t>    </a:t>
            </a:r>
            <a:r>
              <a:rPr lang="en-US" sz="1400" dirty="0"/>
              <a:t> </a:t>
            </a:r>
            <a:r>
              <a:rPr lang="en-US" sz="1400" dirty="0" err="1"/>
              <a:t>armáda</a:t>
            </a:r>
            <a:r>
              <a:rPr lang="en-US" sz="1400" dirty="0"/>
              <a:t> – od </a:t>
            </a:r>
            <a:r>
              <a:rPr lang="en-US" sz="1400" dirty="0" err="1"/>
              <a:t>vyhlášení</a:t>
            </a:r>
            <a:r>
              <a:rPr lang="en-US" sz="1400" dirty="0"/>
              <a:t> </a:t>
            </a:r>
            <a:r>
              <a:rPr lang="en-US" sz="1400" dirty="0" err="1"/>
              <a:t>republiky</a:t>
            </a:r>
            <a:r>
              <a:rPr lang="en-US" sz="1400" dirty="0"/>
              <a:t> </a:t>
            </a:r>
            <a:r>
              <a:rPr lang="en-US" sz="1400" dirty="0" err="1"/>
              <a:t>měla</a:t>
            </a:r>
            <a:r>
              <a:rPr lang="en-US" sz="1400" dirty="0"/>
              <a:t> </a:t>
            </a:r>
            <a:r>
              <a:rPr lang="en-US" sz="1400" dirty="0" err="1"/>
              <a:t>významné</a:t>
            </a:r>
            <a:r>
              <a:rPr lang="en-US" sz="1400" dirty="0"/>
              <a:t> </a:t>
            </a:r>
            <a:r>
              <a:rPr lang="en-US" sz="1400" dirty="0" err="1"/>
              <a:t>politické</a:t>
            </a:r>
            <a:r>
              <a:rPr lang="en-US" sz="1400" dirty="0"/>
              <a:t> </a:t>
            </a:r>
            <a:r>
              <a:rPr lang="en-US" sz="1400" dirty="0" err="1"/>
              <a:t>postavení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6441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E5C656-5D27-4DC6-8BA9-73FE466E4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MONTEIRO LOBATO (SP, 1882-1948)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2204CB-47B9-4F23-85AE-7BB8CC87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/>
              <a:t>„laický věrozvěst brazilského pokroku“</a:t>
            </a:r>
          </a:p>
          <a:p>
            <a:pPr marL="0" indent="0">
              <a:buNone/>
            </a:pPr>
            <a:r>
              <a:rPr lang="cs-CZ" sz="2000" dirty="0"/>
              <a:t>Vystudoval práva v </a:t>
            </a:r>
            <a:r>
              <a:rPr lang="cs-CZ" sz="2000" dirty="0" err="1"/>
              <a:t>São</a:t>
            </a:r>
            <a:r>
              <a:rPr lang="cs-CZ" sz="2000" dirty="0"/>
              <a:t> Paulu.</a:t>
            </a:r>
          </a:p>
          <a:p>
            <a:pPr marL="0" indent="0">
              <a:buNone/>
            </a:pPr>
            <a:r>
              <a:rPr lang="cs-CZ" sz="2000" dirty="0"/>
              <a:t>Pouští se do zemědělského experimentu – zavádí zemědělství založené na vědeckých základech - dostane se do konfliktu s místními politiky a jeho majetek se stane obětí žhářství 	– jeho první příspěvek do novin (O </a:t>
            </a:r>
            <a:r>
              <a:rPr lang="cs-CZ" sz="2000" dirty="0" err="1"/>
              <a:t>Estado</a:t>
            </a:r>
            <a:r>
              <a:rPr lang="cs-CZ" sz="2000" dirty="0"/>
              <a:t> de </a:t>
            </a:r>
            <a:r>
              <a:rPr lang="cs-CZ" sz="2000" dirty="0" err="1"/>
              <a:t>São</a:t>
            </a:r>
            <a:r>
              <a:rPr lang="cs-CZ" sz="2000" dirty="0"/>
              <a:t> Paulo) je protest proti žhářům 	placených mafií (1914)</a:t>
            </a:r>
          </a:p>
          <a:p>
            <a:pPr marL="0" indent="0">
              <a:buNone/>
            </a:pPr>
            <a:r>
              <a:rPr lang="cs-CZ" sz="2000" dirty="0"/>
              <a:t>Téhož roku vydává ve stejných novinách článek </a:t>
            </a:r>
            <a:r>
              <a:rPr lang="cs-CZ" sz="2000" dirty="0" err="1"/>
              <a:t>nazvaný“Choroši</a:t>
            </a:r>
            <a:r>
              <a:rPr lang="cs-CZ" sz="2000" dirty="0"/>
              <a:t>“, ve kterém vytváří 	postavu venkovana ze SP, </a:t>
            </a:r>
            <a:r>
              <a:rPr lang="cs-CZ" sz="2000" dirty="0" err="1"/>
              <a:t>Jeca</a:t>
            </a:r>
            <a:r>
              <a:rPr lang="cs-CZ" sz="2000" dirty="0"/>
              <a:t> </a:t>
            </a:r>
            <a:r>
              <a:rPr lang="cs-CZ" sz="2000" dirty="0" err="1"/>
              <a:t>Tatu</a:t>
            </a:r>
            <a:r>
              <a:rPr lang="cs-CZ" sz="2000" dirty="0"/>
              <a:t>.  </a:t>
            </a:r>
          </a:p>
          <a:p>
            <a:pPr marL="0" indent="0">
              <a:buNone/>
            </a:pPr>
            <a:r>
              <a:rPr lang="cs-CZ" sz="2000" dirty="0"/>
              <a:t>Jeho článek i postava mají takový úspěch, že se rozhodne napsat sérii povídek z venkovského prostředí.</a:t>
            </a:r>
          </a:p>
        </p:txBody>
      </p:sp>
    </p:spTree>
    <p:extLst>
      <p:ext uri="{BB962C8B-B14F-4D97-AF65-F5344CB8AC3E}">
        <p14:creationId xmlns:p14="http://schemas.microsoft.com/office/powerpoint/2010/main" val="1572464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886370-D619-48DF-8888-B97A0F40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i="1" dirty="0" err="1">
                <a:solidFill>
                  <a:srgbClr val="FFFFFF"/>
                </a:solidFill>
              </a:rPr>
              <a:t>Urupês</a:t>
            </a:r>
            <a:r>
              <a:rPr lang="cs-CZ" sz="4000" i="1" dirty="0">
                <a:solidFill>
                  <a:srgbClr val="FFFFFF"/>
                </a:solidFill>
              </a:rPr>
              <a:t> </a:t>
            </a:r>
            <a:r>
              <a:rPr lang="cs-CZ" sz="4000" dirty="0">
                <a:solidFill>
                  <a:srgbClr val="FFFFFF"/>
                </a:solidFill>
              </a:rPr>
              <a:t>(Choroši) – </a:t>
            </a:r>
            <a:r>
              <a:rPr lang="cs-CZ" sz="4000" dirty="0" err="1">
                <a:solidFill>
                  <a:srgbClr val="FFFFFF"/>
                </a:solidFill>
              </a:rPr>
              <a:t>Jeca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Tatu</a:t>
            </a: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C6379-52F0-4393-836E-03C4CFA70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/>
              <a:t>Jeho nejvýznamnější kniha: </a:t>
            </a:r>
            <a:r>
              <a:rPr lang="cs-CZ" sz="2000" b="1" i="1" dirty="0" err="1"/>
              <a:t>Urupês</a:t>
            </a:r>
            <a:r>
              <a:rPr lang="cs-CZ" sz="2000" dirty="0"/>
              <a:t>, do češtiny přeložena jako Choroši</a:t>
            </a:r>
          </a:p>
          <a:p>
            <a:pPr marL="0" indent="0">
              <a:buNone/>
            </a:pPr>
            <a:r>
              <a:rPr lang="cs-CZ" sz="2000" dirty="0"/>
              <a:t>	hlavním hrdinou </a:t>
            </a:r>
            <a:r>
              <a:rPr lang="cs-CZ" sz="2000" dirty="0" err="1"/>
              <a:t>Jeca</a:t>
            </a:r>
            <a:r>
              <a:rPr lang="cs-CZ" sz="2000" dirty="0"/>
              <a:t> </a:t>
            </a:r>
            <a:r>
              <a:rPr lang="cs-CZ" sz="2000" dirty="0" err="1"/>
              <a:t>Tatu</a:t>
            </a:r>
            <a:r>
              <a:rPr lang="cs-CZ" sz="2000" dirty="0"/>
              <a:t>, námezdní rolník z vnitrozemí státu SP, kniha vypráví jeho 	14 příběhů – náběh k expresionistické karikatuře, antihrdina.</a:t>
            </a:r>
          </a:p>
          <a:p>
            <a:pPr marL="0" indent="0">
              <a:buNone/>
            </a:pPr>
            <a:r>
              <a:rPr lang="cs-CZ" sz="2000" dirty="0"/>
              <a:t>	Jedná se o sociální kritiku - „</a:t>
            </a:r>
            <a:r>
              <a:rPr lang="cs-CZ" sz="2000" dirty="0" err="1"/>
              <a:t>caipira</a:t>
            </a:r>
            <a:r>
              <a:rPr lang="cs-CZ" sz="2000" dirty="0"/>
              <a:t>“ (venkovan) opuštěný státem, zanechaný 	napospas nemocem, v oblasti se zaostalou ekonomikou i vzděláním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err="1"/>
              <a:t>Jeca</a:t>
            </a:r>
            <a:r>
              <a:rPr lang="cs-CZ" sz="2000" dirty="0"/>
              <a:t> je chudý, hloupý, jeho hygienické návyky neodpovídají těm městským, je  	primitivně venkovsky prohnaný. </a:t>
            </a:r>
          </a:p>
          <a:p>
            <a:pPr marL="0" indent="0">
              <a:buNone/>
            </a:pPr>
            <a:r>
              <a:rPr lang="cs-CZ" sz="2000" i="1" dirty="0"/>
              <a:t>„O </a:t>
            </a:r>
            <a:r>
              <a:rPr lang="cs-CZ" sz="2000" i="1" dirty="0" err="1"/>
              <a:t>Jeca</a:t>
            </a:r>
            <a:r>
              <a:rPr lang="cs-CZ" sz="2000" i="1" dirty="0"/>
              <a:t> </a:t>
            </a:r>
            <a:r>
              <a:rPr lang="cs-CZ" sz="2000" i="1" dirty="0" err="1"/>
              <a:t>Tatu</a:t>
            </a:r>
            <a:r>
              <a:rPr lang="cs-CZ" sz="2000" i="1" dirty="0"/>
              <a:t> </a:t>
            </a:r>
            <a:r>
              <a:rPr lang="cs-CZ" sz="2000" i="1" dirty="0" err="1"/>
              <a:t>nao</a:t>
            </a:r>
            <a:r>
              <a:rPr lang="cs-CZ" sz="2000" i="1" dirty="0"/>
              <a:t> é </a:t>
            </a:r>
            <a:r>
              <a:rPr lang="cs-CZ" sz="2000" i="1" dirty="0" err="1"/>
              <a:t>assim</a:t>
            </a:r>
            <a:r>
              <a:rPr lang="cs-CZ" sz="2000" i="1" dirty="0"/>
              <a:t>, </a:t>
            </a:r>
            <a:r>
              <a:rPr lang="cs-CZ" sz="2000" i="1" dirty="0" err="1"/>
              <a:t>ele</a:t>
            </a:r>
            <a:r>
              <a:rPr lang="cs-CZ" sz="2000" i="1" dirty="0"/>
              <a:t> </a:t>
            </a:r>
            <a:r>
              <a:rPr lang="cs-CZ" sz="2000" i="1" dirty="0" err="1"/>
              <a:t>está</a:t>
            </a:r>
            <a:r>
              <a:rPr lang="cs-CZ" sz="2000" i="1" dirty="0"/>
              <a:t> </a:t>
            </a:r>
            <a:r>
              <a:rPr lang="cs-CZ" sz="2000" i="1" dirty="0" err="1"/>
              <a:t>assim</a:t>
            </a:r>
            <a:r>
              <a:rPr lang="cs-CZ" sz="2000" i="1" dirty="0"/>
              <a:t>“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</a:t>
            </a:r>
            <a:r>
              <a:rPr lang="cs-CZ" sz="2000" dirty="0" err="1"/>
              <a:t>Monteiro</a:t>
            </a:r>
            <a:r>
              <a:rPr lang="cs-CZ" sz="2000" dirty="0"/>
              <a:t> </a:t>
            </a:r>
            <a:r>
              <a:rPr lang="cs-CZ" sz="2000" dirty="0" err="1"/>
              <a:t>Lobato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6346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2D7937-13E9-4DE9-B9C0-9BF3669B8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957BF-EB80-4FB1-AF02-C96DB23A3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85278"/>
            <a:ext cx="9724031" cy="4764903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/>
              <a:t>Řadí se mezi regionalistické autory a svým dílem se staví proti romanticky zidealizovanému 	venkovu. </a:t>
            </a:r>
          </a:p>
          <a:p>
            <a:pPr marL="0" indent="0">
              <a:buNone/>
            </a:pPr>
            <a:r>
              <a:rPr lang="cs-CZ" sz="2000" dirty="0"/>
              <a:t>Jeho dílo má národně angažovaný charakter, je proto velice tendenční a nelze jej hodnotit 	čistě literárně.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Po neúspěchu v zemědělství zakládá vydavatelství v </a:t>
            </a:r>
            <a:r>
              <a:rPr lang="cs-CZ" sz="2000" dirty="0" err="1"/>
              <a:t>São</a:t>
            </a:r>
            <a:r>
              <a:rPr lang="cs-CZ" sz="2000" dirty="0"/>
              <a:t> Paulu – jedno z prvních moderních 	vydavatelství v Brazílii</a:t>
            </a:r>
          </a:p>
          <a:p>
            <a:pPr marL="0" indent="0">
              <a:buNone/>
            </a:pPr>
            <a:r>
              <a:rPr lang="cs-CZ" sz="2000" dirty="0"/>
              <a:t>	hájí národní soběstačnost ve výrobě železa a ropy</a:t>
            </a:r>
          </a:p>
          <a:p>
            <a:pPr marL="0" indent="0">
              <a:buNone/>
            </a:pPr>
            <a:r>
              <a:rPr lang="cs-CZ" sz="2000" dirty="0"/>
              <a:t>	je tvůrcem nové dětské literatury v portugalštině</a:t>
            </a:r>
          </a:p>
          <a:p>
            <a:pPr marL="0" indent="0">
              <a:buNone/>
            </a:pPr>
            <a:r>
              <a:rPr lang="cs-CZ" sz="2000" dirty="0"/>
              <a:t>	věří ve vědu, pokrok, demokracii; postaví se proti diktatuře </a:t>
            </a:r>
            <a:r>
              <a:rPr lang="cs-CZ" sz="2000" dirty="0" err="1"/>
              <a:t>Getúlia</a:t>
            </a:r>
            <a:r>
              <a:rPr lang="cs-CZ" sz="2000" dirty="0"/>
              <a:t> </a:t>
            </a:r>
            <a:r>
              <a:rPr lang="cs-CZ" sz="2000" dirty="0" err="1"/>
              <a:t>Vargasa</a:t>
            </a:r>
            <a:r>
              <a:rPr lang="cs-CZ" sz="2000" dirty="0"/>
              <a:t> e a na 	protest emigruje do Argentiny.</a:t>
            </a:r>
          </a:p>
          <a:p>
            <a:pPr marL="0" indent="0">
              <a:buNone/>
            </a:pPr>
            <a:r>
              <a:rPr lang="cs-CZ" sz="2000" dirty="0"/>
              <a:t>V literatuře je hodně konzervativní (protože v ní prosazuje názor – idea nad formou), je didaktický a moralistní.</a:t>
            </a:r>
          </a:p>
          <a:p>
            <a:pPr marL="0" indent="0">
              <a:buNone/>
            </a:pPr>
            <a:r>
              <a:rPr lang="cs-CZ" sz="2000" dirty="0"/>
              <a:t>V roce 1922 se postaví proti modernistům ve jménu buržoazního zdravého rozumu a dobrého vkusu.</a:t>
            </a:r>
          </a:p>
        </p:txBody>
      </p:sp>
    </p:spTree>
    <p:extLst>
      <p:ext uri="{BB962C8B-B14F-4D97-AF65-F5344CB8AC3E}">
        <p14:creationId xmlns:p14="http://schemas.microsoft.com/office/powerpoint/2010/main" val="800560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B3C3597-6E05-41EB-94D2-6D9C1DD5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GRAÇA ARANHA </a:t>
            </a:r>
            <a:b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(Maranhão,1868 – Rio, 1931)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6D226B-6BB2-49A5-B4A4-CCB1F08E5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1400" dirty="0" err="1"/>
              <a:t>Pocházel</a:t>
            </a:r>
            <a:r>
              <a:rPr lang="en-US" sz="1400" dirty="0"/>
              <a:t> z </a:t>
            </a:r>
            <a:r>
              <a:rPr lang="en-US" sz="1400" dirty="0" err="1"/>
              <a:t>bohaté</a:t>
            </a:r>
            <a:r>
              <a:rPr lang="en-US" sz="1400" dirty="0"/>
              <a:t> a </a:t>
            </a:r>
            <a:r>
              <a:rPr lang="en-US" sz="1400" dirty="0" err="1"/>
              <a:t>vzdělané</a:t>
            </a:r>
            <a:r>
              <a:rPr lang="en-US" sz="1400" dirty="0"/>
              <a:t> </a:t>
            </a:r>
            <a:r>
              <a:rPr lang="en-US" sz="1400" dirty="0" err="1"/>
              <a:t>rodiny</a:t>
            </a:r>
            <a:r>
              <a:rPr lang="en-US" sz="1400" dirty="0"/>
              <a:t>. </a:t>
            </a:r>
            <a:r>
              <a:rPr lang="en-US" sz="1400" dirty="0" err="1"/>
              <a:t>Vystudoval</a:t>
            </a:r>
            <a:r>
              <a:rPr lang="en-US" sz="1400" dirty="0"/>
              <a:t> </a:t>
            </a:r>
            <a:r>
              <a:rPr lang="en-US" sz="1400" dirty="0" err="1"/>
              <a:t>Práva</a:t>
            </a:r>
            <a:r>
              <a:rPr lang="en-US" sz="1400" dirty="0"/>
              <a:t> v Recife a </a:t>
            </a:r>
            <a:r>
              <a:rPr lang="en-US" sz="1400" dirty="0" err="1"/>
              <a:t>stává</a:t>
            </a:r>
            <a:r>
              <a:rPr lang="en-US" sz="1400" dirty="0"/>
              <a:t> </a:t>
            </a:r>
            <a:r>
              <a:rPr lang="en-US" sz="1400" dirty="0" err="1"/>
              <a:t>soudcem</a:t>
            </a:r>
            <a:r>
              <a:rPr lang="en-US" sz="1400" dirty="0"/>
              <a:t>. Po </a:t>
            </a:r>
            <a:r>
              <a:rPr lang="en-US" sz="1400" dirty="0" err="1"/>
              <a:t>vydání</a:t>
            </a:r>
            <a:r>
              <a:rPr lang="en-US" sz="1400" dirty="0"/>
              <a:t> </a:t>
            </a:r>
            <a:r>
              <a:rPr lang="en-US" sz="1400" dirty="0" err="1"/>
              <a:t>části</a:t>
            </a:r>
            <a:r>
              <a:rPr lang="en-US" sz="1400" dirty="0"/>
              <a:t> </a:t>
            </a:r>
            <a:r>
              <a:rPr lang="en-US" sz="1400" dirty="0" err="1"/>
              <a:t>svého</a:t>
            </a:r>
            <a:r>
              <a:rPr lang="en-US" sz="1400" dirty="0"/>
              <a:t> </a:t>
            </a:r>
            <a:r>
              <a:rPr lang="en-US" sz="1400" dirty="0" err="1"/>
              <a:t>budoucího</a:t>
            </a:r>
            <a:r>
              <a:rPr lang="en-US" sz="1400" dirty="0"/>
              <a:t> </a:t>
            </a:r>
            <a:r>
              <a:rPr lang="en-US" sz="1400" dirty="0" err="1"/>
              <a:t>románu</a:t>
            </a:r>
            <a:r>
              <a:rPr lang="en-US" sz="1400" dirty="0"/>
              <a:t> </a:t>
            </a:r>
            <a:r>
              <a:rPr lang="en-US" sz="1400" dirty="0" err="1"/>
              <a:t>Canaã</a:t>
            </a:r>
            <a:r>
              <a:rPr lang="en-US" sz="1400" dirty="0"/>
              <a:t> je </a:t>
            </a:r>
            <a:r>
              <a:rPr lang="en-US" sz="1400" dirty="0" err="1"/>
              <a:t>zvolen</a:t>
            </a:r>
            <a:r>
              <a:rPr lang="en-US" sz="1400" dirty="0"/>
              <a:t> </a:t>
            </a:r>
            <a:r>
              <a:rPr lang="en-US" sz="1400" dirty="0" err="1"/>
              <a:t>členem</a:t>
            </a:r>
            <a:r>
              <a:rPr lang="en-US" sz="1400" dirty="0"/>
              <a:t> </a:t>
            </a:r>
            <a:r>
              <a:rPr lang="en-US" sz="1400" dirty="0" err="1"/>
              <a:t>nově</a:t>
            </a:r>
            <a:r>
              <a:rPr lang="en-US" sz="1400" dirty="0"/>
              <a:t> </a:t>
            </a:r>
            <a:r>
              <a:rPr lang="en-US" sz="1400" dirty="0" err="1"/>
              <a:t>ustavené</a:t>
            </a:r>
            <a:r>
              <a:rPr lang="en-US" sz="1400" dirty="0"/>
              <a:t> </a:t>
            </a:r>
            <a:r>
              <a:rPr lang="en-US" sz="1400" dirty="0" err="1"/>
              <a:t>Brazilské</a:t>
            </a:r>
            <a:r>
              <a:rPr lang="en-US" sz="1400" dirty="0"/>
              <a:t> </a:t>
            </a:r>
            <a:r>
              <a:rPr lang="en-US" sz="1400" dirty="0" err="1"/>
              <a:t>Literární</a:t>
            </a:r>
            <a:r>
              <a:rPr lang="en-US" sz="1400" dirty="0"/>
              <a:t> Akademie </a:t>
            </a:r>
            <a:r>
              <a:rPr lang="en-US" sz="1400" dirty="0" err="1"/>
              <a:t>díky</a:t>
            </a:r>
            <a:r>
              <a:rPr lang="en-US" sz="1400" dirty="0"/>
              <a:t> </a:t>
            </a:r>
            <a:r>
              <a:rPr lang="en-US" sz="1400" dirty="0" err="1"/>
              <a:t>svému</a:t>
            </a:r>
            <a:r>
              <a:rPr lang="en-US" sz="1400" dirty="0"/>
              <a:t> </a:t>
            </a:r>
            <a:r>
              <a:rPr lang="en-US" sz="1400" dirty="0" err="1"/>
              <a:t>přátelství</a:t>
            </a:r>
            <a:r>
              <a:rPr lang="en-US" sz="1400" dirty="0"/>
              <a:t> s </a:t>
            </a:r>
            <a:r>
              <a:rPr lang="en-US" sz="1400" dirty="0" err="1"/>
              <a:t>jejím</a:t>
            </a:r>
            <a:r>
              <a:rPr lang="en-US" sz="1400" dirty="0"/>
              <a:t> </a:t>
            </a:r>
            <a:r>
              <a:rPr lang="en-US" sz="1400" dirty="0" err="1"/>
              <a:t>zakladatelem</a:t>
            </a:r>
            <a:r>
              <a:rPr lang="en-US" sz="1400" dirty="0"/>
              <a:t> </a:t>
            </a:r>
            <a:r>
              <a:rPr lang="en-US" sz="1400" dirty="0" err="1"/>
              <a:t>Joaquimem</a:t>
            </a:r>
            <a:r>
              <a:rPr lang="en-US" sz="1400" dirty="0"/>
              <a:t> </a:t>
            </a:r>
            <a:r>
              <a:rPr lang="en-US" sz="1400" dirty="0" err="1"/>
              <a:t>Nabukem</a:t>
            </a:r>
            <a:r>
              <a:rPr lang="en-US" sz="1400" dirty="0"/>
              <a:t>. </a:t>
            </a:r>
            <a:r>
              <a:rPr lang="en-US" sz="1400" dirty="0" err="1"/>
              <a:t>Stává</a:t>
            </a:r>
            <a:r>
              <a:rPr lang="en-US" sz="1400" dirty="0"/>
              <a:t> se </a:t>
            </a:r>
            <a:r>
              <a:rPr lang="en-US" sz="1400" dirty="0" err="1"/>
              <a:t>diplomatem</a:t>
            </a:r>
            <a:r>
              <a:rPr lang="en-US" sz="1400" dirty="0"/>
              <a:t> a </a:t>
            </a:r>
            <a:r>
              <a:rPr lang="en-US" sz="1400" dirty="0" err="1"/>
              <a:t>svůj</a:t>
            </a:r>
            <a:r>
              <a:rPr lang="en-US" sz="1400" dirty="0"/>
              <a:t> </a:t>
            </a:r>
            <a:r>
              <a:rPr lang="en-US" sz="1400" dirty="0" err="1"/>
              <a:t>čas</a:t>
            </a:r>
            <a:r>
              <a:rPr lang="en-US" sz="1400" dirty="0"/>
              <a:t> </a:t>
            </a:r>
            <a:r>
              <a:rPr lang="en-US" sz="1400" dirty="0" err="1"/>
              <a:t>dělí</a:t>
            </a:r>
            <a:r>
              <a:rPr lang="en-US" sz="1400" dirty="0"/>
              <a:t> </a:t>
            </a:r>
            <a:r>
              <a:rPr lang="en-US" sz="1400" dirty="0" err="1"/>
              <a:t>mezi</a:t>
            </a:r>
            <a:r>
              <a:rPr lang="en-US" sz="1400" dirty="0"/>
              <a:t> </a:t>
            </a:r>
            <a:r>
              <a:rPr lang="en-US" sz="1400" dirty="0" err="1"/>
              <a:t>psaní</a:t>
            </a:r>
            <a:r>
              <a:rPr lang="en-US" sz="1400" dirty="0"/>
              <a:t> a </a:t>
            </a:r>
            <a:r>
              <a:rPr lang="en-US" sz="1400" dirty="0" err="1"/>
              <a:t>diplomatické</a:t>
            </a:r>
            <a:r>
              <a:rPr lang="en-US" sz="1400" dirty="0"/>
              <a:t> </a:t>
            </a:r>
            <a:r>
              <a:rPr lang="en-US" sz="1400" dirty="0" err="1"/>
              <a:t>cesty</a:t>
            </a:r>
            <a:r>
              <a:rPr lang="en-US" sz="1400" dirty="0"/>
              <a:t> - </a:t>
            </a:r>
            <a:r>
              <a:rPr lang="en-US" sz="1400" dirty="0" err="1"/>
              <a:t>Anglie</a:t>
            </a:r>
            <a:r>
              <a:rPr lang="en-US" sz="1400" dirty="0"/>
              <a:t>, </a:t>
            </a:r>
            <a:r>
              <a:rPr lang="en-US" sz="1400" dirty="0" err="1"/>
              <a:t>Itálie</a:t>
            </a:r>
            <a:r>
              <a:rPr lang="en-US" sz="1400" dirty="0"/>
              <a:t>, </a:t>
            </a:r>
            <a:r>
              <a:rPr lang="en-US" sz="1400" dirty="0" err="1"/>
              <a:t>Švýcarsko</a:t>
            </a:r>
            <a:r>
              <a:rPr lang="en-US" sz="1400" dirty="0"/>
              <a:t>, </a:t>
            </a:r>
            <a:r>
              <a:rPr lang="en-US" sz="1400" dirty="0" err="1"/>
              <a:t>Norsko</a:t>
            </a:r>
            <a:r>
              <a:rPr lang="en-US" sz="1400" dirty="0"/>
              <a:t>, </a:t>
            </a:r>
            <a:r>
              <a:rPr lang="en-US" sz="1400" dirty="0" err="1"/>
              <a:t>Dánsko</a:t>
            </a:r>
            <a:r>
              <a:rPr lang="en-US" sz="1400" dirty="0"/>
              <a:t>, Francie a </a:t>
            </a:r>
            <a:r>
              <a:rPr lang="en-US" sz="1400" dirty="0" err="1"/>
              <a:t>Holandsko</a:t>
            </a:r>
            <a:r>
              <a:rPr lang="en-US" sz="1400" dirty="0"/>
              <a:t> (1900 – 1920). </a:t>
            </a:r>
          </a:p>
          <a:p>
            <a:pPr marL="0" indent="0">
              <a:spcAft>
                <a:spcPts val="0"/>
              </a:spcAft>
              <a:buNone/>
            </a:pPr>
            <a:endParaRPr lang="en-US" sz="14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Po </a:t>
            </a:r>
            <a:r>
              <a:rPr lang="en-US" sz="1400" dirty="0" err="1"/>
              <a:t>návratu</a:t>
            </a:r>
            <a:r>
              <a:rPr lang="en-US" sz="1400" dirty="0"/>
              <a:t> se </a:t>
            </a:r>
            <a:r>
              <a:rPr lang="en-US" sz="1400" dirty="0" err="1"/>
              <a:t>pokouší</a:t>
            </a:r>
            <a:r>
              <a:rPr lang="en-US" sz="1400" dirty="0"/>
              <a:t> </a:t>
            </a:r>
            <a:r>
              <a:rPr lang="en-US" sz="1400" dirty="0" err="1"/>
              <a:t>obohatit</a:t>
            </a:r>
            <a:r>
              <a:rPr lang="en-US" sz="1400" dirty="0"/>
              <a:t> </a:t>
            </a:r>
            <a:r>
              <a:rPr lang="en-US" sz="1400" dirty="0" err="1"/>
              <a:t>místní</a:t>
            </a:r>
            <a:r>
              <a:rPr lang="en-US" sz="1400" dirty="0"/>
              <a:t> </a:t>
            </a:r>
            <a:r>
              <a:rPr lang="en-US" sz="1400" dirty="0" err="1"/>
              <a:t>kulturu</a:t>
            </a:r>
            <a:r>
              <a:rPr lang="en-US" sz="1400" dirty="0"/>
              <a:t> o </a:t>
            </a:r>
            <a:r>
              <a:rPr lang="en-US" sz="1400" dirty="0" err="1"/>
              <a:t>nové</a:t>
            </a:r>
            <a:r>
              <a:rPr lang="en-US" sz="1400" dirty="0"/>
              <a:t> tendence, </a:t>
            </a:r>
            <a:r>
              <a:rPr lang="en-US" sz="1400" dirty="0" err="1"/>
              <a:t>především</a:t>
            </a:r>
            <a:r>
              <a:rPr lang="en-US" sz="1400" dirty="0"/>
              <a:t> </a:t>
            </a:r>
            <a:r>
              <a:rPr lang="en-US" sz="1400" dirty="0" err="1"/>
              <a:t>francouzské</a:t>
            </a:r>
            <a:r>
              <a:rPr lang="en-US" sz="1400" dirty="0"/>
              <a:t> (</a:t>
            </a:r>
            <a:r>
              <a:rPr lang="en-US" sz="1400" dirty="0" err="1"/>
              <a:t>estetizující</a:t>
            </a:r>
            <a:r>
              <a:rPr lang="en-US" sz="1400" dirty="0"/>
              <a:t> pos-</a:t>
            </a:r>
            <a:r>
              <a:rPr lang="en-US" sz="1400" dirty="0" err="1"/>
              <a:t>symbolistické</a:t>
            </a:r>
            <a:r>
              <a:rPr lang="en-US" sz="1400" dirty="0"/>
              <a:t> tendence a </a:t>
            </a:r>
            <a:r>
              <a:rPr lang="en-US" sz="1400" dirty="0" err="1"/>
              <a:t>filozofie</a:t>
            </a:r>
            <a:r>
              <a:rPr lang="en-US" sz="1400" dirty="0"/>
              <a:t> </a:t>
            </a:r>
            <a:r>
              <a:rPr lang="en-US" sz="1400" dirty="0" err="1"/>
              <a:t>života</a:t>
            </a:r>
            <a:r>
              <a:rPr lang="en-US" sz="1400" dirty="0"/>
              <a:t>, </a:t>
            </a:r>
            <a:r>
              <a:rPr lang="en-US" sz="1400" dirty="0" err="1"/>
              <a:t>intuice</a:t>
            </a:r>
            <a:r>
              <a:rPr lang="en-US" sz="1400" dirty="0"/>
              <a:t>). </a:t>
            </a:r>
            <a:r>
              <a:rPr lang="en-US" sz="1400" dirty="0" err="1"/>
              <a:t>Účastní</a:t>
            </a:r>
            <a:r>
              <a:rPr lang="en-US" sz="1400" dirty="0"/>
              <a:t> se </a:t>
            </a:r>
            <a:r>
              <a:rPr lang="en-US" sz="1400" dirty="0" err="1"/>
              <a:t>Týdne</a:t>
            </a:r>
            <a:r>
              <a:rPr lang="en-US" sz="1400" dirty="0"/>
              <a:t> </a:t>
            </a:r>
            <a:r>
              <a:rPr lang="en-US" sz="1400" dirty="0" err="1"/>
              <a:t>moderního</a:t>
            </a:r>
            <a:r>
              <a:rPr lang="en-US" sz="1400" dirty="0"/>
              <a:t> </a:t>
            </a:r>
            <a:r>
              <a:rPr lang="en-US" sz="1400" dirty="0" err="1"/>
              <a:t>umění</a:t>
            </a:r>
            <a:r>
              <a:rPr lang="en-US" sz="1400" dirty="0"/>
              <a:t> </a:t>
            </a:r>
            <a:r>
              <a:rPr lang="en-US" sz="1400" dirty="0" err="1"/>
              <a:t>roku</a:t>
            </a:r>
            <a:r>
              <a:rPr lang="en-US" sz="1400" dirty="0"/>
              <a:t> 1922 a o </a:t>
            </a:r>
            <a:r>
              <a:rPr lang="en-US" sz="1400" dirty="0" err="1"/>
              <a:t>dva</a:t>
            </a:r>
            <a:r>
              <a:rPr lang="en-US" sz="1400" dirty="0"/>
              <a:t> </a:t>
            </a:r>
            <a:r>
              <a:rPr lang="en-US" sz="1400" dirty="0" err="1"/>
              <a:t>roky</a:t>
            </a:r>
            <a:r>
              <a:rPr lang="en-US" sz="1400" dirty="0"/>
              <a:t> </a:t>
            </a:r>
            <a:r>
              <a:rPr lang="en-US" sz="1400" dirty="0" err="1"/>
              <a:t>později</a:t>
            </a:r>
            <a:r>
              <a:rPr lang="en-US" sz="1400" dirty="0"/>
              <a:t> </a:t>
            </a:r>
            <a:r>
              <a:rPr lang="en-US" sz="1400" dirty="0" err="1"/>
              <a:t>zpřetrhá</a:t>
            </a:r>
            <a:r>
              <a:rPr lang="en-US" sz="1400" dirty="0"/>
              <a:t> </a:t>
            </a:r>
            <a:r>
              <a:rPr lang="en-US" sz="1400" dirty="0" err="1"/>
              <a:t>demonstrativně</a:t>
            </a:r>
            <a:r>
              <a:rPr lang="en-US" sz="1400" dirty="0"/>
              <a:t> </a:t>
            </a:r>
            <a:r>
              <a:rPr lang="en-US" sz="1400" dirty="0" err="1"/>
              <a:t>své</a:t>
            </a:r>
            <a:r>
              <a:rPr lang="en-US" sz="1400" dirty="0"/>
              <a:t> </a:t>
            </a:r>
            <a:r>
              <a:rPr lang="en-US" sz="1400" dirty="0" err="1"/>
              <a:t>styky</a:t>
            </a:r>
            <a:r>
              <a:rPr lang="en-US" sz="1400" dirty="0"/>
              <a:t> s </a:t>
            </a:r>
            <a:r>
              <a:rPr lang="en-US" sz="1400" dirty="0" err="1"/>
              <a:t>Literární</a:t>
            </a:r>
            <a:r>
              <a:rPr lang="en-US" sz="1400" dirty="0"/>
              <a:t> </a:t>
            </a:r>
            <a:r>
              <a:rPr lang="en-US" sz="1400" dirty="0" err="1"/>
              <a:t>akademií</a:t>
            </a:r>
            <a:r>
              <a:rPr lang="en-US" sz="1400" dirty="0"/>
              <a:t> po </a:t>
            </a:r>
            <a:r>
              <a:rPr lang="en-US" sz="1400" dirty="0" err="1"/>
              <a:t>své</a:t>
            </a:r>
            <a:r>
              <a:rPr lang="en-US" sz="1400" dirty="0"/>
              <a:t> </a:t>
            </a:r>
            <a:r>
              <a:rPr lang="en-US" sz="1400" dirty="0" err="1"/>
              <a:t>přednášce</a:t>
            </a:r>
            <a:r>
              <a:rPr lang="en-US" sz="1400" dirty="0"/>
              <a:t> „O </a:t>
            </a:r>
            <a:r>
              <a:rPr lang="en-US" sz="1400" dirty="0" err="1"/>
              <a:t>Espírito</a:t>
            </a:r>
            <a:r>
              <a:rPr lang="en-US" sz="1400" dirty="0"/>
              <a:t> </a:t>
            </a:r>
            <a:r>
              <a:rPr lang="en-US" sz="1400" dirty="0" err="1"/>
              <a:t>Moderno</a:t>
            </a:r>
            <a:r>
              <a:rPr lang="en-US" sz="1400" dirty="0"/>
              <a:t>“,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které</a:t>
            </a:r>
            <a:r>
              <a:rPr lang="en-US" sz="1400" dirty="0"/>
              <a:t> </a:t>
            </a:r>
            <a:r>
              <a:rPr lang="en-US" sz="1400" dirty="0" err="1"/>
              <a:t>tematizuje</a:t>
            </a:r>
            <a:r>
              <a:rPr lang="en-US" sz="1400" dirty="0"/>
              <a:t> </a:t>
            </a:r>
            <a:r>
              <a:rPr lang="en-US" sz="1400" dirty="0" err="1"/>
              <a:t>svázanost</a:t>
            </a:r>
            <a:r>
              <a:rPr lang="en-US" sz="1400" dirty="0"/>
              <a:t> a </a:t>
            </a:r>
            <a:r>
              <a:rPr lang="en-US" sz="1400" dirty="0" err="1"/>
              <a:t>nemohoucnost</a:t>
            </a:r>
            <a:r>
              <a:rPr lang="en-US" sz="1400" dirty="0"/>
              <a:t> </a:t>
            </a:r>
            <a:r>
              <a:rPr lang="en-US" sz="1400" dirty="0" err="1"/>
              <a:t>oficiální</a:t>
            </a:r>
            <a:r>
              <a:rPr lang="en-US" sz="1400" dirty="0"/>
              <a:t> </a:t>
            </a:r>
            <a:r>
              <a:rPr lang="en-US" sz="1400" dirty="0" err="1"/>
              <a:t>literatury</a:t>
            </a:r>
            <a:r>
              <a:rPr lang="en-US" sz="1400" dirty="0"/>
              <a:t>.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stejném</a:t>
            </a:r>
            <a:r>
              <a:rPr lang="en-US" sz="1400" dirty="0"/>
              <a:t> </a:t>
            </a:r>
            <a:r>
              <a:rPr lang="en-US" sz="1400" dirty="0" err="1"/>
              <a:t>odbojném</a:t>
            </a:r>
            <a:r>
              <a:rPr lang="en-US" sz="1400" dirty="0"/>
              <a:t> </a:t>
            </a:r>
            <a:r>
              <a:rPr lang="en-US" sz="1400" dirty="0" err="1"/>
              <a:t>duchu</a:t>
            </a:r>
            <a:r>
              <a:rPr lang="en-US" sz="1400" dirty="0"/>
              <a:t> se </a:t>
            </a:r>
            <a:r>
              <a:rPr lang="en-US" sz="1400" dirty="0" err="1"/>
              <a:t>obrací</a:t>
            </a:r>
            <a:r>
              <a:rPr lang="en-US" sz="1400" dirty="0"/>
              <a:t> </a:t>
            </a:r>
            <a:r>
              <a:rPr lang="en-US" sz="1400" dirty="0" err="1"/>
              <a:t>tentokrát</a:t>
            </a:r>
            <a:r>
              <a:rPr lang="en-US" sz="1400" dirty="0"/>
              <a:t> k </a:t>
            </a:r>
            <a:r>
              <a:rPr lang="en-US" sz="1400" dirty="0" err="1"/>
              <a:t>politickým</a:t>
            </a:r>
            <a:r>
              <a:rPr lang="en-US" sz="1400" dirty="0"/>
              <a:t> a </a:t>
            </a:r>
            <a:r>
              <a:rPr lang="en-US" sz="1400" dirty="0" err="1"/>
              <a:t>sociálním</a:t>
            </a:r>
            <a:r>
              <a:rPr lang="en-US" sz="1400" dirty="0"/>
              <a:t> </a:t>
            </a:r>
            <a:r>
              <a:rPr lang="en-US" sz="1400" dirty="0" err="1"/>
              <a:t>problémům</a:t>
            </a:r>
            <a:r>
              <a:rPr lang="en-US" sz="1400" dirty="0"/>
              <a:t> </a:t>
            </a:r>
            <a:r>
              <a:rPr lang="en-US" sz="1400" dirty="0" err="1"/>
              <a:t>brazilské</a:t>
            </a:r>
            <a:r>
              <a:rPr lang="en-US" sz="1400" dirty="0"/>
              <a:t> </a:t>
            </a:r>
            <a:r>
              <a:rPr lang="en-US" sz="1400" dirty="0" err="1"/>
              <a:t>společnosti</a:t>
            </a:r>
            <a:r>
              <a:rPr lang="en-US" sz="1400" dirty="0"/>
              <a:t> a </a:t>
            </a:r>
            <a:r>
              <a:rPr lang="en-US" sz="1400" dirty="0" err="1"/>
              <a:t>píše</a:t>
            </a:r>
            <a:r>
              <a:rPr lang="en-US" sz="1400" dirty="0"/>
              <a:t> </a:t>
            </a:r>
            <a:r>
              <a:rPr lang="en-US" sz="1400" dirty="0" err="1"/>
              <a:t>román</a:t>
            </a:r>
            <a:r>
              <a:rPr lang="en-US" sz="1400" dirty="0"/>
              <a:t> </a:t>
            </a:r>
            <a:r>
              <a:rPr lang="en-US" sz="1400" i="1" dirty="0"/>
              <a:t>A </a:t>
            </a:r>
            <a:r>
              <a:rPr lang="en-US" sz="1400" i="1" dirty="0" err="1"/>
              <a:t>Viagem</a:t>
            </a:r>
            <a:r>
              <a:rPr lang="en-US" sz="1400" i="1" dirty="0"/>
              <a:t> </a:t>
            </a:r>
            <a:r>
              <a:rPr lang="en-US" sz="1400" i="1" dirty="0" err="1"/>
              <a:t>Maravilhosa</a:t>
            </a:r>
            <a:r>
              <a:rPr lang="en-US" sz="1400" dirty="0"/>
              <a:t>. </a:t>
            </a:r>
            <a:r>
              <a:rPr lang="en-US" sz="1400" dirty="0" err="1"/>
              <a:t>Podílí</a:t>
            </a:r>
            <a:r>
              <a:rPr lang="en-US" sz="1400" dirty="0"/>
              <a:t> se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přípravách</a:t>
            </a:r>
            <a:r>
              <a:rPr lang="en-US" sz="1400" dirty="0"/>
              <a:t> </a:t>
            </a:r>
            <a:r>
              <a:rPr lang="en-US" sz="1400" dirty="0" err="1"/>
              <a:t>revoluce</a:t>
            </a:r>
            <a:r>
              <a:rPr lang="en-US" sz="1400" dirty="0"/>
              <a:t> </a:t>
            </a:r>
            <a:r>
              <a:rPr lang="en-US" sz="1400" dirty="0" err="1"/>
              <a:t>roku</a:t>
            </a:r>
            <a:r>
              <a:rPr lang="en-US" sz="1400" dirty="0"/>
              <a:t> 1930, </a:t>
            </a:r>
            <a:r>
              <a:rPr lang="en-US" sz="1400" dirty="0" err="1"/>
              <a:t>která</a:t>
            </a:r>
            <a:r>
              <a:rPr lang="en-US" sz="1400" dirty="0"/>
              <a:t> </a:t>
            </a:r>
            <a:r>
              <a:rPr lang="en-US" sz="1400" dirty="0" err="1"/>
              <a:t>svrhne</a:t>
            </a:r>
            <a:r>
              <a:rPr lang="en-US" sz="1400" dirty="0"/>
              <a:t> </a:t>
            </a:r>
            <a:r>
              <a:rPr lang="en-US" sz="1400" dirty="0" err="1"/>
              <a:t>Starou</a:t>
            </a:r>
            <a:r>
              <a:rPr lang="en-US" sz="1400" dirty="0"/>
              <a:t> </a:t>
            </a:r>
            <a:r>
              <a:rPr lang="en-US" sz="1400" dirty="0" err="1"/>
              <a:t>republiku</a:t>
            </a:r>
            <a:r>
              <a:rPr lang="en-US" sz="1400" dirty="0"/>
              <a:t>. O </a:t>
            </a:r>
            <a:r>
              <a:rPr lang="en-US" sz="1400" dirty="0" err="1"/>
              <a:t>rok</a:t>
            </a:r>
            <a:r>
              <a:rPr lang="en-US" sz="1400" dirty="0"/>
              <a:t> </a:t>
            </a:r>
            <a:r>
              <a:rPr lang="en-US" sz="1400" dirty="0" err="1"/>
              <a:t>později</a:t>
            </a:r>
            <a:r>
              <a:rPr lang="en-US" sz="1400" dirty="0"/>
              <a:t> </a:t>
            </a:r>
            <a:r>
              <a:rPr lang="en-US" sz="1400" dirty="0" err="1"/>
              <a:t>umírá</a:t>
            </a:r>
            <a:r>
              <a:rPr lang="en-US" sz="1400" dirty="0"/>
              <a:t> v 62 </a:t>
            </a:r>
            <a:r>
              <a:rPr lang="en-US" sz="1400" dirty="0" err="1"/>
              <a:t>letech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7704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03CC8A5-61BB-4B4F-9393-5972D8BE9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F7D43F-137D-404F-9AF1-712966651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1400" i="1" dirty="0" err="1"/>
              <a:t>Canaã</a:t>
            </a:r>
            <a:r>
              <a:rPr lang="en-US" sz="1400" dirty="0"/>
              <a:t> (</a:t>
            </a:r>
            <a:r>
              <a:rPr lang="en-US" sz="1400" dirty="0" err="1"/>
              <a:t>Kanaán</a:t>
            </a:r>
            <a:r>
              <a:rPr lang="en-US" sz="1400" dirty="0"/>
              <a:t>) (1902)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 err="1"/>
              <a:t>Dva</a:t>
            </a:r>
            <a:r>
              <a:rPr lang="en-US" sz="1400" dirty="0"/>
              <a:t> </a:t>
            </a:r>
            <a:r>
              <a:rPr lang="en-US" sz="1400" dirty="0" err="1"/>
              <a:t>přátelé</a:t>
            </a:r>
            <a:r>
              <a:rPr lang="en-US" sz="1400" dirty="0"/>
              <a:t>, Lentz a </a:t>
            </a:r>
            <a:r>
              <a:rPr lang="en-US" sz="1400" dirty="0" err="1"/>
              <a:t>Milkau</a:t>
            </a:r>
            <a:r>
              <a:rPr lang="en-US" sz="1400" dirty="0"/>
              <a:t>, </a:t>
            </a:r>
            <a:r>
              <a:rPr lang="en-US" sz="1400" dirty="0" err="1"/>
              <a:t>oba</a:t>
            </a:r>
            <a:r>
              <a:rPr lang="en-US" sz="1400" dirty="0"/>
              <a:t> </a:t>
            </a:r>
            <a:r>
              <a:rPr lang="en-US" sz="1400" dirty="0" err="1"/>
              <a:t>imigranti</a:t>
            </a:r>
            <a:r>
              <a:rPr lang="en-US" sz="1400" dirty="0"/>
              <a:t>, </a:t>
            </a:r>
            <a:r>
              <a:rPr lang="en-US" sz="1400" dirty="0" err="1"/>
              <a:t>hájí</a:t>
            </a:r>
            <a:r>
              <a:rPr lang="en-US" sz="1400" dirty="0"/>
              <a:t> </a:t>
            </a:r>
            <a:r>
              <a:rPr lang="en-US" sz="1400" dirty="0" err="1"/>
              <a:t>dva</a:t>
            </a:r>
            <a:r>
              <a:rPr lang="en-US" sz="1400" dirty="0"/>
              <a:t> </a:t>
            </a:r>
            <a:r>
              <a:rPr lang="en-US" sz="1400" dirty="0" err="1"/>
              <a:t>protichůdné</a:t>
            </a:r>
            <a:r>
              <a:rPr lang="en-US" sz="1400" dirty="0"/>
              <a:t> </a:t>
            </a:r>
            <a:r>
              <a:rPr lang="en-US" sz="1400" dirty="0" err="1"/>
              <a:t>názory</a:t>
            </a:r>
            <a:r>
              <a:rPr lang="en-US" sz="1400" dirty="0"/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  Lentz – </a:t>
            </a:r>
            <a:r>
              <a:rPr lang="en-US" sz="1400" dirty="0" err="1"/>
              <a:t>rasista</a:t>
            </a:r>
            <a:r>
              <a:rPr lang="en-US" sz="1400" dirty="0"/>
              <a:t> – </a:t>
            </a:r>
            <a:r>
              <a:rPr lang="en-US" sz="1400" dirty="0" err="1"/>
              <a:t>prorokuje</a:t>
            </a:r>
            <a:r>
              <a:rPr lang="en-US" sz="1400" dirty="0"/>
              <a:t> </a:t>
            </a:r>
            <a:r>
              <a:rPr lang="en-US" sz="1400" dirty="0" err="1"/>
              <a:t>vítězství</a:t>
            </a:r>
            <a:r>
              <a:rPr lang="en-US" sz="1400" dirty="0"/>
              <a:t> </a:t>
            </a:r>
            <a:r>
              <a:rPr lang="en-US" sz="1400" dirty="0" err="1"/>
              <a:t>árijské</a:t>
            </a:r>
            <a:r>
              <a:rPr lang="en-US" sz="1400" dirty="0"/>
              <a:t> </a:t>
            </a:r>
            <a:r>
              <a:rPr lang="en-US" sz="1400" dirty="0" err="1"/>
              <a:t>rasy</a:t>
            </a:r>
            <a:r>
              <a:rPr lang="en-US" sz="1400" dirty="0"/>
              <a:t>, </a:t>
            </a:r>
            <a:r>
              <a:rPr lang="en-US" sz="1400" dirty="0" err="1"/>
              <a:t>která</a:t>
            </a:r>
            <a:r>
              <a:rPr lang="en-US" sz="1400" dirty="0"/>
              <a:t> je </a:t>
            </a:r>
            <a:r>
              <a:rPr lang="en-US" sz="1400" dirty="0" err="1"/>
              <a:t>energická</a:t>
            </a:r>
            <a:r>
              <a:rPr lang="en-US" sz="1400" dirty="0"/>
              <a:t> a </a:t>
            </a:r>
            <a:r>
              <a:rPr lang="en-US" sz="1400" dirty="0" err="1"/>
              <a:t>dominantní</a:t>
            </a:r>
            <a:r>
              <a:rPr lang="en-US" sz="1400" dirty="0"/>
              <a:t> </a:t>
            </a:r>
            <a:r>
              <a:rPr lang="en-US" sz="1400" dirty="0" err="1"/>
              <a:t>nad</a:t>
            </a:r>
            <a:r>
              <a:rPr lang="en-US" sz="1400" dirty="0"/>
              <a:t> </a:t>
            </a:r>
            <a:r>
              <a:rPr lang="en-US" sz="1400" dirty="0" err="1"/>
              <a:t>rasou</a:t>
            </a:r>
            <a:r>
              <a:rPr lang="en-US" sz="1400" dirty="0"/>
              <a:t>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              </a:t>
            </a:r>
            <a:r>
              <a:rPr lang="en-US" sz="1400" dirty="0" err="1"/>
              <a:t>míšenců</a:t>
            </a:r>
            <a:r>
              <a:rPr lang="en-US" sz="1400" dirty="0"/>
              <a:t>, </a:t>
            </a:r>
            <a:r>
              <a:rPr lang="en-US" sz="1400" dirty="0" err="1"/>
              <a:t>kteří</a:t>
            </a:r>
            <a:r>
              <a:rPr lang="en-US" sz="1400" dirty="0"/>
              <a:t> </a:t>
            </a:r>
            <a:r>
              <a:rPr lang="en-US" sz="1400" dirty="0" err="1"/>
              <a:t>jsou</a:t>
            </a:r>
            <a:r>
              <a:rPr lang="en-US" sz="1400" dirty="0"/>
              <a:t> </a:t>
            </a:r>
            <a:r>
              <a:rPr lang="en-US" sz="1400" dirty="0" err="1"/>
              <a:t>slabí</a:t>
            </a:r>
            <a:r>
              <a:rPr lang="en-US" sz="1400" dirty="0"/>
              <a:t> a </a:t>
            </a:r>
            <a:r>
              <a:rPr lang="en-US" sz="1400" dirty="0" err="1"/>
              <a:t>necitliví</a:t>
            </a:r>
            <a:r>
              <a:rPr lang="en-US" sz="1400" dirty="0"/>
              <a:t> – </a:t>
            </a:r>
            <a:r>
              <a:rPr lang="en-US" sz="1400" dirty="0" err="1"/>
              <a:t>evropský</a:t>
            </a:r>
            <a:r>
              <a:rPr lang="en-US" sz="1400" dirty="0"/>
              <a:t> </a:t>
            </a:r>
            <a:r>
              <a:rPr lang="en-US" sz="1400" dirty="0" err="1"/>
              <a:t>agresivní</a:t>
            </a:r>
            <a:r>
              <a:rPr lang="en-US" sz="1400" dirty="0"/>
              <a:t> </a:t>
            </a:r>
            <a:r>
              <a:rPr lang="en-US" sz="1400" dirty="0" err="1"/>
              <a:t>kolonialismus</a:t>
            </a:r>
            <a:r>
              <a:rPr lang="en-US" sz="1400" dirty="0"/>
              <a:t>, </a:t>
            </a:r>
            <a:r>
              <a:rPr lang="en-US" sz="1400" dirty="0" err="1"/>
              <a:t>imperialismus</a:t>
            </a:r>
            <a:r>
              <a:rPr lang="en-US" sz="1400" dirty="0"/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              s </a:t>
            </a:r>
            <a:r>
              <a:rPr lang="en-US" sz="1400" dirty="0" err="1"/>
              <a:t>vitalistickou</a:t>
            </a:r>
            <a:r>
              <a:rPr lang="en-US" sz="1400" dirty="0"/>
              <a:t> </a:t>
            </a:r>
            <a:r>
              <a:rPr lang="en-US" sz="1400" dirty="0" err="1"/>
              <a:t>estetikou</a:t>
            </a:r>
            <a:r>
              <a:rPr lang="en-US" sz="1400" dirty="0"/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  </a:t>
            </a:r>
            <a:r>
              <a:rPr lang="en-US" sz="1400" dirty="0" err="1"/>
              <a:t>Milkau</a:t>
            </a:r>
            <a:r>
              <a:rPr lang="en-US" sz="1400" dirty="0"/>
              <a:t> – </a:t>
            </a:r>
            <a:r>
              <a:rPr lang="en-US" sz="1400" dirty="0" err="1"/>
              <a:t>universalista</a:t>
            </a:r>
            <a:r>
              <a:rPr lang="en-US" sz="1400" dirty="0"/>
              <a:t> – </a:t>
            </a:r>
            <a:r>
              <a:rPr lang="en-US" sz="1400" dirty="0" err="1"/>
              <a:t>harmonická</a:t>
            </a:r>
            <a:r>
              <a:rPr lang="en-US" sz="1400" dirty="0"/>
              <a:t> </a:t>
            </a:r>
            <a:r>
              <a:rPr lang="en-US" sz="1400" dirty="0" err="1"/>
              <a:t>integrace</a:t>
            </a:r>
            <a:r>
              <a:rPr lang="en-US" sz="1400" dirty="0"/>
              <a:t> </a:t>
            </a:r>
            <a:r>
              <a:rPr lang="en-US" sz="1400" dirty="0" err="1"/>
              <a:t>všech</a:t>
            </a:r>
            <a:r>
              <a:rPr lang="en-US" sz="1400" dirty="0"/>
              <a:t> </a:t>
            </a:r>
            <a:r>
              <a:rPr lang="en-US" sz="1400" dirty="0" err="1"/>
              <a:t>živých</a:t>
            </a:r>
            <a:r>
              <a:rPr lang="en-US" sz="1400" dirty="0"/>
              <a:t> </a:t>
            </a:r>
            <a:r>
              <a:rPr lang="en-US" sz="1400" dirty="0" err="1"/>
              <a:t>bytostí</a:t>
            </a:r>
            <a:r>
              <a:rPr lang="en-US" sz="1400" dirty="0"/>
              <a:t> v </a:t>
            </a:r>
            <a:r>
              <a:rPr lang="en-US" sz="1400" dirty="0" err="1"/>
              <a:t>lůně</a:t>
            </a:r>
            <a:r>
              <a:rPr lang="en-US" sz="1400" dirty="0"/>
              <a:t> </a:t>
            </a:r>
            <a:r>
              <a:rPr lang="en-US" sz="1400" dirty="0" err="1"/>
              <a:t>matky</a:t>
            </a:r>
            <a:r>
              <a:rPr lang="en-US" sz="1400" dirty="0"/>
              <a:t> </a:t>
            </a:r>
            <a:r>
              <a:rPr lang="en-US" sz="1400" dirty="0" err="1"/>
              <a:t>přírody</a:t>
            </a:r>
            <a:r>
              <a:rPr lang="en-US" sz="1400" dirty="0"/>
              <a:t>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                  </a:t>
            </a:r>
            <a:r>
              <a:rPr lang="en-US" sz="1400" dirty="0" err="1"/>
              <a:t>humanitární</a:t>
            </a:r>
            <a:r>
              <a:rPr lang="en-US" sz="1400" dirty="0"/>
              <a:t> </a:t>
            </a:r>
            <a:r>
              <a:rPr lang="en-US" sz="1400" dirty="0" err="1"/>
              <a:t>evolucionismus</a:t>
            </a:r>
            <a:endParaRPr lang="en-US" sz="14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 err="1"/>
              <a:t>Zákon</a:t>
            </a:r>
            <a:r>
              <a:rPr lang="en-US" sz="1400" dirty="0"/>
              <a:t> </a:t>
            </a:r>
            <a:r>
              <a:rPr lang="en-US" sz="1400" dirty="0" err="1"/>
              <a:t>silnějšího</a:t>
            </a:r>
            <a:r>
              <a:rPr lang="en-US" sz="1400" dirty="0"/>
              <a:t> </a:t>
            </a:r>
            <a:r>
              <a:rPr lang="en-US" sz="1400" dirty="0" err="1"/>
              <a:t>proti</a:t>
            </a:r>
            <a:r>
              <a:rPr lang="en-US" sz="1400" dirty="0"/>
              <a:t> </a:t>
            </a:r>
            <a:r>
              <a:rPr lang="en-US" sz="1400" dirty="0" err="1"/>
              <a:t>zákonu</a:t>
            </a:r>
            <a:r>
              <a:rPr lang="en-US" sz="1400" dirty="0"/>
              <a:t> </a:t>
            </a:r>
            <a:r>
              <a:rPr lang="en-US" sz="1400" dirty="0" err="1"/>
              <a:t>lásky</a:t>
            </a:r>
            <a:r>
              <a:rPr lang="en-US" sz="1400" dirty="0"/>
              <a:t>.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/>
              <a:t>V </a:t>
            </a:r>
            <a:r>
              <a:rPr lang="en-US" sz="1400" dirty="0" err="1"/>
              <a:t>románu</a:t>
            </a:r>
            <a:r>
              <a:rPr lang="en-US" sz="1400" dirty="0"/>
              <a:t> </a:t>
            </a:r>
            <a:r>
              <a:rPr lang="en-US" sz="1400" dirty="0" err="1"/>
              <a:t>Milkau</a:t>
            </a:r>
            <a:r>
              <a:rPr lang="en-US" sz="1400" dirty="0"/>
              <a:t> </a:t>
            </a:r>
            <a:r>
              <a:rPr lang="en-US" sz="1400" dirty="0" err="1"/>
              <a:t>chrání</a:t>
            </a:r>
            <a:r>
              <a:rPr lang="en-US" sz="1400" dirty="0"/>
              <a:t> </a:t>
            </a:r>
            <a:r>
              <a:rPr lang="en-US" sz="1400" dirty="0" err="1"/>
              <a:t>jednu</a:t>
            </a:r>
            <a:r>
              <a:rPr lang="en-US" sz="1400" dirty="0"/>
              <a:t> z </a:t>
            </a:r>
            <a:r>
              <a:rPr lang="en-US" sz="1400" dirty="0" err="1"/>
              <a:t>emigrantek</a:t>
            </a:r>
            <a:r>
              <a:rPr lang="en-US" sz="1400" dirty="0"/>
              <a:t>, </a:t>
            </a:r>
            <a:r>
              <a:rPr lang="en-US" sz="1400" dirty="0" err="1"/>
              <a:t>která</a:t>
            </a:r>
            <a:r>
              <a:rPr lang="en-US" sz="1400" dirty="0"/>
              <a:t> je </a:t>
            </a:r>
            <a:r>
              <a:rPr lang="en-US" sz="1400" dirty="0" err="1"/>
              <a:t>vyhnána</a:t>
            </a:r>
            <a:r>
              <a:rPr lang="en-US" sz="1400" dirty="0"/>
              <a:t> z </a:t>
            </a:r>
            <a:r>
              <a:rPr lang="en-US" sz="1400" dirty="0" err="1"/>
              <a:t>domu</a:t>
            </a:r>
            <a:r>
              <a:rPr lang="en-US" sz="1400" dirty="0"/>
              <a:t> </a:t>
            </a:r>
            <a:r>
              <a:rPr lang="en-US" sz="1400" dirty="0" err="1"/>
              <a:t>svými</a:t>
            </a:r>
            <a:r>
              <a:rPr lang="en-US" sz="1400" dirty="0"/>
              <a:t> </a:t>
            </a:r>
            <a:r>
              <a:rPr lang="en-US" sz="1400" dirty="0" err="1"/>
              <a:t>pány</a:t>
            </a:r>
            <a:r>
              <a:rPr lang="en-US" sz="1400" dirty="0"/>
              <a:t>, </a:t>
            </a:r>
            <a:r>
              <a:rPr lang="en-US" sz="1400" dirty="0" err="1"/>
              <a:t>když</a:t>
            </a:r>
            <a:r>
              <a:rPr lang="en-US" sz="1400" dirty="0"/>
              <a:t> </a:t>
            </a:r>
            <a:r>
              <a:rPr lang="en-US" sz="1400" dirty="0" err="1"/>
              <a:t>zjistí</a:t>
            </a:r>
            <a:r>
              <a:rPr lang="en-US" sz="1400" dirty="0"/>
              <a:t>, </a:t>
            </a:r>
            <a:r>
              <a:rPr lang="en-US" sz="1400" dirty="0" err="1"/>
              <a:t>že</a:t>
            </a:r>
            <a:r>
              <a:rPr lang="en-US" sz="1400" dirty="0"/>
              <a:t> je </a:t>
            </a:r>
            <a:r>
              <a:rPr lang="en-US" sz="1400" dirty="0" err="1"/>
              <a:t>těhotná</a:t>
            </a:r>
            <a:r>
              <a:rPr lang="en-US" sz="1400" dirty="0"/>
              <a:t>. </a:t>
            </a:r>
            <a:r>
              <a:rPr lang="en-US" sz="1400" dirty="0" err="1"/>
              <a:t>Porodí</a:t>
            </a:r>
            <a:r>
              <a:rPr lang="en-US" sz="1400" dirty="0"/>
              <a:t> za </a:t>
            </a:r>
            <a:r>
              <a:rPr lang="en-US" sz="1400" dirty="0" err="1"/>
              <a:t>dramatických</a:t>
            </a:r>
            <a:r>
              <a:rPr lang="en-US" sz="1400" dirty="0"/>
              <a:t> </a:t>
            </a:r>
            <a:r>
              <a:rPr lang="en-US" sz="1400" dirty="0" err="1"/>
              <a:t>podmínek</a:t>
            </a:r>
            <a:r>
              <a:rPr lang="en-US" sz="1400" dirty="0"/>
              <a:t> a je </a:t>
            </a:r>
            <a:r>
              <a:rPr lang="en-US" sz="1400" dirty="0" err="1"/>
              <a:t>obviněna</a:t>
            </a:r>
            <a:r>
              <a:rPr lang="en-US" sz="1400" dirty="0"/>
              <a:t> z </a:t>
            </a:r>
            <a:r>
              <a:rPr lang="en-US" sz="1400" dirty="0" err="1"/>
              <a:t>vraždy</a:t>
            </a:r>
            <a:r>
              <a:rPr lang="en-US" sz="1400" dirty="0"/>
              <a:t> </a:t>
            </a:r>
            <a:r>
              <a:rPr lang="en-US" sz="1400" dirty="0" err="1"/>
              <a:t>vlastního</a:t>
            </a:r>
            <a:r>
              <a:rPr lang="en-US" sz="1400" dirty="0"/>
              <a:t> </a:t>
            </a:r>
            <a:r>
              <a:rPr lang="en-US" sz="1400" dirty="0" err="1"/>
              <a:t>dítěte</a:t>
            </a:r>
            <a:r>
              <a:rPr lang="en-US" sz="1400" dirty="0"/>
              <a:t>. </a:t>
            </a:r>
            <a:r>
              <a:rPr lang="en-US" sz="1400" dirty="0" err="1"/>
              <a:t>Milkau</a:t>
            </a:r>
            <a:r>
              <a:rPr lang="en-US" sz="1400" dirty="0"/>
              <a:t> ji </a:t>
            </a:r>
            <a:r>
              <a:rPr lang="en-US" sz="1400" dirty="0" err="1"/>
              <a:t>osvobodí</a:t>
            </a:r>
            <a:r>
              <a:rPr lang="en-US" sz="1400" dirty="0"/>
              <a:t> z </a:t>
            </a:r>
            <a:r>
              <a:rPr lang="en-US" sz="1400" dirty="0" err="1"/>
              <a:t>vězení</a:t>
            </a:r>
            <a:r>
              <a:rPr lang="en-US" sz="1400" dirty="0"/>
              <a:t> a </a:t>
            </a:r>
            <a:r>
              <a:rPr lang="en-US" sz="1400" dirty="0" err="1"/>
              <a:t>utíká</a:t>
            </a:r>
            <a:r>
              <a:rPr lang="en-US" sz="1400" dirty="0"/>
              <a:t> s </a:t>
            </a:r>
            <a:r>
              <a:rPr lang="en-US" sz="1400" dirty="0" err="1"/>
              <a:t>ní</a:t>
            </a:r>
            <a:r>
              <a:rPr lang="en-US" sz="1400" dirty="0"/>
              <a:t> – </a:t>
            </a:r>
            <a:r>
              <a:rPr lang="en-US" sz="1400" dirty="0" err="1"/>
              <a:t>hledá</a:t>
            </a:r>
            <a:r>
              <a:rPr lang="en-US" sz="1400" dirty="0"/>
              <a:t> „zemi </a:t>
            </a:r>
            <a:r>
              <a:rPr lang="en-US" sz="1400" dirty="0" err="1"/>
              <a:t>zaslíbenou</a:t>
            </a:r>
            <a:r>
              <a:rPr lang="en-US" sz="1400" dirty="0"/>
              <a:t>“, </a:t>
            </a:r>
            <a:r>
              <a:rPr lang="en-US" sz="1400" dirty="0" err="1"/>
              <a:t>kde</a:t>
            </a:r>
            <a:r>
              <a:rPr lang="en-US" sz="1400" dirty="0"/>
              <a:t> by </a:t>
            </a:r>
            <a:r>
              <a:rPr lang="en-US" sz="1400" dirty="0" err="1"/>
              <a:t>život</a:t>
            </a:r>
            <a:r>
              <a:rPr lang="en-US" sz="1400" dirty="0"/>
              <a:t> </a:t>
            </a:r>
            <a:r>
              <a:rPr lang="en-US" sz="1400" dirty="0" err="1"/>
              <a:t>nestál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boji</a:t>
            </a:r>
            <a:r>
              <a:rPr lang="en-US" sz="1400" dirty="0"/>
              <a:t> s </a:t>
            </a:r>
            <a:r>
              <a:rPr lang="en-US" sz="1400" dirty="0" err="1"/>
              <a:t>nenávistí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0551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DB7C8DF-D454-4309-BB80-F42C38A7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1BAFD3-8FEB-4EB9-8CE0-16059FFF2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6"/>
            <a:ext cx="9724031" cy="438460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i="1" dirty="0" err="1"/>
              <a:t>Estética</a:t>
            </a:r>
            <a:r>
              <a:rPr lang="en-US" sz="1400" i="1" dirty="0"/>
              <a:t> da Vida </a:t>
            </a:r>
            <a:r>
              <a:rPr lang="en-US" sz="1400" dirty="0"/>
              <a:t>(1921)</a:t>
            </a:r>
            <a:r>
              <a:rPr lang="en-US" sz="1400" i="1" dirty="0"/>
              <a:t>, </a:t>
            </a:r>
            <a:r>
              <a:rPr lang="en-US" sz="1400" i="1" dirty="0" err="1"/>
              <a:t>Espírito</a:t>
            </a:r>
            <a:r>
              <a:rPr lang="en-US" sz="1400" i="1" dirty="0"/>
              <a:t> </a:t>
            </a:r>
            <a:r>
              <a:rPr lang="en-US" sz="1400" i="1" dirty="0" err="1"/>
              <a:t>Moderno</a:t>
            </a:r>
            <a:r>
              <a:rPr lang="en-US" sz="1400" i="1" dirty="0"/>
              <a:t> </a:t>
            </a:r>
            <a:r>
              <a:rPr lang="en-US" sz="1400" dirty="0"/>
              <a:t>(1925)</a:t>
            </a:r>
          </a:p>
          <a:p>
            <a:pPr marL="114300" lvl="0" indent="0">
              <a:spcAft>
                <a:spcPts val="600"/>
              </a:spcAft>
              <a:buNone/>
            </a:pPr>
            <a:r>
              <a:rPr lang="cs-CZ" sz="1400" dirty="0"/>
              <a:t>	</a:t>
            </a:r>
            <a:r>
              <a:rPr lang="en-US" sz="1400" dirty="0" err="1"/>
              <a:t>úvahy</a:t>
            </a:r>
            <a:r>
              <a:rPr lang="en-US" sz="1400" dirty="0"/>
              <a:t> o </a:t>
            </a:r>
            <a:r>
              <a:rPr lang="en-US" sz="1400" dirty="0" err="1"/>
              <a:t>člověku</a:t>
            </a:r>
            <a:r>
              <a:rPr lang="en-US" sz="1400" dirty="0"/>
              <a:t> a </a:t>
            </a:r>
            <a:r>
              <a:rPr lang="en-US" sz="1400" dirty="0" err="1"/>
              <a:t>vesmíru</a:t>
            </a:r>
            <a:r>
              <a:rPr lang="en-US" sz="1400" dirty="0"/>
              <a:t>, </a:t>
            </a:r>
            <a:r>
              <a:rPr lang="en-US" sz="1400" dirty="0" err="1"/>
              <a:t>které</a:t>
            </a:r>
            <a:r>
              <a:rPr lang="en-US" sz="1400" dirty="0"/>
              <a:t> </a:t>
            </a:r>
            <a:r>
              <a:rPr lang="en-US" sz="1400" dirty="0" err="1"/>
              <a:t>již</a:t>
            </a:r>
            <a:r>
              <a:rPr lang="en-US" sz="1400" dirty="0"/>
              <a:t> </a:t>
            </a:r>
            <a:r>
              <a:rPr lang="en-US" sz="1400" dirty="0" err="1"/>
              <a:t>naznačil</a:t>
            </a:r>
            <a:r>
              <a:rPr lang="en-US" sz="1400" dirty="0"/>
              <a:t> v </a:t>
            </a:r>
            <a:r>
              <a:rPr lang="en-US" sz="1400" dirty="0" err="1"/>
              <a:t>postavě</a:t>
            </a:r>
            <a:r>
              <a:rPr lang="en-US" sz="1400" dirty="0"/>
              <a:t> </a:t>
            </a:r>
            <a:r>
              <a:rPr lang="en-US" sz="1400" dirty="0" err="1"/>
              <a:t>Milkaua</a:t>
            </a:r>
            <a:r>
              <a:rPr lang="en-US" sz="1400" dirty="0"/>
              <a:t> </a:t>
            </a:r>
          </a:p>
          <a:p>
            <a:pPr marL="114300" indent="0">
              <a:spcAft>
                <a:spcPts val="600"/>
              </a:spcAft>
              <a:buNone/>
            </a:pPr>
            <a:endParaRPr lang="en-US" sz="1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400" i="1" dirty="0"/>
              <a:t>A </a:t>
            </a:r>
            <a:r>
              <a:rPr lang="en-US" sz="1400" i="1" dirty="0" err="1"/>
              <a:t>Viagem</a:t>
            </a:r>
            <a:r>
              <a:rPr lang="en-US" sz="1400" i="1" dirty="0"/>
              <a:t> </a:t>
            </a:r>
            <a:r>
              <a:rPr lang="en-US" sz="1400" i="1" dirty="0" err="1"/>
              <a:t>Maravilhosa</a:t>
            </a:r>
            <a:r>
              <a:rPr lang="en-US" sz="1400" i="1" dirty="0"/>
              <a:t> </a:t>
            </a:r>
            <a:r>
              <a:rPr lang="en-US" sz="1400" dirty="0"/>
              <a:t>(1929)</a:t>
            </a:r>
          </a:p>
          <a:p>
            <a:pPr marL="114300" lvl="0" indent="0">
              <a:spcAft>
                <a:spcPts val="600"/>
              </a:spcAft>
              <a:buNone/>
            </a:pPr>
            <a:r>
              <a:rPr lang="cs-CZ" sz="1400" dirty="0"/>
              <a:t>	</a:t>
            </a:r>
            <a:r>
              <a:rPr lang="en-US" sz="1400" dirty="0" err="1"/>
              <a:t>vůle</a:t>
            </a:r>
            <a:r>
              <a:rPr lang="en-US" sz="1400" dirty="0"/>
              <a:t> </a:t>
            </a:r>
            <a:r>
              <a:rPr lang="en-US" sz="1400" dirty="0" err="1"/>
              <a:t>být</a:t>
            </a:r>
            <a:r>
              <a:rPr lang="en-US" sz="1400" dirty="0"/>
              <a:t> </a:t>
            </a:r>
            <a:r>
              <a:rPr lang="en-US" sz="1400" dirty="0" err="1"/>
              <a:t>moderní</a:t>
            </a:r>
            <a:r>
              <a:rPr lang="en-US" sz="1400" dirty="0"/>
              <a:t> – </a:t>
            </a:r>
            <a:r>
              <a:rPr lang="en-US" sz="1400" dirty="0" err="1"/>
              <a:t>píše</a:t>
            </a:r>
            <a:r>
              <a:rPr lang="en-US" sz="1400" dirty="0"/>
              <a:t> </a:t>
            </a:r>
            <a:r>
              <a:rPr lang="en-US" sz="1400" dirty="0" err="1"/>
              <a:t>knihu</a:t>
            </a:r>
            <a:r>
              <a:rPr lang="en-US" sz="1400" dirty="0"/>
              <a:t> </a:t>
            </a:r>
            <a:r>
              <a:rPr lang="en-US" sz="1400" dirty="0" err="1"/>
              <a:t>dynamickou</a:t>
            </a:r>
            <a:r>
              <a:rPr lang="en-US" sz="1400" dirty="0"/>
              <a:t> a </a:t>
            </a:r>
            <a:r>
              <a:rPr lang="en-US" sz="1400" dirty="0" err="1"/>
              <a:t>zaměřenou</a:t>
            </a:r>
            <a:r>
              <a:rPr lang="en-US" sz="1400" dirty="0"/>
              <a:t> </a:t>
            </a:r>
            <a:r>
              <a:rPr lang="en-US" sz="1400" dirty="0" err="1"/>
              <a:t>proti</a:t>
            </a:r>
            <a:r>
              <a:rPr lang="en-US" sz="1400" dirty="0"/>
              <a:t> </a:t>
            </a:r>
            <a:r>
              <a:rPr lang="en-US" sz="1400" dirty="0" err="1"/>
              <a:t>tradici</a:t>
            </a:r>
            <a:r>
              <a:rPr lang="en-US" sz="1400" dirty="0"/>
              <a:t>, ale </a:t>
            </a:r>
            <a:r>
              <a:rPr lang="en-US" sz="1400" dirty="0" err="1"/>
              <a:t>nakonec</a:t>
            </a:r>
            <a:r>
              <a:rPr lang="en-US" sz="1400" dirty="0"/>
              <a:t> </a:t>
            </a:r>
            <a:r>
              <a:rPr lang="en-US" sz="1400" dirty="0" err="1"/>
              <a:t>zůstává</a:t>
            </a:r>
            <a:r>
              <a:rPr lang="en-US" sz="1400" dirty="0"/>
              <a:t> </a:t>
            </a:r>
            <a:r>
              <a:rPr lang="en-US" sz="1400" dirty="0" err="1"/>
              <a:t>uzavřen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svém</a:t>
            </a:r>
            <a:r>
              <a:rPr lang="en-US" sz="1400" dirty="0"/>
              <a:t> </a:t>
            </a:r>
            <a:r>
              <a:rPr lang="cs-CZ" sz="1400" dirty="0"/>
              <a:t>	</a:t>
            </a:r>
            <a:r>
              <a:rPr lang="en-US" sz="1400" dirty="0" err="1"/>
              <a:t>všudypřítomném</a:t>
            </a:r>
            <a:r>
              <a:rPr lang="en-US" sz="1400" dirty="0"/>
              <a:t> </a:t>
            </a:r>
            <a:r>
              <a:rPr lang="en-US" sz="1400" dirty="0" err="1"/>
              <a:t>tématu</a:t>
            </a:r>
            <a:r>
              <a:rPr lang="en-US" sz="1400" dirty="0"/>
              <a:t>, </a:t>
            </a:r>
            <a:r>
              <a:rPr lang="en-US" sz="1400" dirty="0" err="1"/>
              <a:t>integrace</a:t>
            </a:r>
            <a:r>
              <a:rPr lang="en-US" sz="1400" dirty="0"/>
              <a:t> </a:t>
            </a:r>
            <a:r>
              <a:rPr lang="en-US" sz="1400" dirty="0" err="1"/>
              <a:t>vědomí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všeobjímajícím</a:t>
            </a:r>
            <a:r>
              <a:rPr lang="en-US" sz="1400" dirty="0"/>
              <a:t> </a:t>
            </a:r>
            <a:r>
              <a:rPr lang="en-US" sz="1400" dirty="0" err="1"/>
              <a:t>univerzu</a:t>
            </a:r>
            <a:r>
              <a:rPr lang="cs-CZ" sz="1400" dirty="0"/>
              <a:t>.</a:t>
            </a:r>
          </a:p>
          <a:p>
            <a:pPr marL="114300" lvl="0" indent="0">
              <a:spcAft>
                <a:spcPts val="600"/>
              </a:spcAft>
              <a:buNone/>
            </a:pPr>
            <a:r>
              <a:rPr lang="cs-CZ" sz="1400" dirty="0"/>
              <a:t>Ukázka:</a:t>
            </a:r>
            <a:r>
              <a:rPr lang="en-US" sz="1400" dirty="0"/>
              <a:t> 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/>
              <a:t>        </a:t>
            </a:r>
            <a:r>
              <a:rPr lang="en-US" sz="1400" dirty="0" err="1"/>
              <a:t>Milenci</a:t>
            </a:r>
            <a:r>
              <a:rPr lang="en-US" sz="1400" dirty="0"/>
              <a:t> Filip a Teresa:</a:t>
            </a:r>
          </a:p>
          <a:p>
            <a:pPr marL="114300" indent="0">
              <a:spcAft>
                <a:spcPts val="600"/>
              </a:spcAft>
              <a:buNone/>
            </a:pPr>
            <a:r>
              <a:rPr lang="en-US" sz="1400" dirty="0"/>
              <a:t>         ̶̶̶</a:t>
            </a:r>
            <a:r>
              <a:rPr lang="en-US" sz="1400" i="1" dirty="0"/>
              <a:t>  Filipe, </a:t>
            </a:r>
            <a:r>
              <a:rPr lang="en-US" sz="1400" i="1" dirty="0" err="1"/>
              <a:t>tu</a:t>
            </a:r>
            <a:r>
              <a:rPr lang="en-US" sz="1400" i="1" dirty="0"/>
              <a:t> </a:t>
            </a:r>
            <a:r>
              <a:rPr lang="en-US" sz="1400" i="1" dirty="0" err="1"/>
              <a:t>és</a:t>
            </a:r>
            <a:r>
              <a:rPr lang="en-US" sz="1400" i="1" dirty="0"/>
              <a:t> </a:t>
            </a:r>
            <a:r>
              <a:rPr lang="en-US" sz="1400" i="1" dirty="0" err="1"/>
              <a:t>único</a:t>
            </a:r>
            <a:r>
              <a:rPr lang="en-US" sz="1400" i="1" dirty="0"/>
              <a:t> e </a:t>
            </a:r>
            <a:r>
              <a:rPr lang="en-US" sz="1400" i="1" dirty="0" err="1"/>
              <a:t>imortal</a:t>
            </a:r>
            <a:r>
              <a:rPr lang="en-US" sz="1400" i="1" dirty="0"/>
              <a:t>. Eu sou gloriosa! Meu amor…</a:t>
            </a:r>
            <a:endParaRPr lang="en-US" sz="1400" dirty="0"/>
          </a:p>
          <a:p>
            <a:pPr marL="114300" indent="0">
              <a:spcAft>
                <a:spcPts val="600"/>
              </a:spcAft>
              <a:buNone/>
            </a:pPr>
            <a:r>
              <a:rPr lang="en-US" sz="1400" i="1" dirty="0"/>
              <a:t>         ̶̶̶  Ó </a:t>
            </a:r>
            <a:r>
              <a:rPr lang="en-US" sz="1400" i="1" dirty="0" err="1"/>
              <a:t>minha</a:t>
            </a:r>
            <a:r>
              <a:rPr lang="en-US" sz="1400" i="1" dirty="0"/>
              <a:t> alma musical… </a:t>
            </a:r>
            <a:r>
              <a:rPr lang="en-US" sz="1400" i="1" dirty="0" err="1"/>
              <a:t>Canta</a:t>
            </a:r>
            <a:r>
              <a:rPr lang="en-US" sz="1400" i="1" dirty="0"/>
              <a:t> </a:t>
            </a:r>
            <a:r>
              <a:rPr lang="en-US" sz="1400" i="1" dirty="0" err="1"/>
              <a:t>este</a:t>
            </a:r>
            <a:r>
              <a:rPr lang="en-US" sz="1400" i="1" dirty="0"/>
              <a:t> amor que </a:t>
            </a:r>
            <a:r>
              <a:rPr lang="en-US" sz="1400" i="1" dirty="0" err="1"/>
              <a:t>tu</a:t>
            </a:r>
            <a:r>
              <a:rPr lang="en-US" sz="1400" i="1" dirty="0"/>
              <a:t> me </a:t>
            </a:r>
            <a:r>
              <a:rPr lang="en-US" sz="1400" i="1" dirty="0" err="1"/>
              <a:t>revelaste</a:t>
            </a:r>
            <a:r>
              <a:rPr lang="en-US" sz="1400" i="1" dirty="0"/>
              <a:t> e que é a </a:t>
            </a:r>
            <a:r>
              <a:rPr lang="en-US" sz="1400" i="1" dirty="0" err="1"/>
              <a:t>minha</a:t>
            </a:r>
            <a:r>
              <a:rPr lang="en-US" sz="1400" i="1" dirty="0"/>
              <a:t> </a:t>
            </a:r>
            <a:r>
              <a:rPr lang="en-US" sz="1400" i="1" dirty="0" err="1"/>
              <a:t>paixão</a:t>
            </a:r>
            <a:r>
              <a:rPr lang="en-US" sz="1400" i="1" dirty="0"/>
              <a:t>.  </a:t>
            </a:r>
            <a:endParaRPr lang="cs-CZ" sz="1400" i="1" dirty="0"/>
          </a:p>
          <a:p>
            <a:pPr marL="114300" indent="0">
              <a:spcAft>
                <a:spcPts val="600"/>
              </a:spcAft>
              <a:buNone/>
            </a:pPr>
            <a:r>
              <a:rPr lang="cs-CZ" sz="1400" i="1"/>
              <a:t>           </a:t>
            </a:r>
            <a:r>
              <a:rPr lang="en-US" sz="1400" i="1"/>
              <a:t>Todo</a:t>
            </a:r>
            <a:r>
              <a:rPr lang="en-US" sz="1400" i="1" dirty="0"/>
              <a:t> o meu ser </a:t>
            </a:r>
            <a:r>
              <a:rPr lang="en-US" sz="1400" i="1" dirty="0" err="1"/>
              <a:t>vive</a:t>
            </a:r>
            <a:r>
              <a:rPr lang="en-US" sz="1400" i="1" dirty="0"/>
              <a:t> </a:t>
            </a:r>
            <a:r>
              <a:rPr lang="en-US" sz="1400" i="1" dirty="0" err="1"/>
              <a:t>em</a:t>
            </a:r>
            <a:r>
              <a:rPr lang="en-US" sz="1400" i="1" dirty="0"/>
              <a:t> </a:t>
            </a:r>
            <a:r>
              <a:rPr lang="en-US" sz="1400" i="1" dirty="0" err="1"/>
              <a:t>ti</a:t>
            </a:r>
            <a:r>
              <a:rPr lang="en-US" sz="1400" i="1" dirty="0"/>
              <a:t> um </a:t>
            </a:r>
            <a:r>
              <a:rPr lang="en-US" sz="1400" i="1" dirty="0" err="1"/>
              <a:t>divino</a:t>
            </a:r>
            <a:r>
              <a:rPr lang="en-US" sz="1400" i="1" dirty="0"/>
              <a:t> </a:t>
            </a:r>
            <a:r>
              <a:rPr lang="en-US" sz="1400" i="1" dirty="0" err="1"/>
              <a:t>êxtase</a:t>
            </a:r>
            <a:r>
              <a:rPr lang="en-US" sz="1400" i="1" dirty="0"/>
              <a:t>. Tu me </a:t>
            </a:r>
            <a:r>
              <a:rPr lang="en-US" sz="1400" i="1" dirty="0" err="1"/>
              <a:t>deste</a:t>
            </a:r>
            <a:r>
              <a:rPr lang="en-US" sz="1400" i="1" dirty="0"/>
              <a:t> a </a:t>
            </a:r>
            <a:r>
              <a:rPr lang="en-US" sz="1400" i="1" dirty="0" err="1"/>
              <a:t>eternidade</a:t>
            </a:r>
            <a:r>
              <a:rPr lang="en-US" sz="1400" i="1" dirty="0"/>
              <a:t>, ó gloriosa!</a:t>
            </a:r>
            <a:endParaRPr lang="en-US" sz="1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3589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544F63D-ACB4-4954-A0C9-3BC0C3B7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373792-7CEA-4F1A-9D4A-D5BA0B132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 err="1"/>
              <a:t>Společenská</a:t>
            </a:r>
            <a:r>
              <a:rPr lang="en-US" sz="2000" dirty="0"/>
              <a:t> </a:t>
            </a:r>
            <a:r>
              <a:rPr lang="en-US" sz="2000" dirty="0" err="1"/>
              <a:t>situace</a:t>
            </a:r>
            <a:r>
              <a:rPr lang="en-US" sz="2000" dirty="0"/>
              <a:t> v </a:t>
            </a:r>
            <a:r>
              <a:rPr lang="en-US" sz="2000" dirty="0" err="1"/>
              <a:t>Brazílii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konci</a:t>
            </a:r>
            <a:r>
              <a:rPr lang="en-US" sz="2000" dirty="0"/>
              <a:t> 19. </a:t>
            </a:r>
            <a:r>
              <a:rPr lang="en-US" sz="2000" dirty="0" err="1"/>
              <a:t>století</a:t>
            </a:r>
            <a:r>
              <a:rPr lang="en-US" sz="2000" dirty="0"/>
              <a:t> se </a:t>
            </a:r>
            <a:r>
              <a:rPr lang="en-US" sz="2000" dirty="0" err="1"/>
              <a:t>proměňuje</a:t>
            </a:r>
            <a:r>
              <a:rPr lang="en-US" sz="2000" dirty="0"/>
              <a:t> </a:t>
            </a:r>
            <a:r>
              <a:rPr lang="en-US" sz="2000" dirty="0" err="1"/>
              <a:t>díky</a:t>
            </a:r>
            <a:r>
              <a:rPr lang="en-US" sz="2000" dirty="0"/>
              <a:t> </a:t>
            </a:r>
            <a:r>
              <a:rPr lang="en-US" sz="2000" dirty="0" err="1"/>
              <a:t>urbanizaci</a:t>
            </a:r>
            <a:r>
              <a:rPr lang="en-US" sz="2000" dirty="0"/>
              <a:t> a </a:t>
            </a:r>
            <a:r>
              <a:rPr lang="en-US" sz="2000" dirty="0" err="1"/>
              <a:t>imigračním</a:t>
            </a:r>
            <a:r>
              <a:rPr lang="en-US" sz="2000" dirty="0"/>
              <a:t> </a:t>
            </a:r>
            <a:r>
              <a:rPr lang="en-US" sz="2000" dirty="0" err="1"/>
              <a:t>vlnám</a:t>
            </a:r>
            <a:r>
              <a:rPr lang="en-US" sz="2000" dirty="0"/>
              <a:t> </a:t>
            </a:r>
            <a:r>
              <a:rPr lang="en-US" sz="2000" dirty="0" err="1"/>
              <a:t>přicházejícím</a:t>
            </a:r>
            <a:r>
              <a:rPr lang="en-US" sz="2000" dirty="0"/>
              <a:t> z </a:t>
            </a:r>
            <a:r>
              <a:rPr lang="en-US" sz="2000" dirty="0" err="1"/>
              <a:t>Evropy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směřují</a:t>
            </a:r>
            <a:r>
              <a:rPr lang="en-US" sz="2000" dirty="0"/>
              <a:t> </a:t>
            </a:r>
            <a:r>
              <a:rPr lang="en-US" sz="2000" dirty="0" err="1"/>
              <a:t>především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střední</a:t>
            </a:r>
            <a:r>
              <a:rPr lang="en-US" sz="2000" dirty="0"/>
              <a:t> </a:t>
            </a:r>
            <a:r>
              <a:rPr lang="en-US" sz="2000" dirty="0" err="1"/>
              <a:t>jihovýchod</a:t>
            </a:r>
            <a:r>
              <a:rPr lang="cs-CZ" sz="2000" dirty="0"/>
              <a:t>; z</a:t>
            </a:r>
            <a:r>
              <a:rPr lang="en-US" sz="2000" dirty="0" err="1"/>
              <a:t>ároveň</a:t>
            </a:r>
            <a:r>
              <a:rPr lang="en-US" sz="2000" dirty="0"/>
              <a:t> </a:t>
            </a:r>
            <a:r>
              <a:rPr lang="en-US" sz="2000" dirty="0" err="1"/>
              <a:t>dochází</a:t>
            </a:r>
            <a:r>
              <a:rPr lang="en-US" sz="2000" dirty="0"/>
              <a:t> k </a:t>
            </a:r>
            <a:r>
              <a:rPr lang="en-US" sz="2000" dirty="0" err="1"/>
              <a:t>mobilitě</a:t>
            </a:r>
            <a:r>
              <a:rPr lang="en-US" sz="2000" dirty="0"/>
              <a:t> a </a:t>
            </a:r>
            <a:r>
              <a:rPr lang="en-US" sz="2000" dirty="0" err="1"/>
              <a:t>marginalizaci</a:t>
            </a:r>
            <a:r>
              <a:rPr lang="en-US" sz="2000" dirty="0"/>
              <a:t> </a:t>
            </a:r>
            <a:r>
              <a:rPr lang="en-US" sz="2000" dirty="0" err="1"/>
              <a:t>propuštěných</a:t>
            </a:r>
            <a:r>
              <a:rPr lang="en-US" sz="2000" dirty="0"/>
              <a:t> </a:t>
            </a:r>
            <a:r>
              <a:rPr lang="en-US" sz="2000" dirty="0" err="1"/>
              <a:t>otroků</a:t>
            </a:r>
            <a:endParaRPr lang="en-US" sz="2000" dirty="0"/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/>
              <a:t>	t</a:t>
            </a:r>
            <a:r>
              <a:rPr lang="en-US" sz="2000" dirty="0" err="1"/>
              <a:t>ímto</a:t>
            </a:r>
            <a:r>
              <a:rPr lang="en-US" sz="2000" dirty="0"/>
              <a:t> </a:t>
            </a:r>
            <a:r>
              <a:rPr lang="en-US" sz="2000" dirty="0" err="1"/>
              <a:t>způsobem</a:t>
            </a:r>
            <a:r>
              <a:rPr lang="en-US" sz="2000" dirty="0"/>
              <a:t> se </a:t>
            </a:r>
            <a:r>
              <a:rPr lang="en-US" sz="2000" dirty="0" err="1"/>
              <a:t>posilují</a:t>
            </a:r>
            <a:r>
              <a:rPr lang="en-US" sz="2000" dirty="0"/>
              <a:t> </a:t>
            </a:r>
            <a:r>
              <a:rPr lang="en-US" sz="2000" dirty="0" err="1"/>
              <a:t>jednak</a:t>
            </a:r>
            <a:r>
              <a:rPr lang="en-US" sz="2000" dirty="0"/>
              <a:t> </a:t>
            </a:r>
            <a:r>
              <a:rPr lang="en-US" sz="2000" dirty="0" err="1"/>
              <a:t>střední</a:t>
            </a:r>
            <a:r>
              <a:rPr lang="en-US" sz="2000" dirty="0"/>
              <a:t> </a:t>
            </a:r>
            <a:r>
              <a:rPr lang="en-US" sz="2000" dirty="0" err="1"/>
              <a:t>vrstvy</a:t>
            </a:r>
            <a:r>
              <a:rPr lang="en-US" sz="2000" dirty="0"/>
              <a:t>, </a:t>
            </a:r>
            <a:r>
              <a:rPr lang="en-US" sz="2000" dirty="0" err="1"/>
              <a:t>jednak</a:t>
            </a:r>
            <a:r>
              <a:rPr lang="en-US" sz="2000" dirty="0"/>
              <a:t> </a:t>
            </a:r>
            <a:r>
              <a:rPr lang="en-US" sz="2000" dirty="0" err="1"/>
              <a:t>vrstva</a:t>
            </a:r>
            <a:r>
              <a:rPr lang="en-US" sz="2000" dirty="0"/>
              <a:t> </a:t>
            </a:r>
            <a:r>
              <a:rPr lang="en-US" sz="2000" dirty="0" err="1"/>
              <a:t>dělníků</a:t>
            </a:r>
            <a:r>
              <a:rPr lang="en-US" sz="2000" dirty="0"/>
              <a:t> a </a:t>
            </a:r>
            <a:r>
              <a:rPr lang="en-US" sz="2000" dirty="0" err="1"/>
              <a:t>nájemní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pracovní</a:t>
            </a:r>
            <a:r>
              <a:rPr lang="en-US" sz="2000" dirty="0"/>
              <a:t> </a:t>
            </a:r>
            <a:r>
              <a:rPr lang="en-US" sz="2000" dirty="0" err="1"/>
              <a:t>síly</a:t>
            </a:r>
            <a:r>
              <a:rPr lang="en-US" sz="2000" dirty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/>
              <a:t>Urychluje</a:t>
            </a:r>
            <a:r>
              <a:rPr lang="en-US" sz="2000" dirty="0"/>
              <a:t> se </a:t>
            </a:r>
            <a:r>
              <a:rPr lang="en-US" sz="2000" dirty="0" err="1"/>
              <a:t>úpadek</a:t>
            </a:r>
            <a:r>
              <a:rPr lang="en-US" sz="2000" dirty="0"/>
              <a:t> </a:t>
            </a:r>
            <a:r>
              <a:rPr lang="en-US" sz="2000" dirty="0" err="1"/>
              <a:t>produkce</a:t>
            </a:r>
            <a:r>
              <a:rPr lang="en-US" sz="2000" dirty="0"/>
              <a:t> </a:t>
            </a:r>
            <a:r>
              <a:rPr lang="en-US" sz="2000" dirty="0" err="1"/>
              <a:t>cukrové</a:t>
            </a:r>
            <a:r>
              <a:rPr lang="en-US" sz="2000" dirty="0"/>
              <a:t> </a:t>
            </a:r>
            <a:r>
              <a:rPr lang="en-US" sz="2000" dirty="0" err="1"/>
              <a:t>třtiny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SV </a:t>
            </a:r>
            <a:r>
              <a:rPr lang="en-US" sz="2000" dirty="0" err="1"/>
              <a:t>země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nemůže</a:t>
            </a:r>
            <a:r>
              <a:rPr lang="en-US" sz="2000" dirty="0"/>
              <a:t> </a:t>
            </a:r>
            <a:r>
              <a:rPr lang="en-US" sz="2000" dirty="0" err="1"/>
              <a:t>konkurovat</a:t>
            </a:r>
            <a:r>
              <a:rPr lang="en-US" sz="2000" dirty="0"/>
              <a:t> </a:t>
            </a:r>
            <a:r>
              <a:rPr lang="en-US" sz="2000" dirty="0" err="1"/>
              <a:t>kávovým</a:t>
            </a:r>
            <a:r>
              <a:rPr lang="en-US" sz="2000" dirty="0"/>
              <a:t> </a:t>
            </a:r>
            <a:r>
              <a:rPr lang="en-US" sz="2000" dirty="0" err="1"/>
              <a:t>plantážím</a:t>
            </a:r>
            <a:r>
              <a:rPr lang="en-US" sz="2000" dirty="0"/>
              <a:t> v </a:t>
            </a:r>
            <a:r>
              <a:rPr lang="en-US" sz="2000" dirty="0" err="1"/>
              <a:t>oblasti</a:t>
            </a:r>
            <a:r>
              <a:rPr lang="en-US" sz="2000" dirty="0"/>
              <a:t> São Paula</a:t>
            </a:r>
            <a:r>
              <a:rPr lang="cs-CZ" sz="2000" dirty="0"/>
              <a:t>.</a:t>
            </a:r>
            <a:endParaRPr lang="en-US" sz="20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 err="1"/>
              <a:t>Výsledkem</a:t>
            </a:r>
            <a:r>
              <a:rPr lang="en-US" sz="2000" dirty="0"/>
              <a:t> </a:t>
            </a:r>
            <a:r>
              <a:rPr lang="en-US" sz="2000" dirty="0" err="1"/>
              <a:t>této</a:t>
            </a:r>
            <a:r>
              <a:rPr lang="en-US" sz="2000" dirty="0"/>
              <a:t> </a:t>
            </a:r>
            <a:r>
              <a:rPr lang="en-US" sz="2000" dirty="0" err="1"/>
              <a:t>situace</a:t>
            </a:r>
            <a:r>
              <a:rPr lang="en-US" sz="2000" dirty="0"/>
              <a:t> je </a:t>
            </a:r>
            <a:r>
              <a:rPr lang="en-US" sz="2000" dirty="0" err="1"/>
              <a:t>polarizace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zemědělskou</a:t>
            </a:r>
            <a:r>
              <a:rPr lang="en-US" sz="2000" dirty="0"/>
              <a:t> </a:t>
            </a:r>
            <a:r>
              <a:rPr lang="en-US" sz="2000" dirty="0" err="1"/>
              <a:t>oligarchií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měla</a:t>
            </a:r>
            <a:r>
              <a:rPr lang="en-US" sz="2000" dirty="0"/>
              <a:t> v </a:t>
            </a:r>
            <a:r>
              <a:rPr lang="en-US" sz="2000" dirty="0" err="1"/>
              <a:t>rukou</a:t>
            </a:r>
            <a:r>
              <a:rPr lang="en-US" sz="2000" dirty="0"/>
              <a:t> </a:t>
            </a:r>
            <a:r>
              <a:rPr lang="en-US" sz="2000" dirty="0" err="1"/>
              <a:t>politické</a:t>
            </a:r>
            <a:r>
              <a:rPr lang="en-US" sz="2000" dirty="0"/>
              <a:t> </a:t>
            </a:r>
            <a:r>
              <a:rPr lang="en-US" sz="2000" dirty="0" err="1"/>
              <a:t>uspořádání</a:t>
            </a:r>
            <a:r>
              <a:rPr lang="en-US" sz="2000" dirty="0"/>
              <a:t> v zemi a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posílenými</a:t>
            </a:r>
            <a:r>
              <a:rPr lang="en-US" sz="2000" dirty="0"/>
              <a:t> </a:t>
            </a:r>
            <a:r>
              <a:rPr lang="en-US" sz="2000" dirty="0" err="1"/>
              <a:t>společenskými</a:t>
            </a:r>
            <a:r>
              <a:rPr lang="en-US" sz="2000" dirty="0"/>
              <a:t> </a:t>
            </a:r>
            <a:r>
              <a:rPr lang="en-US" sz="2000" dirty="0" err="1"/>
              <a:t>vrstvami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tato</a:t>
            </a:r>
            <a:r>
              <a:rPr lang="en-US" sz="2000" dirty="0"/>
              <a:t> </a:t>
            </a:r>
            <a:r>
              <a:rPr lang="en-US" sz="2000" dirty="0" err="1"/>
              <a:t>vlád</a:t>
            </a:r>
            <a:r>
              <a:rPr lang="cs-CZ" sz="2000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nijak</a:t>
            </a:r>
            <a:r>
              <a:rPr lang="en-US" sz="2000" dirty="0"/>
              <a:t> </a:t>
            </a:r>
            <a:r>
              <a:rPr lang="en-US" sz="2000" dirty="0" err="1"/>
              <a:t>nereprezentovala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63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0041D50-669A-4F84-BED0-BF86B23AD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F12906-10B0-42CA-A08F-8206819C0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85279"/>
            <a:ext cx="9724031" cy="45986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b="1" dirty="0"/>
              <a:t>Do </a:t>
            </a:r>
            <a:r>
              <a:rPr lang="en-US" sz="1400" b="1" dirty="0" err="1"/>
              <a:t>konfliktu</a:t>
            </a:r>
            <a:r>
              <a:rPr lang="en-US" sz="1400" b="1" dirty="0"/>
              <a:t> se </a:t>
            </a:r>
            <a:r>
              <a:rPr lang="en-US" sz="1400" b="1" dirty="0" err="1"/>
              <a:t>dostávají</a:t>
            </a:r>
            <a:r>
              <a:rPr lang="en-US" sz="1400" b="1" dirty="0"/>
              <a:t> </a:t>
            </a:r>
            <a:r>
              <a:rPr lang="en-US" sz="1400" b="1" dirty="0" err="1"/>
              <a:t>protichůdné</a:t>
            </a:r>
            <a:r>
              <a:rPr lang="en-US" sz="1400" b="1" dirty="0"/>
              <a:t> </a:t>
            </a:r>
            <a:r>
              <a:rPr lang="en-US" sz="1400" b="1" dirty="0" err="1"/>
              <a:t>ideologie</a:t>
            </a:r>
            <a:r>
              <a:rPr lang="en-US" sz="1400" b="1" dirty="0"/>
              <a:t> </a:t>
            </a:r>
            <a:r>
              <a:rPr lang="en-US" sz="1400" dirty="0"/>
              <a:t>– </a:t>
            </a:r>
            <a:r>
              <a:rPr lang="en-US" sz="1400" dirty="0" err="1"/>
              <a:t>zemědělský</a:t>
            </a:r>
            <a:r>
              <a:rPr lang="en-US" sz="1400" dirty="0"/>
              <a:t> </a:t>
            </a:r>
            <a:r>
              <a:rPr lang="en-US" sz="1400" dirty="0" err="1"/>
              <a:t>tradicionalismus</a:t>
            </a:r>
            <a:r>
              <a:rPr lang="en-US" sz="1400" dirty="0"/>
              <a:t> </a:t>
            </a:r>
            <a:r>
              <a:rPr lang="cs-CZ" sz="1400" dirty="0"/>
              <a:t>proti</a:t>
            </a:r>
            <a:r>
              <a:rPr lang="en-US" sz="1400" dirty="0"/>
              <a:t> </a:t>
            </a:r>
            <a:r>
              <a:rPr lang="en-US" sz="1400" dirty="0" err="1"/>
              <a:t>otevřenost</a:t>
            </a:r>
            <a:r>
              <a:rPr lang="cs-CZ" sz="1400" dirty="0"/>
              <a:t>i</a:t>
            </a:r>
            <a:r>
              <a:rPr lang="en-US" sz="1400" dirty="0"/>
              <a:t> </a:t>
            </a:r>
            <a:r>
              <a:rPr lang="en-US" sz="1400" dirty="0" err="1"/>
              <a:t>městských</a:t>
            </a:r>
            <a:r>
              <a:rPr lang="en-US" sz="1400" dirty="0"/>
              <a:t> center, </a:t>
            </a:r>
            <a:r>
              <a:rPr lang="en-US" sz="1400" dirty="0" err="1"/>
              <a:t>která</a:t>
            </a:r>
            <a:r>
              <a:rPr lang="en-US" sz="1400" dirty="0"/>
              <a:t> se</a:t>
            </a:r>
            <a:endParaRPr lang="cs-CZ" sz="1400" dirty="0"/>
          </a:p>
          <a:p>
            <a:pPr marL="0" indent="0">
              <a:spcAft>
                <a:spcPts val="600"/>
              </a:spcAft>
              <a:buNone/>
            </a:pPr>
            <a:r>
              <a:rPr lang="cs-CZ" sz="1400" dirty="0"/>
              <a:t>	</a:t>
            </a:r>
            <a:r>
              <a:rPr lang="en-US" sz="1400" dirty="0" err="1"/>
              <a:t>nechávala</a:t>
            </a:r>
            <a:r>
              <a:rPr lang="en-US" sz="1400" dirty="0"/>
              <a:t> </a:t>
            </a:r>
            <a:r>
              <a:rPr lang="en-US" sz="1400" dirty="0" err="1"/>
              <a:t>ovlivňovat</a:t>
            </a:r>
            <a:r>
              <a:rPr lang="en-US" sz="1400" dirty="0"/>
              <a:t> </a:t>
            </a:r>
            <a:r>
              <a:rPr lang="en-US" sz="1400" dirty="0" err="1"/>
              <a:t>evropskými</a:t>
            </a:r>
            <a:r>
              <a:rPr lang="en-US" sz="1400" dirty="0"/>
              <a:t> a </a:t>
            </a:r>
            <a:r>
              <a:rPr lang="en-US" sz="1400" dirty="0" err="1"/>
              <a:t>severoamerickými</a:t>
            </a:r>
            <a:r>
              <a:rPr lang="en-US" sz="1400" dirty="0"/>
              <a:t> </a:t>
            </a:r>
            <a:r>
              <a:rPr lang="en-US" sz="1400" dirty="0" err="1"/>
              <a:t>tendencemi</a:t>
            </a:r>
            <a:r>
              <a:rPr lang="en-US" sz="1400" dirty="0"/>
              <a:t>.</a:t>
            </a:r>
            <a:endParaRPr lang="cs-CZ" sz="1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/>
              <a:t>V </a:t>
            </a:r>
            <a:r>
              <a:rPr lang="en-US" sz="1400" b="1" dirty="0" err="1"/>
              <a:t>zásadě</a:t>
            </a:r>
            <a:r>
              <a:rPr lang="en-US" sz="1400" b="1" dirty="0"/>
              <a:t> se </a:t>
            </a:r>
            <a:r>
              <a:rPr lang="en-US" sz="1400" b="1" dirty="0" err="1"/>
              <a:t>tak</a:t>
            </a:r>
            <a:r>
              <a:rPr lang="en-US" sz="1400" b="1" dirty="0"/>
              <a:t> </a:t>
            </a:r>
            <a:r>
              <a:rPr lang="en-US" sz="1400" b="1" dirty="0" err="1"/>
              <a:t>setkáváme</a:t>
            </a:r>
            <a:r>
              <a:rPr lang="en-US" sz="1400" b="1" dirty="0"/>
              <a:t> se 4 </a:t>
            </a:r>
            <a:r>
              <a:rPr lang="en-US" sz="1400" b="1" dirty="0" err="1"/>
              <a:t>vizemi</a:t>
            </a:r>
            <a:r>
              <a:rPr lang="en-US" sz="1400" b="1" dirty="0"/>
              <a:t> </a:t>
            </a:r>
            <a:r>
              <a:rPr lang="en-US" sz="1400" b="1" dirty="0" err="1"/>
              <a:t>světa</a:t>
            </a:r>
            <a:r>
              <a:rPr lang="en-US" sz="1400" b="1" dirty="0"/>
              <a:t> </a:t>
            </a:r>
            <a:r>
              <a:rPr lang="en-US" sz="1400" b="1" dirty="0" err="1"/>
              <a:t>či</a:t>
            </a:r>
            <a:r>
              <a:rPr lang="en-US" sz="1400" b="1" dirty="0"/>
              <a:t> </a:t>
            </a:r>
            <a:r>
              <a:rPr lang="en-US" sz="1400" b="1" dirty="0" err="1"/>
              <a:t>náladami</a:t>
            </a:r>
            <a:r>
              <a:rPr lang="en-US" sz="1400" dirty="0"/>
              <a:t>:  </a:t>
            </a:r>
            <a:endParaRPr lang="cs-CZ" sz="1400" dirty="0"/>
          </a:p>
          <a:p>
            <a:pPr marL="0" indent="0">
              <a:spcAft>
                <a:spcPts val="600"/>
              </a:spcAft>
              <a:buNone/>
            </a:pPr>
            <a:r>
              <a:rPr lang="cs-CZ" sz="1400" dirty="0"/>
              <a:t>	</a:t>
            </a:r>
            <a:r>
              <a:rPr lang="en-US" sz="1400" dirty="0" err="1"/>
              <a:t>statická</a:t>
            </a:r>
            <a:r>
              <a:rPr lang="en-US" sz="1400" dirty="0"/>
              <a:t>, </a:t>
            </a:r>
            <a:r>
              <a:rPr lang="en-US" sz="1400" dirty="0" err="1"/>
              <a:t>lehce</a:t>
            </a:r>
            <a:r>
              <a:rPr lang="en-US" sz="1400" dirty="0"/>
              <a:t> </a:t>
            </a:r>
            <a:r>
              <a:rPr lang="en-US" sz="1400" dirty="0" err="1"/>
              <a:t>saudosistní</a:t>
            </a:r>
            <a:r>
              <a:rPr lang="en-US" sz="1400" dirty="0"/>
              <a:t> </a:t>
            </a:r>
          </a:p>
          <a:p>
            <a:pPr marL="114300" indent="0">
              <a:spcAft>
                <a:spcPts val="600"/>
              </a:spcAft>
              <a:buNone/>
            </a:pPr>
            <a:r>
              <a:rPr lang="en-US" sz="1400" dirty="0"/>
              <a:t>       </a:t>
            </a:r>
            <a:r>
              <a:rPr lang="cs-CZ" sz="1400" dirty="0"/>
              <a:t>	l</a:t>
            </a:r>
            <a:r>
              <a:rPr lang="en-US" sz="1400" dirty="0" err="1"/>
              <a:t>iberalismus</a:t>
            </a:r>
            <a:r>
              <a:rPr lang="en-US" sz="1400" dirty="0"/>
              <a:t> ne </a:t>
            </a:r>
            <a:r>
              <a:rPr lang="en-US" sz="1400" dirty="0" err="1"/>
              <a:t>zcela</a:t>
            </a:r>
            <a:r>
              <a:rPr lang="en-US" sz="1400" dirty="0"/>
              <a:t> </a:t>
            </a:r>
            <a:r>
              <a:rPr lang="en-US" sz="1400" dirty="0" err="1"/>
              <a:t>přesně</a:t>
            </a:r>
            <a:r>
              <a:rPr lang="en-US" sz="1400" dirty="0"/>
              <a:t> </a:t>
            </a:r>
            <a:r>
              <a:rPr lang="en-US" sz="1400" dirty="0" err="1"/>
              <a:t>definovaný</a:t>
            </a:r>
            <a:endParaRPr lang="en-US" sz="1400" dirty="0"/>
          </a:p>
          <a:p>
            <a:pPr marL="114300" indent="0">
              <a:spcAft>
                <a:spcPts val="600"/>
              </a:spcAft>
              <a:buNone/>
            </a:pPr>
            <a:r>
              <a:rPr lang="en-US" sz="1400" dirty="0"/>
              <a:t>      </a:t>
            </a:r>
            <a:r>
              <a:rPr lang="cs-CZ" sz="1400" dirty="0"/>
              <a:t>	z</a:t>
            </a:r>
            <a:r>
              <a:rPr lang="en-US" sz="1400" dirty="0" err="1"/>
              <a:t>akomplexovanost</a:t>
            </a:r>
            <a:r>
              <a:rPr lang="en-US" sz="1400" dirty="0"/>
              <a:t> </a:t>
            </a:r>
            <a:r>
              <a:rPr lang="en-US" sz="1400" dirty="0" err="1"/>
              <a:t>středních</a:t>
            </a:r>
            <a:r>
              <a:rPr lang="en-US" sz="1400" dirty="0"/>
              <a:t> </a:t>
            </a:r>
            <a:r>
              <a:rPr lang="en-US" sz="1400" dirty="0" err="1"/>
              <a:t>městských</a:t>
            </a:r>
            <a:r>
              <a:rPr lang="en-US" sz="1400" dirty="0"/>
              <a:t> </a:t>
            </a:r>
            <a:r>
              <a:rPr lang="en-US" sz="1400" dirty="0" err="1"/>
              <a:t>vrstev</a:t>
            </a:r>
            <a:r>
              <a:rPr lang="en-US" sz="1400" dirty="0"/>
              <a:t> </a:t>
            </a:r>
            <a:r>
              <a:rPr lang="en-US" sz="1400" dirty="0" err="1"/>
              <a:t>oscilující</a:t>
            </a:r>
            <a:r>
              <a:rPr lang="en-US" sz="1400" dirty="0"/>
              <a:t> </a:t>
            </a:r>
            <a:r>
              <a:rPr lang="en-US" sz="1400" dirty="0" err="1"/>
              <a:t>mezi</a:t>
            </a:r>
            <a:r>
              <a:rPr lang="en-US" sz="1400" dirty="0"/>
              <a:t> </a:t>
            </a:r>
            <a:r>
              <a:rPr lang="en-US" sz="1400" dirty="0" err="1"/>
              <a:t>sebelítostí</a:t>
            </a:r>
            <a:r>
              <a:rPr lang="en-US" sz="1400" dirty="0"/>
              <a:t> a </a:t>
            </a:r>
            <a:r>
              <a:rPr lang="en-US" sz="1400" dirty="0" err="1"/>
              <a:t>snahou</a:t>
            </a:r>
            <a:r>
              <a:rPr lang="en-US" sz="1400" dirty="0"/>
              <a:t> o </a:t>
            </a:r>
            <a:r>
              <a:rPr lang="en-US" sz="1400" dirty="0" err="1"/>
              <a:t>změnu</a:t>
            </a:r>
            <a:endParaRPr lang="en-US" sz="1400" dirty="0"/>
          </a:p>
          <a:p>
            <a:pPr marL="114300" indent="0">
              <a:spcAft>
                <a:spcPts val="600"/>
              </a:spcAft>
              <a:buNone/>
            </a:pPr>
            <a:r>
              <a:rPr lang="en-US" sz="1400" dirty="0"/>
              <a:t>    </a:t>
            </a:r>
            <a:r>
              <a:rPr lang="cs-CZ" sz="1400" dirty="0"/>
              <a:t>	</a:t>
            </a:r>
            <a:r>
              <a:rPr lang="en-US" sz="1400" dirty="0" err="1"/>
              <a:t>revoluční</a:t>
            </a:r>
            <a:r>
              <a:rPr lang="en-US" sz="1400" dirty="0"/>
              <a:t> </a:t>
            </a:r>
            <a:r>
              <a:rPr lang="en-US" sz="1400" dirty="0" err="1"/>
              <a:t>duch</a:t>
            </a:r>
            <a:endParaRPr lang="en-US" sz="1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 err="1"/>
              <a:t>Díky</a:t>
            </a:r>
            <a:r>
              <a:rPr lang="en-US" sz="1400" dirty="0"/>
              <a:t> </a:t>
            </a:r>
            <a:r>
              <a:rPr lang="en-US" sz="1400" dirty="0" err="1"/>
              <a:t>rozrůzněnému</a:t>
            </a:r>
            <a:r>
              <a:rPr lang="en-US" sz="1400" dirty="0"/>
              <a:t> </a:t>
            </a:r>
            <a:r>
              <a:rPr lang="en-US" sz="1400" dirty="0" err="1"/>
              <a:t>charakteru</a:t>
            </a:r>
            <a:r>
              <a:rPr lang="en-US" sz="1400" dirty="0"/>
              <a:t> </a:t>
            </a:r>
            <a:r>
              <a:rPr lang="en-US" sz="1400" dirty="0" err="1"/>
              <a:t>brazilských</a:t>
            </a:r>
            <a:r>
              <a:rPr lang="en-US" sz="1400" dirty="0"/>
              <a:t> </a:t>
            </a:r>
            <a:r>
              <a:rPr lang="en-US" sz="1400" dirty="0" err="1"/>
              <a:t>států</a:t>
            </a:r>
            <a:r>
              <a:rPr lang="en-US" sz="1400" dirty="0"/>
              <a:t> se </a:t>
            </a:r>
            <a:r>
              <a:rPr lang="en-US" sz="1400" dirty="0" err="1"/>
              <a:t>tyto</a:t>
            </a:r>
            <a:r>
              <a:rPr lang="en-US" sz="1400" dirty="0"/>
              <a:t> tendence </a:t>
            </a:r>
            <a:r>
              <a:rPr lang="en-US" sz="1400" dirty="0" err="1"/>
              <a:t>neprojevovaly</a:t>
            </a:r>
            <a:r>
              <a:rPr lang="en-US" sz="1400" dirty="0"/>
              <a:t> </a:t>
            </a:r>
            <a:r>
              <a:rPr lang="en-US" sz="1400" dirty="0" err="1"/>
              <a:t>všechny</a:t>
            </a:r>
            <a:r>
              <a:rPr lang="en-US" sz="1400" dirty="0"/>
              <a:t> </a:t>
            </a:r>
            <a:r>
              <a:rPr lang="en-US" sz="1400" dirty="0" err="1"/>
              <a:t>najednou</a:t>
            </a:r>
            <a:r>
              <a:rPr lang="en-US" sz="1400" dirty="0"/>
              <a:t>, ale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různých</a:t>
            </a:r>
            <a:r>
              <a:rPr lang="en-US" sz="1400" dirty="0"/>
              <a:t> </a:t>
            </a:r>
            <a:r>
              <a:rPr lang="en-US" sz="1400" dirty="0" err="1"/>
              <a:t>místech</a:t>
            </a:r>
            <a:r>
              <a:rPr lang="en-US" sz="1400" dirty="0"/>
              <a:t> </a:t>
            </a:r>
            <a:r>
              <a:rPr lang="en-US" sz="1400" dirty="0" err="1"/>
              <a:t>různě</a:t>
            </a:r>
            <a:r>
              <a:rPr lang="cs-CZ" sz="1400" dirty="0"/>
              <a:t>:</a:t>
            </a:r>
            <a:endParaRPr lang="en-US" sz="1400" dirty="0"/>
          </a:p>
          <a:p>
            <a:pPr marL="114300" lvl="0" indent="0">
              <a:spcAft>
                <a:spcPts val="600"/>
              </a:spcAft>
              <a:buNone/>
            </a:pPr>
            <a:r>
              <a:rPr lang="cs-CZ" sz="1400" dirty="0"/>
              <a:t>	n</a:t>
            </a:r>
            <a:r>
              <a:rPr lang="en-US" sz="1400" dirty="0" err="1"/>
              <a:t>apříklad</a:t>
            </a:r>
            <a:r>
              <a:rPr lang="en-US" sz="1400" dirty="0"/>
              <a:t> </a:t>
            </a:r>
            <a:r>
              <a:rPr lang="en-US" sz="1400" dirty="0" err="1"/>
              <a:t>sertão</a:t>
            </a:r>
            <a:r>
              <a:rPr lang="en-US" sz="1400" dirty="0"/>
              <a:t> do </a:t>
            </a:r>
            <a:r>
              <a:rPr lang="en-US" sz="1400" dirty="0" err="1"/>
              <a:t>Nordeste</a:t>
            </a:r>
            <a:r>
              <a:rPr lang="en-US" sz="1400" dirty="0"/>
              <a:t> </a:t>
            </a:r>
            <a:r>
              <a:rPr lang="en-US" sz="1400" dirty="0" err="1"/>
              <a:t>byl</a:t>
            </a:r>
            <a:r>
              <a:rPr lang="en-US" sz="1400" dirty="0"/>
              <a:t> </a:t>
            </a:r>
            <a:r>
              <a:rPr lang="en-US" sz="1400" dirty="0" err="1"/>
              <a:t>marginalizovaný</a:t>
            </a:r>
            <a:r>
              <a:rPr lang="en-US" sz="1400" dirty="0"/>
              <a:t> a </a:t>
            </a:r>
            <a:r>
              <a:rPr lang="en-US" sz="1400" dirty="0" err="1"/>
              <a:t>izolovaný</a:t>
            </a:r>
            <a:r>
              <a:rPr lang="en-US" sz="1400" dirty="0"/>
              <a:t>, proto se </a:t>
            </a:r>
            <a:r>
              <a:rPr lang="en-US" sz="1400" dirty="0" err="1"/>
              <a:t>přikláněl</a:t>
            </a:r>
            <a:r>
              <a:rPr lang="en-US" sz="1400" dirty="0"/>
              <a:t> k </a:t>
            </a:r>
            <a:r>
              <a:rPr lang="en-US" sz="1400" dirty="0" err="1"/>
              <a:t>archaizujícím</a:t>
            </a:r>
            <a:r>
              <a:rPr lang="en-US" sz="1400" dirty="0"/>
              <a:t> </a:t>
            </a:r>
            <a:r>
              <a:rPr lang="en-US" sz="1400" dirty="0" err="1"/>
              <a:t>řešením</a:t>
            </a:r>
            <a:r>
              <a:rPr lang="cs-CZ" sz="1400" dirty="0"/>
              <a:t>;</a:t>
            </a:r>
            <a:r>
              <a:rPr lang="en-US" sz="1400" dirty="0"/>
              <a:t> </a:t>
            </a:r>
          </a:p>
          <a:p>
            <a:pPr marL="114300" lvl="0" indent="0">
              <a:spcAft>
                <a:spcPts val="600"/>
              </a:spcAft>
              <a:buNone/>
            </a:pPr>
            <a:r>
              <a:rPr lang="cs-CZ" sz="1400" dirty="0"/>
              <a:t>	v</a:t>
            </a:r>
            <a:r>
              <a:rPr lang="en-US" sz="1400" dirty="0"/>
              <a:t> </a:t>
            </a:r>
            <a:r>
              <a:rPr lang="en-US" sz="1400" dirty="0" err="1"/>
              <a:t>Sã</a:t>
            </a:r>
            <a:r>
              <a:rPr lang="cs-CZ" sz="1400" dirty="0"/>
              <a:t>o Paulo se naopak</a:t>
            </a:r>
            <a:r>
              <a:rPr lang="en-US" sz="1400" dirty="0"/>
              <a:t> v </a:t>
            </a:r>
            <a:r>
              <a:rPr lang="en-US" sz="1400" dirty="0" err="1"/>
              <a:t>době</a:t>
            </a:r>
            <a:r>
              <a:rPr lang="en-US" sz="1400" dirty="0"/>
              <a:t> </a:t>
            </a:r>
            <a:r>
              <a:rPr lang="cs-CZ" sz="1400" dirty="0"/>
              <a:t>P</a:t>
            </a:r>
            <a:r>
              <a:rPr lang="en-US" sz="1400" dirty="0" err="1"/>
              <a:t>rvní</a:t>
            </a:r>
            <a:r>
              <a:rPr lang="en-US" sz="1400" dirty="0"/>
              <a:t> </a:t>
            </a:r>
            <a:r>
              <a:rPr lang="en-US" sz="1400" dirty="0" err="1"/>
              <a:t>světové</a:t>
            </a:r>
            <a:r>
              <a:rPr lang="en-US" sz="1400" dirty="0"/>
              <a:t> </a:t>
            </a:r>
            <a:r>
              <a:rPr lang="en-US" sz="1400" dirty="0" err="1"/>
              <a:t>války</a:t>
            </a:r>
            <a:r>
              <a:rPr lang="en-US" sz="1400" dirty="0"/>
              <a:t> </a:t>
            </a:r>
            <a:r>
              <a:rPr lang="en-US" sz="1400" dirty="0" err="1"/>
              <a:t>projevovaly</a:t>
            </a:r>
            <a:r>
              <a:rPr lang="en-US" sz="1400" dirty="0"/>
              <a:t> </a:t>
            </a:r>
            <a:r>
              <a:rPr lang="en-US" sz="1400" dirty="0" err="1"/>
              <a:t>revoluční</a:t>
            </a:r>
            <a:r>
              <a:rPr lang="en-US" sz="1400" dirty="0"/>
              <a:t> tendence </a:t>
            </a:r>
            <a:r>
              <a:rPr lang="en-US" sz="1400" dirty="0" err="1"/>
              <a:t>dělníků</a:t>
            </a:r>
            <a:r>
              <a:rPr lang="cs-CZ" sz="14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0475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3416A6A-EA8B-4DDC-A089-72C5F1A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2B6DC9-E9EF-418D-BAA1-0029971A2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1600" b="1" dirty="0"/>
              <a:t>Do </a:t>
            </a:r>
            <a:r>
              <a:rPr lang="en-US" sz="1600" b="1" dirty="0" err="1"/>
              <a:t>kulturního</a:t>
            </a:r>
            <a:r>
              <a:rPr lang="en-US" sz="1600" b="1" dirty="0"/>
              <a:t> </a:t>
            </a:r>
            <a:r>
              <a:rPr lang="en-US" sz="1600" b="1" dirty="0" err="1"/>
              <a:t>života</a:t>
            </a:r>
            <a:r>
              <a:rPr lang="en-US" sz="1600" b="1" dirty="0"/>
              <a:t> </a:t>
            </a:r>
            <a:r>
              <a:rPr lang="en-US" sz="1600" b="1" dirty="0" err="1"/>
              <a:t>vstupují</a:t>
            </a:r>
            <a:r>
              <a:rPr lang="en-US" sz="1600" b="1" dirty="0"/>
              <a:t> </a:t>
            </a:r>
            <a:r>
              <a:rPr lang="en-US" sz="1600" b="1" dirty="0" err="1"/>
              <a:t>vlivy</a:t>
            </a:r>
            <a:r>
              <a:rPr lang="en-US" sz="1600" b="1" dirty="0"/>
              <a:t> z </a:t>
            </a:r>
            <a:r>
              <a:rPr lang="en-US" sz="1600" b="1" dirty="0" err="1"/>
              <a:t>Evropy</a:t>
            </a:r>
            <a:r>
              <a:rPr lang="en-US" sz="1600" dirty="0"/>
              <a:t>: </a:t>
            </a:r>
            <a:endParaRPr lang="cs-CZ" sz="1600" dirty="0"/>
          </a:p>
          <a:p>
            <a:pPr marL="0" indent="0">
              <a:spcAft>
                <a:spcPts val="0"/>
              </a:spcAft>
              <a:buNone/>
            </a:pPr>
            <a:r>
              <a:rPr lang="cs-CZ" sz="1600" dirty="0"/>
              <a:t>	</a:t>
            </a:r>
            <a:r>
              <a:rPr lang="en-US" sz="1600" dirty="0" err="1"/>
              <a:t>čtou</a:t>
            </a:r>
            <a:r>
              <a:rPr lang="en-US" sz="1600" dirty="0"/>
              <a:t> se </a:t>
            </a:r>
            <a:r>
              <a:rPr lang="en-US" sz="1600" b="1" dirty="0" err="1"/>
              <a:t>knihy</a:t>
            </a:r>
            <a:r>
              <a:rPr lang="en-US" sz="1600" b="1" dirty="0"/>
              <a:t> </a:t>
            </a:r>
            <a:r>
              <a:rPr lang="en-US" sz="1600" b="1" dirty="0" err="1"/>
              <a:t>italských</a:t>
            </a:r>
            <a:r>
              <a:rPr lang="en-US" sz="1600" b="1" dirty="0"/>
              <a:t> </a:t>
            </a:r>
            <a:r>
              <a:rPr lang="en-US" sz="1600" b="1" dirty="0" err="1"/>
              <a:t>futuristů</a:t>
            </a:r>
            <a:r>
              <a:rPr lang="en-US" sz="1600" b="1" dirty="0"/>
              <a:t>, a </a:t>
            </a:r>
            <a:r>
              <a:rPr lang="en-US" sz="1600" b="1" dirty="0" err="1"/>
              <a:t>francouzských</a:t>
            </a:r>
            <a:r>
              <a:rPr lang="en-US" sz="1600" b="1" dirty="0"/>
              <a:t> </a:t>
            </a:r>
            <a:r>
              <a:rPr lang="en-US" sz="1600" b="1" dirty="0" err="1"/>
              <a:t>dadaistů</a:t>
            </a:r>
            <a:r>
              <a:rPr lang="en-US" sz="1600" b="1" dirty="0"/>
              <a:t> a </a:t>
            </a:r>
            <a:r>
              <a:rPr lang="en-US" sz="1600" b="1" dirty="0" err="1"/>
              <a:t>surrealistů</a:t>
            </a:r>
            <a:r>
              <a:rPr lang="en-US" sz="1600" dirty="0"/>
              <a:t>, </a:t>
            </a:r>
            <a:r>
              <a:rPr lang="en-US" sz="1600" dirty="0" err="1"/>
              <a:t>chodí</a:t>
            </a:r>
            <a:r>
              <a:rPr lang="en-US" sz="1600" dirty="0"/>
              <a:t> se do </a:t>
            </a:r>
            <a:r>
              <a:rPr lang="en-US" sz="1600" dirty="0" err="1"/>
              <a:t>divadla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cs-CZ" sz="1600" dirty="0"/>
              <a:t>	</a:t>
            </a:r>
            <a:r>
              <a:rPr lang="en-US" sz="1600" b="1" dirty="0" err="1"/>
              <a:t>Pirandella</a:t>
            </a:r>
            <a:r>
              <a:rPr lang="en-US" sz="1600" dirty="0"/>
              <a:t>, do kina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b="1" dirty="0" err="1"/>
              <a:t>Chaplina</a:t>
            </a:r>
            <a:r>
              <a:rPr lang="en-US" sz="1600" dirty="0"/>
              <a:t>. </a:t>
            </a:r>
            <a:r>
              <a:rPr lang="en-US" sz="1600" dirty="0" err="1"/>
              <a:t>Brazilci</a:t>
            </a:r>
            <a:r>
              <a:rPr lang="en-US" sz="1600" dirty="0"/>
              <a:t> se </a:t>
            </a:r>
            <a:r>
              <a:rPr lang="en-US" sz="1600" dirty="0" err="1"/>
              <a:t>začínají</a:t>
            </a:r>
            <a:r>
              <a:rPr lang="en-US" sz="1600" dirty="0"/>
              <a:t> </a:t>
            </a:r>
            <a:r>
              <a:rPr lang="en-US" sz="1600" dirty="0" err="1"/>
              <a:t>seznamovat</a:t>
            </a:r>
            <a:r>
              <a:rPr lang="en-US" sz="1600" dirty="0"/>
              <a:t> s </a:t>
            </a:r>
            <a:r>
              <a:rPr lang="en-US" sz="1600" b="1" dirty="0" err="1"/>
              <a:t>Picassem</a:t>
            </a:r>
            <a:r>
              <a:rPr lang="en-US" sz="1600" dirty="0"/>
              <a:t>, </a:t>
            </a:r>
            <a:r>
              <a:rPr lang="en-US" sz="1600" b="1" dirty="0" err="1"/>
              <a:t>pařížskými</a:t>
            </a:r>
            <a:r>
              <a:rPr lang="en-US" sz="1600" b="1" dirty="0"/>
              <a:t> </a:t>
            </a:r>
            <a:r>
              <a:rPr lang="en-US" sz="1600" b="1" dirty="0" err="1"/>
              <a:t>primitivisty</a:t>
            </a:r>
            <a:r>
              <a:rPr lang="en-US" sz="1600" b="1" dirty="0"/>
              <a:t>, </a:t>
            </a:r>
            <a:r>
              <a:rPr lang="cs-CZ" sz="1600" b="1" dirty="0"/>
              <a:t>	</a:t>
            </a:r>
            <a:r>
              <a:rPr lang="en-US" sz="1600" b="1" dirty="0" err="1"/>
              <a:t>německými</a:t>
            </a:r>
            <a:r>
              <a:rPr lang="en-US" sz="1600" b="1" dirty="0"/>
              <a:t> </a:t>
            </a:r>
            <a:r>
              <a:rPr lang="en-US" sz="1600" b="1" dirty="0" err="1"/>
              <a:t>expresionisty</a:t>
            </a:r>
            <a:r>
              <a:rPr lang="en-US" sz="1600" dirty="0"/>
              <a:t>. </a:t>
            </a:r>
            <a:r>
              <a:rPr lang="en-US" sz="1600" dirty="0" err="1"/>
              <a:t>Mluví</a:t>
            </a:r>
            <a:r>
              <a:rPr lang="en-US" sz="1600" dirty="0"/>
              <a:t> se o </a:t>
            </a:r>
            <a:r>
              <a:rPr lang="en-US" sz="1600" b="1" dirty="0" err="1"/>
              <a:t>Freudově</a:t>
            </a:r>
            <a:r>
              <a:rPr lang="en-US" sz="1600" dirty="0"/>
              <a:t> </a:t>
            </a:r>
            <a:r>
              <a:rPr lang="en-US" sz="1600" dirty="0" err="1"/>
              <a:t>psychoanalýze</a:t>
            </a:r>
            <a:r>
              <a:rPr lang="en-US" sz="1600" dirty="0"/>
              <a:t>, </a:t>
            </a:r>
            <a:r>
              <a:rPr lang="en-US" sz="1600" b="1" dirty="0" err="1"/>
              <a:t>Einsteinově</a:t>
            </a:r>
            <a:r>
              <a:rPr lang="en-US" sz="1600" dirty="0"/>
              <a:t> </a:t>
            </a:r>
            <a:r>
              <a:rPr lang="en-US" sz="1600" dirty="0" err="1"/>
              <a:t>relativismu</a:t>
            </a:r>
            <a:r>
              <a:rPr lang="en-US" sz="1600" dirty="0"/>
              <a:t> a </a:t>
            </a:r>
            <a:r>
              <a:rPr lang="en-US" sz="1600" b="1" dirty="0" err="1"/>
              <a:t>Bergsonově</a:t>
            </a:r>
            <a:r>
              <a:rPr lang="en-US" sz="1600" dirty="0"/>
              <a:t> </a:t>
            </a:r>
            <a:r>
              <a:rPr lang="cs-CZ" sz="1600" dirty="0"/>
              <a:t>	</a:t>
            </a:r>
            <a:r>
              <a:rPr lang="en-US" sz="1600" dirty="0" err="1"/>
              <a:t>filozofii</a:t>
            </a:r>
            <a:r>
              <a:rPr lang="en-US" sz="1600" dirty="0"/>
              <a:t> </a:t>
            </a:r>
            <a:r>
              <a:rPr lang="en-US" sz="1600" dirty="0" err="1"/>
              <a:t>života</a:t>
            </a:r>
            <a:r>
              <a:rPr lang="en-US" sz="16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600" dirty="0"/>
              <a:t>Na </a:t>
            </a:r>
            <a:r>
              <a:rPr lang="en-US" sz="1600" dirty="0" err="1"/>
              <a:t>politické</a:t>
            </a:r>
            <a:r>
              <a:rPr lang="en-US" sz="1600" dirty="0"/>
              <a:t> </a:t>
            </a:r>
            <a:r>
              <a:rPr lang="en-US" sz="1600" dirty="0" err="1"/>
              <a:t>scéně</a:t>
            </a:r>
            <a:r>
              <a:rPr lang="en-US" sz="1600" dirty="0"/>
              <a:t> se </a:t>
            </a:r>
            <a:r>
              <a:rPr lang="en-US" sz="1600" dirty="0" err="1"/>
              <a:t>objevují</a:t>
            </a:r>
            <a:r>
              <a:rPr lang="en-US" sz="1600" dirty="0"/>
              <a:t> </a:t>
            </a:r>
            <a:r>
              <a:rPr lang="en-US" sz="1600" dirty="0" err="1"/>
              <a:t>ohlasy</a:t>
            </a:r>
            <a:r>
              <a:rPr lang="en-US" sz="1600" dirty="0"/>
              <a:t> </a:t>
            </a:r>
            <a:r>
              <a:rPr lang="en-US" sz="1600" dirty="0" err="1"/>
              <a:t>ruské</a:t>
            </a:r>
            <a:r>
              <a:rPr lang="en-US" sz="1600" dirty="0"/>
              <a:t> </a:t>
            </a:r>
            <a:r>
              <a:rPr lang="en-US" sz="1600" dirty="0" err="1"/>
              <a:t>revoluce</a:t>
            </a:r>
            <a:r>
              <a:rPr lang="en-US" sz="1600" dirty="0"/>
              <a:t>, </a:t>
            </a:r>
            <a:r>
              <a:rPr lang="en-US" sz="1600" dirty="0" err="1"/>
              <a:t>španělského</a:t>
            </a:r>
            <a:r>
              <a:rPr lang="en-US" sz="1600" dirty="0"/>
              <a:t> </a:t>
            </a:r>
            <a:r>
              <a:rPr lang="en-US" sz="1600" dirty="0" err="1"/>
              <a:t>anarchismu</a:t>
            </a:r>
            <a:r>
              <a:rPr lang="cs-CZ" sz="1600" dirty="0"/>
              <a:t> a</a:t>
            </a:r>
            <a:r>
              <a:rPr lang="en-US" sz="1600" dirty="0"/>
              <a:t> </a:t>
            </a:r>
            <a:r>
              <a:rPr lang="en-US" sz="1600" dirty="0" err="1"/>
              <a:t>syndikalismu</a:t>
            </a:r>
            <a:r>
              <a:rPr lang="cs-CZ" sz="1600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italského</a:t>
            </a:r>
            <a:r>
              <a:rPr lang="en-US" sz="1600" dirty="0"/>
              <a:t> </a:t>
            </a:r>
            <a:r>
              <a:rPr lang="en-US" sz="1600" dirty="0" err="1"/>
              <a:t>fašismu</a:t>
            </a:r>
            <a:r>
              <a:rPr lang="cs-CZ" sz="1600" dirty="0"/>
              <a:t>.</a:t>
            </a:r>
            <a:r>
              <a:rPr lang="en-US" sz="1600" dirty="0"/>
              <a:t> </a:t>
            </a:r>
            <a:endParaRPr lang="cs-CZ" sz="1600" dirty="0"/>
          </a:p>
          <a:p>
            <a:pPr marL="0" indent="0">
              <a:spcAft>
                <a:spcPts val="0"/>
              </a:spcAft>
              <a:buNone/>
            </a:pPr>
            <a:r>
              <a:rPr lang="cs-CZ" sz="1600" dirty="0"/>
              <a:t>V</a:t>
            </a:r>
            <a:r>
              <a:rPr lang="en-US" sz="1600" dirty="0"/>
              <a:t>e </a:t>
            </a:r>
            <a:r>
              <a:rPr lang="en-US" sz="1600" dirty="0" err="1"/>
              <a:t>zkratce</a:t>
            </a:r>
            <a:r>
              <a:rPr lang="en-US" sz="1600" dirty="0"/>
              <a:t> se </a:t>
            </a:r>
            <a:r>
              <a:rPr lang="en-US" sz="1600" dirty="0" err="1"/>
              <a:t>jedná</a:t>
            </a:r>
            <a:r>
              <a:rPr lang="en-US" sz="1600" dirty="0"/>
              <a:t> o </a:t>
            </a:r>
            <a:r>
              <a:rPr lang="en-US" sz="1600" b="1" dirty="0" err="1"/>
              <a:t>iracionalistické</a:t>
            </a:r>
            <a:r>
              <a:rPr lang="en-US" sz="1600" b="1" dirty="0"/>
              <a:t> tendence</a:t>
            </a:r>
            <a:r>
              <a:rPr lang="en-US" sz="1600" dirty="0"/>
              <a:t>, </a:t>
            </a:r>
            <a:r>
              <a:rPr lang="cs-CZ" sz="1600" dirty="0"/>
              <a:t>které jsou vnímány jako</a:t>
            </a:r>
            <a:r>
              <a:rPr lang="en-US" sz="1600" dirty="0"/>
              <a:t> </a:t>
            </a:r>
            <a:r>
              <a:rPr lang="en-US" sz="1600" dirty="0" err="1"/>
              <a:t>existenciální</a:t>
            </a:r>
            <a:r>
              <a:rPr lang="en-US" sz="1600" dirty="0"/>
              <a:t> a </a:t>
            </a:r>
            <a:r>
              <a:rPr lang="en-US" sz="1600" dirty="0" err="1"/>
              <a:t>estetický</a:t>
            </a:r>
            <a:r>
              <a:rPr lang="en-US" sz="1600" dirty="0"/>
              <a:t> </a:t>
            </a:r>
            <a:r>
              <a:rPr lang="en-US" sz="1600" dirty="0" err="1"/>
              <a:t>postoj</a:t>
            </a:r>
            <a:r>
              <a:rPr lang="en-US" sz="1600" dirty="0"/>
              <a:t> – je to </a:t>
            </a:r>
            <a:r>
              <a:rPr lang="en-US" sz="1600" dirty="0" err="1"/>
              <a:t>tento</a:t>
            </a:r>
            <a:r>
              <a:rPr lang="en-US" sz="1600" dirty="0"/>
              <a:t> </a:t>
            </a:r>
            <a:r>
              <a:rPr lang="en-US" sz="1600" dirty="0" err="1"/>
              <a:t>tón</a:t>
            </a:r>
            <a:r>
              <a:rPr lang="en-US" sz="1600" dirty="0"/>
              <a:t>,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kterém</a:t>
            </a:r>
            <a:r>
              <a:rPr lang="en-US" sz="1600" dirty="0"/>
              <a:t> se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en-US" sz="1600" dirty="0" err="1"/>
              <a:t>rozvíjet</a:t>
            </a:r>
            <a:r>
              <a:rPr lang="en-US" sz="1600" dirty="0"/>
              <a:t> </a:t>
            </a:r>
            <a:r>
              <a:rPr lang="en-US" sz="1600" dirty="0" err="1"/>
              <a:t>estetika</a:t>
            </a:r>
            <a:r>
              <a:rPr lang="en-US" sz="1600" dirty="0"/>
              <a:t> </a:t>
            </a:r>
            <a:r>
              <a:rPr lang="en-US" sz="1600" dirty="0" err="1"/>
              <a:t>nových</a:t>
            </a:r>
            <a:r>
              <a:rPr lang="en-US" sz="1600" dirty="0"/>
              <a:t> </a:t>
            </a:r>
            <a:r>
              <a:rPr lang="en-US" sz="1600" dirty="0" err="1"/>
              <a:t>uměleckých</a:t>
            </a:r>
            <a:r>
              <a:rPr lang="en-US" sz="1600" dirty="0"/>
              <a:t> </a:t>
            </a:r>
            <a:r>
              <a:rPr lang="en-US" sz="1600" dirty="0" err="1"/>
              <a:t>skupin</a:t>
            </a:r>
            <a:r>
              <a:rPr lang="en-US" sz="1600" dirty="0"/>
              <a:t> a </a:t>
            </a:r>
            <a:r>
              <a:rPr lang="en-US" sz="1600" dirty="0" err="1"/>
              <a:t>směrů</a:t>
            </a:r>
            <a:r>
              <a:rPr lang="en-US" sz="1600" dirty="0"/>
              <a:t>, </a:t>
            </a:r>
            <a:r>
              <a:rPr lang="en-US" sz="1600" dirty="0" err="1"/>
              <a:t>nazývaných</a:t>
            </a:r>
            <a:r>
              <a:rPr lang="en-US" sz="1600" dirty="0"/>
              <a:t> </a:t>
            </a:r>
            <a:r>
              <a:rPr lang="en-US" sz="1600" dirty="0" err="1"/>
              <a:t>modernistickými</a:t>
            </a:r>
            <a:r>
              <a:rPr lang="en-US" sz="1600" dirty="0"/>
              <a:t> – </a:t>
            </a:r>
            <a:r>
              <a:rPr lang="en-US" sz="1600" dirty="0" err="1"/>
              <a:t>agresivní</a:t>
            </a:r>
            <a:r>
              <a:rPr lang="en-US" sz="1600" dirty="0"/>
              <a:t> </a:t>
            </a:r>
            <a:r>
              <a:rPr lang="en-US" sz="1600" dirty="0" err="1"/>
              <a:t>tón</a:t>
            </a:r>
            <a:r>
              <a:rPr lang="en-US" sz="1600" dirty="0"/>
              <a:t>, </a:t>
            </a:r>
            <a:r>
              <a:rPr lang="en-US" sz="1600" dirty="0" err="1"/>
              <a:t>který</a:t>
            </a:r>
            <a:r>
              <a:rPr lang="en-US" sz="1600" dirty="0"/>
              <a:t> </a:t>
            </a:r>
            <a:r>
              <a:rPr lang="en-US" sz="1600" dirty="0" err="1"/>
              <a:t>zamýšlí</a:t>
            </a:r>
            <a:r>
              <a:rPr lang="en-US" sz="1600" dirty="0"/>
              <a:t> </a:t>
            </a:r>
            <a:r>
              <a:rPr lang="en-US" sz="1600" dirty="0" err="1"/>
              <a:t>rozbořit</a:t>
            </a:r>
            <a:r>
              <a:rPr lang="en-US" sz="1600" dirty="0"/>
              <a:t> </a:t>
            </a:r>
            <a:r>
              <a:rPr lang="en-US" sz="1600" dirty="0" err="1"/>
              <a:t>parnasistní</a:t>
            </a:r>
            <a:r>
              <a:rPr lang="en-US" sz="1600" dirty="0"/>
              <a:t> </a:t>
            </a:r>
            <a:r>
              <a:rPr lang="en-US" sz="1600" dirty="0" err="1"/>
              <a:t>sloupy</a:t>
            </a:r>
            <a:r>
              <a:rPr lang="en-US" sz="1600" dirty="0"/>
              <a:t> a </a:t>
            </a:r>
            <a:r>
              <a:rPr lang="en-US" sz="1600" dirty="0" err="1"/>
              <a:t>akademicismus</a:t>
            </a:r>
            <a:r>
              <a:rPr lang="en-US" sz="1600" dirty="0"/>
              <a:t> </a:t>
            </a:r>
            <a:r>
              <a:rPr lang="en-US" sz="1600" dirty="0" err="1"/>
              <a:t>vůbec</a:t>
            </a:r>
            <a:r>
              <a:rPr lang="en-US" sz="1600" dirty="0"/>
              <a:t> – </a:t>
            </a:r>
            <a:r>
              <a:rPr lang="en-US" sz="1600" dirty="0" err="1"/>
              <a:t>brazilský</a:t>
            </a:r>
            <a:r>
              <a:rPr lang="en-US" sz="1600" dirty="0"/>
              <a:t> </a:t>
            </a:r>
            <a:r>
              <a:rPr lang="en-US" sz="1600" dirty="0" err="1"/>
              <a:t>modernismus</a:t>
            </a:r>
            <a:r>
              <a:rPr lang="en-US" sz="1600" dirty="0"/>
              <a:t> </a:t>
            </a:r>
            <a:r>
              <a:rPr lang="en-US" sz="1600" dirty="0" err="1"/>
              <a:t>byl</a:t>
            </a:r>
            <a:r>
              <a:rPr lang="en-US" sz="1600" dirty="0"/>
              <a:t> </a:t>
            </a:r>
            <a:r>
              <a:rPr lang="en-US" sz="1600" dirty="0" err="1"/>
              <a:t>navíc</a:t>
            </a:r>
            <a:r>
              <a:rPr lang="en-US" sz="1600" dirty="0"/>
              <a:t> </a:t>
            </a:r>
            <a:r>
              <a:rPr lang="en-US" sz="1600" dirty="0" err="1"/>
              <a:t>charakteristický</a:t>
            </a:r>
            <a:r>
              <a:rPr lang="en-US" sz="1600" dirty="0"/>
              <a:t> „</a:t>
            </a:r>
            <a:r>
              <a:rPr lang="en-US" sz="1600" dirty="0" err="1"/>
              <a:t>evasionismem</a:t>
            </a:r>
            <a:r>
              <a:rPr lang="en-US" sz="1600" dirty="0"/>
              <a:t>“, </a:t>
            </a:r>
            <a:r>
              <a:rPr lang="en-US" sz="1600" dirty="0" err="1"/>
              <a:t>únikem</a:t>
            </a:r>
            <a:r>
              <a:rPr lang="en-US" sz="1600" dirty="0"/>
              <a:t> z reality.</a:t>
            </a:r>
          </a:p>
          <a:p>
            <a:pPr marL="114300" indent="0"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600" b="1" dirty="0" err="1"/>
              <a:t>Charakteristickým</a:t>
            </a:r>
            <a:r>
              <a:rPr lang="en-US" sz="1600" b="1" dirty="0"/>
              <a:t> </a:t>
            </a:r>
            <a:r>
              <a:rPr lang="en-US" sz="1600" b="1" dirty="0" err="1"/>
              <a:t>rysem</a:t>
            </a:r>
            <a:r>
              <a:rPr lang="en-US" sz="1600" b="1" dirty="0"/>
              <a:t> </a:t>
            </a:r>
            <a:r>
              <a:rPr lang="en-US" sz="1600" b="1" dirty="0" err="1"/>
              <a:t>brazilského</a:t>
            </a:r>
            <a:r>
              <a:rPr lang="en-US" sz="1600" b="1" dirty="0"/>
              <a:t> </a:t>
            </a:r>
            <a:r>
              <a:rPr lang="en-US" sz="1600" b="1" dirty="0" err="1"/>
              <a:t>modernismu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</a:t>
            </a:r>
            <a:r>
              <a:rPr lang="en-US" sz="1600" b="1" dirty="0" err="1"/>
              <a:t>jeho</a:t>
            </a:r>
            <a:r>
              <a:rPr lang="en-US" sz="1600" b="1" dirty="0"/>
              <a:t> </a:t>
            </a:r>
            <a:r>
              <a:rPr lang="en-US" sz="1600" b="1" dirty="0" err="1"/>
              <a:t>předchůdců</a:t>
            </a:r>
            <a:r>
              <a:rPr lang="en-US" sz="1600" b="1" dirty="0"/>
              <a:t> </a:t>
            </a:r>
            <a:r>
              <a:rPr lang="en-US" sz="1600" b="1" dirty="0" err="1"/>
              <a:t>bylo</a:t>
            </a:r>
            <a:r>
              <a:rPr lang="en-US" sz="1600" b="1" dirty="0"/>
              <a:t> </a:t>
            </a:r>
            <a:r>
              <a:rPr lang="en-US" sz="1600" b="1" dirty="0" err="1"/>
              <a:t>napětí</a:t>
            </a:r>
            <a:r>
              <a:rPr lang="en-US" sz="1600" b="1" dirty="0"/>
              <a:t> </a:t>
            </a:r>
            <a:r>
              <a:rPr lang="en-US" sz="1600" b="1" dirty="0" err="1"/>
              <a:t>mezi</a:t>
            </a:r>
            <a:r>
              <a:rPr lang="en-US" sz="1600" b="1" dirty="0"/>
              <a:t> </a:t>
            </a:r>
            <a:r>
              <a:rPr lang="en-US" sz="1600" b="1" dirty="0" err="1"/>
              <a:t>svůdností</a:t>
            </a:r>
            <a:r>
              <a:rPr lang="en-US" sz="1600" b="1" dirty="0"/>
              <a:t> </a:t>
            </a:r>
            <a:r>
              <a:rPr lang="en-US" sz="1600" b="1" dirty="0" err="1"/>
              <a:t>západní</a:t>
            </a:r>
            <a:r>
              <a:rPr lang="en-US" sz="1600" b="1" dirty="0"/>
              <a:t> </a:t>
            </a:r>
            <a:r>
              <a:rPr lang="en-US" sz="1600" b="1" dirty="0" err="1"/>
              <a:t>kultury</a:t>
            </a:r>
            <a:r>
              <a:rPr lang="en-US" sz="1600" b="1" dirty="0"/>
              <a:t> a </a:t>
            </a:r>
            <a:r>
              <a:rPr lang="en-US" sz="1600" b="1" dirty="0" err="1"/>
              <a:t>nároky</a:t>
            </a:r>
            <a:r>
              <a:rPr lang="en-US" sz="1600" b="1" dirty="0"/>
              <a:t> </a:t>
            </a:r>
            <a:r>
              <a:rPr lang="en-US" sz="1600" b="1" dirty="0" err="1"/>
              <a:t>své</a:t>
            </a:r>
            <a:r>
              <a:rPr lang="en-US" sz="1600" b="1" dirty="0"/>
              <a:t> </a:t>
            </a:r>
            <a:r>
              <a:rPr lang="en-US" sz="1600" b="1" dirty="0" err="1"/>
              <a:t>vlastní</a:t>
            </a:r>
            <a:r>
              <a:rPr lang="en-US" sz="1600" b="1" dirty="0"/>
              <a:t> </a:t>
            </a:r>
            <a:r>
              <a:rPr lang="en-US" sz="1600" b="1" dirty="0" err="1"/>
              <a:t>kultury</a:t>
            </a:r>
            <a:r>
              <a:rPr lang="en-US" sz="1600" dirty="0"/>
              <a:t>, </a:t>
            </a:r>
            <a:r>
              <a:rPr lang="en-US" sz="1600" dirty="0" err="1"/>
              <a:t>která</a:t>
            </a:r>
            <a:r>
              <a:rPr lang="en-US" sz="1600" dirty="0"/>
              <a:t> se </a:t>
            </a:r>
            <a:r>
              <a:rPr lang="en-US" sz="1600" dirty="0" err="1"/>
              <a:t>opírala</a:t>
            </a:r>
            <a:r>
              <a:rPr lang="en-US" sz="1600" dirty="0"/>
              <a:t> o </a:t>
            </a:r>
            <a:r>
              <a:rPr lang="en-US" sz="1600" dirty="0" err="1"/>
              <a:t>populaci</a:t>
            </a:r>
            <a:r>
              <a:rPr lang="en-US" sz="1600" dirty="0"/>
              <a:t>, </a:t>
            </a:r>
            <a:r>
              <a:rPr lang="en-US" sz="1600" dirty="0" err="1"/>
              <a:t>která</a:t>
            </a:r>
            <a:r>
              <a:rPr lang="en-US" sz="1600" dirty="0"/>
              <a:t> </a:t>
            </a:r>
            <a:r>
              <a:rPr lang="en-US" sz="1600" dirty="0" err="1"/>
              <a:t>byla</a:t>
            </a:r>
            <a:r>
              <a:rPr lang="en-US" sz="1600" dirty="0"/>
              <a:t> </a:t>
            </a:r>
            <a:r>
              <a:rPr lang="en-US" sz="1600" dirty="0" err="1"/>
              <a:t>etnicky</a:t>
            </a:r>
            <a:r>
              <a:rPr lang="en-US" sz="1600" dirty="0"/>
              <a:t> </a:t>
            </a:r>
            <a:r>
              <a:rPr lang="en-US" sz="1600" dirty="0" err="1"/>
              <a:t>rozrůzněná</a:t>
            </a:r>
            <a:r>
              <a:rPr lang="en-US" sz="1600" dirty="0"/>
              <a:t> a </a:t>
            </a:r>
            <a:r>
              <a:rPr lang="en-US" sz="1600" dirty="0" err="1"/>
              <a:t>geograficky</a:t>
            </a:r>
            <a:r>
              <a:rPr lang="en-US" sz="1600" dirty="0"/>
              <a:t> </a:t>
            </a:r>
            <a:r>
              <a:rPr lang="en-US" sz="1600" dirty="0" err="1"/>
              <a:t>velice</a:t>
            </a:r>
            <a:r>
              <a:rPr lang="en-US" sz="1600" dirty="0"/>
              <a:t> </a:t>
            </a:r>
            <a:r>
              <a:rPr lang="en-US" sz="1600" dirty="0" err="1"/>
              <a:t>roztroušená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759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591F339-45EC-4E6D-A7E4-6333B96AD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PREMODERNISMUS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F923B1-C9A8-42BE-BEAE-A9AF3EBEB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Premodern</a:t>
            </a:r>
            <a:r>
              <a:rPr lang="cs-CZ" sz="2000" dirty="0"/>
              <a:t>ismem</a:t>
            </a:r>
            <a:r>
              <a:rPr lang="en-US" sz="2000" dirty="0"/>
              <a:t> </a:t>
            </a:r>
            <a:r>
              <a:rPr lang="en-US" sz="2000" dirty="0" err="1"/>
              <a:t>můžeme</a:t>
            </a:r>
            <a:r>
              <a:rPr lang="en-US" sz="2000" dirty="0"/>
              <a:t> </a:t>
            </a:r>
            <a:r>
              <a:rPr lang="en-US" sz="2000" dirty="0" err="1"/>
              <a:t>nazývat</a:t>
            </a:r>
            <a:r>
              <a:rPr lang="en-US" sz="2000" dirty="0"/>
              <a:t> </a:t>
            </a:r>
            <a:r>
              <a:rPr lang="en-US" sz="2000" b="1" dirty="0" err="1"/>
              <a:t>vše</a:t>
            </a:r>
            <a:r>
              <a:rPr lang="en-US" sz="2000" b="1" dirty="0"/>
              <a:t>, co v </a:t>
            </a:r>
            <a:r>
              <a:rPr lang="en-US" sz="2000" b="1" dirty="0" err="1"/>
              <a:t>prvních</a:t>
            </a:r>
            <a:r>
              <a:rPr lang="en-US" sz="2000" b="1" dirty="0"/>
              <a:t> </a:t>
            </a:r>
            <a:r>
              <a:rPr lang="en-US" sz="2000" b="1" dirty="0" err="1"/>
              <a:t>desetiletích</a:t>
            </a:r>
            <a:r>
              <a:rPr lang="en-US" sz="2000" b="1" dirty="0"/>
              <a:t> </a:t>
            </a:r>
            <a:r>
              <a:rPr lang="cs-CZ" sz="2000" b="1" dirty="0"/>
              <a:t>20</a:t>
            </a:r>
            <a:r>
              <a:rPr lang="en-US" sz="2000" b="1" dirty="0"/>
              <a:t>. </a:t>
            </a:r>
            <a:r>
              <a:rPr lang="en-US" sz="2000" b="1" dirty="0" err="1"/>
              <a:t>století</a:t>
            </a:r>
            <a:r>
              <a:rPr lang="en-US" sz="2000" b="1" dirty="0"/>
              <a:t> </a:t>
            </a:r>
            <a:r>
              <a:rPr lang="en-US" sz="2000" b="1" dirty="0" err="1"/>
              <a:t>problematizuje</a:t>
            </a:r>
            <a:r>
              <a:rPr lang="en-US" sz="2000" b="1" dirty="0"/>
              <a:t> </a:t>
            </a:r>
            <a:r>
              <a:rPr lang="en-US" sz="2000" b="1" dirty="0" err="1"/>
              <a:t>brazilskou</a:t>
            </a:r>
            <a:r>
              <a:rPr lang="en-US" sz="2000" b="1" dirty="0"/>
              <a:t> </a:t>
            </a:r>
            <a:r>
              <a:rPr lang="en-US" sz="2000" b="1" dirty="0" err="1"/>
              <a:t>společenskou</a:t>
            </a:r>
            <a:r>
              <a:rPr lang="en-US" sz="2000" b="1" dirty="0"/>
              <a:t> a </a:t>
            </a:r>
            <a:r>
              <a:rPr lang="en-US" sz="2000" b="1" dirty="0" err="1"/>
              <a:t>její</a:t>
            </a:r>
            <a:r>
              <a:rPr lang="en-US" sz="2000" b="1" dirty="0"/>
              <a:t> </a:t>
            </a:r>
            <a:r>
              <a:rPr lang="en-US" sz="2000" b="1" dirty="0" err="1"/>
              <a:t>kulturní</a:t>
            </a:r>
            <a:r>
              <a:rPr lang="en-US" sz="2000" b="1" dirty="0"/>
              <a:t> </a:t>
            </a:r>
            <a:r>
              <a:rPr lang="en-US" sz="2000" b="1" dirty="0" err="1"/>
              <a:t>realitu</a:t>
            </a:r>
            <a:endParaRPr lang="en-US" sz="2000" b="1" dirty="0"/>
          </a:p>
          <a:p>
            <a:pPr marL="114300" lv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/>
              <a:t>to, co </a:t>
            </a:r>
            <a:r>
              <a:rPr lang="en-US" sz="2000" dirty="0" err="1"/>
              <a:t>předcházelo</a:t>
            </a:r>
            <a:r>
              <a:rPr lang="en-US" sz="2000" dirty="0"/>
              <a:t> </a:t>
            </a:r>
            <a:r>
              <a:rPr lang="en-US" sz="2000" dirty="0" err="1"/>
              <a:t>Týdnu</a:t>
            </a:r>
            <a:r>
              <a:rPr lang="en-US" sz="2000" dirty="0"/>
              <a:t> </a:t>
            </a:r>
            <a:r>
              <a:rPr lang="en-US" sz="2000" dirty="0" err="1"/>
              <a:t>moderního</a:t>
            </a:r>
            <a:r>
              <a:rPr lang="en-US" sz="2000" dirty="0"/>
              <a:t> </a:t>
            </a:r>
            <a:r>
              <a:rPr lang="en-US" sz="2000" dirty="0" err="1"/>
              <a:t>umění</a:t>
            </a:r>
            <a:r>
              <a:rPr lang="en-US" sz="2000" dirty="0"/>
              <a:t> z </a:t>
            </a:r>
            <a:r>
              <a:rPr lang="en-US" sz="2000" dirty="0" err="1"/>
              <a:t>roku</a:t>
            </a:r>
            <a:r>
              <a:rPr lang="en-US" sz="2000" dirty="0"/>
              <a:t> 1922 </a:t>
            </a:r>
            <a:r>
              <a:rPr lang="en-US" sz="2000" dirty="0" err="1"/>
              <a:t>bylo</a:t>
            </a:r>
            <a:r>
              <a:rPr lang="en-US" sz="2000" dirty="0"/>
              <a:t> </a:t>
            </a:r>
            <a:r>
              <a:rPr lang="en-US" sz="2000" dirty="0" err="1"/>
              <a:t>jen</a:t>
            </a:r>
            <a:r>
              <a:rPr lang="en-US" sz="2000" dirty="0"/>
              <a:t> </a:t>
            </a:r>
            <a:r>
              <a:rPr lang="en-US" sz="2000" dirty="0" err="1"/>
              <a:t>málo</a:t>
            </a:r>
            <a:r>
              <a:rPr lang="en-US" sz="2000" dirty="0"/>
              <a:t> </a:t>
            </a:r>
            <a:r>
              <a:rPr lang="en-US" sz="2000" dirty="0" err="1"/>
              <a:t>inovátorské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/>
              <a:t>– </a:t>
            </a:r>
            <a:r>
              <a:rPr lang="en-US" sz="2000" dirty="0" err="1"/>
              <a:t>neoparnasianismus</a:t>
            </a:r>
            <a:r>
              <a:rPr lang="en-US" sz="2000" dirty="0"/>
              <a:t>, </a:t>
            </a:r>
            <a:r>
              <a:rPr lang="en-US" sz="2000" dirty="0" err="1"/>
              <a:t>neosymbolismus</a:t>
            </a:r>
            <a:r>
              <a:rPr lang="en-US" sz="2000" dirty="0"/>
              <a:t> a </a:t>
            </a:r>
            <a:r>
              <a:rPr lang="en-US" sz="2000" dirty="0" err="1"/>
              <a:t>neoromantismus</a:t>
            </a:r>
            <a:r>
              <a:rPr lang="en-US" sz="2000" dirty="0"/>
              <a:t> </a:t>
            </a:r>
            <a:r>
              <a:rPr lang="en-US" sz="2000" dirty="0" err="1"/>
              <a:t>naopak</a:t>
            </a:r>
            <a:r>
              <a:rPr lang="en-US" sz="2000" dirty="0"/>
              <a:t> </a:t>
            </a:r>
            <a:r>
              <a:rPr lang="en-US" sz="2000" dirty="0" err="1"/>
              <a:t>zbržďovaly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nástup</a:t>
            </a:r>
            <a:r>
              <a:rPr lang="en-US" sz="2000" dirty="0"/>
              <a:t> </a:t>
            </a:r>
            <a:r>
              <a:rPr lang="en-US" sz="2000" dirty="0" err="1"/>
              <a:t>nových</a:t>
            </a:r>
            <a:r>
              <a:rPr lang="en-US" sz="2000" dirty="0"/>
              <a:t> </a:t>
            </a:r>
            <a:r>
              <a:rPr lang="en-US" sz="2000" dirty="0" err="1"/>
              <a:t>stylů</a:t>
            </a:r>
            <a:r>
              <a:rPr lang="en-US" sz="2000" dirty="0"/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 err="1"/>
              <a:t>Předchůdci</a:t>
            </a:r>
            <a:r>
              <a:rPr lang="en-US" sz="2000" dirty="0"/>
              <a:t> </a:t>
            </a:r>
            <a:r>
              <a:rPr lang="en-US" sz="2000" dirty="0" err="1"/>
              <a:t>modernismu</a:t>
            </a:r>
            <a:r>
              <a:rPr lang="en-US" sz="2000" dirty="0"/>
              <a:t> se </a:t>
            </a:r>
            <a:r>
              <a:rPr lang="en-US" sz="2000" dirty="0" err="1"/>
              <a:t>narodili</a:t>
            </a:r>
            <a:r>
              <a:rPr lang="en-US" sz="2000" dirty="0"/>
              <a:t> v </a:t>
            </a:r>
            <a:r>
              <a:rPr lang="en-US" sz="2000" dirty="0" err="1"/>
              <a:t>období</a:t>
            </a:r>
            <a:r>
              <a:rPr lang="en-US" sz="2000" dirty="0"/>
              <a:t> </a:t>
            </a:r>
            <a:r>
              <a:rPr lang="en-US" sz="2000" dirty="0" err="1"/>
              <a:t>realismu</a:t>
            </a:r>
            <a:r>
              <a:rPr lang="en-US" sz="2000" dirty="0"/>
              <a:t> a v </a:t>
            </a:r>
            <a:r>
              <a:rPr lang="en-US" sz="2000" dirty="0" err="1"/>
              <a:t>něm</a:t>
            </a:r>
            <a:r>
              <a:rPr lang="en-US" sz="2000" dirty="0"/>
              <a:t> se </a:t>
            </a:r>
            <a:r>
              <a:rPr lang="en-US" sz="2000" dirty="0" err="1"/>
              <a:t>formovalo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jejich</a:t>
            </a:r>
            <a:r>
              <a:rPr lang="en-US" sz="2000" dirty="0"/>
              <a:t> </a:t>
            </a:r>
            <a:r>
              <a:rPr lang="en-US" sz="2000" dirty="0" err="1"/>
              <a:t>myšlení</a:t>
            </a:r>
            <a:r>
              <a:rPr lang="en-US" sz="2000" dirty="0"/>
              <a:t> – </a:t>
            </a:r>
            <a:r>
              <a:rPr lang="en-US" sz="2000" b="1" dirty="0" err="1"/>
              <a:t>nepřišli</a:t>
            </a:r>
            <a:r>
              <a:rPr lang="en-US" sz="2000" b="1" dirty="0"/>
              <a:t> s </a:t>
            </a:r>
            <a:r>
              <a:rPr lang="en-US" sz="2000" b="1" dirty="0" err="1"/>
              <a:t>novými</a:t>
            </a:r>
            <a:r>
              <a:rPr lang="en-US" sz="2000" b="1" dirty="0"/>
              <a:t> </a:t>
            </a:r>
            <a:r>
              <a:rPr lang="en-US" sz="2000" b="1" dirty="0" err="1"/>
              <a:t>literárními</a:t>
            </a:r>
            <a:r>
              <a:rPr lang="en-US" sz="2000" b="1" dirty="0"/>
              <a:t> </a:t>
            </a:r>
            <a:r>
              <a:rPr lang="en-US" sz="2000" b="1" dirty="0" err="1"/>
              <a:t>formami</a:t>
            </a:r>
            <a:r>
              <a:rPr lang="en-US" sz="2000" b="1" dirty="0"/>
              <a:t>, ale </a:t>
            </a:r>
            <a:r>
              <a:rPr lang="en-US" sz="2000" b="1" dirty="0" err="1"/>
              <a:t>otevřeli</a:t>
            </a:r>
            <a:r>
              <a:rPr lang="en-US" sz="2000" b="1" dirty="0"/>
              <a:t> </a:t>
            </a:r>
            <a:r>
              <a:rPr lang="en-US" sz="2000" b="1" dirty="0" err="1"/>
              <a:t>cestu</a:t>
            </a:r>
            <a:r>
              <a:rPr lang="en-US" sz="2000" b="1" dirty="0"/>
              <a:t> </a:t>
            </a:r>
            <a:r>
              <a:rPr lang="en-US" sz="2000" b="1" dirty="0" err="1"/>
              <a:t>modernistickým</a:t>
            </a:r>
            <a:r>
              <a:rPr lang="en-US" sz="2000" b="1" dirty="0"/>
              <a:t> </a:t>
            </a:r>
            <a:r>
              <a:rPr lang="en-US" sz="2000" b="1" dirty="0" err="1"/>
              <a:t>tendencím</a:t>
            </a:r>
            <a:r>
              <a:rPr lang="en-US" sz="2000" b="1" dirty="0"/>
              <a:t> </a:t>
            </a:r>
            <a:r>
              <a:rPr lang="en-US" sz="2000" b="1" dirty="0" err="1"/>
              <a:t>kritikou</a:t>
            </a:r>
            <a:r>
              <a:rPr lang="en-US" sz="2000" b="1" dirty="0"/>
              <a:t> </a:t>
            </a:r>
            <a:r>
              <a:rPr lang="en-US" sz="2000" b="1" dirty="0" err="1"/>
              <a:t>archaické</a:t>
            </a:r>
            <a:r>
              <a:rPr lang="en-US" sz="2000" b="1" dirty="0"/>
              <a:t> </a:t>
            </a:r>
            <a:r>
              <a:rPr lang="en-US" sz="2000" b="1" dirty="0" err="1"/>
              <a:t>Brazílie</a:t>
            </a:r>
            <a:r>
              <a:rPr lang="en-US" sz="2000" dirty="0"/>
              <a:t>, </a:t>
            </a:r>
            <a:r>
              <a:rPr lang="en-US" sz="2000" b="1" dirty="0" err="1"/>
              <a:t>popřením</a:t>
            </a:r>
            <a:r>
              <a:rPr lang="en-US" sz="2000" b="1" dirty="0"/>
              <a:t> </a:t>
            </a:r>
            <a:r>
              <a:rPr lang="en-US" sz="2000" b="1" dirty="0" err="1"/>
              <a:t>všeho</a:t>
            </a:r>
            <a:r>
              <a:rPr lang="en-US" sz="2000" b="1" dirty="0"/>
              <a:t> </a:t>
            </a:r>
            <a:r>
              <a:rPr lang="en-US" sz="2000" b="1" dirty="0" err="1"/>
              <a:t>akademického</a:t>
            </a:r>
            <a:r>
              <a:rPr lang="en-US" sz="2000" b="1" dirty="0"/>
              <a:t> </a:t>
            </a:r>
            <a:r>
              <a:rPr lang="en-US" sz="2000" dirty="0"/>
              <a:t>v </a:t>
            </a:r>
            <a:r>
              <a:rPr lang="en-US" sz="2000" dirty="0" err="1"/>
              <a:t>literatuře</a:t>
            </a:r>
            <a:r>
              <a:rPr lang="en-US" sz="2000" dirty="0"/>
              <a:t> a </a:t>
            </a:r>
            <a:r>
              <a:rPr lang="en-US" sz="2000" b="1" dirty="0" err="1"/>
              <a:t>revoltu</a:t>
            </a:r>
            <a:r>
              <a:rPr lang="en-US" sz="2000" b="1" dirty="0"/>
              <a:t> </a:t>
            </a:r>
            <a:r>
              <a:rPr lang="en-US" sz="2000" b="1" dirty="0" err="1"/>
              <a:t>proti</a:t>
            </a:r>
            <a:r>
              <a:rPr lang="en-US" sz="2000" b="1" dirty="0"/>
              <a:t> </a:t>
            </a:r>
            <a:r>
              <a:rPr lang="cs-CZ" sz="2000" b="1" dirty="0"/>
              <a:t>První</a:t>
            </a:r>
            <a:r>
              <a:rPr lang="en-US" sz="2000" b="1" dirty="0"/>
              <a:t> </a:t>
            </a:r>
            <a:r>
              <a:rPr lang="en-US" sz="2000" b="1" dirty="0" err="1"/>
              <a:t>Republice</a:t>
            </a:r>
            <a:r>
              <a:rPr lang="en-US" sz="2000" dirty="0"/>
              <a:t> – </a:t>
            </a:r>
            <a:r>
              <a:rPr lang="en-US" sz="2000" dirty="0" err="1"/>
              <a:t>tato</a:t>
            </a:r>
            <a:r>
              <a:rPr lang="en-US" sz="2000" dirty="0"/>
              <a:t> </a:t>
            </a:r>
            <a:r>
              <a:rPr lang="en-US" sz="2000" dirty="0" err="1"/>
              <a:t>témata</a:t>
            </a:r>
            <a:r>
              <a:rPr lang="en-US" sz="2000" dirty="0"/>
              <a:t> </a:t>
            </a:r>
            <a:r>
              <a:rPr lang="en-US" sz="2000" dirty="0" err="1"/>
              <a:t>přetrvají</a:t>
            </a:r>
            <a:r>
              <a:rPr lang="en-US" sz="2000" dirty="0"/>
              <a:t> v </a:t>
            </a:r>
            <a:r>
              <a:rPr lang="en-US" sz="2000" dirty="0" err="1"/>
              <a:t>brazilské</a:t>
            </a:r>
            <a:r>
              <a:rPr lang="en-US" sz="2000" dirty="0"/>
              <a:t> </a:t>
            </a:r>
            <a:r>
              <a:rPr lang="en-US" sz="2000" dirty="0" err="1"/>
              <a:t>literatuře</a:t>
            </a:r>
            <a:r>
              <a:rPr lang="en-US" sz="2000" dirty="0"/>
              <a:t> </a:t>
            </a:r>
            <a:r>
              <a:rPr lang="en-US" sz="2000" dirty="0" err="1"/>
              <a:t>až</a:t>
            </a:r>
            <a:r>
              <a:rPr lang="en-US" sz="2000" dirty="0"/>
              <a:t> do 30. let </a:t>
            </a:r>
            <a:r>
              <a:rPr lang="cs-CZ" sz="2000" dirty="0"/>
              <a:t>20</a:t>
            </a:r>
            <a:r>
              <a:rPr lang="en-US" sz="2000" dirty="0"/>
              <a:t>. </a:t>
            </a:r>
            <a:r>
              <a:rPr lang="en-US" sz="2000" dirty="0" err="1"/>
              <a:t>století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66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16C48B-2E26-4017-9AA4-380D53F8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EUCLIDES DA CUNHA </a:t>
            </a:r>
            <a:br>
              <a:rPr lang="cs-CZ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cs-CZ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(Cantagalo,RJ, 1866 – Rio, 1909)</a:t>
            </a:r>
            <a:endParaRPr lang="en-US" sz="3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5DCEC33-8C01-469A-8CF6-F678F6A90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1900" dirty="0"/>
              <a:t> </a:t>
            </a:r>
            <a:r>
              <a:rPr lang="en-US" sz="1900" dirty="0" err="1"/>
              <a:t>Ve</a:t>
            </a:r>
            <a:r>
              <a:rPr lang="en-US" sz="1900" dirty="0"/>
              <a:t> </a:t>
            </a:r>
            <a:r>
              <a:rPr lang="en-US" sz="1900" dirty="0" err="1"/>
              <a:t>velmi</a:t>
            </a:r>
            <a:r>
              <a:rPr lang="en-US" sz="1900" dirty="0"/>
              <a:t> </a:t>
            </a:r>
            <a:r>
              <a:rPr lang="en-US" sz="1900" dirty="0" err="1"/>
              <a:t>útlém</a:t>
            </a:r>
            <a:r>
              <a:rPr lang="en-US" sz="1900" dirty="0"/>
              <a:t> </a:t>
            </a:r>
            <a:r>
              <a:rPr lang="en-US" sz="1900" dirty="0" err="1"/>
              <a:t>věku</a:t>
            </a:r>
            <a:r>
              <a:rPr lang="en-US" sz="1900" dirty="0"/>
              <a:t> </a:t>
            </a:r>
            <a:r>
              <a:rPr lang="en-US" sz="1900" dirty="0" err="1"/>
              <a:t>ztratil</a:t>
            </a:r>
            <a:r>
              <a:rPr lang="en-US" sz="1900" dirty="0"/>
              <a:t> </a:t>
            </a:r>
            <a:r>
              <a:rPr lang="en-US" sz="1900" dirty="0" err="1"/>
              <a:t>oba</a:t>
            </a:r>
            <a:r>
              <a:rPr lang="en-US" sz="1900" dirty="0"/>
              <a:t> </a:t>
            </a:r>
            <a:r>
              <a:rPr lang="en-US" sz="1900" dirty="0" err="1"/>
              <a:t>rodiče</a:t>
            </a:r>
            <a:r>
              <a:rPr lang="en-US" sz="1900" dirty="0"/>
              <a:t> a </a:t>
            </a:r>
            <a:r>
              <a:rPr lang="en-US" sz="1900" dirty="0" err="1"/>
              <a:t>část</a:t>
            </a:r>
            <a:r>
              <a:rPr lang="en-US" sz="1900" dirty="0"/>
              <a:t> </a:t>
            </a:r>
            <a:r>
              <a:rPr lang="en-US" sz="1900" dirty="0" err="1"/>
              <a:t>svého</a:t>
            </a:r>
            <a:r>
              <a:rPr lang="en-US" sz="1900" dirty="0"/>
              <a:t> </a:t>
            </a:r>
            <a:r>
              <a:rPr lang="en-US" sz="1900" dirty="0" err="1"/>
              <a:t>dětství</a:t>
            </a:r>
            <a:r>
              <a:rPr lang="en-US" sz="1900" dirty="0"/>
              <a:t> </a:t>
            </a:r>
            <a:r>
              <a:rPr lang="en-US" sz="1900" dirty="0" err="1"/>
              <a:t>strávil</a:t>
            </a:r>
            <a:r>
              <a:rPr lang="en-US" sz="1900" dirty="0"/>
              <a:t> v </a:t>
            </a:r>
            <a:r>
              <a:rPr lang="en-US" sz="1900" dirty="0" err="1"/>
              <a:t>Bahii</a:t>
            </a:r>
            <a:r>
              <a:rPr lang="en-US" sz="1900" dirty="0"/>
              <a:t>, </a:t>
            </a:r>
            <a:r>
              <a:rPr lang="en-US" sz="1900" dirty="0" err="1"/>
              <a:t>kde</a:t>
            </a:r>
            <a:r>
              <a:rPr lang="en-US" sz="1900" dirty="0"/>
              <a:t> se o </a:t>
            </a:r>
            <a:r>
              <a:rPr lang="en-US" sz="1900" dirty="0" err="1"/>
              <a:t>něj</a:t>
            </a:r>
            <a:r>
              <a:rPr lang="en-US" sz="1900" dirty="0"/>
              <a:t> </a:t>
            </a:r>
            <a:r>
              <a:rPr lang="en-US" sz="1900" dirty="0" err="1"/>
              <a:t>starali</a:t>
            </a:r>
            <a:r>
              <a:rPr lang="en-US" sz="1900" dirty="0"/>
              <a:t> </a:t>
            </a:r>
            <a:r>
              <a:rPr lang="en-US" sz="1900" dirty="0" err="1"/>
              <a:t>příbuzní</a:t>
            </a:r>
            <a:r>
              <a:rPr lang="en-US" sz="1900" dirty="0"/>
              <a:t>. </a:t>
            </a:r>
            <a:r>
              <a:rPr lang="en-US" sz="1900" dirty="0" err="1"/>
              <a:t>Později</a:t>
            </a:r>
            <a:r>
              <a:rPr lang="en-US" sz="1900" dirty="0"/>
              <a:t> se </a:t>
            </a:r>
            <a:r>
              <a:rPr lang="en-US" sz="1900" dirty="0" err="1"/>
              <a:t>vrátil</a:t>
            </a:r>
            <a:r>
              <a:rPr lang="en-US" sz="1900" dirty="0"/>
              <a:t> se do Ria, </a:t>
            </a:r>
            <a:r>
              <a:rPr lang="en-US" sz="1900" dirty="0" err="1"/>
              <a:t>kde</a:t>
            </a:r>
            <a:r>
              <a:rPr lang="en-US" sz="1900" dirty="0"/>
              <a:t> se </a:t>
            </a:r>
            <a:r>
              <a:rPr lang="en-US" sz="1900" dirty="0" err="1"/>
              <a:t>zapsal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vojenskou</a:t>
            </a:r>
            <a:r>
              <a:rPr lang="en-US" sz="1900" dirty="0"/>
              <a:t> </a:t>
            </a:r>
            <a:r>
              <a:rPr lang="en-US" sz="1900" dirty="0" err="1"/>
              <a:t>akademii</a:t>
            </a:r>
            <a:r>
              <a:rPr lang="en-US" sz="1900" dirty="0"/>
              <a:t> a </a:t>
            </a:r>
            <a:r>
              <a:rPr lang="en-US" sz="1900" dirty="0" err="1"/>
              <a:t>nadchl</a:t>
            </a:r>
            <a:r>
              <a:rPr lang="en-US" sz="1900" dirty="0"/>
              <a:t> se </a:t>
            </a:r>
            <a:r>
              <a:rPr lang="en-US" sz="1900" b="1" dirty="0" err="1"/>
              <a:t>republikánskými</a:t>
            </a:r>
            <a:r>
              <a:rPr lang="en-US" sz="1900" b="1" dirty="0"/>
              <a:t> </a:t>
            </a:r>
            <a:r>
              <a:rPr lang="en-US" sz="1900" b="1" dirty="0" err="1"/>
              <a:t>myšlenkami</a:t>
            </a:r>
            <a:r>
              <a:rPr lang="en-US" sz="1900" dirty="0"/>
              <a:t>. </a:t>
            </a:r>
            <a:endParaRPr lang="cs-CZ" sz="19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900" dirty="0"/>
              <a:t>Je </a:t>
            </a:r>
            <a:r>
              <a:rPr lang="en-US" sz="1900" dirty="0" err="1"/>
              <a:t>vyloučen</a:t>
            </a:r>
            <a:r>
              <a:rPr lang="en-US" sz="1900" dirty="0"/>
              <a:t> z </a:t>
            </a:r>
            <a:r>
              <a:rPr lang="en-US" sz="1900" dirty="0" err="1"/>
              <a:t>armády</a:t>
            </a:r>
            <a:r>
              <a:rPr lang="en-US" sz="1900" dirty="0"/>
              <a:t> pro </a:t>
            </a:r>
            <a:r>
              <a:rPr lang="en-US" sz="1900" dirty="0" err="1"/>
              <a:t>své</a:t>
            </a:r>
            <a:r>
              <a:rPr lang="en-US" sz="1900" dirty="0"/>
              <a:t> </a:t>
            </a:r>
            <a:r>
              <a:rPr lang="en-US" sz="1900" dirty="0" err="1"/>
              <a:t>revoluční</a:t>
            </a:r>
            <a:r>
              <a:rPr lang="en-US" sz="1900" dirty="0"/>
              <a:t> </a:t>
            </a:r>
            <a:r>
              <a:rPr lang="en-US" sz="1900" dirty="0" err="1"/>
              <a:t>názory</a:t>
            </a:r>
            <a:r>
              <a:rPr lang="en-US" sz="1900" dirty="0"/>
              <a:t> a </a:t>
            </a:r>
            <a:r>
              <a:rPr lang="en-US" sz="1900" dirty="0" err="1"/>
              <a:t>stěhuje</a:t>
            </a:r>
            <a:r>
              <a:rPr lang="en-US" sz="1900" dirty="0"/>
              <a:t> se do </a:t>
            </a:r>
            <a:r>
              <a:rPr lang="en-US" sz="1900" dirty="0" err="1"/>
              <a:t>Sã</a:t>
            </a:r>
            <a:r>
              <a:rPr lang="cs-CZ" sz="1900" dirty="0"/>
              <a:t>o </a:t>
            </a:r>
            <a:r>
              <a:rPr lang="en-US" sz="1900" dirty="0"/>
              <a:t>P</a:t>
            </a:r>
            <a:r>
              <a:rPr lang="cs-CZ" sz="1900" dirty="0"/>
              <a:t>aula</a:t>
            </a:r>
            <a:r>
              <a:rPr lang="en-US" sz="1900" dirty="0"/>
              <a:t>, </a:t>
            </a:r>
            <a:r>
              <a:rPr lang="en-US" sz="1900" dirty="0" err="1"/>
              <a:t>kde</a:t>
            </a:r>
            <a:r>
              <a:rPr lang="en-US" sz="1900" dirty="0"/>
              <a:t> </a:t>
            </a:r>
            <a:r>
              <a:rPr lang="en-US" sz="1900" dirty="0" err="1"/>
              <a:t>píše</a:t>
            </a:r>
            <a:r>
              <a:rPr lang="en-US" sz="1900" dirty="0"/>
              <a:t> do </a:t>
            </a:r>
            <a:r>
              <a:rPr lang="en-US" sz="1900" dirty="0" err="1"/>
              <a:t>novin</a:t>
            </a:r>
            <a:r>
              <a:rPr lang="en-US" sz="1900" dirty="0"/>
              <a:t> </a:t>
            </a:r>
            <a:r>
              <a:rPr lang="en-US" sz="1900" i="1" dirty="0"/>
              <a:t>A </a:t>
            </a:r>
            <a:r>
              <a:rPr lang="en-US" sz="1900" i="1" dirty="0" err="1"/>
              <a:t>Província</a:t>
            </a:r>
            <a:r>
              <a:rPr lang="en-US" sz="1900" i="1" dirty="0"/>
              <a:t> de São Paulo</a:t>
            </a:r>
            <a:r>
              <a:rPr lang="en-US" sz="1900" dirty="0"/>
              <a:t> </a:t>
            </a:r>
            <a:r>
              <a:rPr lang="en-US" sz="1900" dirty="0" err="1"/>
              <a:t>články</a:t>
            </a:r>
            <a:r>
              <a:rPr lang="en-US" sz="1900" dirty="0"/>
              <a:t> </a:t>
            </a:r>
            <a:r>
              <a:rPr lang="en-US" sz="1900" dirty="0" err="1"/>
              <a:t>proti</a:t>
            </a:r>
            <a:r>
              <a:rPr lang="en-US" sz="1900" dirty="0"/>
              <a:t> </a:t>
            </a:r>
            <a:r>
              <a:rPr lang="en-US" sz="1900" dirty="0" err="1"/>
              <a:t>monarchistickému</a:t>
            </a:r>
            <a:r>
              <a:rPr lang="en-US" sz="1900" dirty="0"/>
              <a:t> </a:t>
            </a:r>
            <a:r>
              <a:rPr lang="en-US" sz="1900" dirty="0" err="1"/>
              <a:t>režimu</a:t>
            </a:r>
            <a:r>
              <a:rPr lang="en-US" sz="1900" dirty="0"/>
              <a:t>. Po </a:t>
            </a:r>
            <a:r>
              <a:rPr lang="en-US" sz="1900" dirty="0" err="1"/>
              <a:t>vyhlášení</a:t>
            </a:r>
            <a:r>
              <a:rPr lang="en-US" sz="1900" dirty="0"/>
              <a:t> </a:t>
            </a:r>
            <a:r>
              <a:rPr lang="en-US" sz="1900" dirty="0" err="1"/>
              <a:t>republiky</a:t>
            </a:r>
            <a:r>
              <a:rPr lang="en-US" sz="1900" dirty="0"/>
              <a:t> se </a:t>
            </a:r>
            <a:r>
              <a:rPr lang="en-US" sz="1900" dirty="0" err="1"/>
              <a:t>vrací</a:t>
            </a:r>
            <a:r>
              <a:rPr lang="en-US" sz="1900" dirty="0"/>
              <a:t> do </a:t>
            </a:r>
            <a:r>
              <a:rPr lang="en-US" sz="1900" dirty="0" err="1"/>
              <a:t>armády</a:t>
            </a:r>
            <a:r>
              <a:rPr lang="en-US" sz="1900" dirty="0"/>
              <a:t> (1889) –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vojenské</a:t>
            </a:r>
            <a:r>
              <a:rPr lang="en-US" sz="1900" b="1" dirty="0"/>
              <a:t> </a:t>
            </a:r>
            <a:r>
              <a:rPr lang="en-US" sz="1900" b="1" dirty="0" err="1"/>
              <a:t>akademii</a:t>
            </a:r>
            <a:r>
              <a:rPr lang="en-US" sz="1900" b="1" dirty="0"/>
              <a:t> </a:t>
            </a:r>
            <a:r>
              <a:rPr lang="en-US" sz="1900" b="1" dirty="0" err="1"/>
              <a:t>vystuduje</a:t>
            </a:r>
            <a:r>
              <a:rPr lang="en-US" sz="1900" b="1" dirty="0"/>
              <a:t> </a:t>
            </a:r>
            <a:r>
              <a:rPr lang="en-US" sz="1900" b="1" dirty="0" err="1"/>
              <a:t>vojenské</a:t>
            </a:r>
            <a:r>
              <a:rPr lang="en-US" sz="1900" b="1" dirty="0"/>
              <a:t> </a:t>
            </a:r>
            <a:r>
              <a:rPr lang="en-US" sz="1900" b="1" dirty="0" err="1"/>
              <a:t>inženýrství</a:t>
            </a:r>
            <a:r>
              <a:rPr lang="en-US" sz="1900" b="1" dirty="0"/>
              <a:t> a </a:t>
            </a:r>
            <a:r>
              <a:rPr lang="en-US" sz="1900" b="1" dirty="0" err="1"/>
              <a:t>později</a:t>
            </a:r>
            <a:r>
              <a:rPr lang="en-US" sz="1900" b="1" dirty="0"/>
              <a:t> </a:t>
            </a:r>
            <a:r>
              <a:rPr lang="en-US" sz="1900" b="1" dirty="0" err="1"/>
              <a:t>také</a:t>
            </a:r>
            <a:r>
              <a:rPr lang="en-US" sz="1900" b="1" dirty="0"/>
              <a:t> </a:t>
            </a:r>
            <a:r>
              <a:rPr lang="en-US" sz="1900" b="1" dirty="0" err="1"/>
              <a:t>matematiku</a:t>
            </a:r>
            <a:r>
              <a:rPr lang="en-US" sz="1900" b="1" dirty="0"/>
              <a:t> </a:t>
            </a:r>
            <a:r>
              <a:rPr lang="en-US" sz="1900" dirty="0"/>
              <a:t>a </a:t>
            </a:r>
            <a:r>
              <a:rPr lang="en-US" sz="1900" b="1" dirty="0" err="1"/>
              <a:t>přírodní</a:t>
            </a:r>
            <a:r>
              <a:rPr lang="en-US" sz="1900" b="1" dirty="0"/>
              <a:t> </a:t>
            </a:r>
            <a:r>
              <a:rPr lang="en-US" sz="1900" b="1" dirty="0" err="1"/>
              <a:t>vědy</a:t>
            </a:r>
            <a:r>
              <a:rPr lang="en-US" sz="1900" dirty="0"/>
              <a:t>. </a:t>
            </a:r>
            <a:r>
              <a:rPr lang="en-US" sz="1900" dirty="0" err="1"/>
              <a:t>Věnuje</a:t>
            </a:r>
            <a:r>
              <a:rPr lang="en-US" sz="1900" dirty="0"/>
              <a:t> se </a:t>
            </a:r>
            <a:r>
              <a:rPr lang="en-US" sz="1900" dirty="0" err="1"/>
              <a:t>kariéře</a:t>
            </a:r>
            <a:r>
              <a:rPr lang="en-US" sz="1900" dirty="0"/>
              <a:t> </a:t>
            </a:r>
            <a:r>
              <a:rPr lang="en-US" sz="1900" dirty="0" err="1"/>
              <a:t>inženýra</a:t>
            </a:r>
            <a:r>
              <a:rPr lang="en-US" sz="1900" dirty="0"/>
              <a:t> a </a:t>
            </a:r>
            <a:r>
              <a:rPr lang="en-US" sz="1900" dirty="0" err="1"/>
              <a:t>pracuje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výstavbě</a:t>
            </a:r>
            <a:r>
              <a:rPr lang="en-US" sz="1900" dirty="0"/>
              <a:t> </a:t>
            </a:r>
            <a:r>
              <a:rPr lang="en-US" sz="1900" dirty="0" err="1"/>
              <a:t>hlavní</a:t>
            </a:r>
            <a:r>
              <a:rPr lang="en-US" sz="1900" dirty="0"/>
              <a:t> </a:t>
            </a:r>
            <a:r>
              <a:rPr lang="en-US" sz="1900" dirty="0" err="1"/>
              <a:t>brazilské</a:t>
            </a:r>
            <a:r>
              <a:rPr lang="en-US" sz="1900" dirty="0"/>
              <a:t> </a:t>
            </a:r>
            <a:r>
              <a:rPr lang="en-US" sz="1900" dirty="0" err="1"/>
              <a:t>železniční</a:t>
            </a:r>
            <a:r>
              <a:rPr lang="en-US" sz="1900" dirty="0"/>
              <a:t> </a:t>
            </a:r>
            <a:r>
              <a:rPr lang="en-US" sz="1900" dirty="0" err="1"/>
              <a:t>trati</a:t>
            </a:r>
            <a:r>
              <a:rPr lang="en-US" sz="1900" dirty="0"/>
              <a:t>. </a:t>
            </a:r>
            <a:r>
              <a:rPr lang="en-US" sz="1900" b="1" dirty="0" err="1"/>
              <a:t>Zasazuje</a:t>
            </a:r>
            <a:r>
              <a:rPr lang="en-US" sz="1900" b="1" dirty="0"/>
              <a:t> se za </a:t>
            </a:r>
            <a:r>
              <a:rPr lang="en-US" sz="1900" b="1" dirty="0" err="1"/>
              <a:t>práva</a:t>
            </a:r>
            <a:r>
              <a:rPr lang="en-US" sz="1900" b="1" dirty="0"/>
              <a:t> </a:t>
            </a:r>
            <a:r>
              <a:rPr lang="en-US" sz="1900" b="1" dirty="0" err="1"/>
              <a:t>politických</a:t>
            </a:r>
            <a:r>
              <a:rPr lang="en-US" sz="1900" b="1" dirty="0"/>
              <a:t> </a:t>
            </a:r>
            <a:r>
              <a:rPr lang="en-US" sz="1900" b="1" dirty="0" err="1"/>
              <a:t>vězňů</a:t>
            </a:r>
            <a:r>
              <a:rPr lang="en-US" sz="1900" b="1" dirty="0"/>
              <a:t> </a:t>
            </a:r>
            <a:r>
              <a:rPr lang="en-US" sz="1900" dirty="0"/>
              <a:t>a </a:t>
            </a:r>
            <a:r>
              <a:rPr lang="en-US" sz="1900" dirty="0" err="1"/>
              <a:t>znovu</a:t>
            </a:r>
            <a:r>
              <a:rPr lang="en-US" sz="1900" dirty="0"/>
              <a:t> je </a:t>
            </a:r>
            <a:r>
              <a:rPr lang="en-US" sz="1900" dirty="0" err="1"/>
              <a:t>ohrožena</a:t>
            </a:r>
            <a:r>
              <a:rPr lang="en-US" sz="1900" dirty="0"/>
              <a:t> </a:t>
            </a:r>
            <a:r>
              <a:rPr lang="en-US" sz="1900" dirty="0" err="1"/>
              <a:t>jeho</a:t>
            </a:r>
            <a:r>
              <a:rPr lang="en-US" sz="1900" dirty="0"/>
              <a:t> </a:t>
            </a:r>
            <a:r>
              <a:rPr lang="en-US" sz="1900" dirty="0" err="1"/>
              <a:t>vojenská</a:t>
            </a:r>
            <a:r>
              <a:rPr lang="en-US" sz="1900" dirty="0"/>
              <a:t> </a:t>
            </a:r>
            <a:r>
              <a:rPr lang="en-US" sz="1900" dirty="0" err="1"/>
              <a:t>kariéra</a:t>
            </a:r>
            <a:r>
              <a:rPr lang="en-US" sz="1900" dirty="0"/>
              <a:t>. </a:t>
            </a:r>
            <a:endParaRPr lang="cs-CZ" sz="19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900" dirty="0" err="1"/>
              <a:t>Využívá</a:t>
            </a:r>
            <a:r>
              <a:rPr lang="en-US" sz="1900" dirty="0"/>
              <a:t> </a:t>
            </a:r>
            <a:r>
              <a:rPr lang="en-US" sz="1900" dirty="0" err="1"/>
              <a:t>tohoto</a:t>
            </a:r>
            <a:r>
              <a:rPr lang="en-US" sz="1900" dirty="0"/>
              <a:t> </a:t>
            </a:r>
            <a:r>
              <a:rPr lang="en-US" sz="1900" dirty="0" err="1"/>
              <a:t>období</a:t>
            </a:r>
            <a:r>
              <a:rPr lang="en-US" sz="1900" dirty="0"/>
              <a:t> a </a:t>
            </a:r>
            <a:r>
              <a:rPr lang="en-US" sz="1900" b="1" dirty="0" err="1"/>
              <a:t>studuje</a:t>
            </a:r>
            <a:r>
              <a:rPr lang="en-US" sz="1900" b="1" dirty="0"/>
              <a:t> </a:t>
            </a:r>
            <a:r>
              <a:rPr lang="en-US" sz="1900" b="1" dirty="0" err="1"/>
              <a:t>brazilská</a:t>
            </a:r>
            <a:r>
              <a:rPr lang="en-US" sz="1900" b="1" dirty="0"/>
              <a:t> </a:t>
            </a:r>
            <a:r>
              <a:rPr lang="en-US" sz="1900" b="1" dirty="0" err="1"/>
              <a:t>vlastivědná</a:t>
            </a:r>
            <a:r>
              <a:rPr lang="en-US" sz="1900" b="1" dirty="0"/>
              <a:t> </a:t>
            </a:r>
            <a:r>
              <a:rPr lang="en-US" sz="1900" b="1" dirty="0" err="1"/>
              <a:t>témata</a:t>
            </a:r>
            <a:r>
              <a:rPr lang="en-US" sz="1900" dirty="0"/>
              <a:t>. </a:t>
            </a:r>
            <a:r>
              <a:rPr lang="en-US" sz="1900" dirty="0" err="1"/>
              <a:t>Opouští</a:t>
            </a:r>
            <a:r>
              <a:rPr lang="en-US" sz="1900" dirty="0"/>
              <a:t> </a:t>
            </a:r>
            <a:r>
              <a:rPr lang="en-US" sz="1900" dirty="0" err="1"/>
              <a:t>natrvalo</a:t>
            </a:r>
            <a:r>
              <a:rPr lang="en-US" sz="1900" dirty="0"/>
              <a:t> </a:t>
            </a:r>
            <a:r>
              <a:rPr lang="en-US" sz="1900" dirty="0" err="1"/>
              <a:t>armádu</a:t>
            </a:r>
            <a:r>
              <a:rPr lang="en-US" sz="1900" dirty="0"/>
              <a:t> a </a:t>
            </a:r>
            <a:r>
              <a:rPr lang="en-US" sz="1900" dirty="0" err="1"/>
              <a:t>usazuje</a:t>
            </a:r>
            <a:r>
              <a:rPr lang="en-US" sz="1900" dirty="0"/>
              <a:t> se v </a:t>
            </a:r>
            <a:r>
              <a:rPr lang="en-US" sz="1900" dirty="0" err="1"/>
              <a:t>Sã</a:t>
            </a:r>
            <a:r>
              <a:rPr lang="cs-CZ" sz="1900" dirty="0"/>
              <a:t>o </a:t>
            </a:r>
            <a:r>
              <a:rPr lang="en-US" sz="1900" dirty="0"/>
              <a:t>P</a:t>
            </a:r>
            <a:r>
              <a:rPr lang="cs-CZ" sz="1900" dirty="0"/>
              <a:t>aulu</a:t>
            </a:r>
            <a:r>
              <a:rPr lang="en-US" sz="1900" dirty="0"/>
              <a:t>, </a:t>
            </a:r>
            <a:r>
              <a:rPr lang="en-US" sz="1900" dirty="0" err="1"/>
              <a:t>kde</a:t>
            </a:r>
            <a:r>
              <a:rPr lang="en-US" sz="1900" dirty="0"/>
              <a:t> </a:t>
            </a:r>
            <a:r>
              <a:rPr lang="en-US" sz="1900" dirty="0" err="1"/>
              <a:t>pracuje</a:t>
            </a:r>
            <a:r>
              <a:rPr lang="en-US" sz="1900" dirty="0"/>
              <a:t> </a:t>
            </a:r>
            <a:r>
              <a:rPr lang="en-US" sz="1900" dirty="0" err="1"/>
              <a:t>jako</a:t>
            </a:r>
            <a:r>
              <a:rPr lang="en-US" sz="1900" dirty="0"/>
              <a:t> </a:t>
            </a:r>
            <a:r>
              <a:rPr lang="en-US" sz="1900" dirty="0" err="1"/>
              <a:t>stavební</a:t>
            </a:r>
            <a:r>
              <a:rPr lang="en-US" sz="1900" dirty="0"/>
              <a:t> </a:t>
            </a:r>
            <a:r>
              <a:rPr lang="en-US" sz="1900" dirty="0" err="1"/>
              <a:t>inženýr</a:t>
            </a:r>
            <a:r>
              <a:rPr lang="en-US" sz="1900" dirty="0"/>
              <a:t> a </a:t>
            </a:r>
            <a:r>
              <a:rPr lang="en-US" sz="1900" b="1" dirty="0" err="1"/>
              <a:t>píše</a:t>
            </a:r>
            <a:r>
              <a:rPr lang="en-US" sz="1900" b="1" dirty="0"/>
              <a:t> do </a:t>
            </a:r>
            <a:r>
              <a:rPr lang="en-US" sz="1900" b="1" dirty="0" err="1"/>
              <a:t>deníku</a:t>
            </a:r>
            <a:r>
              <a:rPr lang="en-US" sz="1900" b="1" dirty="0"/>
              <a:t> </a:t>
            </a:r>
            <a:r>
              <a:rPr lang="en-US" sz="1900" b="1" i="1" dirty="0"/>
              <a:t>O Estado de São Paulo</a:t>
            </a:r>
            <a:r>
              <a:rPr lang="en-US" sz="1900" dirty="0"/>
              <a:t>, </a:t>
            </a:r>
            <a:r>
              <a:rPr lang="en-US" sz="1900" dirty="0" err="1"/>
              <a:t>mj</a:t>
            </a:r>
            <a:r>
              <a:rPr lang="en-US" sz="1900" dirty="0"/>
              <a:t>.  </a:t>
            </a:r>
            <a:r>
              <a:rPr lang="en-US" sz="1900" b="1" dirty="0" err="1"/>
              <a:t>komentáře</a:t>
            </a:r>
            <a:r>
              <a:rPr lang="en-US" sz="1900" b="1" dirty="0"/>
              <a:t> o </a:t>
            </a:r>
            <a:r>
              <a:rPr lang="en-US" sz="1900" b="1" dirty="0" err="1"/>
              <a:t>povstání</a:t>
            </a:r>
            <a:r>
              <a:rPr lang="en-US" sz="1900" b="1" dirty="0"/>
              <a:t> „Guerra de </a:t>
            </a:r>
            <a:r>
              <a:rPr lang="en-US" sz="1900" b="1" dirty="0" err="1"/>
              <a:t>Canudos</a:t>
            </a:r>
            <a:r>
              <a:rPr lang="en-US" sz="1900" dirty="0"/>
              <a:t>“ – </a:t>
            </a:r>
            <a:r>
              <a:rPr lang="en-US" sz="1900" b="1" dirty="0" err="1"/>
              <a:t>redakce</a:t>
            </a:r>
            <a:r>
              <a:rPr lang="en-US" sz="1900" b="1" dirty="0"/>
              <a:t> </a:t>
            </a:r>
            <a:r>
              <a:rPr lang="en-US" sz="1900" b="1" dirty="0" err="1"/>
              <a:t>jej</a:t>
            </a:r>
            <a:r>
              <a:rPr lang="en-US" sz="1900" b="1" dirty="0"/>
              <a:t> </a:t>
            </a:r>
            <a:r>
              <a:rPr lang="en-US" sz="1900" b="1" dirty="0" err="1"/>
              <a:t>vyšle</a:t>
            </a:r>
            <a:r>
              <a:rPr lang="en-US" sz="1900" b="1" dirty="0"/>
              <a:t> do </a:t>
            </a:r>
            <a:r>
              <a:rPr lang="en-US" sz="1900" b="1" dirty="0" err="1"/>
              <a:t>oblasti</a:t>
            </a:r>
            <a:r>
              <a:rPr lang="en-US" sz="1900" b="1" dirty="0"/>
              <a:t> </a:t>
            </a:r>
            <a:r>
              <a:rPr lang="en-US" sz="1900" b="1" dirty="0" err="1"/>
              <a:t>nepokojů</a:t>
            </a:r>
            <a:r>
              <a:rPr lang="en-US" sz="1900" dirty="0"/>
              <a:t>, aby </a:t>
            </a:r>
            <a:r>
              <a:rPr lang="en-US" sz="1900" dirty="0" err="1"/>
              <a:t>doprovázel</a:t>
            </a:r>
            <a:r>
              <a:rPr lang="en-US" sz="1900" dirty="0"/>
              <a:t> </a:t>
            </a:r>
            <a:r>
              <a:rPr lang="en-US" sz="1900" dirty="0" err="1"/>
              <a:t>vojenské</a:t>
            </a:r>
            <a:r>
              <a:rPr lang="en-US" sz="1900" dirty="0"/>
              <a:t> </a:t>
            </a:r>
            <a:r>
              <a:rPr lang="en-US" sz="1900" dirty="0" err="1"/>
              <a:t>operace</a:t>
            </a:r>
            <a:r>
              <a:rPr lang="en-US" sz="1900" dirty="0"/>
              <a:t>, </a:t>
            </a:r>
            <a:r>
              <a:rPr lang="en-US" sz="1900" dirty="0" err="1"/>
              <a:t>které</a:t>
            </a:r>
            <a:r>
              <a:rPr lang="en-US" sz="1900" dirty="0"/>
              <a:t> </a:t>
            </a:r>
            <a:r>
              <a:rPr lang="en-US" sz="1900" dirty="0" err="1"/>
              <a:t>měly</a:t>
            </a:r>
            <a:r>
              <a:rPr lang="en-US" sz="1900" dirty="0"/>
              <a:t> </a:t>
            </a:r>
            <a:r>
              <a:rPr lang="en-US" sz="1900" dirty="0" err="1"/>
              <a:t>vést</a:t>
            </a:r>
            <a:r>
              <a:rPr lang="en-US" sz="1900" dirty="0"/>
              <a:t> k </a:t>
            </a:r>
            <a:r>
              <a:rPr lang="en-US" sz="1900" dirty="0" err="1"/>
              <a:t>jeho</a:t>
            </a:r>
            <a:r>
              <a:rPr lang="en-US" sz="1900" dirty="0"/>
              <a:t> </a:t>
            </a:r>
            <a:r>
              <a:rPr lang="en-US" sz="1900" dirty="0" err="1"/>
              <a:t>potlačení</a:t>
            </a:r>
            <a:r>
              <a:rPr lang="en-US" sz="19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21918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0A67B85-68CB-497C-8A27-79F2E457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B6F614-B304-4594-8160-FE020353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Cunha v 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zůstává</a:t>
            </a:r>
            <a:r>
              <a:rPr lang="en-US" sz="2000" dirty="0"/>
              <a:t> od </a:t>
            </a:r>
            <a:r>
              <a:rPr lang="en-US" sz="2000" dirty="0" err="1"/>
              <a:t>srpna</a:t>
            </a:r>
            <a:r>
              <a:rPr lang="en-US" sz="2000" dirty="0"/>
              <a:t> do </a:t>
            </a:r>
            <a:r>
              <a:rPr lang="en-US" sz="2000" dirty="0" err="1"/>
              <a:t>října</a:t>
            </a:r>
            <a:r>
              <a:rPr lang="en-US" sz="2000" dirty="0"/>
              <a:t> 1897. Po </a:t>
            </a:r>
            <a:r>
              <a:rPr lang="en-US" sz="2000" dirty="0" err="1"/>
              <a:t>návratu</a:t>
            </a:r>
            <a:r>
              <a:rPr lang="en-US" sz="2000" dirty="0"/>
              <a:t> o </a:t>
            </a:r>
            <a:r>
              <a:rPr lang="en-US" sz="2000" dirty="0" err="1"/>
              <a:t>událostech</a:t>
            </a:r>
            <a:r>
              <a:rPr lang="en-US" sz="2000" dirty="0"/>
              <a:t> </a:t>
            </a:r>
            <a:r>
              <a:rPr lang="en-US" sz="2000" dirty="0" err="1"/>
              <a:t>napíše</a:t>
            </a:r>
            <a:r>
              <a:rPr lang="en-US" sz="2000" dirty="0"/>
              <a:t> </a:t>
            </a:r>
            <a:r>
              <a:rPr lang="en-US" sz="2000" dirty="0" err="1"/>
              <a:t>knihu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vyšla</a:t>
            </a:r>
            <a:r>
              <a:rPr lang="en-US" sz="2000" dirty="0"/>
              <a:t> v </a:t>
            </a:r>
            <a:r>
              <a:rPr lang="en-US" sz="2000" dirty="0" err="1"/>
              <a:t>roce</a:t>
            </a:r>
            <a:r>
              <a:rPr lang="en-US" sz="2000" dirty="0"/>
              <a:t> 1902</a:t>
            </a:r>
            <a:r>
              <a:rPr lang="cs-CZ" sz="2000" dirty="0"/>
              <a:t> - </a:t>
            </a:r>
            <a:r>
              <a:rPr lang="en-US" sz="2000" b="1" i="1" dirty="0" err="1"/>
              <a:t>Os</a:t>
            </a:r>
            <a:r>
              <a:rPr lang="en-US" sz="2000" b="1" i="1" dirty="0"/>
              <a:t> </a:t>
            </a:r>
            <a:r>
              <a:rPr lang="en-US" sz="2000" b="1" i="1" dirty="0" err="1"/>
              <a:t>Sertões</a:t>
            </a:r>
            <a:r>
              <a:rPr lang="cs-CZ" sz="2000" b="1" i="1" dirty="0"/>
              <a:t>/ Vnitrozemí</a:t>
            </a:r>
            <a:r>
              <a:rPr lang="en-US" sz="2000" b="1" i="1" dirty="0"/>
              <a:t> </a:t>
            </a:r>
            <a:endParaRPr lang="cs-CZ" sz="2000" b="1" i="1" dirty="0"/>
          </a:p>
          <a:p>
            <a:pPr marL="0" indent="0">
              <a:spcAft>
                <a:spcPts val="0"/>
              </a:spcAft>
              <a:buNone/>
            </a:pPr>
            <a:r>
              <a:rPr lang="cs-CZ" sz="2000" i="1" dirty="0"/>
              <a:t>	</a:t>
            </a:r>
            <a:r>
              <a:rPr lang="cs-CZ" sz="2000" dirty="0" err="1"/>
              <a:t>kn</a:t>
            </a:r>
            <a:r>
              <a:rPr lang="en-US" sz="2000" dirty="0" err="1"/>
              <a:t>iha</a:t>
            </a:r>
            <a:r>
              <a:rPr lang="en-US" sz="2000" dirty="0"/>
              <a:t> </a:t>
            </a:r>
            <a:r>
              <a:rPr lang="en-US" sz="2000" dirty="0" err="1"/>
              <a:t>má</a:t>
            </a:r>
            <a:r>
              <a:rPr lang="en-US" sz="2000" dirty="0"/>
              <a:t> </a:t>
            </a:r>
            <a:r>
              <a:rPr lang="en-US" sz="2000" dirty="0" err="1"/>
              <a:t>celonárodní</a:t>
            </a:r>
            <a:r>
              <a:rPr lang="en-US" sz="2000" dirty="0"/>
              <a:t> </a:t>
            </a:r>
            <a:r>
              <a:rPr lang="en-US" sz="2000" dirty="0" err="1"/>
              <a:t>ohlas</a:t>
            </a:r>
            <a:r>
              <a:rPr lang="en-US" sz="2000" dirty="0"/>
              <a:t> a on se </a:t>
            </a:r>
            <a:r>
              <a:rPr lang="en-US" sz="2000" dirty="0" err="1"/>
              <a:t>stává</a:t>
            </a:r>
            <a:r>
              <a:rPr lang="en-US" sz="2000" dirty="0"/>
              <a:t> </a:t>
            </a:r>
            <a:r>
              <a:rPr lang="en-US" sz="2000" dirty="0" err="1"/>
              <a:t>členem</a:t>
            </a:r>
            <a:r>
              <a:rPr lang="en-US" sz="2000" dirty="0"/>
              <a:t> </a:t>
            </a:r>
            <a:r>
              <a:rPr lang="en-US" sz="2000" dirty="0" err="1"/>
              <a:t>Brazilského</a:t>
            </a:r>
            <a:r>
              <a:rPr lang="en-US" sz="2000" dirty="0"/>
              <a:t> </a:t>
            </a:r>
            <a:r>
              <a:rPr lang="en-US" sz="2000" dirty="0" err="1"/>
              <a:t>ústavu</a:t>
            </a:r>
            <a:r>
              <a:rPr lang="en-US" sz="2000" dirty="0"/>
              <a:t> </a:t>
            </a:r>
            <a:r>
              <a:rPr lang="en-US" sz="2000" dirty="0" err="1"/>
              <a:t>historického</a:t>
            </a:r>
            <a:r>
              <a:rPr lang="en-US" sz="2000" dirty="0"/>
              <a:t> a </a:t>
            </a:r>
            <a:r>
              <a:rPr lang="cs-CZ" sz="2000" dirty="0"/>
              <a:t>	</a:t>
            </a:r>
            <a:r>
              <a:rPr lang="en-US" sz="2000" dirty="0" err="1"/>
              <a:t>geografického</a:t>
            </a:r>
            <a:r>
              <a:rPr lang="en-US" sz="2000" dirty="0"/>
              <a:t> a o </a:t>
            </a:r>
            <a:r>
              <a:rPr lang="en-US" sz="2000" dirty="0" err="1"/>
              <a:t>rok</a:t>
            </a:r>
            <a:r>
              <a:rPr lang="en-US" sz="2000" dirty="0"/>
              <a:t> </a:t>
            </a:r>
            <a:r>
              <a:rPr lang="en-US" sz="2000" dirty="0" err="1"/>
              <a:t>později</a:t>
            </a:r>
            <a:r>
              <a:rPr lang="en-US" sz="2000" dirty="0"/>
              <a:t> je </a:t>
            </a:r>
            <a:r>
              <a:rPr lang="en-US" sz="2000" dirty="0" err="1"/>
              <a:t>zvolen</a:t>
            </a:r>
            <a:r>
              <a:rPr lang="en-US" sz="2000" dirty="0"/>
              <a:t> do </a:t>
            </a:r>
            <a:r>
              <a:rPr lang="en-US" sz="2000" dirty="0" err="1"/>
              <a:t>Brazilské</a:t>
            </a:r>
            <a:r>
              <a:rPr lang="en-US" sz="2000" dirty="0"/>
              <a:t> </a:t>
            </a:r>
            <a:r>
              <a:rPr lang="en-US" sz="2000" dirty="0" err="1"/>
              <a:t>literární</a:t>
            </a:r>
            <a:r>
              <a:rPr lang="en-US" sz="2000" dirty="0"/>
              <a:t> </a:t>
            </a:r>
            <a:r>
              <a:rPr lang="en-US" sz="2000" dirty="0" err="1"/>
              <a:t>akademie</a:t>
            </a:r>
            <a:r>
              <a:rPr lang="en-US" sz="2000" dirty="0"/>
              <a:t>. 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 </a:t>
            </a:r>
            <a:r>
              <a:rPr lang="en-US" sz="2000" dirty="0" err="1"/>
              <a:t>roce</a:t>
            </a:r>
            <a:r>
              <a:rPr lang="en-US" sz="2000" dirty="0"/>
              <a:t> 1904 </a:t>
            </a:r>
            <a:r>
              <a:rPr lang="en-US" sz="2000" dirty="0" err="1"/>
              <a:t>píše</a:t>
            </a:r>
            <a:r>
              <a:rPr lang="en-US" sz="2000" dirty="0"/>
              <a:t> </a:t>
            </a:r>
            <a:r>
              <a:rPr lang="en-US" sz="2000" dirty="0" err="1"/>
              <a:t>sérii</a:t>
            </a:r>
            <a:r>
              <a:rPr lang="en-US" sz="2000" dirty="0"/>
              <a:t> </a:t>
            </a:r>
            <a:r>
              <a:rPr lang="en-US" sz="2000" dirty="0" err="1"/>
              <a:t>článků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později</a:t>
            </a:r>
            <a:r>
              <a:rPr lang="en-US" sz="2000" dirty="0"/>
              <a:t> </a:t>
            </a:r>
            <a:r>
              <a:rPr lang="en-US" sz="2000" dirty="0" err="1"/>
              <a:t>vyjdou</a:t>
            </a:r>
            <a:r>
              <a:rPr lang="en-US" sz="2000" dirty="0"/>
              <a:t> </a:t>
            </a:r>
            <a:r>
              <a:rPr lang="en-US" sz="2000" dirty="0" err="1"/>
              <a:t>knižně</a:t>
            </a:r>
            <a:r>
              <a:rPr lang="en-US" sz="2000" dirty="0"/>
              <a:t> pod </a:t>
            </a:r>
            <a:r>
              <a:rPr lang="en-US" sz="2000" dirty="0" err="1"/>
              <a:t>názvem</a:t>
            </a:r>
            <a:r>
              <a:rPr lang="en-US" sz="2000" dirty="0"/>
              <a:t> </a:t>
            </a:r>
            <a:r>
              <a:rPr lang="en-US" sz="2000" b="1" i="1" dirty="0" err="1"/>
              <a:t>Contrastes</a:t>
            </a:r>
            <a:r>
              <a:rPr lang="en-US" sz="2000" b="1" i="1" dirty="0"/>
              <a:t> e </a:t>
            </a:r>
            <a:r>
              <a:rPr lang="en-US" sz="2000" b="1" i="1" dirty="0" err="1"/>
              <a:t>Confrontos</a:t>
            </a:r>
            <a:r>
              <a:rPr lang="cs-CZ" sz="2000" b="1" i="1" dirty="0"/>
              <a:t> / Kontrasty a konfrontace</a:t>
            </a:r>
            <a:r>
              <a:rPr lang="en-US" sz="2000" b="1" dirty="0"/>
              <a:t>. </a:t>
            </a:r>
            <a:endParaRPr lang="cs-CZ" sz="2000" b="1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 </a:t>
            </a:r>
            <a:r>
              <a:rPr lang="en-US" sz="2000" dirty="0" err="1"/>
              <a:t>roce</a:t>
            </a:r>
            <a:r>
              <a:rPr lang="en-US" sz="2000" dirty="0"/>
              <a:t> 1905 je </a:t>
            </a:r>
            <a:r>
              <a:rPr lang="en-US" sz="2000" dirty="0" err="1"/>
              <a:t>vyslán</a:t>
            </a:r>
            <a:r>
              <a:rPr lang="en-US" sz="2000" dirty="0"/>
              <a:t> do </a:t>
            </a:r>
            <a:r>
              <a:rPr lang="en-US" sz="2000" dirty="0" err="1"/>
              <a:t>Amazonie</a:t>
            </a:r>
            <a:r>
              <a:rPr lang="en-US" sz="2000" dirty="0"/>
              <a:t>,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šéf</a:t>
            </a:r>
            <a:r>
              <a:rPr lang="en-US" sz="2000" dirty="0"/>
              <a:t> </a:t>
            </a:r>
            <a:r>
              <a:rPr lang="en-US" sz="2000" dirty="0" err="1"/>
              <a:t>komise</a:t>
            </a:r>
            <a:r>
              <a:rPr lang="en-US" sz="2000" dirty="0"/>
              <a:t> o </a:t>
            </a:r>
            <a:r>
              <a:rPr lang="en-US" sz="2000" dirty="0" err="1"/>
              <a:t>uznání</a:t>
            </a:r>
            <a:r>
              <a:rPr lang="en-US" sz="2000" dirty="0"/>
              <a:t> </a:t>
            </a:r>
            <a:r>
              <a:rPr lang="en-US" sz="2000" dirty="0" err="1"/>
              <a:t>oblasti</a:t>
            </a:r>
            <a:r>
              <a:rPr lang="en-US" sz="2000" dirty="0"/>
              <a:t> Alto Purus</a:t>
            </a:r>
            <a:r>
              <a:rPr lang="cs-CZ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kde</a:t>
            </a:r>
            <a:r>
              <a:rPr lang="en-US" sz="2000" dirty="0"/>
              <a:t> se </a:t>
            </a:r>
            <a:r>
              <a:rPr lang="en-US" sz="2000" dirty="0" err="1"/>
              <a:t>vyjednávají</a:t>
            </a:r>
            <a:r>
              <a:rPr lang="en-US" sz="2000" dirty="0"/>
              <a:t> </a:t>
            </a:r>
            <a:r>
              <a:rPr lang="en-US" sz="2000" dirty="0" err="1"/>
              <a:t>hranice</a:t>
            </a:r>
            <a:r>
              <a:rPr lang="en-US" sz="2000" dirty="0"/>
              <a:t> s Peru. </a:t>
            </a:r>
            <a:r>
              <a:rPr lang="en-US" sz="2000" dirty="0" err="1"/>
              <a:t>Píše</a:t>
            </a:r>
            <a:r>
              <a:rPr lang="en-US" sz="2000" dirty="0"/>
              <a:t> </a:t>
            </a:r>
            <a:r>
              <a:rPr lang="en-US" sz="2000" dirty="0" err="1"/>
              <a:t>zprávu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mise,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vyšla</a:t>
            </a:r>
            <a:r>
              <a:rPr lang="en-US" sz="2000" dirty="0"/>
              <a:t> </a:t>
            </a:r>
            <a:r>
              <a:rPr lang="en-US" sz="2000" dirty="0" err="1"/>
              <a:t>knižně</a:t>
            </a:r>
            <a:r>
              <a:rPr lang="en-US" sz="2000" dirty="0"/>
              <a:t> v </a:t>
            </a:r>
            <a:r>
              <a:rPr lang="en-US" sz="2000" dirty="0" err="1"/>
              <a:t>roce</a:t>
            </a:r>
            <a:r>
              <a:rPr lang="en-US" sz="2000" dirty="0"/>
              <a:t> 1906.</a:t>
            </a:r>
            <a:endParaRPr lang="cs-CZ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 </a:t>
            </a:r>
            <a:r>
              <a:rPr lang="en-US" sz="2000" dirty="0" err="1"/>
              <a:t>roce</a:t>
            </a:r>
            <a:r>
              <a:rPr lang="en-US" sz="2000" dirty="0"/>
              <a:t> 1909 </a:t>
            </a:r>
            <a:r>
              <a:rPr lang="en-US" sz="2000" dirty="0" err="1"/>
              <a:t>uspěje</a:t>
            </a:r>
            <a:r>
              <a:rPr lang="en-US" sz="2000" dirty="0"/>
              <a:t> v </a:t>
            </a:r>
            <a:r>
              <a:rPr lang="en-US" sz="2000" dirty="0" err="1"/>
              <a:t>konkurzu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místo</a:t>
            </a:r>
            <a:r>
              <a:rPr lang="en-US" sz="2000" dirty="0"/>
              <a:t> </a:t>
            </a:r>
            <a:r>
              <a:rPr lang="en-US" sz="2000" dirty="0" err="1"/>
              <a:t>profesora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katedře</a:t>
            </a:r>
            <a:r>
              <a:rPr lang="en-US" sz="2000" dirty="0"/>
              <a:t> </a:t>
            </a:r>
            <a:r>
              <a:rPr lang="en-US" sz="2000" dirty="0" err="1"/>
              <a:t>logiky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Vysoké</a:t>
            </a:r>
            <a:r>
              <a:rPr lang="en-US" sz="2000" dirty="0"/>
              <a:t> </a:t>
            </a:r>
            <a:r>
              <a:rPr lang="en-US" sz="2000" dirty="0" err="1"/>
              <a:t>škole</a:t>
            </a:r>
            <a:r>
              <a:rPr lang="en-US" sz="2000" dirty="0"/>
              <a:t> </a:t>
            </a:r>
            <a:r>
              <a:rPr lang="en-US" sz="2000" dirty="0" err="1"/>
              <a:t>Pedra</a:t>
            </a:r>
            <a:r>
              <a:rPr lang="en-US" sz="2000" dirty="0"/>
              <a:t> II. V R</a:t>
            </a:r>
            <a:r>
              <a:rPr lang="cs-CZ" sz="2000" dirty="0" err="1"/>
              <a:t>iu</a:t>
            </a:r>
            <a:r>
              <a:rPr lang="cs-CZ" sz="2000" dirty="0"/>
              <a:t> de </a:t>
            </a:r>
            <a:r>
              <a:rPr lang="en-US" sz="2000" dirty="0"/>
              <a:t>J</a:t>
            </a:r>
            <a:r>
              <a:rPr lang="cs-CZ" sz="2000" dirty="0" err="1"/>
              <a:t>aneiru</a:t>
            </a:r>
            <a:r>
              <a:rPr lang="en-US" sz="2000" dirty="0"/>
              <a:t>. </a:t>
            </a:r>
            <a:r>
              <a:rPr lang="en-US" sz="2000" dirty="0" err="1"/>
              <a:t>Téhož</a:t>
            </a:r>
            <a:r>
              <a:rPr lang="en-US" sz="2000" dirty="0"/>
              <a:t> </a:t>
            </a:r>
            <a:r>
              <a:rPr lang="en-US" sz="2000" dirty="0" err="1"/>
              <a:t>roku</a:t>
            </a:r>
            <a:r>
              <a:rPr lang="en-US" sz="2000" dirty="0"/>
              <a:t> </a:t>
            </a:r>
            <a:r>
              <a:rPr lang="en-US" sz="2000" dirty="0" err="1"/>
              <a:t>ovšem</a:t>
            </a:r>
            <a:r>
              <a:rPr lang="en-US" sz="2000" dirty="0"/>
              <a:t> </a:t>
            </a:r>
            <a:r>
              <a:rPr lang="en-US" sz="2000" dirty="0" err="1"/>
              <a:t>umírá</a:t>
            </a:r>
            <a:r>
              <a:rPr lang="en-US" sz="2000" dirty="0"/>
              <a:t> v </a:t>
            </a:r>
            <a:r>
              <a:rPr lang="en-US" sz="2000" dirty="0" err="1"/>
              <a:t>souboji</a:t>
            </a:r>
            <a:r>
              <a:rPr lang="en-US" sz="2000" dirty="0"/>
              <a:t>,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který</a:t>
            </a:r>
            <a:r>
              <a:rPr lang="en-US" sz="2000" dirty="0"/>
              <a:t> </a:t>
            </a:r>
            <a:r>
              <a:rPr lang="en-US" sz="2000" dirty="0" err="1"/>
              <a:t>vyzval</a:t>
            </a:r>
            <a:r>
              <a:rPr lang="en-US" sz="2000" dirty="0"/>
              <a:t> </a:t>
            </a:r>
            <a:r>
              <a:rPr lang="en-US" sz="2000" dirty="0" err="1"/>
              <a:t>milence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ženy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655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06DC13E-88AD-4CBD-A2B8-E1012208E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40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Os </a:t>
            </a:r>
            <a:r>
              <a:rPr lang="cs-CZ" sz="40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Sertões</a:t>
            </a:r>
            <a:endParaRPr lang="en-US" sz="40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4BF8B1-13C8-4C8E-8777-65D088483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Co je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této</a:t>
            </a:r>
            <a:r>
              <a:rPr lang="en-US" sz="2000" dirty="0"/>
              <a:t> </a:t>
            </a:r>
            <a:r>
              <a:rPr lang="en-US" sz="2000" dirty="0" err="1"/>
              <a:t>knize</a:t>
            </a:r>
            <a:r>
              <a:rPr lang="en-US" sz="2000" dirty="0"/>
              <a:t> modern</a:t>
            </a:r>
            <a:r>
              <a:rPr lang="cs-CZ" sz="2000" dirty="0"/>
              <a:t>í: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 err="1"/>
              <a:t>nutkání</a:t>
            </a:r>
            <a:r>
              <a:rPr lang="en-US" sz="2000" dirty="0"/>
              <a:t> </a:t>
            </a:r>
            <a:r>
              <a:rPr lang="en-US" sz="2000" dirty="0" err="1"/>
              <a:t>překročit</a:t>
            </a:r>
            <a:r>
              <a:rPr lang="en-US" sz="2000" dirty="0"/>
              <a:t> </a:t>
            </a:r>
            <a:r>
              <a:rPr lang="en-US" sz="2000" dirty="0" err="1"/>
              <a:t>daná</a:t>
            </a:r>
            <a:r>
              <a:rPr lang="en-US" sz="2000" dirty="0"/>
              <a:t> </a:t>
            </a:r>
            <a:r>
              <a:rPr lang="en-US" sz="2000" dirty="0" err="1"/>
              <a:t>schémata</a:t>
            </a:r>
            <a:r>
              <a:rPr lang="en-US" sz="2000" dirty="0"/>
              <a:t> a </a:t>
            </a:r>
            <a:r>
              <a:rPr lang="en-US" sz="2000" dirty="0" err="1"/>
              <a:t>dobrat</a:t>
            </a:r>
            <a:r>
              <a:rPr lang="en-US" sz="2000" dirty="0"/>
              <a:t> se </a:t>
            </a:r>
            <a:r>
              <a:rPr lang="en-US" sz="2000" dirty="0" err="1"/>
              <a:t>tajemství</a:t>
            </a:r>
            <a:r>
              <a:rPr lang="en-US" sz="2000" dirty="0"/>
              <a:t> </a:t>
            </a:r>
            <a:r>
              <a:rPr lang="en-US" sz="2000" dirty="0" err="1"/>
              <a:t>země</a:t>
            </a:r>
            <a:r>
              <a:rPr lang="en-US" sz="2000" dirty="0"/>
              <a:t> a </a:t>
            </a:r>
            <a:r>
              <a:rPr lang="en-US" sz="2000" dirty="0" err="1"/>
              <a:t>člověka</a:t>
            </a:r>
            <a:r>
              <a:rPr lang="en-US" sz="2000" dirty="0"/>
              <a:t>, </a:t>
            </a:r>
            <a:r>
              <a:rPr lang="en-US" sz="2000" dirty="0" err="1"/>
              <a:t>vybaven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nástroji</a:t>
            </a:r>
            <a:r>
              <a:rPr lang="en-US" sz="2000" dirty="0"/>
              <a:t> </a:t>
            </a:r>
            <a:r>
              <a:rPr lang="en-US" sz="2000" dirty="0" err="1"/>
              <a:t>vědy</a:t>
            </a:r>
            <a:r>
              <a:rPr lang="en-US" sz="2000" dirty="0"/>
              <a:t> a </a:t>
            </a:r>
            <a:r>
              <a:rPr lang="en-US" sz="2000" dirty="0" err="1"/>
              <a:t>vlastní</a:t>
            </a:r>
            <a:r>
              <a:rPr lang="en-US" sz="2000" dirty="0"/>
              <a:t> </a:t>
            </a:r>
            <a:r>
              <a:rPr lang="en-US" sz="2000" dirty="0" err="1"/>
              <a:t>citlivosti</a:t>
            </a:r>
            <a:r>
              <a:rPr lang="en-US" sz="2000" dirty="0"/>
              <a:t> –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/>
              <a:t>osobní</a:t>
            </a:r>
            <a:r>
              <a:rPr lang="en-US" sz="2000" dirty="0"/>
              <a:t> </a:t>
            </a:r>
            <a:r>
              <a:rPr lang="en-US" sz="2000" dirty="0" err="1"/>
              <a:t>vztah</a:t>
            </a:r>
            <a:r>
              <a:rPr lang="en-US" sz="2000" dirty="0"/>
              <a:t> k </a:t>
            </a:r>
            <a:r>
              <a:rPr lang="en-US" sz="2000" dirty="0" err="1"/>
              <a:t>této</a:t>
            </a:r>
            <a:r>
              <a:rPr lang="en-US" sz="2000" dirty="0"/>
              <a:t> 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jej</a:t>
            </a:r>
            <a:r>
              <a:rPr lang="en-US" sz="2000" dirty="0"/>
              <a:t> </a:t>
            </a:r>
            <a:r>
              <a:rPr lang="en-US" sz="2000" dirty="0" err="1"/>
              <a:t>vzdaluje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tradičnímu</a:t>
            </a:r>
            <a:r>
              <a:rPr lang="en-US" sz="2000" dirty="0"/>
              <a:t> </a:t>
            </a:r>
            <a:r>
              <a:rPr lang="en-US" sz="2000" dirty="0" err="1"/>
              <a:t>vědeckému</a:t>
            </a:r>
            <a:r>
              <a:rPr lang="en-US" sz="2000" dirty="0"/>
              <a:t> </a:t>
            </a:r>
            <a:r>
              <a:rPr lang="en-US" sz="2000" dirty="0" err="1"/>
              <a:t>myšlení</a:t>
            </a:r>
            <a:r>
              <a:rPr lang="en-US" sz="2000" dirty="0"/>
              <a:t>, </a:t>
            </a:r>
            <a:r>
              <a:rPr lang="en-US" sz="2000" dirty="0" err="1"/>
              <a:t>citlivost</a:t>
            </a:r>
            <a:r>
              <a:rPr lang="en-US" sz="2000" dirty="0"/>
              <a:t> a </a:t>
            </a:r>
            <a:r>
              <a:rPr lang="en-US" sz="2000" dirty="0" err="1"/>
              <a:t>vášeň</a:t>
            </a:r>
            <a:r>
              <a:rPr lang="en-US" sz="2000" dirty="0"/>
              <a:t> </a:t>
            </a:r>
            <a:r>
              <a:rPr lang="en-US" sz="2000" dirty="0" err="1"/>
              <a:t>básníka</a:t>
            </a:r>
            <a:r>
              <a:rPr lang="en-US" sz="2000" dirty="0"/>
              <a:t> v </a:t>
            </a:r>
            <a:r>
              <a:rPr lang="en-US" sz="2000" dirty="0" err="1"/>
              <a:t>textu</a:t>
            </a:r>
            <a:r>
              <a:rPr lang="en-US" sz="2000" dirty="0"/>
              <a:t> </a:t>
            </a:r>
            <a:r>
              <a:rPr lang="en-US" sz="2000" dirty="0" err="1"/>
              <a:t>kontrastují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/>
              <a:t>s </a:t>
            </a:r>
            <a:r>
              <a:rPr lang="en-US" sz="2000" dirty="0" err="1"/>
              <a:t>exaktním</a:t>
            </a:r>
            <a:r>
              <a:rPr lang="en-US" sz="2000" dirty="0"/>
              <a:t> </a:t>
            </a:r>
            <a:r>
              <a:rPr lang="en-US" sz="2000" dirty="0" err="1"/>
              <a:t>myšlením</a:t>
            </a:r>
            <a:r>
              <a:rPr lang="en-US" sz="2000" dirty="0"/>
              <a:t> </a:t>
            </a:r>
            <a:r>
              <a:rPr lang="en-US" sz="2000" dirty="0" err="1"/>
              <a:t>inženýra</a:t>
            </a:r>
            <a:r>
              <a:rPr lang="en-US" sz="2000" dirty="0"/>
              <a:t>, </a:t>
            </a:r>
            <a:r>
              <a:rPr lang="en-US" sz="2000" dirty="0" err="1"/>
              <a:t>který</a:t>
            </a:r>
            <a:r>
              <a:rPr lang="en-US" sz="2000" dirty="0"/>
              <a:t> se </a:t>
            </a:r>
            <a:r>
              <a:rPr lang="en-US" sz="2000" dirty="0" err="1"/>
              <a:t>snaží</a:t>
            </a:r>
            <a:r>
              <a:rPr lang="en-US" sz="2000" dirty="0"/>
              <a:t> </a:t>
            </a:r>
            <a:r>
              <a:rPr lang="en-US" sz="2000" dirty="0" err="1"/>
              <a:t>podat</a:t>
            </a:r>
            <a:r>
              <a:rPr lang="en-US" sz="2000" dirty="0"/>
              <a:t> co </a:t>
            </a:r>
            <a:r>
              <a:rPr lang="en-US" sz="2000" dirty="0" err="1"/>
              <a:t>nejobjektivnější</a:t>
            </a:r>
            <a:r>
              <a:rPr lang="en-US" sz="2000" dirty="0"/>
              <a:t> </a:t>
            </a:r>
            <a:r>
              <a:rPr lang="en-US" sz="2000" dirty="0" err="1"/>
              <a:t>obraz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situace</a:t>
            </a:r>
            <a:r>
              <a:rPr lang="en-US" sz="2000" dirty="0"/>
              <a:t> </a:t>
            </a:r>
          </a:p>
          <a:p>
            <a:pPr marL="114300" lv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 err="1"/>
              <a:t>moderní</a:t>
            </a:r>
            <a:r>
              <a:rPr lang="en-US" sz="2000" dirty="0"/>
              <a:t> je </a:t>
            </a:r>
            <a:r>
              <a:rPr lang="en-US" sz="2000" dirty="0" err="1"/>
              <a:t>autorova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 se </a:t>
            </a:r>
            <a:r>
              <a:rPr lang="en-US" sz="2000" dirty="0" err="1"/>
              <a:t>slovy</a:t>
            </a:r>
            <a:r>
              <a:rPr lang="en-US" sz="2000" dirty="0"/>
              <a:t> – </a:t>
            </a:r>
            <a:r>
              <a:rPr lang="en-US" sz="2000" dirty="0" err="1"/>
              <a:t>hledá</a:t>
            </a:r>
            <a:r>
              <a:rPr lang="en-US" sz="2000" dirty="0"/>
              <a:t> </a:t>
            </a:r>
            <a:r>
              <a:rPr lang="en-US" sz="2000" dirty="0" err="1"/>
              <a:t>nové</a:t>
            </a:r>
            <a:r>
              <a:rPr lang="en-US" sz="2000" dirty="0"/>
              <a:t> </a:t>
            </a:r>
            <a:r>
              <a:rPr lang="en-US" sz="2000" dirty="0" err="1"/>
              <a:t>adekvátnější</a:t>
            </a:r>
            <a:r>
              <a:rPr lang="en-US" sz="2000" dirty="0"/>
              <a:t> </a:t>
            </a:r>
            <a:r>
              <a:rPr lang="en-US" sz="2000" dirty="0" err="1"/>
              <a:t>formy</a:t>
            </a:r>
            <a:r>
              <a:rPr lang="en-US" sz="2000" dirty="0"/>
              <a:t>, jak </a:t>
            </a:r>
            <a:r>
              <a:rPr lang="en-US" sz="2000" dirty="0" err="1"/>
              <a:t>popsat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/>
              <a:t>oblast a </a:t>
            </a:r>
            <a:r>
              <a:rPr lang="en-US" sz="2000" dirty="0" err="1"/>
              <a:t>události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se </a:t>
            </a:r>
            <a:r>
              <a:rPr lang="en-US" sz="2000" dirty="0" err="1"/>
              <a:t>vymykají</a:t>
            </a:r>
            <a:r>
              <a:rPr lang="en-US" sz="2000" dirty="0"/>
              <a:t> </a:t>
            </a:r>
            <a:r>
              <a:rPr lang="en-US" sz="2000" dirty="0" err="1"/>
              <a:t>zaběhaným</a:t>
            </a:r>
            <a:r>
              <a:rPr lang="en-US" sz="2000" dirty="0"/>
              <a:t> </a:t>
            </a:r>
            <a:r>
              <a:rPr lang="en-US" sz="2000" dirty="0" err="1"/>
              <a:t>stereotypům</a:t>
            </a:r>
            <a:r>
              <a:rPr lang="en-US" sz="2000" dirty="0"/>
              <a:t> – je </a:t>
            </a:r>
            <a:r>
              <a:rPr lang="en-US" sz="2000" dirty="0" err="1"/>
              <a:t>spisovatelem</a:t>
            </a:r>
            <a:r>
              <a:rPr lang="en-US" sz="2000" dirty="0"/>
              <a:t>, </a:t>
            </a:r>
            <a:r>
              <a:rPr lang="cs-CZ" sz="2000" dirty="0"/>
              <a:t>	</a:t>
            </a:r>
            <a:r>
              <a:rPr lang="en-US" sz="2000" dirty="0" err="1"/>
              <a:t>který</a:t>
            </a:r>
            <a:r>
              <a:rPr lang="en-US" sz="2000" dirty="0"/>
              <a:t> se </a:t>
            </a:r>
            <a:r>
              <a:rPr lang="en-US" sz="2000" dirty="0" err="1"/>
              <a:t>soucítí</a:t>
            </a:r>
            <a:r>
              <a:rPr lang="en-US" sz="2000" dirty="0"/>
              <a:t> s </a:t>
            </a:r>
            <a:r>
              <a:rPr lang="en-US" sz="2000" dirty="0" err="1"/>
              <a:t>přírodou</a:t>
            </a:r>
            <a:r>
              <a:rPr lang="en-US" sz="2000" dirty="0"/>
              <a:t>, s </a:t>
            </a:r>
            <a:r>
              <a:rPr lang="en-US" sz="2000" dirty="0" err="1"/>
              <a:t>člověkem</a:t>
            </a:r>
            <a:r>
              <a:rPr lang="en-US" sz="2000" dirty="0"/>
              <a:t> a </a:t>
            </a:r>
            <a:r>
              <a:rPr lang="en-US" sz="2000" dirty="0" err="1"/>
              <a:t>společností</a:t>
            </a:r>
            <a:endParaRPr lang="en-US" sz="2000" dirty="0"/>
          </a:p>
          <a:p>
            <a:pPr marL="114300" lvl="0" indent="0">
              <a:spcAft>
                <a:spcPts val="0"/>
              </a:spcAft>
              <a:buNone/>
            </a:pPr>
            <a:r>
              <a:rPr lang="cs-CZ" sz="2000" dirty="0"/>
              <a:t>	</a:t>
            </a:r>
            <a:r>
              <a:rPr lang="en-US" sz="2000" dirty="0"/>
              <a:t>je to </a:t>
            </a:r>
            <a:r>
              <a:rPr lang="en-US" sz="2000" dirty="0" err="1"/>
              <a:t>kniha</a:t>
            </a:r>
            <a:r>
              <a:rPr lang="en-US" sz="2000" dirty="0"/>
              <a:t> </a:t>
            </a:r>
            <a:r>
              <a:rPr lang="en-US" sz="2000" dirty="0" err="1"/>
              <a:t>zároveň</a:t>
            </a:r>
            <a:r>
              <a:rPr lang="en-US" sz="2000" dirty="0"/>
              <a:t> </a:t>
            </a:r>
            <a:r>
              <a:rPr lang="en-US" sz="2000" dirty="0" err="1"/>
              <a:t>vědecká</a:t>
            </a:r>
            <a:r>
              <a:rPr lang="en-US" sz="2000" dirty="0"/>
              <a:t> (</a:t>
            </a:r>
            <a:r>
              <a:rPr lang="en-US" sz="2000" dirty="0" err="1"/>
              <a:t>sociologie</a:t>
            </a:r>
            <a:r>
              <a:rPr lang="en-US" sz="2000" dirty="0"/>
              <a:t>, </a:t>
            </a:r>
            <a:r>
              <a:rPr lang="en-US" sz="2000" dirty="0" err="1"/>
              <a:t>historie</a:t>
            </a:r>
            <a:r>
              <a:rPr lang="en-US" sz="2000" dirty="0"/>
              <a:t>) a </a:t>
            </a:r>
            <a:r>
              <a:rPr lang="en-US" sz="2000" dirty="0" err="1"/>
              <a:t>zároveň</a:t>
            </a:r>
            <a:r>
              <a:rPr lang="en-US" sz="2000" dirty="0"/>
              <a:t> </a:t>
            </a:r>
            <a:r>
              <a:rPr lang="en-US" sz="2000" dirty="0" err="1"/>
              <a:t>plná</a:t>
            </a:r>
            <a:r>
              <a:rPr lang="en-US" sz="2000" dirty="0"/>
              <a:t> </a:t>
            </a:r>
            <a:r>
              <a:rPr lang="en-US" sz="2000" dirty="0" err="1"/>
              <a:t>emocí</a:t>
            </a:r>
            <a:r>
              <a:rPr lang="en-US" sz="2000" dirty="0"/>
              <a:t>, </a:t>
            </a:r>
            <a:r>
              <a:rPr lang="en-US" sz="2000" dirty="0" err="1"/>
              <a:t>analytická</a:t>
            </a:r>
            <a:r>
              <a:rPr lang="en-US" sz="2000" dirty="0"/>
              <a:t> a </a:t>
            </a:r>
            <a:r>
              <a:rPr lang="cs-CZ" sz="2000" dirty="0"/>
              <a:t>	</a:t>
            </a:r>
            <a:r>
              <a:rPr lang="en-US" sz="2000" dirty="0" err="1"/>
              <a:t>protestující</a:t>
            </a:r>
            <a:r>
              <a:rPr lang="en-US" sz="2000" dirty="0"/>
              <a:t> </a:t>
            </a:r>
            <a:r>
              <a:rPr lang="en-US" sz="2000" dirty="0" err="1"/>
              <a:t>proti</a:t>
            </a:r>
            <a:r>
              <a:rPr lang="en-US" sz="2000" dirty="0"/>
              <a:t> </a:t>
            </a:r>
            <a:r>
              <a:rPr lang="en-US" sz="2000" dirty="0" err="1"/>
              <a:t>událostem</a:t>
            </a:r>
            <a:r>
              <a:rPr lang="en-US" sz="2000" dirty="0"/>
              <a:t>, </a:t>
            </a:r>
            <a:r>
              <a:rPr lang="en-US" sz="2000" dirty="0" err="1"/>
              <a:t>kterých</a:t>
            </a:r>
            <a:r>
              <a:rPr lang="en-US" sz="2000" dirty="0"/>
              <a:t> </a:t>
            </a:r>
            <a:r>
              <a:rPr lang="en-US" sz="2000" dirty="0" err="1"/>
              <a:t>byl</a:t>
            </a:r>
            <a:r>
              <a:rPr lang="en-US" sz="2000" dirty="0"/>
              <a:t> </a:t>
            </a:r>
            <a:r>
              <a:rPr lang="en-US" sz="2000" dirty="0" err="1"/>
              <a:t>svědkem</a:t>
            </a:r>
            <a:r>
              <a:rPr lang="en-US" sz="2000" dirty="0"/>
              <a:t> – </a:t>
            </a:r>
            <a:r>
              <a:rPr lang="en-US" sz="2000" dirty="0" err="1"/>
              <a:t>odhaluje</a:t>
            </a:r>
            <a:r>
              <a:rPr lang="en-US" sz="2000" dirty="0"/>
              <a:t> </a:t>
            </a:r>
            <a:r>
              <a:rPr lang="en-US" sz="2000" dirty="0" err="1"/>
              <a:t>zločin</a:t>
            </a:r>
            <a:r>
              <a:rPr lang="en-US" sz="2000" dirty="0"/>
              <a:t> </a:t>
            </a:r>
            <a:r>
              <a:rPr lang="en-US" sz="2000" dirty="0" err="1"/>
              <a:t>státu</a:t>
            </a:r>
            <a:r>
              <a:rPr lang="en-US" sz="2000" dirty="0"/>
              <a:t> a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cs-CZ" sz="2000" dirty="0"/>
              <a:t>	</a:t>
            </a:r>
            <a:r>
              <a:rPr lang="en-US" sz="2000" dirty="0" err="1"/>
              <a:t>armády</a:t>
            </a:r>
            <a:r>
              <a:rPr lang="en-US" sz="2000" dirty="0"/>
              <a:t>, </a:t>
            </a:r>
            <a:r>
              <a:rPr lang="en-US" sz="2000" dirty="0" err="1"/>
              <a:t>kterého</a:t>
            </a:r>
            <a:r>
              <a:rPr lang="en-US" sz="2000" dirty="0"/>
              <a:t> se </a:t>
            </a:r>
            <a:r>
              <a:rPr lang="en-US" sz="2000" dirty="0" err="1"/>
              <a:t>dopustila</a:t>
            </a:r>
            <a:r>
              <a:rPr lang="en-US" sz="2000" dirty="0"/>
              <a:t> </a:t>
            </a:r>
            <a:r>
              <a:rPr lang="en-US" sz="2000" dirty="0" err="1"/>
              <a:t>krveprolitím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povstalcích</a:t>
            </a:r>
            <a:r>
              <a:rPr lang="en-US" sz="2000" dirty="0"/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760454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3289</Words>
  <Application>Microsoft Office PowerPoint</Application>
  <PresentationFormat>Širokoúhlá obrazovka</PresentationFormat>
  <Paragraphs>152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PŘEDCHŮDCI MODERNISMU V BRAZILSKÉ LITERATUŘE</vt:lpstr>
      <vt:lpstr>HISTORICKÝ KONTEXT</vt:lpstr>
      <vt:lpstr>Prezentace aplikace PowerPoint</vt:lpstr>
      <vt:lpstr>Prezentace aplikace PowerPoint</vt:lpstr>
      <vt:lpstr>Prezentace aplikace PowerPoint</vt:lpstr>
      <vt:lpstr>PREMODERNISMUS</vt:lpstr>
      <vt:lpstr>EUCLIDES DA CUNHA  (Cantagalo,RJ, 1866 – Rio, 1909)</vt:lpstr>
      <vt:lpstr>Prezentace aplikace PowerPoint</vt:lpstr>
      <vt:lpstr>Os Sertões</vt:lpstr>
      <vt:lpstr>Prezentace aplikace PowerPoint</vt:lpstr>
      <vt:lpstr>Prezentace aplikace PowerPoint</vt:lpstr>
      <vt:lpstr>JOÃO RIBEIRO (Sergipe,1860 – RJ, 1934)</vt:lpstr>
      <vt:lpstr>Prezentace aplikace PowerPoint</vt:lpstr>
      <vt:lpstr>LIMA BARRETO (RJ, 1881-1922)</vt:lpstr>
      <vt:lpstr>Prezentace aplikace PowerPoint</vt:lpstr>
      <vt:lpstr>Smutný konec snaživého Policarpa</vt:lpstr>
      <vt:lpstr>Prezentace aplikace PowerPoint</vt:lpstr>
      <vt:lpstr>Prezentace aplikace PowerPoint</vt:lpstr>
      <vt:lpstr>SIMÃO LOPES NETO (Rio Grande do Sul, Pelotas, 1865-1916)</vt:lpstr>
      <vt:lpstr>MONTEIRO LOBATO (SP, 1882-1948)</vt:lpstr>
      <vt:lpstr>Urupês (Choroši) – Jeca Tatu</vt:lpstr>
      <vt:lpstr>Prezentace aplikace PowerPoint</vt:lpstr>
      <vt:lpstr>GRAÇA ARANHA  (Maranhão,1868 – Rio, 1931)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PŘEDCHŮDCI MODERNISMU V BRAZILSKÉ LITERATUŘE</dc:title>
  <dc:creator>Eva Batličková</dc:creator>
  <cp:lastModifiedBy>Eva Batličková</cp:lastModifiedBy>
  <cp:revision>17</cp:revision>
  <dcterms:created xsi:type="dcterms:W3CDTF">2021-03-05T10:26:45Z</dcterms:created>
  <dcterms:modified xsi:type="dcterms:W3CDTF">2022-12-07T08:55:46Z</dcterms:modified>
</cp:coreProperties>
</file>