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0F32F1-BE25-4392-900C-42CA73A5A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7E6FC2-9FE8-4A51-9F4D-9D52299DD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76A556-81EB-43AA-8799-C86E4F2B8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A063-DCEB-4B49-80EB-2AECE1B5743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679444-3DF3-4E3E-A519-1D00E6F1B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C7D584-3DEF-4BDE-82DC-FB3501376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2575-DB2F-43B6-8FEB-331442EA22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989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1E9D9D-B98A-4FAD-A80C-2BA473EA7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B140542-7E24-451C-B1F7-3DB32BDF4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227D8D-E8C0-46F7-9759-84EC87E70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A063-DCEB-4B49-80EB-2AECE1B5743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40539F-7C9B-4B89-8F1E-C9A7CFE0E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5B76A1-7490-4849-8ACB-6A4E79C3D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2575-DB2F-43B6-8FEB-331442EA22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9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FF10CED-0DBF-4469-927C-B5BA07FCD7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6C11A67-E80E-4798-8BBA-41BD91B39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7020C7-8A52-4646-884C-F83F36483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A063-DCEB-4B49-80EB-2AECE1B5743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C03FF9-1034-4267-92E2-EC5D95738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9B6E06-7F49-4D01-9465-A121AFFB1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2575-DB2F-43B6-8FEB-331442EA22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27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D9C0F7-D457-43DE-BD0C-D2CE528DA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CCA2FA-C25E-46C7-B28C-936F8385B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097563-680E-499C-A87A-94242861C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A063-DCEB-4B49-80EB-2AECE1B5743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E8E86E-A49E-42B8-8E2A-359E9136C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84580D-D265-4F4A-830F-C54A30E60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2575-DB2F-43B6-8FEB-331442EA22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539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B5D9C-D1EE-4ED2-89D3-164EBC9F7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AB5FED1-5953-452B-87AE-009207E56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35C5F4-E5BF-4ED0-8DBC-883F01B8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A063-DCEB-4B49-80EB-2AECE1B5743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61E51C-0E4B-4EE4-B8EF-7B4914563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AB0723-7C13-40EC-90E0-CED16EBDF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2575-DB2F-43B6-8FEB-331442EA22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431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BC48A0-0DCE-402B-AD8D-9A676128A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C11825-3176-40FF-A26B-693EA8FEDC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1A73BF6-2899-470E-B5B2-D51E3A3082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98F3275-F576-4D07-AA99-B3C5732AE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A063-DCEB-4B49-80EB-2AECE1B5743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3DA4891-7F46-473C-B1BF-0FDB602E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B4AA4A-C05F-49B9-BA7E-B869B4397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2575-DB2F-43B6-8FEB-331442EA22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16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B0DE4A-209B-4218-9252-B6622E33D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AA6FBD-FDBD-4379-A9CE-6A2004F5F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B909AFE-E847-439B-9AB2-B8BC0C8D4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D34BA2E-41AC-4428-A3E0-983E3D4C12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4AB69D8-58F6-4544-B3BF-BE854B8648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214C711-C094-4E7C-9692-3AA4C889D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A063-DCEB-4B49-80EB-2AECE1B5743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EE88BF0-F3FF-4CA8-A168-892A8EA51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2C75437-E7B5-43FC-9155-52FDEA828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2575-DB2F-43B6-8FEB-331442EA22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80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D1A9E6-DD2E-476D-B3DF-60AAEDDF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3A1CF2E-6BA9-48A9-A9ED-0EDD876A5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A063-DCEB-4B49-80EB-2AECE1B5743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E82A005-B1AA-4D20-9AA2-B8A9EC8FF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C19E034-030E-4782-AB4E-03294E96E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2575-DB2F-43B6-8FEB-331442EA22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089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5DE923F-F784-4792-AC33-64FF491CE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A063-DCEB-4B49-80EB-2AECE1B5743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CA12360-5B0D-4CFE-AF50-FEDBBC70D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928F393-2B68-4EBD-9C51-D81E7DD4C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2575-DB2F-43B6-8FEB-331442EA22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67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38B09C-344B-4819-BBBB-31683D7B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B02A66-9F14-4191-85AD-1E590C1EC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585FB4F-A740-4D64-B1D7-2B4AEEB5A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0BBB09-09D3-4B9D-A814-746CEB1DD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A063-DCEB-4B49-80EB-2AECE1B5743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85A2AD6-D746-4363-AE45-66E9C6E3C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BEACFD4-CC07-46DC-BA0B-541A14BE6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2575-DB2F-43B6-8FEB-331442EA22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799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0DCC49-F929-439E-B20B-26104F810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D7A946F-FC03-462F-B17A-FA166773E4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428F12-E903-445C-9477-6606FD32F6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CF58E5-CA92-4F52-99CB-079CE6CC2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A063-DCEB-4B49-80EB-2AECE1B5743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568805A-99D1-4B81-901C-2A8D41605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2375C8-6DDF-4977-86A1-3146AAD2F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2575-DB2F-43B6-8FEB-331442EA22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7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19BD51E-D14A-476D-B302-EA8FA5825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0D1C67-2147-4FD6-9208-2AA4ED10A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3EEF99-BEF3-420D-9A80-BF2A02C142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CA063-DCEB-4B49-80EB-2AECE1B5743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CED51D-53FF-4750-8B21-708E992336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0A8520-BDA2-4C87-98FF-0C072BBAD5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92575-DB2F-43B6-8FEB-331442EA22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35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DF581B-02E5-4F7B-88FB-1A51B683AC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564716"/>
          </a:xfrm>
        </p:spPr>
        <p:txBody>
          <a:bodyPr>
            <a:normAutofit/>
          </a:bodyPr>
          <a:lstStyle/>
          <a:p>
            <a:pPr algn="l"/>
            <a:r>
              <a:rPr lang="cs-CZ" sz="4800" dirty="0"/>
              <a:t>REALISMUS (1881)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396A027-5EBA-44EE-AB39-0D0DEF3DB1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7050"/>
            <a:ext cx="9144000" cy="572583"/>
          </a:xfrm>
        </p:spPr>
        <p:txBody>
          <a:bodyPr>
            <a:normAutofit/>
          </a:bodyPr>
          <a:lstStyle/>
          <a:p>
            <a:pPr algn="l"/>
            <a:endParaRPr lang="cs-CZ" sz="2000"/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2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14324A-B066-443E-A12A-9A2F5A739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3B7E5A-0F4D-4275-A2BC-7A03A8D5C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Capistrano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Abreu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(1853-1927)</a:t>
            </a: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Rodák z 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Ceará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jeden z nejvýznamnějších brazilských historiků Brazílie, který je protipólem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Varnhagena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Zamýšlel sepsat dějiny Brazílie, ale nakonec zůstal u jednotlivých esejů a studií – byl nejen vědecky přesný, 	ale měl i obrovský intelektuální přesah – dokázal nastínit historická fakta v jejich hospodářském, 	společenském, mravním a politickém rozměru, hledal „klíče“, které by tyto jevy vysvětlovaly.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Psal i jazykovědné a literární eseje (je autorem označení „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kondorská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škola“), studie historické a etnologické: 	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Objevení Brazílie a její rozvoj v 16. století; Kapitoly z koloniálních dějin; Jazyk </a:t>
            </a:r>
            <a:r>
              <a:rPr lang="cs-CZ" sz="15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Kašinahuů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Byl prvním, kdo dokázal do brazilského dějepisectví vnést také zeměpis, národopis a dějiny 	v sociologickém i etnologickém pojetí – dokázal odhalit jejich vnitřní sepětí.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Vytvořil teorii koloniální literatury, která se zakládá na pojmech klima, země, rasa; 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odvrátil se od mýtu 	dobrého divocha.</a:t>
            </a:r>
          </a:p>
        </p:txBody>
      </p:sp>
    </p:spTree>
    <p:extLst>
      <p:ext uri="{BB962C8B-B14F-4D97-AF65-F5344CB8AC3E}">
        <p14:creationId xmlns:p14="http://schemas.microsoft.com/office/powerpoint/2010/main" val="1183150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343158-B5C4-422D-B6E7-10F971A67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dirty="0"/>
              <a:t>Realistický román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3CF1E1-CE4A-4F04-A91A-780672CA1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Předchůdcem realistického románu jsou 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Paměti policejního seržanta od 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Manuela 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ô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nia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Almeidy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napsaný ještě v době romantismu.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Vikomt </a:t>
            </a:r>
            <a:r>
              <a:rPr lang="cs-CZ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Taunay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(1843-1899)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Vstoupil do literatury vybaven evropskou vzdělaností a karteziánským duchem ještě posíleným studiem fyziky, 	matematiky, mineralogie, botaniky, zálibou v analýze… to vše se projevuje v jeho díle.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Napsal román na pomezí romantismu a realismu.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Nevinnost /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Inoc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ê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ncia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(RJ, 1872)</a:t>
            </a:r>
          </a:p>
          <a:p>
            <a:pPr indent="0">
              <a:spcAft>
                <a:spcPts val="800"/>
              </a:spcAft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Jeho nejproslulejší román – obrovský úspěch doma i v zahraničí, kde 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byl ctěn jako typický příklad nové americké 	literatury, která slaďovala romantický základ postav s barvitým realismem zachycující scény a zvyky </a:t>
            </a:r>
            <a:r>
              <a:rPr lang="cs-CZ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sert</a:t>
            </a:r>
            <a:r>
              <a:rPr lang="cs-CZ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(podrobné vysvětlivky vědecky podložené – on sám studoval fyziku, matematiku, 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mineraologii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botaniku, atd).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Brazilské příběhy 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Histórias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brasileiras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(1874)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675720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9B1F67-7D57-474F-9926-F45442419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556393-39A8-461E-9FAB-9FE75FD1F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Raul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Pompéia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(1863,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Angra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Reis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RJ – 1895 Rio de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Janeiro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Byl zapáleným stoupencem republikanismu a zrušení otroctví.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cs-CZ" sz="19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Ateneu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stylisticky obtížně uchopitelný román – realistický, impresionistický 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svou nervózní plasticitou některých portrétů a popisů prostředí, 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expresionistický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svou zálibou v morbidním a groteskním, jejichž prostřednictvím bezlítostně deformuje svět dospívajícího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vychází ze svých vzpomínek a zkušeností –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Sérgio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dosívající chlapec tváří tvář kruté lhostejnosti školy a tváří tvář společnosti, kde vítězí ten silnější; hlavní hrdina onemocní, aby se pak jeho uzdravení proměnilo v požár školy, který způsobí.</a:t>
            </a: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Škola jako mikrokosmos společnosti – zákon silnějšího, darwinismus, který vládne všemu.</a:t>
            </a:r>
          </a:p>
        </p:txBody>
      </p:sp>
    </p:spTree>
    <p:extLst>
      <p:ext uri="{BB962C8B-B14F-4D97-AF65-F5344CB8AC3E}">
        <p14:creationId xmlns:p14="http://schemas.microsoft.com/office/powerpoint/2010/main" val="1292332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CBD064-9B26-45B9-94EB-D9990235E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05B30F-DCDD-46A3-910B-F4EF363DB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Podívejme se na krátkou ukázku, ve které je škola popisována jako mikrokosmos světa dospělých, ovládána penězi a ekonomickými zájmy, jejichž síť vytvářejí samotní studenti:</a:t>
            </a:r>
          </a:p>
          <a:p>
            <a:pPr marL="220980" indent="0">
              <a:spcAft>
                <a:spcPts val="800"/>
              </a:spcAft>
              <a:buNone/>
            </a:pP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especula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çõ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moviam-se como o bem conhecido ofício das corretagens. 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Havia capitalistas e usurários, finórios e papalvos… A principal moeda era o selo. 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comércio do selo é que fervia a agita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çã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de empório, contratos de cobiça, de 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agiotagem, de esperteza, de fraude. Acumulavam-se valores, circulavam, 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frutificavam: conspiravam os sindicatos, arfava o fluxo, o refluxo das altas e das 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deprecia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çõ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es; os inexpertos arruinavam-se, e havia banqueiros atilados, 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espapando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banhas de prosperidade.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Samotný autor, Raul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Pompéia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spáchal ve 32 letech sebevraždu. 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19236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9F670F-EE86-4BC2-92ED-A5AA8EE41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dirty="0"/>
              <a:t>Literární kritika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6EB125-0E36-43D7-8333-E8A928573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Vychází z pozitivismu a evolucionismu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které zkoumají společnost i lidové zvyky a snaží se určit „vztahy vládnoucí mezi intelektuálním životem a politickými, společenskými a hospodářskými dějinami příslušné země“, jak definoval funkci literárního kritika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Sílvio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Romero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Sílvio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Romero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(1851-1914)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Narodil se v 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Sergipe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ze všech jeho aktivit vyzařuje „duch Severovýchodu“ .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 jméno „recifské škole“ – velcí intelektuálové s filozofickým a sociologickým germanofilstvím (oproti intelektuálům z Ria de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Janeira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kteří byli ve své většině frankofilní) – za největšího brazilského spisovatele své doby považoval Tobiase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Barreta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Věnoval se filozofii, sociologii, folklóru, politice a literatuře – napsal: 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Filosofie v Brazílii; Brazilská literatura a moderní kritika;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Brazilský národopis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Etnografia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brasileira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Parlamentní a prezidentský systém v Brazílii; Eseje z filozofie práva; Brazílie sociální.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556046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C002B1-54F7-4833-940A-3C8158BE1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7257C8-B78F-44FF-AF6F-EB611B2CA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Jeho nejdůležitějším dílem jsou 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Dějiny brazilské literatury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(1888)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jsou zahájením moderní brazilské literární historiografie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vnímá brazilskou literaturu jako výraz národního ducha, povahy a sklonů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došel k pojmu brazilské „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kulturní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míšenectví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(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mesti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ç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agem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cultural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je vepsáno do veškerých společenských projevů země, včetně literárního a má původ v rasovém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míšení černochů, Evropanů a domorodců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velmi svébytném prostředí a souvislostech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věnuje se určujícím činitelům brazilské literatury: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prostředí, rasa, lidové tradice, politické a společenské instituce, cizí vlivy </a:t>
            </a: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projevuje se v nich však krátkozraký pohled na některé jeho vrstevníky – např.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Machado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symbolisté, které nedokázal docenit.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36373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0CF746-A54D-41DB-B895-9B0C2132E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4B42AC-22ED-411B-87DE-A5B7B7E01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lnSpcReduction="100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Araripe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Júnior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(1848-1911)</a:t>
            </a: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Soudní úředník a politik z významné rodiny ze severovýchodu, z 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Ceará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Byl na jedné straně kosmopolitnější než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Romero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nebo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Barreto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na druhé straně se vracel k romanticky 	národnostně orientovanému myšlení (vyzdvihuje mýtus indiána a vyváří kult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Alencara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spcAft>
                <a:spcPts val="800"/>
              </a:spcAft>
              <a:buNone/>
            </a:pP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José </a:t>
            </a:r>
            <a:r>
              <a:rPr lang="cs-CZ" sz="1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Veríssimo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(1857-1916)</a:t>
            </a: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Od svých dvou kolegů se liší jemnějším estetickým cítěním a vyhraněnějším pojetí literatury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Dějiny brazilské literatury od </a:t>
            </a:r>
            <a:r>
              <a:rPr lang="cs-CZ" sz="15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Benta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Teixeiry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(1601) po </a:t>
            </a:r>
            <a:r>
              <a:rPr lang="cs-CZ" sz="15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Machada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5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(1908)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vyšly v Riu de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Janeiru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v roce 1916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Na rozdíl od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Romera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podléhá kouzlu svých současníků, jejichž hodnotu dokáže ocenit na jejich 	estetickém 	vkusu a neohlíží se na jejich dosavadní úspěchy – dokáže tak rozpoznat výjimečnost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Machada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	vůči kterému byl například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Romero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až nepřátelský.</a:t>
            </a:r>
          </a:p>
        </p:txBody>
      </p:sp>
    </p:spTree>
    <p:extLst>
      <p:ext uri="{BB962C8B-B14F-4D97-AF65-F5344CB8AC3E}">
        <p14:creationId xmlns:p14="http://schemas.microsoft.com/office/powerpoint/2010/main" val="1783785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F4BAFA-DEB3-4C7C-AEB6-6C6DD167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dirty="0"/>
              <a:t>Regionalismus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F36661-C87D-4240-87F9-191D00454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počátku XX. století začíná být regionální tématika brána velice vážně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kromě důrazu na lokální krajinu a zvyky je zde zřetelná </a:t>
            </a: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silná sociální dimenze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úzce souvisel s rozvojem naturalismu 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revoluce formy psaní (někteří z autorů jsou považování již za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-modernisty)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nejvěrnější popis 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(na rozdíl od romantického idealizování; </a:t>
            </a: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snaha zachytit regionální mluvený jazyk i v jeho struktuře 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s tím souvisí </a:t>
            </a: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formální inovace 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děl)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zkoumání folklóru a regionálních nářečí 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národnostní cítění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které sdíleli s modernisty 20. let XX. století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snaha o postižení lidské dimenze a vlastní pravdy lidí z vnitrozemí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studium poetiky mluvené formy jazyka</a:t>
            </a: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regionalisté z této doby ovlivnili autory jako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Graciliana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Ramose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Guimar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ese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Rosu.</a:t>
            </a:r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354083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29C978-40F2-4EF2-BCD9-D2CE44E12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2D3D3F-F32A-422B-8186-4A5881B7E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lnSpcReduction="100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õ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Lopes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Neto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(Rio Grande do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1865-1916)</a:t>
            </a:r>
          </a:p>
          <a:p>
            <a:pPr indent="0">
              <a:spcAft>
                <a:spcPts val="800"/>
              </a:spcAft>
              <a:buNone/>
            </a:pPr>
            <a:r>
              <a:rPr lang="cs-CZ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Lendas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cs-CZ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0">
              <a:spcAft>
                <a:spcPts val="800"/>
              </a:spcAft>
              <a:buNone/>
            </a:pPr>
            <a:r>
              <a:rPr lang="cs-CZ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Contos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Gauchescos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Povídky jižanských honáků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Spontánní rytmus, nářečí, hledání sociální a psychologické pravdy postav.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logo passou-me pelos olhos um clarão de cegar, depois uns coriscos, tirante a roxo… depois tudo me ficou cinzento, para escuro…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estrada estendia-se deserta; 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esquerda, os campos desdobravam-se a perder da vista, serenos, verdes, clareados pela luz macia do sol morrente, machucados de pontas de gado que iam-se arrolhando nos paradouros da noite; 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direita, o sol, muito baixo, vermelho, dourado, entrando em massa de nuvens de beiradas luminosas.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80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2161C3-0167-4176-92A3-8778D68F5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71612A-C9AC-4B54-AF02-9BD9551F8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 60. letech 19. století se začíná měnit kulturní klima v Brazílii, kdy si po období národního sebeuvědomění osvícenější část místní inteligence začíná klást sociální otázky, které se promítají do veškerého kulturního i politického dění.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Dochází i k proměně čtenářského publika – brazilskou aristokracii spjatou s cukrem a 	kávou nahradila vysoká a střední městská vrstva vzešlá z průmyslu a obchodu.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Brazílie přicházejí myšlenky spojené s vědeckým materialismem, darwinistický evolucionismem a filozofický pozitivismem (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Comte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Spencer,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Taine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Mezi autory je patrný vliv hlavně francouzské literatury (Stendhal, Flaubert, Balzac, později představitel naturalismu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Zola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vševládnoucí dědičnost a fyziologie), z portugalské literatury potom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ç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Queiroz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přestože i on se nechá inspirovat francouzskými romanopisci, obohatí portugalskou literaturu o nová témata i jazykové prostředky.</a:t>
            </a:r>
          </a:p>
        </p:txBody>
      </p:sp>
    </p:spTree>
    <p:extLst>
      <p:ext uri="{BB962C8B-B14F-4D97-AF65-F5344CB8AC3E}">
        <p14:creationId xmlns:p14="http://schemas.microsoft.com/office/powerpoint/2010/main" val="419099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03B03-6A28-4D6D-9564-C5B54D2CC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DFA94D-9BC6-46FF-AE7B-031B98E69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„Realita“, kterou romantický idealismus představoval ve vzorcích, znovu vstupuje do literárních děl v co nejvěrnější podobě.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Charakteristika realismu:</a:t>
            </a:r>
          </a:p>
          <a:p>
            <a:pPr indent="0">
              <a:buNone/>
            </a:pP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Autoři nového stylu odmítají hrdinu a místo toho zachycují výjevy z každodenního života; již nestylizují a nestaví do protikladu zlo a dobro, krásné a ošklivé</a:t>
            </a:r>
            <a:r>
              <a:rPr lang="cs-CZ" sz="1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 nechají je prolínat. 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Cílem je </a:t>
            </a: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pravdivost výrazu 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věrné líčení konkrétních situací a postav, </a:t>
            </a: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objektivní popis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 nějž se autor zdržuje vlastního názoru (</a:t>
            </a: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snaha o objektivitu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Důraz se klade na prostředí, rasu a dobu, tzn. </a:t>
            </a: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kontext, ve kterém se příběhy odehrávají.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Vzory z minulých časů tak drahé romantikům jsou nahrazeny fakty a osobami ze současného života, zkoumaného do detailu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Rytmus vyprávění je zpomalován </a:t>
            </a: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podrobnými popisy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jazykové stránce – příklon ke každodenním a prostým slovům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50054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D3314E-B1E8-42E6-84C0-9878D1D02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206D55-BEB8-4D30-AADB-8F81D7E8B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lnSpcReduction="100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Realismus není v Brazílii jednolitý stylistický proud, ale historické období, které trvá od sedmdesátých let 19. století až do počátků století 20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Jeho součástí jsou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realismus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 úzkém slova smyslu,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naturalismus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	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parnasismus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regionalismus s prvky </a:t>
            </a:r>
            <a:r>
              <a:rPr lang="cs-CZ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-modernismu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Politické myšlenky přicházejí především z Francie - v brazilském kontextu se prosazují jako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ideje protiotrokářské, protiklerikální a republikánské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Uvnitř Brazílie se pak nový pohled na svět se šíří z univerzit, a to především z právnických fakult v 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Paulu a Recife – evropský realismus sem přichází z Portugalska, Francie a Německa.</a:t>
            </a:r>
          </a:p>
          <a:p>
            <a:pPr marL="0" indent="0">
              <a:spcAft>
                <a:spcPts val="800"/>
              </a:spcAft>
              <a:buNone/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525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C33AD7-D831-4094-A4F8-748321B07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dirty="0" err="1"/>
              <a:t>Cearská</a:t>
            </a:r>
            <a:r>
              <a:rPr lang="cs-CZ" dirty="0"/>
              <a:t> akademie a Recifská škola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2AC2C8-9899-4099-A0B7-78B032CA2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Revoluce v brazilském myšlení samotném však přišla ze Severovýchodu, přesněji z 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Ceará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Mezi lety 1872-1875,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Cearská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francouzská akademie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založená v hlavním městě 	oblasti,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Fortaleza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shromáždila mladé intelektuály, kteří se filozoficky a literárně 	angažovaly ve jménu myšlenek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Hippolyta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Taina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9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Augusta </a:t>
            </a:r>
            <a:r>
              <a:rPr lang="cs-CZ" sz="19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Comta</a:t>
            </a:r>
            <a:r>
              <a:rPr lang="cs-CZ" sz="19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společnost jako organický celek, jehož části jsou vzájemně propojeny, a který může být pochopen pouze ve své jednotě – staví se proti individualismu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 a Herberta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Spencera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Nejvýznamnějšími osobnostmi byly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Capistrano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Abreu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Araripe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Júnior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iterární a intelektuální hnutí se formuje také v Recife, kolem ústřední postavy: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Tobias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Barreto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098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ten se přestal se věnovat romantické poezii a přešel k vědecké a filozofické próze a k řečnictví; do brazilské kultury uvedl mýtus velké německé filozofie </a:t>
            </a:r>
          </a:p>
          <a:p>
            <a:pPr marL="22098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 kolem něj se ustavila tzv. 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recifská škola.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314570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27A21D-25F6-4402-A5FD-D31AF4B78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5E3366-0608-4A63-BEFC-64BD96D97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22098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Objevuje se i 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literární separatismus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který věří, že přírodní a společenské podmínky zásadním způsobem oddělují literaturu Severu a Jihu Brazílie a tím udržují regionalistický a romantický mýtus prapůvodního a autentického národa s kořeny na Severovýchodě, v kraji svatých mužů (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beatos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 pistolníků, kteří budou v každé době přitahovat zájem sociologů, folkloristů i spisovatelů.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Hlavním představitelem separatistů je 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Franklin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Távora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(1842-1888) 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uvedl do brazilské literatury zálibu ve folklórně laděné rozprávce s lidovým 	nádechem – stylizuje Severovýchod do polohy mezi magickým a groteskním</a:t>
            </a:r>
          </a:p>
          <a:p>
            <a:pPr indent="0">
              <a:buNone/>
            </a:pP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napsal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indianisticý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román 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Indiáni od </a:t>
            </a:r>
            <a:r>
              <a:rPr lang="cs-CZ" sz="19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Jaguaribe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(1862) a další regionalistické romány: 	např. 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Sňatek na předměstí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(1869), </a:t>
            </a:r>
            <a:r>
              <a:rPr lang="cs-CZ" sz="19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Vlasáč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(1876) – v jeho dílech je ještě patrný silný 	vliv romantismu.</a:t>
            </a:r>
          </a:p>
          <a:p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3309220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E22E8C-B975-4890-B52B-FD6A540E7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dirty="0"/>
              <a:t>Dějepisci a politici, kritikové a řečníci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FAFEC1-583F-4EE2-87A5-17766196F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Joaquim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Nabuco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(1849-1910)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Narodil se v Recife jako potomek bohatých plantážníků a politiků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Byl aktivním politikem, stoupencem liberálního monarchismu, výborný diplomat a řečník, zanícený bojovník za zrušení otroctví – katolicko-romantické vidění světa odlehčené racionalismem, nativistické cítění usměrňované kosmopolitním rozhledem.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Nelze oddělovat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Nabuca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politika od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Nabuca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literáta – psal především politická a dějepisná díla</a:t>
            </a:r>
          </a:p>
          <a:p>
            <a:pPr marL="220980" indent="0">
              <a:spcAft>
                <a:spcPts val="800"/>
              </a:spcAft>
              <a:buNone/>
            </a:pP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Státník doby císařství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(Um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estadista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Império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1899) 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jedná se o životopis jeho otce, který byl senátorem; ve výsledku ale vytvořil 	velkolepou fresku Brazílie za doby císaře Pedra II.</a:t>
            </a:r>
          </a:p>
          <a:p>
            <a:pPr marL="220980" indent="0">
              <a:spcAft>
                <a:spcPts val="800"/>
              </a:spcAft>
              <a:buNone/>
            </a:pP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091030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E784C-BDEF-4C17-8966-353F0FE7E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0F7F37-F3E9-4186-900C-EA3BFB7C5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Aureliano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Tavares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Bastos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(1839-1875)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Politik, zastánce abolicionismu, republikanismu a demokracie, 	obhajoval oddělení církve od státu.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Amazonská pánev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vale do 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Amazonas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 livre 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navegação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	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Amazonas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estatística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produções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comércio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questões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fiscais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	vale do 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Amazonas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1866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střízlivá zpráva o Amazonii.</a:t>
            </a:r>
          </a:p>
          <a:p>
            <a:pPr indent="0">
              <a:spcAft>
                <a:spcPts val="800"/>
              </a:spcAft>
              <a:buNone/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43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8C74EB-65E6-4113-8DA8-A25567231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4D11DA-DD12-436D-AF29-0E41148F4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lnSpcReduction="100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Eduardo Prado (1860-1901)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Politik, umírněný liberální reformista, dandy se světáckými sklony, světoběžník ctící 	monarchistické ideály – stal se inspirací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ç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Queiroz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 Hyacinta z knihy 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Kráčej a 	čti.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Politická krize, která byla spojena s nástupem Republiky jej nechala procitnout 	k existenciálním otázkám; přišel také s požadavkem napravit přehmaty vojenské 	diktatury v prvních letech Republiky a obhajoval návrat monarchie.</a:t>
            </a:r>
          </a:p>
          <a:p>
            <a:pPr marL="22098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Kromě cestopisných fejetonů psal i sarkastické pamflety, které publikoval ve sbírce 	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Velebnost vojenské diktatury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Fastos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ditadura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militar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1890)</a:t>
            </a:r>
          </a:p>
          <a:p>
            <a:pPr marL="220980" indent="0">
              <a:spcAft>
                <a:spcPts val="800"/>
              </a:spcAft>
              <a:buNone/>
            </a:pP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Americká iluze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ilus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americana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1893) – esej, v níž demystifikuje USA, které jsou 	uznávány jako zářný vzor demokracie a ukazuje je v jejich imperialistické a 	kořistnické podobě.</a:t>
            </a:r>
          </a:p>
          <a:p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8061679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2186</Words>
  <Application>Microsoft Office PowerPoint</Application>
  <PresentationFormat>Širokoúhlá obrazovka</PresentationFormat>
  <Paragraphs>105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REALISMUS (1881)</vt:lpstr>
      <vt:lpstr>Prezentace aplikace PowerPoint</vt:lpstr>
      <vt:lpstr>Prezentace aplikace PowerPoint</vt:lpstr>
      <vt:lpstr>Prezentace aplikace PowerPoint</vt:lpstr>
      <vt:lpstr>Cearská akademie a Recifská škola</vt:lpstr>
      <vt:lpstr>Prezentace aplikace PowerPoint</vt:lpstr>
      <vt:lpstr>Dějepisci a politici, kritikové a řečníci</vt:lpstr>
      <vt:lpstr>Prezentace aplikace PowerPoint</vt:lpstr>
      <vt:lpstr>Prezentace aplikace PowerPoint</vt:lpstr>
      <vt:lpstr>Prezentace aplikace PowerPoint</vt:lpstr>
      <vt:lpstr>Realistický román</vt:lpstr>
      <vt:lpstr>Prezentace aplikace PowerPoint</vt:lpstr>
      <vt:lpstr>Prezentace aplikace PowerPoint</vt:lpstr>
      <vt:lpstr>Literární kritika</vt:lpstr>
      <vt:lpstr>Prezentace aplikace PowerPoint</vt:lpstr>
      <vt:lpstr>Prezentace aplikace PowerPoint</vt:lpstr>
      <vt:lpstr>Regionalismus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REALISMUS</dc:title>
  <dc:creator>Eva Batličková</dc:creator>
  <cp:lastModifiedBy>Eva Batličková</cp:lastModifiedBy>
  <cp:revision>9</cp:revision>
  <dcterms:created xsi:type="dcterms:W3CDTF">2021-11-19T10:17:36Z</dcterms:created>
  <dcterms:modified xsi:type="dcterms:W3CDTF">2022-11-02T09:33:31Z</dcterms:modified>
</cp:coreProperties>
</file>