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0" r:id="rId5"/>
    <p:sldId id="265" r:id="rId6"/>
    <p:sldId id="261" r:id="rId7"/>
    <p:sldId id="264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rasilescola.uol.com.br/literatura/genero-dramatico.htm" TargetMode="External"/><Relationship Id="rId2" Type="http://schemas.openxmlformats.org/officeDocument/2006/relationships/hyperlink" Target="https://brasilescola.uol.com.br/literatur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6500" dirty="0"/>
              <a:t>Língua portuguesa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sz="5000" dirty="0"/>
              <a:t>Léxico e sintaxe  </a:t>
            </a:r>
          </a:p>
        </p:txBody>
      </p:sp>
    </p:spTree>
    <p:extLst>
      <p:ext uri="{BB962C8B-B14F-4D97-AF65-F5344CB8AC3E}">
        <p14:creationId xmlns:p14="http://schemas.microsoft.com/office/powerpoint/2010/main" val="264302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C9CC-B416-1A4D-9F04-C56EF77C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2796"/>
            <a:ext cx="10058400" cy="1609344"/>
          </a:xfrm>
        </p:spPr>
        <p:txBody>
          <a:bodyPr/>
          <a:lstStyle/>
          <a:p>
            <a:r>
              <a:rPr lang="en-PT" dirty="0"/>
              <a:t>Tradução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E216B-9A0A-D34D-9CAF-E464CD50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512" y="1591597"/>
            <a:ext cx="10404976" cy="5010733"/>
          </a:xfrm>
        </p:spPr>
        <p:txBody>
          <a:bodyPr>
            <a:normAutofit fontScale="70000" lnSpcReduction="20000"/>
          </a:bodyPr>
          <a:lstStyle/>
          <a:p>
            <a:r>
              <a:rPr lang="pt-PT" dirty="0"/>
              <a:t>D. </a:t>
            </a:r>
            <a:r>
              <a:rPr lang="pt-PT" dirty="0" err="1">
                <a:solidFill>
                  <a:srgbClr val="FF0000"/>
                </a:solidFill>
              </a:rPr>
              <a:t>Anna</a:t>
            </a:r>
            <a:r>
              <a:rPr lang="pt-PT" dirty="0"/>
              <a:t>, depois de bocejar de leve, retomou a sua </a:t>
            </a:r>
            <a:r>
              <a:rPr lang="pt-PT" dirty="0" err="1">
                <a:solidFill>
                  <a:srgbClr val="FF0000"/>
                </a:solidFill>
              </a:rPr>
              <a:t>idéa</a:t>
            </a:r>
            <a:r>
              <a:rPr lang="pt-PT" dirty="0"/>
              <a:t>:</a:t>
            </a:r>
            <a:endParaRPr lang="en-PT" dirty="0"/>
          </a:p>
          <a:p>
            <a:r>
              <a:rPr lang="pt-PT" dirty="0"/>
              <a:t>—Sem contar que o pequeno está muito </a:t>
            </a:r>
            <a:r>
              <a:rPr lang="pt-PT" dirty="0" err="1">
                <a:solidFill>
                  <a:srgbClr val="FF0000"/>
                </a:solidFill>
              </a:rPr>
              <a:t>atrazado</a:t>
            </a:r>
            <a:r>
              <a:rPr lang="pt-PT" dirty="0"/>
              <a:t>. A não ser um bocado de </a:t>
            </a:r>
            <a:r>
              <a:rPr lang="pt-PT" dirty="0" err="1">
                <a:solidFill>
                  <a:srgbClr val="FF0000"/>
                </a:solidFill>
              </a:rPr>
              <a:t>inglez</a:t>
            </a:r>
            <a:r>
              <a:rPr lang="pt-PT" dirty="0"/>
              <a:t>, não sabe nada… Nem tem prenda nenhuma!</a:t>
            </a:r>
            <a:endParaRPr lang="en-PT" dirty="0"/>
          </a:p>
          <a:p>
            <a:r>
              <a:rPr lang="pt-PT" dirty="0"/>
              <a:t>—Mas é muito esperto, minha rica senhora!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accudiu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/>
              <a:t>Villaça</a:t>
            </a:r>
            <a:r>
              <a:rPr lang="pt-PT" dirty="0"/>
              <a:t>.</a:t>
            </a:r>
            <a:endParaRPr lang="en-PT" dirty="0"/>
          </a:p>
          <a:p>
            <a:r>
              <a:rPr lang="pt-PT" dirty="0"/>
              <a:t>—É </a:t>
            </a:r>
            <a:r>
              <a:rPr lang="pt-PT" dirty="0" err="1"/>
              <a:t>possivel</a:t>
            </a:r>
            <a:r>
              <a:rPr lang="pt-PT" dirty="0"/>
              <a:t>, respondeu </a:t>
            </a:r>
            <a:r>
              <a:rPr lang="pt-PT" dirty="0" err="1"/>
              <a:t>seccamente</a:t>
            </a:r>
            <a:r>
              <a:rPr lang="pt-PT" dirty="0"/>
              <a:t> a </a:t>
            </a:r>
            <a:r>
              <a:rPr lang="pt-PT" dirty="0" err="1"/>
              <a:t>intelligente</a:t>
            </a:r>
            <a:r>
              <a:rPr lang="pt-PT" dirty="0"/>
              <a:t> Silveira.</a:t>
            </a:r>
            <a:endParaRPr lang="en-PT" dirty="0"/>
          </a:p>
          <a:p>
            <a:r>
              <a:rPr lang="pt-PT" dirty="0"/>
              <a:t>E, voltando-se para </a:t>
            </a:r>
            <a:r>
              <a:rPr lang="pt-PT" dirty="0" err="1">
                <a:solidFill>
                  <a:srgbClr val="FF0000"/>
                </a:solidFill>
              </a:rPr>
              <a:t>Euzebiosinho</a:t>
            </a:r>
            <a:r>
              <a:rPr lang="pt-PT" dirty="0"/>
              <a:t>, que se conservava ao lado d’</a:t>
            </a:r>
            <a:r>
              <a:rPr lang="pt-PT" dirty="0" err="1"/>
              <a:t>ella</a:t>
            </a:r>
            <a:r>
              <a:rPr lang="pt-PT" dirty="0"/>
              <a:t>, quieto como se fosse de gesso:</a:t>
            </a:r>
            <a:endParaRPr lang="en-PT" dirty="0"/>
          </a:p>
          <a:p>
            <a:r>
              <a:rPr lang="pt-PT" dirty="0"/>
              <a:t>—Oh filho, dize tu aqui ao sr. </a:t>
            </a:r>
            <a:r>
              <a:rPr lang="pt-PT" dirty="0" err="1"/>
              <a:t>Villaça</a:t>
            </a:r>
            <a:r>
              <a:rPr lang="pt-PT" dirty="0"/>
              <a:t> </a:t>
            </a:r>
            <a:r>
              <a:rPr lang="pt-PT" dirty="0" err="1"/>
              <a:t>aquelles</a:t>
            </a:r>
            <a:r>
              <a:rPr lang="pt-PT" dirty="0"/>
              <a:t> lindos versos que sabes… Não sejas atado, anda!… Vá, </a:t>
            </a:r>
            <a:r>
              <a:rPr lang="pt-PT" dirty="0" err="1"/>
              <a:t>Euzebio</a:t>
            </a:r>
            <a:r>
              <a:rPr lang="pt-PT" dirty="0"/>
              <a:t>, filho, sê bonito…</a:t>
            </a:r>
            <a:endParaRPr lang="en-PT" dirty="0"/>
          </a:p>
          <a:p>
            <a:endParaRPr lang="pt-PT" dirty="0"/>
          </a:p>
          <a:p>
            <a:r>
              <a:rPr lang="pt-PT" dirty="0"/>
              <a:t>Se procurarmos este texto numa edição </a:t>
            </a:r>
            <a:r>
              <a:rPr lang="pt-PT" dirty="0" err="1"/>
              <a:t>actual</a:t>
            </a:r>
            <a:r>
              <a:rPr lang="pt-PT" dirty="0"/>
              <a:t> d’</a:t>
            </a:r>
            <a:r>
              <a:rPr lang="pt-PT" i="1" dirty="0"/>
              <a:t>Os Maias: </a:t>
            </a:r>
          </a:p>
          <a:p>
            <a:endParaRPr lang="pt-PT" i="1" dirty="0"/>
          </a:p>
          <a:p>
            <a:r>
              <a:rPr lang="pt-PT" dirty="0"/>
              <a:t>D. </a:t>
            </a:r>
            <a:r>
              <a:rPr lang="pt-PT" dirty="0">
                <a:solidFill>
                  <a:srgbClr val="FF0000"/>
                </a:solidFill>
              </a:rPr>
              <a:t>Ana</a:t>
            </a:r>
            <a:r>
              <a:rPr lang="pt-PT" dirty="0"/>
              <a:t>, depois de bocejar de leve, retomou a sua ideia:</a:t>
            </a:r>
            <a:endParaRPr lang="en-PT" dirty="0"/>
          </a:p>
          <a:p>
            <a:r>
              <a:rPr lang="pt-PT" dirty="0"/>
              <a:t>— Sem contar que o pequeno está muito </a:t>
            </a:r>
            <a:r>
              <a:rPr lang="pt-PT" dirty="0">
                <a:solidFill>
                  <a:srgbClr val="FF0000"/>
                </a:solidFill>
              </a:rPr>
              <a:t>atrasado</a:t>
            </a:r>
            <a:r>
              <a:rPr lang="pt-PT" dirty="0"/>
              <a:t>. A não ser um bocado de </a:t>
            </a:r>
            <a:r>
              <a:rPr lang="pt-PT" dirty="0">
                <a:solidFill>
                  <a:srgbClr val="FF0000"/>
                </a:solidFill>
              </a:rPr>
              <a:t>inglês</a:t>
            </a:r>
            <a:r>
              <a:rPr lang="pt-PT" dirty="0"/>
              <a:t>, não sabe nada… Nem tem prenda nenhuma!</a:t>
            </a:r>
            <a:endParaRPr lang="en-PT" dirty="0"/>
          </a:p>
          <a:p>
            <a:r>
              <a:rPr lang="pt-PT" dirty="0"/>
              <a:t>— Mas é muito esperto, minha rica senhora! — </a:t>
            </a:r>
            <a:r>
              <a:rPr lang="pt-PT" dirty="0">
                <a:solidFill>
                  <a:srgbClr val="FF0000"/>
                </a:solidFill>
              </a:rPr>
              <a:t>acudiu </a:t>
            </a:r>
            <a:r>
              <a:rPr lang="pt-PT" dirty="0"/>
              <a:t>Vilaça.</a:t>
            </a:r>
            <a:endParaRPr lang="en-PT" dirty="0"/>
          </a:p>
          <a:p>
            <a:r>
              <a:rPr lang="pt-PT" dirty="0"/>
              <a:t>— É possível — respondeu secamente a inteligente Silveira.</a:t>
            </a:r>
            <a:endParaRPr lang="en-PT" dirty="0"/>
          </a:p>
          <a:p>
            <a:r>
              <a:rPr lang="pt-PT" dirty="0"/>
              <a:t>E, voltando-se para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Eusebiosinho</a:t>
            </a:r>
            <a:r>
              <a:rPr lang="pt-PT" dirty="0"/>
              <a:t>, que se conservava ao lado dela, quieto como se fosse de gesso:</a:t>
            </a:r>
            <a:endParaRPr lang="en-PT" dirty="0"/>
          </a:p>
          <a:p>
            <a:r>
              <a:rPr lang="pt-PT" dirty="0"/>
              <a:t>— Ó filho, diz tu aqui ao Sr. Vilaça aqueles lindos versos que sabes… Não sejas atado, anda!… Vá, Eusébio, filho, sê bonito…</a:t>
            </a:r>
            <a:endParaRPr lang="en-PT" dirty="0"/>
          </a:p>
          <a:p>
            <a:endParaRPr lang="en-PT" dirty="0"/>
          </a:p>
        </p:txBody>
      </p:sp>
    </p:spTree>
    <p:extLst>
      <p:ext uri="{BB962C8B-B14F-4D97-AF65-F5344CB8AC3E}">
        <p14:creationId xmlns:p14="http://schemas.microsoft.com/office/powerpoint/2010/main" val="288737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regionalismos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018" y="863734"/>
            <a:ext cx="2767754" cy="4051300"/>
          </a:xfrm>
        </p:spPr>
      </p:pic>
      <p:sp>
        <p:nvSpPr>
          <p:cNvPr id="5" name="Retângulo 4"/>
          <p:cNvSpPr/>
          <p:nvPr/>
        </p:nvSpPr>
        <p:spPr>
          <a:xfrm>
            <a:off x="1063752" y="1658277"/>
            <a:ext cx="6302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regionalismo</a:t>
            </a:r>
          </a:p>
          <a:p>
            <a:r>
              <a:rPr lang="pt-PT" sz="1400" dirty="0"/>
              <a:t>re.gi.o.na.lis.mo</a:t>
            </a:r>
          </a:p>
          <a:p>
            <a:r>
              <a:rPr lang="pt-PT" sz="1400" dirty="0"/>
              <a:t>ʀəʒjunɐˈliʒmu</a:t>
            </a:r>
          </a:p>
          <a:p>
            <a:r>
              <a:rPr lang="pt-PT" sz="1400" dirty="0"/>
              <a:t>nome masculino</a:t>
            </a:r>
          </a:p>
          <a:p>
            <a:r>
              <a:rPr lang="pt-PT" sz="1400" dirty="0"/>
              <a:t>1.</a:t>
            </a:r>
          </a:p>
          <a:p>
            <a:r>
              <a:rPr lang="pt-PT" sz="1400" dirty="0"/>
              <a:t>tendência para defender e valorizar os interesses específicos da região em que se vive</a:t>
            </a:r>
          </a:p>
          <a:p>
            <a:endParaRPr lang="pt-PT" sz="1400" dirty="0"/>
          </a:p>
          <a:p>
            <a:endParaRPr lang="pt-PT" sz="1400" dirty="0"/>
          </a:p>
          <a:p>
            <a:endParaRPr lang="pt-PT" sz="1400" dirty="0"/>
          </a:p>
          <a:p>
            <a:endParaRPr lang="pt-PT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317521-B72A-674B-91E6-8BA1ED81C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8435" y="3186896"/>
            <a:ext cx="4797517" cy="34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0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Pronuncia / sotaque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500" dirty="0"/>
              <a:t>Pronúncia é o modo como a pronuncia de uma palavra é realizada. </a:t>
            </a:r>
          </a:p>
          <a:p>
            <a:r>
              <a:rPr lang="pt-PT" sz="2500" dirty="0"/>
              <a:t>Na gramática normativa, há um modelo padrão de pronúncia das palavras, chamado ortoépia. </a:t>
            </a:r>
          </a:p>
          <a:p>
            <a:r>
              <a:rPr lang="pt-PT" sz="2500" dirty="0"/>
              <a:t>Independe do falante, do idioma de origem, do sotaque e de outros fatores regionais ou circunstanciais.</a:t>
            </a:r>
          </a:p>
        </p:txBody>
      </p:sp>
    </p:spTree>
    <p:extLst>
      <p:ext uri="{BB962C8B-B14F-4D97-AF65-F5344CB8AC3E}">
        <p14:creationId xmlns:p14="http://schemas.microsoft.com/office/powerpoint/2010/main" val="220797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cultura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500" b="1" dirty="0"/>
              <a:t>cultura de um povo</a:t>
            </a:r>
            <a:r>
              <a:rPr lang="pt-PT" sz="2500" dirty="0"/>
              <a:t>, de uma região, de uma nação, que se apresenta em suas diversas facetas: religião, arte, culinária, costumes, conhecimento etc.</a:t>
            </a:r>
          </a:p>
          <a:p>
            <a:pPr marL="0" indent="0">
              <a:buNone/>
            </a:pPr>
            <a:endParaRPr lang="pt-PT" sz="2500" dirty="0"/>
          </a:p>
          <a:p>
            <a:r>
              <a:rPr lang="pt-PT" sz="2500" dirty="0"/>
              <a:t>O sentido de cultura é amplo. O que nos interessa aqui é saber que a cultura corresponde a um conjunto de </a:t>
            </a:r>
            <a:r>
              <a:rPr lang="pt-PT" sz="2500" b="1" dirty="0"/>
              <a:t>hábitos</a:t>
            </a:r>
            <a:r>
              <a:rPr lang="pt-PT" sz="2500" dirty="0"/>
              <a:t>, </a:t>
            </a:r>
            <a:r>
              <a:rPr lang="pt-PT" sz="2500" b="1" dirty="0"/>
              <a:t>crenças</a:t>
            </a:r>
            <a:r>
              <a:rPr lang="pt-PT" sz="2500" dirty="0"/>
              <a:t> e </a:t>
            </a:r>
            <a:r>
              <a:rPr lang="pt-PT" sz="2500" b="1" dirty="0"/>
              <a:t>conhecimentos</a:t>
            </a:r>
            <a:r>
              <a:rPr lang="pt-PT" sz="2500" dirty="0"/>
              <a:t> de um povo ou um determinado grupo artístico (</a:t>
            </a:r>
            <a:r>
              <a:rPr lang="pt-PT" sz="2500" dirty="0">
                <a:hlinkClick r:id="rId2"/>
              </a:rPr>
              <a:t>literário</a:t>
            </a:r>
            <a:r>
              <a:rPr lang="pt-PT" sz="2500" dirty="0"/>
              <a:t>, </a:t>
            </a:r>
            <a:r>
              <a:rPr lang="pt-PT" sz="2500" dirty="0">
                <a:hlinkClick r:id="rId3"/>
              </a:rPr>
              <a:t>dramatúrgico</a:t>
            </a:r>
            <a:r>
              <a:rPr lang="pt-PT" sz="2500" dirty="0"/>
              <a:t>, musical, derivado das artes plásticas etc.) que cultiva, de algum modo, um padrão estético semelhante.</a:t>
            </a:r>
          </a:p>
        </p:txBody>
      </p:sp>
    </p:spTree>
    <p:extLst>
      <p:ext uri="{BB962C8B-B14F-4D97-AF65-F5344CB8AC3E}">
        <p14:creationId xmlns:p14="http://schemas.microsoft.com/office/powerpoint/2010/main" val="352394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D002-CA88-AE42-A4BB-3F7A84BA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Países de língua portuguesa 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80521A84-30F9-AE4D-941F-DE38A233EF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482" y="2093976"/>
            <a:ext cx="5776963" cy="3266300"/>
          </a:xfrm>
        </p:spPr>
      </p:pic>
    </p:spTree>
    <p:extLst>
      <p:ext uri="{BB962C8B-B14F-4D97-AF65-F5344CB8AC3E}">
        <p14:creationId xmlns:p14="http://schemas.microsoft.com/office/powerpoint/2010/main" val="178616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Tratamento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4D0DEF-9D96-E84C-A2FB-CE4367EF4DD7}"/>
              </a:ext>
            </a:extLst>
          </p:cNvPr>
          <p:cNvSpPr txBox="1"/>
          <p:nvPr/>
        </p:nvSpPr>
        <p:spPr>
          <a:xfrm>
            <a:off x="1063752" y="1782927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Brasil</a:t>
            </a:r>
            <a:endParaRPr lang="en-PT" dirty="0"/>
          </a:p>
          <a:p>
            <a:r>
              <a:rPr lang="pt-PT" dirty="0"/>
              <a:t>Ex. Você hoje vai às compras?</a:t>
            </a:r>
            <a:endParaRPr lang="en-PT" dirty="0"/>
          </a:p>
          <a:p>
            <a:endParaRPr lang="pt-PT" b="1" dirty="0"/>
          </a:p>
          <a:p>
            <a:r>
              <a:rPr lang="pt-PT" b="1" dirty="0"/>
              <a:t>Portugal</a:t>
            </a:r>
            <a:endParaRPr lang="en-PT" dirty="0"/>
          </a:p>
          <a:p>
            <a:r>
              <a:rPr lang="pt-PT" dirty="0"/>
              <a:t>Ex. Tu hoje vais às compras?</a:t>
            </a:r>
            <a:endParaRPr lang="en-PT" dirty="0"/>
          </a:p>
          <a:p>
            <a:endParaRPr lang="en-PT" dirty="0"/>
          </a:p>
        </p:txBody>
      </p:sp>
    </p:spTree>
    <p:extLst>
      <p:ext uri="{BB962C8B-B14F-4D97-AF65-F5344CB8AC3E}">
        <p14:creationId xmlns:p14="http://schemas.microsoft.com/office/powerpoint/2010/main" val="416019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F67-92CF-7745-BD77-FB19F839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T" dirty="0"/>
              <a:t>Vocabulário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5D353-8170-F540-8465-5FE37B5E6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No português do Brasil costuma-se substituir o som do “l” pela vocal “u”. </a:t>
            </a:r>
          </a:p>
          <a:p>
            <a:r>
              <a:rPr lang="pt-PT" dirty="0"/>
              <a:t>Ex. a palavra “papel”, fala-se no Brasil, “</a:t>
            </a:r>
            <a:r>
              <a:rPr lang="pt-PT" dirty="0" err="1"/>
              <a:t>papeu</a:t>
            </a:r>
            <a:r>
              <a:rPr lang="pt-PT" dirty="0"/>
              <a:t>”. </a:t>
            </a:r>
          </a:p>
          <a:p>
            <a:r>
              <a:rPr lang="pt-PT" dirty="0"/>
              <a:t>Deixando o “u” bem marcado. </a:t>
            </a:r>
          </a:p>
          <a:p>
            <a:r>
              <a:rPr lang="pt-PT" dirty="0"/>
              <a:t>Já em Portugal, a letra “l” seria destaque e pronúncia</a:t>
            </a:r>
            <a:r>
              <a:rPr lang="en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375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Pronome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Portugal</a:t>
            </a:r>
            <a:endParaRPr lang="en-PT" dirty="0"/>
          </a:p>
          <a:p>
            <a:r>
              <a:rPr lang="pt-BR" dirty="0" err="1"/>
              <a:t>Ex</a:t>
            </a:r>
            <a:r>
              <a:rPr lang="pt-BR" dirty="0"/>
              <a:t>: “dá-me uma boleia” ou “apressa-te para o jantar”</a:t>
            </a:r>
          </a:p>
          <a:p>
            <a:pPr marL="0" indent="0">
              <a:buNone/>
            </a:pPr>
            <a:endParaRPr lang="en-PT" dirty="0"/>
          </a:p>
          <a:p>
            <a:r>
              <a:rPr lang="pt-BR" b="1" dirty="0"/>
              <a:t>Brasil</a:t>
            </a:r>
            <a:endParaRPr lang="en-PT" dirty="0"/>
          </a:p>
          <a:p>
            <a:r>
              <a:rPr lang="pt-BR" dirty="0" err="1"/>
              <a:t>Ex</a:t>
            </a:r>
            <a:r>
              <a:rPr lang="pt-BR" dirty="0"/>
              <a:t>: “me dá uma carona” ou “se apresse para o jantar”</a:t>
            </a:r>
          </a:p>
          <a:p>
            <a:endParaRPr lang="en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173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023BA6-EA17-2540-A8A2-0E65FC6C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PT" sz="3000" dirty="0">
                <a:solidFill>
                  <a:srgbClr val="FFFFFF"/>
                </a:solidFill>
              </a:rPr>
              <a:t>Palavras com o mesmo significado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6" name="Content Placeholder 6">
            <a:extLst>
              <a:ext uri="{FF2B5EF4-FFF2-40B4-BE49-F238E27FC236}">
                <a16:creationId xmlns:a16="http://schemas.microsoft.com/office/drawing/2014/main" id="{E894F715-CA1E-3C44-865E-154D0EAE07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5056" y="725488"/>
          <a:ext cx="5035228" cy="5407028"/>
        </p:xfrm>
        <a:graphic>
          <a:graphicData uri="http://schemas.openxmlformats.org/drawingml/2006/table">
            <a:tbl>
              <a:tblPr firstRow="1" firstCol="1" bandRow="1"/>
              <a:tblGrid>
                <a:gridCol w="2776823">
                  <a:extLst>
                    <a:ext uri="{9D8B030D-6E8A-4147-A177-3AD203B41FA5}">
                      <a16:colId xmlns:a16="http://schemas.microsoft.com/office/drawing/2014/main" val="1296160573"/>
                    </a:ext>
                  </a:extLst>
                </a:gridCol>
                <a:gridCol w="2258405">
                  <a:extLst>
                    <a:ext uri="{9D8B030D-6E8A-4147-A177-3AD203B41FA5}">
                      <a16:colId xmlns:a16="http://schemas.microsoft.com/office/drawing/2014/main" val="647362538"/>
                    </a:ext>
                  </a:extLst>
                </a:gridCol>
              </a:tblGrid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Portugal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Brasil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392624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Telemóvel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Celular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160803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 de Banho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Banheiro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039106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Autocarro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Ônibus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082568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Quinta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Fazenda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159504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Conduzir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Dirigir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860030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Descapotável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Conversível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843072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Passadeira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Pedestre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857280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Rés-do-Chão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Térreo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07061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Miúdo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Moleque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862200"/>
                  </a:ext>
                </a:extLst>
              </a:tr>
              <a:tr h="491548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Bairros de Lata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Favela</a:t>
                      </a:r>
                      <a:endParaRPr lang="pt-BR" sz="4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716" marR="157716" marT="219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41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12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569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Rockwell</vt:lpstr>
      <vt:lpstr>Rockwell Condensed</vt:lpstr>
      <vt:lpstr>Rockwell Extra Bold</vt:lpstr>
      <vt:lpstr>Wingdings</vt:lpstr>
      <vt:lpstr>Tipo de Madeira</vt:lpstr>
      <vt:lpstr>Língua portuguesa</vt:lpstr>
      <vt:lpstr>regionalismos</vt:lpstr>
      <vt:lpstr>Pronuncia / sotaque</vt:lpstr>
      <vt:lpstr>cultura</vt:lpstr>
      <vt:lpstr>Países de língua portuguesa </vt:lpstr>
      <vt:lpstr>Tratamento </vt:lpstr>
      <vt:lpstr>Vocabulário </vt:lpstr>
      <vt:lpstr>Pronome </vt:lpstr>
      <vt:lpstr>Palavras com o mesmo significado </vt:lpstr>
      <vt:lpstr>Tradução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Língua portuguesa</dc:title>
  <dc:creator>Claudia Sofia Milho Amaral</dc:creator>
  <cp:lastModifiedBy>Iva Svobodová</cp:lastModifiedBy>
  <cp:revision>5</cp:revision>
  <dcterms:created xsi:type="dcterms:W3CDTF">2020-11-24T19:20:58Z</dcterms:created>
  <dcterms:modified xsi:type="dcterms:W3CDTF">2020-12-09T11:48:05Z</dcterms:modified>
</cp:coreProperties>
</file>