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8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39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B1DC6C-3733-42E1-A367-29389BB78ACC}" type="datetimeFigureOut">
              <a:rPr lang="pt-BR" smtClean="0"/>
              <a:t>23/10/2022</a:t>
            </a:fld>
            <a:endParaRPr lang="pt-BR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t-BR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E521E-9175-4428-A4C7-9496CE6BDA46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8603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6E521E-9175-4428-A4C7-9496CE6BDA46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0528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EE2EDA-0761-4084-A3BE-7A749DD42E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pt-BR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428FCF9-DF07-4119-B0AC-74CD5EFB60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pt-BR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F0CC4B-DF9A-409D-9C8B-4FD524552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59D4-22E0-485D-BCC4-17D9EDCD0000}" type="datetimeFigureOut">
              <a:rPr lang="pt-BR" smtClean="0"/>
              <a:t>23/10/2022</a:t>
            </a:fld>
            <a:endParaRPr lang="pt-BR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DEB7EE-F16A-4838-8D88-BA78CF498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F4E570-61C6-402D-B651-6AFF29479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8A8B9-FC88-46D7-A5F7-584AAB032D3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8903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B010EC-9908-48FE-8B02-30CC54C10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pt-BR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E2B49A7-AFCB-487E-82E9-5A8119BE6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t-BR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94F487-04A7-4D71-A969-AEB020DDC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59D4-22E0-485D-BCC4-17D9EDCD0000}" type="datetimeFigureOut">
              <a:rPr lang="pt-BR" smtClean="0"/>
              <a:t>23/10/2022</a:t>
            </a:fld>
            <a:endParaRPr lang="pt-BR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E05486-C61E-433C-9291-B6C111B3D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68FDC4-3DB9-4F10-91FE-E4786F1EC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8A8B9-FC88-46D7-A5F7-584AAB032D3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4212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6E11644-6878-4446-A51E-14A3380AB8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pt-BR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88E9D45-382E-4E3D-B3A2-4E1FF68021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t-BR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2BF3F0-CC56-4B63-8369-8C891A489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59D4-22E0-485D-BCC4-17D9EDCD0000}" type="datetimeFigureOut">
              <a:rPr lang="pt-BR" smtClean="0"/>
              <a:t>23/10/2022</a:t>
            </a:fld>
            <a:endParaRPr lang="pt-BR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875F65-4986-4154-9621-FA3E3D720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2ED4ECA-23BC-43EC-B35A-686E8966E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8A8B9-FC88-46D7-A5F7-584AAB032D3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4880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E3C641-829B-4B22-B951-8C7884D3C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pt-BR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BF46FB-1588-4BDE-851B-8C9F32E16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t-BR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1E98B1-E088-4CE8-BACA-0AA07F4B7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59D4-22E0-485D-BCC4-17D9EDCD0000}" type="datetimeFigureOut">
              <a:rPr lang="pt-BR" smtClean="0"/>
              <a:t>23/10/2022</a:t>
            </a:fld>
            <a:endParaRPr lang="pt-BR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F3298A-25AE-4153-A353-542956766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40E981-1623-49ED-96F8-28CFD1B74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8A8B9-FC88-46D7-A5F7-584AAB032D3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932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34791A-90C8-4F93-8046-A7BC250BF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pt-BR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2045C3C-5F76-4100-91A0-135D9A7725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A1A414F-6F0F-43DB-818E-5694A996F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59D4-22E0-485D-BCC4-17D9EDCD0000}" type="datetimeFigureOut">
              <a:rPr lang="pt-BR" smtClean="0"/>
              <a:t>23/10/2022</a:t>
            </a:fld>
            <a:endParaRPr lang="pt-BR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141BAC-044B-42EA-9100-97A759D01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0D1E37B-842A-4618-B797-5669378AC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8A8B9-FC88-46D7-A5F7-584AAB032D3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1503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1AF9E8-DE4A-44F6-BFEC-90DE72799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pt-BR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375F3B-33CE-4C1D-A433-D2CB37846E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t-BR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E838BB8-C4AE-48D7-BB46-58AC2417E4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t-BR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24A3D5C-E02E-4C21-8F8A-6790EFF8B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59D4-22E0-485D-BCC4-17D9EDCD0000}" type="datetimeFigureOut">
              <a:rPr lang="pt-BR" smtClean="0"/>
              <a:t>23/10/2022</a:t>
            </a:fld>
            <a:endParaRPr lang="pt-BR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1CD6A7E-AAB3-4B57-8C65-520C1F486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BB0B217-1328-4E7A-84F4-1B6E13277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8A8B9-FC88-46D7-A5F7-584AAB032D3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4370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45EE70-B469-4BE6-9827-3324138F2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pt-BR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0790678-B1D4-409C-B275-CF2B0385D1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60EBB4E-0C2A-4B73-A5BE-8807F9DFE5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t-BR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8B6C32C-549C-4289-8B9D-68BAF199F1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AAA3071-3C8E-4DE5-A4D7-D83B5C5FF5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t-BR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A16B443-6257-427B-98B3-70B05FE65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59D4-22E0-485D-BCC4-17D9EDCD0000}" type="datetimeFigureOut">
              <a:rPr lang="pt-BR" smtClean="0"/>
              <a:t>23/10/2022</a:t>
            </a:fld>
            <a:endParaRPr lang="pt-BR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E6BDF33-5CB8-42B8-9BE6-BD6F00FD2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EECF0E0-0137-43B3-8E16-60AA5E81A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8A8B9-FC88-46D7-A5F7-584AAB032D3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4560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EF0660-6570-4E8E-90FC-972DA571C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pt-BR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551AA4D-4765-4F5A-AED1-6B4A79365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59D4-22E0-485D-BCC4-17D9EDCD0000}" type="datetimeFigureOut">
              <a:rPr lang="pt-BR" smtClean="0"/>
              <a:t>23/10/2022</a:t>
            </a:fld>
            <a:endParaRPr lang="pt-BR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85FDA99-B9EE-4C24-98CA-D3293DAAA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A381E32-47BE-4BB1-8C7F-BE7AC2811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8A8B9-FC88-46D7-A5F7-584AAB032D3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1379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5BA8EB9-5DAD-462B-822C-A25F6BFD9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59D4-22E0-485D-BCC4-17D9EDCD0000}" type="datetimeFigureOut">
              <a:rPr lang="pt-BR" smtClean="0"/>
              <a:t>23/10/2022</a:t>
            </a:fld>
            <a:endParaRPr lang="pt-BR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A00BDC6-436F-4D56-A2BF-351EF58E7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2BDDBF7-02E5-40D6-AFE5-DDC823676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8A8B9-FC88-46D7-A5F7-584AAB032D3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9237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4870A4-8D67-43CF-86D4-FEC1D3A99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pt-BR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F32075-49B3-45BE-A0C5-C3EFC47730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t-BR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58874AC-E6F0-4DFE-AD45-7254A71A92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859E025-9D6D-4344-BFE1-2942F13A8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59D4-22E0-485D-BCC4-17D9EDCD0000}" type="datetimeFigureOut">
              <a:rPr lang="pt-BR" smtClean="0"/>
              <a:t>23/10/2022</a:t>
            </a:fld>
            <a:endParaRPr lang="pt-BR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4C87312-37A0-4DDC-BC47-4141CB7F6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CF7E117-0B1B-42C3-9EDF-98BEE7464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8A8B9-FC88-46D7-A5F7-584AAB032D3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5993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B31D14-AB5D-417C-B01B-FDED920E3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pt-BR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B9E3B2E-2F67-4F9E-983F-A139787CFF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65722AA-05AF-4AD7-AE6D-ECDC1F6875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B958711-0E60-4C9E-8469-F63F19DDE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59D4-22E0-485D-BCC4-17D9EDCD0000}" type="datetimeFigureOut">
              <a:rPr lang="pt-BR" smtClean="0"/>
              <a:t>23/10/2022</a:t>
            </a:fld>
            <a:endParaRPr lang="pt-BR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785B68B-9867-4F40-A4E8-608FDA564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2582FDC-FFC2-497C-9046-E69D61CCE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8A8B9-FC88-46D7-A5F7-584AAB032D3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5416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7A31F40-B7C0-431B-9760-656A8C4EE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pt-BR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79CC469-1A8A-4946-B26C-B09EAFE1A4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t-BR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15AB2F-9A12-4E19-AA85-3251F9B184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A59D4-22E0-485D-BCC4-17D9EDCD0000}" type="datetimeFigureOut">
              <a:rPr lang="pt-BR" smtClean="0"/>
              <a:t>23/10/2022</a:t>
            </a:fld>
            <a:endParaRPr lang="pt-BR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9ED162-9600-46FE-A931-DD94FB70FF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B0611F0-2EB0-4243-9D34-57FC143328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8A8B9-FC88-46D7-A5F7-584AAB032D3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5240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nsina.rtp.pt/artigo/ultimato-ingles/" TargetMode="External"/><Relationship Id="rId2" Type="http://schemas.openxmlformats.org/officeDocument/2006/relationships/hyperlink" Target="https://ensina.rtp.pt/artigo/a-conferencia-de-berli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sina.rtp.pt/explicador/a-partilha-das-colonias-pelas-potencias-europeias-h82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rlamento.pt/Parlamento/Paginas/Conferencias-do-Casino-1871.asp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sina.rtp.pt/artigo/o-imperio-de-salazar/" TargetMode="External"/><Relationship Id="rId2" Type="http://schemas.openxmlformats.org/officeDocument/2006/relationships/hyperlink" Target="https://ensina.rtp.pt/artigo/as-guerras-de-ocupacao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a.rtp.pt/descolonizacaoportuguesa/pecas/o-fim-de-sao-joao-de-ajuda-a-queda-da-indiaartigo-3-capitulo-2/" TargetMode="External"/><Relationship Id="rId2" Type="http://schemas.openxmlformats.org/officeDocument/2006/relationships/hyperlink" Target="https://media.rtp.pt/descolonizacaoportuguesa/pecas/os-ventos-de-mudanca-e-a-resistencia-portuguesa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tXFu8MU-jh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DD4A7A-8A4A-481D-918C-864C6DB8A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Alguns MARCOS HISTÓRICOS dos finais do séc. XIX ao primeiro quartel do </a:t>
            </a:r>
            <a:r>
              <a:rPr lang="pt-BR" dirty="0" err="1"/>
              <a:t>séc.XX</a:t>
            </a:r>
            <a:endParaRPr lang="pt-BR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79837A-74EE-443C-9D10-D1E866974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pt-BR" dirty="0"/>
              <a:t>Conferência de Berlim (1884-85) </a:t>
            </a:r>
          </a:p>
          <a:p>
            <a:pPr marL="0" indent="0">
              <a:buNone/>
            </a:pPr>
            <a:r>
              <a:rPr lang="pt-BR" dirty="0"/>
              <a:t>       </a:t>
            </a:r>
            <a:r>
              <a:rPr lang="pt-BR" dirty="0">
                <a:hlinkClick r:id="rId2"/>
              </a:rPr>
              <a:t>https://ensina.rtp.pt/artigo/a-conferencia-de-berlim/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2. </a:t>
            </a:r>
            <a:r>
              <a:rPr lang="pt-BR" dirty="0">
                <a:solidFill>
                  <a:srgbClr val="FF0000"/>
                </a:solidFill>
              </a:rPr>
              <a:t>O mapa cor-de-rosa</a:t>
            </a:r>
          </a:p>
          <a:p>
            <a:pPr marL="0" indent="0">
              <a:buNone/>
            </a:pPr>
            <a:r>
              <a:rPr lang="pt-BR" dirty="0"/>
              <a:t>     </a:t>
            </a:r>
            <a:r>
              <a:rPr lang="pt-BR" dirty="0">
                <a:hlinkClick r:id="rId3"/>
              </a:rPr>
              <a:t>https://ensina.rtp.pt/artigo/ultimato-ingles/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>
                <a:hlinkClick r:id="rId4"/>
              </a:rPr>
              <a:t>https://ensina.rtp.pt/explicador/a-partilha-das-colonias-pelas-potencias-europeias-h82/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3. </a:t>
            </a:r>
            <a:r>
              <a:rPr lang="pt-BR" dirty="0">
                <a:solidFill>
                  <a:srgbClr val="FF0000"/>
                </a:solidFill>
              </a:rPr>
              <a:t>O Ultimato inglês 1890 -91</a:t>
            </a:r>
          </a:p>
          <a:p>
            <a:pPr marL="0" indent="0">
              <a:buNone/>
            </a:pPr>
            <a:r>
              <a:rPr lang="pt-BR" dirty="0"/>
              <a:t>      _ disputa e partilha do continente africano </a:t>
            </a:r>
          </a:p>
          <a:p>
            <a:pPr marL="0" indent="0">
              <a:buNone/>
            </a:pPr>
            <a:r>
              <a:rPr lang="pt-BR" dirty="0"/>
              <a:t>     _ início do fim da monarquia</a:t>
            </a:r>
          </a:p>
          <a:p>
            <a:pPr marL="0" indent="0">
              <a:buNone/>
            </a:pPr>
            <a:r>
              <a:rPr lang="pt-BR" dirty="0"/>
              <a:t>     </a:t>
            </a:r>
          </a:p>
          <a:p>
            <a:pPr marL="0" indent="0">
              <a:buNone/>
            </a:pPr>
            <a:r>
              <a:rPr lang="pt-BR" dirty="0">
                <a:highlight>
                  <a:srgbClr val="FFFF00"/>
                </a:highlight>
              </a:rPr>
              <a:t>XX As Conferências do Casino </a:t>
            </a:r>
            <a:r>
              <a:rPr lang="pt-BR" dirty="0"/>
              <a:t>ou Conferências Democráticas do Casino Lisbonense(de 22 de março a 26 de junho de 1871)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514350" indent="-514350">
              <a:buAutoNum type="arabicPeriod"/>
            </a:pPr>
            <a:endParaRPr lang="pt-BR" dirty="0"/>
          </a:p>
          <a:p>
            <a:pPr marL="514350" indent="-514350">
              <a:buAutoNum type="arabicPeriod"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D582E16-11C7-46DF-8360-B58ECBC1E2C2}"/>
              </a:ext>
            </a:extLst>
          </p:cNvPr>
          <p:cNvSpPr txBox="1"/>
          <p:nvPr/>
        </p:nvSpPr>
        <p:spPr>
          <a:xfrm>
            <a:off x="-1073085" y="3148707"/>
            <a:ext cx="10436616" cy="45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4" name="Levá složená závorka 3">
            <a:extLst>
              <a:ext uri="{FF2B5EF4-FFF2-40B4-BE49-F238E27FC236}">
                <a16:creationId xmlns:a16="http://schemas.microsoft.com/office/drawing/2014/main" id="{088B529E-74B1-13DE-BF4D-28B5988903CC}"/>
              </a:ext>
            </a:extLst>
          </p:cNvPr>
          <p:cNvSpPr/>
          <p:nvPr/>
        </p:nvSpPr>
        <p:spPr>
          <a:xfrm>
            <a:off x="6515100" y="2781300"/>
            <a:ext cx="155448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7855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3F4847-DF4C-4F71-8ACA-9D0BBA9FA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As Conferências do Casino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F0A4A3-2DB6-4282-B5DF-E597947EE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t-BR" dirty="0"/>
              <a:t>    - Geração de 70   -  Questão Coimbrã (1865- 66) </a:t>
            </a:r>
          </a:p>
          <a:p>
            <a:pPr>
              <a:buFontTx/>
              <a:buChar char="-"/>
            </a:pPr>
            <a:r>
              <a:rPr lang="pt-BR" dirty="0"/>
              <a:t>Antero de Quental , Augusto </a:t>
            </a:r>
            <a:r>
              <a:rPr lang="pt-BR" dirty="0" err="1"/>
              <a:t>Soromenho</a:t>
            </a:r>
            <a:r>
              <a:rPr lang="pt-BR" dirty="0"/>
              <a:t>, Francisco Adolfo Coelho, Germano Vieira de Meireles, José Maria Eça de Queirós, Jaime Batalha Reis, Joaquim Pedro de Oliveira Martins, Manuel de </a:t>
            </a:r>
            <a:r>
              <a:rPr lang="pt-BR" dirty="0" err="1"/>
              <a:t>Arriaga</a:t>
            </a:r>
            <a:r>
              <a:rPr lang="pt-BR" dirty="0"/>
              <a:t>...</a:t>
            </a:r>
          </a:p>
          <a:p>
            <a:pPr>
              <a:buFontTx/>
              <a:buChar char="-"/>
            </a:pPr>
            <a:r>
              <a:rPr lang="pt-BR" dirty="0"/>
              <a:t>contexto internacional estimulante </a:t>
            </a:r>
          </a:p>
          <a:p>
            <a:pPr>
              <a:buFontTx/>
              <a:buChar char="-"/>
            </a:pPr>
            <a:r>
              <a:rPr lang="pt-BR" dirty="0"/>
              <a:t>projeto ambicioso - visto como uma missão pedagógica, «um dever à consciência» - debate em torno das «grandes questões contemporâneas», procurar-se-ia «agitar a opinião pública», despertá-la do seu torpor, educá-la, </a:t>
            </a:r>
            <a:r>
              <a:rPr lang="pt-BR" dirty="0" err="1"/>
              <a:t>consciencializá-la</a:t>
            </a:r>
            <a:r>
              <a:rPr lang="pt-BR" dirty="0"/>
              <a:t>, promover, no fundo, uma verdadeira revolução de ideias, que sintonizaria Portugal com </a:t>
            </a:r>
            <a:r>
              <a:rPr lang="pt-BR" dirty="0">
                <a:highlight>
                  <a:srgbClr val="FFFF00"/>
                </a:highlight>
              </a:rPr>
              <a:t>«o movimento moderno» </a:t>
            </a:r>
            <a:r>
              <a:rPr lang="pt-BR" dirty="0"/>
              <a:t>e o colocaria no caminho da transformação global da sua sociedade. </a:t>
            </a:r>
          </a:p>
          <a:p>
            <a:pPr>
              <a:buFontTx/>
              <a:buChar char="-"/>
            </a:pPr>
            <a:r>
              <a:rPr lang="pt-BR" dirty="0"/>
              <a:t>Conferências abertas a toda a gente, de todas as condições sociais, e não se pretenderia doutrinar, impondo um tipo de pensamento, mas sim promover a reflexão e a discussão.</a:t>
            </a:r>
          </a:p>
          <a:p>
            <a:pPr>
              <a:buFontTx/>
              <a:buChar char="-"/>
            </a:pPr>
            <a:endParaRPr lang="pt-BR" dirty="0"/>
          </a:p>
          <a:p>
            <a:pPr>
              <a:buFontTx/>
              <a:buChar char="-"/>
            </a:pPr>
            <a:endParaRPr lang="pt-BR" dirty="0"/>
          </a:p>
          <a:p>
            <a:pPr>
              <a:buFontTx/>
              <a:buChar char="-"/>
            </a:pPr>
            <a:endParaRPr lang="pt-BR" dirty="0"/>
          </a:p>
          <a:p>
            <a:pPr marL="0" indent="0">
              <a:buNone/>
            </a:pPr>
            <a:r>
              <a:rPr lang="pt-BR" dirty="0"/>
              <a:t>    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5D69F6D-4FD7-4916-AD14-8E8FA2F2DAC4}"/>
              </a:ext>
            </a:extLst>
          </p:cNvPr>
          <p:cNvSpPr txBox="1"/>
          <p:nvPr/>
        </p:nvSpPr>
        <p:spPr>
          <a:xfrm>
            <a:off x="1117601" y="4673599"/>
            <a:ext cx="80264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Antero apresenta “As Causas da Decadência dos Povos Peninsulares”, em que faz duros ataques ao estado do país, </a:t>
            </a:r>
            <a:r>
              <a:rPr lang="pt-BR" u="sng" dirty="0"/>
              <a:t>acabando as conferências por serem proibidas. </a:t>
            </a:r>
          </a:p>
          <a:p>
            <a:endParaRPr lang="pt-BR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9F4CA3F-A2FE-4272-BC04-480AF35D5986}"/>
              </a:ext>
            </a:extLst>
          </p:cNvPr>
          <p:cNvSpPr txBox="1"/>
          <p:nvPr/>
        </p:nvSpPr>
        <p:spPr>
          <a:xfrm>
            <a:off x="1117601" y="5693465"/>
            <a:ext cx="8026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hlinkClick r:id="rId3"/>
              </a:rPr>
              <a:t>https://www.parlamento.pt/Parlamento/Paginas/Conferencias-do-Casino-1871.aspx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89785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088989D1-7297-49D7-A75E-AEF0BAB79D9C}"/>
              </a:ext>
            </a:extLst>
          </p:cNvPr>
          <p:cNvSpPr txBox="1"/>
          <p:nvPr/>
        </p:nvSpPr>
        <p:spPr>
          <a:xfrm>
            <a:off x="498763" y="277091"/>
            <a:ext cx="11517745" cy="74481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pt-BR" b="1" i="1" dirty="0"/>
          </a:p>
          <a:p>
            <a:endParaRPr lang="pt-BR" b="1" i="1" dirty="0"/>
          </a:p>
          <a:p>
            <a:r>
              <a:rPr lang="pt-BR" i="1" dirty="0"/>
              <a:t>Vendo hoje, como então, as Conferências foram um projeto de mudança que se iniciou na segunda metade do século XIX, percorreu todo o século XX e continua a exigir reflexão. </a:t>
            </a:r>
          </a:p>
          <a:p>
            <a:endParaRPr lang="pt-BR" b="1" i="1" dirty="0"/>
          </a:p>
          <a:p>
            <a:endParaRPr lang="pt-BR" b="1" i="1" dirty="0"/>
          </a:p>
          <a:p>
            <a:r>
              <a:rPr lang="pt-BR" b="1" i="1" dirty="0"/>
              <a:t>&gt;&gt;&gt;&gt;&gt;&gt;&gt;&gt;&gt;&gt;&gt;&gt;&gt;&gt;&gt;&gt;&gt;&gt;&gt;&gt;&gt;&gt;&gt;&gt;&gt;&gt;&gt;&gt;&gt;&gt;&gt;&gt;&gt;&gt;&gt;&gt;&gt;&gt;&gt;&gt;</a:t>
            </a:r>
          </a:p>
          <a:p>
            <a:r>
              <a:rPr lang="pt-PT" b="1" i="1" dirty="0"/>
              <a:t> </a:t>
            </a:r>
            <a:r>
              <a:rPr lang="cs-CZ" sz="3200" b="1" i="1" dirty="0" err="1">
                <a:solidFill>
                  <a:srgbClr val="FF0000"/>
                </a:solidFill>
              </a:rPr>
              <a:t>Ciclo</a:t>
            </a:r>
            <a:r>
              <a:rPr lang="cs-CZ" sz="3200" b="1" i="1" dirty="0">
                <a:solidFill>
                  <a:srgbClr val="FF0000"/>
                </a:solidFill>
              </a:rPr>
              <a:t> </a:t>
            </a:r>
            <a:r>
              <a:rPr lang="cs-CZ" sz="3200" b="1" i="1" dirty="0" err="1">
                <a:solidFill>
                  <a:srgbClr val="FF0000"/>
                </a:solidFill>
              </a:rPr>
              <a:t>africano</a:t>
            </a:r>
            <a:r>
              <a:rPr lang="cs-CZ" sz="3200" b="1" i="1" dirty="0">
                <a:solidFill>
                  <a:srgbClr val="FF0000"/>
                </a:solidFill>
              </a:rPr>
              <a:t> do </a:t>
            </a:r>
            <a:r>
              <a:rPr lang="pt-PT" sz="3200" b="1" i="1" dirty="0">
                <a:solidFill>
                  <a:srgbClr val="FF0000"/>
                </a:solidFill>
              </a:rPr>
              <a:t>I</a:t>
            </a:r>
            <a:r>
              <a:rPr lang="cs-CZ" sz="3200" b="1" i="1" dirty="0">
                <a:solidFill>
                  <a:srgbClr val="FF0000"/>
                </a:solidFill>
              </a:rPr>
              <a:t>mp</a:t>
            </a:r>
            <a:r>
              <a:rPr lang="pt-PT" sz="3200" b="1" i="1" dirty="0">
                <a:solidFill>
                  <a:srgbClr val="FF0000"/>
                </a:solidFill>
              </a:rPr>
              <a:t>é</a:t>
            </a:r>
            <a:r>
              <a:rPr lang="cs-CZ" sz="3200" b="1" i="1" dirty="0" err="1">
                <a:solidFill>
                  <a:srgbClr val="FF0000"/>
                </a:solidFill>
              </a:rPr>
              <a:t>rio</a:t>
            </a:r>
            <a:endParaRPr lang="pt-PT" sz="3200" b="1" i="1" dirty="0">
              <a:solidFill>
                <a:srgbClr val="FF0000"/>
              </a:solidFill>
            </a:endParaRPr>
          </a:p>
          <a:p>
            <a:endParaRPr lang="pt-PT" sz="3200" b="1" i="1" dirty="0">
              <a:solidFill>
                <a:srgbClr val="FF0000"/>
              </a:solidFill>
            </a:endParaRPr>
          </a:p>
          <a:p>
            <a:r>
              <a:rPr lang="pt-BR" b="1" i="1" dirty="0">
                <a:highlight>
                  <a:srgbClr val="FFFF00"/>
                </a:highlight>
              </a:rPr>
              <a:t>Campanhas de Pacificação  (1894 ; 1913) Principalmente em Angola, Moçambique, Guiné-Bissau</a:t>
            </a:r>
            <a:endParaRPr lang="pt-BR" b="1" i="1" dirty="0"/>
          </a:p>
          <a:p>
            <a:r>
              <a:rPr lang="pt-BR" b="1" i="1" dirty="0"/>
              <a:t>Implantação da República 1910</a:t>
            </a:r>
          </a:p>
          <a:p>
            <a:r>
              <a:rPr lang="pt-BR" b="1" i="1" dirty="0"/>
              <a:t> </a:t>
            </a:r>
            <a:endParaRPr lang="cs-CZ" b="1" i="1" dirty="0">
              <a:highlight>
                <a:srgbClr val="FFFF00"/>
              </a:highlight>
            </a:endParaRPr>
          </a:p>
          <a:p>
            <a:r>
              <a:rPr lang="pt-BR" b="1" i="1" dirty="0">
                <a:highlight>
                  <a:srgbClr val="FFFF00"/>
                </a:highlight>
              </a:rPr>
              <a:t>As guerras de ocupação</a:t>
            </a:r>
            <a:r>
              <a:rPr lang="pt-PT" b="1" i="1" dirty="0">
                <a:highlight>
                  <a:srgbClr val="FFFF00"/>
                </a:highlight>
              </a:rPr>
              <a:t> - </a:t>
            </a:r>
            <a:r>
              <a:rPr lang="pt-BR" b="1" i="1" dirty="0">
                <a:highlight>
                  <a:srgbClr val="FFFF00"/>
                </a:highlight>
              </a:rPr>
              <a:t> História África Século XIX  Fernando Rosas: Campanhas de Pacificação - Ultimato Inglês Angola – Moçambique - Guiné-Bissau  - Gungunhana - Mouzinho de Albuquerque - Mapa Cor-de-Rosa – Colonização Século XX</a:t>
            </a:r>
          </a:p>
          <a:p>
            <a:r>
              <a:rPr lang="pt-BR" sz="3600" b="1" i="1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!!!!!!</a:t>
            </a:r>
            <a:r>
              <a:rPr lang="pt-BR" b="1" i="1" dirty="0">
                <a:solidFill>
                  <a:srgbClr val="0563C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   </a:t>
            </a:r>
            <a:r>
              <a:rPr lang="pt-BR" b="1" i="1" dirty="0">
                <a:solidFill>
                  <a:srgbClr val="0563C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https://ensina.rtp.pt/artigo/as-guerras-de-ocupacao/</a:t>
            </a:r>
            <a:endParaRPr lang="pt-BR" b="1" i="1" dirty="0">
              <a:solidFill>
                <a:srgbClr val="0563C1"/>
              </a:solidFill>
            </a:endParaRPr>
          </a:p>
          <a:p>
            <a:endParaRPr lang="pt-BR" b="1" i="1" dirty="0">
              <a:solidFill>
                <a:srgbClr val="0563C1"/>
              </a:solidFill>
            </a:endParaRPr>
          </a:p>
          <a:p>
            <a:r>
              <a:rPr lang="pt-BR" sz="3600" b="1" i="1" dirty="0">
                <a:solidFill>
                  <a:srgbClr val="FF0000"/>
                </a:solidFill>
              </a:rPr>
              <a:t>!!!!!</a:t>
            </a:r>
            <a:r>
              <a:rPr lang="pt-BR" b="1" i="1" dirty="0"/>
              <a:t> O Império de Salazar (apresentação Fernando Rosas)  - Acto Colonial  - Constituição de 1933... </a:t>
            </a:r>
          </a:p>
          <a:p>
            <a:r>
              <a:rPr lang="pt-BR" b="1" i="1" dirty="0">
                <a:hlinkClick r:id="rId3"/>
              </a:rPr>
              <a:t>https://ensina.rtp.pt/artigo/o-imperio-de-salazar/</a:t>
            </a:r>
            <a:r>
              <a:rPr lang="pt-BR" b="1" i="1" dirty="0"/>
              <a:t>  ( doc. atravessa o período do Estado Novo (1933-1974) ) </a:t>
            </a:r>
          </a:p>
          <a:p>
            <a:endParaRPr lang="pt-BR" b="1" i="1" dirty="0"/>
          </a:p>
          <a:p>
            <a:endParaRPr lang="pt-BR" b="1" i="1" dirty="0"/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042382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4995EB-FB1F-FEA9-105E-588517944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Ventos de mudança - após A Segunda Guerra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0AEDA7-F04D-8A71-DF35-206AB4031A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pt-BR" sz="8000" dirty="0"/>
              <a:t>A condenação internacional do colonialismo</a:t>
            </a:r>
            <a:endParaRPr lang="cs-CZ" sz="8000" dirty="0"/>
          </a:p>
          <a:p>
            <a:pPr marL="0" indent="0">
              <a:buNone/>
            </a:pPr>
            <a:endParaRPr lang="pt-BR" sz="8000" dirty="0"/>
          </a:p>
          <a:p>
            <a:r>
              <a:rPr lang="pt-BR" sz="8000" dirty="0">
                <a:hlinkClick r:id="rId2"/>
              </a:rPr>
              <a:t>https://media.rtp.pt/descolonizacaoportuguesa/pecas/os-ventos-de-mudanca-e-a-resistencia-portuguesa/</a:t>
            </a:r>
            <a:endParaRPr lang="cs-CZ" sz="8000" dirty="0"/>
          </a:p>
          <a:p>
            <a:endParaRPr lang="pt-BR" sz="8000" dirty="0"/>
          </a:p>
          <a:p>
            <a:r>
              <a:rPr lang="pt-BR" sz="8000" dirty="0"/>
              <a:t>A condenação da política colonial portuguesa na Assembleia Geral da ONU- em dezembro de 1960</a:t>
            </a:r>
          </a:p>
          <a:p>
            <a:pPr marL="0" indent="0">
              <a:buNone/>
            </a:pPr>
            <a:r>
              <a:rPr lang="pt-BR" sz="8000" dirty="0"/>
              <a:t> Ocupação de Goa , Damão e Diu pelas tropas indianas </a:t>
            </a:r>
            <a:endParaRPr lang="cs-CZ" sz="8000" dirty="0"/>
          </a:p>
          <a:p>
            <a:pPr marL="0" indent="0">
              <a:buNone/>
            </a:pPr>
            <a:r>
              <a:rPr lang="pt-BR" sz="8000" dirty="0">
                <a:hlinkClick r:id="rId3"/>
              </a:rPr>
              <a:t>https://media.rtp.pt/descolonizacaoportuguesa/pecas/o-fim-de-sao-joao-de-ajuda-a-queda-da-indiaartigo-3-capitulo-2/</a:t>
            </a:r>
            <a:endParaRPr lang="cs-CZ" sz="8000" dirty="0"/>
          </a:p>
          <a:p>
            <a:pPr marL="0" indent="0">
              <a:buNone/>
            </a:pPr>
            <a:r>
              <a:rPr lang="pt-BR" sz="8000" dirty="0"/>
              <a:t>(A GUERRA E AS RESPOSTAS MILITAR E POLÍTICA 3.O fim de São João de Ajudá. A queda da Índia)</a:t>
            </a:r>
          </a:p>
          <a:p>
            <a:pPr marL="0" indent="0">
              <a:buNone/>
            </a:pPr>
            <a:endParaRPr lang="pt-BR" sz="6400" b="1" dirty="0"/>
          </a:p>
          <a:p>
            <a:pPr marL="0" indent="0">
              <a:buNone/>
            </a:pPr>
            <a:r>
              <a:rPr lang="pt-BR" sz="6400" b="1" dirty="0"/>
              <a:t>Como os europeus dominaram totalmente a África? </a:t>
            </a:r>
          </a:p>
          <a:p>
            <a:pPr marL="0" indent="0">
              <a:buNone/>
            </a:pPr>
            <a:r>
              <a:rPr lang="pt-BR" sz="6400" dirty="0">
                <a:hlinkClick r:id="rId4"/>
              </a:rPr>
              <a:t>https://www.youtube.com/watch?v=tXFu8MU-jhU</a:t>
            </a:r>
            <a:endParaRPr lang="pt-BR" sz="6400" dirty="0"/>
          </a:p>
          <a:p>
            <a:pPr marL="0" indent="0">
              <a:buNone/>
            </a:pPr>
            <a:endParaRPr lang="pt-BR" sz="6400" dirty="0"/>
          </a:p>
          <a:p>
            <a:pPr marL="0" indent="0">
              <a:buNone/>
            </a:pPr>
            <a:endParaRPr lang="pt-BR" sz="5100" dirty="0"/>
          </a:p>
          <a:p>
            <a:pPr marL="0" indent="0">
              <a:buNone/>
            </a:pPr>
            <a:endParaRPr lang="pt-BR" sz="5100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254106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588</Words>
  <Application>Microsoft Office PowerPoint</Application>
  <PresentationFormat>Širokoúhlá obrazovka</PresentationFormat>
  <Paragraphs>65</Paragraphs>
  <Slides>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Alguns MARCOS HISTÓRICOS dos finais do séc. XIX ao primeiro quartel do séc.XX</vt:lpstr>
      <vt:lpstr>As Conferências do Casino</vt:lpstr>
      <vt:lpstr>Prezentace aplikace PowerPoint</vt:lpstr>
      <vt:lpstr>Ventos de mudança - após A Segunda Guerra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Alguns MARCOS HISTÓRICOS dos finais do séc. XIX a meados do séc.XX</dc:title>
  <dc:creator>Maria de Fátima Baptista Nery Plch</dc:creator>
  <cp:lastModifiedBy>Fatima Nery</cp:lastModifiedBy>
  <cp:revision>8</cp:revision>
  <dcterms:created xsi:type="dcterms:W3CDTF">2021-09-21T07:00:58Z</dcterms:created>
  <dcterms:modified xsi:type="dcterms:W3CDTF">2022-10-23T15:50:58Z</dcterms:modified>
</cp:coreProperties>
</file>