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333" r:id="rId13"/>
    <p:sldId id="334" r:id="rId14"/>
    <p:sldId id="307" r:id="rId15"/>
    <p:sldId id="308" r:id="rId16"/>
    <p:sldId id="309" r:id="rId17"/>
    <p:sldId id="310" r:id="rId18"/>
    <p:sldId id="311" r:id="rId19"/>
    <p:sldId id="343" r:id="rId20"/>
    <p:sldId id="345" r:id="rId21"/>
    <p:sldId id="346" r:id="rId22"/>
    <p:sldId id="347" r:id="rId23"/>
    <p:sldId id="348" r:id="rId24"/>
    <p:sldId id="350" r:id="rId25"/>
    <p:sldId id="351" r:id="rId26"/>
    <p:sldId id="352" r:id="rId27"/>
    <p:sldId id="353" r:id="rId28"/>
    <p:sldId id="354" r:id="rId29"/>
    <p:sldId id="273" r:id="rId30"/>
    <p:sldId id="302" r:id="rId31"/>
    <p:sldId id="303" r:id="rId32"/>
    <p:sldId id="304" r:id="rId33"/>
    <p:sldId id="274" r:id="rId34"/>
    <p:sldId id="275" r:id="rId35"/>
    <p:sldId id="276" r:id="rId36"/>
    <p:sldId id="277" r:id="rId37"/>
    <p:sldId id="355" r:id="rId38"/>
    <p:sldId id="278" r:id="rId39"/>
    <p:sldId id="356" r:id="rId40"/>
    <p:sldId id="357" r:id="rId41"/>
    <p:sldId id="279" r:id="rId42"/>
    <p:sldId id="280" r:id="rId43"/>
    <p:sldId id="281" r:id="rId44"/>
    <p:sldId id="282" r:id="rId45"/>
    <p:sldId id="283" r:id="rId46"/>
    <p:sldId id="284" r:id="rId47"/>
    <p:sldId id="285" r:id="rId48"/>
    <p:sldId id="288" r:id="rId49"/>
    <p:sldId id="289" r:id="rId50"/>
    <p:sldId id="335" r:id="rId51"/>
    <p:sldId id="290" r:id="rId52"/>
    <p:sldId id="336" r:id="rId53"/>
    <p:sldId id="291" r:id="rId54"/>
    <p:sldId id="337" r:id="rId55"/>
    <p:sldId id="292" r:id="rId56"/>
    <p:sldId id="293" r:id="rId57"/>
    <p:sldId id="294" r:id="rId58"/>
    <p:sldId id="295" r:id="rId59"/>
    <p:sldId id="296" r:id="rId60"/>
    <p:sldId id="297" r:id="rId61"/>
    <p:sldId id="300" r:id="rId62"/>
    <p:sldId id="299" r:id="rId63"/>
    <p:sldId id="305" r:id="rId64"/>
    <p:sldId id="338" r:id="rId65"/>
    <p:sldId id="339" r:id="rId66"/>
    <p:sldId id="306" r:id="rId67"/>
    <p:sldId id="312" r:id="rId68"/>
    <p:sldId id="313" r:id="rId69"/>
    <p:sldId id="314" r:id="rId70"/>
    <p:sldId id="316" r:id="rId71"/>
    <p:sldId id="317" r:id="rId72"/>
    <p:sldId id="318" r:id="rId73"/>
    <p:sldId id="319" r:id="rId74"/>
    <p:sldId id="321" r:id="rId75"/>
    <p:sldId id="323" r:id="rId76"/>
    <p:sldId id="315" r:id="rId77"/>
    <p:sldId id="322" r:id="rId78"/>
    <p:sldId id="320" r:id="rId79"/>
    <p:sldId id="324" r:id="rId80"/>
    <p:sldId id="325" r:id="rId81"/>
    <p:sldId id="326" r:id="rId82"/>
    <p:sldId id="327" r:id="rId8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07.12.2022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07.12.2022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07.12.2022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07.12.2022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07.12.2022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07.12.2022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07.12.2022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cs.wikipedia.org/wiki/Pornografi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fischerverlage.de/buch/judith_hermann_aller_liebe_anfang/9783100331830" TargetMode="External"/><Relationship Id="rId1" Type="http://schemas.openxmlformats.org/officeDocument/2006/relationships/slideLayout" Target="../slideLayouts/slideLayout2.xml"/><Relationship Id="rId6" Type="http://schemas.openxmlformats.org/officeDocument/2006/relationships/hyperlink" Target="http://www.fischerverlage.de/buch/judith_hermann_lettipark/9783100024930" TargetMode="External"/><Relationship Id="rId5" Type="http://schemas.openxmlformats.org/officeDocument/2006/relationships/image" Target="../media/image4.jpeg"/><Relationship Id="rId4" Type="http://schemas.openxmlformats.org/officeDocument/2006/relationships/hyperlink" Target="http://www.fischerverlage.de/buch/judith_hermann_alice/9783100331823"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2. </a:t>
            </a:r>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a:p>
          <a:p>
            <a:pPr>
              <a:lnSpc>
                <a:spcPct val="80000"/>
              </a:lnSpc>
            </a:pPr>
            <a:r>
              <a:rPr lang="cs-CZ" altLang="cs-CZ" b="1" dirty="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a:t>    </a:t>
            </a:r>
            <a:r>
              <a:rPr lang="cs-CZ" altLang="cs-CZ" b="1" dirty="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9557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5985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r>
              <a:rPr lang="cs-CZ" sz="3100" b="1" dirty="0">
                <a:solidFill>
                  <a:srgbClr val="FF0000"/>
                </a:solidFill>
              </a:rPr>
              <a:t>3.</a:t>
            </a:r>
            <a:r>
              <a:rPr lang="de-DE" sz="3100" b="1" dirty="0">
                <a:solidFill>
                  <a:srgbClr val="FF0000"/>
                </a:solidFill>
              </a:rPr>
              <a:t>Stilistische Spezifik literarischer Texte</a:t>
            </a:r>
            <a:br>
              <a:rPr lang="cs-CZ" sz="3100" b="1" dirty="0">
                <a:solidFill>
                  <a:srgbClr val="FF0000"/>
                </a:solidFill>
              </a:rPr>
            </a:br>
            <a:r>
              <a:rPr lang="cs-CZ" sz="3100" b="1" dirty="0" err="1">
                <a:solidFill>
                  <a:srgbClr val="FF0000"/>
                </a:solidFill>
              </a:rPr>
              <a:t>Belletristik</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err="1"/>
              <a:t>Zusammenarbeit</a:t>
            </a:r>
            <a:r>
              <a:rPr lang="cs-CZ" b="1" dirty="0"/>
              <a:t> </a:t>
            </a:r>
            <a:r>
              <a:rPr lang="cs-CZ" b="1" dirty="0" err="1"/>
              <a:t>mit</a:t>
            </a:r>
            <a:r>
              <a:rPr lang="cs-CZ" b="1" dirty="0"/>
              <a:t> der </a:t>
            </a:r>
            <a:r>
              <a:rPr lang="cs-CZ" b="1" dirty="0" err="1">
                <a:solidFill>
                  <a:srgbClr val="FF0000"/>
                </a:solidFill>
              </a:rPr>
              <a:t>Literaturwissenschaft</a:t>
            </a:r>
            <a:endParaRPr lang="cs-CZ" b="1" dirty="0">
              <a:solidFill>
                <a:srgbClr val="FF0000"/>
              </a:solidFill>
            </a:endParaRPr>
          </a:p>
          <a:p>
            <a:pPr>
              <a:defRPr/>
            </a:pPr>
            <a:r>
              <a:rPr lang="cs-CZ" b="1" dirty="0" err="1">
                <a:solidFill>
                  <a:srgbClr val="00B050"/>
                </a:solidFill>
              </a:rPr>
              <a:t>poetische</a:t>
            </a:r>
            <a:r>
              <a:rPr lang="cs-CZ" b="1" dirty="0">
                <a:solidFill>
                  <a:srgbClr val="00B050"/>
                </a:solidFill>
              </a:rPr>
              <a:t> </a:t>
            </a:r>
            <a:r>
              <a:rPr lang="cs-CZ" b="1" dirty="0" err="1">
                <a:solidFill>
                  <a:srgbClr val="00B050"/>
                </a:solidFill>
              </a:rPr>
              <a:t>Funktion</a:t>
            </a:r>
            <a:r>
              <a:rPr lang="cs-CZ" b="1" dirty="0">
                <a:solidFill>
                  <a:srgbClr val="00B050"/>
                </a:solidFill>
              </a:rPr>
              <a:t> </a:t>
            </a:r>
            <a:r>
              <a:rPr lang="cs-CZ" b="1" dirty="0"/>
              <a:t>– </a:t>
            </a:r>
            <a:r>
              <a:rPr lang="cs-CZ" b="1" dirty="0" err="1"/>
              <a:t>spezielle</a:t>
            </a:r>
            <a:r>
              <a:rPr lang="cs-CZ" b="1" dirty="0"/>
              <a:t> </a:t>
            </a:r>
            <a:r>
              <a:rPr lang="cs-CZ" b="1" dirty="0" err="1"/>
              <a:t>Bezüge</a:t>
            </a:r>
            <a:r>
              <a:rPr lang="cs-CZ" b="1" dirty="0"/>
              <a:t> </a:t>
            </a:r>
            <a:r>
              <a:rPr lang="cs-CZ" b="1" dirty="0" err="1"/>
              <a:t>zur</a:t>
            </a:r>
            <a:r>
              <a:rPr lang="cs-CZ" b="1" dirty="0"/>
              <a:t> </a:t>
            </a:r>
            <a:r>
              <a:rPr lang="cs-CZ" b="1" dirty="0" err="1"/>
              <a:t>Wirklichkeit</a:t>
            </a:r>
            <a:r>
              <a:rPr lang="cs-CZ" b="1" dirty="0"/>
              <a:t> (</a:t>
            </a:r>
            <a:r>
              <a:rPr lang="cs-CZ" b="1" dirty="0" err="1"/>
              <a:t>Fiktion</a:t>
            </a:r>
            <a:r>
              <a:rPr lang="cs-CZ" b="1" dirty="0"/>
              <a:t>), </a:t>
            </a:r>
            <a:r>
              <a:rPr lang="cs-CZ" b="1" dirty="0" err="1"/>
              <a:t>nicht</a:t>
            </a:r>
            <a:r>
              <a:rPr lang="cs-CZ" b="1" dirty="0"/>
              <a:t> </a:t>
            </a:r>
            <a:r>
              <a:rPr lang="cs-CZ" b="1" dirty="0" err="1"/>
              <a:t>nur</a:t>
            </a:r>
            <a:r>
              <a:rPr lang="cs-CZ" b="1" dirty="0"/>
              <a:t> </a:t>
            </a:r>
            <a:r>
              <a:rPr lang="cs-CZ" b="1" dirty="0" err="1"/>
              <a:t>sprachliche</a:t>
            </a:r>
            <a:r>
              <a:rPr lang="cs-CZ" b="1" dirty="0"/>
              <a:t>, </a:t>
            </a:r>
            <a:r>
              <a:rPr lang="cs-CZ" b="1" dirty="0" err="1"/>
              <a:t>sondern</a:t>
            </a:r>
            <a:r>
              <a:rPr lang="cs-CZ" b="1" dirty="0"/>
              <a:t> </a:t>
            </a:r>
            <a:r>
              <a:rPr lang="cs-CZ" b="1" dirty="0" err="1"/>
              <a:t>weitere</a:t>
            </a:r>
            <a:r>
              <a:rPr lang="cs-CZ" b="1" dirty="0"/>
              <a:t>, </a:t>
            </a:r>
            <a:r>
              <a:rPr lang="cs-CZ" b="1" dirty="0" err="1"/>
              <a:t>übergreifende</a:t>
            </a:r>
            <a:r>
              <a:rPr lang="cs-CZ" b="1" dirty="0"/>
              <a:t> </a:t>
            </a:r>
            <a:r>
              <a:rPr lang="cs-CZ" b="1" dirty="0" err="1"/>
              <a:t>Prinzipien</a:t>
            </a:r>
            <a:r>
              <a:rPr lang="cs-CZ" b="1" dirty="0"/>
              <a:t>:</a:t>
            </a:r>
          </a:p>
          <a:p>
            <a:pPr>
              <a:defRPr/>
            </a:pPr>
            <a:r>
              <a:rPr lang="cs-CZ" b="1" dirty="0" err="1">
                <a:solidFill>
                  <a:srgbClr val="00B050"/>
                </a:solidFill>
              </a:rPr>
              <a:t>semiotische</a:t>
            </a:r>
            <a:r>
              <a:rPr lang="cs-CZ" b="1" dirty="0">
                <a:solidFill>
                  <a:srgbClr val="00B050"/>
                </a:solidFill>
              </a:rPr>
              <a:t> </a:t>
            </a:r>
            <a:r>
              <a:rPr lang="cs-CZ" b="1" dirty="0" err="1">
                <a:solidFill>
                  <a:srgbClr val="00B050"/>
                </a:solidFill>
              </a:rPr>
              <a:t>Konfigurationen</a:t>
            </a:r>
            <a:r>
              <a:rPr lang="cs-CZ" b="1" dirty="0"/>
              <a:t>: </a:t>
            </a:r>
            <a:r>
              <a:rPr lang="cs-CZ" b="1" dirty="0" err="1"/>
              <a:t>Gattung</a:t>
            </a:r>
            <a:r>
              <a:rPr lang="cs-CZ" b="1" dirty="0"/>
              <a:t> – </a:t>
            </a:r>
            <a:r>
              <a:rPr lang="cs-CZ" b="1" dirty="0">
                <a:solidFill>
                  <a:srgbClr val="0070C0"/>
                </a:solidFill>
              </a:rPr>
              <a:t>Lyrik</a:t>
            </a:r>
            <a:r>
              <a:rPr lang="cs-CZ" b="1" dirty="0"/>
              <a:t>, </a:t>
            </a:r>
            <a:r>
              <a:rPr lang="cs-CZ" b="1" dirty="0">
                <a:solidFill>
                  <a:srgbClr val="0070C0"/>
                </a:solidFill>
              </a:rPr>
              <a:t>Epik</a:t>
            </a:r>
            <a:r>
              <a:rPr lang="cs-CZ" b="1" dirty="0"/>
              <a:t>, </a:t>
            </a:r>
            <a:r>
              <a:rPr lang="cs-CZ" b="1" dirty="0">
                <a:solidFill>
                  <a:srgbClr val="0070C0"/>
                </a:solidFill>
              </a:rPr>
              <a:t>Dramatik </a:t>
            </a:r>
            <a:r>
              <a:rPr lang="cs-CZ" b="1" dirty="0" err="1"/>
              <a:t>mit</a:t>
            </a:r>
            <a:r>
              <a:rPr lang="cs-CZ" b="1" dirty="0"/>
              <a:t> </a:t>
            </a:r>
            <a:r>
              <a:rPr lang="cs-CZ" b="1" dirty="0" err="1"/>
              <a:t>ihren</a:t>
            </a:r>
            <a:r>
              <a:rPr lang="cs-CZ" b="1" dirty="0"/>
              <a:t> </a:t>
            </a:r>
            <a:r>
              <a:rPr lang="cs-CZ" b="1" dirty="0" err="1"/>
              <a:t>Genres</a:t>
            </a:r>
            <a:r>
              <a:rPr lang="cs-CZ" b="1" dirty="0"/>
              <a:t> (Ode, </a:t>
            </a:r>
            <a:r>
              <a:rPr lang="cs-CZ" b="1" dirty="0" err="1"/>
              <a:t>Ballade</a:t>
            </a:r>
            <a:r>
              <a:rPr lang="cs-CZ" b="1" dirty="0"/>
              <a:t>, Hymne; Roman, </a:t>
            </a:r>
            <a:r>
              <a:rPr lang="cs-CZ" b="1" dirty="0" err="1"/>
              <a:t>Novelle</a:t>
            </a:r>
            <a:r>
              <a:rPr lang="cs-CZ" b="1" dirty="0"/>
              <a:t>, </a:t>
            </a:r>
            <a:r>
              <a:rPr lang="cs-CZ" b="1" dirty="0" err="1"/>
              <a:t>Erzählung</a:t>
            </a:r>
            <a:r>
              <a:rPr lang="cs-CZ" b="1" dirty="0"/>
              <a:t>; </a:t>
            </a:r>
            <a:r>
              <a:rPr lang="cs-CZ" b="1" dirty="0" err="1"/>
              <a:t>Tragödie</a:t>
            </a:r>
            <a:r>
              <a:rPr lang="cs-CZ" b="1" dirty="0"/>
              <a:t>, </a:t>
            </a:r>
            <a:r>
              <a:rPr lang="cs-CZ" b="1" dirty="0" err="1"/>
              <a:t>Komödie</a:t>
            </a:r>
            <a:r>
              <a:rPr lang="cs-CZ" b="1" dirty="0"/>
              <a:t>)</a:t>
            </a:r>
          </a:p>
          <a:p>
            <a:pPr>
              <a:defRPr/>
            </a:pPr>
            <a:r>
              <a:rPr lang="cs-CZ" b="1" dirty="0" err="1">
                <a:solidFill>
                  <a:schemeClr val="accent6">
                    <a:lumMod val="50000"/>
                  </a:schemeClr>
                </a:solidFill>
              </a:rPr>
              <a:t>literarisch-ästhetische</a:t>
            </a:r>
            <a:r>
              <a:rPr lang="cs-CZ" b="1" dirty="0">
                <a:solidFill>
                  <a:schemeClr val="accent6">
                    <a:lumMod val="50000"/>
                  </a:schemeClr>
                </a:solidFill>
              </a:rPr>
              <a:t> </a:t>
            </a:r>
            <a:r>
              <a:rPr lang="cs-CZ" b="1" dirty="0" err="1">
                <a:solidFill>
                  <a:schemeClr val="accent6">
                    <a:lumMod val="50000"/>
                  </a:schemeClr>
                </a:solidFill>
              </a:rPr>
              <a:t>Kategorien</a:t>
            </a:r>
            <a:r>
              <a:rPr lang="cs-CZ" b="1" dirty="0"/>
              <a:t>: </a:t>
            </a:r>
            <a:r>
              <a:rPr lang="cs-CZ" b="1" dirty="0" err="1"/>
              <a:t>Fabel</a:t>
            </a:r>
            <a:r>
              <a:rPr lang="cs-CZ" b="1" dirty="0"/>
              <a:t>, Sujet, </a:t>
            </a:r>
            <a:r>
              <a:rPr lang="cs-CZ" b="1" dirty="0" err="1"/>
              <a:t>Handlung</a:t>
            </a:r>
            <a:r>
              <a:rPr lang="cs-CZ" b="1" dirty="0"/>
              <a:t>, </a:t>
            </a:r>
            <a:r>
              <a:rPr lang="cs-CZ" b="1" dirty="0" err="1"/>
              <a:t>Figurenkonstellation</a:t>
            </a:r>
            <a:r>
              <a:rPr lang="cs-CZ" b="1" dirty="0"/>
              <a:t> (Epik), </a:t>
            </a:r>
            <a:r>
              <a:rPr lang="cs-CZ" b="1" dirty="0" err="1"/>
              <a:t>Vers</a:t>
            </a:r>
            <a:r>
              <a:rPr lang="cs-CZ" b="1" dirty="0"/>
              <a:t>, </a:t>
            </a:r>
            <a:r>
              <a:rPr lang="cs-CZ" b="1" dirty="0" err="1"/>
              <a:t>Reim</a:t>
            </a:r>
            <a:r>
              <a:rPr lang="cs-CZ" b="1" dirty="0"/>
              <a:t>, </a:t>
            </a:r>
            <a:r>
              <a:rPr lang="cs-CZ" b="1" dirty="0" err="1"/>
              <a:t>Rhythmus</a:t>
            </a:r>
            <a:r>
              <a:rPr lang="cs-CZ" b="1" dirty="0"/>
              <a:t> (Lyrik), </a:t>
            </a:r>
            <a:r>
              <a:rPr lang="cs-CZ" b="1" dirty="0" err="1"/>
              <a:t>Szene</a:t>
            </a:r>
            <a:r>
              <a:rPr lang="cs-CZ" b="1" dirty="0"/>
              <a:t>, Akt (Dramatik – </a:t>
            </a:r>
            <a:r>
              <a:rPr lang="cs-CZ" b="1" dirty="0" err="1"/>
              <a:t>multimedial</a:t>
            </a:r>
            <a:r>
              <a:rPr lang="cs-CZ" b="1" dirty="0"/>
              <a:t>)</a:t>
            </a:r>
          </a:p>
          <a:p>
            <a:endParaRPr lang="cs-CZ" dirty="0"/>
          </a:p>
        </p:txBody>
      </p:sp>
    </p:spTree>
    <p:extLst>
      <p:ext uri="{BB962C8B-B14F-4D97-AF65-F5344CB8AC3E}">
        <p14:creationId xmlns:p14="http://schemas.microsoft.com/office/powerpoint/2010/main" val="151028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Belletristik</a:t>
            </a:r>
            <a:endParaRPr lang="cs-CZ" b="1" dirty="0">
              <a:solidFill>
                <a:srgbClr val="FF0000"/>
              </a:solidFill>
            </a:endParaRPr>
          </a:p>
        </p:txBody>
      </p:sp>
      <p:sp>
        <p:nvSpPr>
          <p:cNvPr id="3" name="Zástupný symbol pro obsah 2"/>
          <p:cNvSpPr>
            <a:spLocks noGrp="1"/>
          </p:cNvSpPr>
          <p:nvPr>
            <p:ph idx="1"/>
          </p:nvPr>
        </p:nvSpPr>
        <p:spPr/>
        <p:txBody>
          <a:bodyPr/>
          <a:lstStyle/>
          <a:p>
            <a:r>
              <a:rPr lang="cs-CZ" altLang="cs-CZ" b="1" dirty="0" err="1"/>
              <a:t>kommunikativ-pragmatische</a:t>
            </a:r>
            <a:r>
              <a:rPr lang="cs-CZ" altLang="cs-CZ" b="1" dirty="0"/>
              <a:t> </a:t>
            </a:r>
            <a:r>
              <a:rPr lang="cs-CZ" altLang="cs-CZ" b="1" dirty="0" err="1"/>
              <a:t>Merkmale</a:t>
            </a:r>
            <a:r>
              <a:rPr lang="cs-CZ" altLang="cs-CZ" b="1" dirty="0"/>
              <a:t>: </a:t>
            </a:r>
            <a:r>
              <a:rPr lang="cs-CZ" altLang="cs-CZ" b="1" dirty="0" err="1"/>
              <a:t>Autor;Leser</a:t>
            </a:r>
            <a:r>
              <a:rPr lang="cs-CZ" altLang="cs-CZ" b="1" dirty="0"/>
              <a:t>/</a:t>
            </a:r>
            <a:r>
              <a:rPr lang="cs-CZ" altLang="cs-CZ" b="1" dirty="0" err="1"/>
              <a:t>Hörer</a:t>
            </a:r>
            <a:r>
              <a:rPr lang="cs-CZ" altLang="cs-CZ" b="1" dirty="0"/>
              <a:t>/</a:t>
            </a:r>
            <a:r>
              <a:rPr lang="cs-CZ" altLang="cs-CZ" b="1" dirty="0" err="1"/>
              <a:t>Zuschauer</a:t>
            </a:r>
            <a:endParaRPr lang="cs-CZ" altLang="cs-CZ" b="1" dirty="0"/>
          </a:p>
          <a:p>
            <a:r>
              <a:rPr lang="cs-CZ" altLang="cs-CZ" b="1" dirty="0" err="1"/>
              <a:t>historisch-gesellschaftliche</a:t>
            </a:r>
            <a:r>
              <a:rPr lang="cs-CZ" altLang="cs-CZ" b="1" dirty="0"/>
              <a:t> </a:t>
            </a:r>
            <a:r>
              <a:rPr lang="cs-CZ" altLang="cs-CZ" b="1" dirty="0" err="1"/>
              <a:t>Situation</a:t>
            </a:r>
            <a:endParaRPr lang="cs-CZ" altLang="cs-CZ" b="1" dirty="0"/>
          </a:p>
          <a:p>
            <a:r>
              <a:rPr lang="cs-CZ" altLang="cs-CZ" b="1" dirty="0" err="1">
                <a:solidFill>
                  <a:srgbClr val="FFC000"/>
                </a:solidFill>
              </a:rPr>
              <a:t>Variabilität</a:t>
            </a:r>
            <a:r>
              <a:rPr lang="cs-CZ" altLang="cs-CZ" b="1" dirty="0">
                <a:solidFill>
                  <a:srgbClr val="FFC000"/>
                </a:solidFill>
              </a:rPr>
              <a:t>, </a:t>
            </a:r>
            <a:r>
              <a:rPr lang="cs-CZ" altLang="cs-CZ" b="1" dirty="0" err="1">
                <a:solidFill>
                  <a:srgbClr val="FFC000"/>
                </a:solidFill>
              </a:rPr>
              <a:t>Originalität</a:t>
            </a:r>
            <a:r>
              <a:rPr lang="cs-CZ" altLang="cs-CZ" b="1" dirty="0">
                <a:solidFill>
                  <a:srgbClr val="FFC000"/>
                </a:solidFill>
              </a:rPr>
              <a:t>, </a:t>
            </a:r>
            <a:r>
              <a:rPr lang="cs-CZ" altLang="cs-CZ" b="1" dirty="0" err="1">
                <a:solidFill>
                  <a:srgbClr val="FFC000"/>
                </a:solidFill>
              </a:rPr>
              <a:t>Expressivität</a:t>
            </a:r>
            <a:endParaRPr lang="cs-CZ" altLang="cs-CZ" b="1" dirty="0">
              <a:solidFill>
                <a:srgbClr val="FFC000"/>
              </a:solidFill>
            </a:endParaRPr>
          </a:p>
          <a:p>
            <a:r>
              <a:rPr lang="cs-CZ" altLang="cs-CZ" b="1" dirty="0" err="1">
                <a:solidFill>
                  <a:srgbClr val="FF0000"/>
                </a:solidFill>
              </a:rPr>
              <a:t>sprachstilistische</a:t>
            </a:r>
            <a:r>
              <a:rPr lang="cs-CZ" altLang="cs-CZ" b="1" dirty="0">
                <a:solidFill>
                  <a:srgbClr val="FF0000"/>
                </a:solidFill>
              </a:rPr>
              <a:t> </a:t>
            </a:r>
            <a:r>
              <a:rPr lang="cs-CZ" altLang="cs-CZ" b="1" dirty="0" err="1">
                <a:solidFill>
                  <a:srgbClr val="FF0000"/>
                </a:solidFill>
              </a:rPr>
              <a:t>Mittel</a:t>
            </a:r>
            <a:r>
              <a:rPr lang="cs-CZ" altLang="cs-CZ" b="1" dirty="0"/>
              <a:t>: </a:t>
            </a:r>
            <a:r>
              <a:rPr lang="cs-CZ" altLang="cs-CZ" b="1" dirty="0" err="1"/>
              <a:t>ungewöhnliche</a:t>
            </a:r>
            <a:r>
              <a:rPr lang="cs-CZ" altLang="cs-CZ" b="1" dirty="0"/>
              <a:t> </a:t>
            </a:r>
            <a:r>
              <a:rPr lang="cs-CZ" altLang="cs-CZ" b="1" dirty="0" err="1"/>
              <a:t>Wortkombinationen</a:t>
            </a:r>
            <a:r>
              <a:rPr lang="cs-CZ" altLang="cs-CZ" b="1" dirty="0"/>
              <a:t>, </a:t>
            </a:r>
            <a:r>
              <a:rPr lang="cs-CZ" altLang="cs-CZ" b="1" dirty="0" err="1"/>
              <a:t>expressive</a:t>
            </a:r>
            <a:r>
              <a:rPr lang="cs-CZ" altLang="cs-CZ" b="1" dirty="0"/>
              <a:t> </a:t>
            </a:r>
            <a:r>
              <a:rPr lang="cs-CZ" altLang="cs-CZ" b="1" dirty="0" err="1"/>
              <a:t>Stilmittel</a:t>
            </a:r>
            <a:r>
              <a:rPr lang="cs-CZ" altLang="cs-CZ" b="1" dirty="0"/>
              <a:t>, </a:t>
            </a:r>
            <a:r>
              <a:rPr lang="cs-CZ" altLang="cs-CZ" b="1" dirty="0" err="1"/>
              <a:t>Okkasionalismen</a:t>
            </a:r>
            <a:r>
              <a:rPr lang="cs-CZ" altLang="cs-CZ" b="1" dirty="0"/>
              <a:t>, </a:t>
            </a:r>
            <a:r>
              <a:rPr lang="cs-CZ" altLang="cs-CZ" b="1" dirty="0" err="1"/>
              <a:t>Neologismen</a:t>
            </a:r>
            <a:r>
              <a:rPr lang="cs-CZ" altLang="cs-CZ" b="1" dirty="0"/>
              <a:t>, </a:t>
            </a:r>
            <a:r>
              <a:rPr lang="cs-CZ" altLang="cs-CZ" b="1" dirty="0" err="1"/>
              <a:t>Phraseologismen</a:t>
            </a:r>
            <a:r>
              <a:rPr lang="cs-CZ" altLang="cs-CZ" b="1" dirty="0"/>
              <a:t>, Tropen </a:t>
            </a:r>
            <a:r>
              <a:rPr lang="cs-CZ" altLang="cs-CZ" b="1" dirty="0" err="1"/>
              <a:t>und</a:t>
            </a:r>
            <a:r>
              <a:rPr lang="cs-CZ" altLang="cs-CZ" b="1" dirty="0"/>
              <a:t> </a:t>
            </a:r>
            <a:r>
              <a:rPr lang="cs-CZ" altLang="cs-CZ" b="1" dirty="0" err="1"/>
              <a:t>Stilfiguren</a:t>
            </a:r>
            <a:r>
              <a:rPr lang="cs-CZ" altLang="cs-CZ" b="1" dirty="0"/>
              <a:t>...</a:t>
            </a:r>
          </a:p>
          <a:p>
            <a:endParaRPr lang="cs-CZ" dirty="0"/>
          </a:p>
        </p:txBody>
      </p:sp>
    </p:spTree>
    <p:extLst>
      <p:ext uri="{BB962C8B-B14F-4D97-AF65-F5344CB8AC3E}">
        <p14:creationId xmlns:p14="http://schemas.microsoft.com/office/powerpoint/2010/main" val="429098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Epik</a:t>
            </a:r>
          </a:p>
        </p:txBody>
      </p:sp>
      <p:sp>
        <p:nvSpPr>
          <p:cNvPr id="3" name="Zástupný symbol pro obsah 2"/>
          <p:cNvSpPr>
            <a:spLocks noGrp="1"/>
          </p:cNvSpPr>
          <p:nvPr>
            <p:ph idx="1"/>
          </p:nvPr>
        </p:nvSpPr>
        <p:spPr/>
        <p:txBody>
          <a:bodyPr/>
          <a:lstStyle/>
          <a:p>
            <a:pP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a:defRPr/>
            </a:pPr>
            <a:r>
              <a:rPr lang="cs-CZ" altLang="cs-CZ" b="1" dirty="0" err="1"/>
              <a:t>Typische</a:t>
            </a:r>
            <a:r>
              <a:rPr lang="cs-CZ" altLang="cs-CZ" b="1" dirty="0"/>
              <a:t> </a:t>
            </a:r>
            <a:r>
              <a:rPr lang="de-DE" altLang="cs-CZ" b="1" dirty="0"/>
              <a:t>Erzählsituationen: </a:t>
            </a:r>
          </a:p>
          <a:p>
            <a:pPr>
              <a:defRPr/>
            </a:pPr>
            <a:r>
              <a:rPr lang="de-DE" altLang="cs-CZ" b="1" dirty="0">
                <a:solidFill>
                  <a:srgbClr val="0070C0"/>
                </a:solidFill>
              </a:rPr>
              <a:t>zwei Ebenen: </a:t>
            </a:r>
          </a:p>
          <a:p>
            <a:pPr>
              <a:defRPr/>
            </a:pPr>
            <a:r>
              <a:rPr lang="de-DE" altLang="cs-CZ" b="1" dirty="0"/>
              <a:t>1. die </a:t>
            </a:r>
            <a:r>
              <a:rPr lang="de-DE" altLang="cs-CZ" b="1" dirty="0">
                <a:solidFill>
                  <a:srgbClr val="0070C0"/>
                </a:solidFill>
              </a:rPr>
              <a:t>Erzähler</a:t>
            </a:r>
            <a:r>
              <a:rPr lang="de-DE" altLang="cs-CZ" b="1" dirty="0"/>
              <a:t>ebene: </a:t>
            </a:r>
          </a:p>
          <a:p>
            <a:pPr>
              <a:defRPr/>
            </a:pPr>
            <a:r>
              <a:rPr lang="de-DE" altLang="cs-CZ" b="1" dirty="0"/>
              <a:t>2. die</a:t>
            </a:r>
            <a:r>
              <a:rPr lang="de-DE" altLang="cs-CZ" b="1" dirty="0">
                <a:solidFill>
                  <a:srgbClr val="0070C0"/>
                </a:solidFill>
              </a:rPr>
              <a:t> erzählte </a:t>
            </a:r>
            <a:r>
              <a:rPr lang="de-DE" altLang="cs-CZ" b="1" dirty="0"/>
              <a:t>Ebene/Handlungsebene</a:t>
            </a:r>
          </a:p>
          <a:p>
            <a:pPr marL="0" indent="0">
              <a:buNone/>
            </a:pPr>
            <a:endParaRPr lang="cs-CZ" dirty="0"/>
          </a:p>
        </p:txBody>
      </p:sp>
    </p:spTree>
    <p:extLst>
      <p:ext uri="{BB962C8B-B14F-4D97-AF65-F5344CB8AC3E}">
        <p14:creationId xmlns:p14="http://schemas.microsoft.com/office/powerpoint/2010/main" val="19151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Der </a:t>
            </a:r>
            <a:r>
              <a:rPr lang="cs-CZ" b="1" dirty="0" err="1">
                <a:solidFill>
                  <a:srgbClr val="FF0000"/>
                </a:solidFill>
              </a:rPr>
              <a:t>Erz</a:t>
            </a:r>
            <a:r>
              <a:rPr lang="de-DE" b="1" dirty="0" err="1">
                <a:solidFill>
                  <a:srgbClr val="FF0000"/>
                </a:solidFill>
              </a:rPr>
              <a:t>ähler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endParaRPr lang="cs-CZ" dirty="0"/>
          </a:p>
        </p:txBody>
      </p:sp>
    </p:spTree>
    <p:extLst>
      <p:ext uri="{BB962C8B-B14F-4D97-AF65-F5344CB8AC3E}">
        <p14:creationId xmlns:p14="http://schemas.microsoft.com/office/powerpoint/2010/main" val="127684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Redewiedergabe</a:t>
            </a:r>
            <a:endParaRPr lang="cs-CZ" b="1"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de-DE" altLang="cs-CZ" b="1" dirty="0"/>
              <a:t>Erzählliteratur durch Mehrstimmigkeit (Polyphonie) gekennzeichnet</a:t>
            </a:r>
          </a:p>
          <a:p>
            <a:r>
              <a:rPr lang="de-DE" altLang="cs-CZ" b="1" dirty="0"/>
              <a:t>Wechselspiel von</a:t>
            </a:r>
            <a:r>
              <a:rPr lang="de-DE" altLang="cs-CZ" b="1" dirty="0">
                <a:solidFill>
                  <a:srgbClr val="00B050"/>
                </a:solidFill>
              </a:rPr>
              <a:t> Erzählbericht </a:t>
            </a:r>
            <a:r>
              <a:rPr lang="de-DE" altLang="cs-CZ" b="1" dirty="0"/>
              <a:t>und </a:t>
            </a:r>
            <a:r>
              <a:rPr lang="de-DE" altLang="cs-CZ" b="1" dirty="0">
                <a:solidFill>
                  <a:srgbClr val="00B050"/>
                </a:solidFill>
              </a:rPr>
              <a:t>Personenrede (szenische Darstellung, Dialoge)</a:t>
            </a:r>
            <a:endParaRPr lang="de-DE" altLang="cs-CZ" b="1" dirty="0"/>
          </a:p>
          <a:p>
            <a:r>
              <a:rPr lang="de-DE" altLang="cs-CZ" b="1" dirty="0">
                <a:solidFill>
                  <a:srgbClr val="7030A0"/>
                </a:solidFill>
              </a:rPr>
              <a:t>Personenrede</a:t>
            </a:r>
            <a:r>
              <a:rPr lang="de-DE" altLang="cs-CZ" b="1" dirty="0"/>
              <a:t>: direkte Rede (szenische Dialoge), indirekte Rede</a:t>
            </a:r>
          </a:p>
          <a:p>
            <a:r>
              <a:rPr lang="de-DE" altLang="cs-CZ" b="1" dirty="0">
                <a:solidFill>
                  <a:srgbClr val="7030A0"/>
                </a:solidFill>
              </a:rPr>
              <a:t>Gedankenbericht:</a:t>
            </a:r>
            <a:r>
              <a:rPr lang="de-DE" altLang="cs-CZ" b="1" dirty="0"/>
              <a:t> („psycho-narration“, erlebte Rede, innerer Monolog)</a:t>
            </a:r>
          </a:p>
          <a:p>
            <a:r>
              <a:rPr lang="de-DE" altLang="cs-CZ" b="1" dirty="0">
                <a:solidFill>
                  <a:srgbClr val="FF0000"/>
                </a:solidFill>
              </a:rPr>
              <a:t>Beschreibungen und Schilderungen</a:t>
            </a:r>
          </a:p>
          <a:p>
            <a:r>
              <a:rPr lang="de-DE" altLang="cs-CZ" b="1" dirty="0">
                <a:solidFill>
                  <a:srgbClr val="FF0000"/>
                </a:solidFill>
              </a:rPr>
              <a:t>Lieder, Gedichte, wissenschaftliche Abhandlungen, Briefe…</a:t>
            </a:r>
          </a:p>
          <a:p>
            <a:r>
              <a:rPr lang="de-DE" altLang="cs-CZ" b="1" dirty="0">
                <a:solidFill>
                  <a:srgbClr val="FF0000"/>
                </a:solidFill>
              </a:rPr>
              <a:t>Intertextualität: Zitate und Anspielungen (</a:t>
            </a:r>
            <a:r>
              <a:rPr lang="de-DE" altLang="cs-CZ" b="1" dirty="0" err="1">
                <a:solidFill>
                  <a:srgbClr val="FF0000"/>
                </a:solidFill>
              </a:rPr>
              <a:t>Allusionen</a:t>
            </a:r>
            <a:r>
              <a:rPr lang="de-DE" altLang="cs-CZ" b="1" dirty="0">
                <a:solidFill>
                  <a:srgbClr val="FF0000"/>
                </a:solidFill>
              </a:rPr>
              <a:t>)</a:t>
            </a:r>
          </a:p>
          <a:p>
            <a:endParaRPr lang="cs-CZ" dirty="0"/>
          </a:p>
        </p:txBody>
      </p:sp>
      <p:sp>
        <p:nvSpPr>
          <p:cNvPr id="4" name="Obdélník 3"/>
          <p:cNvSpPr/>
          <p:nvPr/>
        </p:nvSpPr>
        <p:spPr>
          <a:xfrm>
            <a:off x="2286000" y="1582341"/>
            <a:ext cx="4572000" cy="369332"/>
          </a:xfrm>
          <a:prstGeom prst="rect">
            <a:avLst/>
          </a:prstGeom>
        </p:spPr>
        <p:txBody>
          <a:bodyPr>
            <a:spAutoFit/>
          </a:bodyPr>
          <a:lstStyle/>
          <a:p>
            <a:endParaRPr lang="de-DE" altLang="cs-CZ" b="1" dirty="0">
              <a:solidFill>
                <a:srgbClr val="FF0000"/>
              </a:solidFill>
            </a:endParaRPr>
          </a:p>
        </p:txBody>
      </p:sp>
    </p:spTree>
    <p:extLst>
      <p:ext uri="{BB962C8B-B14F-4D97-AF65-F5344CB8AC3E}">
        <p14:creationId xmlns:p14="http://schemas.microsoft.com/office/powerpoint/2010/main" val="2128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de-DE" sz="3100" b="1" dirty="0">
                <a:solidFill>
                  <a:srgbClr val="FF0000"/>
                </a:solidFill>
              </a:rPr>
            </a:br>
            <a:r>
              <a:rPr lang="de-DE" sz="3100" b="1" dirty="0">
                <a:solidFill>
                  <a:srgbClr val="FF0000"/>
                </a:solidFill>
              </a:rPr>
              <a:t>4. Einführung in die </a:t>
            </a:r>
            <a:r>
              <a:rPr lang="de-DE" sz="3100" b="1" dirty="0" err="1">
                <a:solidFill>
                  <a:srgbClr val="FF0000"/>
                </a:solidFill>
              </a:rPr>
              <a:t>Translatologie</a:t>
            </a:r>
            <a:r>
              <a:rPr lang="cs-CZ" sz="3100" b="1" dirty="0">
                <a:solidFill>
                  <a:srgbClr val="FF0000"/>
                </a:solidFill>
              </a:rPr>
              <a:t>/</a:t>
            </a:r>
            <a:r>
              <a:rPr lang="de-DE" sz="3100" b="1" dirty="0">
                <a:solidFill>
                  <a:srgbClr val="FF0000"/>
                </a:solidFill>
              </a:rPr>
              <a:t>Übersetzungswissenschaft</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 zweite Hälfte des zwanzigsten Jahrhunderts als eigenständige Wissenschaftsdisziplin herausgebildet</a:t>
            </a:r>
          </a:p>
          <a:p>
            <a:r>
              <a:rPr lang="de-DE" sz="2400" b="1" dirty="0"/>
              <a:t>Gegenstand der Übersetzungswissenschaft sind Übersetzen und Dolmetschen</a:t>
            </a:r>
          </a:p>
          <a:p>
            <a:r>
              <a:rPr lang="de-DE" sz="2400" b="1" dirty="0"/>
              <a:t>Übersetzungswissenschaft - </a:t>
            </a:r>
            <a:r>
              <a:rPr lang="cs-CZ" sz="2400" b="1" dirty="0"/>
              <a:t>„</a:t>
            </a:r>
            <a:r>
              <a:rPr lang="cs-CZ" sz="2400" b="1" dirty="0" err="1"/>
              <a:t>interdisziplinäre</a:t>
            </a:r>
            <a:r>
              <a:rPr lang="cs-CZ" sz="2400" b="1" dirty="0"/>
              <a:t>, </a:t>
            </a:r>
            <a:r>
              <a:rPr lang="cs-CZ" sz="2400" b="1" dirty="0" err="1"/>
              <a:t>multiperspektivische</a:t>
            </a:r>
            <a:r>
              <a:rPr lang="cs-CZ" sz="2400" b="1" dirty="0"/>
              <a:t> </a:t>
            </a:r>
            <a:r>
              <a:rPr lang="cs-CZ" sz="2400" b="1" dirty="0" err="1"/>
              <a:t>Einheit</a:t>
            </a:r>
            <a:r>
              <a:rPr lang="cs-CZ" sz="2400" b="1" dirty="0"/>
              <a:t>“</a:t>
            </a:r>
            <a:r>
              <a:rPr lang="de-DE" sz="2400" b="1" dirty="0"/>
              <a:t> (</a:t>
            </a:r>
            <a:r>
              <a:rPr lang="de-DE" sz="2400" b="1" dirty="0">
                <a:solidFill>
                  <a:prstClr val="black"/>
                </a:solidFill>
              </a:rPr>
              <a:t>Snell-</a:t>
            </a:r>
            <a:r>
              <a:rPr lang="de-DE" sz="2400" b="1" dirty="0" err="1">
                <a:solidFill>
                  <a:prstClr val="black"/>
                </a:solidFill>
              </a:rPr>
              <a:t>Hornby</a:t>
            </a:r>
            <a:r>
              <a:rPr lang="de-DE" sz="2400" b="1" dirty="0">
                <a:solidFill>
                  <a:prstClr val="black"/>
                </a:solidFill>
              </a:rPr>
              <a:t>)</a:t>
            </a:r>
          </a:p>
          <a:p>
            <a:r>
              <a:rPr lang="cs-CZ" sz="2400" b="1" dirty="0" err="1"/>
              <a:t>Linguistik</a:t>
            </a:r>
            <a:r>
              <a:rPr lang="cs-CZ" sz="2400" b="1" dirty="0"/>
              <a:t>, </a:t>
            </a:r>
            <a:r>
              <a:rPr lang="cs-CZ" sz="2400" b="1" dirty="0" err="1"/>
              <a:t>Literaturwissenschaft</a:t>
            </a:r>
            <a:r>
              <a:rPr lang="cs-CZ" sz="2400" b="1" dirty="0"/>
              <a:t>, Psychologie,</a:t>
            </a:r>
            <a:r>
              <a:rPr lang="de-DE" sz="2400" b="1" dirty="0"/>
              <a:t> </a:t>
            </a:r>
            <a:r>
              <a:rPr lang="cs-CZ" sz="2400" b="1" dirty="0" err="1"/>
              <a:t>Philosophie</a:t>
            </a:r>
            <a:r>
              <a:rPr lang="cs-CZ" sz="2400" b="1" dirty="0"/>
              <a:t>, </a:t>
            </a:r>
            <a:r>
              <a:rPr lang="cs-CZ" sz="2400" b="1" dirty="0" err="1"/>
              <a:t>Kommunikationstheorie</a:t>
            </a:r>
            <a:endParaRPr lang="de-DE" sz="2400" b="1" dirty="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die Besonderheiten des Autors, bzw. das konkrete Fach, wenn es sich um eine</a:t>
            </a:r>
            <a:r>
              <a:rPr lang="cs-CZ" sz="2400" b="1" dirty="0"/>
              <a:t> </a:t>
            </a:r>
            <a:r>
              <a:rPr lang="cs-CZ" sz="2400" b="1" dirty="0" err="1"/>
              <a:t>Fachtextübersetzung</a:t>
            </a:r>
            <a:r>
              <a:rPr lang="cs-CZ" sz="2400" b="1" dirty="0"/>
              <a:t> </a:t>
            </a:r>
            <a:r>
              <a:rPr lang="cs-CZ" sz="2400" b="1" dirty="0" err="1"/>
              <a:t>handelt</a:t>
            </a:r>
            <a:r>
              <a:rPr lang="cs-CZ" sz="2400" b="1" dirty="0"/>
              <a:t>)</a:t>
            </a:r>
          </a:p>
        </p:txBody>
      </p:sp>
    </p:spTree>
    <p:extLst>
      <p:ext uri="{BB962C8B-B14F-4D97-AF65-F5344CB8AC3E}">
        <p14:creationId xmlns:p14="http://schemas.microsoft.com/office/powerpoint/2010/main" val="204479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a:t>1. Stilistik – Stil - Stilistische Textanalyse</a:t>
            </a:r>
          </a:p>
          <a:p>
            <a:r>
              <a:rPr lang="de-DE" sz="2800" b="1" dirty="0"/>
              <a:t>2. Stilelemente und Stilfiguren</a:t>
            </a:r>
          </a:p>
          <a:p>
            <a:r>
              <a:rPr lang="de-DE" sz="2800" b="1" dirty="0"/>
              <a:t>3. Stilistische Spezifik literarischer Texte</a:t>
            </a:r>
          </a:p>
          <a:p>
            <a:r>
              <a:rPr lang="de-DE" sz="2800" b="1" dirty="0"/>
              <a:t>4. Einführung in die </a:t>
            </a:r>
            <a:r>
              <a:rPr lang="de-DE" sz="2800" b="1" dirty="0" err="1"/>
              <a:t>Translatologie</a:t>
            </a:r>
            <a:r>
              <a:rPr lang="de-DE" sz="2800" b="1" dirty="0"/>
              <a:t>, Spezifik der literarischen </a:t>
            </a:r>
            <a:r>
              <a:rPr lang="de-DE" sz="2800" b="1" dirty="0" err="1"/>
              <a:t>Überse</a:t>
            </a:r>
            <a:r>
              <a:rPr lang="cs-CZ" sz="2800" b="1" dirty="0"/>
              <a:t>t</a:t>
            </a:r>
            <a:r>
              <a:rPr lang="de-DE" sz="2800" b="1" dirty="0" err="1"/>
              <a:t>zung</a:t>
            </a:r>
            <a:endParaRPr lang="de-DE" sz="2800" b="1" dirty="0"/>
          </a:p>
          <a:p>
            <a:r>
              <a:rPr lang="de-DE" sz="2800" b="1" dirty="0"/>
              <a:t>5. Kontrastive Fallstudien (Übersetzungen literarischer Texte von Herta Müller, Ingo Schulze, Elfriede Jelinek, Judith Herrmann, Juli Zeh u.a.</a:t>
            </a:r>
            <a:r>
              <a:rPr lang="cs-CZ" sz="2800" b="1" dirty="0"/>
              <a:t>, Jaroslav </a:t>
            </a:r>
            <a:r>
              <a:rPr lang="cs-CZ" sz="2800" b="1" dirty="0" err="1"/>
              <a:t>Rudiš</a:t>
            </a:r>
            <a:endParaRPr lang="de-DE" sz="2800" b="1" dirty="0"/>
          </a:p>
          <a:p>
            <a:r>
              <a:rPr lang="de-DE" sz="2800" b="1" dirty="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Entwicklung der </a:t>
            </a:r>
            <a:r>
              <a:rPr lang="de-DE" b="1" dirty="0" err="1"/>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a:t>modernen</a:t>
            </a:r>
            <a:r>
              <a:rPr lang="de-DE" sz="2400" b="1" dirty="0"/>
              <a:t> Übersetzungswissenschaft seit den 1950er Jahren ist durch zahlreiche</a:t>
            </a:r>
            <a:r>
              <a:rPr lang="cs-CZ" sz="2400" b="1" dirty="0"/>
              <a:t> </a:t>
            </a:r>
            <a:r>
              <a:rPr lang="de-DE" sz="2400" b="1" dirty="0"/>
              <a:t>Wenden charakterisiert:</a:t>
            </a:r>
            <a:endParaRPr lang="cs-CZ" sz="2400" b="1" dirty="0"/>
          </a:p>
          <a:p>
            <a:r>
              <a:rPr lang="cs-CZ" sz="2400" b="1" dirty="0" err="1"/>
              <a:t>die</a:t>
            </a:r>
            <a:r>
              <a:rPr lang="cs-CZ" sz="2400" b="1" dirty="0"/>
              <a:t> </a:t>
            </a:r>
            <a:r>
              <a:rPr lang="cs-CZ" sz="2400" b="1" dirty="0" err="1"/>
              <a:t>linguistische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textlinguistische</a:t>
            </a:r>
            <a:r>
              <a:rPr lang="cs-CZ" sz="2400" b="1" dirty="0"/>
              <a:t> </a:t>
            </a:r>
            <a:r>
              <a:rPr lang="cs-CZ" sz="2400" b="1" dirty="0" err="1"/>
              <a:t>Wende</a:t>
            </a:r>
            <a:endParaRPr lang="cs-CZ" sz="2400" b="1" dirty="0"/>
          </a:p>
          <a:p>
            <a:r>
              <a:rPr lang="de-DE" sz="2400" b="1" dirty="0"/>
              <a:t>die handlungstheoretische Wende (pragmatische Wende)</a:t>
            </a:r>
          </a:p>
          <a:p>
            <a:r>
              <a:rPr lang="cs-CZ" sz="2400" b="1" dirty="0" err="1"/>
              <a:t>die</a:t>
            </a:r>
            <a:r>
              <a:rPr lang="cs-CZ" sz="2400" b="1" dirty="0"/>
              <a:t> </a:t>
            </a:r>
            <a:r>
              <a:rPr lang="cs-CZ" sz="2400" b="1" dirty="0" err="1"/>
              <a:t>kognitive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kulturelle</a:t>
            </a:r>
            <a:r>
              <a:rPr lang="cs-CZ" sz="2400" b="1" dirty="0"/>
              <a:t> </a:t>
            </a:r>
            <a:r>
              <a:rPr lang="cs-CZ" sz="2400" b="1" dirty="0" err="1"/>
              <a:t>Wende</a:t>
            </a:r>
            <a:endParaRPr lang="de-DE" sz="2400" b="1" dirty="0"/>
          </a:p>
          <a:p>
            <a:pPr marL="0" indent="0">
              <a:buNone/>
            </a:pPr>
            <a:endParaRPr lang="de-DE" sz="2400" b="1" dirty="0"/>
          </a:p>
          <a:p>
            <a:r>
              <a:rPr lang="de-DE" sz="2400" b="1" dirty="0"/>
              <a:t>Ergebnis der Übersetzungsarbeit: ein </a:t>
            </a:r>
            <a:r>
              <a:rPr lang="de-DE" sz="2400" b="1" dirty="0" err="1"/>
              <a:t>Translat</a:t>
            </a:r>
            <a:endParaRPr lang="de-DE" sz="2400" b="1" dirty="0"/>
          </a:p>
        </p:txBody>
      </p:sp>
    </p:spTree>
    <p:extLst>
      <p:ext uri="{BB962C8B-B14F-4D97-AF65-F5344CB8AC3E}">
        <p14:creationId xmlns:p14="http://schemas.microsoft.com/office/powerpoint/2010/main" val="35498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Übersetzungsprozess</a:t>
            </a:r>
            <a:endParaRPr lang="cs-CZ" b="1" dirty="0"/>
          </a:p>
        </p:txBody>
      </p:sp>
      <p:sp>
        <p:nvSpPr>
          <p:cNvPr id="3" name="Zástupný symbol pro obsah 2"/>
          <p:cNvSpPr>
            <a:spLocks noGrp="1"/>
          </p:cNvSpPr>
          <p:nvPr>
            <p:ph idx="1"/>
          </p:nvPr>
        </p:nvSpPr>
        <p:spPr/>
        <p:txBody>
          <a:bodyPr/>
          <a:lstStyle/>
          <a:p>
            <a:r>
              <a:rPr lang="de-DE" b="1" dirty="0">
                <a:solidFill>
                  <a:srgbClr val="FF0000"/>
                </a:solidFill>
              </a:rPr>
              <a:t>Phasen der Arbeit des Übersetzers:</a:t>
            </a:r>
          </a:p>
          <a:p>
            <a:r>
              <a:rPr lang="de-DE" b="1" dirty="0" err="1"/>
              <a:t>Jiří</a:t>
            </a:r>
            <a:r>
              <a:rPr lang="de-DE" b="1" dirty="0"/>
              <a:t> </a:t>
            </a:r>
            <a:r>
              <a:rPr lang="de-DE" b="1" dirty="0" err="1"/>
              <a:t>Levý</a:t>
            </a:r>
            <a:r>
              <a:rPr lang="de-DE" b="1" dirty="0"/>
              <a:t> definiert drei Phasen des Übersetzungsprozesses:</a:t>
            </a:r>
          </a:p>
          <a:p>
            <a:r>
              <a:rPr lang="cs-CZ" b="1" dirty="0"/>
              <a:t>1. </a:t>
            </a:r>
            <a:r>
              <a:rPr lang="cs-CZ" b="1" dirty="0" err="1"/>
              <a:t>Verstehen</a:t>
            </a:r>
            <a:r>
              <a:rPr lang="cs-CZ" b="1" dirty="0"/>
              <a:t> der </a:t>
            </a:r>
            <a:r>
              <a:rPr lang="cs-CZ" b="1" dirty="0" err="1"/>
              <a:t>Vorlage</a:t>
            </a:r>
            <a:endParaRPr lang="cs-CZ" b="1" dirty="0"/>
          </a:p>
          <a:p>
            <a:r>
              <a:rPr lang="cs-CZ" b="1" dirty="0"/>
              <a:t>2. </a:t>
            </a:r>
            <a:r>
              <a:rPr lang="cs-CZ" b="1" dirty="0" err="1"/>
              <a:t>Interpretation</a:t>
            </a:r>
            <a:r>
              <a:rPr lang="cs-CZ" b="1" dirty="0"/>
              <a:t> der </a:t>
            </a:r>
            <a:r>
              <a:rPr lang="cs-CZ" b="1" dirty="0" err="1"/>
              <a:t>Vorlage</a:t>
            </a:r>
            <a:endParaRPr lang="cs-CZ" b="1" dirty="0"/>
          </a:p>
          <a:p>
            <a:r>
              <a:rPr lang="cs-CZ" b="1" dirty="0"/>
              <a:t>3. </a:t>
            </a:r>
            <a:r>
              <a:rPr lang="cs-CZ" b="1" dirty="0" err="1"/>
              <a:t>Umformulierung</a:t>
            </a:r>
            <a:r>
              <a:rPr lang="cs-CZ" b="1" dirty="0"/>
              <a:t> der </a:t>
            </a:r>
            <a:r>
              <a:rPr lang="cs-CZ" b="1" dirty="0" err="1"/>
              <a:t>Vorlage</a:t>
            </a:r>
            <a:endParaRPr lang="de-DE" b="1" dirty="0"/>
          </a:p>
          <a:p>
            <a:endParaRPr lang="cs-CZ" dirty="0"/>
          </a:p>
        </p:txBody>
      </p:sp>
    </p:spTree>
    <p:extLst>
      <p:ext uri="{BB962C8B-B14F-4D97-AF65-F5344CB8AC3E}">
        <p14:creationId xmlns:p14="http://schemas.microsoft.com/office/powerpoint/2010/main" val="13502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dirty="0"/>
          </a:p>
        </p:txBody>
      </p:sp>
      <p:sp>
        <p:nvSpPr>
          <p:cNvPr id="3" name="Zástupný symbol pro obsah 2"/>
          <p:cNvSpPr>
            <a:spLocks noGrp="1"/>
          </p:cNvSpPr>
          <p:nvPr>
            <p:ph idx="1"/>
          </p:nvPr>
        </p:nvSpPr>
        <p:spPr/>
        <p:txBody>
          <a:bodyPr>
            <a:normAutofit fontScale="70000" lnSpcReduction="20000"/>
          </a:bodyPr>
          <a:lstStyle/>
          <a:p>
            <a:r>
              <a:rPr lang="de-DE" sz="3400" b="1" dirty="0">
                <a:solidFill>
                  <a:srgbClr val="FF0000"/>
                </a:solidFill>
              </a:rPr>
              <a:t>1. Übersetzungsäquivalenz:</a:t>
            </a:r>
          </a:p>
          <a:p>
            <a:r>
              <a:rPr lang="de-DE" sz="3400" b="1" dirty="0"/>
              <a:t>Eine Übersetzung ist das Resultat einer sprachlich-textuellen Operation, die von einem AT zu einem ZT führt, wobei zwischen ZT und AT eine Äquivalenzrelation hergestellt wird</a:t>
            </a:r>
            <a:r>
              <a:rPr lang="cs-CZ" sz="3400" b="1" dirty="0"/>
              <a:t> </a:t>
            </a:r>
            <a:r>
              <a:rPr lang="de-DE" sz="3400" b="1" dirty="0"/>
              <a:t>(vgl. Koller 2011: 9)</a:t>
            </a:r>
            <a:endParaRPr lang="cs-CZ" sz="3400" b="1" dirty="0"/>
          </a:p>
          <a:p>
            <a:r>
              <a:rPr lang="cs-CZ" sz="3400" b="1" dirty="0" err="1"/>
              <a:t>Begriff</a:t>
            </a:r>
            <a:r>
              <a:rPr lang="cs-CZ" sz="3400" b="1" dirty="0"/>
              <a:t> </a:t>
            </a:r>
            <a:r>
              <a:rPr lang="de-DE" sz="3400" b="1" i="1" dirty="0"/>
              <a:t>Äquivalenz </a:t>
            </a:r>
            <a:r>
              <a:rPr lang="de-DE" sz="3400" b="1" dirty="0"/>
              <a:t>– in der </a:t>
            </a:r>
            <a:r>
              <a:rPr lang="de-DE" sz="3400" b="1" dirty="0" err="1"/>
              <a:t>Translatologie</a:t>
            </a:r>
            <a:r>
              <a:rPr lang="de-DE" sz="3400" b="1" dirty="0"/>
              <a:t> problematisch (vgl. </a:t>
            </a:r>
            <a:r>
              <a:rPr lang="de-DE" sz="3400" b="1" dirty="0" err="1"/>
              <a:t>Fi</a:t>
            </a:r>
            <a:r>
              <a:rPr lang="cs-CZ" sz="3400" b="1" dirty="0"/>
              <a:t>šer 2008: 126ff.), </a:t>
            </a:r>
            <a:r>
              <a:rPr lang="cs-CZ" sz="3400" b="1" dirty="0" err="1"/>
              <a:t>eher</a:t>
            </a:r>
            <a:r>
              <a:rPr lang="cs-CZ" sz="3400" b="1" dirty="0"/>
              <a:t> </a:t>
            </a:r>
            <a:r>
              <a:rPr lang="cs-CZ" sz="3400" b="1" dirty="0">
                <a:solidFill>
                  <a:srgbClr val="FF0000"/>
                </a:solidFill>
              </a:rPr>
              <a:t>Text- oder </a:t>
            </a:r>
            <a:r>
              <a:rPr lang="cs-CZ" sz="3400" b="1" dirty="0" err="1">
                <a:solidFill>
                  <a:srgbClr val="FF0000"/>
                </a:solidFill>
              </a:rPr>
              <a:t>Funktions</a:t>
            </a:r>
            <a:r>
              <a:rPr lang="de-DE" sz="3400" b="1" dirty="0" err="1">
                <a:solidFill>
                  <a:srgbClr val="FF0000"/>
                </a:solidFill>
              </a:rPr>
              <a:t>äquivalenz</a:t>
            </a:r>
            <a:r>
              <a:rPr lang="de-DE" sz="3400" b="1" dirty="0">
                <a:solidFill>
                  <a:srgbClr val="FF0000"/>
                </a:solidFill>
              </a:rPr>
              <a:t> </a:t>
            </a:r>
            <a:r>
              <a:rPr lang="de-DE" sz="3400" b="1" dirty="0"/>
              <a:t>(Reiß/Vermeer 1984) oder </a:t>
            </a:r>
            <a:r>
              <a:rPr lang="de-DE" sz="3400" b="1" dirty="0">
                <a:solidFill>
                  <a:srgbClr val="FF0000"/>
                </a:solidFill>
              </a:rPr>
              <a:t>Adäquatheit </a:t>
            </a:r>
            <a:r>
              <a:rPr lang="de-DE" sz="3400" b="1" dirty="0"/>
              <a:t>(</a:t>
            </a:r>
            <a:r>
              <a:rPr lang="cs-CZ" sz="3400" b="1" dirty="0" err="1"/>
              <a:t>vgl</a:t>
            </a:r>
            <a:r>
              <a:rPr lang="cs-CZ" sz="3400" b="1" dirty="0"/>
              <a:t>. Hrdlička)</a:t>
            </a:r>
            <a:endParaRPr lang="de-DE" sz="3400" b="1" dirty="0"/>
          </a:p>
          <a:p>
            <a:r>
              <a:rPr lang="de-DE" sz="3400" b="1" dirty="0">
                <a:solidFill>
                  <a:srgbClr val="FF0000"/>
                </a:solidFill>
              </a:rPr>
              <a:t>Adäquatheit</a:t>
            </a:r>
            <a:r>
              <a:rPr lang="de-DE" sz="3400" b="1" dirty="0"/>
              <a:t> bei der Übersetzung eines AT bezeichnet die Relation zwischen Ziel- und Ausgangstext bei konsequenter Beachtung eines Zwecks (</a:t>
            </a:r>
            <a:r>
              <a:rPr lang="de-DE" sz="3400" b="1" dirty="0" err="1"/>
              <a:t>Skopos</a:t>
            </a:r>
            <a:r>
              <a:rPr lang="de-DE" sz="3400" b="1" dirty="0"/>
              <a:t>), den man mit dem </a:t>
            </a:r>
            <a:r>
              <a:rPr lang="de-DE" sz="3400" b="1" dirty="0" err="1"/>
              <a:t>Tranlationsprozess</a:t>
            </a:r>
            <a:r>
              <a:rPr lang="de-DE" sz="3400" b="1" dirty="0"/>
              <a:t> verfolgt (vgl. Reiß/Vermeer 1991: 139)</a:t>
            </a:r>
          </a:p>
          <a:p>
            <a:r>
              <a:rPr lang="de-DE" sz="3400" b="1" dirty="0"/>
              <a:t>Adäquatheit: Substitution, Kompensation usw.</a:t>
            </a:r>
          </a:p>
          <a:p>
            <a:endParaRPr lang="cs-CZ" dirty="0"/>
          </a:p>
        </p:txBody>
      </p:sp>
    </p:spTree>
    <p:extLst>
      <p:ext uri="{BB962C8B-B14F-4D97-AF65-F5344CB8AC3E}">
        <p14:creationId xmlns:p14="http://schemas.microsoft.com/office/powerpoint/2010/main" val="29889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Äquivalenz in der Übersetzung</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solidFill>
                  <a:srgbClr val="FF0000"/>
                </a:solidFill>
              </a:rPr>
              <a:t>Äquivalenztypen </a:t>
            </a:r>
            <a:r>
              <a:rPr lang="de-DE" b="1" dirty="0"/>
              <a:t>und ihre Bezugsrahmen </a:t>
            </a:r>
            <a:r>
              <a:rPr lang="cs-CZ" b="1" dirty="0"/>
              <a:t>(</a:t>
            </a:r>
            <a:r>
              <a:rPr lang="de-DE" b="1" dirty="0"/>
              <a:t>nach Werner Koller, </a:t>
            </a:r>
            <a:r>
              <a:rPr lang="de-DE" b="1" i="1" dirty="0"/>
              <a:t>Einführung in die Übersetzungswissenschaft</a:t>
            </a:r>
            <a:r>
              <a:rPr lang="cs-CZ" b="1" dirty="0"/>
              <a:t>)</a:t>
            </a:r>
            <a:r>
              <a:rPr lang="de-DE" b="1" dirty="0"/>
              <a:t>: </a:t>
            </a:r>
            <a:endParaRPr lang="cs-CZ" b="1" dirty="0"/>
          </a:p>
          <a:p>
            <a:pPr marL="0" indent="0">
              <a:buNone/>
            </a:pPr>
            <a:endParaRPr lang="cs-CZ" b="1" dirty="0"/>
          </a:p>
          <a:p>
            <a:r>
              <a:rPr lang="de-DE" b="1" dirty="0"/>
              <a:t>Äquivalenztyp 	</a:t>
            </a:r>
            <a:r>
              <a:rPr lang="cs-CZ" b="1" dirty="0"/>
              <a:t>                  </a:t>
            </a:r>
            <a:r>
              <a:rPr lang="de-DE" b="1" dirty="0"/>
              <a:t>Bezugsrahmen 	</a:t>
            </a:r>
          </a:p>
          <a:p>
            <a:r>
              <a:rPr lang="de-DE" b="1" dirty="0"/>
              <a:t>1 	denotative Äquivalenz 	</a:t>
            </a:r>
            <a:r>
              <a:rPr lang="cs-CZ" b="1" dirty="0"/>
              <a:t>  </a:t>
            </a:r>
            <a:r>
              <a:rPr lang="de-DE" b="1" dirty="0"/>
              <a:t>außersprachlicher Sachverhalt 	</a:t>
            </a:r>
          </a:p>
          <a:p>
            <a:r>
              <a:rPr lang="de-DE" b="1" dirty="0"/>
              <a:t>2 	konnotative Äquivalenz 	</a:t>
            </a:r>
            <a:r>
              <a:rPr lang="cs-CZ" b="1" dirty="0"/>
              <a:t>  </a:t>
            </a:r>
            <a:r>
              <a:rPr lang="de-DE" b="1" dirty="0"/>
              <a:t>Art der Verbalisierung 	</a:t>
            </a:r>
          </a:p>
          <a:p>
            <a:r>
              <a:rPr lang="de-DE" b="1" dirty="0"/>
              <a:t>3 	textnormative Äquivalenz 	Text – und Sprachnormen </a:t>
            </a:r>
            <a:r>
              <a:rPr lang="cs-CZ" b="1" dirty="0"/>
              <a:t>  </a:t>
            </a:r>
          </a:p>
          <a:p>
            <a:r>
              <a:rPr lang="cs-CZ" b="1" dirty="0"/>
              <a:t>                                                                   </a:t>
            </a:r>
            <a:r>
              <a:rPr lang="de-DE" b="1" dirty="0"/>
              <a:t>(Gebrauchsnormen) 	</a:t>
            </a:r>
          </a:p>
          <a:p>
            <a:r>
              <a:rPr lang="de-DE" b="1" dirty="0"/>
              <a:t>4 	pragmatische Äquivalenz 	Empfänger – (Leser) Bezug 	</a:t>
            </a:r>
          </a:p>
          <a:p>
            <a:r>
              <a:rPr lang="de-DE" b="1" dirty="0"/>
              <a:t>5 	Formal-ästhetische Äquivalenz 	ästhetische, formale und „individualistische“ Eigenschaften</a:t>
            </a:r>
            <a:endParaRPr lang="cs-CZ" dirty="0"/>
          </a:p>
        </p:txBody>
      </p:sp>
    </p:spTree>
    <p:extLst>
      <p:ext uri="{BB962C8B-B14F-4D97-AF65-F5344CB8AC3E}">
        <p14:creationId xmlns:p14="http://schemas.microsoft.com/office/powerpoint/2010/main" val="18724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a:t>
            </a:r>
            <a:r>
              <a:rPr lang="cs-CZ" b="1" dirty="0"/>
              <a:t>n</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solidFill>
                  <a:srgbClr val="FF0000"/>
                </a:solidFill>
              </a:rPr>
              <a:t>2. </a:t>
            </a:r>
            <a:r>
              <a:rPr lang="de-DE" b="1" dirty="0" err="1">
                <a:solidFill>
                  <a:srgbClr val="FF0000"/>
                </a:solidFill>
              </a:rPr>
              <a:t>Skopostheorie</a:t>
            </a:r>
            <a:r>
              <a:rPr lang="de-DE" b="1" dirty="0">
                <a:solidFill>
                  <a:srgbClr val="FF0000"/>
                </a:solidFill>
              </a:rPr>
              <a:t> </a:t>
            </a:r>
            <a:r>
              <a:rPr lang="de-DE" b="1" dirty="0"/>
              <a:t>(70er-80er Jahre des 20. </a:t>
            </a:r>
            <a:r>
              <a:rPr lang="de-DE" b="1" dirty="0" err="1"/>
              <a:t>Jhs</a:t>
            </a:r>
            <a:r>
              <a:rPr lang="de-DE" b="1" dirty="0"/>
              <a:t>., Reiß</a:t>
            </a:r>
            <a:r>
              <a:rPr lang="cs-CZ" b="1" dirty="0"/>
              <a:t>/ </a:t>
            </a:r>
            <a:r>
              <a:rPr lang="de-DE" b="1" dirty="0"/>
              <a:t>Vermeer </a:t>
            </a:r>
            <a:r>
              <a:rPr lang="cs-CZ" b="1" dirty="0"/>
              <a:t>1984</a:t>
            </a:r>
            <a:r>
              <a:rPr lang="de-DE" b="1" dirty="0"/>
              <a:t> u.a.)</a:t>
            </a:r>
          </a:p>
          <a:p>
            <a:r>
              <a:rPr lang="de-DE" b="1" dirty="0"/>
              <a:t>Das Handeln des Übersetzers wird von der Funktion, dem Zweck, Ziel der Übersetzung beeinflusst, die der ZT in der Zielkultur erfüllen muss</a:t>
            </a:r>
            <a:r>
              <a:rPr lang="cs-CZ" b="1" dirty="0"/>
              <a:t>.</a:t>
            </a:r>
            <a:r>
              <a:rPr lang="de-DE" b="1" dirty="0"/>
              <a:t> Ein guter Übersetzer muss in erster Linie die Erwartungen seines Lesers in einer bestimmten Zielkultur befriedigen, er muss den Anforderungen der</a:t>
            </a:r>
            <a:r>
              <a:rPr lang="de-DE" b="1" dirty="0">
                <a:solidFill>
                  <a:srgbClr val="00B050"/>
                </a:solidFill>
              </a:rPr>
              <a:t> zielorientierten</a:t>
            </a:r>
            <a:r>
              <a:rPr lang="de-DE" b="1" dirty="0"/>
              <a:t>, </a:t>
            </a:r>
            <a:r>
              <a:rPr lang="de-DE" b="1" dirty="0">
                <a:solidFill>
                  <a:srgbClr val="00B050"/>
                </a:solidFill>
              </a:rPr>
              <a:t>funktionalistischen </a:t>
            </a:r>
            <a:r>
              <a:rPr lang="de-DE" b="1" dirty="0"/>
              <a:t>Translationstheorie gerecht werden </a:t>
            </a:r>
            <a:r>
              <a:rPr lang="cs-CZ" b="1" dirty="0"/>
              <a:t>(</a:t>
            </a:r>
            <a:r>
              <a:rPr lang="de-DE" b="1" dirty="0"/>
              <a:t>vgl. </a:t>
            </a:r>
            <a:r>
              <a:rPr lang="de-DE" b="1" dirty="0" err="1"/>
              <a:t>Fi</a:t>
            </a:r>
            <a:r>
              <a:rPr lang="cs-CZ" b="1" dirty="0"/>
              <a:t>šer 2009: 128)</a:t>
            </a:r>
            <a:endParaRPr lang="de-DE" b="1" dirty="0"/>
          </a:p>
          <a:p>
            <a:r>
              <a:rPr lang="de-DE" b="1" dirty="0">
                <a:solidFill>
                  <a:srgbClr val="FF0000"/>
                </a:solidFill>
              </a:rPr>
              <a:t>Kreativität des Übersetzers</a:t>
            </a:r>
          </a:p>
          <a:p>
            <a:endParaRPr lang="cs-CZ" dirty="0"/>
          </a:p>
        </p:txBody>
      </p:sp>
    </p:spTree>
    <p:extLst>
      <p:ext uri="{BB962C8B-B14F-4D97-AF65-F5344CB8AC3E}">
        <p14:creationId xmlns:p14="http://schemas.microsoft.com/office/powerpoint/2010/main" val="24395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b="1" dirty="0"/>
          </a:p>
        </p:txBody>
      </p:sp>
      <p:sp>
        <p:nvSpPr>
          <p:cNvPr id="3" name="Zástupný symbol pro obsah 2"/>
          <p:cNvSpPr>
            <a:spLocks noGrp="1"/>
          </p:cNvSpPr>
          <p:nvPr>
            <p:ph idx="1"/>
          </p:nvPr>
        </p:nvSpPr>
        <p:spPr/>
        <p:txBody>
          <a:bodyPr>
            <a:normAutofit/>
          </a:bodyPr>
          <a:lstStyle/>
          <a:p>
            <a:r>
              <a:rPr lang="cs-CZ" sz="2400" b="1" dirty="0" err="1">
                <a:solidFill>
                  <a:srgbClr val="FF0000"/>
                </a:solidFill>
              </a:rPr>
              <a:t>Skopostheorie</a:t>
            </a:r>
            <a:r>
              <a:rPr lang="de-DE" sz="2400" b="1" dirty="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a:solidFill>
                  <a:srgbClr val="0070C0"/>
                </a:solidFill>
              </a:rPr>
              <a:t>Ziel</a:t>
            </a:r>
            <a:r>
              <a:rPr lang="de-DE" sz="2400" b="1" dirty="0"/>
              <a:t> übersetzt werden. In dieser Theorie wird Translation als eine Sondersorte von Kommunikation beschrieben und wird von einem Zweck bestimmt.</a:t>
            </a:r>
          </a:p>
          <a:p>
            <a:r>
              <a:rPr lang="de-DE" sz="2400" b="1" dirty="0"/>
              <a:t>Die wesentlichen Komponenten:</a:t>
            </a:r>
          </a:p>
          <a:p>
            <a:r>
              <a:rPr lang="de-DE" sz="2400" b="1" dirty="0"/>
              <a:t>Zielorientierung</a:t>
            </a:r>
          </a:p>
          <a:p>
            <a:r>
              <a:rPr lang="de-DE" sz="2400" b="1" dirty="0"/>
              <a:t>Adressat</a:t>
            </a:r>
            <a:r>
              <a:rPr lang="cs-CZ" sz="2400" b="1" dirty="0"/>
              <a:t>I</a:t>
            </a:r>
            <a:r>
              <a:rPr lang="de-DE" sz="2400" b="1" dirty="0" err="1"/>
              <a:t>nnenorientierung</a:t>
            </a:r>
            <a:endParaRPr lang="de-DE" sz="2400" b="1" dirty="0"/>
          </a:p>
          <a:p>
            <a:r>
              <a:rPr lang="cs-CZ" b="1" dirty="0" err="1"/>
              <a:t>Kulturorientierung</a:t>
            </a:r>
            <a:r>
              <a:rPr lang="de-DE" b="1" dirty="0"/>
              <a:t> („</a:t>
            </a:r>
            <a:r>
              <a:rPr lang="de-DE" b="1" dirty="0" err="1"/>
              <a:t>translation</a:t>
            </a:r>
            <a:r>
              <a:rPr lang="de-DE" b="1" dirty="0"/>
              <a:t> turn“)</a:t>
            </a:r>
            <a:endParaRPr lang="cs-CZ" b="1" dirty="0"/>
          </a:p>
        </p:txBody>
      </p:sp>
    </p:spTree>
    <p:extLst>
      <p:ext uri="{BB962C8B-B14F-4D97-AF65-F5344CB8AC3E}">
        <p14:creationId xmlns:p14="http://schemas.microsoft.com/office/powerpoint/2010/main" val="3643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Literarische</a:t>
            </a:r>
            <a:r>
              <a:rPr lang="cs-CZ" b="1" dirty="0"/>
              <a:t> </a:t>
            </a:r>
            <a:r>
              <a:rPr lang="de-DE" b="1" dirty="0"/>
              <a:t>Übersetzung</a:t>
            </a:r>
            <a:endParaRPr lang="cs-CZ" dirty="0"/>
          </a:p>
        </p:txBody>
      </p:sp>
      <p:sp>
        <p:nvSpPr>
          <p:cNvPr id="3" name="Zástupný symbol pro obsah 2"/>
          <p:cNvSpPr>
            <a:spLocks noGrp="1"/>
          </p:cNvSpPr>
          <p:nvPr>
            <p:ph idx="1"/>
          </p:nvPr>
        </p:nvSpPr>
        <p:spPr/>
        <p:txBody>
          <a:bodyPr>
            <a:normAutofit fontScale="92500" lnSpcReduction="10000"/>
          </a:bodyPr>
          <a:lstStyle/>
          <a:p>
            <a:r>
              <a:rPr lang="de-DE" b="1" dirty="0"/>
              <a:t>Literarische Texte – funktionelle </a:t>
            </a:r>
            <a:r>
              <a:rPr lang="de-DE" b="1" dirty="0">
                <a:solidFill>
                  <a:srgbClr val="FF0000"/>
                </a:solidFill>
              </a:rPr>
              <a:t>Adäquatheit </a:t>
            </a:r>
            <a:r>
              <a:rPr lang="de-DE" b="1" dirty="0"/>
              <a:t>des literarischen Zieltextes (vgl. </a:t>
            </a:r>
            <a:r>
              <a:rPr lang="cs-CZ" b="1" dirty="0"/>
              <a:t>Fišer 2009: 85)</a:t>
            </a:r>
          </a:p>
          <a:p>
            <a:r>
              <a:rPr lang="cs-CZ" b="1" dirty="0" err="1"/>
              <a:t>Kompetenzen</a:t>
            </a:r>
            <a:r>
              <a:rPr lang="cs-CZ" b="1" dirty="0"/>
              <a:t> der </a:t>
            </a:r>
            <a:r>
              <a:rPr lang="de-DE" b="1" dirty="0"/>
              <a:t>Übersetzer literarischer Texte: </a:t>
            </a:r>
            <a:endParaRPr lang="cs-CZ" b="1" dirty="0"/>
          </a:p>
          <a:p>
            <a:r>
              <a:rPr lang="de-DE" b="1" dirty="0">
                <a:solidFill>
                  <a:srgbClr val="FF0000"/>
                </a:solidFill>
              </a:rPr>
              <a:t>Sprachwissen </a:t>
            </a:r>
            <a:r>
              <a:rPr lang="de-DE" b="1" dirty="0"/>
              <a:t>(beide Sprachen</a:t>
            </a:r>
            <a:r>
              <a:rPr lang="cs-CZ" b="1" dirty="0"/>
              <a:t>: AS – ZS</a:t>
            </a:r>
            <a:r>
              <a:rPr lang="de-DE" b="1" dirty="0"/>
              <a:t>, </a:t>
            </a:r>
            <a:r>
              <a:rPr lang="cs-CZ" b="1" dirty="0" err="1">
                <a:solidFill>
                  <a:srgbClr val="FF0000"/>
                </a:solidFill>
              </a:rPr>
              <a:t>Stil</a:t>
            </a:r>
            <a:r>
              <a:rPr lang="cs-CZ" b="1" dirty="0" err="1"/>
              <a:t>-und</a:t>
            </a:r>
            <a:r>
              <a:rPr lang="cs-CZ" b="1" dirty="0"/>
              <a:t> </a:t>
            </a:r>
            <a:r>
              <a:rPr lang="de-DE" b="1" dirty="0"/>
              <a:t>Textkompetenz: Genre, </a:t>
            </a:r>
            <a:r>
              <a:rPr lang="de-DE" b="1" dirty="0" err="1"/>
              <a:t>Kompositio</a:t>
            </a:r>
            <a:r>
              <a:rPr lang="cs-CZ" b="1" dirty="0"/>
              <a:t>n, Text</a:t>
            </a:r>
            <a:r>
              <a:rPr lang="de-DE" b="1" dirty="0" err="1"/>
              <a:t>kohärenz</a:t>
            </a:r>
            <a:r>
              <a:rPr lang="de-DE" b="1" dirty="0"/>
              <a:t>, Stilverfahren: Erzählen, Beschreiben, Schildern, Erklären…)</a:t>
            </a:r>
            <a:endParaRPr lang="cs-CZ" b="1" dirty="0"/>
          </a:p>
          <a:p>
            <a:r>
              <a:rPr lang="de-DE" b="1" dirty="0">
                <a:solidFill>
                  <a:srgbClr val="FF0000"/>
                </a:solidFill>
              </a:rPr>
              <a:t>Weltwissen/Kulturwissen</a:t>
            </a:r>
            <a:endParaRPr lang="cs-CZ" b="1" dirty="0">
              <a:solidFill>
                <a:srgbClr val="FF0000"/>
              </a:solidFill>
            </a:endParaRPr>
          </a:p>
          <a:p>
            <a:r>
              <a:rPr lang="de-DE" b="1" dirty="0">
                <a:solidFill>
                  <a:srgbClr val="FF0000"/>
                </a:solidFill>
              </a:rPr>
              <a:t>Sachwissen …  </a:t>
            </a:r>
            <a:r>
              <a:rPr lang="de-DE" b="1" dirty="0"/>
              <a:t>(vgl. </a:t>
            </a:r>
            <a:r>
              <a:rPr lang="de-DE" b="1" dirty="0" err="1"/>
              <a:t>Kußmaul</a:t>
            </a:r>
            <a:r>
              <a:rPr lang="de-DE" b="1" dirty="0"/>
              <a:t> 2010: 114)</a:t>
            </a:r>
          </a:p>
          <a:p>
            <a:endParaRPr lang="cs-CZ" dirty="0"/>
          </a:p>
        </p:txBody>
      </p:sp>
    </p:spTree>
    <p:extLst>
      <p:ext uri="{BB962C8B-B14F-4D97-AF65-F5344CB8AC3E}">
        <p14:creationId xmlns:p14="http://schemas.microsoft.com/office/powerpoint/2010/main" val="22867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Fachliteratur</a:t>
            </a:r>
            <a:endParaRPr lang="cs-CZ" b="1" dirty="0"/>
          </a:p>
        </p:txBody>
      </p:sp>
      <p:sp>
        <p:nvSpPr>
          <p:cNvPr id="3" name="Zástupný symbol pro obsah 2"/>
          <p:cNvSpPr>
            <a:spLocks noGrp="1"/>
          </p:cNvSpPr>
          <p:nvPr>
            <p:ph idx="1"/>
          </p:nvPr>
        </p:nvSpPr>
        <p:spPr/>
        <p:txBody>
          <a:bodyPr>
            <a:normAutofit/>
          </a:bodyPr>
          <a:lstStyle/>
          <a:p>
            <a:r>
              <a:rPr lang="cs-CZ" sz="2000" b="1" dirty="0"/>
              <a:t>LEVÝ, Jiří: </a:t>
            </a:r>
            <a:r>
              <a:rPr lang="cs-CZ" sz="2000" b="1" i="1" dirty="0"/>
              <a:t>Umění překladu. </a:t>
            </a:r>
            <a:r>
              <a:rPr lang="cs-CZ" sz="2000" b="1" dirty="0"/>
              <a:t>Praha: Československý spisovatel, 1963</a:t>
            </a:r>
          </a:p>
          <a:p>
            <a:r>
              <a:rPr lang="cs-CZ" sz="2000" b="1" dirty="0"/>
              <a:t>VILIKOVSKÝ, Ján a Emil CHAROUS. </a:t>
            </a:r>
            <a:r>
              <a:rPr lang="cs-CZ" sz="2000" b="1" i="1" dirty="0"/>
              <a:t>Překlad jako tvorba</a:t>
            </a:r>
            <a:r>
              <a:rPr lang="cs-CZ" sz="2000" b="1" dirty="0"/>
              <a:t>. Vyd. 1. Praha: Ivo Železný, 2002</a:t>
            </a:r>
            <a:endParaRPr lang="de-DE" sz="2000" b="1" dirty="0"/>
          </a:p>
          <a:p>
            <a:r>
              <a:rPr lang="cs-CZ" sz="2000" b="1" dirty="0"/>
              <a:t>FIŠER, Zbyněk. </a:t>
            </a:r>
            <a:r>
              <a:rPr lang="cs-CZ" sz="2000" b="1" i="1" dirty="0"/>
              <a:t>Překlad jako kreativní proces: teorie a praxe funkcionalistického překládání</a:t>
            </a:r>
            <a:r>
              <a:rPr lang="cs-CZ" sz="2000" b="1" dirty="0"/>
              <a:t>. Vyd. 1. Brno: Host,</a:t>
            </a:r>
            <a:r>
              <a:rPr lang="de-DE" sz="2000" b="1" dirty="0"/>
              <a:t> </a:t>
            </a:r>
            <a:r>
              <a:rPr lang="cs-CZ" sz="2000" b="1" dirty="0"/>
              <a:t>2009</a:t>
            </a:r>
            <a:endParaRPr lang="de-DE" sz="2000" b="1" dirty="0"/>
          </a:p>
          <a:p>
            <a:r>
              <a:rPr lang="de-DE" sz="2000" b="1" dirty="0"/>
              <a:t>KOLLER, Werner. </a:t>
            </a:r>
            <a:r>
              <a:rPr lang="de-DE" sz="2000" b="1" i="1" dirty="0"/>
              <a:t>Einführung in die Übersetzungswissenschaft</a:t>
            </a:r>
            <a:r>
              <a:rPr lang="de-DE" sz="2000" b="1" dirty="0"/>
              <a:t>. </a:t>
            </a:r>
            <a:r>
              <a:rPr lang="cs-CZ" sz="2000" b="1" dirty="0"/>
              <a:t>2004, 2011</a:t>
            </a:r>
            <a:endParaRPr lang="de-DE" sz="2000" b="1" dirty="0"/>
          </a:p>
          <a:p>
            <a:r>
              <a:rPr lang="cs-CZ" sz="2000" b="1" dirty="0"/>
              <a:t>KADRIĆ, Mira, Klaus KAINDL a </a:t>
            </a:r>
            <a:r>
              <a:rPr lang="cs-CZ" sz="2000" b="1" dirty="0" err="1"/>
              <a:t>Michèle</a:t>
            </a:r>
            <a:r>
              <a:rPr lang="cs-CZ" sz="2000" b="1" dirty="0"/>
              <a:t> KAISER-COOKE. </a:t>
            </a:r>
            <a:r>
              <a:rPr lang="cs-CZ" sz="2000" b="1" dirty="0" err="1"/>
              <a:t>Translatorische</a:t>
            </a:r>
            <a:r>
              <a:rPr lang="cs-CZ" sz="2000" b="1" dirty="0"/>
              <a:t> </a:t>
            </a:r>
          </a:p>
          <a:p>
            <a:pPr marL="0" indent="0">
              <a:buNone/>
            </a:pPr>
            <a:r>
              <a:rPr lang="cs-CZ" sz="2000" b="1" dirty="0"/>
              <a:t>      </a:t>
            </a:r>
            <a:r>
              <a:rPr lang="cs-CZ" sz="2000" b="1" dirty="0" err="1"/>
              <a:t>Methodik</a:t>
            </a:r>
            <a:r>
              <a:rPr lang="cs-CZ" sz="2000" b="1" dirty="0"/>
              <a:t>. 4. </a:t>
            </a:r>
            <a:r>
              <a:rPr lang="cs-CZ" sz="2000" b="1" dirty="0" err="1"/>
              <a:t>überarbeitete</a:t>
            </a:r>
            <a:r>
              <a:rPr lang="cs-CZ" sz="2000" b="1" dirty="0"/>
              <a:t> </a:t>
            </a:r>
            <a:r>
              <a:rPr lang="cs-CZ" sz="2000" b="1" dirty="0" err="1"/>
              <a:t>Auflage</a:t>
            </a:r>
            <a:r>
              <a:rPr lang="cs-CZ" sz="2000" b="1" dirty="0"/>
              <a:t>,  </a:t>
            </a:r>
            <a:r>
              <a:rPr lang="cs-CZ" sz="2000" b="1" dirty="0" err="1"/>
              <a:t>Wien</a:t>
            </a:r>
            <a:r>
              <a:rPr lang="cs-CZ" sz="2000" b="1" dirty="0"/>
              <a:t> 2010</a:t>
            </a:r>
          </a:p>
          <a:p>
            <a:r>
              <a:rPr lang="de-DE" sz="2000" b="1" dirty="0" err="1"/>
              <a:t>KUßMAUL</a:t>
            </a:r>
            <a:r>
              <a:rPr lang="de-DE" sz="2000" b="1" dirty="0"/>
              <a:t>, Paul. Verstehen und Übersetzen: ein Lehr-und Arbeitsbuch. 2., aktualisierte Aufl. Tübingen: Narr, 2010</a:t>
            </a:r>
          </a:p>
          <a:p>
            <a:endParaRPr lang="cs-CZ" sz="2000" b="1" dirty="0"/>
          </a:p>
          <a:p>
            <a:endParaRPr lang="cs-CZ" sz="2000" dirty="0"/>
          </a:p>
          <a:p>
            <a:endParaRPr lang="de-DE" sz="2000" b="1" dirty="0"/>
          </a:p>
          <a:p>
            <a:endParaRPr lang="de-DE" sz="2000" b="1" dirty="0"/>
          </a:p>
          <a:p>
            <a:endParaRPr lang="de-DE" sz="2000" b="1" dirty="0"/>
          </a:p>
          <a:p>
            <a:endParaRPr lang="cs-CZ" sz="2000" b="1" dirty="0"/>
          </a:p>
          <a:p>
            <a:pPr marL="0" indent="0">
              <a:buNone/>
            </a:pPr>
            <a:endParaRPr lang="cs-CZ" b="1" dirty="0"/>
          </a:p>
        </p:txBody>
      </p:sp>
    </p:spTree>
    <p:extLst>
      <p:ext uri="{BB962C8B-B14F-4D97-AF65-F5344CB8AC3E}">
        <p14:creationId xmlns:p14="http://schemas.microsoft.com/office/powerpoint/2010/main" val="210311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solidFill>
                  <a:srgbClr val="FF0000"/>
                </a:solidFill>
              </a:rPr>
              <a:t>Herta Müller: </a:t>
            </a:r>
            <a:r>
              <a:rPr lang="de-DE" b="1" dirty="0" err="1">
                <a:solidFill>
                  <a:srgbClr val="FF0000"/>
                </a:solidFill>
              </a:rPr>
              <a:t>Herztier</a:t>
            </a:r>
            <a:r>
              <a:rPr lang="de-DE" b="1" dirty="0">
                <a:solidFill>
                  <a:srgbClr val="FF0000"/>
                </a:solidFill>
              </a:rPr>
              <a:t> </a:t>
            </a:r>
            <a:r>
              <a:rPr lang="de-DE" dirty="0"/>
              <a:t>(Roman), 5. Auflage 2009</a:t>
            </a:r>
          </a:p>
          <a:p>
            <a:r>
              <a:rPr lang="de-DE" b="1" dirty="0">
                <a:solidFill>
                  <a:srgbClr val="FF0000"/>
                </a:solidFill>
              </a:rPr>
              <a:t>Herta Müller: </a:t>
            </a:r>
            <a:r>
              <a:rPr lang="cs-CZ" b="1" dirty="0">
                <a:solidFill>
                  <a:srgbClr val="FF0000"/>
                </a:solidFill>
              </a:rPr>
              <a:t>Srdce bestie</a:t>
            </a:r>
            <a:r>
              <a:rPr lang="cs-CZ" dirty="0"/>
              <a:t>, přeložila Radka </a:t>
            </a:r>
            <a:r>
              <a:rPr lang="cs-CZ" dirty="0" err="1"/>
              <a:t>Denemarková</a:t>
            </a:r>
            <a:r>
              <a:rPr lang="cs-CZ" dirty="0"/>
              <a:t>, Praha 2011</a:t>
            </a:r>
          </a:p>
          <a:p>
            <a:r>
              <a:rPr lang="cs-CZ" b="1" dirty="0" err="1">
                <a:solidFill>
                  <a:srgbClr val="0070C0"/>
                </a:solidFill>
              </a:rPr>
              <a:t>Individualstil</a:t>
            </a:r>
            <a:r>
              <a:rPr lang="cs-CZ" b="1" dirty="0">
                <a:solidFill>
                  <a:srgbClr val="0070C0"/>
                </a:solidFill>
              </a:rPr>
              <a:t> von Herta M</a:t>
            </a:r>
            <a:r>
              <a:rPr lang="de-DE" b="1" dirty="0" err="1">
                <a:solidFill>
                  <a:srgbClr val="0070C0"/>
                </a:solidFill>
              </a:rPr>
              <a:t>üller</a:t>
            </a:r>
            <a:r>
              <a:rPr lang="de-DE" b="1" dirty="0">
                <a:solidFill>
                  <a:srgbClr val="0070C0"/>
                </a:solidFill>
              </a:rPr>
              <a:t>:</a:t>
            </a:r>
          </a:p>
          <a:p>
            <a:r>
              <a:rPr lang="de-DE" b="1" dirty="0"/>
              <a:t>originell, kreativ</a:t>
            </a:r>
          </a:p>
          <a:p>
            <a:r>
              <a:rPr lang="de-DE" b="1" dirty="0"/>
              <a:t>metaphorisch, „magisch“</a:t>
            </a:r>
          </a:p>
          <a:p>
            <a:r>
              <a:rPr lang="de-DE" b="1" dirty="0"/>
              <a:t>originelle </a:t>
            </a:r>
            <a:r>
              <a:rPr lang="cs-CZ" b="1" dirty="0" err="1"/>
              <a:t>komplizierte</a:t>
            </a:r>
            <a:r>
              <a:rPr lang="cs-CZ" b="1" dirty="0"/>
              <a:t> </a:t>
            </a:r>
            <a:r>
              <a:rPr lang="de-DE" b="1" dirty="0"/>
              <a:t>Metaphern</a:t>
            </a:r>
            <a:r>
              <a:rPr lang="cs-CZ" b="1" dirty="0"/>
              <a:t> </a:t>
            </a:r>
            <a:r>
              <a:rPr lang="cs-CZ" b="1" dirty="0" err="1"/>
              <a:t>und</a:t>
            </a:r>
            <a:r>
              <a:rPr lang="cs-CZ" b="1" dirty="0"/>
              <a:t> Symbole</a:t>
            </a:r>
          </a:p>
          <a:p>
            <a:r>
              <a:rPr lang="de-DE" b="1" dirty="0"/>
              <a:t>Wortverbindungen und Wortbildungskonstruktionen</a:t>
            </a:r>
          </a:p>
          <a:p>
            <a:endParaRPr lang="de-DE" b="1" dirty="0"/>
          </a:p>
          <a:p>
            <a:pPr marL="0" indent="0">
              <a:buNone/>
            </a:pPr>
            <a:endParaRPr lang="de-DE" b="1" dirty="0"/>
          </a:p>
          <a:p>
            <a:pPr marL="0" indent="0">
              <a:buNone/>
            </a:pPr>
            <a:endParaRPr lang="cs-CZ" b="1" dirty="0"/>
          </a:p>
        </p:txBody>
      </p:sp>
    </p:spTree>
    <p:extLst>
      <p:ext uri="{BB962C8B-B14F-4D97-AF65-F5344CB8AC3E}">
        <p14:creationId xmlns:p14="http://schemas.microsoft.com/office/powerpoint/2010/main" val="1383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a:t>Kompositum</a:t>
            </a:r>
          </a:p>
          <a:p>
            <a:r>
              <a:rPr lang="de-DE" b="1" dirty="0"/>
              <a:t>Determinativ- oder Kopulativkompositum?</a:t>
            </a:r>
          </a:p>
          <a:p>
            <a:r>
              <a:rPr lang="de-DE" b="1" dirty="0"/>
              <a:t>Kopulativ: Herz-Tier (Hemdbluse, schwarz-weiß…)</a:t>
            </a:r>
          </a:p>
          <a:p>
            <a:r>
              <a:rPr lang="de-DE" b="1" dirty="0"/>
              <a:t>Übersetzung: </a:t>
            </a:r>
            <a:r>
              <a:rPr lang="de-DE" b="1" dirty="0" err="1"/>
              <a:t>Srdce</a:t>
            </a:r>
            <a:r>
              <a:rPr lang="de-DE" b="1" dirty="0"/>
              <a:t> – </a:t>
            </a:r>
            <a:r>
              <a:rPr lang="de-DE" b="1" dirty="0" err="1"/>
              <a:t>bestie</a:t>
            </a:r>
            <a:r>
              <a:rPr lang="de-DE" b="1" dirty="0"/>
              <a:t> (Bestie </a:t>
            </a:r>
            <a:r>
              <a:rPr lang="de-DE" b="1" dirty="0" err="1"/>
              <a:t>srdce</a:t>
            </a:r>
            <a:r>
              <a:rPr lang="de-DE" b="1" dirty="0"/>
              <a:t>)</a:t>
            </a:r>
          </a:p>
          <a:p>
            <a:r>
              <a:rPr lang="de-DE" b="1" dirty="0"/>
              <a:t>„Herta Müller </a:t>
            </a:r>
            <a:r>
              <a:rPr lang="de-DE" b="1" dirty="0" err="1"/>
              <a:t>ve</a:t>
            </a:r>
            <a:r>
              <a:rPr lang="de-DE" b="1" dirty="0"/>
              <a:t> </a:t>
            </a:r>
            <a:r>
              <a:rPr lang="de-DE" b="1" dirty="0" err="1"/>
              <a:t>sv</a:t>
            </a:r>
            <a:r>
              <a:rPr lang="cs-CZ" b="1" dirty="0" err="1"/>
              <a:t>ém</a:t>
            </a:r>
            <a:r>
              <a:rPr lang="cs-CZ" b="1" dirty="0"/>
              <a:t> Srdci bestii…“</a:t>
            </a:r>
            <a:endParaRPr lang="de-DE" b="1" dirty="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a:t>1.</a:t>
            </a:r>
            <a:r>
              <a:rPr lang="de-DE" b="1" dirty="0"/>
              <a:t> Wer ist der/die Autor</a:t>
            </a:r>
            <a:r>
              <a:rPr lang="cs-CZ" b="1" dirty="0"/>
              <a:t>i</a:t>
            </a:r>
            <a:r>
              <a:rPr lang="de-DE" b="1" dirty="0"/>
              <a:t>n des vorliegenden Textauszuges?</a:t>
            </a:r>
          </a:p>
          <a:p>
            <a:r>
              <a:rPr lang="de-DE" b="1" dirty="0"/>
              <a:t>2. Welche Stilmittel sind für ihn/sie typisch, wie würden Sie seinen/ihren Stil charakterisieren?</a:t>
            </a:r>
          </a:p>
          <a:p>
            <a:r>
              <a:rPr lang="de-DE" b="1" dirty="0"/>
              <a:t> 3. Suchen Sie </a:t>
            </a:r>
            <a:r>
              <a:rPr lang="cs-CZ" b="1" dirty="0" err="1"/>
              <a:t>ein</a:t>
            </a:r>
            <a:r>
              <a:rPr lang="cs-CZ" b="1" dirty="0"/>
              <a:t> </a:t>
            </a:r>
            <a:r>
              <a:rPr lang="de-DE" b="1" dirty="0"/>
              <a:t>Stilmittel aus, d</a:t>
            </a:r>
            <a:r>
              <a:rPr lang="cs-CZ" b="1" dirty="0"/>
              <a:t>as</a:t>
            </a:r>
            <a:r>
              <a:rPr lang="de-DE" b="1" dirty="0"/>
              <a:t> für die Übersetzung Schwierigkeiten bereitet/bereiten könnte!</a:t>
            </a:r>
          </a:p>
          <a:p>
            <a:r>
              <a:rPr lang="de-DE" b="1" dirty="0"/>
              <a:t>4. Übersetzen Sie </a:t>
            </a:r>
            <a:r>
              <a:rPr lang="cs-CZ" b="1" dirty="0" err="1"/>
              <a:t>einen</a:t>
            </a:r>
            <a:r>
              <a:rPr lang="cs-CZ" b="1" dirty="0"/>
              <a:t> von </a:t>
            </a:r>
            <a:r>
              <a:rPr lang="cs-CZ" b="1" dirty="0" err="1"/>
              <a:t>Ihnen</a:t>
            </a:r>
            <a:r>
              <a:rPr lang="cs-CZ" b="1" dirty="0"/>
              <a:t> </a:t>
            </a:r>
            <a:r>
              <a:rPr lang="cs-CZ" b="1" dirty="0" err="1"/>
              <a:t>ausge</a:t>
            </a:r>
            <a:r>
              <a:rPr lang="de-DE" b="1"/>
              <a:t>wählten </a:t>
            </a:r>
            <a:r>
              <a:rPr lang="de-DE" b="1" dirty="0"/>
              <a:t>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a:t>„Es gibt Wörter, die machen mit mir, was sie wollen.“ Die Schriftstellerin Herta Müller.</a:t>
            </a:r>
            <a:endParaRPr lang="cs-CZ" sz="2000" b="1" dirty="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a:t>Es 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p>
        </p:txBody>
      </p:sp>
      <p:sp>
        <p:nvSpPr>
          <p:cNvPr id="3" name="Zástupný symbol pro obsah 2"/>
          <p:cNvSpPr>
            <a:spLocks noGrp="1"/>
          </p:cNvSpPr>
          <p:nvPr>
            <p:ph idx="1"/>
          </p:nvPr>
        </p:nvSpPr>
        <p:spPr/>
        <p:txBody>
          <a:bodyPr>
            <a:normAutofit fontScale="92500" lnSpcReduction="20000"/>
          </a:bodyPr>
          <a:lstStyle/>
          <a:p>
            <a:r>
              <a:rPr lang="cs-CZ" b="1" dirty="0" err="1"/>
              <a:t>Komposition</a:t>
            </a:r>
            <a:r>
              <a:rPr lang="cs-CZ" b="1" dirty="0"/>
              <a:t> </a:t>
            </a:r>
            <a:r>
              <a:rPr lang="cs-CZ" b="1" dirty="0" err="1"/>
              <a:t>im</a:t>
            </a:r>
            <a:r>
              <a:rPr lang="cs-CZ" b="1" dirty="0"/>
              <a:t> </a:t>
            </a:r>
            <a:r>
              <a:rPr lang="cs-CZ" b="1" dirty="0" err="1"/>
              <a:t>Dt</a:t>
            </a:r>
            <a:r>
              <a:rPr lang="cs-CZ" b="1" dirty="0"/>
              <a:t>. – </a:t>
            </a:r>
            <a:r>
              <a:rPr lang="cs-CZ" b="1" dirty="0" err="1"/>
              <a:t>Wortgruppe</a:t>
            </a:r>
            <a:r>
              <a:rPr lang="cs-CZ" b="1" dirty="0"/>
              <a:t> </a:t>
            </a:r>
            <a:r>
              <a:rPr lang="cs-CZ" b="1" dirty="0" err="1"/>
              <a:t>im</a:t>
            </a:r>
            <a:r>
              <a:rPr lang="cs-CZ" b="1" dirty="0"/>
              <a:t> </a:t>
            </a:r>
            <a:r>
              <a:rPr lang="cs-CZ" b="1" dirty="0" err="1"/>
              <a:t>Tsch</a:t>
            </a:r>
            <a:r>
              <a:rPr lang="cs-CZ" b="1" dirty="0"/>
              <a:t>. (</a:t>
            </a:r>
            <a:r>
              <a:rPr lang="cs-CZ" b="1" dirty="0" err="1"/>
              <a:t>Adj</a:t>
            </a:r>
            <a:r>
              <a:rPr lang="cs-CZ" b="1" dirty="0"/>
              <a:t>.+</a:t>
            </a:r>
            <a:r>
              <a:rPr lang="cs-CZ" b="1" dirty="0" err="1"/>
              <a:t>Subst</a:t>
            </a:r>
            <a:r>
              <a:rPr lang="cs-CZ" b="1" dirty="0"/>
              <a:t>., </a:t>
            </a:r>
            <a:r>
              <a:rPr lang="cs-CZ" b="1" dirty="0" err="1"/>
              <a:t>nachgestelltes</a:t>
            </a:r>
            <a:r>
              <a:rPr lang="cs-CZ" b="1" dirty="0"/>
              <a:t> </a:t>
            </a:r>
            <a:r>
              <a:rPr lang="cs-CZ" b="1" dirty="0" err="1"/>
              <a:t>subst</a:t>
            </a:r>
            <a:r>
              <a:rPr lang="cs-CZ" b="1" dirty="0"/>
              <a:t>. </a:t>
            </a:r>
            <a:r>
              <a:rPr lang="cs-CZ" b="1" dirty="0" err="1"/>
              <a:t>Atributt</a:t>
            </a:r>
            <a:r>
              <a:rPr lang="cs-CZ" b="1" dirty="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kufru</a:t>
            </a:r>
          </a:p>
          <a:p>
            <a:r>
              <a:rPr lang="cs-CZ" b="1" dirty="0" err="1"/>
              <a:t>Metaphorik</a:t>
            </a:r>
            <a:r>
              <a:rPr lang="cs-CZ" b="1" dirty="0"/>
              <a:t>:</a:t>
            </a:r>
          </a:p>
          <a:p>
            <a:r>
              <a:rPr lang="de-DE" dirty="0"/>
              <a:t>„</a:t>
            </a:r>
            <a:r>
              <a:rPr lang="de-DE" b="1" i="1" dirty="0"/>
              <a:t>Ich habe mich so tief und so lang ins Schweigen gepackt, ich kann</a:t>
            </a:r>
            <a:r>
              <a:rPr lang="cs-CZ" b="1" i="1" dirty="0"/>
              <a:t> </a:t>
            </a:r>
            <a:r>
              <a:rPr lang="de-DE" b="1" i="1" dirty="0"/>
              <a:t>mich 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a:t>„</a:t>
            </a:r>
            <a:r>
              <a:rPr lang="de-DE" b="1" i="1" dirty="0"/>
              <a:t>Dieser 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 – </a:t>
            </a:r>
            <a:r>
              <a:rPr lang="cs-CZ" dirty="0" err="1"/>
              <a:t>expressiv</a:t>
            </a:r>
            <a:r>
              <a:rPr lang="cs-CZ" dirty="0"/>
              <a:t>, </a:t>
            </a:r>
            <a:r>
              <a:rPr lang="cs-CZ" dirty="0" err="1"/>
              <a:t>Metaphorik</a:t>
            </a:r>
            <a:r>
              <a:rPr lang="cs-CZ" dirty="0"/>
              <a:t>: „</a:t>
            </a:r>
            <a:r>
              <a:rPr lang="cs-CZ" dirty="0" err="1"/>
              <a:t>unten</a:t>
            </a:r>
            <a:r>
              <a:rPr lang="cs-CZ" dirty="0"/>
              <a:t>“</a:t>
            </a:r>
          </a:p>
          <a:p>
            <a:r>
              <a:rPr lang="de-DE" b="1" i="1" dirty="0"/>
              <a:t>ICH WEISS DU KOMMST WIEDER wurde zum Komplizen der</a:t>
            </a:r>
            <a:r>
              <a:rPr lang="cs-CZ" b="1" i="1" dirty="0"/>
              <a:t> </a:t>
            </a:r>
            <a:r>
              <a:rPr lang="de-DE" b="1" i="1" dirty="0"/>
              <a:t>Herzschaufel und zum Kontrahenten des Hungerengels</a:t>
            </a:r>
            <a:r>
              <a:rPr lang="de-DE" i="1" dirty="0"/>
              <a:t>.“ </a:t>
            </a:r>
            <a:r>
              <a:rPr lang="de-DE" dirty="0"/>
              <a:t>(S. 14)</a:t>
            </a:r>
            <a:endParaRPr lang="cs-CZ" dirty="0"/>
          </a:p>
          <a:p>
            <a:r>
              <a:rPr lang="cs-CZ" i="1" dirty="0"/>
              <a:t>„</a:t>
            </a:r>
            <a:r>
              <a:rPr lang="cs-CZ" b="1" i="1" dirty="0"/>
              <a:t>V</a:t>
            </a:r>
            <a:r>
              <a:rPr lang="cs-CZ" i="1" dirty="0"/>
              <a:t>ě</a:t>
            </a:r>
            <a:r>
              <a:rPr lang="cs-CZ" b="1" i="1" dirty="0"/>
              <a:t>ta VÍM ŽE SE VRÁTÍŠ byla komplicem lopaty srdcovky a protivníkem and</a:t>
            </a:r>
            <a:r>
              <a:rPr lang="cs-CZ" i="1" dirty="0"/>
              <a:t>ě</a:t>
            </a:r>
            <a:r>
              <a:rPr lang="cs-CZ" b="1" i="1" dirty="0"/>
              <a:t>la hladu.</a:t>
            </a:r>
            <a:r>
              <a:rPr lang="cs-CZ" i="1" dirty="0"/>
              <a:t>“ </a:t>
            </a:r>
            <a:r>
              <a:rPr lang="cs-CZ" dirty="0"/>
              <a:t>(S. 13 – 14) – </a:t>
            </a:r>
            <a:r>
              <a:rPr lang="cs-CZ" dirty="0" err="1"/>
              <a:t>Kopmosita</a:t>
            </a:r>
            <a:r>
              <a:rPr lang="cs-CZ" dirty="0"/>
              <a:t> - </a:t>
            </a:r>
            <a:r>
              <a:rPr lang="cs-CZ" dirty="0" err="1"/>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a:t>„</a:t>
            </a:r>
            <a:r>
              <a:rPr lang="de-DE" i="1" dirty="0"/>
              <a:t>Wie hinter mir der Advokat Paul Gast beim Drücken stöhnte, wie</a:t>
            </a:r>
            <a:r>
              <a:rPr lang="cs-CZ" i="1" dirty="0"/>
              <a:t> </a:t>
            </a:r>
            <a:r>
              <a:rPr lang="de-DE" i="1" dirty="0"/>
              <a:t>seiner 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a:t>Heidrun</a:t>
            </a:r>
            <a:r>
              <a:rPr lang="cs-CZ" i="1" dirty="0"/>
              <a:t> </a:t>
            </a:r>
            <a:r>
              <a:rPr lang="cs-CZ" i="1" dirty="0" err="1"/>
              <a:t>Gastové</a:t>
            </a:r>
            <a:r>
              <a:rPr lang="cs-CZ" i="1" dirty="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Die</a:t>
            </a:r>
            <a:r>
              <a:rPr lang="cs-CZ" dirty="0"/>
              <a:t> </a:t>
            </a:r>
            <a:r>
              <a:rPr lang="de-DE" dirty="0"/>
              <a:t>Übersetzerin wählte ein interessantes Äquivalent dazu, aber die Bedeutung des Verbs</a:t>
            </a:r>
            <a:r>
              <a:rPr lang="cs-CZ" dirty="0"/>
              <a:t> </a:t>
            </a:r>
            <a:r>
              <a:rPr lang="de-DE" dirty="0"/>
              <a:t>„</a:t>
            </a:r>
            <a:r>
              <a:rPr lang="de-DE" dirty="0" err="1"/>
              <a:t>zaskřehotala</a:t>
            </a:r>
            <a:r>
              <a:rPr lang="de-DE" dirty="0"/>
              <a:t>“ ist ein bisschen anders. Der bessere Ausdruck wäre z. B. „</a:t>
            </a:r>
            <a:r>
              <a:rPr lang="de-DE" dirty="0" err="1"/>
              <a:t>zakručela</a:t>
            </a:r>
            <a:r>
              <a:rPr lang="de-DE" dirty="0"/>
              <a:t>“.</a:t>
            </a:r>
            <a:endParaRPr lang="cs-CZ" dirty="0"/>
          </a:p>
          <a:p>
            <a:pPr marL="0" indent="0">
              <a:buNone/>
            </a:pPr>
            <a:endParaRPr lang="cs-CZ" dirty="0"/>
          </a:p>
          <a:p>
            <a:r>
              <a:rPr lang="de-DE" dirty="0"/>
              <a:t>„</a:t>
            </a:r>
            <a:r>
              <a:rPr lang="de-DE" i="1" dirty="0"/>
              <a:t>Als das Fahren schon Gewohnheit war, fingen </a:t>
            </a:r>
            <a:r>
              <a:rPr lang="de-DE" b="1" i="1" dirty="0"/>
              <a:t>da und dort</a:t>
            </a:r>
          </a:p>
          <a:p>
            <a:pPr marL="0" indent="0">
              <a:buNone/>
            </a:pPr>
            <a:r>
              <a:rPr lang="cs-CZ" b="1" i="1" dirty="0"/>
              <a:t>      </a:t>
            </a:r>
            <a:r>
              <a:rPr lang="cs-CZ" b="1" i="1" dirty="0" err="1"/>
              <a:t>Schmuseversuche</a:t>
            </a:r>
            <a:r>
              <a:rPr lang="cs-CZ" b="1" i="1" dirty="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a:t>Schwierigkeiten</a:t>
            </a:r>
            <a:r>
              <a:rPr lang="cs-CZ" sz="2800" b="1" dirty="0"/>
              <a:t>: „</a:t>
            </a:r>
            <a:r>
              <a:rPr lang="cs-CZ" sz="2800" b="1" dirty="0" err="1"/>
              <a:t>eine</a:t>
            </a:r>
            <a:r>
              <a:rPr lang="cs-CZ" sz="2800" b="1" dirty="0"/>
              <a:t> </a:t>
            </a:r>
            <a:r>
              <a:rPr lang="cs-CZ" sz="2800" b="1" dirty="0" err="1"/>
              <a:t>harte</a:t>
            </a:r>
            <a:r>
              <a:rPr lang="cs-CZ" sz="2800" b="1" dirty="0"/>
              <a:t> </a:t>
            </a:r>
            <a:r>
              <a:rPr lang="cs-CZ" sz="2800" b="1" dirty="0" err="1"/>
              <a:t>Nuss</a:t>
            </a:r>
            <a:r>
              <a:rPr lang="cs-CZ" sz="2800" b="1"/>
              <a:t>“</a:t>
            </a:r>
            <a:endParaRPr lang="cs-CZ" sz="2800" b="1" dirty="0"/>
          </a:p>
          <a:p>
            <a:r>
              <a:rPr lang="de-DE" sz="2800" i="1" dirty="0"/>
              <a:t>„Schreiben wir doch </a:t>
            </a:r>
            <a:r>
              <a:rPr lang="de-DE" sz="2800" b="1" i="1" dirty="0"/>
              <a:t>RUTH</a:t>
            </a:r>
            <a:r>
              <a:rPr lang="de-DE" sz="2800" i="1" dirty="0"/>
              <a:t>, so heißt niemand, den wir kennen. Ich</a:t>
            </a:r>
            <a:r>
              <a:rPr lang="cs-CZ" sz="2800" i="1" dirty="0"/>
              <a:t> </a:t>
            </a:r>
            <a:r>
              <a:rPr lang="cs-CZ" sz="2800" i="1" dirty="0" err="1"/>
              <a:t>schreibe</a:t>
            </a:r>
            <a:r>
              <a:rPr lang="cs-CZ" sz="2800" i="1" dirty="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napíšu </a:t>
            </a:r>
            <a:r>
              <a:rPr lang="cs-CZ" sz="2800" b="1" i="1" dirty="0"/>
              <a:t>KLID</a:t>
            </a:r>
            <a:r>
              <a:rPr lang="cs-CZ" sz="2800" i="1" dirty="0"/>
              <a:t>.“ </a:t>
            </a:r>
            <a:r>
              <a:rPr lang="cs-CZ" sz="2800" dirty="0"/>
              <a:t>(S. 15)</a:t>
            </a:r>
          </a:p>
          <a:p>
            <a:r>
              <a:rPr lang="cs-CZ" sz="2800" b="1" dirty="0" err="1"/>
              <a:t>Alliteration</a:t>
            </a:r>
            <a:endParaRPr lang="cs-CZ" sz="2800" b="1" dirty="0"/>
          </a:p>
          <a:p>
            <a:r>
              <a:rPr lang="cs-CZ" sz="2800" i="1" dirty="0"/>
              <a:t>„</a:t>
            </a:r>
            <a:r>
              <a:rPr lang="cs-CZ" sz="2800" b="1" i="1" dirty="0" err="1"/>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p>
          <a:p>
            <a:r>
              <a:rPr lang="cs-CZ" sz="2800" b="1" dirty="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6A9ED-B6AF-483A-839E-8366256F2DA1}"/>
              </a:ext>
            </a:extLst>
          </p:cNvPr>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endParaRPr lang="cs-CZ" dirty="0"/>
          </a:p>
        </p:txBody>
      </p:sp>
      <p:sp>
        <p:nvSpPr>
          <p:cNvPr id="3" name="Zástupný obsah 2">
            <a:extLst>
              <a:ext uri="{FF2B5EF4-FFF2-40B4-BE49-F238E27FC236}">
                <a16:creationId xmlns:a16="http://schemas.microsoft.com/office/drawing/2014/main" id="{6C4F6B4E-2C01-45BC-ADD8-AE809B024101}"/>
              </a:ext>
            </a:extLst>
          </p:cNvPr>
          <p:cNvSpPr>
            <a:spLocks noGrp="1"/>
          </p:cNvSpPr>
          <p:nvPr>
            <p:ph idx="1"/>
          </p:nvPr>
        </p:nvSpPr>
        <p:spPr/>
        <p:txBody>
          <a:bodyPr>
            <a:normAutofit/>
          </a:bodyPr>
          <a:lstStyle/>
          <a:p>
            <a:r>
              <a:rPr lang="cs-CZ" sz="1800" b="1" dirty="0">
                <a:solidFill>
                  <a:srgbClr val="FF0000"/>
                </a:solidFill>
              </a:rPr>
              <a:t>Ingo Schulze: </a:t>
            </a:r>
            <a:endParaRPr lang="cs-CZ" sz="1800" b="1" dirty="0"/>
          </a:p>
          <a:p>
            <a:r>
              <a:rPr lang="cs-CZ" sz="1800" b="1" dirty="0" err="1"/>
              <a:t>geboren</a:t>
            </a:r>
            <a:r>
              <a:rPr lang="cs-CZ" sz="1800" b="1" dirty="0"/>
              <a:t> 1962 in </a:t>
            </a:r>
            <a:r>
              <a:rPr lang="cs-CZ" sz="1800" b="1" dirty="0" err="1"/>
              <a:t>Dresden</a:t>
            </a:r>
            <a:endParaRPr lang="cs-CZ" sz="1800" b="1" dirty="0"/>
          </a:p>
          <a:p>
            <a:r>
              <a:rPr lang="cs-CZ" sz="1800" b="1" dirty="0" err="1"/>
              <a:t>Dresdener</a:t>
            </a:r>
            <a:r>
              <a:rPr lang="cs-CZ" sz="1800" b="1" dirty="0"/>
              <a:t> </a:t>
            </a:r>
            <a:r>
              <a:rPr lang="cs-CZ" sz="1800" b="1" dirty="0" err="1"/>
              <a:t>Kreuzschule</a:t>
            </a:r>
            <a:r>
              <a:rPr lang="cs-CZ" sz="1800" b="1" dirty="0"/>
              <a:t>, </a:t>
            </a:r>
            <a:r>
              <a:rPr lang="cs-CZ" sz="1800" b="1" dirty="0" err="1"/>
              <a:t>Abitur</a:t>
            </a:r>
            <a:r>
              <a:rPr lang="cs-CZ" sz="1800" b="1" dirty="0"/>
              <a:t> 1981</a:t>
            </a:r>
          </a:p>
          <a:p>
            <a:r>
              <a:rPr lang="cs-CZ" sz="1800" b="1" dirty="0" err="1"/>
              <a:t>Grundwehrdienst</a:t>
            </a:r>
            <a:r>
              <a:rPr lang="cs-CZ" sz="1800" b="1" dirty="0"/>
              <a:t> </a:t>
            </a:r>
            <a:r>
              <a:rPr lang="cs-CZ" sz="1800" b="1" dirty="0" err="1"/>
              <a:t>bei</a:t>
            </a:r>
            <a:r>
              <a:rPr lang="cs-CZ" sz="1800" b="1" dirty="0"/>
              <a:t> der NVA bis 1983</a:t>
            </a:r>
          </a:p>
          <a:p>
            <a:r>
              <a:rPr lang="cs-CZ" sz="1800" b="1" dirty="0"/>
              <a:t>Studium der </a:t>
            </a:r>
            <a:r>
              <a:rPr lang="cs-CZ" sz="1800" b="1" dirty="0" err="1"/>
              <a:t>Klassischen</a:t>
            </a:r>
            <a:r>
              <a:rPr lang="cs-CZ" sz="1800" b="1" dirty="0"/>
              <a:t> </a:t>
            </a:r>
            <a:r>
              <a:rPr lang="cs-CZ" sz="1800" b="1" dirty="0" err="1"/>
              <a:t>Philologie</a:t>
            </a:r>
            <a:r>
              <a:rPr lang="cs-CZ" sz="1800" b="1" dirty="0"/>
              <a:t> (Alt-</a:t>
            </a:r>
            <a:r>
              <a:rPr lang="cs-CZ" sz="1800" b="1" dirty="0" err="1"/>
              <a:t>Griechisch</a:t>
            </a:r>
            <a:r>
              <a:rPr lang="cs-CZ" sz="1800" b="1" dirty="0"/>
              <a:t>, </a:t>
            </a:r>
            <a:r>
              <a:rPr lang="cs-CZ" sz="1800" b="1" dirty="0" err="1"/>
              <a:t>Latein</a:t>
            </a:r>
            <a:r>
              <a:rPr lang="cs-CZ" sz="1800" b="1" dirty="0"/>
              <a:t>)</a:t>
            </a:r>
          </a:p>
          <a:p>
            <a:pPr marL="0" indent="0">
              <a:buNone/>
            </a:pPr>
            <a:r>
              <a:rPr lang="cs-CZ" sz="1800" b="1" dirty="0"/>
              <a:t>      </a:t>
            </a:r>
            <a:r>
              <a:rPr lang="cs-CZ" sz="1800" b="1" dirty="0" err="1"/>
              <a:t>und</a:t>
            </a:r>
            <a:r>
              <a:rPr lang="cs-CZ" sz="1800" b="1" dirty="0"/>
              <a:t> Germanistik in Jena</a:t>
            </a:r>
          </a:p>
          <a:p>
            <a:r>
              <a:rPr lang="cs-CZ" sz="1800" b="1" dirty="0"/>
              <a:t>1988 </a:t>
            </a:r>
            <a:r>
              <a:rPr lang="cs-CZ" sz="1800" b="1" dirty="0" err="1"/>
              <a:t>Schauspieldramaturg</a:t>
            </a:r>
            <a:r>
              <a:rPr lang="cs-CZ" sz="1800" b="1" dirty="0"/>
              <a:t> </a:t>
            </a:r>
            <a:r>
              <a:rPr lang="cs-CZ" sz="1800" b="1" dirty="0" err="1"/>
              <a:t>am</a:t>
            </a:r>
            <a:r>
              <a:rPr lang="cs-CZ" sz="1800" b="1" dirty="0"/>
              <a:t> </a:t>
            </a:r>
            <a:r>
              <a:rPr lang="cs-CZ" sz="1800" b="1" dirty="0" err="1"/>
              <a:t>Landestheater</a:t>
            </a:r>
            <a:r>
              <a:rPr lang="cs-CZ" sz="1800" b="1" dirty="0"/>
              <a:t> in </a:t>
            </a:r>
            <a:r>
              <a:rPr lang="cs-CZ" sz="1800" b="1" dirty="0" err="1"/>
              <a:t>Altenburg</a:t>
            </a:r>
            <a:endParaRPr lang="cs-CZ" sz="1800" b="1" dirty="0"/>
          </a:p>
          <a:p>
            <a:r>
              <a:rPr lang="cs-CZ" sz="1800" b="1" dirty="0" err="1"/>
              <a:t>Arbeit</a:t>
            </a:r>
            <a:r>
              <a:rPr lang="cs-CZ" sz="1800" b="1" dirty="0"/>
              <a:t> </a:t>
            </a:r>
            <a:r>
              <a:rPr lang="cs-CZ" sz="1800" b="1" dirty="0" err="1"/>
              <a:t>als</a:t>
            </a:r>
            <a:r>
              <a:rPr lang="cs-CZ" sz="1800" b="1" dirty="0"/>
              <a:t> </a:t>
            </a:r>
            <a:r>
              <a:rPr lang="cs-CZ" sz="1800" b="1" dirty="0" err="1"/>
              <a:t>Journalist</a:t>
            </a:r>
            <a:endParaRPr lang="cs-CZ" sz="1800" b="1" dirty="0"/>
          </a:p>
          <a:p>
            <a:r>
              <a:rPr lang="cs-CZ" sz="1800" b="1" dirty="0" err="1"/>
              <a:t>seit</a:t>
            </a:r>
            <a:r>
              <a:rPr lang="cs-CZ" sz="1800" b="1" dirty="0"/>
              <a:t> 1993 – </a:t>
            </a:r>
            <a:r>
              <a:rPr lang="cs-CZ" sz="1800" b="1" dirty="0" err="1"/>
              <a:t>freier</a:t>
            </a:r>
            <a:r>
              <a:rPr lang="cs-CZ" sz="1800" b="1" dirty="0"/>
              <a:t> </a:t>
            </a:r>
            <a:r>
              <a:rPr lang="cs-CZ" sz="1800" b="1" dirty="0" err="1"/>
              <a:t>Schriftsteller</a:t>
            </a:r>
            <a:r>
              <a:rPr lang="cs-CZ" sz="1800" b="1" dirty="0"/>
              <a:t> in </a:t>
            </a:r>
            <a:r>
              <a:rPr lang="cs-CZ" sz="1800" b="1" dirty="0" err="1"/>
              <a:t>Berlin</a:t>
            </a:r>
            <a:endParaRPr lang="cs-CZ" sz="1800" b="1" dirty="0"/>
          </a:p>
          <a:p>
            <a:r>
              <a:rPr lang="cs-CZ" sz="1800" b="1" dirty="0">
                <a:solidFill>
                  <a:srgbClr val="00B0F0"/>
                </a:solidFill>
              </a:rPr>
              <a:t>Roman „Adam </a:t>
            </a:r>
            <a:r>
              <a:rPr lang="cs-CZ" sz="1800" b="1" dirty="0" err="1">
                <a:solidFill>
                  <a:srgbClr val="00B0F0"/>
                </a:solidFill>
              </a:rPr>
              <a:t>und</a:t>
            </a:r>
            <a:r>
              <a:rPr lang="cs-CZ" sz="1800" b="1" dirty="0">
                <a:solidFill>
                  <a:srgbClr val="00B0F0"/>
                </a:solidFill>
              </a:rPr>
              <a:t> Evelyn“ – </a:t>
            </a:r>
            <a:r>
              <a:rPr lang="cs-CZ" sz="1800" b="1" dirty="0" err="1"/>
              <a:t>erz</a:t>
            </a:r>
            <a:r>
              <a:rPr lang="de-DE" sz="1800" b="1" dirty="0" err="1"/>
              <a:t>ählt</a:t>
            </a:r>
            <a:r>
              <a:rPr lang="de-DE" sz="1800" b="1" dirty="0"/>
              <a:t> von den letzten Monaten der DDR (Sommer 1989 bis 1990)</a:t>
            </a:r>
          </a:p>
          <a:p>
            <a:r>
              <a:rPr lang="de-DE" sz="1800" b="1" dirty="0"/>
              <a:t>Liebesgeschichte von Adam und Evelyn – Anspielung auf die </a:t>
            </a:r>
            <a:r>
              <a:rPr lang="de-DE" sz="1800" b="1"/>
              <a:t>biblische Geschichte</a:t>
            </a:r>
            <a:endParaRPr lang="cs-CZ" sz="1800" b="1" dirty="0"/>
          </a:p>
        </p:txBody>
      </p:sp>
    </p:spTree>
    <p:extLst>
      <p:ext uri="{BB962C8B-B14F-4D97-AF65-F5344CB8AC3E}">
        <p14:creationId xmlns:p14="http://schemas.microsoft.com/office/powerpoint/2010/main" val="30701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p>
        </p:txBody>
      </p:sp>
      <p:sp>
        <p:nvSpPr>
          <p:cNvPr id="3" name="Zástupný symbol pro obsah 2"/>
          <p:cNvSpPr>
            <a:spLocks noGrp="1"/>
          </p:cNvSpPr>
          <p:nvPr>
            <p:ph idx="1"/>
          </p:nvPr>
        </p:nvSpPr>
        <p:spPr/>
        <p:txBody>
          <a:bodyPr/>
          <a:lstStyle/>
          <a:p>
            <a:r>
              <a:rPr lang="de-DE" b="1" dirty="0"/>
              <a:t>Übersetzung: </a:t>
            </a:r>
            <a:r>
              <a:rPr lang="de-DE" b="1" dirty="0" err="1"/>
              <a:t>To</a:t>
            </a:r>
            <a:r>
              <a:rPr lang="cs-CZ" b="1" dirty="0"/>
              <a:t>máš </a:t>
            </a:r>
            <a:r>
              <a:rPr lang="cs-CZ" b="1" dirty="0" err="1"/>
              <a:t>Dimter</a:t>
            </a:r>
            <a:r>
              <a:rPr lang="cs-CZ" b="1" dirty="0"/>
              <a:t> (</a:t>
            </a:r>
            <a:r>
              <a:rPr lang="cs-CZ" b="1" dirty="0" err="1"/>
              <a:t>geb</a:t>
            </a:r>
            <a:r>
              <a:rPr lang="cs-CZ" b="1" dirty="0"/>
              <a:t>. 1974)</a:t>
            </a:r>
            <a:endParaRPr lang="de-DE" b="1" dirty="0"/>
          </a:p>
          <a:p>
            <a:r>
              <a:rPr lang="cs-CZ" b="1" dirty="0" err="1"/>
              <a:t>Dialoge</a:t>
            </a:r>
            <a:endParaRPr lang="cs-CZ" b="1" dirty="0"/>
          </a:p>
          <a:p>
            <a:r>
              <a:rPr lang="cs-CZ" b="1" dirty="0"/>
              <a:t>„</a:t>
            </a:r>
            <a:r>
              <a:rPr lang="cs-CZ" b="1" dirty="0" err="1"/>
              <a:t>moderne</a:t>
            </a:r>
            <a:r>
              <a:rPr lang="cs-CZ" b="1" dirty="0"/>
              <a:t>“ </a:t>
            </a:r>
            <a:r>
              <a:rPr lang="cs-CZ" b="1" dirty="0" err="1"/>
              <a:t>Sprache</a:t>
            </a:r>
            <a:r>
              <a:rPr lang="de-DE" b="1" dirty="0"/>
              <a:t>, Alltagssprache, Jugendsprache</a:t>
            </a:r>
            <a:endParaRPr lang="cs-CZ" b="1" dirty="0"/>
          </a:p>
          <a:p>
            <a:r>
              <a:rPr lang="cs-CZ" b="1" dirty="0" err="1"/>
              <a:t>Stilschichten</a:t>
            </a:r>
            <a:r>
              <a:rPr lang="cs-CZ" b="1" dirty="0"/>
              <a:t>: </a:t>
            </a:r>
            <a:r>
              <a:rPr lang="cs-CZ" b="1" dirty="0" err="1"/>
              <a:t>umg</a:t>
            </a:r>
            <a:r>
              <a:rPr lang="cs-CZ" b="1" dirty="0"/>
              <a:t>., </a:t>
            </a:r>
            <a:r>
              <a:rPr lang="cs-CZ" b="1" dirty="0" err="1"/>
              <a:t>salopp</a:t>
            </a:r>
            <a:r>
              <a:rPr lang="cs-CZ" b="1" dirty="0"/>
              <a:t>, </a:t>
            </a:r>
            <a:r>
              <a:rPr lang="cs-CZ" b="1" dirty="0" err="1"/>
              <a:t>vulg</a:t>
            </a:r>
            <a:r>
              <a:rPr lang="de-DE" b="1" dirty="0" err="1"/>
              <a:t>är</a:t>
            </a:r>
            <a:endParaRPr lang="de-DE" b="1" dirty="0"/>
          </a:p>
          <a:p>
            <a:r>
              <a:rPr lang="de-DE" b="1" dirty="0"/>
              <a:t>Stilfärbungen</a:t>
            </a:r>
          </a:p>
          <a:p>
            <a:r>
              <a:rPr lang="de-DE" b="1" dirty="0" err="1"/>
              <a:t>umg</a:t>
            </a:r>
            <a:r>
              <a:rPr lang="de-DE" b="1" dirty="0"/>
              <a:t>. Idiomatik, kommunikative Formeln</a:t>
            </a:r>
            <a:r>
              <a:rPr lang="cs-CZ" b="1" dirty="0"/>
              <a:t>/</a:t>
            </a:r>
            <a:r>
              <a:rPr lang="cs-CZ" b="1" dirty="0" err="1"/>
              <a:t>Floskeln</a:t>
            </a:r>
            <a:r>
              <a:rPr lang="de-DE" b="1" dirty="0"/>
              <a:t> u.a. </a:t>
            </a:r>
            <a:r>
              <a:rPr lang="de-DE" b="1" dirty="0" err="1"/>
              <a:t>Phraseme</a:t>
            </a:r>
            <a:endParaRPr lang="de-DE" b="1" dirty="0"/>
          </a:p>
          <a:p>
            <a:endParaRPr lang="de-DE" b="1" dirty="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A02BDC-651D-420D-9ABB-610562846EC2}"/>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408CCA2B-2196-403B-9849-F5AA722A0F42}"/>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420161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de-DE" b="1" dirty="0"/>
              <a:t>1.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a:t>Sprachsystem</a:t>
            </a:r>
            <a:endParaRPr lang="cs-CZ" altLang="cs-CZ" sz="2400" b="1" dirty="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95C1D-83A2-4CB3-AB13-E3D4087C4908}"/>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D8299AB9-07A6-4CB3-9CA7-8B99A4FC2AB7}"/>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2696299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 </a:t>
            </a:r>
            <a:r>
              <a:rPr lang="de-DE" sz="1800" dirty="0"/>
              <a:t>„Wenn sie mir schon im August Urlaub geben, muss ich den nehmen. - Die </a:t>
            </a:r>
            <a:r>
              <a:rPr lang="de-DE" sz="1800" b="1" dirty="0"/>
              <a:t>spinnt </a:t>
            </a:r>
            <a:r>
              <a:rPr lang="de-DE" sz="1800" dirty="0"/>
              <a:t>wohl.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a:t>        </a:t>
            </a:r>
            <a:r>
              <a:rPr lang="cs-CZ" sz="1800" dirty="0"/>
              <a:t>Pojedeme,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se“ übersetzt. Man kann es noch mit anderen Wörtern übersetzen, zum Beispiel: </a:t>
            </a:r>
            <a:r>
              <a:rPr lang="de-DE" sz="1800" dirty="0" err="1"/>
              <a:t>zbláznit</a:t>
            </a:r>
            <a:r>
              <a:rPr lang="de-DE" sz="1800" dirty="0"/>
              <a:t> se, </a:t>
            </a:r>
            <a:r>
              <a:rPr lang="de-DE" sz="1800" dirty="0" err="1"/>
              <a:t>zhloupnout</a:t>
            </a:r>
            <a:r>
              <a:rPr lang="de-DE" sz="1800" dirty="0"/>
              <a:t>. Der Ausdruck ist übertrieben, hyperbolisch. Im deutschen Originalsatz handelt es sich um eine Konstatierung. In der tschechischen Übersetzung hat der Übersetzter den Satz als eine rhetorische Frage geäußert. </a:t>
            </a:r>
            <a:r>
              <a:rPr lang="de-DE" sz="1800" dirty="0" err="1"/>
              <a:t>Esgelang</a:t>
            </a:r>
            <a:r>
              <a:rPr lang="de-DE" sz="1800" dirty="0"/>
              <a:t> ihm diesen Ausdruck ins Tschechische gut zu übersetzen.</a:t>
            </a:r>
          </a:p>
          <a:p>
            <a:r>
              <a:rPr lang="de-DE" sz="1800" dirty="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a:t>       </a:t>
            </a:r>
            <a:r>
              <a:rPr lang="de-DE" sz="1800" dirty="0"/>
              <a:t>zur 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a:t>       </a:t>
            </a:r>
            <a:r>
              <a:rPr lang="de-DE" sz="1800" dirty="0"/>
              <a:t>dass August zu Ende ist. Das </a:t>
            </a:r>
            <a:r>
              <a:rPr lang="de-DE" sz="1800" dirty="0" err="1"/>
              <a:t>Phrasem</a:t>
            </a:r>
            <a:r>
              <a:rPr lang="de-DE" sz="1800" dirty="0"/>
              <a:t> hat auch mehrere Bedeutungen. Man benutzt</a:t>
            </a:r>
            <a:r>
              <a:rPr lang="cs-CZ" sz="1800" dirty="0"/>
              <a:t> </a:t>
            </a:r>
            <a:r>
              <a:rPr lang="de-DE" sz="1800" dirty="0"/>
              <a:t>es </a:t>
            </a:r>
            <a:r>
              <a:rPr lang="cs-CZ" sz="1800" dirty="0"/>
              <a:t>  </a:t>
            </a:r>
          </a:p>
          <a:p>
            <a:pPr marL="0" indent="0">
              <a:buNone/>
            </a:pPr>
            <a:r>
              <a:rPr lang="cs-CZ" sz="1800" dirty="0"/>
              <a:t>       </a:t>
            </a:r>
            <a:r>
              <a:rPr lang="de-DE" sz="1800" dirty="0"/>
              <a:t>auch, wenn etwas schlecht endet, wenn etwas anders gelingt, als man erwartet</a:t>
            </a:r>
          </a:p>
          <a:p>
            <a:pPr marL="0" indent="0">
              <a:buNone/>
            </a:pPr>
            <a:r>
              <a:rPr lang="cs-CZ" sz="1800" dirty="0"/>
              <a:t>      </a:t>
            </a:r>
            <a:r>
              <a:rPr lang="de-DE" sz="1800" dirty="0"/>
              <a:t>oder will. Auch in diesem Beispiel gelang es den Ausdruck sehr geschickt und gut</a:t>
            </a:r>
            <a:r>
              <a:rPr lang="cs-CZ" sz="1800" dirty="0"/>
              <a:t> </a:t>
            </a:r>
            <a:r>
              <a:rPr lang="cs-CZ" sz="1800" dirty="0" err="1"/>
              <a:t>zu</a:t>
            </a:r>
            <a:endParaRPr lang="de-DE" sz="1800" dirty="0"/>
          </a:p>
          <a:p>
            <a:pPr marL="0" indent="0">
              <a:buNone/>
            </a:pPr>
            <a:r>
              <a:rPr lang="cs-CZ" sz="1800" dirty="0"/>
              <a:t>       </a:t>
            </a:r>
            <a:r>
              <a:rPr lang="cs-CZ" sz="1800" dirty="0" err="1"/>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a:solidFill>
                  <a:srgbClr val="FF0000"/>
                </a:solidFill>
              </a:rPr>
              <a:t>4.</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der Haut, so fein ist das.“ (Seite 16)</a:t>
            </a:r>
          </a:p>
          <a:p>
            <a:r>
              <a:rPr lang="pl-PL" dirty="0"/>
              <a:t>„To muselo stát </a:t>
            </a:r>
            <a:r>
              <a:rPr lang="pl-PL" b="1" dirty="0"/>
              <a:t>balík </a:t>
            </a:r>
            <a:r>
              <a:rPr lang="pl-PL" dirty="0"/>
              <a:t>i na Západě, ale na kůži to vůbec necítíš, tak je to jemný.“ (Seite</a:t>
            </a:r>
            <a:r>
              <a:rPr lang="de-DE" dirty="0"/>
              <a:t> </a:t>
            </a:r>
            <a:r>
              <a:rPr lang="cs-CZ" dirty="0"/>
              <a:t>13)</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endParaRPr lang="de-DE" sz="1800" dirty="0"/>
          </a:p>
          <a:p>
            <a:r>
              <a:rPr lang="de-DE" sz="1800" dirty="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endParaRPr lang="de-DE" sz="1800" dirty="0"/>
          </a:p>
          <a:p>
            <a:r>
              <a:rPr lang="de-DE" sz="1800" dirty="0">
                <a:solidFill>
                  <a:srgbClr val="FF0000"/>
                </a:solidFill>
              </a:rPr>
              <a:t>8. </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a:solidFill>
                  <a:srgbClr val="FF0000"/>
                </a:solidFill>
              </a:rPr>
              <a:t>9.</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a:solidFill>
                  <a:srgbClr val="FF0000"/>
                </a:solidFill>
              </a:rPr>
              <a:t>10. </a:t>
            </a:r>
            <a:r>
              <a:rPr lang="de-DE" sz="1800" dirty="0"/>
              <a:t>„Kannst du den </a:t>
            </a:r>
            <a:r>
              <a:rPr lang="de-DE" sz="1800" b="1" dirty="0"/>
              <a:t>Stinkestumpen </a:t>
            </a:r>
            <a:r>
              <a:rPr lang="de-DE" sz="1800" dirty="0"/>
              <a:t>nicht mal wegtun. Du kriegst noch Lungenkrebs.“ </a:t>
            </a:r>
            <a:r>
              <a:rPr lang="cs-CZ" sz="1800" dirty="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a:t>        </a:t>
            </a:r>
            <a:r>
              <a:rPr lang="cs-CZ" sz="1800" dirty="0"/>
              <a:t>plic.“ (</a:t>
            </a:r>
            <a:r>
              <a:rPr lang="cs-CZ" sz="1800" dirty="0" err="1"/>
              <a:t>Seite</a:t>
            </a:r>
            <a:r>
              <a:rPr lang="cs-CZ" sz="1800" dirty="0"/>
              <a:t> 17)</a:t>
            </a:r>
            <a:endParaRPr lang="de-DE" sz="1800" dirty="0"/>
          </a:p>
          <a:p>
            <a:r>
              <a:rPr lang="de-DE" sz="1800" dirty="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endParaRPr lang="de-DE" sz="1800" dirty="0"/>
          </a:p>
          <a:p>
            <a:r>
              <a:rPr lang="de-DE" sz="1800" dirty="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 </a:t>
            </a:r>
            <a:r>
              <a:rPr lang="cs-CZ" sz="1800" dirty="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endParaRPr lang="de-DE" sz="1800" dirty="0"/>
          </a:p>
          <a:p>
            <a:r>
              <a:rPr lang="de-DE" sz="1800" dirty="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endParaRPr lang="de-DE" sz="1800" dirty="0"/>
          </a:p>
          <a:p>
            <a:r>
              <a:rPr lang="de-DE" sz="1800" dirty="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16. </a:t>
            </a:r>
            <a:r>
              <a:rPr lang="de-DE" sz="1800" dirty="0"/>
              <a:t>„Sie hat verlangt, dass ich bis zum Schichtende arbeite und morgen auch noch, da hab 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hotovo,</a:t>
            </a:r>
            <a:r>
              <a:rPr lang="de-DE" sz="1800" dirty="0"/>
              <a:t> </a:t>
            </a:r>
            <a:r>
              <a:rPr lang="cs-CZ" sz="1800" b="1" dirty="0"/>
              <a:t>šlus</a:t>
            </a:r>
            <a:r>
              <a:rPr lang="cs-CZ" sz="1800" dirty="0"/>
              <a:t>.“ (</a:t>
            </a:r>
            <a:r>
              <a:rPr lang="cs-CZ" sz="1800" dirty="0" err="1"/>
              <a:t>Seite</a:t>
            </a:r>
            <a:r>
              <a:rPr lang="cs-CZ" sz="1800" dirty="0"/>
              <a:t> 26)</a:t>
            </a:r>
          </a:p>
          <a:p>
            <a:r>
              <a:rPr lang="de-DE" sz="1800" dirty="0">
                <a:solidFill>
                  <a:srgbClr val="FF0000"/>
                </a:solidFill>
              </a:rPr>
              <a:t>17. </a:t>
            </a:r>
            <a:r>
              <a:rPr lang="de-DE" sz="1800" dirty="0"/>
              <a:t>Doch die Vorstellung, irgendwann wieder aufstehen zu müssen, </a:t>
            </a:r>
            <a:r>
              <a:rPr lang="de-DE" sz="1800" b="1" dirty="0"/>
              <a:t>hielt ihn auf den </a:t>
            </a:r>
            <a:r>
              <a:rPr lang="cs-CZ" sz="1800" b="1" dirty="0" err="1"/>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a:t>.</a:t>
            </a:r>
            <a:r>
              <a:rPr lang="de-DE" sz="1800" dirty="0"/>
              <a:t> </a:t>
            </a:r>
          </a:p>
          <a:p>
            <a:r>
              <a:rPr lang="de-DE" sz="1800" dirty="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endParaRPr lang="de-DE" sz="1800" dirty="0"/>
          </a:p>
          <a:p>
            <a:r>
              <a:rPr lang="de-DE" sz="1800" dirty="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endParaRPr lang="de-DE" sz="1800" dirty="0"/>
          </a:p>
          <a:p>
            <a:r>
              <a:rPr lang="de-DE" sz="1800" dirty="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a:solidFill>
                  <a:srgbClr val="FF0000"/>
                </a:solidFill>
              </a:rPr>
              <a:t>21. </a:t>
            </a:r>
            <a:r>
              <a:rPr lang="de-DE" sz="1800" dirty="0"/>
              <a:t>„Ich hab ein Kostüm entworfen. Und bei der Hitze … </a:t>
            </a:r>
            <a:r>
              <a:rPr lang="de-DE" sz="1800" b="1" dirty="0"/>
              <a:t>Evi ist völlig durchgedreht</a:t>
            </a:r>
            <a:r>
              <a:rPr lang="de-DE" sz="1800" dirty="0"/>
              <a:t>.“ </a:t>
            </a:r>
            <a:r>
              <a:rPr lang="cs-CZ" sz="1800" dirty="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endParaRPr lang="de-DE" sz="1800" dirty="0"/>
          </a:p>
          <a:p>
            <a:r>
              <a:rPr lang="de-DE" sz="1800" dirty="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a:t>Seite</a:t>
            </a:r>
            <a:r>
              <a:rPr lang="de-DE" sz="1800" dirty="0"/>
              <a:t> </a:t>
            </a:r>
            <a:r>
              <a:rPr lang="cs-CZ" sz="1800" dirty="0"/>
              <a:t>45)</a:t>
            </a:r>
            <a:endParaRPr lang="de-DE" sz="1800" dirty="0"/>
          </a:p>
          <a:p>
            <a:r>
              <a:rPr lang="de-DE" sz="1800" dirty="0">
                <a:solidFill>
                  <a:srgbClr val="FF0000"/>
                </a:solidFill>
              </a:rPr>
              <a:t>23. </a:t>
            </a:r>
            <a:r>
              <a:rPr lang="de-DE" sz="1800" dirty="0"/>
              <a:t>„Aus der Deutschen Demokratischen Republik. Sie haben Michael </a:t>
            </a:r>
            <a:r>
              <a:rPr lang="de-DE" sz="1800" b="1" dirty="0"/>
              <a:t>rausgefischt.“ „Schweine, Schweine, Schweine!“ </a:t>
            </a:r>
            <a:r>
              <a:rPr lang="de-DE" sz="1800" dirty="0"/>
              <a:t>rief Simone. (Seite 59)</a:t>
            </a:r>
          </a:p>
          <a:p>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p>
          <a:p>
            <a:r>
              <a:rPr lang="it-IT" sz="1800" dirty="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25. </a:t>
            </a:r>
            <a:r>
              <a:rPr lang="de-DE" sz="1800" dirty="0"/>
              <a:t>„Ich auch“, sagte Katja und beugte sich zu ihm hinüber, um in den Rückspiegel zu sehen.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endParaRPr lang="de-DE" sz="1800" dirty="0"/>
          </a:p>
          <a:p>
            <a:r>
              <a:rPr lang="de-DE" sz="1800" dirty="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endParaRPr lang="de-DE" sz="1800" dirty="0"/>
          </a:p>
          <a:p>
            <a:r>
              <a:rPr lang="de-DE" sz="1800" dirty="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endParaRPr lang="de-DE" sz="1800" dirty="0"/>
          </a:p>
          <a:p>
            <a:r>
              <a:rPr lang="de-DE" sz="1800" dirty="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endParaRPr lang="de-DE" sz="1800" dirty="0"/>
          </a:p>
          <a:p>
            <a:r>
              <a:rPr lang="de-DE" sz="1800" dirty="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endParaRPr lang="de-DE" sz="1800" dirty="0"/>
          </a:p>
          <a:p>
            <a:r>
              <a:rPr lang="de-DE" sz="1800" dirty="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3. </a:t>
            </a:r>
            <a:r>
              <a:rPr lang="cs-CZ" b="1" dirty="0" err="1">
                <a:solidFill>
                  <a:srgbClr val="FF0000"/>
                </a:solidFill>
              </a:rPr>
              <a:t>Elfriede</a:t>
            </a:r>
            <a:r>
              <a:rPr lang="cs-CZ" b="1" dirty="0">
                <a:solidFill>
                  <a:srgbClr val="FF0000"/>
                </a:solidFill>
              </a:rPr>
              <a:t> </a:t>
            </a:r>
            <a:r>
              <a:rPr lang="cs-CZ" b="1" dirty="0" err="1">
                <a:solidFill>
                  <a:srgbClr val="FF0000"/>
                </a:solidFill>
              </a:rPr>
              <a:t>Jelinek</a:t>
            </a:r>
            <a:endParaRPr lang="cs-CZ" b="1" dirty="0">
              <a:solidFill>
                <a:srgbClr val="FF0000"/>
              </a:solidFill>
            </a:endParaRPr>
          </a:p>
        </p:txBody>
      </p:sp>
      <p:sp>
        <p:nvSpPr>
          <p:cNvPr id="3" name="Zástupný symbol pro obsah 2"/>
          <p:cNvSpPr>
            <a:spLocks noGrp="1"/>
          </p:cNvSpPr>
          <p:nvPr>
            <p:ph idx="1"/>
          </p:nvPr>
        </p:nvSpPr>
        <p:spPr>
          <a:xfrm>
            <a:off x="107504" y="1628800"/>
            <a:ext cx="8229600" cy="4525963"/>
          </a:xfrm>
        </p:spPr>
        <p:txBody>
          <a:bodyPr>
            <a:normAutofit fontScale="25000" lnSpcReduction="20000"/>
          </a:bodyPr>
          <a:lstStyle/>
          <a:p>
            <a:endParaRPr lang="cs-CZ" sz="2000" b="1" dirty="0"/>
          </a:p>
          <a:p>
            <a:r>
              <a:rPr lang="cs-CZ" sz="7200" b="1" dirty="0" err="1"/>
              <a:t>Leben</a:t>
            </a:r>
            <a:r>
              <a:rPr lang="cs-CZ" sz="7200" b="1" dirty="0"/>
              <a:t> </a:t>
            </a:r>
            <a:r>
              <a:rPr lang="cs-CZ" sz="7200" b="1" dirty="0" err="1"/>
              <a:t>und</a:t>
            </a:r>
            <a:r>
              <a:rPr lang="cs-CZ" sz="7200" b="1" dirty="0"/>
              <a:t> </a:t>
            </a:r>
            <a:r>
              <a:rPr lang="cs-CZ" sz="7200" b="1" dirty="0" err="1"/>
              <a:t>Werk</a:t>
            </a:r>
            <a:r>
              <a:rPr lang="cs-CZ" sz="7200" b="1" dirty="0"/>
              <a:t>:</a:t>
            </a:r>
          </a:p>
          <a:p>
            <a:pPr marL="0" indent="0">
              <a:buNone/>
            </a:pPr>
            <a:endParaRPr lang="cs-CZ" sz="7200" b="1" dirty="0"/>
          </a:p>
          <a:p>
            <a:r>
              <a:rPr lang="de-DE" sz="6400" b="1" dirty="0"/>
              <a:t>In ihren Werken untersucht Elfriede Jelinek, wie die vorherrschende kapitalistische Lebensauffassung das Verhalten prägt. Sie setzt sich für </a:t>
            </a:r>
            <a:r>
              <a:rPr lang="de-DE" sz="6400" b="1" dirty="0">
                <a:solidFill>
                  <a:srgbClr val="FF0000"/>
                </a:solidFill>
              </a:rPr>
              <a:t>die unterprivilegierten Schichten </a:t>
            </a:r>
            <a:r>
              <a:rPr lang="de-DE" sz="6400" b="1" dirty="0"/>
              <a:t>ein und versucht, das Bewusstsein der Benachteiligten zu verändern, ihnen die Augen zu öffnen für die Manipulation, der sie ausgesetzt sind. Die </a:t>
            </a:r>
            <a:r>
              <a:rPr lang="de-DE" sz="6400" b="1" dirty="0">
                <a:solidFill>
                  <a:srgbClr val="FF0000"/>
                </a:solidFill>
              </a:rPr>
              <a:t>Unterdrückung der Frau </a:t>
            </a:r>
            <a:r>
              <a:rPr lang="de-DE" sz="6400" b="1" dirty="0"/>
              <a:t>betrachtet sie als Teil dieses größeren Zusammenhangs. Ihre </a:t>
            </a:r>
            <a:r>
              <a:rPr lang="de-DE" sz="6400" b="1" dirty="0">
                <a:solidFill>
                  <a:srgbClr val="FF0000"/>
                </a:solidFill>
              </a:rPr>
              <a:t>provokante Kritik </a:t>
            </a:r>
            <a:r>
              <a:rPr lang="de-DE" sz="6400" b="1" dirty="0"/>
              <a:t>macht sie vor allem am Beispiel der österreichischen Gesellschaft fest und verbot aus Protest gegen die politischen Verhältnisse sogar einige Zeit die Aufführung ihrer Stücke in Österreich. </a:t>
            </a:r>
            <a:endParaRPr lang="cs-CZ" sz="6400" b="1" dirty="0"/>
          </a:p>
          <a:p>
            <a:pPr marL="0" indent="0">
              <a:buNone/>
            </a:pPr>
            <a:endParaRPr lang="de-DE" sz="6400" b="1" dirty="0"/>
          </a:p>
          <a:p>
            <a:r>
              <a:rPr lang="de-DE" sz="6400" b="1" dirty="0"/>
              <a:t>Elfriede Jelinek ist </a:t>
            </a:r>
            <a:r>
              <a:rPr lang="de-DE" sz="6400" b="1" dirty="0">
                <a:solidFill>
                  <a:srgbClr val="FF0000"/>
                </a:solidFill>
              </a:rPr>
              <a:t>virtuos</a:t>
            </a:r>
            <a:r>
              <a:rPr lang="de-DE" sz="6400" b="1" dirty="0"/>
              <a:t>, so virtuos, dass die schwedische Akademie bei ihr zurecht den "musikalischen Fluss von Stimmen und Gegenstimmen" lobt. </a:t>
            </a:r>
            <a:r>
              <a:rPr lang="de-DE" sz="6400" b="1" dirty="0">
                <a:solidFill>
                  <a:srgbClr val="FF0000"/>
                </a:solidFill>
              </a:rPr>
              <a:t>Sie beherrscht die Sprache in all ihren Registern</a:t>
            </a:r>
            <a:r>
              <a:rPr lang="de-DE" sz="6400" b="1" dirty="0"/>
              <a:t>, sie kann </a:t>
            </a:r>
            <a:r>
              <a:rPr lang="de-DE" sz="6400" b="1" dirty="0">
                <a:solidFill>
                  <a:srgbClr val="FF0000"/>
                </a:solidFill>
              </a:rPr>
              <a:t>tückisch</a:t>
            </a:r>
            <a:r>
              <a:rPr lang="de-DE" sz="6400" b="1" dirty="0"/>
              <a:t> und </a:t>
            </a:r>
            <a:r>
              <a:rPr lang="de-DE" sz="6400" b="1" dirty="0">
                <a:solidFill>
                  <a:srgbClr val="FF0000"/>
                </a:solidFill>
              </a:rPr>
              <a:t>grob</a:t>
            </a:r>
            <a:r>
              <a:rPr lang="de-DE" sz="6400" b="1" dirty="0"/>
              <a:t>, </a:t>
            </a:r>
            <a:r>
              <a:rPr lang="de-DE" sz="6400" b="1" dirty="0">
                <a:solidFill>
                  <a:srgbClr val="FF0000"/>
                </a:solidFill>
              </a:rPr>
              <a:t>zart</a:t>
            </a:r>
            <a:r>
              <a:rPr lang="de-DE" sz="6400" b="1" dirty="0"/>
              <a:t> und </a:t>
            </a:r>
            <a:r>
              <a:rPr lang="de-DE" sz="6400" b="1" dirty="0">
                <a:solidFill>
                  <a:srgbClr val="FF0000"/>
                </a:solidFill>
              </a:rPr>
              <a:t>feierlich </a:t>
            </a:r>
            <a:r>
              <a:rPr lang="de-DE" sz="6400"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sz="6400" b="1" dirty="0" err="1">
                <a:solidFill>
                  <a:srgbClr val="FF0000"/>
                </a:solidFill>
              </a:rPr>
              <a:t>kakophones</a:t>
            </a:r>
            <a:r>
              <a:rPr lang="de-DE" sz="6400" b="1" dirty="0">
                <a:solidFill>
                  <a:srgbClr val="FF0000"/>
                </a:solidFill>
              </a:rPr>
              <a:t> Meisterorchester </a:t>
            </a:r>
            <a:r>
              <a:rPr lang="de-DE" sz="6400" b="1" dirty="0"/>
              <a:t>[...]</a:t>
            </a:r>
            <a:br>
              <a:rPr lang="de-DE" sz="6400" b="1" dirty="0"/>
            </a:br>
            <a:r>
              <a:rPr lang="de-DE" sz="6400" b="1" dirty="0"/>
              <a:t>(Thomas Steinfeld über Elfriede Jelineks Prosa, Süddeutsche Zeitung, 8. Oktober 2004)</a:t>
            </a:r>
            <a:br>
              <a:rPr lang="de-DE" b="1" dirty="0"/>
            </a:br>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Der </a:t>
            </a:r>
            <a:r>
              <a:rPr lang="cs-CZ" b="1" dirty="0" err="1"/>
              <a:t>Stil</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a:t>die</a:t>
            </a:r>
            <a:r>
              <a:rPr lang="cs-CZ" altLang="cs-CZ" b="1" dirty="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a:t>hat</a:t>
            </a:r>
            <a:r>
              <a:rPr lang="cs-CZ" altLang="cs-CZ" b="1" i="1" dirty="0"/>
              <a:t> </a:t>
            </a:r>
            <a:r>
              <a:rPr lang="cs-CZ" altLang="cs-CZ" b="1" i="1" dirty="0" err="1"/>
              <a:t>Stil</a:t>
            </a:r>
            <a:r>
              <a:rPr lang="cs-CZ" altLang="cs-CZ" b="1" i="1" dirty="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p>
          <a:p>
            <a:pPr>
              <a:lnSpc>
                <a:spcPct val="80000"/>
              </a:lnSpc>
            </a:pPr>
            <a:r>
              <a:rPr lang="cs-CZ" altLang="cs-CZ" b="1" dirty="0"/>
              <a:t>Kunst  (Architektur, </a:t>
            </a:r>
            <a:r>
              <a:rPr lang="cs-CZ" altLang="cs-CZ" b="1" dirty="0" err="1"/>
              <a:t>bildende</a:t>
            </a:r>
            <a:r>
              <a:rPr lang="cs-CZ" altLang="cs-CZ" b="1" dirty="0"/>
              <a:t> Kunst, </a:t>
            </a:r>
            <a:r>
              <a:rPr lang="cs-CZ" altLang="cs-CZ" b="1" dirty="0" err="1"/>
              <a:t>Musik</a:t>
            </a:r>
            <a:r>
              <a:rPr lang="cs-CZ" altLang="cs-CZ" b="1" dirty="0"/>
              <a:t>, </a:t>
            </a:r>
          </a:p>
          <a:p>
            <a:pPr marL="609600" indent="-609600">
              <a:lnSpc>
                <a:spcPct val="80000"/>
              </a:lnSpc>
              <a:buFontTx/>
              <a:buNone/>
            </a:pPr>
            <a:r>
              <a:rPr lang="cs-CZ" altLang="cs-CZ" b="1" dirty="0"/>
              <a:t>                 Literatur)</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 Gotik, </a:t>
            </a:r>
            <a:r>
              <a:rPr lang="cs-CZ" altLang="cs-CZ" b="1" dirty="0" err="1"/>
              <a:t>Renaissance,Barock</a:t>
            </a:r>
            <a:r>
              <a:rPr lang="cs-CZ" altLang="cs-CZ" b="1" dirty="0"/>
              <a:t>, </a:t>
            </a:r>
            <a:r>
              <a:rPr lang="cs-CZ" altLang="cs-CZ" b="1" dirty="0" err="1">
                <a:solidFill>
                  <a:prstClr val="black"/>
                </a:solidFill>
              </a:rPr>
              <a:t>Jugendstil</a:t>
            </a:r>
            <a:r>
              <a:rPr lang="cs-CZ" altLang="cs-CZ" b="1" dirty="0">
                <a:solidFill>
                  <a:prstClr val="black"/>
                </a:solidFill>
              </a:rPr>
              <a:t>, </a:t>
            </a:r>
            <a:r>
              <a:rPr lang="cs-CZ" altLang="cs-CZ" b="1" dirty="0" err="1">
                <a:solidFill>
                  <a:prstClr val="black"/>
                </a:solidFill>
              </a:rPr>
              <a:t>Moderne</a:t>
            </a:r>
            <a:r>
              <a:rPr lang="cs-CZ" altLang="cs-CZ" b="1" dirty="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a:solidFill>
                  <a:srgbClr val="00B050"/>
                </a:solidFill>
              </a:rPr>
              <a:t>Schriftsteller</a:t>
            </a:r>
            <a:r>
              <a:rPr lang="cs-CZ" altLang="cs-CZ" b="1" dirty="0"/>
              <a:t>: Goethe, </a:t>
            </a:r>
            <a:r>
              <a:rPr lang="cs-CZ" altLang="cs-CZ" b="1" dirty="0" err="1"/>
              <a:t>Novalis</a:t>
            </a:r>
            <a:r>
              <a:rPr lang="cs-CZ" altLang="cs-CZ" b="1" dirty="0"/>
              <a:t>, G. Grass</a:t>
            </a:r>
            <a:r>
              <a:rPr lang="de-DE" altLang="cs-CZ" b="1" dirty="0"/>
              <a:t>; </a:t>
            </a:r>
            <a:r>
              <a:rPr lang="cs-CZ" altLang="cs-CZ" b="1" dirty="0"/>
              <a:t>(</a:t>
            </a:r>
            <a:r>
              <a:rPr lang="de-DE" altLang="cs-CZ" b="1" dirty="0"/>
              <a:t>Maler: </a:t>
            </a:r>
            <a:r>
              <a:rPr lang="cs-CZ" altLang="cs-CZ" b="1" dirty="0" err="1"/>
              <a:t>Picassso</a:t>
            </a:r>
            <a:r>
              <a:rPr lang="cs-CZ" altLang="cs-CZ" b="1" dirty="0"/>
              <a:t>, van </a:t>
            </a:r>
            <a:r>
              <a:rPr lang="cs-CZ" altLang="cs-CZ" b="1" dirty="0" err="1"/>
              <a:t>Gogh</a:t>
            </a:r>
            <a:r>
              <a:rPr lang="de-DE" altLang="cs-CZ" b="1" dirty="0"/>
              <a:t>; Komponisten: Mozart, Debussy…</a:t>
            </a:r>
            <a:r>
              <a:rPr lang="cs-CZ" altLang="cs-CZ" b="1" dirty="0"/>
              <a:t>)</a:t>
            </a:r>
          </a:p>
          <a:p>
            <a:pPr marL="609600" indent="-609600">
              <a:lnSpc>
                <a:spcPct val="80000"/>
              </a:lnSpc>
              <a:buFontTx/>
              <a:buNone/>
            </a:pPr>
            <a:r>
              <a:rPr lang="cs-CZ" altLang="cs-CZ" b="1" dirty="0"/>
              <a:t>         </a:t>
            </a:r>
          </a:p>
          <a:p>
            <a:pPr>
              <a:lnSpc>
                <a:spcPct val="80000"/>
              </a:lnSpc>
            </a:pPr>
            <a:r>
              <a:rPr lang="cs-CZ" altLang="cs-CZ" b="1" dirty="0" err="1"/>
              <a:t>Sprachstil</a:t>
            </a:r>
            <a:r>
              <a:rPr lang="cs-CZ" altLang="cs-CZ" b="1" dirty="0"/>
              <a:t> –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a:t>im</a:t>
            </a:r>
            <a:r>
              <a:rPr lang="cs-CZ" altLang="cs-CZ" b="1" dirty="0"/>
              <a:t> 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a:t>
            </a:r>
            <a:r>
              <a:rPr lang="de-DE" b="1" dirty="0"/>
              <a:t> ihren </a:t>
            </a:r>
            <a:r>
              <a:rPr lang="de-DE" b="1" dirty="0">
                <a:solidFill>
                  <a:srgbClr val="FF0000"/>
                </a:solidFill>
              </a:rPr>
              <a:t>Ekel, </a:t>
            </a:r>
            <a:r>
              <a:rPr lang="de-DE" b="1" dirty="0"/>
              <a:t>ihre </a:t>
            </a:r>
            <a:r>
              <a:rPr lang="de-DE" b="1" dirty="0">
                <a:solidFill>
                  <a:srgbClr val="FF0000"/>
                </a:solidFill>
              </a:rPr>
              <a:t>Kritik in eine musikalische Sprachform zu bringen </a:t>
            </a:r>
            <a:r>
              <a:rPr lang="de-DE" b="1" dirty="0"/>
              <a:t>[...] das Sprechen sucht [dann] eine Hülle [...]</a:t>
            </a:r>
            <a:br>
              <a:rPr lang="de-DE" b="1" dirty="0"/>
            </a:br>
            <a:r>
              <a:rPr lang="de-DE" b="1" dirty="0"/>
              <a:t>(C. Bernd Sucher, a. a. O.) </a:t>
            </a:r>
          </a:p>
          <a:p>
            <a:endParaRPr lang="cs-CZ" dirty="0"/>
          </a:p>
        </p:txBody>
      </p:sp>
    </p:spTree>
    <p:extLst>
      <p:ext uri="{BB962C8B-B14F-4D97-AF65-F5344CB8AC3E}">
        <p14:creationId xmlns:p14="http://schemas.microsoft.com/office/powerpoint/2010/main" val="52853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550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pPr marL="0" indent="0">
              <a:buNone/>
            </a:pPr>
            <a:r>
              <a:rPr lang="cs-CZ" sz="3700" b="1" dirty="0"/>
              <a:t>      </a:t>
            </a:r>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Prosa:</a:t>
            </a:r>
          </a:p>
          <a:p>
            <a:r>
              <a:rPr lang="cs-CZ" b="1" dirty="0" err="1"/>
              <a:t>bukolit</a:t>
            </a:r>
            <a:r>
              <a:rPr lang="cs-CZ" b="1" dirty="0"/>
              <a:t>. </a:t>
            </a:r>
            <a:r>
              <a:rPr lang="cs-CZ" b="1" dirty="0" err="1"/>
              <a:t>ein</a:t>
            </a:r>
            <a:r>
              <a:rPr lang="cs-CZ" b="1" dirty="0"/>
              <a:t> </a:t>
            </a:r>
            <a:r>
              <a:rPr lang="cs-CZ" b="1" dirty="0" err="1"/>
              <a:t>hörroman</a:t>
            </a:r>
            <a:r>
              <a:rPr lang="cs-CZ" b="1" dirty="0"/>
              <a:t> (</a:t>
            </a:r>
            <a:r>
              <a:rPr lang="cs-CZ" b="1" dirty="0" err="1"/>
              <a:t>bukolit</a:t>
            </a:r>
            <a:r>
              <a:rPr lang="cs-CZ" b="1" dirty="0"/>
              <a:t>. Román k poslechu) 1968</a:t>
            </a:r>
          </a:p>
          <a:p>
            <a:r>
              <a:rPr lang="cs-CZ" b="1" dirty="0" err="1"/>
              <a:t>wir</a:t>
            </a:r>
            <a:r>
              <a:rPr lang="cs-CZ" b="1" dirty="0"/>
              <a:t> </a:t>
            </a:r>
            <a:r>
              <a:rPr lang="cs-CZ" b="1" dirty="0" err="1"/>
              <a:t>sind</a:t>
            </a:r>
            <a:r>
              <a:rPr lang="cs-CZ" b="1" dirty="0"/>
              <a:t> </a:t>
            </a:r>
            <a:r>
              <a:rPr lang="cs-CZ" b="1" dirty="0" err="1"/>
              <a:t>lockwögel</a:t>
            </a:r>
            <a:r>
              <a:rPr lang="cs-CZ" b="1" dirty="0"/>
              <a:t>, baby! (jsme volavky, baby!) 1970</a:t>
            </a:r>
          </a:p>
          <a:p>
            <a:r>
              <a:rPr lang="cs-CZ" b="1" dirty="0"/>
              <a:t>Michael: </a:t>
            </a:r>
            <a:r>
              <a:rPr lang="cs-CZ" b="1" dirty="0" err="1"/>
              <a:t>Ein</a:t>
            </a:r>
            <a:r>
              <a:rPr lang="cs-CZ" b="1" dirty="0"/>
              <a:t> </a:t>
            </a:r>
            <a:r>
              <a:rPr lang="cs-CZ" b="1" dirty="0" err="1"/>
              <a:t>Jugendbuch</a:t>
            </a:r>
            <a:r>
              <a:rPr lang="cs-CZ" b="1" dirty="0"/>
              <a:t> </a:t>
            </a:r>
            <a:r>
              <a:rPr lang="cs-CZ" b="1" dirty="0" err="1"/>
              <a:t>für</a:t>
            </a:r>
            <a:r>
              <a:rPr lang="cs-CZ" b="1" dirty="0"/>
              <a:t> </a:t>
            </a:r>
            <a:r>
              <a:rPr lang="cs-CZ" b="1" dirty="0" err="1"/>
              <a:t>die</a:t>
            </a:r>
            <a:r>
              <a:rPr lang="cs-CZ" b="1" dirty="0"/>
              <a:t> </a:t>
            </a:r>
            <a:r>
              <a:rPr lang="cs-CZ" b="1" dirty="0" err="1"/>
              <a:t>Infantilgesellschaft</a:t>
            </a:r>
            <a:r>
              <a:rPr lang="cs-CZ" b="1" dirty="0"/>
              <a:t> (Michael: Mládežnická kniha pro infantilní společnost 1972</a:t>
            </a:r>
          </a:p>
          <a:p>
            <a:r>
              <a:rPr lang="cs-CZ" b="1" dirty="0"/>
              <a:t>Die </a:t>
            </a:r>
            <a:r>
              <a:rPr lang="cs-CZ" b="1" dirty="0" err="1"/>
              <a:t>Liebhaberinnen</a:t>
            </a:r>
            <a:r>
              <a:rPr lang="cs-CZ" b="1" dirty="0"/>
              <a:t> (Milovnice) 1975</a:t>
            </a:r>
          </a:p>
          <a:p>
            <a:r>
              <a:rPr lang="cs-CZ" b="1" dirty="0"/>
              <a:t>Die </a:t>
            </a:r>
            <a:r>
              <a:rPr lang="cs-CZ" b="1" dirty="0" err="1"/>
              <a:t>Ausgesperrten</a:t>
            </a:r>
            <a:r>
              <a:rPr lang="cs-CZ" b="1" dirty="0"/>
              <a:t> (Vyvrhelové) 1980, přel. Jitka Jílková, Mladá fronta 2010</a:t>
            </a:r>
          </a:p>
          <a:p>
            <a:r>
              <a:rPr lang="cs-CZ" b="1" dirty="0">
                <a:hlinkClick r:id="rId2" action="ppaction://hlinkfile" tooltip="Die Klavierspielerin (Pianistka) (stránka neexistuje)"/>
              </a:rPr>
              <a:t>Die </a:t>
            </a:r>
            <a:r>
              <a:rPr lang="cs-CZ" b="1" dirty="0" err="1">
                <a:hlinkClick r:id="rId2" action="ppaction://hlinkfile" tooltip="Die Klavierspielerin (Pianistka) (stránka neexistuje)"/>
              </a:rPr>
              <a:t>Klavierspielerin</a:t>
            </a:r>
            <a:r>
              <a:rPr lang="cs-CZ" b="1" dirty="0">
                <a:hlinkClick r:id="rId2" action="ppaction://hlinkfile" tooltip="Die Klavierspielerin (Pianistka) (stránka neexistuje)"/>
              </a:rPr>
              <a:t> (Pianistka)</a:t>
            </a:r>
            <a:r>
              <a:rPr lang="cs-CZ" b="1" dirty="0"/>
              <a:t> 1983</a:t>
            </a:r>
          </a:p>
          <a:p>
            <a:r>
              <a:rPr lang="cs-CZ" b="1" dirty="0" err="1"/>
              <a:t>Lust</a:t>
            </a:r>
            <a:r>
              <a:rPr lang="cs-CZ" b="1" dirty="0"/>
              <a:t> (Slast) 1989</a:t>
            </a:r>
          </a:p>
          <a:p>
            <a:r>
              <a:rPr lang="cs-CZ" b="1" dirty="0" err="1"/>
              <a:t>Oh</a:t>
            </a:r>
            <a:r>
              <a:rPr lang="cs-CZ" b="1" dirty="0"/>
              <a:t> </a:t>
            </a:r>
            <a:r>
              <a:rPr lang="cs-CZ" b="1" dirty="0" err="1"/>
              <a:t>wildnis</a:t>
            </a:r>
            <a:r>
              <a:rPr lang="cs-CZ" b="1" dirty="0"/>
              <a:t>, </a:t>
            </a:r>
            <a:r>
              <a:rPr lang="cs-CZ" b="1" dirty="0" err="1"/>
              <a:t>oh</a:t>
            </a:r>
            <a:r>
              <a:rPr lang="cs-CZ" b="1" dirty="0"/>
              <a:t> </a:t>
            </a:r>
            <a:r>
              <a:rPr lang="cs-CZ" b="1" dirty="0" err="1"/>
              <a:t>Schutz</a:t>
            </a:r>
            <a:r>
              <a:rPr lang="cs-CZ" b="1" dirty="0"/>
              <a:t> vor </a:t>
            </a:r>
            <a:r>
              <a:rPr lang="cs-CZ" b="1" dirty="0" err="1"/>
              <a:t>ihr</a:t>
            </a:r>
            <a:r>
              <a:rPr lang="cs-CZ" b="1" dirty="0"/>
              <a:t> (Ó divočino, ó ochrano před ní) 1985</a:t>
            </a:r>
          </a:p>
          <a:p>
            <a:r>
              <a:rPr lang="cs-CZ" b="1" dirty="0" err="1"/>
              <a:t>Kinder</a:t>
            </a:r>
            <a:r>
              <a:rPr lang="cs-CZ" b="1" dirty="0"/>
              <a:t>, der Toten (Děti mrtvých) 1995</a:t>
            </a:r>
          </a:p>
          <a:p>
            <a:r>
              <a:rPr lang="cs-CZ" b="1" dirty="0" err="1"/>
              <a:t>Gier</a:t>
            </a:r>
            <a:r>
              <a:rPr lang="cs-CZ" b="1" dirty="0"/>
              <a:t> (Lačnost) 2000</a:t>
            </a:r>
          </a:p>
          <a:p>
            <a:endParaRPr lang="cs-CZ" dirty="0"/>
          </a:p>
        </p:txBody>
      </p:sp>
    </p:spTree>
    <p:extLst>
      <p:ext uri="{BB962C8B-B14F-4D97-AF65-F5344CB8AC3E}">
        <p14:creationId xmlns:p14="http://schemas.microsoft.com/office/powerpoint/2010/main" val="2132849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4000" b="1" dirty="0">
                <a:solidFill>
                  <a:srgbClr val="FF0000"/>
                </a:solidFill>
              </a:rPr>
              <a:t>Ožehavá témata </a:t>
            </a:r>
            <a:r>
              <a:rPr lang="cs-CZ" sz="4000" b="1" dirty="0"/>
              <a:t>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a:t>Zlom 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a:t>
            </a:r>
            <a:r>
              <a:rPr lang="cs-CZ" sz="4000" b="1" dirty="0">
                <a:solidFill>
                  <a:srgbClr val="FF0000"/>
                </a:solidFill>
              </a:rPr>
              <a:t>Die </a:t>
            </a:r>
            <a:r>
              <a:rPr lang="cs-CZ" sz="4000" b="1" dirty="0" err="1">
                <a:solidFill>
                  <a:srgbClr val="FF0000"/>
                </a:solidFill>
              </a:rPr>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b="1" dirty="0"/>
              <a:t>Po jeho vydání v Rakousku byl některými kritiky označen za </a:t>
            </a:r>
            <a:r>
              <a:rPr lang="cs-CZ" b="1" dirty="0">
                <a:solidFill>
                  <a:schemeClr val="accent5"/>
                </a:solidFill>
              </a:rPr>
              <a:t>pornografii</a:t>
            </a:r>
            <a:r>
              <a:rPr lang="cs-CZ" b="1" dirty="0"/>
              <a:t>. </a:t>
            </a:r>
            <a:r>
              <a:rPr lang="cs-CZ" b="1" dirty="0" err="1"/>
              <a:t>Elfriede</a:t>
            </a:r>
            <a:r>
              <a:rPr lang="cs-CZ"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b="1" dirty="0"/>
              <a:t>I v dalších dílech se objevuje sveřepý a ostrý boj proti klišé, která produkuje zábavní průmysl a která prosakují do lidského vědomí, staví se </a:t>
            </a:r>
            <a:r>
              <a:rPr lang="cs-CZ" b="1" dirty="0">
                <a:solidFill>
                  <a:srgbClr val="FF0000"/>
                </a:solidFill>
              </a:rPr>
              <a:t>proti nespravedlnosti, podmaňování a utiskování žen</a:t>
            </a:r>
            <a:r>
              <a:rPr lang="cs-CZ" b="1" dirty="0"/>
              <a:t>. Takovým výjimečným dílem je i kontroverzní bestseller </a:t>
            </a:r>
            <a:r>
              <a:rPr lang="cs-CZ" b="1" i="1" dirty="0" err="1">
                <a:solidFill>
                  <a:srgbClr val="FF0000"/>
                </a:solidFill>
              </a:rPr>
              <a:t>Lust</a:t>
            </a:r>
            <a:r>
              <a:rPr lang="cs-CZ" b="1" dirty="0">
                <a:solidFill>
                  <a:srgbClr val="FF0000"/>
                </a:solidFill>
              </a:rPr>
              <a:t> </a:t>
            </a:r>
            <a:r>
              <a:rPr lang="cs-CZ" b="1" dirty="0"/>
              <a:t>(Lačnost), ve kterém se Jelineková vypořádává s feministickou debatou o </a:t>
            </a:r>
            <a:r>
              <a:rPr lang="cs-CZ" b="1" dirty="0">
                <a:hlinkClick r:id="rId2" action="ppaction://hlinkfile" tooltip="Pornografie"/>
              </a:rPr>
              <a:t>pornografii</a:t>
            </a:r>
            <a:r>
              <a:rPr lang="cs-CZ"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b="1" dirty="0"/>
              <a:t>Jelineková se ve svých dílech zabývá </a:t>
            </a:r>
            <a:r>
              <a:rPr lang="cs-CZ" b="1" dirty="0">
                <a:solidFill>
                  <a:srgbClr val="FF0000"/>
                </a:solidFill>
              </a:rPr>
              <a:t>postavením žen ve společnosti, ženskou sexualitou, zvrácenou sexualitou, nerovnoprávným vztahem muže a ženy, ale třeba i problémy politickými, např. neschopností Rakouska přiznat vlastní minulost (např. díla </a:t>
            </a:r>
            <a:r>
              <a:rPr lang="cs-CZ" b="1" dirty="0" err="1">
                <a:solidFill>
                  <a:srgbClr val="FF0000"/>
                </a:solidFill>
              </a:rPr>
              <a:t>Burgtheater</a:t>
            </a:r>
            <a:r>
              <a:rPr lang="cs-CZ" b="1" dirty="0">
                <a:solidFill>
                  <a:srgbClr val="FF0000"/>
                </a:solidFill>
              </a:rPr>
              <a:t> a </a:t>
            </a:r>
            <a:r>
              <a:rPr lang="cs-CZ" b="1" dirty="0" err="1">
                <a:solidFill>
                  <a:srgbClr val="FF0000"/>
                </a:solidFill>
              </a:rPr>
              <a:t>Das</a:t>
            </a:r>
            <a:r>
              <a:rPr lang="cs-CZ" b="1" dirty="0">
                <a:solidFill>
                  <a:srgbClr val="FF0000"/>
                </a:solidFill>
              </a:rPr>
              <a:t> </a:t>
            </a:r>
            <a:r>
              <a:rPr lang="cs-CZ" b="1" dirty="0" err="1">
                <a:solidFill>
                  <a:srgbClr val="FF0000"/>
                </a:solidFill>
              </a:rPr>
              <a:t>Lebewohl</a:t>
            </a:r>
            <a:r>
              <a:rPr lang="cs-CZ" b="1" dirty="0"/>
              <a:t>). V 80. letech, konkrétně v r. 86 otevřeně vystoupila proti prezidentovi </a:t>
            </a:r>
            <a:r>
              <a:rPr lang="cs-CZ" b="1" dirty="0" err="1"/>
              <a:t>Kurtovi</a:t>
            </a:r>
            <a:r>
              <a:rPr lang="cs-CZ" b="1" dirty="0"/>
              <a:t> </a:t>
            </a:r>
            <a:r>
              <a:rPr lang="cs-CZ" b="1" dirty="0" err="1"/>
              <a:t>Waldheimovi</a:t>
            </a:r>
            <a:r>
              <a:rPr lang="cs-CZ"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1679674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br>
              <a:rPr lang="cs-CZ" b="1" dirty="0">
                <a:solidFill>
                  <a:srgbClr val="FF0000"/>
                </a:solidFill>
              </a:rPr>
            </a:br>
            <a:r>
              <a:rPr lang="cs-CZ" sz="4000" b="1" dirty="0" err="1">
                <a:solidFill>
                  <a:srgbClr val="FF0000"/>
                </a:solidFill>
              </a:rPr>
              <a:t>Gier</a:t>
            </a:r>
            <a:r>
              <a:rPr lang="cs-CZ" sz="4000" b="1" dirty="0">
                <a:solidFill>
                  <a:srgbClr val="FF0000"/>
                </a:solidFill>
              </a:rPr>
              <a:t> (Lačnost) </a:t>
            </a:r>
            <a:r>
              <a:rPr lang="cs-CZ" sz="4000" b="1" dirty="0"/>
              <a:t>2000</a:t>
            </a:r>
            <a:br>
              <a:rPr lang="cs-CZ" sz="4000" b="1" dirty="0"/>
            </a:br>
            <a:r>
              <a:rPr lang="cs-CZ" sz="4000" b="1" dirty="0"/>
              <a:t>překlad Jitka Jílková</a:t>
            </a:r>
            <a:br>
              <a:rPr lang="cs-CZ" b="1" dirty="0"/>
            </a:b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a:t>Kontrastive</a:t>
            </a:r>
            <a:r>
              <a:rPr lang="cs-CZ" sz="2400" b="1" dirty="0"/>
              <a:t> Analyse: DA Bc. Kateřina Čermáková</a:t>
            </a:r>
            <a:endParaRPr lang="cs-CZ" sz="2400" dirty="0"/>
          </a:p>
          <a:p>
            <a:r>
              <a:rPr lang="de-DE" sz="2400" b="1" dirty="0"/>
              <a:t>Phraseologismen</a:t>
            </a:r>
            <a:r>
              <a:rPr lang="cs-CZ" sz="2400" b="1" dirty="0"/>
              <a:t>/Idiome, </a:t>
            </a:r>
            <a:r>
              <a:rPr lang="de-DE" sz="2400" b="1" dirty="0"/>
              <a:t>Vergleiche und Metaphern </a:t>
            </a:r>
            <a:r>
              <a:rPr lang="cs-CZ" sz="2400" b="1" dirty="0" err="1"/>
              <a:t>bzw</a:t>
            </a:r>
            <a:r>
              <a:rPr lang="cs-CZ" sz="2400" b="1" dirty="0"/>
              <a:t>. </a:t>
            </a:r>
            <a:r>
              <a:rPr lang="cs-CZ" sz="2400" b="1" dirty="0" err="1"/>
              <a:t>andere</a:t>
            </a:r>
            <a:r>
              <a:rPr lang="cs-CZ" sz="2400" b="1" dirty="0"/>
              <a:t> </a:t>
            </a:r>
            <a:r>
              <a:rPr lang="de-DE" sz="2400" b="1" dirty="0" err="1"/>
              <a:t>Stilfguren</a:t>
            </a:r>
            <a:endParaRPr lang="cs-CZ" sz="2400" b="1" dirty="0"/>
          </a:p>
          <a:p>
            <a:r>
              <a:rPr lang="cs-CZ" sz="2400" b="1" dirty="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a:t>- </a:t>
            </a:r>
            <a:r>
              <a:rPr lang="cs-CZ" sz="2400" b="1" dirty="0" err="1">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Idiome:</a:t>
            </a: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 </a:t>
            </a: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a:t>kompromis</a:t>
            </a:r>
            <a:r>
              <a:rPr lang="cs-CZ" dirty="0"/>
              <a:t>s</a:t>
            </a:r>
            <a:r>
              <a:rPr lang="de-DE" dirty="0"/>
              <a:t>los von den Menschen das Geld für die Verzugszinsen“, „fremde Christbäume, die, trügerisch, nur eine Woche brannten = viele Menschen haben sich einen Kredit für die Weihnacht</a:t>
            </a:r>
            <a:r>
              <a:rPr lang="cs-CZ" dirty="0"/>
              <a:t>s</a:t>
            </a:r>
            <a:r>
              <a:rPr lang="de-DE" dirty="0" err="1"/>
              <a:t>geschenke</a:t>
            </a:r>
            <a:r>
              <a:rPr lang="de-DE" dirty="0"/>
              <a:t> 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 </a:t>
            </a: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p>
          <a:p>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endParaRPr lang="cs-CZ" altLang="cs-CZ" b="1" dirty="0"/>
          </a:p>
          <a:p>
            <a:r>
              <a:rPr lang="cs-CZ" altLang="cs-CZ" b="1" dirty="0" err="1">
                <a:solidFill>
                  <a:srgbClr val="7030A0"/>
                </a:solidFill>
              </a:rPr>
              <a:t>äußere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p>
          <a:p>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5.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a:solidFill>
                  <a:srgbClr val="FF0000"/>
                </a:solidFill>
              </a:rPr>
              <a:t>Stützen</a:t>
            </a:r>
            <a:r>
              <a:rPr lang="de-DE" sz="2400" b="1" dirty="0">
                <a:solidFill>
                  <a:srgbClr val="FF0000"/>
                </a:solidFill>
              </a:rPr>
              <a:t> </a:t>
            </a:r>
            <a:r>
              <a:rPr lang="cs-CZ" sz="2400" b="1" dirty="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a:t>1977</a:t>
            </a:r>
            <a:endParaRPr lang="cs-CZ" sz="2400" dirty="0"/>
          </a:p>
        </p:txBody>
      </p:sp>
      <p:sp>
        <p:nvSpPr>
          <p:cNvPr id="3" name="Zástupný symbol pro obsah 2"/>
          <p:cNvSpPr>
            <a:spLocks noGrp="1"/>
          </p:cNvSpPr>
          <p:nvPr>
            <p:ph idx="1"/>
          </p:nvPr>
        </p:nvSpPr>
        <p:spPr/>
        <p:txBody>
          <a:bodyPr>
            <a:normAutofit/>
          </a:bodyPr>
          <a:lstStyle/>
          <a:p>
            <a:r>
              <a:rPr lang="de-DE" sz="2800" b="1" dirty="0"/>
              <a:t>Übersetzung von Jitka J</a:t>
            </a:r>
            <a:r>
              <a:rPr lang="cs-CZ" sz="2800" b="1" dirty="0" err="1"/>
              <a:t>ílková</a:t>
            </a:r>
            <a:endParaRPr lang="cs-CZ" sz="2800" b="1" dirty="0"/>
          </a:p>
          <a:p>
            <a:r>
              <a:rPr lang="cs-CZ" sz="2800" b="1" dirty="0" err="1"/>
              <a:t>Anspielung</a:t>
            </a:r>
            <a:r>
              <a:rPr lang="cs-CZ" sz="2800" b="1" dirty="0"/>
              <a:t> </a:t>
            </a:r>
            <a:r>
              <a:rPr lang="cs-CZ" sz="2800" b="1" dirty="0" err="1"/>
              <a:t>auf</a:t>
            </a:r>
            <a:r>
              <a:rPr lang="cs-CZ" sz="2800" b="1" dirty="0"/>
              <a:t> Henrik Ibsen</a:t>
            </a:r>
          </a:p>
          <a:p>
            <a:r>
              <a:rPr lang="cs-CZ" sz="1800" b="1" dirty="0"/>
              <a:t>1) </a:t>
            </a:r>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p>
          <a:p>
            <a:r>
              <a:rPr lang="cs-CZ" sz="1800" b="1" dirty="0"/>
              <a:t>2)</a:t>
            </a:r>
          </a:p>
          <a:p>
            <a:r>
              <a:rPr lang="cs-CZ" sz="1800" b="1" dirty="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4. Judith Hermann</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t>junge </a:t>
            </a:r>
            <a:r>
              <a:rPr lang="cs-CZ" b="1" dirty="0" err="1"/>
              <a:t>Schriftstellerinnen-Generation</a:t>
            </a:r>
            <a:r>
              <a:rPr lang="cs-CZ" b="1" dirty="0"/>
              <a:t> </a:t>
            </a:r>
            <a:r>
              <a:rPr lang="de-DE" b="1" dirty="0"/>
              <a:t>- </a:t>
            </a:r>
            <a:r>
              <a:rPr lang="cs-CZ" b="1" dirty="0"/>
              <a:t>„</a:t>
            </a:r>
            <a:r>
              <a:rPr lang="cs-CZ" b="1" dirty="0" err="1"/>
              <a:t>schreibende</a:t>
            </a:r>
            <a:r>
              <a:rPr lang="cs-CZ" b="1" dirty="0"/>
              <a:t> Fr</a:t>
            </a:r>
            <a:r>
              <a:rPr lang="de-DE" b="1" dirty="0" err="1"/>
              <a:t>äulein</a:t>
            </a:r>
            <a:r>
              <a:rPr lang="de-DE" b="1" dirty="0"/>
              <a:t>“</a:t>
            </a:r>
            <a:r>
              <a:rPr lang="cs-CZ" b="1" dirty="0"/>
              <a:t> – 90er </a:t>
            </a:r>
            <a:r>
              <a:rPr lang="cs-CZ" b="1" dirty="0" err="1"/>
              <a:t>Jahre</a:t>
            </a:r>
            <a:r>
              <a:rPr lang="cs-CZ" b="1" dirty="0"/>
              <a:t> des 20. </a:t>
            </a:r>
            <a:r>
              <a:rPr lang="cs-CZ" b="1" dirty="0" err="1"/>
              <a:t>Jhs</a:t>
            </a:r>
            <a:r>
              <a:rPr lang="cs-CZ" b="1" dirty="0"/>
              <a:t>. bis </a:t>
            </a:r>
            <a:r>
              <a:rPr lang="cs-CZ" b="1" dirty="0" err="1"/>
              <a:t>heute</a:t>
            </a:r>
            <a:endParaRPr lang="cs-CZ" b="1" dirty="0"/>
          </a:p>
          <a:p>
            <a:r>
              <a:rPr lang="de-DE" b="1" dirty="0"/>
              <a:t>„Fräuleinwunder-Literatur“ (Juli Zeh, Julia Frank, Felicitas Hoppe, Jenny </a:t>
            </a:r>
            <a:r>
              <a:rPr lang="de-DE" b="1" dirty="0" err="1"/>
              <a:t>Erpenbeck</a:t>
            </a:r>
            <a:r>
              <a:rPr lang="de-DE" b="1" dirty="0"/>
              <a:t>)</a:t>
            </a:r>
          </a:p>
          <a:p>
            <a:r>
              <a:rPr lang="de-DE" b="1" dirty="0"/>
              <a:t>lakonischer, distanzierter, einfacher Stil</a:t>
            </a:r>
          </a:p>
          <a:p>
            <a:r>
              <a:rPr lang="de-DE" b="1" dirty="0"/>
              <a:t>minimalistisch-melancholisch</a:t>
            </a:r>
          </a:p>
          <a:p>
            <a:r>
              <a:rPr lang="de-DE" b="1" dirty="0"/>
              <a:t>ohne „kräftige“ Metaphern (im Gegensatz</a:t>
            </a:r>
            <a:r>
              <a:rPr lang="cs-CZ" b="1" dirty="0"/>
              <a:t> </a:t>
            </a:r>
            <a:r>
              <a:rPr lang="cs-CZ" b="1" dirty="0" err="1"/>
              <a:t>z.B</a:t>
            </a:r>
            <a:r>
              <a:rPr lang="cs-CZ" b="1" dirty="0"/>
              <a:t>.</a:t>
            </a:r>
            <a:r>
              <a:rPr lang="de-DE" b="1" dirty="0"/>
              <a:t> zu E. Jelinek), dennoch wirksam</a:t>
            </a:r>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Judith Hermann</a:t>
            </a:r>
            <a:endParaRPr lang="cs-CZ" b="1" dirty="0"/>
          </a:p>
        </p:txBody>
      </p:sp>
      <p:sp>
        <p:nvSpPr>
          <p:cNvPr id="3" name="Zástupný symbol pro obsah 2"/>
          <p:cNvSpPr>
            <a:spLocks noGrp="1"/>
          </p:cNvSpPr>
          <p:nvPr>
            <p:ph idx="1"/>
          </p:nvPr>
        </p:nvSpPr>
        <p:spPr/>
        <p:txBody>
          <a:bodyPr>
            <a:normAutofit/>
          </a:bodyPr>
          <a:lstStyle/>
          <a:p>
            <a:r>
              <a:rPr lang="cs-CZ" b="1" dirty="0" err="1"/>
              <a:t>geb</a:t>
            </a:r>
            <a:r>
              <a:rPr lang="cs-CZ" b="1" dirty="0"/>
              <a:t>. 1970 in </a:t>
            </a:r>
            <a:r>
              <a:rPr lang="cs-CZ" b="1" dirty="0" err="1"/>
              <a:t>Berlin</a:t>
            </a:r>
            <a:endParaRPr lang="cs-CZ" b="1" dirty="0"/>
          </a:p>
          <a:p>
            <a:r>
              <a:rPr lang="cs-CZ" b="1" dirty="0"/>
              <a:t>Studium der Germanistik </a:t>
            </a:r>
            <a:r>
              <a:rPr lang="cs-CZ" b="1" dirty="0" err="1"/>
              <a:t>und</a:t>
            </a:r>
            <a:r>
              <a:rPr lang="cs-CZ" b="1" dirty="0"/>
              <a:t> </a:t>
            </a:r>
            <a:r>
              <a:rPr lang="cs-CZ" b="1" dirty="0" err="1"/>
              <a:t>Philosophie</a:t>
            </a:r>
            <a:endParaRPr lang="cs-CZ" b="1" dirty="0"/>
          </a:p>
          <a:p>
            <a:r>
              <a:rPr lang="cs-CZ" b="1" dirty="0"/>
              <a:t>Praktikum in New York </a:t>
            </a:r>
            <a:r>
              <a:rPr lang="cs-CZ" b="1" dirty="0" err="1"/>
              <a:t>als</a:t>
            </a:r>
            <a:r>
              <a:rPr lang="cs-CZ" b="1" dirty="0"/>
              <a:t> </a:t>
            </a:r>
            <a:r>
              <a:rPr lang="cs-CZ" b="1" dirty="0" err="1"/>
              <a:t>Journalistin</a:t>
            </a:r>
            <a:endParaRPr lang="cs-CZ" b="1" dirty="0"/>
          </a:p>
          <a:p>
            <a:r>
              <a:rPr lang="cs-CZ" b="1" dirty="0" err="1"/>
              <a:t>Werke</a:t>
            </a:r>
            <a:r>
              <a:rPr lang="cs-CZ" b="1" dirty="0"/>
              <a:t>: „Sommer</a:t>
            </a:r>
            <a:r>
              <a:rPr lang="de-DE" b="1" dirty="0"/>
              <a:t>haus, später“ 1998</a:t>
            </a:r>
          </a:p>
          <a:p>
            <a:r>
              <a:rPr lang="de-DE" b="1" dirty="0"/>
              <a:t>„Nichts als Gespenster“ 2003</a:t>
            </a:r>
          </a:p>
          <a:p>
            <a:r>
              <a:rPr lang="de-DE" b="1" dirty="0"/>
              <a:t>Erzählungen und Kurzgeschichten</a:t>
            </a:r>
            <a:endParaRPr lang="cs-CZ" b="1" dirty="0"/>
          </a:p>
          <a:p>
            <a:r>
              <a:rPr lang="cs-CZ" b="1" dirty="0" err="1"/>
              <a:t>handlugsarm</a:t>
            </a:r>
            <a:r>
              <a:rPr lang="cs-CZ" b="1" dirty="0"/>
              <a:t>, </a:t>
            </a:r>
            <a:r>
              <a:rPr lang="cs-CZ" b="1" dirty="0" err="1"/>
              <a:t>z.B</a:t>
            </a:r>
            <a:r>
              <a:rPr lang="cs-CZ" b="1" dirty="0"/>
              <a:t>. </a:t>
            </a:r>
            <a:r>
              <a:rPr lang="cs-CZ" b="1" i="1" dirty="0" err="1"/>
              <a:t>Wohin</a:t>
            </a:r>
            <a:r>
              <a:rPr lang="cs-CZ" b="1" i="1" dirty="0"/>
              <a:t> des </a:t>
            </a:r>
            <a:r>
              <a:rPr lang="cs-CZ" b="1" i="1" dirty="0" err="1"/>
              <a:t>Weges</a:t>
            </a:r>
            <a:endParaRPr lang="cs-CZ" b="1" i="1" dirty="0"/>
          </a:p>
          <a:p>
            <a:endParaRPr lang="de-DE"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a:xfrm>
            <a:off x="107504" y="1340768"/>
            <a:ext cx="9262864" cy="7494315"/>
          </a:xfrm>
        </p:spPr>
        <p:txBody>
          <a:bodyPr/>
          <a:lstStyle/>
          <a:p>
            <a:pPr marL="0" indent="0">
              <a:buNone/>
            </a:pPr>
            <a:endParaRPr lang="cs-CZ" dirty="0"/>
          </a:p>
        </p:txBody>
      </p:sp>
      <p:pic>
        <p:nvPicPr>
          <p:cNvPr id="1027" name="Picture 3" descr="Judith Hermann&#10;»Aller Liebe Anfa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124" y="1988840"/>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dith Hermann&#10;»Ali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2696" y="2008272"/>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udith Hermann&#10;»Lettip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1916832"/>
            <a:ext cx="952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279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lstStyle/>
          <a:p>
            <a:r>
              <a:rPr lang="cs-CZ" sz="2000" b="1" dirty="0"/>
              <a:t>„Die </a:t>
            </a:r>
            <a:r>
              <a:rPr lang="cs-CZ" sz="2000" b="1" dirty="0" err="1"/>
              <a:t>Geschichten</a:t>
            </a:r>
            <a:r>
              <a:rPr lang="cs-CZ" sz="2000" b="1" dirty="0"/>
              <a:t> des </a:t>
            </a:r>
            <a:r>
              <a:rPr lang="cs-CZ" sz="2000" b="1" dirty="0" err="1"/>
              <a:t>neuen</a:t>
            </a:r>
            <a:r>
              <a:rPr lang="cs-CZ" sz="2000" b="1" dirty="0"/>
              <a:t> </a:t>
            </a:r>
            <a:r>
              <a:rPr lang="cs-CZ" sz="2000" b="1" dirty="0" err="1"/>
              <a:t>Buches</a:t>
            </a:r>
            <a:r>
              <a:rPr lang="de-DE" sz="2000" b="1" dirty="0"/>
              <a:t> (Nichts als Gespenster)</a:t>
            </a:r>
            <a:r>
              <a:rPr lang="cs-CZ" sz="2000" b="1" dirty="0"/>
              <a:t> </a:t>
            </a:r>
            <a:r>
              <a:rPr lang="cs-CZ" sz="2000" b="1" dirty="0" err="1"/>
              <a:t>sind</a:t>
            </a:r>
            <a:r>
              <a:rPr lang="cs-CZ" sz="2000" b="1" dirty="0"/>
              <a:t> so</a:t>
            </a:r>
          </a:p>
          <a:p>
            <a:r>
              <a:rPr lang="cs-CZ" sz="2000" b="1" dirty="0" err="1">
                <a:solidFill>
                  <a:srgbClr val="7030A0"/>
                </a:solidFill>
              </a:rPr>
              <a:t>traumverloren</a:t>
            </a:r>
            <a:endParaRPr lang="de-DE" sz="2000" b="1" dirty="0">
              <a:solidFill>
                <a:srgbClr val="7030A0"/>
              </a:solidFill>
            </a:endParaRPr>
          </a:p>
          <a:p>
            <a:r>
              <a:rPr lang="de-DE" sz="2000" b="1" dirty="0">
                <a:solidFill>
                  <a:srgbClr val="0070C0"/>
                </a:solidFill>
              </a:rPr>
              <a:t>traurig</a:t>
            </a:r>
          </a:p>
          <a:p>
            <a:r>
              <a:rPr lang="de-DE" sz="2000" b="1" dirty="0">
                <a:solidFill>
                  <a:srgbClr val="FF0000"/>
                </a:solidFill>
              </a:rPr>
              <a:t>liebesuchend</a:t>
            </a:r>
          </a:p>
          <a:p>
            <a:r>
              <a:rPr lang="de-DE" sz="2000" b="1" dirty="0" err="1">
                <a:solidFill>
                  <a:srgbClr val="92D050"/>
                </a:solidFill>
              </a:rPr>
              <a:t>abschiednehmend</a:t>
            </a:r>
            <a:endParaRPr lang="de-DE" sz="2000" b="1" dirty="0">
              <a:solidFill>
                <a:srgbClr val="92D050"/>
              </a:solidFill>
            </a:endParaRPr>
          </a:p>
          <a:p>
            <a:r>
              <a:rPr lang="de-DE" sz="2000" b="1" dirty="0">
                <a:solidFill>
                  <a:srgbClr val="00B0F0"/>
                </a:solidFill>
              </a:rPr>
              <a:t>weiterfragend</a:t>
            </a:r>
          </a:p>
          <a:p>
            <a:r>
              <a:rPr lang="de-DE" sz="2000" b="1" dirty="0">
                <a:solidFill>
                  <a:srgbClr val="C00000"/>
                </a:solidFill>
              </a:rPr>
              <a:t>zweifelnd</a:t>
            </a:r>
          </a:p>
          <a:p>
            <a:r>
              <a:rPr lang="de-DE" sz="2000" b="1" dirty="0">
                <a:solidFill>
                  <a:srgbClr val="00B050"/>
                </a:solidFill>
              </a:rPr>
              <a:t>verzweifelt</a:t>
            </a:r>
          </a:p>
          <a:p>
            <a:r>
              <a:rPr lang="de-DE" sz="2000" b="1" dirty="0">
                <a:solidFill>
                  <a:srgbClr val="FFC000"/>
                </a:solidFill>
              </a:rPr>
              <a:t>glücklich neubeginnend</a:t>
            </a:r>
            <a:r>
              <a:rPr lang="de-DE" sz="2000" b="1" dirty="0"/>
              <a:t>, schön wie damals, wie heute (…)</a:t>
            </a:r>
          </a:p>
          <a:p>
            <a:r>
              <a:rPr lang="de-DE" sz="2000" b="1" dirty="0"/>
              <a:t>Widerstehen kann man nicht.</a:t>
            </a:r>
          </a:p>
          <a:p>
            <a:r>
              <a:rPr lang="de-DE" sz="2000" b="1" dirty="0"/>
              <a:t>Volker Weidermann: Frankfurter Allgemeine Sonntagszeitung</a:t>
            </a:r>
          </a:p>
          <a:p>
            <a:endParaRPr lang="de-DE" dirty="0"/>
          </a:p>
          <a:p>
            <a:endParaRPr lang="de-DE" dirty="0"/>
          </a:p>
          <a:p>
            <a:endParaRPr lang="de-DE" dirty="0"/>
          </a:p>
          <a:p>
            <a:endParaRPr lang="cs-CZ" dirty="0"/>
          </a:p>
          <a:p>
            <a:endParaRPr lang="cs-CZ" dirty="0"/>
          </a:p>
        </p:txBody>
      </p:sp>
    </p:spTree>
    <p:extLst>
      <p:ext uri="{BB962C8B-B14F-4D97-AF65-F5344CB8AC3E}">
        <p14:creationId xmlns:p14="http://schemas.microsoft.com/office/powerpoint/2010/main" val="21142524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endParaRPr lang="cs-CZ" b="1" dirty="0">
              <a:solidFill>
                <a:srgbClr val="FF0000"/>
              </a:solidFill>
            </a:endParaRPr>
          </a:p>
        </p:txBody>
      </p:sp>
      <p:sp>
        <p:nvSpPr>
          <p:cNvPr id="3" name="Zástupný symbol pro obsah 2"/>
          <p:cNvSpPr>
            <a:spLocks noGrp="1"/>
          </p:cNvSpPr>
          <p:nvPr>
            <p:ph idx="1"/>
          </p:nvPr>
        </p:nvSpPr>
        <p:spPr/>
        <p:txBody>
          <a:bodyPr/>
          <a:lstStyle/>
          <a:p>
            <a:r>
              <a:rPr lang="cs-CZ" b="1" dirty="0" err="1"/>
              <a:t>geb</a:t>
            </a:r>
            <a:r>
              <a:rPr lang="cs-CZ" b="1" dirty="0"/>
              <a:t>. 1974 in Bonn</a:t>
            </a:r>
          </a:p>
          <a:p>
            <a:r>
              <a:rPr lang="cs-CZ" b="1" dirty="0" err="1"/>
              <a:t>Jurastudium</a:t>
            </a:r>
            <a:r>
              <a:rPr lang="cs-CZ" b="1" dirty="0"/>
              <a:t> in </a:t>
            </a:r>
            <a:r>
              <a:rPr lang="cs-CZ" b="1" dirty="0" err="1"/>
              <a:t>Passau</a:t>
            </a:r>
            <a:r>
              <a:rPr lang="cs-CZ" b="1" dirty="0"/>
              <a:t> </a:t>
            </a:r>
            <a:r>
              <a:rPr lang="cs-CZ" b="1" dirty="0" err="1"/>
              <a:t>und</a:t>
            </a:r>
            <a:r>
              <a:rPr lang="cs-CZ" b="1" dirty="0"/>
              <a:t> </a:t>
            </a:r>
            <a:r>
              <a:rPr lang="cs-CZ" b="1" dirty="0" err="1"/>
              <a:t>Leipzig</a:t>
            </a:r>
            <a:endParaRPr lang="cs-CZ" b="1" dirty="0"/>
          </a:p>
          <a:p>
            <a:r>
              <a:rPr lang="de-DE" b="1" dirty="0"/>
              <a:t>Längere Aufenthalte in New York und Krakau</a:t>
            </a:r>
          </a:p>
          <a:p>
            <a:r>
              <a:rPr lang="de-DE" b="1" dirty="0"/>
              <a:t>Romane: Adler und Engel (2001) – Welterfolg</a:t>
            </a:r>
          </a:p>
          <a:p>
            <a:r>
              <a:rPr lang="de-DE" b="1" dirty="0"/>
              <a:t>„Spieltrieb“, „Corpus Delicti“, „Schilf“</a:t>
            </a:r>
          </a:p>
          <a:p>
            <a:r>
              <a:rPr lang="de-DE" b="1" dirty="0"/>
              <a:t>„</a:t>
            </a:r>
            <a:r>
              <a:rPr lang="de-DE" b="1" dirty="0" err="1"/>
              <a:t>Nullzeit</a:t>
            </a:r>
            <a:r>
              <a:rPr lang="de-DE" b="1" dirty="0"/>
              <a:t>“ – „</a:t>
            </a:r>
            <a:r>
              <a:rPr lang="de-DE" b="1" dirty="0" err="1"/>
              <a:t>Pod</a:t>
            </a:r>
            <a:r>
              <a:rPr lang="de-DE" b="1" dirty="0"/>
              <a:t> </a:t>
            </a:r>
            <a:r>
              <a:rPr lang="de-DE" b="1" dirty="0" err="1"/>
              <a:t>vodou</a:t>
            </a:r>
            <a:r>
              <a:rPr lang="de-DE" b="1" dirty="0"/>
              <a:t>“ </a:t>
            </a:r>
            <a:r>
              <a:rPr lang="cs-CZ" b="1" dirty="0"/>
              <a:t>(Jana Zoubková)</a:t>
            </a:r>
          </a:p>
          <a:p>
            <a:r>
              <a:rPr lang="cs-CZ" b="1"/>
              <a:t>Psychothriller</a:t>
            </a:r>
            <a:endParaRPr lang="cs-CZ" b="1" dirty="0"/>
          </a:p>
        </p:txBody>
      </p:sp>
    </p:spTree>
    <p:extLst>
      <p:ext uri="{BB962C8B-B14F-4D97-AF65-F5344CB8AC3E}">
        <p14:creationId xmlns:p14="http://schemas.microsoft.com/office/powerpoint/2010/main" val="22271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Nullzeit</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sz="2800" b="1" dirty="0" err="1">
                <a:solidFill>
                  <a:srgbClr val="00B050"/>
                </a:solidFill>
              </a:rPr>
              <a:t>Figurenkonstellation</a:t>
            </a:r>
            <a:r>
              <a:rPr lang="cs-CZ" sz="2800" b="1" dirty="0">
                <a:solidFill>
                  <a:srgbClr val="00B050"/>
                </a:solidFill>
              </a:rPr>
              <a:t>:</a:t>
            </a:r>
          </a:p>
          <a:p>
            <a:r>
              <a:rPr lang="cs-CZ" sz="2800" b="1" dirty="0"/>
              <a:t>Sven: </a:t>
            </a:r>
            <a:r>
              <a:rPr lang="de-DE" sz="2800" b="1" dirty="0"/>
              <a:t>Hauptfigur, Ich-Erzähler</a:t>
            </a:r>
          </a:p>
          <a:p>
            <a:r>
              <a:rPr lang="de-DE" sz="2800" b="1" dirty="0"/>
              <a:t>(Antje): seine Partnerin</a:t>
            </a:r>
          </a:p>
          <a:p>
            <a:r>
              <a:rPr lang="de-DE" sz="2800" b="1" dirty="0" err="1"/>
              <a:t>Jola</a:t>
            </a:r>
            <a:r>
              <a:rPr lang="de-DE" sz="2800" b="1" dirty="0"/>
              <a:t>: Schauspielerin – Tagebuch</a:t>
            </a:r>
          </a:p>
          <a:p>
            <a:r>
              <a:rPr lang="de-DE" sz="2800" b="1" dirty="0"/>
              <a:t>Theo: </a:t>
            </a:r>
            <a:r>
              <a:rPr lang="de-DE" sz="2800" b="1" dirty="0" err="1"/>
              <a:t>Schrifsteller</a:t>
            </a:r>
            <a:endParaRPr lang="cs-CZ" sz="2800" b="1" dirty="0"/>
          </a:p>
          <a:p>
            <a:r>
              <a:rPr lang="cs-CZ" sz="2800" b="1" dirty="0">
                <a:solidFill>
                  <a:srgbClr val="00B050"/>
                </a:solidFill>
              </a:rPr>
              <a:t>Er</a:t>
            </a:r>
            <a:r>
              <a:rPr lang="de-DE" sz="2800" b="1" dirty="0">
                <a:solidFill>
                  <a:srgbClr val="00B050"/>
                </a:solidFill>
              </a:rPr>
              <a:t>zählweise:</a:t>
            </a:r>
          </a:p>
          <a:p>
            <a:r>
              <a:rPr lang="de-DE" sz="2800" b="1" dirty="0"/>
              <a:t>Ich-Erzähler: Erzählen, Naturschilderungen, Charakterisierungen von Personen, Fachwortschatz-Fachjargon (Tauchsport)?</a:t>
            </a:r>
          </a:p>
          <a:p>
            <a:r>
              <a:rPr lang="de-DE" sz="2800" b="1" dirty="0"/>
              <a:t>Szenische Darstellungen: Dialoge der handelnden Personen</a:t>
            </a:r>
          </a:p>
          <a:p>
            <a:r>
              <a:rPr lang="de-DE" sz="2800" b="1" dirty="0"/>
              <a:t>Tagebucheintragungen von </a:t>
            </a:r>
            <a:r>
              <a:rPr lang="de-DE" sz="2800" b="1"/>
              <a:t>Jola</a:t>
            </a:r>
            <a:endParaRPr lang="de-DE" sz="2800" b="1" dirty="0"/>
          </a:p>
          <a:p>
            <a:endParaRPr lang="cs-CZ" b="1" dirty="0"/>
          </a:p>
        </p:txBody>
      </p:sp>
    </p:spTree>
    <p:extLst>
      <p:ext uri="{BB962C8B-B14F-4D97-AF65-F5344CB8AC3E}">
        <p14:creationId xmlns:p14="http://schemas.microsoft.com/office/powerpoint/2010/main" val="29463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00B0F0"/>
                </a:solidFill>
              </a:rPr>
              <a:t>Nullzeit</a:t>
            </a:r>
            <a:r>
              <a:rPr lang="de-DE" b="1" dirty="0">
                <a:solidFill>
                  <a:srgbClr val="00B0F0"/>
                </a:solidFill>
              </a:rPr>
              <a:t> – </a:t>
            </a:r>
            <a:r>
              <a:rPr lang="de-DE" b="1" dirty="0" err="1">
                <a:solidFill>
                  <a:srgbClr val="00B0F0"/>
                </a:solidFill>
              </a:rPr>
              <a:t>Pod</a:t>
            </a:r>
            <a:r>
              <a:rPr lang="de-DE" b="1" dirty="0">
                <a:solidFill>
                  <a:srgbClr val="00B0F0"/>
                </a:solidFill>
              </a:rPr>
              <a:t> </a:t>
            </a:r>
            <a:r>
              <a:rPr lang="de-DE" b="1" dirty="0" err="1">
                <a:solidFill>
                  <a:srgbClr val="00B0F0"/>
                </a:solidFill>
              </a:rPr>
              <a:t>vodou</a:t>
            </a:r>
            <a:endParaRPr lang="cs-CZ" b="1" dirty="0">
              <a:solidFill>
                <a:srgbClr val="00B0F0"/>
              </a:solidFill>
            </a:endParaRPr>
          </a:p>
        </p:txBody>
      </p:sp>
      <p:sp>
        <p:nvSpPr>
          <p:cNvPr id="3" name="Zástupný symbol pro obsah 2"/>
          <p:cNvSpPr>
            <a:spLocks noGrp="1"/>
          </p:cNvSpPr>
          <p:nvPr>
            <p:ph idx="1"/>
          </p:nvPr>
        </p:nvSpPr>
        <p:spPr/>
        <p:txBody>
          <a:bodyPr>
            <a:normAutofit fontScale="92500"/>
          </a:bodyPr>
          <a:lstStyle/>
          <a:p>
            <a:r>
              <a:rPr lang="de-DE" b="1" dirty="0"/>
              <a:t>„Im Auto fragte ich, was </a:t>
            </a:r>
            <a:r>
              <a:rPr lang="de-DE" b="1" dirty="0" err="1">
                <a:solidFill>
                  <a:srgbClr val="00B0F0"/>
                </a:solidFill>
              </a:rPr>
              <a:t>Nullzeit</a:t>
            </a:r>
            <a:r>
              <a:rPr lang="de-DE" b="1" dirty="0"/>
              <a:t> sei. </a:t>
            </a:r>
            <a:r>
              <a:rPr lang="de-DE" b="1" dirty="0" err="1"/>
              <a:t>Jola</a:t>
            </a:r>
            <a:r>
              <a:rPr lang="de-DE" b="1" dirty="0"/>
              <a:t> antwortete, </a:t>
            </a:r>
            <a:r>
              <a:rPr lang="de-DE" b="1" dirty="0" err="1">
                <a:solidFill>
                  <a:srgbClr val="00B0F0"/>
                </a:solidFill>
              </a:rPr>
              <a:t>Nullzeit</a:t>
            </a:r>
            <a:r>
              <a:rPr lang="de-DE" b="1" dirty="0">
                <a:solidFill>
                  <a:srgbClr val="00B0F0"/>
                </a:solidFill>
              </a:rPr>
              <a:t> </a:t>
            </a:r>
            <a:r>
              <a:rPr lang="de-DE" b="1" dirty="0"/>
              <a:t>sei die Anzahl von Minuten, die man </a:t>
            </a:r>
            <a:r>
              <a:rPr lang="de-DE" b="1" dirty="0">
                <a:solidFill>
                  <a:srgbClr val="00B0F0"/>
                </a:solidFill>
              </a:rPr>
              <a:t>unter Wasser </a:t>
            </a:r>
            <a:r>
              <a:rPr lang="de-DE" b="1" dirty="0"/>
              <a:t>verbringen dürfe. Theo ergänzte, es habe etwas mit Stickstoff zu tun.“ (S. 42)</a:t>
            </a:r>
          </a:p>
          <a:p>
            <a:r>
              <a:rPr lang="cs-CZ" b="1" dirty="0"/>
              <a:t>„V autě jsem se jich zeptal, co to je </a:t>
            </a:r>
            <a:r>
              <a:rPr lang="cs-CZ" b="1" dirty="0">
                <a:solidFill>
                  <a:srgbClr val="00B0F0"/>
                </a:solidFill>
              </a:rPr>
              <a:t>čas bez dekomprese</a:t>
            </a:r>
            <a:r>
              <a:rPr lang="cs-CZ" b="1" dirty="0"/>
              <a:t>. Jola odpověděla, že je to počet minut, které se můžou strávit </a:t>
            </a:r>
            <a:r>
              <a:rPr lang="cs-CZ" b="1" dirty="0">
                <a:solidFill>
                  <a:srgbClr val="00B0F0"/>
                </a:solidFill>
              </a:rPr>
              <a:t>pod vodou</a:t>
            </a:r>
            <a:r>
              <a:rPr lang="cs-CZ" b="1" dirty="0"/>
              <a:t>. </a:t>
            </a:r>
            <a:r>
              <a:rPr lang="cs-CZ" b="1" dirty="0" err="1"/>
              <a:t>Theo</a:t>
            </a:r>
            <a:r>
              <a:rPr lang="cs-CZ" b="1" dirty="0"/>
              <a:t> doplnil, že to nějak souvisí s dusíkem.“ (s. 41)</a:t>
            </a:r>
          </a:p>
        </p:txBody>
      </p:sp>
    </p:spTree>
    <p:extLst>
      <p:ext uri="{BB962C8B-B14F-4D97-AF65-F5344CB8AC3E}">
        <p14:creationId xmlns:p14="http://schemas.microsoft.com/office/powerpoint/2010/main" val="18424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Journalist-</a:t>
            </a:r>
            <a:r>
              <a:rPr lang="de-DE" sz="7200" b="1" dirty="0" err="1"/>
              <a:t>Stipend</a:t>
            </a:r>
            <a:r>
              <a:rPr lang="cs-CZ" sz="7200" b="1" dirty="0"/>
              <a:t>i</a:t>
            </a:r>
            <a:r>
              <a:rPr lang="de-DE" sz="7200" b="1" dirty="0" err="1"/>
              <a:t>ant</a:t>
            </a:r>
            <a:r>
              <a:rPr lang="de-DE" sz="7200" b="1" dirty="0"/>
              <a:t> 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Deutschland</a:t>
            </a:r>
            <a:r>
              <a:rPr lang="cs-CZ" sz="7200" b="1" dirty="0"/>
              <a:t>, </a:t>
            </a:r>
            <a:r>
              <a:rPr lang="de-DE" sz="7200" b="1" dirty="0"/>
              <a:t>Maurer,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a:t>U-Bahn</a:t>
            </a:r>
            <a:r>
              <a:rPr lang="cs-CZ" sz="7200" b="1" dirty="0"/>
              <a:t>, </a:t>
            </a:r>
            <a:r>
              <a:rPr lang="de-DE" sz="7200" b="1" i="1" dirty="0" err="1"/>
              <a:t>Jaromír</a:t>
            </a:r>
            <a:r>
              <a:rPr lang="de-DE" sz="7200" b="1" i="1" dirty="0"/>
              <a:t> &amp; The Bombers</a:t>
            </a:r>
            <a:r>
              <a:rPr lang="cs-CZ" sz="7200" b="1" i="1" dirty="0"/>
              <a:t> </a:t>
            </a:r>
            <a:r>
              <a:rPr lang="cs-CZ" sz="7200" b="1" dirty="0" err="1"/>
              <a:t>und</a:t>
            </a:r>
            <a:r>
              <a:rPr lang="cs-CZ" sz="7200" b="1" dirty="0"/>
              <a:t> </a:t>
            </a:r>
            <a:r>
              <a:rPr lang="cs-CZ" sz="7200" b="1" i="1" dirty="0"/>
              <a:t>Kafka-Band</a:t>
            </a:r>
            <a:r>
              <a:rPr lang="de-DE" sz="7200" b="1" i="1" dirty="0"/>
              <a:t> </a:t>
            </a:r>
            <a:r>
              <a:rPr lang="de-DE" sz="7200" b="1" dirty="0"/>
              <a:t>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a:t>:</a:t>
            </a:r>
            <a:endParaRPr lang="de-DE" altLang="cs-CZ" sz="2000" b="1" dirty="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sz="2000" b="1" dirty="0">
                <a:solidFill>
                  <a:srgbClr val="0070C0"/>
                </a:solidFill>
              </a:rPr>
              <a:t>TEXTSORTE</a:t>
            </a:r>
            <a:r>
              <a:rPr lang="de-DE" altLang="cs-CZ" sz="2000" b="1" dirty="0">
                <a:solidFill>
                  <a:srgbClr val="0070C0"/>
                </a:solidFill>
              </a:rPr>
              <a:t>: </a:t>
            </a:r>
          </a:p>
          <a:p>
            <a:r>
              <a:rPr lang="de-DE" altLang="cs-CZ" sz="2000" b="1" dirty="0">
                <a:solidFill>
                  <a:srgbClr val="0070C0"/>
                </a:solidFill>
              </a:rPr>
              <a:t>Literarische Genres – Gattungen: Epik, Lyrik, Dramatik</a:t>
            </a:r>
          </a:p>
          <a:p>
            <a:r>
              <a:rPr lang="de-DE" altLang="cs-CZ" sz="2000" b="1" dirty="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a:t>:</a:t>
            </a:r>
            <a:r>
              <a:rPr lang="de-DE" altLang="cs-CZ" sz="2000" b="1" dirty="0"/>
              <a:t> informativ, </a:t>
            </a:r>
            <a:r>
              <a:rPr lang="de-DE" altLang="cs-CZ" sz="2000" b="1" dirty="0" err="1"/>
              <a:t>appellativ</a:t>
            </a:r>
            <a:r>
              <a:rPr lang="de-DE" altLang="cs-CZ" sz="2000" b="1" dirty="0"/>
              <a:t>, </a:t>
            </a:r>
            <a:r>
              <a:rPr lang="de-DE" altLang="cs-CZ" sz="2000" b="1" dirty="0" err="1"/>
              <a:t>obligativ</a:t>
            </a:r>
            <a:r>
              <a:rPr lang="de-DE" altLang="cs-CZ" sz="2000" b="1" dirty="0"/>
              <a:t>, kontakt-, deklarativ, </a:t>
            </a:r>
            <a:r>
              <a:rPr lang="de-DE" altLang="cs-CZ" sz="2800" b="1" dirty="0">
                <a:solidFill>
                  <a:srgbClr val="00B050"/>
                </a:solidFill>
              </a:rPr>
              <a:t>poetische Funktion</a:t>
            </a:r>
          </a:p>
          <a:p>
            <a:r>
              <a:rPr lang="de-DE" altLang="cs-CZ" sz="2800" b="1" dirty="0">
                <a:solidFill>
                  <a:srgbClr val="00B050"/>
                </a:solidFill>
              </a:rPr>
              <a:t>Literarische Werke - Fiktion</a:t>
            </a:r>
            <a:endParaRPr lang="cs-CZ" altLang="cs-CZ" sz="28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r>
              <a:rPr lang="cs-CZ" b="1" dirty="0">
                <a:solidFill>
                  <a:srgbClr val="FF0000"/>
                </a:solidFill>
              </a:rPr>
              <a:t> - </a:t>
            </a:r>
            <a:r>
              <a:rPr lang="cs-CZ" b="1" dirty="0" err="1">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Konec punku v Helsinkách (Labyrint, 2010) - </a:t>
            </a:r>
            <a:r>
              <a:rPr lang="cs-CZ" b="1" dirty="0" err="1"/>
              <a:t>Vom</a:t>
            </a:r>
            <a:r>
              <a:rPr lang="cs-CZ" b="1" dirty="0"/>
              <a:t> Ende des </a:t>
            </a:r>
            <a:r>
              <a:rPr lang="cs-CZ" b="1" dirty="0" err="1"/>
              <a:t>Punks</a:t>
            </a:r>
            <a:r>
              <a:rPr lang="cs-CZ" b="1" dirty="0"/>
              <a:t> in </a:t>
            </a:r>
            <a:r>
              <a:rPr lang="cs-CZ" b="1" dirty="0" err="1"/>
              <a:t>Helsinki</a:t>
            </a:r>
            <a:endParaRPr lang="cs-CZ" b="1" dirty="0"/>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br>
              <a:rPr lang="cs-CZ" b="1" dirty="0"/>
            </a:br>
            <a:r>
              <a:rPr lang="de-DE" b="1" dirty="0"/>
              <a:t>Die Übersetzungen</a:t>
            </a:r>
            <a:r>
              <a:rPr lang="cs-CZ" b="1" dirty="0"/>
              <a:t> </a:t>
            </a:r>
            <a:r>
              <a:rPr lang="cs-CZ" b="1" dirty="0" err="1"/>
              <a:t>aus</a:t>
            </a:r>
            <a:r>
              <a:rPr lang="cs-CZ" b="1" dirty="0"/>
              <a:t> dem </a:t>
            </a:r>
            <a:r>
              <a:rPr lang="cs-CZ" b="1" dirty="0" err="1"/>
              <a:t>Tschechischen</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a:t>Tereza 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1996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2009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2011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2003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2001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Nebe pod Berlínem</a:t>
            </a:r>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Der Musik</a:t>
            </a:r>
            <a:r>
              <a:rPr lang="cs-CZ" sz="1800" b="1" dirty="0"/>
              <a:t>-</a:t>
            </a:r>
            <a:r>
              <a:rPr lang="de-DE" sz="1800" b="1" dirty="0"/>
              <a:t>Gruppe realisiert </a:t>
            </a:r>
            <a:r>
              <a:rPr lang="cs-CZ" sz="1800" b="1" dirty="0" err="1"/>
              <a:t>ihre</a:t>
            </a:r>
            <a:r>
              <a:rPr lang="cs-CZ" sz="1800" b="1" dirty="0"/>
              <a:t> </a:t>
            </a:r>
            <a:r>
              <a:rPr lang="de-DE" sz="1800" b="1" dirty="0"/>
              <a:t>ersten Konzerte, die ziemlich erfolgreich werden.</a:t>
            </a:r>
            <a:endParaRPr lang="cs-CZ" sz="1800" b="1" dirty="0"/>
          </a:p>
        </p:txBody>
      </p:sp>
    </p:spTree>
    <p:extLst>
      <p:ext uri="{BB962C8B-B14F-4D97-AF65-F5344CB8AC3E}">
        <p14:creationId xmlns:p14="http://schemas.microsoft.com/office/powerpoint/2010/main" val="764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Textbeispiele</a:t>
            </a:r>
            <a:r>
              <a:rPr lang="cs-CZ" b="1" dirty="0">
                <a:solidFill>
                  <a:srgbClr val="FF0000"/>
                </a:solidFill>
              </a:rPr>
              <a:t>: Idiome</a:t>
            </a: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endParaRPr lang="cs-CZ" sz="2800" b="1" dirty="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a:t>:</a:t>
            </a:r>
            <a:r>
              <a:rPr lang="de-DE" altLang="cs-CZ" sz="2400" b="1" dirty="0"/>
              <a:t> mündlich – </a:t>
            </a:r>
            <a:r>
              <a:rPr lang="de-DE" altLang="cs-CZ" sz="2400" b="1" dirty="0">
                <a:solidFill>
                  <a:srgbClr val="00B0F0"/>
                </a:solidFill>
              </a:rPr>
              <a:t>schriftlich</a:t>
            </a:r>
            <a:r>
              <a:rPr lang="de-DE" altLang="cs-CZ" sz="2400" b="1" dirty="0"/>
              <a:t>;</a:t>
            </a:r>
            <a:r>
              <a:rPr lang="de-DE" altLang="cs-CZ" sz="2400" b="1" dirty="0">
                <a:solidFill>
                  <a:srgbClr val="00B0F0"/>
                </a:solidFill>
              </a:rPr>
              <a:t> gedruckt – </a:t>
            </a:r>
            <a:r>
              <a:rPr lang="de-DE" altLang="cs-CZ" sz="2400" b="1" dirty="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a:solidFill>
                  <a:srgbClr val="0070C0"/>
                </a:solidFill>
              </a:rPr>
              <a:t>Publikationen</a:t>
            </a:r>
            <a:endParaRPr lang="de-DE" altLang="cs-CZ" sz="2400" b="1" dirty="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a:t>Textkomposition</a:t>
            </a:r>
            <a:r>
              <a:rPr lang="de-DE" altLang="cs-CZ" sz="2400" b="1" dirty="0"/>
              <a:t> (Textaufbau)</a:t>
            </a:r>
          </a:p>
          <a:p>
            <a:r>
              <a:rPr lang="cs-CZ" altLang="cs-CZ" sz="2400" b="1" dirty="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a:t>semantische</a:t>
            </a:r>
            <a:r>
              <a:rPr lang="de-DE" altLang="cs-CZ" sz="2400" b="1" dirty="0"/>
              <a:t> </a:t>
            </a:r>
            <a:r>
              <a:rPr lang="cs-CZ" altLang="cs-CZ" sz="2400" b="1" dirty="0" err="1"/>
              <a:t>Felder</a:t>
            </a:r>
            <a:endParaRPr lang="de-DE" altLang="cs-CZ" sz="2400" b="1" dirty="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a:t>  </a:t>
            </a:r>
            <a:r>
              <a:rPr lang="cs-CZ" altLang="cs-CZ" sz="2400" b="1" dirty="0"/>
              <a:t> </a:t>
            </a:r>
            <a:r>
              <a:rPr lang="cs-CZ" altLang="cs-CZ" sz="2400" b="1" dirty="0" err="1"/>
              <a:t>Berichten</a:t>
            </a:r>
            <a:r>
              <a:rPr lang="cs-CZ" altLang="cs-CZ" sz="2400" b="1" dirty="0"/>
              <a:t>,</a:t>
            </a:r>
            <a:r>
              <a:rPr lang="cs-CZ" altLang="cs-CZ" sz="2800" b="1" dirty="0">
                <a:solidFill>
                  <a:srgbClr val="00B050"/>
                </a:solidFill>
              </a:rPr>
              <a:t> </a:t>
            </a:r>
            <a:r>
              <a:rPr lang="cs-CZ" altLang="cs-CZ" b="1" dirty="0" err="1">
                <a:solidFill>
                  <a:srgbClr val="00B050"/>
                </a:solidFill>
              </a:rPr>
              <a:t>Erzählen</a:t>
            </a:r>
            <a:r>
              <a:rPr lang="cs-CZ" altLang="cs-CZ" sz="2400" b="1" dirty="0">
                <a:solidFill>
                  <a:srgbClr val="00B050"/>
                </a:solidFill>
              </a:rPr>
              <a:t>, </a:t>
            </a:r>
            <a:r>
              <a:rPr lang="cs-CZ" altLang="cs-CZ" sz="2400" b="1" dirty="0" err="1">
                <a:solidFill>
                  <a:srgbClr val="00B050"/>
                </a:solidFill>
              </a:rPr>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solidFill>
                  <a:srgbClr val="00B050"/>
                </a:solidFill>
              </a:rPr>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a:t>:</a:t>
            </a:r>
            <a:endParaRPr lang="de-DE" altLang="cs-CZ" sz="2400" b="1" dirty="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b="1" dirty="0" err="1">
                <a:solidFill>
                  <a:srgbClr val="00B050"/>
                </a:solidFill>
              </a:rPr>
              <a:t>Individualstil</a:t>
            </a:r>
            <a:r>
              <a:rPr lang="cs-CZ" altLang="cs-CZ" b="1" dirty="0">
                <a:solidFill>
                  <a:srgbClr val="00B050"/>
                </a:solidFill>
              </a:rPr>
              <a:t>: </a:t>
            </a:r>
            <a:r>
              <a:rPr lang="cs-CZ" altLang="cs-CZ" b="1" dirty="0" err="1"/>
              <a:t>welche</a:t>
            </a:r>
            <a:r>
              <a:rPr lang="cs-CZ" altLang="cs-CZ" b="1" dirty="0"/>
              <a:t> </a:t>
            </a:r>
            <a:r>
              <a:rPr lang="cs-CZ" altLang="cs-CZ" b="1" dirty="0" err="1"/>
              <a:t>Stilelemente</a:t>
            </a:r>
            <a:r>
              <a:rPr lang="cs-CZ" altLang="cs-CZ" b="1" dirty="0"/>
              <a:t> </a:t>
            </a:r>
            <a:r>
              <a:rPr lang="cs-CZ" altLang="cs-CZ" b="1" dirty="0" err="1"/>
              <a:t>werden</a:t>
            </a:r>
            <a:r>
              <a:rPr lang="cs-CZ" altLang="cs-CZ" b="1" dirty="0"/>
              <a:t> </a:t>
            </a:r>
            <a:r>
              <a:rPr lang="cs-CZ" altLang="cs-CZ" b="1" dirty="0" err="1"/>
              <a:t>vom</a:t>
            </a:r>
            <a:r>
              <a:rPr lang="cs-CZ" altLang="cs-CZ" b="1" dirty="0"/>
              <a:t> Autor </a:t>
            </a:r>
            <a:r>
              <a:rPr lang="cs-CZ" altLang="cs-CZ" b="1" dirty="0" err="1"/>
              <a:t>bevorzugt</a:t>
            </a:r>
            <a:r>
              <a:rPr lang="cs-CZ" altLang="cs-CZ" b="1" dirty="0"/>
              <a:t> </a:t>
            </a:r>
            <a:r>
              <a:rPr lang="cs-CZ" altLang="cs-CZ" b="1" dirty="0" err="1"/>
              <a:t>aus</a:t>
            </a:r>
            <a:r>
              <a:rPr lang="de-DE" altLang="cs-CZ" b="1" dirty="0"/>
              <a:t>gewählt und kombiniert</a:t>
            </a:r>
          </a:p>
          <a:p>
            <a:pPr>
              <a:lnSpc>
                <a:spcPct val="90000"/>
              </a:lnSpc>
            </a:pPr>
            <a:r>
              <a:rPr lang="cs-CZ" altLang="cs-CZ" sz="2600" b="1" dirty="0" err="1"/>
              <a:t>lexikalische</a:t>
            </a:r>
            <a:r>
              <a:rPr lang="cs-CZ" altLang="cs-CZ" sz="2600" b="1" dirty="0"/>
              <a:t> SE </a:t>
            </a:r>
            <a:r>
              <a:rPr lang="cs-CZ" altLang="cs-CZ" sz="2600" b="1" dirty="0" err="1"/>
              <a:t>unter</a:t>
            </a:r>
            <a:r>
              <a:rPr lang="cs-CZ" altLang="cs-CZ" sz="2600" b="1" dirty="0"/>
              <a:t>  </a:t>
            </a:r>
            <a:r>
              <a:rPr lang="cs-CZ" altLang="cs-CZ" sz="2600" b="1" dirty="0" err="1"/>
              <a:t>verschiedenen</a:t>
            </a:r>
            <a:r>
              <a:rPr lang="cs-CZ" altLang="cs-CZ" sz="2600" b="1" dirty="0"/>
              <a:t> </a:t>
            </a:r>
            <a:r>
              <a:rPr lang="cs-CZ" altLang="cs-CZ" sz="2600" b="1" dirty="0" err="1"/>
              <a:t>Aspekten</a:t>
            </a:r>
            <a:r>
              <a:rPr lang="de-DE" altLang="cs-CZ" sz="2600" b="1" dirty="0"/>
              <a:t>: </a:t>
            </a:r>
            <a:endParaRPr lang="cs-CZ" altLang="cs-CZ" sz="2600" b="1" dirty="0"/>
          </a:p>
          <a:p>
            <a:pPr>
              <a:lnSpc>
                <a:spcPct val="90000"/>
              </a:lnSpc>
            </a:pPr>
            <a:r>
              <a:rPr lang="cs-CZ" altLang="cs-CZ" sz="2600" b="1" dirty="0" err="1"/>
              <a:t>grammatische</a:t>
            </a:r>
            <a:r>
              <a:rPr lang="cs-CZ" altLang="cs-CZ" sz="2600" b="1" dirty="0"/>
              <a:t> SE (</a:t>
            </a:r>
            <a:r>
              <a:rPr lang="cs-CZ" altLang="cs-CZ" sz="2600" b="1" dirty="0" err="1"/>
              <a:t>morphologisch</a:t>
            </a:r>
            <a:r>
              <a:rPr lang="cs-CZ" altLang="cs-CZ" sz="2600" b="1" dirty="0"/>
              <a:t>,  </a:t>
            </a:r>
            <a:r>
              <a:rPr lang="cs-CZ" altLang="cs-CZ" sz="2600" b="1" dirty="0" err="1"/>
              <a:t>syntaktisch</a:t>
            </a:r>
            <a:r>
              <a:rPr lang="cs-CZ" altLang="cs-CZ" sz="2600" b="1" dirty="0"/>
              <a:t>): </a:t>
            </a:r>
            <a:r>
              <a:rPr lang="cs-CZ" altLang="cs-CZ" sz="2600" b="1" dirty="0" err="1"/>
              <a:t>direkte</a:t>
            </a:r>
            <a:r>
              <a:rPr lang="cs-CZ" altLang="cs-CZ" sz="2600" b="1" dirty="0"/>
              <a:t> </a:t>
            </a:r>
            <a:r>
              <a:rPr lang="cs-CZ" altLang="cs-CZ" sz="2600" b="1" dirty="0" err="1"/>
              <a:t>Rede</a:t>
            </a:r>
            <a:r>
              <a:rPr lang="cs-CZ" altLang="cs-CZ" sz="2600" b="1" dirty="0"/>
              <a:t>, </a:t>
            </a:r>
            <a:r>
              <a:rPr lang="cs-CZ" altLang="cs-CZ" sz="2600" b="1" dirty="0" err="1"/>
              <a:t>Doppelpunktstruktur</a:t>
            </a:r>
            <a:r>
              <a:rPr lang="cs-CZ" altLang="cs-CZ" sz="2600" b="1" dirty="0"/>
              <a:t>, Parenthese</a:t>
            </a:r>
          </a:p>
          <a:p>
            <a:pPr>
              <a:lnSpc>
                <a:spcPct val="90000"/>
              </a:lnSpc>
            </a:pPr>
            <a:r>
              <a:rPr lang="cs-CZ" altLang="cs-CZ" sz="2600" b="1" dirty="0" err="1"/>
              <a:t>phonetische</a:t>
            </a:r>
            <a:r>
              <a:rPr lang="cs-CZ" altLang="cs-CZ" sz="2600" b="1" dirty="0"/>
              <a:t> SE: </a:t>
            </a:r>
            <a:r>
              <a:rPr lang="de-DE" altLang="cs-CZ" sz="2600" b="1" dirty="0" err="1"/>
              <a:t>Onomatopoe</a:t>
            </a:r>
            <a:endParaRPr lang="cs-CZ" altLang="cs-CZ" sz="2600" b="1" dirty="0"/>
          </a:p>
          <a:p>
            <a:pPr>
              <a:lnSpc>
                <a:spcPct val="90000"/>
              </a:lnSpc>
            </a:pPr>
            <a:r>
              <a:rPr lang="cs-CZ" altLang="cs-CZ" sz="2600" b="1" dirty="0"/>
              <a:t>Tropen </a:t>
            </a:r>
            <a:r>
              <a:rPr lang="cs-CZ" altLang="cs-CZ" sz="2600" b="1" dirty="0" err="1"/>
              <a:t>und</a:t>
            </a:r>
            <a:r>
              <a:rPr lang="cs-CZ" altLang="cs-CZ" sz="2600" b="1" dirty="0"/>
              <a:t> </a:t>
            </a:r>
            <a:r>
              <a:rPr lang="cs-CZ" altLang="cs-CZ" sz="2600" b="1" dirty="0" err="1"/>
              <a:t>Stilfiguren</a:t>
            </a:r>
            <a:r>
              <a:rPr lang="cs-CZ" altLang="cs-CZ" sz="2600" b="1" dirty="0"/>
              <a:t>: </a:t>
            </a:r>
            <a:r>
              <a:rPr lang="cs-CZ" altLang="cs-CZ" sz="2600" b="1" dirty="0" err="1"/>
              <a:t>Metaphe</a:t>
            </a:r>
            <a:r>
              <a:rPr lang="de-DE" altLang="cs-CZ" sz="2600" b="1" dirty="0"/>
              <a:t>r…</a:t>
            </a:r>
            <a:endParaRPr lang="cs-CZ" altLang="cs-CZ" sz="2600" b="1" dirty="0"/>
          </a:p>
          <a:p>
            <a:pPr>
              <a:lnSpc>
                <a:spcPct val="90000"/>
              </a:lnSpc>
            </a:pPr>
            <a:r>
              <a:rPr lang="cs-CZ" altLang="cs-CZ" sz="2600" b="1" dirty="0" err="1">
                <a:solidFill>
                  <a:srgbClr val="0070C0"/>
                </a:solidFill>
              </a:rPr>
              <a:t>Stilzüge</a:t>
            </a:r>
            <a:r>
              <a:rPr lang="cs-CZ" altLang="cs-CZ" sz="2600" b="1" dirty="0">
                <a:solidFill>
                  <a:srgbClr val="0070C0"/>
                </a:solidFill>
              </a:rPr>
              <a:t> </a:t>
            </a:r>
            <a:r>
              <a:rPr lang="cs-CZ" altLang="cs-CZ" sz="2600" b="1" dirty="0"/>
              <a:t>– </a:t>
            </a:r>
            <a:r>
              <a:rPr lang="cs-CZ" altLang="cs-CZ" sz="2600" b="1" dirty="0" err="1"/>
              <a:t>Wirkung</a:t>
            </a:r>
            <a:r>
              <a:rPr lang="cs-CZ" altLang="cs-CZ" sz="2600" b="1" dirty="0"/>
              <a:t> des </a:t>
            </a:r>
            <a:r>
              <a:rPr lang="cs-CZ" altLang="cs-CZ" sz="2600" b="1" dirty="0" err="1"/>
              <a:t>Textes</a:t>
            </a:r>
            <a:endParaRPr lang="cs-CZ" altLang="cs-CZ" sz="2600" b="1" dirty="0"/>
          </a:p>
          <a:p>
            <a:pPr>
              <a:lnSpc>
                <a:spcPct val="90000"/>
              </a:lnSpc>
            </a:pPr>
            <a:endParaRPr lang="cs-CZ" altLang="cs-CZ" b="1" dirty="0">
              <a:solidFill>
                <a:srgbClr val="00B050"/>
              </a:solidFill>
            </a:endParaRPr>
          </a:p>
          <a:p>
            <a:pPr>
              <a:lnSpc>
                <a:spcPct val="90000"/>
              </a:lnSpc>
            </a:pP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9568</Words>
  <Application>Microsoft Office PowerPoint</Application>
  <PresentationFormat>Předvádění na obrazovce (4:3)</PresentationFormat>
  <Paragraphs>599</Paragraphs>
  <Slides>82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82</vt:i4>
      </vt:variant>
    </vt:vector>
  </HeadingPairs>
  <TitlesOfParts>
    <vt:vector size="85" baseType="lpstr">
      <vt:lpstr>Arial</vt:lpstr>
      <vt:lpstr>Calibri</vt: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2. Stilschichten (-ebenen)</vt:lpstr>
      <vt:lpstr>Stilfärbungen zusätzliche gefühlsmäßige (emotionale) Nuancierungen: stilistische Markierungen (WB)</vt:lpstr>
      <vt:lpstr>Phraseologismen - Idiome</vt:lpstr>
      <vt:lpstr>Phraseologismen als lexikalische Stilelemente</vt:lpstr>
      <vt:lpstr> 3.Stilistische Spezifik literarischer Texte Belletristik </vt:lpstr>
      <vt:lpstr>Belletristik</vt:lpstr>
      <vt:lpstr>Epik</vt:lpstr>
      <vt:lpstr>Der Erzähler</vt:lpstr>
      <vt:lpstr>Redewiedergabe</vt:lpstr>
      <vt:lpstr> 4. Einführung in die Translatologie/Übersetzungswissenschaft </vt:lpstr>
      <vt:lpstr>Entwicklung der Translatologie</vt:lpstr>
      <vt:lpstr>Übersetzungsprozess</vt:lpstr>
      <vt:lpstr>Übersetzungstheorien</vt:lpstr>
      <vt:lpstr>Äquivalenz in der Übersetzung</vt:lpstr>
      <vt:lpstr>Übersetzungstheorien</vt:lpstr>
      <vt:lpstr>Übersetzungstheorien</vt:lpstr>
      <vt:lpstr>Literarische Übersetzung</vt:lpstr>
      <vt:lpstr>Fachliteratur</vt:lpstr>
      <vt:lpstr>Beispiel 1: Herta Müller</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Beispiel 2: Ingo Schulze: Adam und Evelyn</vt:lpstr>
      <vt:lpstr>Beispiel 2: Ingo Schulze: Adam und Evelyn</vt:lpstr>
      <vt:lpstr>Adam und Evelyn</vt:lpstr>
      <vt:lpstr>Adam und Evelyn</vt:lpstr>
      <vt:lpstr>Beispiele:</vt:lpstr>
      <vt:lpstr>Beispiele</vt:lpstr>
      <vt:lpstr>Beispiele</vt:lpstr>
      <vt:lpstr>Beispiele</vt:lpstr>
      <vt:lpstr>Beispiele</vt:lpstr>
      <vt:lpstr>Beispiele</vt:lpstr>
      <vt:lpstr>Beispiele</vt:lpstr>
      <vt:lpstr>Beispiele</vt:lpstr>
      <vt:lpstr>3. Elfriede Jelinek</vt:lpstr>
      <vt:lpstr>Elfriede Jelinek</vt:lpstr>
      <vt:lpstr>Elfriede Jelinek</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4. Judith Hermann</vt:lpstr>
      <vt:lpstr>Judith Hermann</vt:lpstr>
      <vt:lpstr>Judith Hermann</vt:lpstr>
      <vt:lpstr>Judith Hermann</vt:lpstr>
      <vt:lpstr>5. Juli Zeh</vt:lpstr>
      <vt:lpstr>Nullzeit</vt:lpstr>
      <vt:lpstr>Nullzeit – Pod vodou</vt:lpstr>
      <vt:lpstr>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108</cp:revision>
  <dcterms:created xsi:type="dcterms:W3CDTF">2013-09-25T11:41:16Z</dcterms:created>
  <dcterms:modified xsi:type="dcterms:W3CDTF">2022-12-07T11:15:53Z</dcterms:modified>
</cp:coreProperties>
</file>