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1" r:id="rId4"/>
    <p:sldId id="258" r:id="rId5"/>
    <p:sldId id="259" r:id="rId6"/>
    <p:sldId id="261" r:id="rId7"/>
    <p:sldId id="260" r:id="rId8"/>
    <p:sldId id="262" r:id="rId9"/>
    <p:sldId id="263" r:id="rId10"/>
    <p:sldId id="264" r:id="rId11"/>
    <p:sldId id="265" r:id="rId12"/>
    <p:sldId id="333" r:id="rId13"/>
    <p:sldId id="334" r:id="rId14"/>
    <p:sldId id="307" r:id="rId15"/>
    <p:sldId id="308" r:id="rId16"/>
    <p:sldId id="309" r:id="rId17"/>
    <p:sldId id="310" r:id="rId18"/>
    <p:sldId id="311" r:id="rId19"/>
    <p:sldId id="343" r:id="rId20"/>
    <p:sldId id="345" r:id="rId21"/>
    <p:sldId id="346" r:id="rId22"/>
    <p:sldId id="347" r:id="rId23"/>
    <p:sldId id="348" r:id="rId24"/>
    <p:sldId id="350" r:id="rId25"/>
    <p:sldId id="351" r:id="rId26"/>
    <p:sldId id="352" r:id="rId27"/>
    <p:sldId id="353" r:id="rId28"/>
    <p:sldId id="354" r:id="rId29"/>
    <p:sldId id="273" r:id="rId30"/>
    <p:sldId id="302" r:id="rId31"/>
    <p:sldId id="303" r:id="rId32"/>
    <p:sldId id="304" r:id="rId33"/>
    <p:sldId id="274" r:id="rId34"/>
    <p:sldId id="275" r:id="rId35"/>
    <p:sldId id="276" r:id="rId36"/>
    <p:sldId id="277" r:id="rId37"/>
    <p:sldId id="355" r:id="rId38"/>
    <p:sldId id="278" r:id="rId39"/>
    <p:sldId id="356" r:id="rId40"/>
    <p:sldId id="357" r:id="rId41"/>
    <p:sldId id="279" r:id="rId42"/>
    <p:sldId id="280" r:id="rId43"/>
    <p:sldId id="281" r:id="rId44"/>
    <p:sldId id="282" r:id="rId45"/>
    <p:sldId id="283" r:id="rId46"/>
    <p:sldId id="284" r:id="rId47"/>
    <p:sldId id="285" r:id="rId48"/>
    <p:sldId id="288" r:id="rId49"/>
    <p:sldId id="289" r:id="rId50"/>
    <p:sldId id="335" r:id="rId51"/>
    <p:sldId id="290" r:id="rId52"/>
    <p:sldId id="336" r:id="rId53"/>
    <p:sldId id="291" r:id="rId54"/>
    <p:sldId id="337" r:id="rId55"/>
    <p:sldId id="292" r:id="rId56"/>
    <p:sldId id="293" r:id="rId57"/>
    <p:sldId id="294" r:id="rId58"/>
    <p:sldId id="295" r:id="rId59"/>
    <p:sldId id="296" r:id="rId60"/>
    <p:sldId id="297" r:id="rId61"/>
    <p:sldId id="300" r:id="rId62"/>
    <p:sldId id="299" r:id="rId63"/>
    <p:sldId id="305" r:id="rId64"/>
    <p:sldId id="338" r:id="rId65"/>
    <p:sldId id="339" r:id="rId66"/>
    <p:sldId id="306" r:id="rId67"/>
    <p:sldId id="312" r:id="rId68"/>
    <p:sldId id="313" r:id="rId69"/>
    <p:sldId id="314" r:id="rId70"/>
    <p:sldId id="316" r:id="rId71"/>
    <p:sldId id="317" r:id="rId72"/>
    <p:sldId id="318" r:id="rId73"/>
    <p:sldId id="319" r:id="rId74"/>
    <p:sldId id="321" r:id="rId75"/>
    <p:sldId id="323" r:id="rId76"/>
    <p:sldId id="315" r:id="rId77"/>
    <p:sldId id="322" r:id="rId78"/>
    <p:sldId id="320" r:id="rId79"/>
    <p:sldId id="324" r:id="rId80"/>
    <p:sldId id="325" r:id="rId81"/>
    <p:sldId id="326" r:id="rId82"/>
    <p:sldId id="327" r:id="rId8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21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54887185-CAFF-4842-B00D-980BEE1D4CCC}" type="datetimeFigureOut">
              <a:rPr lang="cs-CZ" smtClean="0"/>
              <a:t>07.12.2022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491898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4887185-CAFF-4842-B00D-980BEE1D4CCC}" type="datetimeFigureOut">
              <a:rPr lang="cs-CZ" smtClean="0"/>
              <a:t>07.12.2022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4287907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4887185-CAFF-4842-B00D-980BEE1D4CCC}" type="datetimeFigureOut">
              <a:rPr lang="cs-CZ" smtClean="0"/>
              <a:t>07.12.2022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578006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4887185-CAFF-4842-B00D-980BEE1D4CCC}" type="datetimeFigureOut">
              <a:rPr lang="cs-CZ" smtClean="0"/>
              <a:t>07.12.2022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909722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54887185-CAFF-4842-B00D-980BEE1D4CCC}" type="datetimeFigureOut">
              <a:rPr lang="cs-CZ" smtClean="0"/>
              <a:t>07.12.2022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159921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54887185-CAFF-4842-B00D-980BEE1D4CCC}" type="datetimeFigureOut">
              <a:rPr lang="cs-CZ" smtClean="0"/>
              <a:t>07.12.2022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196134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54887185-CAFF-4842-B00D-980BEE1D4CCC}" type="datetimeFigureOut">
              <a:rPr lang="cs-CZ" smtClean="0"/>
              <a:t>07.12.2022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399706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54887185-CAFF-4842-B00D-980BEE1D4CCC}" type="datetimeFigureOut">
              <a:rPr lang="cs-CZ" smtClean="0"/>
              <a:t>07.12.2022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286892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4887185-CAFF-4842-B00D-980BEE1D4CCC}" type="datetimeFigureOut">
              <a:rPr lang="cs-CZ" smtClean="0"/>
              <a:t>07.12.2022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373146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54887185-CAFF-4842-B00D-980BEE1D4CCC}" type="datetimeFigureOut">
              <a:rPr lang="cs-CZ" smtClean="0"/>
              <a:t>07.12.2022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256705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54887185-CAFF-4842-B00D-980BEE1D4CCC}" type="datetimeFigureOut">
              <a:rPr lang="cs-CZ" smtClean="0"/>
              <a:t>07.12.2022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966991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887185-CAFF-4842-B00D-980BEE1D4CCC}" type="datetimeFigureOut">
              <a:rPr lang="cs-CZ" smtClean="0"/>
              <a:t>07.12.2022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8FCB04-6D69-4732-8A5F-04506D6B56B1}" type="slidenum">
              <a:rPr lang="cs-CZ" smtClean="0"/>
              <a:t>‹#›</a:t>
            </a:fld>
            <a:endParaRPr lang="cs-CZ"/>
          </a:p>
        </p:txBody>
      </p:sp>
    </p:spTree>
    <p:extLst>
      <p:ext uri="{BB962C8B-B14F-4D97-AF65-F5344CB8AC3E}">
        <p14:creationId xmlns:p14="http://schemas.microsoft.com/office/powerpoint/2010/main" val="3423267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cs.wikipedia.org/w/index.php?title=Die_Klavierspielerin_(Pianistka)&amp;action=edit&amp;redlink=1"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cs.wikipedia.org/wiki/Nacismus" TargetMode="External"/><Relationship Id="rId3" Type="http://schemas.openxmlformats.org/officeDocument/2006/relationships/hyperlink" Target="http://cs.wikipedia.org/w/index.php?title=Elfriede_Jelinekov%C3%A1&amp;action=edit&amp;section=2" TargetMode="External"/><Relationship Id="rId7" Type="http://schemas.openxmlformats.org/officeDocument/2006/relationships/hyperlink" Target="http://cs.wikipedia.org/wiki/1983" TargetMode="External"/><Relationship Id="rId2" Type="http://schemas.openxmlformats.org/officeDocument/2006/relationships/hyperlink" Target="http://cs.wikipedia.org/w/index.php?title=Elfriede_Jelinekov%C3%A1&amp;veaction=edit&amp;section=2" TargetMode="External"/><Relationship Id="rId1" Type="http://schemas.openxmlformats.org/officeDocument/2006/relationships/slideLayout" Target="../slideLayouts/slideLayout2.xml"/><Relationship Id="rId6" Type="http://schemas.openxmlformats.org/officeDocument/2006/relationships/hyperlink" Target="http://cs.wikipedia.org/wiki/Feminismus" TargetMode="External"/><Relationship Id="rId5" Type="http://schemas.openxmlformats.org/officeDocument/2006/relationships/hyperlink" Target="http://cs.wikipedia.org/wiki/Marxismus" TargetMode="External"/><Relationship Id="rId4" Type="http://schemas.openxmlformats.org/officeDocument/2006/relationships/hyperlink" Target="http://cs.wikipedia.org/wiki/1975" TargetMode="External"/><Relationship Id="rId9" Type="http://schemas.openxmlformats.org/officeDocument/2006/relationships/hyperlink" Target="http://cs.wikipedia.org/w/index.php?title=Pianistka_(rom%C3%A1n)&amp;action=edit&amp;redlink=1" TargetMode="External"/></Relationships>
</file>

<file path=ppt/slides/_rels/slide54.xml.rels><?xml version="1.0" encoding="UTF-8" standalone="yes"?>
<Relationships xmlns="http://schemas.openxmlformats.org/package/2006/relationships"><Relationship Id="rId2" Type="http://schemas.openxmlformats.org/officeDocument/2006/relationships/hyperlink" Target="http://cs.wikipedia.org/wiki/Pornografie"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5.jpeg"/><Relationship Id="rId2" Type="http://schemas.openxmlformats.org/officeDocument/2006/relationships/hyperlink" Target="http://www.fischerverlage.de/buch/judith_hermann_aller_liebe_anfang/9783100331830" TargetMode="External"/><Relationship Id="rId1" Type="http://schemas.openxmlformats.org/officeDocument/2006/relationships/slideLayout" Target="../slideLayouts/slideLayout2.xml"/><Relationship Id="rId6" Type="http://schemas.openxmlformats.org/officeDocument/2006/relationships/hyperlink" Target="http://www.fischerverlage.de/buch/judith_hermann_lettipark/9783100024930" TargetMode="External"/><Relationship Id="rId5" Type="http://schemas.openxmlformats.org/officeDocument/2006/relationships/image" Target="../media/image4.jpeg"/><Relationship Id="rId4" Type="http://schemas.openxmlformats.org/officeDocument/2006/relationships/hyperlink" Target="http://www.fischerverlage.de/buch/judith_hermann_alice/9783100331823"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err="1"/>
              <a:t>Kontrastive</a:t>
            </a:r>
            <a:r>
              <a:rPr lang="cs-CZ" b="1" dirty="0"/>
              <a:t> </a:t>
            </a:r>
            <a:r>
              <a:rPr lang="cs-CZ" b="1" dirty="0" err="1"/>
              <a:t>Stilanalyse</a:t>
            </a:r>
            <a:r>
              <a:rPr lang="cs-CZ" b="1" dirty="0"/>
              <a:t> </a:t>
            </a:r>
            <a:r>
              <a:rPr lang="cs-CZ" b="1" dirty="0" err="1"/>
              <a:t>literarischer</a:t>
            </a:r>
            <a:r>
              <a:rPr lang="cs-CZ" b="1" dirty="0"/>
              <a:t> </a:t>
            </a:r>
            <a:r>
              <a:rPr lang="de-DE" b="1" dirty="0"/>
              <a:t>Übersetzungen (</a:t>
            </a:r>
            <a:r>
              <a:rPr lang="de-DE" b="1" dirty="0" err="1"/>
              <a:t>Dt-Tsch</a:t>
            </a:r>
            <a:r>
              <a:rPr lang="de-DE" b="1" dirty="0"/>
              <a:t>)</a:t>
            </a:r>
            <a:endParaRPr lang="cs-CZ" b="1" dirty="0"/>
          </a:p>
        </p:txBody>
      </p:sp>
      <p:sp>
        <p:nvSpPr>
          <p:cNvPr id="3" name="Podnadpis 2"/>
          <p:cNvSpPr>
            <a:spLocks noGrp="1"/>
          </p:cNvSpPr>
          <p:nvPr>
            <p:ph type="subTitle" idx="1"/>
          </p:nvPr>
        </p:nvSpPr>
        <p:spPr/>
        <p:txBody>
          <a:bodyPr/>
          <a:lstStyle/>
          <a:p>
            <a:r>
              <a:rPr lang="de-DE" dirty="0"/>
              <a:t>Schwerpunkte:</a:t>
            </a:r>
            <a:endParaRPr lang="cs-CZ" dirty="0"/>
          </a:p>
        </p:txBody>
      </p:sp>
    </p:spTree>
    <p:extLst>
      <p:ext uri="{BB962C8B-B14F-4D97-AF65-F5344CB8AC3E}">
        <p14:creationId xmlns:p14="http://schemas.microsoft.com/office/powerpoint/2010/main" val="3971188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a:t>2. </a:t>
            </a:r>
            <a:r>
              <a:rPr lang="de-DE" altLang="cs-CZ" b="1" dirty="0"/>
              <a:t>Stilschichten (-ebenen)</a:t>
            </a:r>
            <a:endParaRPr lang="cs-CZ" b="1" dirty="0"/>
          </a:p>
        </p:txBody>
      </p:sp>
      <p:sp>
        <p:nvSpPr>
          <p:cNvPr id="3" name="Zástupný symbol pro obsah 2"/>
          <p:cNvSpPr>
            <a:spLocks noGrp="1"/>
          </p:cNvSpPr>
          <p:nvPr>
            <p:ph idx="1"/>
          </p:nvPr>
        </p:nvSpPr>
        <p:spPr/>
        <p:txBody>
          <a:bodyPr>
            <a:normAutofit fontScale="77500" lnSpcReduction="20000"/>
          </a:bodyPr>
          <a:lstStyle/>
          <a:p>
            <a:r>
              <a:rPr lang="de-DE" altLang="cs-CZ" b="1" dirty="0"/>
              <a:t>neutral/normalsprachlich: </a:t>
            </a:r>
            <a:r>
              <a:rPr lang="de-DE" altLang="cs-CZ" b="1" i="1" dirty="0">
                <a:solidFill>
                  <a:srgbClr val="0070C0"/>
                </a:solidFill>
              </a:rPr>
              <a:t>Haus, arm, sprechen…</a:t>
            </a:r>
          </a:p>
          <a:p>
            <a:pPr>
              <a:buFontTx/>
              <a:buNone/>
            </a:pPr>
            <a:endParaRPr lang="de-DE" altLang="cs-CZ" b="1" dirty="0"/>
          </a:p>
          <a:p>
            <a:r>
              <a:rPr lang="de-DE" altLang="cs-CZ" b="1" dirty="0"/>
              <a:t>oberhalb der neutralen Stilschicht:</a:t>
            </a:r>
          </a:p>
          <a:p>
            <a:pPr>
              <a:buFontTx/>
              <a:buChar char="-"/>
            </a:pPr>
            <a:r>
              <a:rPr lang="de-DE" altLang="cs-CZ" b="1" dirty="0"/>
              <a:t>bildungssprachlich/exklusiv: </a:t>
            </a:r>
            <a:r>
              <a:rPr lang="de-DE" altLang="cs-CZ" b="1" i="1" dirty="0">
                <a:solidFill>
                  <a:srgbClr val="0070C0"/>
                </a:solidFill>
              </a:rPr>
              <a:t>Hybris</a:t>
            </a:r>
          </a:p>
          <a:p>
            <a:pPr>
              <a:buFontTx/>
              <a:buChar char="-"/>
            </a:pPr>
            <a:r>
              <a:rPr lang="de-DE" altLang="cs-CZ" b="1" dirty="0"/>
              <a:t>dichterisch, gehoben, offiziell: </a:t>
            </a:r>
            <a:r>
              <a:rPr lang="de-DE" altLang="cs-CZ" b="1" i="1" dirty="0">
                <a:solidFill>
                  <a:srgbClr val="0070C0"/>
                </a:solidFill>
              </a:rPr>
              <a:t>Fittiche, Postwertzeichen</a:t>
            </a:r>
          </a:p>
          <a:p>
            <a:pPr>
              <a:buFontTx/>
              <a:buNone/>
            </a:pPr>
            <a:endParaRPr lang="de-DE" altLang="cs-CZ" b="1" dirty="0"/>
          </a:p>
          <a:p>
            <a:r>
              <a:rPr lang="de-DE" altLang="cs-CZ" b="1" dirty="0"/>
              <a:t>unterhalb der neutralen Stilschicht:</a:t>
            </a:r>
          </a:p>
          <a:p>
            <a:pPr>
              <a:buFontTx/>
              <a:buChar char="-"/>
            </a:pPr>
            <a:r>
              <a:rPr lang="de-DE" altLang="cs-CZ" b="1" dirty="0"/>
              <a:t>umgangssprachlich: </a:t>
            </a:r>
            <a:r>
              <a:rPr lang="de-DE" altLang="cs-CZ" b="1" i="1" dirty="0">
                <a:solidFill>
                  <a:srgbClr val="0070C0"/>
                </a:solidFill>
              </a:rPr>
              <a:t>gucken, kriegen, Kerl</a:t>
            </a:r>
          </a:p>
          <a:p>
            <a:pPr>
              <a:buFontTx/>
              <a:buChar char="-"/>
            </a:pPr>
            <a:r>
              <a:rPr lang="de-DE" altLang="cs-CZ" b="1" dirty="0"/>
              <a:t>salopp:  </a:t>
            </a:r>
            <a:r>
              <a:rPr lang="de-DE" altLang="cs-CZ" b="1" i="1" dirty="0">
                <a:solidFill>
                  <a:srgbClr val="0070C0"/>
                </a:solidFill>
              </a:rPr>
              <a:t>bekloppt, Schnauze, ein ungewaschenes Maul haben</a:t>
            </a:r>
          </a:p>
          <a:p>
            <a:pPr>
              <a:buFontTx/>
              <a:buChar char="-"/>
            </a:pPr>
            <a:r>
              <a:rPr lang="de-DE" altLang="cs-CZ" b="1" dirty="0"/>
              <a:t>derb, grob, vulgär, obszön: </a:t>
            </a:r>
            <a:r>
              <a:rPr lang="de-DE" altLang="cs-CZ" b="1" i="1" dirty="0">
                <a:solidFill>
                  <a:srgbClr val="0070C0"/>
                </a:solidFill>
              </a:rPr>
              <a:t>Fresse, Arsch, ins Gras beißen…</a:t>
            </a:r>
          </a:p>
          <a:p>
            <a:endParaRPr lang="cs-CZ" dirty="0"/>
          </a:p>
        </p:txBody>
      </p:sp>
    </p:spTree>
    <p:extLst>
      <p:ext uri="{BB962C8B-B14F-4D97-AF65-F5344CB8AC3E}">
        <p14:creationId xmlns:p14="http://schemas.microsoft.com/office/powerpoint/2010/main" val="2799393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de-DE" sz="2400" b="1" dirty="0"/>
              <a:t>Stilfärbungen</a:t>
            </a:r>
            <a:r>
              <a:rPr lang="de-DE" altLang="cs-CZ" sz="2400" b="1" dirty="0"/>
              <a:t> z</a:t>
            </a:r>
            <a:r>
              <a:rPr lang="cs-CZ" altLang="cs-CZ" sz="2400" b="1" dirty="0" err="1"/>
              <a:t>usätzliche</a:t>
            </a:r>
            <a:r>
              <a:rPr lang="cs-CZ" altLang="cs-CZ" sz="2400" b="1" dirty="0"/>
              <a:t> </a:t>
            </a:r>
            <a:r>
              <a:rPr lang="cs-CZ" altLang="cs-CZ" sz="2400" b="1" dirty="0" err="1"/>
              <a:t>gefühlsmäßige</a:t>
            </a:r>
            <a:r>
              <a:rPr lang="cs-CZ" altLang="cs-CZ" sz="2400" b="1" dirty="0"/>
              <a:t> (</a:t>
            </a:r>
            <a:r>
              <a:rPr lang="cs-CZ" altLang="cs-CZ" sz="2400" b="1" dirty="0" err="1"/>
              <a:t>emotionale</a:t>
            </a:r>
            <a:r>
              <a:rPr lang="cs-CZ" altLang="cs-CZ" sz="2400" b="1" dirty="0"/>
              <a:t>) </a:t>
            </a:r>
            <a:r>
              <a:rPr lang="cs-CZ" altLang="cs-CZ" sz="2400" b="1" dirty="0" err="1"/>
              <a:t>Nuancierungen</a:t>
            </a:r>
            <a:r>
              <a:rPr lang="cs-CZ" altLang="cs-CZ" sz="2400" b="1" dirty="0"/>
              <a:t>:</a:t>
            </a:r>
            <a:br>
              <a:rPr lang="cs-CZ" altLang="cs-CZ" sz="2400" dirty="0"/>
            </a:br>
            <a:r>
              <a:rPr lang="cs-CZ" altLang="cs-CZ" sz="2400" b="1" dirty="0" err="1"/>
              <a:t>stilistische</a:t>
            </a:r>
            <a:r>
              <a:rPr lang="cs-CZ" altLang="cs-CZ" sz="2400" b="1" dirty="0"/>
              <a:t> </a:t>
            </a:r>
            <a:r>
              <a:rPr lang="cs-CZ" altLang="cs-CZ" sz="2400" b="1" dirty="0" err="1"/>
              <a:t>Markierungen</a:t>
            </a:r>
            <a:r>
              <a:rPr lang="cs-CZ" altLang="cs-CZ" sz="2400" b="1" dirty="0"/>
              <a:t> (WB)</a:t>
            </a:r>
            <a:endParaRPr lang="cs-CZ" sz="2400" b="1" dirty="0"/>
          </a:p>
        </p:txBody>
      </p:sp>
      <p:sp>
        <p:nvSpPr>
          <p:cNvPr id="3" name="Zástupný symbol pro obsah 2"/>
          <p:cNvSpPr>
            <a:spLocks noGrp="1"/>
          </p:cNvSpPr>
          <p:nvPr>
            <p:ph idx="1"/>
          </p:nvPr>
        </p:nvSpPr>
        <p:spPr/>
        <p:txBody>
          <a:bodyPr>
            <a:normAutofit fontScale="55000" lnSpcReduction="20000"/>
          </a:bodyPr>
          <a:lstStyle/>
          <a:p>
            <a:r>
              <a:rPr lang="cs-CZ" altLang="cs-CZ" b="1" dirty="0"/>
              <a:t>1.	</a:t>
            </a:r>
            <a:r>
              <a:rPr lang="cs-CZ" altLang="cs-CZ" b="1" dirty="0" err="1"/>
              <a:t>scherzhaft</a:t>
            </a:r>
            <a:r>
              <a:rPr lang="cs-CZ" altLang="cs-CZ" b="1" dirty="0"/>
              <a:t>: </a:t>
            </a:r>
            <a:r>
              <a:rPr lang="cs-CZ" altLang="cs-CZ" b="1" i="1" dirty="0" err="1">
                <a:solidFill>
                  <a:srgbClr val="0070C0"/>
                </a:solidFill>
              </a:rPr>
              <a:t>im</a:t>
            </a:r>
            <a:r>
              <a:rPr lang="cs-CZ" altLang="cs-CZ" b="1" i="1" dirty="0">
                <a:solidFill>
                  <a:srgbClr val="0070C0"/>
                </a:solidFill>
              </a:rPr>
              <a:t> </a:t>
            </a:r>
            <a:r>
              <a:rPr lang="cs-CZ" altLang="cs-CZ" b="1" i="1" dirty="0" err="1">
                <a:solidFill>
                  <a:srgbClr val="0070C0"/>
                </a:solidFill>
              </a:rPr>
              <a:t>Adamskostüm</a:t>
            </a:r>
            <a:r>
              <a:rPr lang="cs-CZ" altLang="cs-CZ" b="1" i="1" dirty="0">
                <a:solidFill>
                  <a:srgbClr val="0070C0"/>
                </a:solidFill>
              </a:rPr>
              <a:t> </a:t>
            </a:r>
            <a:r>
              <a:rPr lang="cs-CZ" altLang="cs-CZ" b="1" i="1" dirty="0" err="1">
                <a:solidFill>
                  <a:srgbClr val="0070C0"/>
                </a:solidFill>
              </a:rPr>
              <a:t>sein</a:t>
            </a:r>
            <a:r>
              <a:rPr lang="cs-CZ" altLang="cs-CZ" b="1" i="1" dirty="0">
                <a:solidFill>
                  <a:srgbClr val="0070C0"/>
                </a:solidFill>
              </a:rPr>
              <a:t>, </a:t>
            </a:r>
            <a:r>
              <a:rPr lang="cs-CZ" altLang="cs-CZ" b="1" i="1" dirty="0" err="1">
                <a:solidFill>
                  <a:srgbClr val="0070C0"/>
                </a:solidFill>
              </a:rPr>
              <a:t>sich</a:t>
            </a:r>
            <a:r>
              <a:rPr lang="cs-CZ" altLang="cs-CZ" b="1" i="1" dirty="0">
                <a:solidFill>
                  <a:srgbClr val="0070C0"/>
                </a:solidFill>
              </a:rPr>
              <a:t> </a:t>
            </a:r>
            <a:r>
              <a:rPr lang="cs-CZ" altLang="cs-CZ" b="1" i="1" dirty="0" err="1">
                <a:solidFill>
                  <a:srgbClr val="0070C0"/>
                </a:solidFill>
              </a:rPr>
              <a:t>die</a:t>
            </a:r>
            <a:r>
              <a:rPr lang="cs-CZ" altLang="cs-CZ" b="1" i="1" dirty="0">
                <a:solidFill>
                  <a:srgbClr val="0070C0"/>
                </a:solidFill>
              </a:rPr>
              <a:t> </a:t>
            </a:r>
            <a:r>
              <a:rPr lang="cs-CZ" altLang="cs-CZ" b="1" i="1" dirty="0" err="1">
                <a:solidFill>
                  <a:srgbClr val="0070C0"/>
                </a:solidFill>
              </a:rPr>
              <a:t>Radieschen</a:t>
            </a:r>
            <a:r>
              <a:rPr lang="cs-CZ" altLang="cs-CZ" b="1" i="1" dirty="0">
                <a:solidFill>
                  <a:srgbClr val="0070C0"/>
                </a:solidFill>
              </a:rPr>
              <a:t> von </a:t>
            </a:r>
            <a:r>
              <a:rPr lang="cs-CZ" altLang="cs-CZ" b="1" i="1" dirty="0" err="1">
                <a:solidFill>
                  <a:srgbClr val="0070C0"/>
                </a:solidFill>
              </a:rPr>
              <a:t>unten</a:t>
            </a:r>
            <a:r>
              <a:rPr lang="cs-CZ" altLang="cs-CZ" b="1" i="1" dirty="0">
                <a:solidFill>
                  <a:srgbClr val="0070C0"/>
                </a:solidFill>
              </a:rPr>
              <a:t> </a:t>
            </a:r>
            <a:r>
              <a:rPr lang="cs-CZ" altLang="cs-CZ" b="1" i="1" dirty="0" err="1">
                <a:solidFill>
                  <a:srgbClr val="0070C0"/>
                </a:solidFill>
              </a:rPr>
              <a:t>angucken</a:t>
            </a:r>
            <a:endParaRPr lang="cs-CZ" altLang="cs-CZ" b="1" i="1" dirty="0">
              <a:solidFill>
                <a:srgbClr val="0070C0"/>
              </a:solidFill>
            </a:endParaRPr>
          </a:p>
          <a:p>
            <a:r>
              <a:rPr lang="cs-CZ" altLang="cs-CZ" b="1" dirty="0"/>
              <a:t>2.	</a:t>
            </a:r>
            <a:r>
              <a:rPr lang="cs-CZ" altLang="cs-CZ" b="1" dirty="0" err="1"/>
              <a:t>spöttisch</a:t>
            </a:r>
            <a:r>
              <a:rPr lang="cs-CZ" altLang="cs-CZ" b="1" dirty="0"/>
              <a:t>: </a:t>
            </a:r>
            <a:r>
              <a:rPr lang="cs-CZ" altLang="cs-CZ" b="1" i="1" dirty="0" err="1">
                <a:solidFill>
                  <a:srgbClr val="0070C0"/>
                </a:solidFill>
              </a:rPr>
              <a:t>Amtsmiene</a:t>
            </a:r>
            <a:endParaRPr lang="cs-CZ" altLang="cs-CZ" b="1" i="1" dirty="0">
              <a:solidFill>
                <a:srgbClr val="0070C0"/>
              </a:solidFill>
            </a:endParaRPr>
          </a:p>
          <a:p>
            <a:r>
              <a:rPr lang="cs-CZ" altLang="cs-CZ" b="1" dirty="0"/>
              <a:t>3.	</a:t>
            </a:r>
            <a:r>
              <a:rPr lang="cs-CZ" altLang="cs-CZ" b="1" dirty="0" err="1"/>
              <a:t>vertraulich</a:t>
            </a:r>
            <a:r>
              <a:rPr lang="cs-CZ" altLang="cs-CZ" b="1" dirty="0"/>
              <a:t> (</a:t>
            </a:r>
            <a:r>
              <a:rPr lang="cs-CZ" altLang="cs-CZ" b="1" dirty="0" err="1"/>
              <a:t>familiär</a:t>
            </a:r>
            <a:r>
              <a:rPr lang="cs-CZ" altLang="cs-CZ" b="1" dirty="0"/>
              <a:t>): </a:t>
            </a:r>
            <a:r>
              <a:rPr lang="cs-CZ" altLang="cs-CZ" b="1" i="1" dirty="0" err="1">
                <a:solidFill>
                  <a:srgbClr val="0070C0"/>
                </a:solidFill>
              </a:rPr>
              <a:t>Alterchen</a:t>
            </a:r>
            <a:r>
              <a:rPr lang="cs-CZ" altLang="cs-CZ" b="1" i="1" dirty="0">
                <a:solidFill>
                  <a:srgbClr val="0070C0"/>
                </a:solidFill>
              </a:rPr>
              <a:t>, </a:t>
            </a:r>
            <a:r>
              <a:rPr lang="cs-CZ" altLang="cs-CZ" b="1" i="1" dirty="0" err="1">
                <a:solidFill>
                  <a:srgbClr val="0070C0"/>
                </a:solidFill>
              </a:rPr>
              <a:t>groß</a:t>
            </a:r>
            <a:r>
              <a:rPr lang="cs-CZ" altLang="cs-CZ" b="1" i="1" dirty="0">
                <a:solidFill>
                  <a:srgbClr val="0070C0"/>
                </a:solidFill>
              </a:rPr>
              <a:t>/</a:t>
            </a:r>
            <a:r>
              <a:rPr lang="cs-CZ" altLang="cs-CZ" b="1" i="1" dirty="0" err="1">
                <a:solidFill>
                  <a:srgbClr val="0070C0"/>
                </a:solidFill>
              </a:rPr>
              <a:t>klein</a:t>
            </a:r>
            <a:r>
              <a:rPr lang="cs-CZ" altLang="cs-CZ" b="1" i="1" dirty="0">
                <a:solidFill>
                  <a:srgbClr val="0070C0"/>
                </a:solidFill>
              </a:rPr>
              <a:t>/</a:t>
            </a:r>
            <a:r>
              <a:rPr lang="cs-CZ" altLang="cs-CZ" b="1" i="1" dirty="0" err="1">
                <a:solidFill>
                  <a:srgbClr val="0070C0"/>
                </a:solidFill>
              </a:rPr>
              <a:t>Pipi</a:t>
            </a:r>
            <a:r>
              <a:rPr lang="cs-CZ" altLang="cs-CZ" b="1" i="1" dirty="0">
                <a:solidFill>
                  <a:srgbClr val="0070C0"/>
                </a:solidFill>
              </a:rPr>
              <a:t> machen...</a:t>
            </a:r>
            <a:r>
              <a:rPr lang="cs-CZ" altLang="cs-CZ" b="1" dirty="0" err="1"/>
              <a:t>Kindersprache</a:t>
            </a:r>
            <a:r>
              <a:rPr lang="cs-CZ" altLang="cs-CZ" b="1" i="1" dirty="0">
                <a:solidFill>
                  <a:srgbClr val="0070C0"/>
                </a:solidFill>
              </a:rPr>
              <a:t>, in </a:t>
            </a:r>
            <a:r>
              <a:rPr lang="cs-CZ" altLang="cs-CZ" b="1" i="1" dirty="0" err="1">
                <a:solidFill>
                  <a:srgbClr val="0070C0"/>
                </a:solidFill>
              </a:rPr>
              <a:t>die</a:t>
            </a:r>
            <a:r>
              <a:rPr lang="cs-CZ" altLang="cs-CZ" b="1" i="1" dirty="0">
                <a:solidFill>
                  <a:srgbClr val="0070C0"/>
                </a:solidFill>
              </a:rPr>
              <a:t> </a:t>
            </a:r>
            <a:r>
              <a:rPr lang="cs-CZ" altLang="cs-CZ" b="1" i="1" dirty="0" err="1">
                <a:solidFill>
                  <a:srgbClr val="0070C0"/>
                </a:solidFill>
              </a:rPr>
              <a:t>Waagerechte</a:t>
            </a:r>
            <a:r>
              <a:rPr lang="cs-CZ" altLang="cs-CZ" b="1" i="1" dirty="0">
                <a:solidFill>
                  <a:srgbClr val="0070C0"/>
                </a:solidFill>
              </a:rPr>
              <a:t> </a:t>
            </a:r>
            <a:r>
              <a:rPr lang="cs-CZ" altLang="cs-CZ" b="1" i="1" dirty="0" err="1">
                <a:solidFill>
                  <a:srgbClr val="0070C0"/>
                </a:solidFill>
              </a:rPr>
              <a:t>gehen</a:t>
            </a:r>
            <a:r>
              <a:rPr lang="cs-CZ" altLang="cs-CZ" b="1" i="1" dirty="0">
                <a:solidFill>
                  <a:srgbClr val="0070C0"/>
                </a:solidFill>
              </a:rPr>
              <a:t>...</a:t>
            </a:r>
          </a:p>
          <a:p>
            <a:r>
              <a:rPr lang="cs-CZ" altLang="cs-CZ" b="1" dirty="0"/>
              <a:t>4.	</a:t>
            </a:r>
            <a:r>
              <a:rPr lang="cs-CZ" altLang="cs-CZ" b="1" dirty="0" err="1"/>
              <a:t>verhüllend</a:t>
            </a:r>
            <a:r>
              <a:rPr lang="cs-CZ" altLang="cs-CZ" b="1" dirty="0"/>
              <a:t> (</a:t>
            </a:r>
            <a:r>
              <a:rPr lang="cs-CZ" altLang="cs-CZ" b="1" dirty="0" err="1"/>
              <a:t>euphemistisch</a:t>
            </a:r>
            <a:r>
              <a:rPr lang="cs-CZ" altLang="cs-CZ" b="1" dirty="0"/>
              <a:t>): </a:t>
            </a:r>
            <a:r>
              <a:rPr lang="cs-CZ" altLang="cs-CZ" b="1" i="1" dirty="0" err="1">
                <a:solidFill>
                  <a:srgbClr val="0070C0"/>
                </a:solidFill>
              </a:rPr>
              <a:t>ums</a:t>
            </a:r>
            <a:r>
              <a:rPr lang="cs-CZ" altLang="cs-CZ" b="1" i="1" dirty="0">
                <a:solidFill>
                  <a:srgbClr val="0070C0"/>
                </a:solidFill>
              </a:rPr>
              <a:t> </a:t>
            </a:r>
            <a:r>
              <a:rPr lang="cs-CZ" altLang="cs-CZ" b="1" i="1" dirty="0" err="1">
                <a:solidFill>
                  <a:srgbClr val="0070C0"/>
                </a:solidFill>
              </a:rPr>
              <a:t>Leben</a:t>
            </a:r>
            <a:r>
              <a:rPr lang="cs-CZ" altLang="cs-CZ" b="1" i="1" dirty="0">
                <a:solidFill>
                  <a:srgbClr val="0070C0"/>
                </a:solidFill>
              </a:rPr>
              <a:t> </a:t>
            </a:r>
            <a:r>
              <a:rPr lang="cs-CZ" altLang="cs-CZ" b="1" i="1" dirty="0" err="1">
                <a:solidFill>
                  <a:srgbClr val="0070C0"/>
                </a:solidFill>
              </a:rPr>
              <a:t>kommen</a:t>
            </a:r>
            <a:r>
              <a:rPr lang="cs-CZ" altLang="cs-CZ" b="1" i="1" dirty="0">
                <a:solidFill>
                  <a:srgbClr val="0070C0"/>
                </a:solidFill>
              </a:rPr>
              <a:t>, </a:t>
            </a:r>
            <a:r>
              <a:rPr lang="cs-CZ" altLang="cs-CZ" b="1" i="1" dirty="0" err="1">
                <a:solidFill>
                  <a:srgbClr val="0070C0"/>
                </a:solidFill>
              </a:rPr>
              <a:t>Tüten</a:t>
            </a:r>
            <a:r>
              <a:rPr lang="cs-CZ" altLang="cs-CZ" b="1" i="1" dirty="0">
                <a:solidFill>
                  <a:srgbClr val="0070C0"/>
                </a:solidFill>
              </a:rPr>
              <a:t> </a:t>
            </a:r>
            <a:r>
              <a:rPr lang="cs-CZ" altLang="cs-CZ" b="1" i="1" dirty="0" err="1">
                <a:solidFill>
                  <a:srgbClr val="0070C0"/>
                </a:solidFill>
              </a:rPr>
              <a:t>kleben</a:t>
            </a:r>
            <a:r>
              <a:rPr lang="cs-CZ" altLang="cs-CZ" b="1" i="1" dirty="0">
                <a:solidFill>
                  <a:srgbClr val="0070C0"/>
                </a:solidFill>
              </a:rPr>
              <a:t>, </a:t>
            </a:r>
            <a:r>
              <a:rPr lang="cs-CZ" altLang="cs-CZ" b="1" i="1" dirty="0" err="1">
                <a:solidFill>
                  <a:srgbClr val="0070C0"/>
                </a:solidFill>
              </a:rPr>
              <a:t>einen</a:t>
            </a:r>
            <a:r>
              <a:rPr lang="cs-CZ" altLang="cs-CZ" b="1" i="1" dirty="0">
                <a:solidFill>
                  <a:srgbClr val="0070C0"/>
                </a:solidFill>
              </a:rPr>
              <a:t> </a:t>
            </a:r>
            <a:r>
              <a:rPr lang="cs-CZ" altLang="cs-CZ" b="1" i="1" dirty="0" err="1">
                <a:solidFill>
                  <a:srgbClr val="0070C0"/>
                </a:solidFill>
              </a:rPr>
              <a:t>Seitensprung</a:t>
            </a:r>
            <a:r>
              <a:rPr lang="cs-CZ" altLang="cs-CZ" b="1" i="1" dirty="0">
                <a:solidFill>
                  <a:srgbClr val="0070C0"/>
                </a:solidFill>
              </a:rPr>
              <a:t> machen, </a:t>
            </a:r>
            <a:r>
              <a:rPr lang="cs-CZ" altLang="cs-CZ" b="1" i="1" dirty="0" err="1">
                <a:solidFill>
                  <a:srgbClr val="0070C0"/>
                </a:solidFill>
              </a:rPr>
              <a:t>das</a:t>
            </a:r>
            <a:r>
              <a:rPr lang="cs-CZ" altLang="cs-CZ" b="1" i="1" dirty="0">
                <a:solidFill>
                  <a:srgbClr val="0070C0"/>
                </a:solidFill>
              </a:rPr>
              <a:t> </a:t>
            </a:r>
            <a:r>
              <a:rPr lang="cs-CZ" altLang="cs-CZ" b="1" i="1" dirty="0" err="1">
                <a:solidFill>
                  <a:srgbClr val="0070C0"/>
                </a:solidFill>
              </a:rPr>
              <a:t>älteste</a:t>
            </a:r>
            <a:r>
              <a:rPr lang="cs-CZ" altLang="cs-CZ" b="1" i="1" dirty="0">
                <a:solidFill>
                  <a:srgbClr val="0070C0"/>
                </a:solidFill>
              </a:rPr>
              <a:t> </a:t>
            </a:r>
            <a:r>
              <a:rPr lang="cs-CZ" altLang="cs-CZ" b="1" i="1" dirty="0" err="1">
                <a:solidFill>
                  <a:srgbClr val="0070C0"/>
                </a:solidFill>
              </a:rPr>
              <a:t>Gewerbe</a:t>
            </a:r>
            <a:r>
              <a:rPr lang="cs-CZ" altLang="cs-CZ" b="1" i="1" dirty="0">
                <a:solidFill>
                  <a:srgbClr val="0070C0"/>
                </a:solidFill>
              </a:rPr>
              <a:t> der </a:t>
            </a:r>
            <a:r>
              <a:rPr lang="cs-CZ" altLang="cs-CZ" b="1" i="1" dirty="0" err="1">
                <a:solidFill>
                  <a:srgbClr val="0070C0"/>
                </a:solidFill>
              </a:rPr>
              <a:t>Welt</a:t>
            </a:r>
            <a:r>
              <a:rPr lang="cs-CZ" altLang="cs-CZ" b="1" i="1" dirty="0">
                <a:solidFill>
                  <a:srgbClr val="0070C0"/>
                </a:solidFill>
              </a:rPr>
              <a:t>, </a:t>
            </a:r>
            <a:r>
              <a:rPr lang="cs-CZ" altLang="cs-CZ" b="1" i="1" dirty="0" err="1">
                <a:solidFill>
                  <a:srgbClr val="0070C0"/>
                </a:solidFill>
              </a:rPr>
              <a:t>Venuspriesterin</a:t>
            </a:r>
            <a:r>
              <a:rPr lang="cs-CZ" altLang="cs-CZ" b="1" i="1" dirty="0">
                <a:solidFill>
                  <a:srgbClr val="0070C0"/>
                </a:solidFill>
              </a:rPr>
              <a:t>,  </a:t>
            </a:r>
            <a:r>
              <a:rPr lang="cs-CZ" altLang="cs-CZ" b="1" i="1" dirty="0" err="1">
                <a:solidFill>
                  <a:srgbClr val="0070C0"/>
                </a:solidFill>
              </a:rPr>
              <a:t>über</a:t>
            </a:r>
            <a:r>
              <a:rPr lang="cs-CZ" altLang="cs-CZ" b="1" i="1" dirty="0">
                <a:solidFill>
                  <a:srgbClr val="0070C0"/>
                </a:solidFill>
              </a:rPr>
              <a:t> den Jordan </a:t>
            </a:r>
            <a:r>
              <a:rPr lang="cs-CZ" altLang="cs-CZ" b="1" i="1" dirty="0" err="1">
                <a:solidFill>
                  <a:srgbClr val="0070C0"/>
                </a:solidFill>
              </a:rPr>
              <a:t>gehen</a:t>
            </a:r>
            <a:endParaRPr lang="cs-CZ" altLang="cs-CZ" b="1" i="1" dirty="0">
              <a:solidFill>
                <a:srgbClr val="0070C0"/>
              </a:solidFill>
            </a:endParaRPr>
          </a:p>
          <a:p>
            <a:r>
              <a:rPr lang="cs-CZ" altLang="cs-CZ" b="1" dirty="0"/>
              <a:t>5.	</a:t>
            </a:r>
            <a:r>
              <a:rPr lang="cs-CZ" altLang="cs-CZ" b="1" dirty="0" err="1"/>
              <a:t>veraltend</a:t>
            </a:r>
            <a:r>
              <a:rPr lang="cs-CZ" altLang="cs-CZ" b="1" dirty="0"/>
              <a:t> u. </a:t>
            </a:r>
            <a:r>
              <a:rPr lang="cs-CZ" altLang="cs-CZ" b="1" dirty="0" err="1"/>
              <a:t>veraltet</a:t>
            </a:r>
            <a:r>
              <a:rPr lang="cs-CZ" altLang="cs-CZ" b="1" dirty="0"/>
              <a:t>: </a:t>
            </a:r>
            <a:r>
              <a:rPr lang="cs-CZ" altLang="cs-CZ" b="1" i="1" dirty="0" err="1">
                <a:solidFill>
                  <a:srgbClr val="0070C0"/>
                </a:solidFill>
              </a:rPr>
              <a:t>Backfisch</a:t>
            </a:r>
            <a:r>
              <a:rPr lang="cs-CZ" altLang="cs-CZ" b="1" i="1" dirty="0">
                <a:solidFill>
                  <a:srgbClr val="0070C0"/>
                </a:solidFill>
              </a:rPr>
              <a:t>, </a:t>
            </a:r>
            <a:r>
              <a:rPr lang="cs-CZ" altLang="cs-CZ" b="1" i="1" dirty="0" err="1">
                <a:solidFill>
                  <a:srgbClr val="0070C0"/>
                </a:solidFill>
              </a:rPr>
              <a:t>Muhme</a:t>
            </a:r>
            <a:r>
              <a:rPr lang="cs-CZ" altLang="cs-CZ" b="1" i="1" dirty="0">
                <a:solidFill>
                  <a:srgbClr val="0070C0"/>
                </a:solidFill>
              </a:rPr>
              <a:t> (- </a:t>
            </a:r>
            <a:r>
              <a:rPr lang="cs-CZ" altLang="cs-CZ" b="1" i="1" dirty="0" err="1">
                <a:solidFill>
                  <a:srgbClr val="0070C0"/>
                </a:solidFill>
              </a:rPr>
              <a:t>Tante</a:t>
            </a:r>
            <a:r>
              <a:rPr lang="cs-CZ" altLang="cs-CZ" b="1" i="1" dirty="0">
                <a:solidFill>
                  <a:srgbClr val="0070C0"/>
                </a:solidFill>
              </a:rPr>
              <a:t>)</a:t>
            </a:r>
          </a:p>
          <a:p>
            <a:r>
              <a:rPr lang="cs-CZ" altLang="cs-CZ" b="1" dirty="0"/>
              <a:t>6.	</a:t>
            </a:r>
            <a:r>
              <a:rPr lang="cs-CZ" altLang="cs-CZ" b="1" dirty="0" err="1"/>
              <a:t>Papierdeutsch</a:t>
            </a:r>
            <a:r>
              <a:rPr lang="cs-CZ" altLang="cs-CZ" b="1" dirty="0"/>
              <a:t> (</a:t>
            </a:r>
            <a:r>
              <a:rPr lang="cs-CZ" altLang="cs-CZ" b="1" dirty="0" err="1"/>
              <a:t>gespreizt</a:t>
            </a:r>
            <a:r>
              <a:rPr lang="cs-CZ" altLang="cs-CZ" b="1" dirty="0"/>
              <a:t>): </a:t>
            </a:r>
            <a:r>
              <a:rPr lang="cs-CZ" altLang="cs-CZ" b="1" i="1" dirty="0" err="1">
                <a:solidFill>
                  <a:srgbClr val="0070C0"/>
                </a:solidFill>
              </a:rPr>
              <a:t>aktenkundig</a:t>
            </a:r>
            <a:r>
              <a:rPr lang="cs-CZ" altLang="cs-CZ" b="1" i="1" dirty="0">
                <a:solidFill>
                  <a:srgbClr val="0070C0"/>
                </a:solidFill>
              </a:rPr>
              <a:t>, </a:t>
            </a:r>
            <a:r>
              <a:rPr lang="cs-CZ" altLang="cs-CZ" b="1" i="1" dirty="0" err="1">
                <a:solidFill>
                  <a:srgbClr val="0070C0"/>
                </a:solidFill>
              </a:rPr>
              <a:t>laut</a:t>
            </a:r>
            <a:r>
              <a:rPr lang="cs-CZ" altLang="cs-CZ" b="1" i="1" dirty="0">
                <a:solidFill>
                  <a:srgbClr val="0070C0"/>
                </a:solidFill>
              </a:rPr>
              <a:t> </a:t>
            </a:r>
            <a:r>
              <a:rPr lang="cs-CZ" altLang="cs-CZ" b="1" i="1" dirty="0" err="1">
                <a:solidFill>
                  <a:srgbClr val="0070C0"/>
                </a:solidFill>
              </a:rPr>
              <a:t>Gesetz</a:t>
            </a:r>
            <a:r>
              <a:rPr lang="cs-CZ" altLang="cs-CZ" b="1" i="1" dirty="0">
                <a:solidFill>
                  <a:srgbClr val="0070C0"/>
                </a:solidFill>
              </a:rPr>
              <a:t>...</a:t>
            </a:r>
          </a:p>
          <a:p>
            <a:r>
              <a:rPr lang="cs-CZ" altLang="cs-CZ" b="1" dirty="0"/>
              <a:t>7.	</a:t>
            </a:r>
            <a:r>
              <a:rPr lang="cs-CZ" altLang="cs-CZ" b="1" dirty="0" err="1"/>
              <a:t>übertrieben</a:t>
            </a:r>
            <a:r>
              <a:rPr lang="cs-CZ" altLang="cs-CZ" b="1" dirty="0"/>
              <a:t> (</a:t>
            </a:r>
            <a:r>
              <a:rPr lang="cs-CZ" altLang="cs-CZ" b="1" dirty="0" err="1"/>
              <a:t>hyperbolisch</a:t>
            </a:r>
            <a:r>
              <a:rPr lang="cs-CZ" altLang="cs-CZ" b="1" dirty="0"/>
              <a:t>): </a:t>
            </a:r>
            <a:r>
              <a:rPr lang="cs-CZ" altLang="cs-CZ" b="1" i="1" dirty="0" err="1">
                <a:solidFill>
                  <a:srgbClr val="0070C0"/>
                </a:solidFill>
              </a:rPr>
              <a:t>neunmalklug</a:t>
            </a:r>
            <a:r>
              <a:rPr lang="cs-CZ" altLang="cs-CZ" b="1" i="1" dirty="0">
                <a:solidFill>
                  <a:srgbClr val="0070C0"/>
                </a:solidFill>
              </a:rPr>
              <a:t>...</a:t>
            </a:r>
            <a:r>
              <a:rPr lang="cs-CZ" altLang="cs-CZ" b="1" i="1" dirty="0" err="1">
                <a:solidFill>
                  <a:srgbClr val="0070C0"/>
                </a:solidFill>
              </a:rPr>
              <a:t>totlachen</a:t>
            </a:r>
            <a:endParaRPr lang="cs-CZ" altLang="cs-CZ" b="1" i="1" dirty="0">
              <a:solidFill>
                <a:srgbClr val="0070C0"/>
              </a:solidFill>
            </a:endParaRPr>
          </a:p>
          <a:p>
            <a:r>
              <a:rPr lang="cs-CZ" altLang="cs-CZ" b="1" dirty="0"/>
              <a:t>8.	</a:t>
            </a:r>
            <a:r>
              <a:rPr lang="cs-CZ" altLang="cs-CZ" b="1" dirty="0" err="1"/>
              <a:t>abwertend</a:t>
            </a:r>
            <a:r>
              <a:rPr lang="cs-CZ" altLang="cs-CZ" b="1" dirty="0"/>
              <a:t> (pejorativ): </a:t>
            </a:r>
            <a:r>
              <a:rPr lang="cs-CZ" altLang="cs-CZ" b="1" i="1" dirty="0">
                <a:solidFill>
                  <a:srgbClr val="0070C0"/>
                </a:solidFill>
              </a:rPr>
              <a:t>der </a:t>
            </a:r>
            <a:r>
              <a:rPr lang="cs-CZ" altLang="cs-CZ" b="1" i="1" dirty="0" err="1">
                <a:solidFill>
                  <a:srgbClr val="0070C0"/>
                </a:solidFill>
              </a:rPr>
              <a:t>Köter</a:t>
            </a:r>
            <a:endParaRPr lang="cs-CZ" altLang="cs-CZ" b="1" i="1" dirty="0">
              <a:solidFill>
                <a:srgbClr val="0070C0"/>
              </a:solidFill>
            </a:endParaRPr>
          </a:p>
          <a:p>
            <a:r>
              <a:rPr lang="cs-CZ" altLang="cs-CZ" b="1" dirty="0"/>
              <a:t>9.  </a:t>
            </a:r>
            <a:r>
              <a:rPr lang="de-DE" altLang="cs-CZ" b="1" dirty="0"/>
              <a:t>     </a:t>
            </a:r>
            <a:r>
              <a:rPr lang="cs-CZ" altLang="cs-CZ" b="1" dirty="0" err="1"/>
              <a:t>Schimpfwort</a:t>
            </a:r>
            <a:r>
              <a:rPr lang="cs-CZ" altLang="cs-CZ" b="1" dirty="0"/>
              <a:t>: </a:t>
            </a:r>
            <a:r>
              <a:rPr lang="cs-CZ" altLang="cs-CZ" b="1" i="1" dirty="0" err="1">
                <a:solidFill>
                  <a:srgbClr val="0070C0"/>
                </a:solidFill>
              </a:rPr>
              <a:t>Ochse</a:t>
            </a:r>
            <a:r>
              <a:rPr lang="cs-CZ" altLang="cs-CZ" b="1" i="1" dirty="0">
                <a:solidFill>
                  <a:srgbClr val="0070C0"/>
                </a:solidFill>
              </a:rPr>
              <a:t>, </a:t>
            </a:r>
            <a:r>
              <a:rPr lang="cs-CZ" altLang="cs-CZ" b="1" i="1" dirty="0" err="1">
                <a:solidFill>
                  <a:srgbClr val="0070C0"/>
                </a:solidFill>
              </a:rPr>
              <a:t>Aas</a:t>
            </a:r>
            <a:r>
              <a:rPr lang="cs-CZ" altLang="cs-CZ" b="1" i="1" dirty="0">
                <a:solidFill>
                  <a:srgbClr val="0070C0"/>
                </a:solidFill>
              </a:rPr>
              <a:t>, </a:t>
            </a:r>
            <a:r>
              <a:rPr lang="cs-CZ" altLang="cs-CZ" b="1" i="1" dirty="0" err="1">
                <a:solidFill>
                  <a:srgbClr val="0070C0"/>
                </a:solidFill>
              </a:rPr>
              <a:t>Esel</a:t>
            </a:r>
            <a:r>
              <a:rPr lang="cs-CZ" altLang="cs-CZ" b="1" i="1" dirty="0">
                <a:solidFill>
                  <a:srgbClr val="0070C0"/>
                </a:solidFill>
              </a:rPr>
              <a:t>...</a:t>
            </a:r>
          </a:p>
          <a:p>
            <a:r>
              <a:rPr lang="cs-CZ" altLang="cs-CZ" b="1" dirty="0"/>
              <a:t>10.	</a:t>
            </a:r>
            <a:r>
              <a:rPr lang="cs-CZ" altLang="cs-CZ" b="1" dirty="0" err="1"/>
              <a:t>ironisch</a:t>
            </a:r>
            <a:r>
              <a:rPr lang="cs-CZ" altLang="cs-CZ" b="1" dirty="0"/>
              <a:t>: </a:t>
            </a:r>
            <a:r>
              <a:rPr lang="cs-CZ" altLang="cs-CZ" b="1" i="1" dirty="0" err="1">
                <a:solidFill>
                  <a:srgbClr val="0070C0"/>
                </a:solidFill>
              </a:rPr>
              <a:t>passen</a:t>
            </a:r>
            <a:r>
              <a:rPr lang="cs-CZ" altLang="cs-CZ" b="1" i="1" dirty="0">
                <a:solidFill>
                  <a:srgbClr val="0070C0"/>
                </a:solidFill>
              </a:rPr>
              <a:t> </a:t>
            </a:r>
            <a:r>
              <a:rPr lang="cs-CZ" altLang="cs-CZ" b="1" i="1" dirty="0" err="1">
                <a:solidFill>
                  <a:srgbClr val="0070C0"/>
                </a:solidFill>
              </a:rPr>
              <a:t>wie</a:t>
            </a:r>
            <a:r>
              <a:rPr lang="cs-CZ" altLang="cs-CZ" b="1" i="1" dirty="0">
                <a:solidFill>
                  <a:srgbClr val="0070C0"/>
                </a:solidFill>
              </a:rPr>
              <a:t> </a:t>
            </a:r>
            <a:r>
              <a:rPr lang="cs-CZ" altLang="cs-CZ" b="1" i="1" dirty="0" err="1">
                <a:solidFill>
                  <a:srgbClr val="0070C0"/>
                </a:solidFill>
              </a:rPr>
              <a:t>die</a:t>
            </a:r>
            <a:r>
              <a:rPr lang="cs-CZ" altLang="cs-CZ" b="1" i="1" dirty="0">
                <a:solidFill>
                  <a:srgbClr val="0070C0"/>
                </a:solidFill>
              </a:rPr>
              <a:t> Faust </a:t>
            </a:r>
            <a:r>
              <a:rPr lang="cs-CZ" altLang="cs-CZ" b="1" i="1" dirty="0" err="1">
                <a:solidFill>
                  <a:srgbClr val="0070C0"/>
                </a:solidFill>
              </a:rPr>
              <a:t>aufs</a:t>
            </a:r>
            <a:r>
              <a:rPr lang="cs-CZ" altLang="cs-CZ" b="1" i="1" dirty="0">
                <a:solidFill>
                  <a:srgbClr val="0070C0"/>
                </a:solidFill>
              </a:rPr>
              <a:t> </a:t>
            </a:r>
            <a:r>
              <a:rPr lang="cs-CZ" altLang="cs-CZ" b="1" i="1" dirty="0" err="1">
                <a:solidFill>
                  <a:srgbClr val="0070C0"/>
                </a:solidFill>
              </a:rPr>
              <a:t>Auge</a:t>
            </a:r>
            <a:r>
              <a:rPr lang="cs-CZ" altLang="cs-CZ" b="1" i="1" dirty="0">
                <a:solidFill>
                  <a:srgbClr val="0070C0"/>
                </a:solidFill>
              </a:rPr>
              <a:t>, da </a:t>
            </a:r>
            <a:r>
              <a:rPr lang="cs-CZ" altLang="cs-CZ" b="1" i="1" dirty="0" err="1">
                <a:solidFill>
                  <a:srgbClr val="0070C0"/>
                </a:solidFill>
              </a:rPr>
              <a:t>blieb</a:t>
            </a:r>
            <a:r>
              <a:rPr lang="cs-CZ" altLang="cs-CZ" b="1" i="1" dirty="0">
                <a:solidFill>
                  <a:srgbClr val="0070C0"/>
                </a:solidFill>
              </a:rPr>
              <a:t> </a:t>
            </a:r>
            <a:r>
              <a:rPr lang="cs-CZ" altLang="cs-CZ" b="1" i="1" dirty="0" err="1">
                <a:solidFill>
                  <a:srgbClr val="0070C0"/>
                </a:solidFill>
              </a:rPr>
              <a:t>kein</a:t>
            </a:r>
            <a:r>
              <a:rPr lang="cs-CZ" altLang="cs-CZ" b="1" i="1" dirty="0">
                <a:solidFill>
                  <a:srgbClr val="0070C0"/>
                </a:solidFill>
              </a:rPr>
              <a:t> </a:t>
            </a:r>
            <a:r>
              <a:rPr lang="cs-CZ" altLang="cs-CZ" b="1" i="1" dirty="0" err="1">
                <a:solidFill>
                  <a:srgbClr val="0070C0"/>
                </a:solidFill>
              </a:rPr>
              <a:t>Auge</a:t>
            </a:r>
            <a:r>
              <a:rPr lang="cs-CZ" altLang="cs-CZ" b="1" i="1" dirty="0">
                <a:solidFill>
                  <a:srgbClr val="0070C0"/>
                </a:solidFill>
              </a:rPr>
              <a:t> </a:t>
            </a:r>
            <a:r>
              <a:rPr lang="cs-CZ" altLang="cs-CZ" b="1" i="1" dirty="0" err="1">
                <a:solidFill>
                  <a:srgbClr val="0070C0"/>
                </a:solidFill>
              </a:rPr>
              <a:t>trocken</a:t>
            </a:r>
            <a:r>
              <a:rPr lang="cs-CZ" altLang="cs-CZ" b="1" i="1" dirty="0">
                <a:solidFill>
                  <a:srgbClr val="0070C0"/>
                </a:solidFill>
              </a:rPr>
              <a:t>...</a:t>
            </a:r>
          </a:p>
          <a:p>
            <a:r>
              <a:rPr lang="cs-CZ" altLang="cs-CZ" b="1" dirty="0"/>
              <a:t>11. </a:t>
            </a:r>
            <a:r>
              <a:rPr lang="de-DE" altLang="cs-CZ" b="1" dirty="0"/>
              <a:t>   </a:t>
            </a:r>
            <a:r>
              <a:rPr lang="cs-CZ" altLang="cs-CZ" b="1" dirty="0"/>
              <a:t> </a:t>
            </a:r>
            <a:r>
              <a:rPr lang="cs-CZ" altLang="cs-CZ" b="1" dirty="0" err="1"/>
              <a:t>exklusiv</a:t>
            </a:r>
            <a:r>
              <a:rPr lang="cs-CZ" altLang="cs-CZ" b="1" dirty="0"/>
              <a:t>, </a:t>
            </a:r>
            <a:r>
              <a:rPr lang="cs-CZ" altLang="cs-CZ" b="1" dirty="0" err="1"/>
              <a:t>bildungssprachlich</a:t>
            </a:r>
            <a:endParaRPr lang="cs-CZ" altLang="cs-CZ" b="1" dirty="0"/>
          </a:p>
          <a:p>
            <a:endParaRPr lang="cs-CZ" dirty="0"/>
          </a:p>
        </p:txBody>
      </p:sp>
    </p:spTree>
    <p:extLst>
      <p:ext uri="{BB962C8B-B14F-4D97-AF65-F5344CB8AC3E}">
        <p14:creationId xmlns:p14="http://schemas.microsoft.com/office/powerpoint/2010/main" val="3845293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Phraseologismen - Idiome</a:t>
            </a:r>
            <a:endParaRPr lang="cs-CZ" b="1" dirty="0"/>
          </a:p>
        </p:txBody>
      </p:sp>
      <p:sp>
        <p:nvSpPr>
          <p:cNvPr id="3" name="Zástupný symbol pro obsah 2"/>
          <p:cNvSpPr>
            <a:spLocks noGrp="1"/>
          </p:cNvSpPr>
          <p:nvPr>
            <p:ph idx="1"/>
          </p:nvPr>
        </p:nvSpPr>
        <p:spPr/>
        <p:txBody>
          <a:bodyPr>
            <a:normAutofit fontScale="85000" lnSpcReduction="20000"/>
          </a:bodyPr>
          <a:lstStyle/>
          <a:p>
            <a:pPr>
              <a:lnSpc>
                <a:spcPct val="80000"/>
              </a:lnSpc>
            </a:pPr>
            <a:r>
              <a:rPr lang="cs-CZ" altLang="cs-CZ" sz="3600" b="1" dirty="0">
                <a:solidFill>
                  <a:srgbClr val="FF0000"/>
                </a:solidFill>
              </a:rPr>
              <a:t>der </a:t>
            </a:r>
            <a:r>
              <a:rPr lang="cs-CZ" altLang="cs-CZ" sz="3600" b="1" dirty="0" err="1">
                <a:solidFill>
                  <a:srgbClr val="FF0000"/>
                </a:solidFill>
              </a:rPr>
              <a:t>phraseologische</a:t>
            </a:r>
            <a:r>
              <a:rPr lang="cs-CZ" altLang="cs-CZ" sz="3600" b="1" dirty="0">
                <a:solidFill>
                  <a:srgbClr val="FF0000"/>
                </a:solidFill>
              </a:rPr>
              <a:t> Aspekt</a:t>
            </a:r>
            <a:r>
              <a:rPr lang="cs-CZ" altLang="cs-CZ" sz="3600" b="1" dirty="0"/>
              <a:t>:</a:t>
            </a:r>
          </a:p>
          <a:p>
            <a:pPr>
              <a:lnSpc>
                <a:spcPct val="80000"/>
              </a:lnSpc>
            </a:pPr>
            <a:r>
              <a:rPr lang="cs-CZ" altLang="cs-CZ" b="1" dirty="0" err="1"/>
              <a:t>Phraseologismen</a:t>
            </a:r>
            <a:r>
              <a:rPr lang="cs-CZ" altLang="cs-CZ" b="1" dirty="0"/>
              <a:t>: </a:t>
            </a:r>
            <a:r>
              <a:rPr lang="cs-CZ" altLang="cs-CZ" b="1" dirty="0" err="1"/>
              <a:t>feste</a:t>
            </a:r>
            <a:r>
              <a:rPr lang="cs-CZ" altLang="cs-CZ" b="1" dirty="0"/>
              <a:t> </a:t>
            </a:r>
            <a:r>
              <a:rPr lang="cs-CZ" altLang="cs-CZ" b="1" dirty="0" err="1"/>
              <a:t>Wortgruppen</a:t>
            </a:r>
            <a:r>
              <a:rPr lang="cs-CZ" altLang="cs-CZ" b="1" dirty="0"/>
              <a:t>:</a:t>
            </a:r>
          </a:p>
          <a:p>
            <a:pPr>
              <a:lnSpc>
                <a:spcPct val="80000"/>
              </a:lnSpc>
            </a:pPr>
            <a:r>
              <a:rPr lang="cs-CZ" altLang="cs-CZ" b="1" dirty="0" err="1"/>
              <a:t>Polylexikalit</a:t>
            </a:r>
            <a:r>
              <a:rPr lang="de-DE" altLang="cs-CZ" b="1" dirty="0"/>
              <a:t>ä</a:t>
            </a:r>
            <a:r>
              <a:rPr lang="cs-CZ" altLang="cs-CZ" b="1" dirty="0"/>
              <a:t>t: </a:t>
            </a:r>
            <a:r>
              <a:rPr lang="cs-CZ" altLang="cs-CZ" b="1" dirty="0" err="1"/>
              <a:t>mindestens</a:t>
            </a:r>
            <a:r>
              <a:rPr lang="cs-CZ" altLang="cs-CZ" b="1" dirty="0"/>
              <a:t> </a:t>
            </a:r>
            <a:r>
              <a:rPr lang="cs-CZ" altLang="cs-CZ" b="1" dirty="0" err="1"/>
              <a:t>zwei</a:t>
            </a:r>
            <a:r>
              <a:rPr lang="cs-CZ" altLang="cs-CZ" b="1" dirty="0"/>
              <a:t> </a:t>
            </a:r>
            <a:r>
              <a:rPr lang="cs-CZ" altLang="cs-CZ" b="1" dirty="0" err="1"/>
              <a:t>Lexeme</a:t>
            </a:r>
            <a:r>
              <a:rPr lang="cs-CZ" altLang="cs-CZ" b="1" dirty="0"/>
              <a:t>: </a:t>
            </a:r>
            <a:r>
              <a:rPr lang="cs-CZ" altLang="cs-CZ" b="1" i="1" dirty="0">
                <a:solidFill>
                  <a:srgbClr val="FFC000"/>
                </a:solidFill>
              </a:rPr>
              <a:t>der </a:t>
            </a:r>
            <a:r>
              <a:rPr lang="cs-CZ" altLang="cs-CZ" b="1" i="1" dirty="0" err="1">
                <a:solidFill>
                  <a:srgbClr val="FFC000"/>
                </a:solidFill>
              </a:rPr>
              <a:t>blinde</a:t>
            </a:r>
            <a:r>
              <a:rPr lang="cs-CZ" altLang="cs-CZ" b="1" i="1" dirty="0">
                <a:solidFill>
                  <a:srgbClr val="FFC000"/>
                </a:solidFill>
              </a:rPr>
              <a:t> </a:t>
            </a:r>
            <a:r>
              <a:rPr lang="cs-CZ" altLang="cs-CZ" b="1" i="1" dirty="0" err="1">
                <a:solidFill>
                  <a:srgbClr val="FFC000"/>
                </a:solidFill>
              </a:rPr>
              <a:t>Passagier</a:t>
            </a:r>
            <a:endParaRPr lang="cs-CZ" altLang="cs-CZ" b="1" i="1" dirty="0">
              <a:solidFill>
                <a:srgbClr val="FFC000"/>
              </a:solidFill>
            </a:endParaRPr>
          </a:p>
          <a:p>
            <a:pPr>
              <a:lnSpc>
                <a:spcPct val="80000"/>
              </a:lnSpc>
            </a:pPr>
            <a:r>
              <a:rPr lang="cs-CZ" altLang="cs-CZ" b="1" dirty="0"/>
              <a:t>Stabilit</a:t>
            </a:r>
            <a:r>
              <a:rPr lang="de-DE" altLang="cs-CZ" b="1" dirty="0"/>
              <a:t>ä</a:t>
            </a:r>
            <a:r>
              <a:rPr lang="cs-CZ" altLang="cs-CZ" b="1" dirty="0"/>
              <a:t>t: </a:t>
            </a:r>
            <a:r>
              <a:rPr lang="cs-CZ" altLang="cs-CZ" b="1" i="1" dirty="0" err="1">
                <a:solidFill>
                  <a:srgbClr val="FFC000"/>
                </a:solidFill>
              </a:rPr>
              <a:t>jm</a:t>
            </a:r>
            <a:r>
              <a:rPr lang="cs-CZ" altLang="cs-CZ" b="1" i="1" dirty="0">
                <a:solidFill>
                  <a:srgbClr val="FFC000"/>
                </a:solidFill>
              </a:rPr>
              <a:t> </a:t>
            </a:r>
            <a:r>
              <a:rPr lang="cs-CZ" altLang="cs-CZ" b="1" i="1" dirty="0" err="1">
                <a:solidFill>
                  <a:srgbClr val="FFC000"/>
                </a:solidFill>
              </a:rPr>
              <a:t>die</a:t>
            </a:r>
            <a:r>
              <a:rPr lang="cs-CZ" altLang="cs-CZ" b="1" i="1" dirty="0">
                <a:solidFill>
                  <a:srgbClr val="FFC000"/>
                </a:solidFill>
              </a:rPr>
              <a:t> kalte </a:t>
            </a:r>
            <a:r>
              <a:rPr lang="cs-CZ" altLang="cs-CZ" b="1" i="1" dirty="0" err="1">
                <a:solidFill>
                  <a:srgbClr val="FFC000"/>
                </a:solidFill>
              </a:rPr>
              <a:t>Schulter</a:t>
            </a:r>
            <a:r>
              <a:rPr lang="cs-CZ" altLang="cs-CZ" b="1" i="1" dirty="0">
                <a:solidFill>
                  <a:srgbClr val="FFC000"/>
                </a:solidFill>
              </a:rPr>
              <a:t> </a:t>
            </a:r>
            <a:r>
              <a:rPr lang="cs-CZ" altLang="cs-CZ" b="1" i="1" dirty="0" err="1">
                <a:solidFill>
                  <a:srgbClr val="FFC000"/>
                </a:solidFill>
              </a:rPr>
              <a:t>zeigen</a:t>
            </a:r>
            <a:r>
              <a:rPr lang="de-DE" altLang="cs-CZ" b="1" i="1" dirty="0">
                <a:solidFill>
                  <a:srgbClr val="FFC000"/>
                </a:solidFill>
              </a:rPr>
              <a:t> - *Hand/*Nase</a:t>
            </a:r>
            <a:endParaRPr lang="cs-CZ" altLang="cs-CZ" b="1" i="1" dirty="0">
              <a:solidFill>
                <a:srgbClr val="FFC000"/>
              </a:solidFill>
            </a:endParaRPr>
          </a:p>
          <a:p>
            <a:pPr>
              <a:lnSpc>
                <a:spcPct val="80000"/>
              </a:lnSpc>
            </a:pPr>
            <a:r>
              <a:rPr lang="cs-CZ" altLang="cs-CZ" b="1" dirty="0" err="1"/>
              <a:t>Lexikalisierung</a:t>
            </a:r>
            <a:r>
              <a:rPr lang="cs-CZ" altLang="cs-CZ" b="1" dirty="0"/>
              <a:t>: in WB </a:t>
            </a:r>
            <a:r>
              <a:rPr lang="cs-CZ" altLang="cs-CZ" b="1" dirty="0" err="1"/>
              <a:t>gespeichert</a:t>
            </a:r>
            <a:endParaRPr lang="cs-CZ" altLang="cs-CZ" b="1" dirty="0"/>
          </a:p>
          <a:p>
            <a:pPr>
              <a:lnSpc>
                <a:spcPct val="80000"/>
              </a:lnSpc>
            </a:pPr>
            <a:r>
              <a:rPr lang="cs-CZ" altLang="cs-CZ" b="1" dirty="0" err="1"/>
              <a:t>Idiomatizit</a:t>
            </a:r>
            <a:r>
              <a:rPr lang="de-DE" altLang="cs-CZ" b="1" dirty="0"/>
              <a:t>ä</a:t>
            </a:r>
            <a:r>
              <a:rPr lang="cs-CZ" altLang="cs-CZ" b="1" dirty="0"/>
              <a:t>t: </a:t>
            </a:r>
            <a:endParaRPr lang="de-DE" altLang="cs-CZ" b="1" dirty="0"/>
          </a:p>
          <a:p>
            <a:pPr>
              <a:lnSpc>
                <a:spcPct val="80000"/>
              </a:lnSpc>
            </a:pPr>
            <a:r>
              <a:rPr lang="cs-CZ" altLang="cs-CZ" b="1" dirty="0">
                <a:solidFill>
                  <a:srgbClr val="C00000"/>
                </a:solidFill>
              </a:rPr>
              <a:t>Idiome </a:t>
            </a:r>
            <a:r>
              <a:rPr lang="cs-CZ" altLang="cs-CZ" b="1" dirty="0"/>
              <a:t>- </a:t>
            </a:r>
            <a:r>
              <a:rPr lang="cs-CZ" altLang="cs-CZ" b="1" dirty="0" err="1"/>
              <a:t>semantische</a:t>
            </a:r>
            <a:r>
              <a:rPr lang="cs-CZ" altLang="cs-CZ" b="1" dirty="0"/>
              <a:t> </a:t>
            </a:r>
            <a:r>
              <a:rPr lang="cs-CZ" altLang="cs-CZ" b="1" dirty="0" err="1"/>
              <a:t>Transformation</a:t>
            </a:r>
            <a:r>
              <a:rPr lang="cs-CZ" altLang="cs-CZ" b="1" dirty="0"/>
              <a:t>:</a:t>
            </a:r>
          </a:p>
          <a:p>
            <a:pPr marL="0" indent="0">
              <a:lnSpc>
                <a:spcPct val="80000"/>
              </a:lnSpc>
              <a:buNone/>
            </a:pPr>
            <a:r>
              <a:rPr lang="de-DE" altLang="cs-CZ" b="1" dirty="0"/>
              <a:t>    </a:t>
            </a:r>
            <a:r>
              <a:rPr lang="cs-CZ" altLang="cs-CZ" b="1" dirty="0"/>
              <a:t> </a:t>
            </a:r>
            <a:r>
              <a:rPr lang="cs-CZ" altLang="cs-CZ" b="1" i="1" dirty="0" err="1">
                <a:solidFill>
                  <a:srgbClr val="FFC000"/>
                </a:solidFill>
              </a:rPr>
              <a:t>jn</a:t>
            </a:r>
            <a:r>
              <a:rPr lang="cs-CZ" altLang="cs-CZ" b="1" i="1" dirty="0">
                <a:solidFill>
                  <a:srgbClr val="FFC000"/>
                </a:solidFill>
              </a:rPr>
              <a:t> </a:t>
            </a:r>
            <a:r>
              <a:rPr lang="cs-CZ" altLang="cs-CZ" b="1" i="1" dirty="0" err="1">
                <a:solidFill>
                  <a:srgbClr val="FFC000"/>
                </a:solidFill>
              </a:rPr>
              <a:t>an</a:t>
            </a:r>
            <a:r>
              <a:rPr lang="cs-CZ" altLang="cs-CZ" b="1" i="1" dirty="0">
                <a:solidFill>
                  <a:srgbClr val="FFC000"/>
                </a:solidFill>
              </a:rPr>
              <a:t> der </a:t>
            </a:r>
            <a:r>
              <a:rPr lang="cs-CZ" altLang="cs-CZ" b="1" i="1" dirty="0" err="1">
                <a:solidFill>
                  <a:srgbClr val="FFC000"/>
                </a:solidFill>
              </a:rPr>
              <a:t>Nase</a:t>
            </a:r>
            <a:r>
              <a:rPr lang="cs-CZ" altLang="cs-CZ" b="1" i="1" dirty="0">
                <a:solidFill>
                  <a:srgbClr val="FFC000"/>
                </a:solidFill>
              </a:rPr>
              <a:t> </a:t>
            </a:r>
            <a:r>
              <a:rPr lang="cs-CZ" altLang="cs-CZ" b="1" i="1" dirty="0" err="1">
                <a:solidFill>
                  <a:srgbClr val="FFC000"/>
                </a:solidFill>
              </a:rPr>
              <a:t>herumf</a:t>
            </a:r>
            <a:r>
              <a:rPr lang="de-DE" altLang="cs-CZ" b="1" i="1" dirty="0">
                <a:solidFill>
                  <a:srgbClr val="FFC000"/>
                </a:solidFill>
              </a:rPr>
              <a:t>ü</a:t>
            </a:r>
            <a:r>
              <a:rPr lang="cs-CZ" altLang="cs-CZ" b="1" i="1" dirty="0" err="1">
                <a:solidFill>
                  <a:srgbClr val="FFC000"/>
                </a:solidFill>
              </a:rPr>
              <a:t>hren</a:t>
            </a:r>
            <a:r>
              <a:rPr lang="cs-CZ" altLang="cs-CZ" b="1" i="1" dirty="0">
                <a:solidFill>
                  <a:srgbClr val="FFC000"/>
                </a:solidFill>
              </a:rPr>
              <a:t> </a:t>
            </a:r>
            <a:r>
              <a:rPr lang="cs-CZ" altLang="cs-CZ" b="1" dirty="0"/>
              <a:t>– </a:t>
            </a:r>
            <a:r>
              <a:rPr lang="de-DE" altLang="cs-CZ" b="1" dirty="0"/>
              <a:t>„</a:t>
            </a:r>
            <a:r>
              <a:rPr lang="cs-CZ" altLang="cs-CZ" b="1" i="1" dirty="0" err="1"/>
              <a:t>jn</a:t>
            </a:r>
            <a:r>
              <a:rPr lang="cs-CZ" altLang="cs-CZ" b="1" i="1" dirty="0"/>
              <a:t>. </a:t>
            </a:r>
            <a:r>
              <a:rPr lang="de-DE" altLang="cs-CZ" b="1" i="1" dirty="0"/>
              <a:t>v</a:t>
            </a:r>
            <a:r>
              <a:rPr lang="cs-CZ" altLang="cs-CZ" b="1" i="1" dirty="0" err="1"/>
              <a:t>erspotten</a:t>
            </a:r>
            <a:r>
              <a:rPr lang="de-DE" altLang="cs-CZ" b="1" dirty="0"/>
              <a:t>“</a:t>
            </a:r>
            <a:endParaRPr lang="cs-CZ" altLang="cs-CZ" b="1" dirty="0"/>
          </a:p>
          <a:p>
            <a:pPr>
              <a:lnSpc>
                <a:spcPct val="80000"/>
              </a:lnSpc>
            </a:pPr>
            <a:r>
              <a:rPr lang="cs-CZ" altLang="cs-CZ" b="1" dirty="0" err="1"/>
              <a:t>Anschaulichkeit</a:t>
            </a:r>
            <a:r>
              <a:rPr lang="cs-CZ" altLang="cs-CZ" b="1" dirty="0"/>
              <a:t>, </a:t>
            </a:r>
            <a:r>
              <a:rPr lang="cs-CZ" altLang="cs-CZ" b="1" dirty="0" err="1"/>
              <a:t>Bildlichkeit</a:t>
            </a:r>
            <a:r>
              <a:rPr lang="cs-CZ" altLang="cs-CZ" b="1" dirty="0"/>
              <a:t>, </a:t>
            </a:r>
            <a:r>
              <a:rPr lang="cs-CZ" altLang="cs-CZ" b="1" dirty="0" err="1"/>
              <a:t>Expressivit</a:t>
            </a:r>
            <a:r>
              <a:rPr lang="de-DE" altLang="cs-CZ" b="1" dirty="0"/>
              <a:t>ä</a:t>
            </a:r>
            <a:r>
              <a:rPr lang="cs-CZ" altLang="cs-CZ" b="1" dirty="0"/>
              <a:t>t, </a:t>
            </a:r>
            <a:r>
              <a:rPr lang="cs-CZ" altLang="cs-CZ" b="1" dirty="0" err="1"/>
              <a:t>Emotionalitaet</a:t>
            </a:r>
            <a:endParaRPr lang="cs-CZ" altLang="cs-CZ" b="1" dirty="0"/>
          </a:p>
          <a:p>
            <a:pPr>
              <a:lnSpc>
                <a:spcPct val="80000"/>
              </a:lnSpc>
            </a:pPr>
            <a:r>
              <a:rPr lang="cs-CZ" altLang="cs-CZ" b="1" dirty="0" err="1"/>
              <a:t>Bilder</a:t>
            </a:r>
            <a:r>
              <a:rPr lang="cs-CZ" altLang="cs-CZ" b="1" dirty="0"/>
              <a:t>, </a:t>
            </a:r>
            <a:r>
              <a:rPr lang="cs-CZ" altLang="cs-CZ" b="1" dirty="0" err="1"/>
              <a:t>Metaphern</a:t>
            </a:r>
            <a:r>
              <a:rPr lang="cs-CZ" altLang="cs-CZ" b="1" dirty="0"/>
              <a:t> - </a:t>
            </a:r>
            <a:r>
              <a:rPr lang="cs-CZ" altLang="cs-CZ" b="1" i="1" dirty="0">
                <a:solidFill>
                  <a:srgbClr val="FFC000"/>
                </a:solidFill>
              </a:rPr>
              <a:t>in den </a:t>
            </a:r>
            <a:r>
              <a:rPr lang="cs-CZ" altLang="cs-CZ" b="1" i="1" dirty="0" err="1">
                <a:solidFill>
                  <a:srgbClr val="FFC000"/>
                </a:solidFill>
              </a:rPr>
              <a:t>sauern</a:t>
            </a:r>
            <a:r>
              <a:rPr lang="cs-CZ" altLang="cs-CZ" b="1" i="1" dirty="0">
                <a:solidFill>
                  <a:srgbClr val="FFC000"/>
                </a:solidFill>
              </a:rPr>
              <a:t> </a:t>
            </a:r>
            <a:r>
              <a:rPr lang="cs-CZ" altLang="cs-CZ" b="1" i="1" dirty="0" err="1">
                <a:solidFill>
                  <a:srgbClr val="FFC000"/>
                </a:solidFill>
              </a:rPr>
              <a:t>Apfel</a:t>
            </a:r>
            <a:r>
              <a:rPr lang="cs-CZ" altLang="cs-CZ" b="1" i="1" dirty="0">
                <a:solidFill>
                  <a:srgbClr val="FFC000"/>
                </a:solidFill>
              </a:rPr>
              <a:t> </a:t>
            </a:r>
            <a:r>
              <a:rPr lang="cs-CZ" altLang="cs-CZ" b="1" i="1" dirty="0" err="1">
                <a:solidFill>
                  <a:srgbClr val="FFC000"/>
                </a:solidFill>
              </a:rPr>
              <a:t>beissen</a:t>
            </a:r>
            <a:r>
              <a:rPr lang="cs-CZ" altLang="cs-CZ" b="1" i="1" dirty="0">
                <a:solidFill>
                  <a:srgbClr val="FFC000"/>
                </a:solidFill>
              </a:rPr>
              <a:t> </a:t>
            </a:r>
            <a:r>
              <a:rPr lang="cs-CZ" altLang="cs-CZ" b="1" dirty="0"/>
              <a:t>- </a:t>
            </a:r>
            <a:r>
              <a:rPr lang="de-DE" altLang="cs-CZ" b="1" dirty="0"/>
              <a:t>Ü</a:t>
            </a:r>
            <a:r>
              <a:rPr lang="cs-CZ" altLang="cs-CZ" b="1" dirty="0" err="1"/>
              <a:t>bertragung</a:t>
            </a:r>
            <a:endParaRPr lang="cs-CZ" altLang="cs-CZ" b="1" dirty="0"/>
          </a:p>
          <a:p>
            <a:endParaRPr lang="cs-CZ" dirty="0"/>
          </a:p>
        </p:txBody>
      </p:sp>
    </p:spTree>
    <p:extLst>
      <p:ext uri="{BB962C8B-B14F-4D97-AF65-F5344CB8AC3E}">
        <p14:creationId xmlns:p14="http://schemas.microsoft.com/office/powerpoint/2010/main" val="1955779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de-DE" b="1" dirty="0"/>
              <a:t>Phraseologismen als lexikalische Stilelemente</a:t>
            </a:r>
            <a:endParaRPr lang="cs-CZ" b="1" dirty="0"/>
          </a:p>
        </p:txBody>
      </p:sp>
      <p:sp>
        <p:nvSpPr>
          <p:cNvPr id="3" name="Zástupný symbol pro obsah 2"/>
          <p:cNvSpPr>
            <a:spLocks noGrp="1"/>
          </p:cNvSpPr>
          <p:nvPr>
            <p:ph idx="1"/>
          </p:nvPr>
        </p:nvSpPr>
        <p:spPr/>
        <p:txBody>
          <a:bodyPr>
            <a:normAutofit fontScale="92500" lnSpcReduction="20000"/>
          </a:bodyPr>
          <a:lstStyle/>
          <a:p>
            <a:pPr>
              <a:lnSpc>
                <a:spcPct val="90000"/>
              </a:lnSpc>
            </a:pPr>
            <a:r>
              <a:rPr lang="cs-CZ" altLang="cs-CZ" b="1" dirty="0" err="1"/>
              <a:t>Kollokationen</a:t>
            </a:r>
            <a:r>
              <a:rPr lang="cs-CZ" altLang="cs-CZ" b="1" dirty="0"/>
              <a:t>, FVG:</a:t>
            </a:r>
            <a:r>
              <a:rPr lang="cs-CZ" altLang="cs-CZ" b="1" i="1" dirty="0">
                <a:solidFill>
                  <a:srgbClr val="FFC000"/>
                </a:solidFill>
              </a:rPr>
              <a:t> in </a:t>
            </a:r>
            <a:r>
              <a:rPr lang="cs-CZ" altLang="cs-CZ" b="1" i="1" dirty="0" err="1">
                <a:solidFill>
                  <a:srgbClr val="FFC000"/>
                </a:solidFill>
              </a:rPr>
              <a:t>Betrieb</a:t>
            </a:r>
            <a:r>
              <a:rPr lang="cs-CZ" altLang="cs-CZ" b="1" i="1" dirty="0">
                <a:solidFill>
                  <a:srgbClr val="FFC000"/>
                </a:solidFill>
              </a:rPr>
              <a:t> </a:t>
            </a:r>
            <a:r>
              <a:rPr lang="cs-CZ" altLang="cs-CZ" b="1" i="1" dirty="0" err="1">
                <a:solidFill>
                  <a:srgbClr val="FFC000"/>
                </a:solidFill>
              </a:rPr>
              <a:t>setzen</a:t>
            </a:r>
            <a:r>
              <a:rPr lang="cs-CZ" altLang="cs-CZ" b="1" i="1" dirty="0">
                <a:solidFill>
                  <a:srgbClr val="FFC000"/>
                </a:solidFill>
              </a:rPr>
              <a:t>, </a:t>
            </a:r>
            <a:r>
              <a:rPr lang="cs-CZ" altLang="cs-CZ" b="1" i="1" dirty="0" err="1">
                <a:solidFill>
                  <a:srgbClr val="FFC000"/>
                </a:solidFill>
              </a:rPr>
              <a:t>Fragen</a:t>
            </a:r>
            <a:r>
              <a:rPr lang="cs-CZ" altLang="cs-CZ" b="1" i="1" dirty="0">
                <a:solidFill>
                  <a:srgbClr val="FFC000"/>
                </a:solidFill>
              </a:rPr>
              <a:t> </a:t>
            </a:r>
            <a:r>
              <a:rPr lang="cs-CZ" altLang="cs-CZ" b="1" i="1" dirty="0" err="1">
                <a:solidFill>
                  <a:srgbClr val="FFC000"/>
                </a:solidFill>
              </a:rPr>
              <a:t>stellen</a:t>
            </a:r>
            <a:r>
              <a:rPr lang="cs-CZ" altLang="cs-CZ" b="1" i="1" dirty="0">
                <a:solidFill>
                  <a:srgbClr val="FFC000"/>
                </a:solidFill>
              </a:rPr>
              <a:t>, Z</a:t>
            </a:r>
            <a:r>
              <a:rPr lang="de-DE" altLang="cs-CZ" b="1" i="1" dirty="0">
                <a:solidFill>
                  <a:srgbClr val="FFC000"/>
                </a:solidFill>
              </a:rPr>
              <a:t>ä</a:t>
            </a:r>
            <a:r>
              <a:rPr lang="cs-CZ" altLang="cs-CZ" b="1" i="1" dirty="0">
                <a:solidFill>
                  <a:srgbClr val="FFC000"/>
                </a:solidFill>
              </a:rPr>
              <a:t>hne </a:t>
            </a:r>
            <a:r>
              <a:rPr lang="cs-CZ" altLang="cs-CZ" b="1" i="1" dirty="0" err="1">
                <a:solidFill>
                  <a:srgbClr val="FFC000"/>
                </a:solidFill>
              </a:rPr>
              <a:t>putzen</a:t>
            </a:r>
            <a:endParaRPr lang="cs-CZ" altLang="cs-CZ" b="1" i="1" dirty="0">
              <a:solidFill>
                <a:srgbClr val="FFC000"/>
              </a:solidFill>
            </a:endParaRPr>
          </a:p>
          <a:p>
            <a:pPr>
              <a:lnSpc>
                <a:spcPct val="90000"/>
              </a:lnSpc>
            </a:pPr>
            <a:r>
              <a:rPr lang="cs-CZ" altLang="cs-CZ" b="1" dirty="0" err="1"/>
              <a:t>kommunikative</a:t>
            </a:r>
            <a:r>
              <a:rPr lang="cs-CZ" altLang="cs-CZ" b="1" dirty="0"/>
              <a:t> </a:t>
            </a:r>
            <a:r>
              <a:rPr lang="cs-CZ" altLang="cs-CZ" b="1" dirty="0" err="1"/>
              <a:t>Formeln</a:t>
            </a:r>
            <a:r>
              <a:rPr lang="cs-CZ" altLang="cs-CZ" b="1" dirty="0"/>
              <a:t>:</a:t>
            </a:r>
            <a:r>
              <a:rPr lang="cs-CZ" altLang="cs-CZ" b="1" i="1" dirty="0">
                <a:solidFill>
                  <a:srgbClr val="FFC000"/>
                </a:solidFill>
              </a:rPr>
              <a:t> </a:t>
            </a:r>
            <a:r>
              <a:rPr lang="cs-CZ" altLang="cs-CZ" b="1" i="1" dirty="0" err="1">
                <a:solidFill>
                  <a:srgbClr val="FFC000"/>
                </a:solidFill>
              </a:rPr>
              <a:t>Guten</a:t>
            </a:r>
            <a:r>
              <a:rPr lang="cs-CZ" altLang="cs-CZ" b="1" i="1" dirty="0">
                <a:solidFill>
                  <a:srgbClr val="FFC000"/>
                </a:solidFill>
              </a:rPr>
              <a:t> </a:t>
            </a:r>
            <a:r>
              <a:rPr lang="cs-CZ" altLang="cs-CZ" b="1" i="1" dirty="0" err="1">
                <a:solidFill>
                  <a:srgbClr val="FFC000"/>
                </a:solidFill>
              </a:rPr>
              <a:t>Tag</a:t>
            </a:r>
            <a:r>
              <a:rPr lang="cs-CZ" altLang="cs-CZ" b="1" i="1" dirty="0">
                <a:solidFill>
                  <a:srgbClr val="FFC000"/>
                </a:solidFill>
              </a:rPr>
              <a:t>, Ach </a:t>
            </a:r>
            <a:r>
              <a:rPr lang="cs-CZ" altLang="cs-CZ" b="1" i="1" dirty="0" err="1">
                <a:solidFill>
                  <a:srgbClr val="FFC000"/>
                </a:solidFill>
              </a:rPr>
              <a:t>du</a:t>
            </a:r>
            <a:r>
              <a:rPr lang="cs-CZ" altLang="cs-CZ" b="1" i="1" dirty="0">
                <a:solidFill>
                  <a:srgbClr val="FFC000"/>
                </a:solidFill>
              </a:rPr>
              <a:t> </a:t>
            </a:r>
            <a:r>
              <a:rPr lang="cs-CZ" altLang="cs-CZ" b="1" i="1" dirty="0" err="1">
                <a:solidFill>
                  <a:srgbClr val="FFC000"/>
                </a:solidFill>
              </a:rPr>
              <a:t>gr</a:t>
            </a:r>
            <a:r>
              <a:rPr lang="de-DE" altLang="cs-CZ" b="1" i="1" dirty="0">
                <a:solidFill>
                  <a:srgbClr val="FFC000"/>
                </a:solidFill>
              </a:rPr>
              <a:t>ü</a:t>
            </a:r>
            <a:r>
              <a:rPr lang="cs-CZ" altLang="cs-CZ" b="1" i="1" dirty="0">
                <a:solidFill>
                  <a:srgbClr val="FFC000"/>
                </a:solidFill>
              </a:rPr>
              <a:t>ne </a:t>
            </a:r>
            <a:r>
              <a:rPr lang="cs-CZ" altLang="cs-CZ" b="1" i="1" dirty="0" err="1">
                <a:solidFill>
                  <a:srgbClr val="FFC000"/>
                </a:solidFill>
              </a:rPr>
              <a:t>Neune</a:t>
            </a:r>
            <a:r>
              <a:rPr lang="cs-CZ" altLang="cs-CZ" b="1" i="1" dirty="0">
                <a:solidFill>
                  <a:srgbClr val="FFC000"/>
                </a:solidFill>
              </a:rPr>
              <a:t>!</a:t>
            </a:r>
          </a:p>
          <a:p>
            <a:pPr>
              <a:lnSpc>
                <a:spcPct val="90000"/>
              </a:lnSpc>
            </a:pPr>
            <a:r>
              <a:rPr lang="cs-CZ" altLang="cs-CZ" b="1" dirty="0" err="1"/>
              <a:t>Vergleiche</a:t>
            </a:r>
            <a:r>
              <a:rPr lang="cs-CZ" altLang="cs-CZ" b="1" dirty="0"/>
              <a:t>: </a:t>
            </a:r>
            <a:r>
              <a:rPr lang="cs-CZ" altLang="cs-CZ" b="1" i="1" dirty="0" err="1">
                <a:solidFill>
                  <a:srgbClr val="FFC000"/>
                </a:solidFill>
              </a:rPr>
              <a:t>gesund</a:t>
            </a:r>
            <a:r>
              <a:rPr lang="cs-CZ" altLang="cs-CZ" b="1" i="1" dirty="0">
                <a:solidFill>
                  <a:srgbClr val="FFC000"/>
                </a:solidFill>
              </a:rPr>
              <a:t> </a:t>
            </a:r>
            <a:r>
              <a:rPr lang="cs-CZ" altLang="cs-CZ" b="1" i="1" dirty="0" err="1">
                <a:solidFill>
                  <a:srgbClr val="FFC000"/>
                </a:solidFill>
              </a:rPr>
              <a:t>wie</a:t>
            </a:r>
            <a:r>
              <a:rPr lang="cs-CZ" altLang="cs-CZ" b="1" i="1" dirty="0">
                <a:solidFill>
                  <a:srgbClr val="FFC000"/>
                </a:solidFill>
              </a:rPr>
              <a:t> </a:t>
            </a:r>
            <a:r>
              <a:rPr lang="cs-CZ" altLang="cs-CZ" b="1" i="1" dirty="0" err="1">
                <a:solidFill>
                  <a:srgbClr val="FFC000"/>
                </a:solidFill>
              </a:rPr>
              <a:t>ein</a:t>
            </a:r>
            <a:r>
              <a:rPr lang="cs-CZ" altLang="cs-CZ" b="1" i="1" dirty="0">
                <a:solidFill>
                  <a:srgbClr val="FFC000"/>
                </a:solidFill>
              </a:rPr>
              <a:t> </a:t>
            </a:r>
            <a:r>
              <a:rPr lang="cs-CZ" altLang="cs-CZ" b="1" i="1" dirty="0" err="1">
                <a:solidFill>
                  <a:srgbClr val="FFC000"/>
                </a:solidFill>
              </a:rPr>
              <a:t>Fisch</a:t>
            </a:r>
            <a:endParaRPr lang="cs-CZ" altLang="cs-CZ" b="1" i="1" dirty="0">
              <a:solidFill>
                <a:srgbClr val="FFC000"/>
              </a:solidFill>
            </a:endParaRPr>
          </a:p>
          <a:p>
            <a:pPr>
              <a:lnSpc>
                <a:spcPct val="90000"/>
              </a:lnSpc>
            </a:pPr>
            <a:r>
              <a:rPr lang="cs-CZ" altLang="cs-CZ" b="1" dirty="0" err="1"/>
              <a:t>Paarformeln</a:t>
            </a:r>
            <a:r>
              <a:rPr lang="cs-CZ" altLang="cs-CZ" b="1" dirty="0"/>
              <a:t>: </a:t>
            </a:r>
            <a:r>
              <a:rPr lang="cs-CZ" altLang="cs-CZ" b="1" i="1" dirty="0" err="1">
                <a:solidFill>
                  <a:srgbClr val="FFC000"/>
                </a:solidFill>
              </a:rPr>
              <a:t>klipp</a:t>
            </a:r>
            <a:r>
              <a:rPr lang="cs-CZ" altLang="cs-CZ" b="1" i="1" dirty="0">
                <a:solidFill>
                  <a:srgbClr val="FFC000"/>
                </a:solidFill>
              </a:rPr>
              <a:t> </a:t>
            </a:r>
            <a:r>
              <a:rPr lang="cs-CZ" altLang="cs-CZ" b="1" i="1" dirty="0" err="1">
                <a:solidFill>
                  <a:srgbClr val="FFC000"/>
                </a:solidFill>
              </a:rPr>
              <a:t>und</a:t>
            </a:r>
            <a:r>
              <a:rPr lang="cs-CZ" altLang="cs-CZ" b="1" i="1" dirty="0">
                <a:solidFill>
                  <a:srgbClr val="FFC000"/>
                </a:solidFill>
              </a:rPr>
              <a:t> </a:t>
            </a:r>
            <a:r>
              <a:rPr lang="cs-CZ" altLang="cs-CZ" b="1" i="1" dirty="0" err="1">
                <a:solidFill>
                  <a:srgbClr val="FFC000"/>
                </a:solidFill>
              </a:rPr>
              <a:t>klar</a:t>
            </a:r>
            <a:r>
              <a:rPr lang="cs-CZ" altLang="cs-CZ" b="1" dirty="0"/>
              <a:t>, </a:t>
            </a:r>
            <a:r>
              <a:rPr lang="cs-CZ" altLang="cs-CZ" b="1" dirty="0" err="1"/>
              <a:t>Alliteration</a:t>
            </a:r>
            <a:r>
              <a:rPr lang="cs-CZ" altLang="cs-CZ" b="1" dirty="0"/>
              <a:t>, </a:t>
            </a:r>
            <a:r>
              <a:rPr lang="cs-CZ" altLang="cs-CZ" b="1" dirty="0" err="1"/>
              <a:t>Endreim</a:t>
            </a:r>
            <a:r>
              <a:rPr lang="cs-CZ" altLang="cs-CZ" b="1" dirty="0"/>
              <a:t>: </a:t>
            </a:r>
            <a:r>
              <a:rPr lang="cs-CZ" altLang="cs-CZ" b="1" dirty="0">
                <a:solidFill>
                  <a:srgbClr val="FFC000"/>
                </a:solidFill>
              </a:rPr>
              <a:t>in</a:t>
            </a:r>
            <a:r>
              <a:rPr lang="cs-CZ" altLang="cs-CZ" b="1" dirty="0"/>
              <a:t> </a:t>
            </a:r>
            <a:r>
              <a:rPr lang="cs-CZ" altLang="cs-CZ" b="1" i="1" dirty="0">
                <a:solidFill>
                  <a:srgbClr val="FFC000"/>
                </a:solidFill>
              </a:rPr>
              <a:t>H</a:t>
            </a:r>
            <a:r>
              <a:rPr lang="de-DE" altLang="cs-CZ" b="1" i="1" dirty="0">
                <a:solidFill>
                  <a:srgbClr val="FFC000"/>
                </a:solidFill>
              </a:rPr>
              <a:t>ü</a:t>
            </a:r>
            <a:r>
              <a:rPr lang="cs-CZ" altLang="cs-CZ" b="1" i="1" dirty="0" err="1">
                <a:solidFill>
                  <a:srgbClr val="FFC000"/>
                </a:solidFill>
              </a:rPr>
              <a:t>lle</a:t>
            </a:r>
            <a:r>
              <a:rPr lang="cs-CZ" altLang="cs-CZ" b="1" i="1" dirty="0">
                <a:solidFill>
                  <a:srgbClr val="FFC000"/>
                </a:solidFill>
              </a:rPr>
              <a:t> </a:t>
            </a:r>
            <a:r>
              <a:rPr lang="cs-CZ" altLang="cs-CZ" b="1" i="1" dirty="0" err="1">
                <a:solidFill>
                  <a:srgbClr val="FFC000"/>
                </a:solidFill>
              </a:rPr>
              <a:t>und</a:t>
            </a:r>
            <a:r>
              <a:rPr lang="cs-CZ" altLang="cs-CZ" b="1" i="1" dirty="0">
                <a:solidFill>
                  <a:srgbClr val="FFC000"/>
                </a:solidFill>
              </a:rPr>
              <a:t> F</a:t>
            </a:r>
            <a:r>
              <a:rPr lang="de-DE" altLang="cs-CZ" b="1" i="1" dirty="0">
                <a:solidFill>
                  <a:srgbClr val="FFC000"/>
                </a:solidFill>
              </a:rPr>
              <a:t>ü</a:t>
            </a:r>
            <a:r>
              <a:rPr lang="cs-CZ" altLang="cs-CZ" b="1" i="1" dirty="0" err="1">
                <a:solidFill>
                  <a:srgbClr val="FFC000"/>
                </a:solidFill>
              </a:rPr>
              <a:t>lle</a:t>
            </a:r>
            <a:endParaRPr lang="cs-CZ" altLang="cs-CZ" b="1" i="1" dirty="0">
              <a:solidFill>
                <a:srgbClr val="FFC000"/>
              </a:solidFill>
            </a:endParaRPr>
          </a:p>
          <a:p>
            <a:pPr>
              <a:lnSpc>
                <a:spcPct val="90000"/>
              </a:lnSpc>
            </a:pPr>
            <a:r>
              <a:rPr lang="cs-CZ" altLang="cs-CZ" b="1" dirty="0" err="1"/>
              <a:t>Sprichw</a:t>
            </a:r>
            <a:r>
              <a:rPr lang="de-DE" altLang="cs-CZ" b="1" dirty="0"/>
              <a:t>ö</a:t>
            </a:r>
            <a:r>
              <a:rPr lang="cs-CZ" altLang="cs-CZ" b="1" dirty="0" err="1"/>
              <a:t>rter</a:t>
            </a:r>
            <a:r>
              <a:rPr lang="cs-CZ" altLang="cs-CZ" b="1" dirty="0"/>
              <a:t> (</a:t>
            </a:r>
            <a:r>
              <a:rPr lang="cs-CZ" altLang="cs-CZ" b="1" dirty="0" err="1"/>
              <a:t>Paroemiologie</a:t>
            </a:r>
            <a:r>
              <a:rPr lang="cs-CZ" altLang="cs-CZ" b="1" dirty="0"/>
              <a:t>): Mikrotexte: </a:t>
            </a:r>
            <a:r>
              <a:rPr lang="de-DE" altLang="cs-CZ" b="1" i="1" dirty="0">
                <a:solidFill>
                  <a:srgbClr val="FFC000"/>
                </a:solidFill>
              </a:rPr>
              <a:t>Ü</a:t>
            </a:r>
            <a:r>
              <a:rPr lang="cs-CZ" altLang="cs-CZ" b="1" i="1" dirty="0" err="1">
                <a:solidFill>
                  <a:srgbClr val="FFC000"/>
                </a:solidFill>
              </a:rPr>
              <a:t>bung</a:t>
            </a:r>
            <a:r>
              <a:rPr lang="cs-CZ" altLang="cs-CZ" b="1" i="1" dirty="0">
                <a:solidFill>
                  <a:srgbClr val="FFC000"/>
                </a:solidFill>
              </a:rPr>
              <a:t> </a:t>
            </a:r>
            <a:r>
              <a:rPr lang="cs-CZ" altLang="cs-CZ" b="1" i="1" dirty="0" err="1">
                <a:solidFill>
                  <a:srgbClr val="FFC000"/>
                </a:solidFill>
              </a:rPr>
              <a:t>macht</a:t>
            </a:r>
            <a:r>
              <a:rPr lang="cs-CZ" altLang="cs-CZ" b="1" i="1" dirty="0">
                <a:solidFill>
                  <a:srgbClr val="FFC000"/>
                </a:solidFill>
              </a:rPr>
              <a:t> den </a:t>
            </a:r>
            <a:r>
              <a:rPr lang="cs-CZ" altLang="cs-CZ" b="1" i="1" dirty="0" err="1">
                <a:solidFill>
                  <a:srgbClr val="FFC000"/>
                </a:solidFill>
              </a:rPr>
              <a:t>Meister</a:t>
            </a:r>
            <a:r>
              <a:rPr lang="cs-CZ" altLang="cs-CZ" b="1" i="1" dirty="0">
                <a:solidFill>
                  <a:srgbClr val="FFC000"/>
                </a:solidFill>
              </a:rPr>
              <a:t>.</a:t>
            </a:r>
          </a:p>
          <a:p>
            <a:pPr>
              <a:lnSpc>
                <a:spcPct val="90000"/>
              </a:lnSpc>
            </a:pPr>
            <a:r>
              <a:rPr lang="cs-CZ" altLang="cs-CZ" b="1" dirty="0" err="1"/>
              <a:t>Zitate</a:t>
            </a:r>
            <a:r>
              <a:rPr lang="cs-CZ" altLang="cs-CZ" b="1" dirty="0"/>
              <a:t>, </a:t>
            </a:r>
            <a:r>
              <a:rPr lang="cs-CZ" altLang="cs-CZ" b="1" dirty="0" err="1"/>
              <a:t>Aphorismen</a:t>
            </a:r>
            <a:r>
              <a:rPr lang="cs-CZ" altLang="cs-CZ" b="1" dirty="0"/>
              <a:t>, </a:t>
            </a:r>
            <a:r>
              <a:rPr lang="cs-CZ" altLang="cs-CZ" b="1" dirty="0" err="1"/>
              <a:t>gefl</a:t>
            </a:r>
            <a:r>
              <a:rPr lang="de-DE" altLang="cs-CZ" b="1" dirty="0"/>
              <a:t>ü</a:t>
            </a:r>
            <a:r>
              <a:rPr lang="cs-CZ" altLang="cs-CZ" b="1" dirty="0" err="1"/>
              <a:t>gelte</a:t>
            </a:r>
            <a:r>
              <a:rPr lang="cs-CZ" altLang="cs-CZ" b="1" dirty="0"/>
              <a:t> </a:t>
            </a:r>
            <a:r>
              <a:rPr lang="cs-CZ" altLang="cs-CZ" b="1" dirty="0" err="1"/>
              <a:t>Worte</a:t>
            </a:r>
            <a:r>
              <a:rPr lang="cs-CZ" altLang="cs-CZ" b="1" dirty="0"/>
              <a:t>: </a:t>
            </a:r>
            <a:r>
              <a:rPr lang="cs-CZ" altLang="cs-CZ" b="1" i="1" dirty="0" err="1">
                <a:solidFill>
                  <a:srgbClr val="FFC000"/>
                </a:solidFill>
              </a:rPr>
              <a:t>Veni</a:t>
            </a:r>
            <a:r>
              <a:rPr lang="cs-CZ" altLang="cs-CZ" b="1" i="1" dirty="0">
                <a:solidFill>
                  <a:srgbClr val="FFC000"/>
                </a:solidFill>
              </a:rPr>
              <a:t>, </a:t>
            </a:r>
            <a:r>
              <a:rPr lang="cs-CZ" altLang="cs-CZ" b="1" i="1" dirty="0" err="1">
                <a:solidFill>
                  <a:srgbClr val="FFC000"/>
                </a:solidFill>
              </a:rPr>
              <a:t>vidi</a:t>
            </a:r>
            <a:r>
              <a:rPr lang="cs-CZ" altLang="cs-CZ" b="1" i="1" dirty="0">
                <a:solidFill>
                  <a:srgbClr val="FFC000"/>
                </a:solidFill>
              </a:rPr>
              <a:t>, </a:t>
            </a:r>
            <a:r>
              <a:rPr lang="cs-CZ" altLang="cs-CZ" b="1" i="1" dirty="0" err="1">
                <a:solidFill>
                  <a:srgbClr val="FFC000"/>
                </a:solidFill>
              </a:rPr>
              <a:t>vici</a:t>
            </a:r>
            <a:endParaRPr lang="cs-CZ" altLang="cs-CZ" b="1" i="1" dirty="0">
              <a:solidFill>
                <a:srgbClr val="FFC000"/>
              </a:solidFill>
            </a:endParaRPr>
          </a:p>
          <a:p>
            <a:pPr>
              <a:lnSpc>
                <a:spcPct val="90000"/>
              </a:lnSpc>
            </a:pPr>
            <a:r>
              <a:rPr lang="cs-CZ" altLang="cs-CZ" b="1" dirty="0" err="1"/>
              <a:t>Anspielungen</a:t>
            </a:r>
            <a:r>
              <a:rPr lang="cs-CZ" altLang="cs-CZ" b="1" dirty="0"/>
              <a:t> </a:t>
            </a:r>
            <a:r>
              <a:rPr lang="cs-CZ" altLang="cs-CZ" b="1" dirty="0" err="1"/>
              <a:t>auf</a:t>
            </a:r>
            <a:r>
              <a:rPr lang="cs-CZ" altLang="cs-CZ" b="1" dirty="0"/>
              <a:t> Literatur, Filme, </a:t>
            </a:r>
            <a:r>
              <a:rPr lang="cs-CZ" altLang="cs-CZ" b="1" dirty="0" err="1"/>
              <a:t>Werbung</a:t>
            </a:r>
            <a:r>
              <a:rPr lang="cs-CZ" altLang="cs-CZ" b="1" dirty="0"/>
              <a:t>...</a:t>
            </a:r>
          </a:p>
          <a:p>
            <a:endParaRPr lang="cs-CZ" dirty="0"/>
          </a:p>
        </p:txBody>
      </p:sp>
    </p:spTree>
    <p:extLst>
      <p:ext uri="{BB962C8B-B14F-4D97-AF65-F5344CB8AC3E}">
        <p14:creationId xmlns:p14="http://schemas.microsoft.com/office/powerpoint/2010/main" val="598516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b="1" dirty="0">
                <a:solidFill>
                  <a:srgbClr val="FF0000"/>
                </a:solidFill>
              </a:rPr>
            </a:br>
            <a:r>
              <a:rPr lang="cs-CZ" sz="3100" b="1" dirty="0">
                <a:solidFill>
                  <a:srgbClr val="FF0000"/>
                </a:solidFill>
              </a:rPr>
              <a:t>3.</a:t>
            </a:r>
            <a:r>
              <a:rPr lang="de-DE" sz="3100" b="1" dirty="0">
                <a:solidFill>
                  <a:srgbClr val="FF0000"/>
                </a:solidFill>
              </a:rPr>
              <a:t>Stilistische Spezifik literarischer Texte</a:t>
            </a:r>
            <a:br>
              <a:rPr lang="cs-CZ" sz="3100" b="1" dirty="0">
                <a:solidFill>
                  <a:srgbClr val="FF0000"/>
                </a:solidFill>
              </a:rPr>
            </a:br>
            <a:r>
              <a:rPr lang="cs-CZ" sz="3100" b="1" dirty="0" err="1">
                <a:solidFill>
                  <a:srgbClr val="FF0000"/>
                </a:solidFill>
              </a:rPr>
              <a:t>Belletristik</a:t>
            </a:r>
            <a:br>
              <a:rPr lang="de-DE" b="1" dirty="0"/>
            </a:br>
            <a:endParaRPr lang="cs-CZ" dirty="0"/>
          </a:p>
        </p:txBody>
      </p:sp>
      <p:sp>
        <p:nvSpPr>
          <p:cNvPr id="3" name="Zástupný symbol pro obsah 2"/>
          <p:cNvSpPr>
            <a:spLocks noGrp="1"/>
          </p:cNvSpPr>
          <p:nvPr>
            <p:ph idx="1"/>
          </p:nvPr>
        </p:nvSpPr>
        <p:spPr/>
        <p:txBody>
          <a:bodyPr>
            <a:normAutofit fontScale="85000" lnSpcReduction="10000"/>
          </a:bodyPr>
          <a:lstStyle/>
          <a:p>
            <a:pPr>
              <a:defRPr/>
            </a:pPr>
            <a:r>
              <a:rPr lang="cs-CZ" b="1" dirty="0" err="1"/>
              <a:t>Zusammenarbeit</a:t>
            </a:r>
            <a:r>
              <a:rPr lang="cs-CZ" b="1" dirty="0"/>
              <a:t> </a:t>
            </a:r>
            <a:r>
              <a:rPr lang="cs-CZ" b="1" dirty="0" err="1"/>
              <a:t>mit</a:t>
            </a:r>
            <a:r>
              <a:rPr lang="cs-CZ" b="1" dirty="0"/>
              <a:t> der </a:t>
            </a:r>
            <a:r>
              <a:rPr lang="cs-CZ" b="1" dirty="0" err="1">
                <a:solidFill>
                  <a:srgbClr val="FF0000"/>
                </a:solidFill>
              </a:rPr>
              <a:t>Literaturwissenschaft</a:t>
            </a:r>
            <a:endParaRPr lang="cs-CZ" b="1" dirty="0">
              <a:solidFill>
                <a:srgbClr val="FF0000"/>
              </a:solidFill>
            </a:endParaRPr>
          </a:p>
          <a:p>
            <a:pPr>
              <a:defRPr/>
            </a:pPr>
            <a:r>
              <a:rPr lang="cs-CZ" b="1" dirty="0" err="1">
                <a:solidFill>
                  <a:srgbClr val="00B050"/>
                </a:solidFill>
              </a:rPr>
              <a:t>poetische</a:t>
            </a:r>
            <a:r>
              <a:rPr lang="cs-CZ" b="1" dirty="0">
                <a:solidFill>
                  <a:srgbClr val="00B050"/>
                </a:solidFill>
              </a:rPr>
              <a:t> </a:t>
            </a:r>
            <a:r>
              <a:rPr lang="cs-CZ" b="1" dirty="0" err="1">
                <a:solidFill>
                  <a:srgbClr val="00B050"/>
                </a:solidFill>
              </a:rPr>
              <a:t>Funktion</a:t>
            </a:r>
            <a:r>
              <a:rPr lang="cs-CZ" b="1" dirty="0">
                <a:solidFill>
                  <a:srgbClr val="00B050"/>
                </a:solidFill>
              </a:rPr>
              <a:t> </a:t>
            </a:r>
            <a:r>
              <a:rPr lang="cs-CZ" b="1" dirty="0"/>
              <a:t>– </a:t>
            </a:r>
            <a:r>
              <a:rPr lang="cs-CZ" b="1" dirty="0" err="1"/>
              <a:t>spezielle</a:t>
            </a:r>
            <a:r>
              <a:rPr lang="cs-CZ" b="1" dirty="0"/>
              <a:t> </a:t>
            </a:r>
            <a:r>
              <a:rPr lang="cs-CZ" b="1" dirty="0" err="1"/>
              <a:t>Bezüge</a:t>
            </a:r>
            <a:r>
              <a:rPr lang="cs-CZ" b="1" dirty="0"/>
              <a:t> </a:t>
            </a:r>
            <a:r>
              <a:rPr lang="cs-CZ" b="1" dirty="0" err="1"/>
              <a:t>zur</a:t>
            </a:r>
            <a:r>
              <a:rPr lang="cs-CZ" b="1" dirty="0"/>
              <a:t> </a:t>
            </a:r>
            <a:r>
              <a:rPr lang="cs-CZ" b="1" dirty="0" err="1"/>
              <a:t>Wirklichkeit</a:t>
            </a:r>
            <a:r>
              <a:rPr lang="cs-CZ" b="1" dirty="0"/>
              <a:t> (</a:t>
            </a:r>
            <a:r>
              <a:rPr lang="cs-CZ" b="1" dirty="0" err="1"/>
              <a:t>Fiktion</a:t>
            </a:r>
            <a:r>
              <a:rPr lang="cs-CZ" b="1" dirty="0"/>
              <a:t>), </a:t>
            </a:r>
            <a:r>
              <a:rPr lang="cs-CZ" b="1" dirty="0" err="1"/>
              <a:t>nicht</a:t>
            </a:r>
            <a:r>
              <a:rPr lang="cs-CZ" b="1" dirty="0"/>
              <a:t> </a:t>
            </a:r>
            <a:r>
              <a:rPr lang="cs-CZ" b="1" dirty="0" err="1"/>
              <a:t>nur</a:t>
            </a:r>
            <a:r>
              <a:rPr lang="cs-CZ" b="1" dirty="0"/>
              <a:t> </a:t>
            </a:r>
            <a:r>
              <a:rPr lang="cs-CZ" b="1" dirty="0" err="1"/>
              <a:t>sprachliche</a:t>
            </a:r>
            <a:r>
              <a:rPr lang="cs-CZ" b="1" dirty="0"/>
              <a:t>, </a:t>
            </a:r>
            <a:r>
              <a:rPr lang="cs-CZ" b="1" dirty="0" err="1"/>
              <a:t>sondern</a:t>
            </a:r>
            <a:r>
              <a:rPr lang="cs-CZ" b="1" dirty="0"/>
              <a:t> </a:t>
            </a:r>
            <a:r>
              <a:rPr lang="cs-CZ" b="1" dirty="0" err="1"/>
              <a:t>weitere</a:t>
            </a:r>
            <a:r>
              <a:rPr lang="cs-CZ" b="1" dirty="0"/>
              <a:t>, </a:t>
            </a:r>
            <a:r>
              <a:rPr lang="cs-CZ" b="1" dirty="0" err="1"/>
              <a:t>übergreifende</a:t>
            </a:r>
            <a:r>
              <a:rPr lang="cs-CZ" b="1" dirty="0"/>
              <a:t> </a:t>
            </a:r>
            <a:r>
              <a:rPr lang="cs-CZ" b="1" dirty="0" err="1"/>
              <a:t>Prinzipien</a:t>
            </a:r>
            <a:r>
              <a:rPr lang="cs-CZ" b="1" dirty="0"/>
              <a:t>:</a:t>
            </a:r>
          </a:p>
          <a:p>
            <a:pPr>
              <a:defRPr/>
            </a:pPr>
            <a:r>
              <a:rPr lang="cs-CZ" b="1" dirty="0" err="1">
                <a:solidFill>
                  <a:srgbClr val="00B050"/>
                </a:solidFill>
              </a:rPr>
              <a:t>semiotische</a:t>
            </a:r>
            <a:r>
              <a:rPr lang="cs-CZ" b="1" dirty="0">
                <a:solidFill>
                  <a:srgbClr val="00B050"/>
                </a:solidFill>
              </a:rPr>
              <a:t> </a:t>
            </a:r>
            <a:r>
              <a:rPr lang="cs-CZ" b="1" dirty="0" err="1">
                <a:solidFill>
                  <a:srgbClr val="00B050"/>
                </a:solidFill>
              </a:rPr>
              <a:t>Konfigurationen</a:t>
            </a:r>
            <a:r>
              <a:rPr lang="cs-CZ" b="1" dirty="0"/>
              <a:t>: </a:t>
            </a:r>
            <a:r>
              <a:rPr lang="cs-CZ" b="1" dirty="0" err="1"/>
              <a:t>Gattung</a:t>
            </a:r>
            <a:r>
              <a:rPr lang="cs-CZ" b="1" dirty="0"/>
              <a:t> – </a:t>
            </a:r>
            <a:r>
              <a:rPr lang="cs-CZ" b="1" dirty="0">
                <a:solidFill>
                  <a:srgbClr val="0070C0"/>
                </a:solidFill>
              </a:rPr>
              <a:t>Lyrik</a:t>
            </a:r>
            <a:r>
              <a:rPr lang="cs-CZ" b="1" dirty="0"/>
              <a:t>, </a:t>
            </a:r>
            <a:r>
              <a:rPr lang="cs-CZ" b="1" dirty="0">
                <a:solidFill>
                  <a:srgbClr val="0070C0"/>
                </a:solidFill>
              </a:rPr>
              <a:t>Epik</a:t>
            </a:r>
            <a:r>
              <a:rPr lang="cs-CZ" b="1" dirty="0"/>
              <a:t>, </a:t>
            </a:r>
            <a:r>
              <a:rPr lang="cs-CZ" b="1" dirty="0">
                <a:solidFill>
                  <a:srgbClr val="0070C0"/>
                </a:solidFill>
              </a:rPr>
              <a:t>Dramatik </a:t>
            </a:r>
            <a:r>
              <a:rPr lang="cs-CZ" b="1" dirty="0" err="1"/>
              <a:t>mit</a:t>
            </a:r>
            <a:r>
              <a:rPr lang="cs-CZ" b="1" dirty="0"/>
              <a:t> </a:t>
            </a:r>
            <a:r>
              <a:rPr lang="cs-CZ" b="1" dirty="0" err="1"/>
              <a:t>ihren</a:t>
            </a:r>
            <a:r>
              <a:rPr lang="cs-CZ" b="1" dirty="0"/>
              <a:t> </a:t>
            </a:r>
            <a:r>
              <a:rPr lang="cs-CZ" b="1" dirty="0" err="1"/>
              <a:t>Genres</a:t>
            </a:r>
            <a:r>
              <a:rPr lang="cs-CZ" b="1" dirty="0"/>
              <a:t> (Ode, </a:t>
            </a:r>
            <a:r>
              <a:rPr lang="cs-CZ" b="1" dirty="0" err="1"/>
              <a:t>Ballade</a:t>
            </a:r>
            <a:r>
              <a:rPr lang="cs-CZ" b="1" dirty="0"/>
              <a:t>, Hymne; Roman, </a:t>
            </a:r>
            <a:r>
              <a:rPr lang="cs-CZ" b="1" dirty="0" err="1"/>
              <a:t>Novelle</a:t>
            </a:r>
            <a:r>
              <a:rPr lang="cs-CZ" b="1" dirty="0"/>
              <a:t>, </a:t>
            </a:r>
            <a:r>
              <a:rPr lang="cs-CZ" b="1" dirty="0" err="1"/>
              <a:t>Erzählung</a:t>
            </a:r>
            <a:r>
              <a:rPr lang="cs-CZ" b="1" dirty="0"/>
              <a:t>; </a:t>
            </a:r>
            <a:r>
              <a:rPr lang="cs-CZ" b="1" dirty="0" err="1"/>
              <a:t>Tragödie</a:t>
            </a:r>
            <a:r>
              <a:rPr lang="cs-CZ" b="1" dirty="0"/>
              <a:t>, </a:t>
            </a:r>
            <a:r>
              <a:rPr lang="cs-CZ" b="1" dirty="0" err="1"/>
              <a:t>Komödie</a:t>
            </a:r>
            <a:r>
              <a:rPr lang="cs-CZ" b="1" dirty="0"/>
              <a:t>)</a:t>
            </a:r>
          </a:p>
          <a:p>
            <a:pPr>
              <a:defRPr/>
            </a:pPr>
            <a:r>
              <a:rPr lang="cs-CZ" b="1" dirty="0" err="1">
                <a:solidFill>
                  <a:schemeClr val="accent6">
                    <a:lumMod val="50000"/>
                  </a:schemeClr>
                </a:solidFill>
              </a:rPr>
              <a:t>literarisch-ästhetische</a:t>
            </a:r>
            <a:r>
              <a:rPr lang="cs-CZ" b="1" dirty="0">
                <a:solidFill>
                  <a:schemeClr val="accent6">
                    <a:lumMod val="50000"/>
                  </a:schemeClr>
                </a:solidFill>
              </a:rPr>
              <a:t> </a:t>
            </a:r>
            <a:r>
              <a:rPr lang="cs-CZ" b="1" dirty="0" err="1">
                <a:solidFill>
                  <a:schemeClr val="accent6">
                    <a:lumMod val="50000"/>
                  </a:schemeClr>
                </a:solidFill>
              </a:rPr>
              <a:t>Kategorien</a:t>
            </a:r>
            <a:r>
              <a:rPr lang="cs-CZ" b="1" dirty="0"/>
              <a:t>: </a:t>
            </a:r>
            <a:r>
              <a:rPr lang="cs-CZ" b="1" dirty="0" err="1"/>
              <a:t>Fabel</a:t>
            </a:r>
            <a:r>
              <a:rPr lang="cs-CZ" b="1" dirty="0"/>
              <a:t>, Sujet, </a:t>
            </a:r>
            <a:r>
              <a:rPr lang="cs-CZ" b="1" dirty="0" err="1"/>
              <a:t>Handlung</a:t>
            </a:r>
            <a:r>
              <a:rPr lang="cs-CZ" b="1" dirty="0"/>
              <a:t>, </a:t>
            </a:r>
            <a:r>
              <a:rPr lang="cs-CZ" b="1" dirty="0" err="1"/>
              <a:t>Figurenkonstellation</a:t>
            </a:r>
            <a:r>
              <a:rPr lang="cs-CZ" b="1" dirty="0"/>
              <a:t> (Epik), </a:t>
            </a:r>
            <a:r>
              <a:rPr lang="cs-CZ" b="1" dirty="0" err="1"/>
              <a:t>Vers</a:t>
            </a:r>
            <a:r>
              <a:rPr lang="cs-CZ" b="1" dirty="0"/>
              <a:t>, </a:t>
            </a:r>
            <a:r>
              <a:rPr lang="cs-CZ" b="1" dirty="0" err="1"/>
              <a:t>Reim</a:t>
            </a:r>
            <a:r>
              <a:rPr lang="cs-CZ" b="1" dirty="0"/>
              <a:t>, </a:t>
            </a:r>
            <a:r>
              <a:rPr lang="cs-CZ" b="1" dirty="0" err="1"/>
              <a:t>Rhythmus</a:t>
            </a:r>
            <a:r>
              <a:rPr lang="cs-CZ" b="1" dirty="0"/>
              <a:t> (Lyrik), </a:t>
            </a:r>
            <a:r>
              <a:rPr lang="cs-CZ" b="1" dirty="0" err="1"/>
              <a:t>Szene</a:t>
            </a:r>
            <a:r>
              <a:rPr lang="cs-CZ" b="1" dirty="0"/>
              <a:t>, Akt (Dramatik – </a:t>
            </a:r>
            <a:r>
              <a:rPr lang="cs-CZ" b="1" dirty="0" err="1"/>
              <a:t>multimedial</a:t>
            </a:r>
            <a:r>
              <a:rPr lang="cs-CZ" b="1" dirty="0"/>
              <a:t>)</a:t>
            </a:r>
          </a:p>
          <a:p>
            <a:endParaRPr lang="cs-CZ" dirty="0"/>
          </a:p>
        </p:txBody>
      </p:sp>
    </p:spTree>
    <p:extLst>
      <p:ext uri="{BB962C8B-B14F-4D97-AF65-F5344CB8AC3E}">
        <p14:creationId xmlns:p14="http://schemas.microsoft.com/office/powerpoint/2010/main" val="1510288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Belletristik</a:t>
            </a:r>
            <a:endParaRPr lang="cs-CZ" b="1" dirty="0">
              <a:solidFill>
                <a:srgbClr val="FF0000"/>
              </a:solidFill>
            </a:endParaRPr>
          </a:p>
        </p:txBody>
      </p:sp>
      <p:sp>
        <p:nvSpPr>
          <p:cNvPr id="3" name="Zástupný symbol pro obsah 2"/>
          <p:cNvSpPr>
            <a:spLocks noGrp="1"/>
          </p:cNvSpPr>
          <p:nvPr>
            <p:ph idx="1"/>
          </p:nvPr>
        </p:nvSpPr>
        <p:spPr/>
        <p:txBody>
          <a:bodyPr/>
          <a:lstStyle/>
          <a:p>
            <a:r>
              <a:rPr lang="cs-CZ" altLang="cs-CZ" b="1" dirty="0" err="1"/>
              <a:t>kommunikativ-pragmatische</a:t>
            </a:r>
            <a:r>
              <a:rPr lang="cs-CZ" altLang="cs-CZ" b="1" dirty="0"/>
              <a:t> </a:t>
            </a:r>
            <a:r>
              <a:rPr lang="cs-CZ" altLang="cs-CZ" b="1" dirty="0" err="1"/>
              <a:t>Merkmale</a:t>
            </a:r>
            <a:r>
              <a:rPr lang="cs-CZ" altLang="cs-CZ" b="1" dirty="0"/>
              <a:t>: </a:t>
            </a:r>
            <a:r>
              <a:rPr lang="cs-CZ" altLang="cs-CZ" b="1" dirty="0" err="1"/>
              <a:t>Autor;Leser</a:t>
            </a:r>
            <a:r>
              <a:rPr lang="cs-CZ" altLang="cs-CZ" b="1" dirty="0"/>
              <a:t>/</a:t>
            </a:r>
            <a:r>
              <a:rPr lang="cs-CZ" altLang="cs-CZ" b="1" dirty="0" err="1"/>
              <a:t>Hörer</a:t>
            </a:r>
            <a:r>
              <a:rPr lang="cs-CZ" altLang="cs-CZ" b="1" dirty="0"/>
              <a:t>/</a:t>
            </a:r>
            <a:r>
              <a:rPr lang="cs-CZ" altLang="cs-CZ" b="1" dirty="0" err="1"/>
              <a:t>Zuschauer</a:t>
            </a:r>
            <a:endParaRPr lang="cs-CZ" altLang="cs-CZ" b="1" dirty="0"/>
          </a:p>
          <a:p>
            <a:r>
              <a:rPr lang="cs-CZ" altLang="cs-CZ" b="1" dirty="0" err="1"/>
              <a:t>historisch-gesellschaftliche</a:t>
            </a:r>
            <a:r>
              <a:rPr lang="cs-CZ" altLang="cs-CZ" b="1" dirty="0"/>
              <a:t> </a:t>
            </a:r>
            <a:r>
              <a:rPr lang="cs-CZ" altLang="cs-CZ" b="1" dirty="0" err="1"/>
              <a:t>Situation</a:t>
            </a:r>
            <a:endParaRPr lang="cs-CZ" altLang="cs-CZ" b="1" dirty="0"/>
          </a:p>
          <a:p>
            <a:r>
              <a:rPr lang="cs-CZ" altLang="cs-CZ" b="1" dirty="0" err="1">
                <a:solidFill>
                  <a:srgbClr val="FFC000"/>
                </a:solidFill>
              </a:rPr>
              <a:t>Variabilität</a:t>
            </a:r>
            <a:r>
              <a:rPr lang="cs-CZ" altLang="cs-CZ" b="1" dirty="0">
                <a:solidFill>
                  <a:srgbClr val="FFC000"/>
                </a:solidFill>
              </a:rPr>
              <a:t>, </a:t>
            </a:r>
            <a:r>
              <a:rPr lang="cs-CZ" altLang="cs-CZ" b="1" dirty="0" err="1">
                <a:solidFill>
                  <a:srgbClr val="FFC000"/>
                </a:solidFill>
              </a:rPr>
              <a:t>Originalität</a:t>
            </a:r>
            <a:r>
              <a:rPr lang="cs-CZ" altLang="cs-CZ" b="1" dirty="0">
                <a:solidFill>
                  <a:srgbClr val="FFC000"/>
                </a:solidFill>
              </a:rPr>
              <a:t>, </a:t>
            </a:r>
            <a:r>
              <a:rPr lang="cs-CZ" altLang="cs-CZ" b="1" dirty="0" err="1">
                <a:solidFill>
                  <a:srgbClr val="FFC000"/>
                </a:solidFill>
              </a:rPr>
              <a:t>Expressivität</a:t>
            </a:r>
            <a:endParaRPr lang="cs-CZ" altLang="cs-CZ" b="1" dirty="0">
              <a:solidFill>
                <a:srgbClr val="FFC000"/>
              </a:solidFill>
            </a:endParaRPr>
          </a:p>
          <a:p>
            <a:r>
              <a:rPr lang="cs-CZ" altLang="cs-CZ" b="1" dirty="0" err="1">
                <a:solidFill>
                  <a:srgbClr val="FF0000"/>
                </a:solidFill>
              </a:rPr>
              <a:t>sprachstilistische</a:t>
            </a:r>
            <a:r>
              <a:rPr lang="cs-CZ" altLang="cs-CZ" b="1" dirty="0">
                <a:solidFill>
                  <a:srgbClr val="FF0000"/>
                </a:solidFill>
              </a:rPr>
              <a:t> </a:t>
            </a:r>
            <a:r>
              <a:rPr lang="cs-CZ" altLang="cs-CZ" b="1" dirty="0" err="1">
                <a:solidFill>
                  <a:srgbClr val="FF0000"/>
                </a:solidFill>
              </a:rPr>
              <a:t>Mittel</a:t>
            </a:r>
            <a:r>
              <a:rPr lang="cs-CZ" altLang="cs-CZ" b="1" dirty="0"/>
              <a:t>: </a:t>
            </a:r>
            <a:r>
              <a:rPr lang="cs-CZ" altLang="cs-CZ" b="1" dirty="0" err="1"/>
              <a:t>ungewöhnliche</a:t>
            </a:r>
            <a:r>
              <a:rPr lang="cs-CZ" altLang="cs-CZ" b="1" dirty="0"/>
              <a:t> </a:t>
            </a:r>
            <a:r>
              <a:rPr lang="cs-CZ" altLang="cs-CZ" b="1" dirty="0" err="1"/>
              <a:t>Wortkombinationen</a:t>
            </a:r>
            <a:r>
              <a:rPr lang="cs-CZ" altLang="cs-CZ" b="1" dirty="0"/>
              <a:t>, </a:t>
            </a:r>
            <a:r>
              <a:rPr lang="cs-CZ" altLang="cs-CZ" b="1" dirty="0" err="1"/>
              <a:t>expressive</a:t>
            </a:r>
            <a:r>
              <a:rPr lang="cs-CZ" altLang="cs-CZ" b="1" dirty="0"/>
              <a:t> </a:t>
            </a:r>
            <a:r>
              <a:rPr lang="cs-CZ" altLang="cs-CZ" b="1" dirty="0" err="1"/>
              <a:t>Stilmittel</a:t>
            </a:r>
            <a:r>
              <a:rPr lang="cs-CZ" altLang="cs-CZ" b="1" dirty="0"/>
              <a:t>, </a:t>
            </a:r>
            <a:r>
              <a:rPr lang="cs-CZ" altLang="cs-CZ" b="1" dirty="0" err="1"/>
              <a:t>Okkasionalismen</a:t>
            </a:r>
            <a:r>
              <a:rPr lang="cs-CZ" altLang="cs-CZ" b="1" dirty="0"/>
              <a:t>, </a:t>
            </a:r>
            <a:r>
              <a:rPr lang="cs-CZ" altLang="cs-CZ" b="1" dirty="0" err="1"/>
              <a:t>Neologismen</a:t>
            </a:r>
            <a:r>
              <a:rPr lang="cs-CZ" altLang="cs-CZ" b="1" dirty="0"/>
              <a:t>, </a:t>
            </a:r>
            <a:r>
              <a:rPr lang="cs-CZ" altLang="cs-CZ" b="1" dirty="0" err="1"/>
              <a:t>Phraseologismen</a:t>
            </a:r>
            <a:r>
              <a:rPr lang="cs-CZ" altLang="cs-CZ" b="1" dirty="0"/>
              <a:t>, Tropen </a:t>
            </a:r>
            <a:r>
              <a:rPr lang="cs-CZ" altLang="cs-CZ" b="1" dirty="0" err="1"/>
              <a:t>und</a:t>
            </a:r>
            <a:r>
              <a:rPr lang="cs-CZ" altLang="cs-CZ" b="1" dirty="0"/>
              <a:t> </a:t>
            </a:r>
            <a:r>
              <a:rPr lang="cs-CZ" altLang="cs-CZ" b="1" dirty="0" err="1"/>
              <a:t>Stilfiguren</a:t>
            </a:r>
            <a:r>
              <a:rPr lang="cs-CZ" altLang="cs-CZ" b="1" dirty="0"/>
              <a:t>...</a:t>
            </a:r>
          </a:p>
          <a:p>
            <a:endParaRPr lang="cs-CZ" dirty="0"/>
          </a:p>
        </p:txBody>
      </p:sp>
    </p:spTree>
    <p:extLst>
      <p:ext uri="{BB962C8B-B14F-4D97-AF65-F5344CB8AC3E}">
        <p14:creationId xmlns:p14="http://schemas.microsoft.com/office/powerpoint/2010/main" val="4290982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0000"/>
                </a:solidFill>
              </a:rPr>
              <a:t>Epik</a:t>
            </a:r>
          </a:p>
        </p:txBody>
      </p:sp>
      <p:sp>
        <p:nvSpPr>
          <p:cNvPr id="3" name="Zástupný symbol pro obsah 2"/>
          <p:cNvSpPr>
            <a:spLocks noGrp="1"/>
          </p:cNvSpPr>
          <p:nvPr>
            <p:ph idx="1"/>
          </p:nvPr>
        </p:nvSpPr>
        <p:spPr/>
        <p:txBody>
          <a:bodyPr/>
          <a:lstStyle/>
          <a:p>
            <a:pPr>
              <a:defRPr/>
            </a:pPr>
            <a:r>
              <a:rPr lang="cs-CZ" altLang="cs-CZ" b="1" dirty="0">
                <a:solidFill>
                  <a:srgbClr val="FF0000"/>
                </a:solidFill>
              </a:rPr>
              <a:t>Epik</a:t>
            </a:r>
            <a:r>
              <a:rPr lang="cs-CZ" altLang="cs-CZ" b="1" dirty="0"/>
              <a:t>: </a:t>
            </a:r>
            <a:r>
              <a:rPr lang="cs-CZ" altLang="cs-CZ" b="1" dirty="0" err="1"/>
              <a:t>narrative</a:t>
            </a:r>
            <a:r>
              <a:rPr lang="cs-CZ" altLang="cs-CZ" b="1" dirty="0"/>
              <a:t> </a:t>
            </a:r>
            <a:r>
              <a:rPr lang="cs-CZ" altLang="cs-CZ" b="1" dirty="0" err="1"/>
              <a:t>Techniken</a:t>
            </a:r>
            <a:r>
              <a:rPr lang="cs-CZ" altLang="cs-CZ" b="1" dirty="0"/>
              <a:t>, </a:t>
            </a:r>
            <a:r>
              <a:rPr lang="cs-CZ" altLang="cs-CZ" b="1" dirty="0" err="1"/>
              <a:t>Bauelemente</a:t>
            </a:r>
            <a:r>
              <a:rPr lang="cs-CZ" altLang="cs-CZ" b="1" dirty="0"/>
              <a:t> des </a:t>
            </a:r>
            <a:r>
              <a:rPr lang="cs-CZ" altLang="cs-CZ" b="1" dirty="0" err="1"/>
              <a:t>Erzählens</a:t>
            </a:r>
            <a:r>
              <a:rPr lang="cs-CZ" altLang="cs-CZ" b="1" dirty="0"/>
              <a:t>: der </a:t>
            </a:r>
            <a:r>
              <a:rPr lang="cs-CZ" altLang="cs-CZ" b="1" dirty="0" err="1"/>
              <a:t>Erzähler</a:t>
            </a:r>
            <a:r>
              <a:rPr lang="cs-CZ" altLang="cs-CZ" b="1" dirty="0"/>
              <a:t>, der </a:t>
            </a:r>
            <a:r>
              <a:rPr lang="cs-CZ" altLang="cs-CZ" b="1" dirty="0" err="1"/>
              <a:t>zeitliche</a:t>
            </a:r>
            <a:r>
              <a:rPr lang="cs-CZ" altLang="cs-CZ" b="1" dirty="0"/>
              <a:t> </a:t>
            </a:r>
            <a:r>
              <a:rPr lang="cs-CZ" altLang="cs-CZ" b="1" dirty="0" err="1"/>
              <a:t>Aufbau</a:t>
            </a:r>
            <a:r>
              <a:rPr lang="cs-CZ" altLang="cs-CZ" b="1" dirty="0"/>
              <a:t>, </a:t>
            </a:r>
            <a:r>
              <a:rPr lang="cs-CZ" altLang="cs-CZ" b="1" dirty="0" err="1"/>
              <a:t>die</a:t>
            </a:r>
            <a:r>
              <a:rPr lang="cs-CZ" altLang="cs-CZ" b="1" dirty="0"/>
              <a:t> </a:t>
            </a:r>
            <a:r>
              <a:rPr lang="cs-CZ" altLang="cs-CZ" b="1" dirty="0" err="1"/>
              <a:t>Erzählweisen</a:t>
            </a:r>
            <a:endParaRPr lang="cs-CZ" altLang="cs-CZ" b="1" dirty="0"/>
          </a:p>
          <a:p>
            <a:pPr>
              <a:defRPr/>
            </a:pPr>
            <a:r>
              <a:rPr lang="cs-CZ" altLang="cs-CZ" b="1" dirty="0" err="1"/>
              <a:t>Typische</a:t>
            </a:r>
            <a:r>
              <a:rPr lang="cs-CZ" altLang="cs-CZ" b="1" dirty="0"/>
              <a:t> </a:t>
            </a:r>
            <a:r>
              <a:rPr lang="de-DE" altLang="cs-CZ" b="1" dirty="0"/>
              <a:t>Erzählsituationen: </a:t>
            </a:r>
          </a:p>
          <a:p>
            <a:pPr>
              <a:defRPr/>
            </a:pPr>
            <a:r>
              <a:rPr lang="de-DE" altLang="cs-CZ" b="1" dirty="0">
                <a:solidFill>
                  <a:srgbClr val="0070C0"/>
                </a:solidFill>
              </a:rPr>
              <a:t>zwei Ebenen: </a:t>
            </a:r>
          </a:p>
          <a:p>
            <a:pPr>
              <a:defRPr/>
            </a:pPr>
            <a:r>
              <a:rPr lang="de-DE" altLang="cs-CZ" b="1" dirty="0"/>
              <a:t>1. die </a:t>
            </a:r>
            <a:r>
              <a:rPr lang="de-DE" altLang="cs-CZ" b="1" dirty="0">
                <a:solidFill>
                  <a:srgbClr val="0070C0"/>
                </a:solidFill>
              </a:rPr>
              <a:t>Erzähler</a:t>
            </a:r>
            <a:r>
              <a:rPr lang="de-DE" altLang="cs-CZ" b="1" dirty="0"/>
              <a:t>ebene: </a:t>
            </a:r>
          </a:p>
          <a:p>
            <a:pPr>
              <a:defRPr/>
            </a:pPr>
            <a:r>
              <a:rPr lang="de-DE" altLang="cs-CZ" b="1" dirty="0"/>
              <a:t>2. die</a:t>
            </a:r>
            <a:r>
              <a:rPr lang="de-DE" altLang="cs-CZ" b="1" dirty="0">
                <a:solidFill>
                  <a:srgbClr val="0070C0"/>
                </a:solidFill>
              </a:rPr>
              <a:t> erzählte </a:t>
            </a:r>
            <a:r>
              <a:rPr lang="de-DE" altLang="cs-CZ" b="1" dirty="0"/>
              <a:t>Ebene/Handlungsebene</a:t>
            </a:r>
          </a:p>
          <a:p>
            <a:pPr marL="0" indent="0">
              <a:buNone/>
            </a:pPr>
            <a:endParaRPr lang="cs-CZ" dirty="0"/>
          </a:p>
        </p:txBody>
      </p:sp>
    </p:spTree>
    <p:extLst>
      <p:ext uri="{BB962C8B-B14F-4D97-AF65-F5344CB8AC3E}">
        <p14:creationId xmlns:p14="http://schemas.microsoft.com/office/powerpoint/2010/main" val="191517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0000"/>
                </a:solidFill>
              </a:rPr>
              <a:t>Der </a:t>
            </a:r>
            <a:r>
              <a:rPr lang="cs-CZ" b="1" dirty="0" err="1">
                <a:solidFill>
                  <a:srgbClr val="FF0000"/>
                </a:solidFill>
              </a:rPr>
              <a:t>Erz</a:t>
            </a:r>
            <a:r>
              <a:rPr lang="de-DE" b="1" dirty="0" err="1">
                <a:solidFill>
                  <a:srgbClr val="FF0000"/>
                </a:solidFill>
              </a:rPr>
              <a:t>ähler</a:t>
            </a:r>
            <a:endParaRPr lang="cs-CZ" b="1" dirty="0">
              <a:solidFill>
                <a:srgbClr val="FF0000"/>
              </a:solidFill>
            </a:endParaRPr>
          </a:p>
        </p:txBody>
      </p:sp>
      <p:sp>
        <p:nvSpPr>
          <p:cNvPr id="3" name="Zástupný symbol pro obsah 2"/>
          <p:cNvSpPr>
            <a:spLocks noGrp="1"/>
          </p:cNvSpPr>
          <p:nvPr>
            <p:ph idx="1"/>
          </p:nvPr>
        </p:nvSpPr>
        <p:spPr/>
        <p:txBody>
          <a:bodyPr>
            <a:normAutofit fontScale="92500" lnSpcReduction="10000"/>
          </a:bodyPr>
          <a:lstStyle/>
          <a:p>
            <a:pPr>
              <a:defRPr/>
            </a:pPr>
            <a:r>
              <a:rPr lang="de-DE" altLang="cs-CZ" b="1" dirty="0">
                <a:solidFill>
                  <a:srgbClr val="00B050"/>
                </a:solidFill>
              </a:rPr>
              <a:t>1. auktorial</a:t>
            </a:r>
            <a:r>
              <a:rPr lang="de-DE" altLang="cs-CZ" b="1" dirty="0"/>
              <a:t>: der Erzähler thematisiert den Erzählvorgang, kommentiert das Geschehen, nimmt Zeitraffungen, Rückblenden und Vorausdeutungen vor</a:t>
            </a:r>
          </a:p>
          <a:p>
            <a:pPr>
              <a:defRPr/>
            </a:pPr>
            <a:r>
              <a:rPr lang="de-DE" altLang="cs-CZ" b="1" dirty="0">
                <a:solidFill>
                  <a:srgbClr val="00B050"/>
                </a:solidFill>
              </a:rPr>
              <a:t>2. Ich-Erzähler</a:t>
            </a:r>
            <a:r>
              <a:rPr lang="de-DE" altLang="cs-CZ" b="1" dirty="0"/>
              <a:t>: stärkere Unmittelbarkeit und scheinbare Authentizität, selbst eine Figur auf der Handlungsebene, Innenperspektive</a:t>
            </a:r>
          </a:p>
          <a:p>
            <a:pPr>
              <a:defRPr/>
            </a:pPr>
            <a:r>
              <a:rPr lang="de-DE" altLang="cs-CZ" b="1" dirty="0">
                <a:solidFill>
                  <a:srgbClr val="00B050"/>
                </a:solidFill>
              </a:rPr>
              <a:t>3. personaler Erzähler</a:t>
            </a:r>
            <a:r>
              <a:rPr lang="de-DE" altLang="cs-CZ" b="1" dirty="0"/>
              <a:t>: 3. Person, neutrale Erzählsituation, ein unsichtbar bleibender Beobachter (Kameraauge)</a:t>
            </a:r>
            <a:endParaRPr lang="de-DE" altLang="cs-CZ" b="1" dirty="0">
              <a:solidFill>
                <a:srgbClr val="00B050"/>
              </a:solidFill>
            </a:endParaRPr>
          </a:p>
          <a:p>
            <a:endParaRPr lang="cs-CZ" dirty="0"/>
          </a:p>
        </p:txBody>
      </p:sp>
    </p:spTree>
    <p:extLst>
      <p:ext uri="{BB962C8B-B14F-4D97-AF65-F5344CB8AC3E}">
        <p14:creationId xmlns:p14="http://schemas.microsoft.com/office/powerpoint/2010/main" val="1276847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solidFill>
                  <a:srgbClr val="FF0000"/>
                </a:solidFill>
              </a:rPr>
              <a:t>Redewiedergabe</a:t>
            </a:r>
            <a:endParaRPr lang="cs-CZ" b="1" dirty="0">
              <a:solidFill>
                <a:srgbClr val="FF0000"/>
              </a:solidFill>
            </a:endParaRPr>
          </a:p>
        </p:txBody>
      </p:sp>
      <p:sp>
        <p:nvSpPr>
          <p:cNvPr id="3" name="Zástupný symbol pro obsah 2"/>
          <p:cNvSpPr>
            <a:spLocks noGrp="1"/>
          </p:cNvSpPr>
          <p:nvPr>
            <p:ph idx="1"/>
          </p:nvPr>
        </p:nvSpPr>
        <p:spPr/>
        <p:txBody>
          <a:bodyPr>
            <a:normAutofit fontScale="77500" lnSpcReduction="20000"/>
          </a:bodyPr>
          <a:lstStyle/>
          <a:p>
            <a:r>
              <a:rPr lang="de-DE" altLang="cs-CZ" b="1" dirty="0"/>
              <a:t>Erzählliteratur durch Mehrstimmigkeit (Polyphonie) gekennzeichnet</a:t>
            </a:r>
          </a:p>
          <a:p>
            <a:r>
              <a:rPr lang="de-DE" altLang="cs-CZ" b="1" dirty="0"/>
              <a:t>Wechselspiel von</a:t>
            </a:r>
            <a:r>
              <a:rPr lang="de-DE" altLang="cs-CZ" b="1" dirty="0">
                <a:solidFill>
                  <a:srgbClr val="00B050"/>
                </a:solidFill>
              </a:rPr>
              <a:t> Erzählbericht </a:t>
            </a:r>
            <a:r>
              <a:rPr lang="de-DE" altLang="cs-CZ" b="1" dirty="0"/>
              <a:t>und </a:t>
            </a:r>
            <a:r>
              <a:rPr lang="de-DE" altLang="cs-CZ" b="1" dirty="0">
                <a:solidFill>
                  <a:srgbClr val="00B050"/>
                </a:solidFill>
              </a:rPr>
              <a:t>Personenrede (szenische Darstellung, Dialoge)</a:t>
            </a:r>
            <a:endParaRPr lang="de-DE" altLang="cs-CZ" b="1" dirty="0"/>
          </a:p>
          <a:p>
            <a:r>
              <a:rPr lang="de-DE" altLang="cs-CZ" b="1" dirty="0">
                <a:solidFill>
                  <a:srgbClr val="7030A0"/>
                </a:solidFill>
              </a:rPr>
              <a:t>Personenrede</a:t>
            </a:r>
            <a:r>
              <a:rPr lang="de-DE" altLang="cs-CZ" b="1" dirty="0"/>
              <a:t>: direkte Rede (szenische Dialoge), indirekte Rede</a:t>
            </a:r>
          </a:p>
          <a:p>
            <a:r>
              <a:rPr lang="de-DE" altLang="cs-CZ" b="1" dirty="0">
                <a:solidFill>
                  <a:srgbClr val="7030A0"/>
                </a:solidFill>
              </a:rPr>
              <a:t>Gedankenbericht:</a:t>
            </a:r>
            <a:r>
              <a:rPr lang="de-DE" altLang="cs-CZ" b="1" dirty="0"/>
              <a:t> („psycho-narration“, erlebte Rede, innerer Monolog)</a:t>
            </a:r>
          </a:p>
          <a:p>
            <a:r>
              <a:rPr lang="de-DE" altLang="cs-CZ" b="1" dirty="0">
                <a:solidFill>
                  <a:srgbClr val="FF0000"/>
                </a:solidFill>
              </a:rPr>
              <a:t>Beschreibungen und Schilderungen</a:t>
            </a:r>
          </a:p>
          <a:p>
            <a:r>
              <a:rPr lang="de-DE" altLang="cs-CZ" b="1" dirty="0">
                <a:solidFill>
                  <a:srgbClr val="FF0000"/>
                </a:solidFill>
              </a:rPr>
              <a:t>Lieder, Gedichte, wissenschaftliche Abhandlungen, Briefe…</a:t>
            </a:r>
          </a:p>
          <a:p>
            <a:r>
              <a:rPr lang="de-DE" altLang="cs-CZ" b="1" dirty="0">
                <a:solidFill>
                  <a:srgbClr val="FF0000"/>
                </a:solidFill>
              </a:rPr>
              <a:t>Intertextualität: Zitate und Anspielungen (</a:t>
            </a:r>
            <a:r>
              <a:rPr lang="de-DE" altLang="cs-CZ" b="1" dirty="0" err="1">
                <a:solidFill>
                  <a:srgbClr val="FF0000"/>
                </a:solidFill>
              </a:rPr>
              <a:t>Allusionen</a:t>
            </a:r>
            <a:r>
              <a:rPr lang="de-DE" altLang="cs-CZ" b="1" dirty="0">
                <a:solidFill>
                  <a:srgbClr val="FF0000"/>
                </a:solidFill>
              </a:rPr>
              <a:t>)</a:t>
            </a:r>
          </a:p>
          <a:p>
            <a:endParaRPr lang="cs-CZ" dirty="0"/>
          </a:p>
        </p:txBody>
      </p:sp>
      <p:sp>
        <p:nvSpPr>
          <p:cNvPr id="4" name="Obdélník 3"/>
          <p:cNvSpPr/>
          <p:nvPr/>
        </p:nvSpPr>
        <p:spPr>
          <a:xfrm>
            <a:off x="2286000" y="1582341"/>
            <a:ext cx="4572000" cy="369332"/>
          </a:xfrm>
          <a:prstGeom prst="rect">
            <a:avLst/>
          </a:prstGeom>
        </p:spPr>
        <p:txBody>
          <a:bodyPr>
            <a:spAutoFit/>
          </a:bodyPr>
          <a:lstStyle/>
          <a:p>
            <a:endParaRPr lang="de-DE" altLang="cs-CZ" b="1" dirty="0">
              <a:solidFill>
                <a:srgbClr val="FF0000"/>
              </a:solidFill>
            </a:endParaRPr>
          </a:p>
        </p:txBody>
      </p:sp>
    </p:spTree>
    <p:extLst>
      <p:ext uri="{BB962C8B-B14F-4D97-AF65-F5344CB8AC3E}">
        <p14:creationId xmlns:p14="http://schemas.microsoft.com/office/powerpoint/2010/main" val="212823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de-DE" sz="3100" b="1" dirty="0">
                <a:solidFill>
                  <a:srgbClr val="FF0000"/>
                </a:solidFill>
              </a:rPr>
            </a:br>
            <a:r>
              <a:rPr lang="de-DE" sz="3100" b="1" dirty="0">
                <a:solidFill>
                  <a:srgbClr val="FF0000"/>
                </a:solidFill>
              </a:rPr>
              <a:t>4. Einführung in die </a:t>
            </a:r>
            <a:r>
              <a:rPr lang="de-DE" sz="3100" b="1" dirty="0" err="1">
                <a:solidFill>
                  <a:srgbClr val="FF0000"/>
                </a:solidFill>
              </a:rPr>
              <a:t>Translatologie</a:t>
            </a:r>
            <a:r>
              <a:rPr lang="cs-CZ" sz="3100" b="1" dirty="0">
                <a:solidFill>
                  <a:srgbClr val="FF0000"/>
                </a:solidFill>
              </a:rPr>
              <a:t>/</a:t>
            </a:r>
            <a:r>
              <a:rPr lang="de-DE" sz="3100" b="1" dirty="0">
                <a:solidFill>
                  <a:srgbClr val="FF0000"/>
                </a:solidFill>
              </a:rPr>
              <a:t>Übersetzungswissenschaft</a:t>
            </a:r>
            <a:br>
              <a:rPr lang="de-DE" b="1" dirty="0"/>
            </a:br>
            <a:endParaRPr lang="cs-CZ" dirty="0"/>
          </a:p>
        </p:txBody>
      </p:sp>
      <p:sp>
        <p:nvSpPr>
          <p:cNvPr id="3" name="Zástupný symbol pro obsah 2"/>
          <p:cNvSpPr>
            <a:spLocks noGrp="1"/>
          </p:cNvSpPr>
          <p:nvPr>
            <p:ph idx="1"/>
          </p:nvPr>
        </p:nvSpPr>
        <p:spPr/>
        <p:txBody>
          <a:bodyPr>
            <a:normAutofit fontScale="85000" lnSpcReduction="10000"/>
          </a:bodyPr>
          <a:lstStyle/>
          <a:p>
            <a:r>
              <a:rPr lang="de-DE" sz="2400" b="1" dirty="0"/>
              <a:t>Übersetzungswissenschaft - zweite Hälfte des zwanzigsten Jahrhunderts als eigenständige Wissenschaftsdisziplin herausgebildet</a:t>
            </a:r>
          </a:p>
          <a:p>
            <a:r>
              <a:rPr lang="de-DE" sz="2400" b="1" dirty="0"/>
              <a:t>Gegenstand der Übersetzungswissenschaft sind Übersetzen und Dolmetschen</a:t>
            </a:r>
          </a:p>
          <a:p>
            <a:r>
              <a:rPr lang="de-DE" sz="2400" b="1" dirty="0"/>
              <a:t>Übersetzungswissenschaft - </a:t>
            </a:r>
            <a:r>
              <a:rPr lang="cs-CZ" sz="2400" b="1" dirty="0"/>
              <a:t>„</a:t>
            </a:r>
            <a:r>
              <a:rPr lang="cs-CZ" sz="2400" b="1" dirty="0" err="1"/>
              <a:t>interdisziplinäre</a:t>
            </a:r>
            <a:r>
              <a:rPr lang="cs-CZ" sz="2400" b="1" dirty="0"/>
              <a:t>, </a:t>
            </a:r>
            <a:r>
              <a:rPr lang="cs-CZ" sz="2400" b="1" dirty="0" err="1"/>
              <a:t>multiperspektivische</a:t>
            </a:r>
            <a:r>
              <a:rPr lang="cs-CZ" sz="2400" b="1" dirty="0"/>
              <a:t> </a:t>
            </a:r>
            <a:r>
              <a:rPr lang="cs-CZ" sz="2400" b="1" dirty="0" err="1"/>
              <a:t>Einheit</a:t>
            </a:r>
            <a:r>
              <a:rPr lang="cs-CZ" sz="2400" b="1" dirty="0"/>
              <a:t>“</a:t>
            </a:r>
            <a:r>
              <a:rPr lang="de-DE" sz="2400" b="1" dirty="0"/>
              <a:t> (</a:t>
            </a:r>
            <a:r>
              <a:rPr lang="de-DE" sz="2400" b="1" dirty="0">
                <a:solidFill>
                  <a:prstClr val="black"/>
                </a:solidFill>
              </a:rPr>
              <a:t>Snell-</a:t>
            </a:r>
            <a:r>
              <a:rPr lang="de-DE" sz="2400" b="1" dirty="0" err="1">
                <a:solidFill>
                  <a:prstClr val="black"/>
                </a:solidFill>
              </a:rPr>
              <a:t>Hornby</a:t>
            </a:r>
            <a:r>
              <a:rPr lang="de-DE" sz="2400" b="1" dirty="0">
                <a:solidFill>
                  <a:prstClr val="black"/>
                </a:solidFill>
              </a:rPr>
              <a:t>)</a:t>
            </a:r>
          </a:p>
          <a:p>
            <a:r>
              <a:rPr lang="cs-CZ" sz="2400" b="1" dirty="0" err="1"/>
              <a:t>Linguistik</a:t>
            </a:r>
            <a:r>
              <a:rPr lang="cs-CZ" sz="2400" b="1" dirty="0"/>
              <a:t>, </a:t>
            </a:r>
            <a:r>
              <a:rPr lang="cs-CZ" sz="2400" b="1" dirty="0" err="1"/>
              <a:t>Literaturwissenschaft</a:t>
            </a:r>
            <a:r>
              <a:rPr lang="cs-CZ" sz="2400" b="1" dirty="0"/>
              <a:t>, Psychologie,</a:t>
            </a:r>
            <a:r>
              <a:rPr lang="de-DE" sz="2400" b="1" dirty="0"/>
              <a:t> </a:t>
            </a:r>
            <a:r>
              <a:rPr lang="cs-CZ" sz="2400" b="1" dirty="0" err="1"/>
              <a:t>Philosophie</a:t>
            </a:r>
            <a:r>
              <a:rPr lang="cs-CZ" sz="2400" b="1" dirty="0"/>
              <a:t>, </a:t>
            </a:r>
            <a:r>
              <a:rPr lang="cs-CZ" sz="2400" b="1" dirty="0" err="1"/>
              <a:t>Kommunikationstheorie</a:t>
            </a:r>
            <a:endParaRPr lang="de-DE" sz="2400" b="1" dirty="0"/>
          </a:p>
          <a:p>
            <a:r>
              <a:rPr lang="de-DE" sz="2400" b="1" dirty="0"/>
              <a:t>Der Übersetzer sollte kennen und auch können:</a:t>
            </a:r>
          </a:p>
          <a:p>
            <a:r>
              <a:rPr lang="de-DE" sz="2400" b="1" dirty="0"/>
              <a:t>1) die Sprache, aus der er übersetzt,</a:t>
            </a:r>
          </a:p>
          <a:p>
            <a:r>
              <a:rPr lang="de-DE" sz="2400" b="1" dirty="0"/>
              <a:t>2) die Sprache, in die er übersetzt, also die Zielsprache,</a:t>
            </a:r>
          </a:p>
          <a:p>
            <a:r>
              <a:rPr lang="de-DE" sz="2400" b="1" dirty="0"/>
              <a:t>3) den Inhalt des übersetzenden Textes (darunter versteht man die Realien, die Besonderheiten des Autors, bzw. das konkrete Fach, wenn es sich um eine</a:t>
            </a:r>
            <a:r>
              <a:rPr lang="cs-CZ" sz="2400" b="1" dirty="0"/>
              <a:t> </a:t>
            </a:r>
            <a:r>
              <a:rPr lang="cs-CZ" sz="2400" b="1" dirty="0" err="1"/>
              <a:t>Fachtextübersetzung</a:t>
            </a:r>
            <a:r>
              <a:rPr lang="cs-CZ" sz="2400" b="1" dirty="0"/>
              <a:t> </a:t>
            </a:r>
            <a:r>
              <a:rPr lang="cs-CZ" sz="2400" b="1" dirty="0" err="1"/>
              <a:t>handelt</a:t>
            </a:r>
            <a:r>
              <a:rPr lang="cs-CZ" sz="2400" b="1" dirty="0"/>
              <a:t>)</a:t>
            </a:r>
          </a:p>
        </p:txBody>
      </p:sp>
    </p:spTree>
    <p:extLst>
      <p:ext uri="{BB962C8B-B14F-4D97-AF65-F5344CB8AC3E}">
        <p14:creationId xmlns:p14="http://schemas.microsoft.com/office/powerpoint/2010/main" val="2044798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Schwerpunkte:</a:t>
            </a:r>
            <a:endParaRPr lang="cs-CZ" b="1" dirty="0"/>
          </a:p>
        </p:txBody>
      </p:sp>
      <p:sp>
        <p:nvSpPr>
          <p:cNvPr id="3" name="Zástupný symbol pro obsah 2"/>
          <p:cNvSpPr>
            <a:spLocks noGrp="1"/>
          </p:cNvSpPr>
          <p:nvPr>
            <p:ph idx="1"/>
          </p:nvPr>
        </p:nvSpPr>
        <p:spPr/>
        <p:txBody>
          <a:bodyPr>
            <a:normAutofit lnSpcReduction="10000"/>
          </a:bodyPr>
          <a:lstStyle/>
          <a:p>
            <a:r>
              <a:rPr lang="de-DE" sz="2800" b="1" dirty="0"/>
              <a:t>1. Stilistik – Stil - Stilistische Textanalyse</a:t>
            </a:r>
          </a:p>
          <a:p>
            <a:r>
              <a:rPr lang="de-DE" sz="2800" b="1" dirty="0"/>
              <a:t>2. Stilelemente und Stilfiguren</a:t>
            </a:r>
          </a:p>
          <a:p>
            <a:r>
              <a:rPr lang="de-DE" sz="2800" b="1" dirty="0"/>
              <a:t>3. Stilistische Spezifik literarischer Texte</a:t>
            </a:r>
          </a:p>
          <a:p>
            <a:r>
              <a:rPr lang="de-DE" sz="2800" b="1" dirty="0"/>
              <a:t>4. Einführung in die </a:t>
            </a:r>
            <a:r>
              <a:rPr lang="de-DE" sz="2800" b="1" dirty="0" err="1"/>
              <a:t>Translatologie</a:t>
            </a:r>
            <a:r>
              <a:rPr lang="de-DE" sz="2800" b="1" dirty="0"/>
              <a:t>, Spezifik der literarischen </a:t>
            </a:r>
            <a:r>
              <a:rPr lang="de-DE" sz="2800" b="1" dirty="0" err="1"/>
              <a:t>Überse</a:t>
            </a:r>
            <a:r>
              <a:rPr lang="cs-CZ" sz="2800" b="1" dirty="0"/>
              <a:t>t</a:t>
            </a:r>
            <a:r>
              <a:rPr lang="de-DE" sz="2800" b="1" dirty="0" err="1"/>
              <a:t>zung</a:t>
            </a:r>
            <a:endParaRPr lang="de-DE" sz="2800" b="1" dirty="0"/>
          </a:p>
          <a:p>
            <a:r>
              <a:rPr lang="de-DE" sz="2800" b="1" dirty="0"/>
              <a:t>5. Kontrastive Fallstudien (Übersetzungen literarischer Texte von Herta Müller, Ingo Schulze, Elfriede Jelinek, Judith Herrmann, Juli Zeh u.a.</a:t>
            </a:r>
            <a:r>
              <a:rPr lang="cs-CZ" sz="2800" b="1" dirty="0"/>
              <a:t>, Jaroslav </a:t>
            </a:r>
            <a:r>
              <a:rPr lang="cs-CZ" sz="2800" b="1" dirty="0" err="1"/>
              <a:t>Rudiš</a:t>
            </a:r>
            <a:endParaRPr lang="de-DE" sz="2800" b="1" dirty="0"/>
          </a:p>
          <a:p>
            <a:r>
              <a:rPr lang="de-DE" sz="2800" b="1" dirty="0"/>
              <a:t>6. Selbständige kontrastive Stilanalyse</a:t>
            </a:r>
            <a:endParaRPr lang="cs-CZ" sz="2800" b="1" dirty="0"/>
          </a:p>
        </p:txBody>
      </p:sp>
    </p:spTree>
    <p:extLst>
      <p:ext uri="{BB962C8B-B14F-4D97-AF65-F5344CB8AC3E}">
        <p14:creationId xmlns:p14="http://schemas.microsoft.com/office/powerpoint/2010/main" val="2600840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Entwicklung der </a:t>
            </a:r>
            <a:r>
              <a:rPr lang="de-DE" b="1" dirty="0" err="1"/>
              <a:t>Translatologie</a:t>
            </a:r>
            <a:endParaRPr lang="cs-CZ" b="1" dirty="0"/>
          </a:p>
        </p:txBody>
      </p:sp>
      <p:sp>
        <p:nvSpPr>
          <p:cNvPr id="3" name="Zástupný symbol pro obsah 2"/>
          <p:cNvSpPr>
            <a:spLocks noGrp="1"/>
          </p:cNvSpPr>
          <p:nvPr>
            <p:ph idx="1"/>
          </p:nvPr>
        </p:nvSpPr>
        <p:spPr/>
        <p:txBody>
          <a:bodyPr>
            <a:normAutofit/>
          </a:bodyPr>
          <a:lstStyle/>
          <a:p>
            <a:r>
              <a:rPr lang="cs-CZ" sz="2400" b="1" dirty="0"/>
              <a:t>Die </a:t>
            </a:r>
            <a:r>
              <a:rPr lang="cs-CZ" sz="2400" b="1" dirty="0" err="1"/>
              <a:t>Geschichte</a:t>
            </a:r>
            <a:r>
              <a:rPr lang="cs-CZ" sz="2400" b="1" dirty="0"/>
              <a:t> der </a:t>
            </a:r>
            <a:r>
              <a:rPr lang="cs-CZ" sz="2400" b="1" dirty="0" err="1"/>
              <a:t>modernen</a:t>
            </a:r>
            <a:r>
              <a:rPr lang="de-DE" sz="2400" b="1" dirty="0"/>
              <a:t> Übersetzungswissenschaft seit den 1950er Jahren ist durch zahlreiche</a:t>
            </a:r>
            <a:r>
              <a:rPr lang="cs-CZ" sz="2400" b="1" dirty="0"/>
              <a:t> </a:t>
            </a:r>
            <a:r>
              <a:rPr lang="de-DE" sz="2400" b="1" dirty="0"/>
              <a:t>Wenden charakterisiert:</a:t>
            </a:r>
            <a:endParaRPr lang="cs-CZ" sz="2400" b="1" dirty="0"/>
          </a:p>
          <a:p>
            <a:r>
              <a:rPr lang="cs-CZ" sz="2400" b="1" dirty="0" err="1"/>
              <a:t>die</a:t>
            </a:r>
            <a:r>
              <a:rPr lang="cs-CZ" sz="2400" b="1" dirty="0"/>
              <a:t> </a:t>
            </a:r>
            <a:r>
              <a:rPr lang="cs-CZ" sz="2400" b="1" dirty="0" err="1"/>
              <a:t>linguistische</a:t>
            </a:r>
            <a:r>
              <a:rPr lang="cs-CZ" sz="2400" b="1" dirty="0"/>
              <a:t> </a:t>
            </a:r>
            <a:r>
              <a:rPr lang="cs-CZ" sz="2400" b="1" dirty="0" err="1"/>
              <a:t>Wende</a:t>
            </a:r>
            <a:endParaRPr lang="cs-CZ" sz="2400" b="1" dirty="0"/>
          </a:p>
          <a:p>
            <a:r>
              <a:rPr lang="cs-CZ" sz="2400" b="1" dirty="0" err="1"/>
              <a:t>die</a:t>
            </a:r>
            <a:r>
              <a:rPr lang="cs-CZ" sz="2400" b="1" dirty="0"/>
              <a:t> </a:t>
            </a:r>
            <a:r>
              <a:rPr lang="cs-CZ" sz="2400" b="1" dirty="0" err="1"/>
              <a:t>textlinguistische</a:t>
            </a:r>
            <a:r>
              <a:rPr lang="cs-CZ" sz="2400" b="1" dirty="0"/>
              <a:t> </a:t>
            </a:r>
            <a:r>
              <a:rPr lang="cs-CZ" sz="2400" b="1" dirty="0" err="1"/>
              <a:t>Wende</a:t>
            </a:r>
            <a:endParaRPr lang="cs-CZ" sz="2400" b="1" dirty="0"/>
          </a:p>
          <a:p>
            <a:r>
              <a:rPr lang="de-DE" sz="2400" b="1" dirty="0"/>
              <a:t>die handlungstheoretische Wende (pragmatische Wende)</a:t>
            </a:r>
          </a:p>
          <a:p>
            <a:r>
              <a:rPr lang="cs-CZ" sz="2400" b="1" dirty="0" err="1"/>
              <a:t>die</a:t>
            </a:r>
            <a:r>
              <a:rPr lang="cs-CZ" sz="2400" b="1" dirty="0"/>
              <a:t> </a:t>
            </a:r>
            <a:r>
              <a:rPr lang="cs-CZ" sz="2400" b="1" dirty="0" err="1"/>
              <a:t>kognitive</a:t>
            </a:r>
            <a:r>
              <a:rPr lang="cs-CZ" sz="2400" b="1" dirty="0"/>
              <a:t> </a:t>
            </a:r>
            <a:r>
              <a:rPr lang="cs-CZ" sz="2400" b="1" dirty="0" err="1"/>
              <a:t>Wende</a:t>
            </a:r>
            <a:endParaRPr lang="cs-CZ" sz="2400" b="1" dirty="0"/>
          </a:p>
          <a:p>
            <a:r>
              <a:rPr lang="cs-CZ" sz="2400" b="1" dirty="0" err="1"/>
              <a:t>die</a:t>
            </a:r>
            <a:r>
              <a:rPr lang="cs-CZ" sz="2400" b="1" dirty="0"/>
              <a:t> </a:t>
            </a:r>
            <a:r>
              <a:rPr lang="cs-CZ" sz="2400" b="1" dirty="0" err="1"/>
              <a:t>kulturelle</a:t>
            </a:r>
            <a:r>
              <a:rPr lang="cs-CZ" sz="2400" b="1" dirty="0"/>
              <a:t> </a:t>
            </a:r>
            <a:r>
              <a:rPr lang="cs-CZ" sz="2400" b="1" dirty="0" err="1"/>
              <a:t>Wende</a:t>
            </a:r>
            <a:endParaRPr lang="de-DE" sz="2400" b="1" dirty="0"/>
          </a:p>
          <a:p>
            <a:pPr marL="0" indent="0">
              <a:buNone/>
            </a:pPr>
            <a:endParaRPr lang="de-DE" sz="2400" b="1" dirty="0"/>
          </a:p>
          <a:p>
            <a:r>
              <a:rPr lang="de-DE" sz="2400" b="1" dirty="0"/>
              <a:t>Ergebnis der Übersetzungsarbeit: ein </a:t>
            </a:r>
            <a:r>
              <a:rPr lang="de-DE" sz="2400" b="1" dirty="0" err="1"/>
              <a:t>Translat</a:t>
            </a:r>
            <a:endParaRPr lang="de-DE" sz="2400" b="1" dirty="0"/>
          </a:p>
        </p:txBody>
      </p:sp>
    </p:spTree>
    <p:extLst>
      <p:ext uri="{BB962C8B-B14F-4D97-AF65-F5344CB8AC3E}">
        <p14:creationId xmlns:p14="http://schemas.microsoft.com/office/powerpoint/2010/main" val="3549865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Übersetzungsprozess</a:t>
            </a:r>
            <a:endParaRPr lang="cs-CZ" b="1" dirty="0"/>
          </a:p>
        </p:txBody>
      </p:sp>
      <p:sp>
        <p:nvSpPr>
          <p:cNvPr id="3" name="Zástupný symbol pro obsah 2"/>
          <p:cNvSpPr>
            <a:spLocks noGrp="1"/>
          </p:cNvSpPr>
          <p:nvPr>
            <p:ph idx="1"/>
          </p:nvPr>
        </p:nvSpPr>
        <p:spPr/>
        <p:txBody>
          <a:bodyPr/>
          <a:lstStyle/>
          <a:p>
            <a:r>
              <a:rPr lang="de-DE" b="1" dirty="0">
                <a:solidFill>
                  <a:srgbClr val="FF0000"/>
                </a:solidFill>
              </a:rPr>
              <a:t>Phasen der Arbeit des Übersetzers:</a:t>
            </a:r>
          </a:p>
          <a:p>
            <a:r>
              <a:rPr lang="de-DE" b="1" dirty="0" err="1"/>
              <a:t>Jiří</a:t>
            </a:r>
            <a:r>
              <a:rPr lang="de-DE" b="1" dirty="0"/>
              <a:t> </a:t>
            </a:r>
            <a:r>
              <a:rPr lang="de-DE" b="1" dirty="0" err="1"/>
              <a:t>Levý</a:t>
            </a:r>
            <a:r>
              <a:rPr lang="de-DE" b="1" dirty="0"/>
              <a:t> definiert drei Phasen des Übersetzungsprozesses:</a:t>
            </a:r>
          </a:p>
          <a:p>
            <a:r>
              <a:rPr lang="cs-CZ" b="1" dirty="0"/>
              <a:t>1. </a:t>
            </a:r>
            <a:r>
              <a:rPr lang="cs-CZ" b="1" dirty="0" err="1"/>
              <a:t>Verstehen</a:t>
            </a:r>
            <a:r>
              <a:rPr lang="cs-CZ" b="1" dirty="0"/>
              <a:t> der </a:t>
            </a:r>
            <a:r>
              <a:rPr lang="cs-CZ" b="1" dirty="0" err="1"/>
              <a:t>Vorlage</a:t>
            </a:r>
            <a:endParaRPr lang="cs-CZ" b="1" dirty="0"/>
          </a:p>
          <a:p>
            <a:r>
              <a:rPr lang="cs-CZ" b="1" dirty="0"/>
              <a:t>2. </a:t>
            </a:r>
            <a:r>
              <a:rPr lang="cs-CZ" b="1" dirty="0" err="1"/>
              <a:t>Interpretation</a:t>
            </a:r>
            <a:r>
              <a:rPr lang="cs-CZ" b="1" dirty="0"/>
              <a:t> der </a:t>
            </a:r>
            <a:r>
              <a:rPr lang="cs-CZ" b="1" dirty="0" err="1"/>
              <a:t>Vorlage</a:t>
            </a:r>
            <a:endParaRPr lang="cs-CZ" b="1" dirty="0"/>
          </a:p>
          <a:p>
            <a:r>
              <a:rPr lang="cs-CZ" b="1" dirty="0"/>
              <a:t>3. </a:t>
            </a:r>
            <a:r>
              <a:rPr lang="cs-CZ" b="1" dirty="0" err="1"/>
              <a:t>Umformulierung</a:t>
            </a:r>
            <a:r>
              <a:rPr lang="cs-CZ" b="1" dirty="0"/>
              <a:t> der </a:t>
            </a:r>
            <a:r>
              <a:rPr lang="cs-CZ" b="1" dirty="0" err="1"/>
              <a:t>Vorlage</a:t>
            </a:r>
            <a:endParaRPr lang="de-DE" b="1" dirty="0"/>
          </a:p>
          <a:p>
            <a:endParaRPr lang="cs-CZ" dirty="0"/>
          </a:p>
        </p:txBody>
      </p:sp>
    </p:spTree>
    <p:extLst>
      <p:ext uri="{BB962C8B-B14F-4D97-AF65-F5344CB8AC3E}">
        <p14:creationId xmlns:p14="http://schemas.microsoft.com/office/powerpoint/2010/main" val="1350271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Übersetzungstheorien</a:t>
            </a:r>
            <a:endParaRPr lang="cs-CZ" dirty="0"/>
          </a:p>
        </p:txBody>
      </p:sp>
      <p:sp>
        <p:nvSpPr>
          <p:cNvPr id="3" name="Zástupný symbol pro obsah 2"/>
          <p:cNvSpPr>
            <a:spLocks noGrp="1"/>
          </p:cNvSpPr>
          <p:nvPr>
            <p:ph idx="1"/>
          </p:nvPr>
        </p:nvSpPr>
        <p:spPr/>
        <p:txBody>
          <a:bodyPr>
            <a:normAutofit fontScale="70000" lnSpcReduction="20000"/>
          </a:bodyPr>
          <a:lstStyle/>
          <a:p>
            <a:r>
              <a:rPr lang="de-DE" sz="3400" b="1" dirty="0">
                <a:solidFill>
                  <a:srgbClr val="FF0000"/>
                </a:solidFill>
              </a:rPr>
              <a:t>1. Übersetzungsäquivalenz:</a:t>
            </a:r>
          </a:p>
          <a:p>
            <a:r>
              <a:rPr lang="de-DE" sz="3400" b="1" dirty="0"/>
              <a:t>Eine Übersetzung ist das Resultat einer sprachlich-textuellen Operation, die von einem AT zu einem ZT führt, wobei zwischen ZT und AT eine Äquivalenzrelation hergestellt wird</a:t>
            </a:r>
            <a:r>
              <a:rPr lang="cs-CZ" sz="3400" b="1" dirty="0"/>
              <a:t> </a:t>
            </a:r>
            <a:r>
              <a:rPr lang="de-DE" sz="3400" b="1" dirty="0"/>
              <a:t>(vgl. Koller 2011: 9)</a:t>
            </a:r>
            <a:endParaRPr lang="cs-CZ" sz="3400" b="1" dirty="0"/>
          </a:p>
          <a:p>
            <a:r>
              <a:rPr lang="cs-CZ" sz="3400" b="1" dirty="0" err="1"/>
              <a:t>Begriff</a:t>
            </a:r>
            <a:r>
              <a:rPr lang="cs-CZ" sz="3400" b="1" dirty="0"/>
              <a:t> </a:t>
            </a:r>
            <a:r>
              <a:rPr lang="de-DE" sz="3400" b="1" i="1" dirty="0"/>
              <a:t>Äquivalenz </a:t>
            </a:r>
            <a:r>
              <a:rPr lang="de-DE" sz="3400" b="1" dirty="0"/>
              <a:t>– in der </a:t>
            </a:r>
            <a:r>
              <a:rPr lang="de-DE" sz="3400" b="1" dirty="0" err="1"/>
              <a:t>Translatologie</a:t>
            </a:r>
            <a:r>
              <a:rPr lang="de-DE" sz="3400" b="1" dirty="0"/>
              <a:t> problematisch (vgl. </a:t>
            </a:r>
            <a:r>
              <a:rPr lang="de-DE" sz="3400" b="1" dirty="0" err="1"/>
              <a:t>Fi</a:t>
            </a:r>
            <a:r>
              <a:rPr lang="cs-CZ" sz="3400" b="1" dirty="0"/>
              <a:t>šer 2008: 126ff.), </a:t>
            </a:r>
            <a:r>
              <a:rPr lang="cs-CZ" sz="3400" b="1" dirty="0" err="1"/>
              <a:t>eher</a:t>
            </a:r>
            <a:r>
              <a:rPr lang="cs-CZ" sz="3400" b="1" dirty="0"/>
              <a:t> </a:t>
            </a:r>
            <a:r>
              <a:rPr lang="cs-CZ" sz="3400" b="1" dirty="0">
                <a:solidFill>
                  <a:srgbClr val="FF0000"/>
                </a:solidFill>
              </a:rPr>
              <a:t>Text- oder </a:t>
            </a:r>
            <a:r>
              <a:rPr lang="cs-CZ" sz="3400" b="1" dirty="0" err="1">
                <a:solidFill>
                  <a:srgbClr val="FF0000"/>
                </a:solidFill>
              </a:rPr>
              <a:t>Funktions</a:t>
            </a:r>
            <a:r>
              <a:rPr lang="de-DE" sz="3400" b="1" dirty="0" err="1">
                <a:solidFill>
                  <a:srgbClr val="FF0000"/>
                </a:solidFill>
              </a:rPr>
              <a:t>äquivalenz</a:t>
            </a:r>
            <a:r>
              <a:rPr lang="de-DE" sz="3400" b="1" dirty="0">
                <a:solidFill>
                  <a:srgbClr val="FF0000"/>
                </a:solidFill>
              </a:rPr>
              <a:t> </a:t>
            </a:r>
            <a:r>
              <a:rPr lang="de-DE" sz="3400" b="1" dirty="0"/>
              <a:t>(Reiß/Vermeer 1984) oder </a:t>
            </a:r>
            <a:r>
              <a:rPr lang="de-DE" sz="3400" b="1" dirty="0">
                <a:solidFill>
                  <a:srgbClr val="FF0000"/>
                </a:solidFill>
              </a:rPr>
              <a:t>Adäquatheit </a:t>
            </a:r>
            <a:r>
              <a:rPr lang="de-DE" sz="3400" b="1" dirty="0"/>
              <a:t>(</a:t>
            </a:r>
            <a:r>
              <a:rPr lang="cs-CZ" sz="3400" b="1" dirty="0" err="1"/>
              <a:t>vgl</a:t>
            </a:r>
            <a:r>
              <a:rPr lang="cs-CZ" sz="3400" b="1" dirty="0"/>
              <a:t>. Hrdlička)</a:t>
            </a:r>
            <a:endParaRPr lang="de-DE" sz="3400" b="1" dirty="0"/>
          </a:p>
          <a:p>
            <a:r>
              <a:rPr lang="de-DE" sz="3400" b="1" dirty="0">
                <a:solidFill>
                  <a:srgbClr val="FF0000"/>
                </a:solidFill>
              </a:rPr>
              <a:t>Adäquatheit</a:t>
            </a:r>
            <a:r>
              <a:rPr lang="de-DE" sz="3400" b="1" dirty="0"/>
              <a:t> bei der Übersetzung eines AT bezeichnet die Relation zwischen Ziel- und Ausgangstext bei konsequenter Beachtung eines Zwecks (</a:t>
            </a:r>
            <a:r>
              <a:rPr lang="de-DE" sz="3400" b="1" dirty="0" err="1"/>
              <a:t>Skopos</a:t>
            </a:r>
            <a:r>
              <a:rPr lang="de-DE" sz="3400" b="1" dirty="0"/>
              <a:t>), den man mit dem </a:t>
            </a:r>
            <a:r>
              <a:rPr lang="de-DE" sz="3400" b="1" dirty="0" err="1"/>
              <a:t>Tranlationsprozess</a:t>
            </a:r>
            <a:r>
              <a:rPr lang="de-DE" sz="3400" b="1" dirty="0"/>
              <a:t> verfolgt (vgl. Reiß/Vermeer 1991: 139)</a:t>
            </a:r>
          </a:p>
          <a:p>
            <a:r>
              <a:rPr lang="de-DE" sz="3400" b="1" dirty="0"/>
              <a:t>Adäquatheit: Substitution, Kompensation usw.</a:t>
            </a:r>
          </a:p>
          <a:p>
            <a:endParaRPr lang="cs-CZ" dirty="0"/>
          </a:p>
        </p:txBody>
      </p:sp>
    </p:spTree>
    <p:extLst>
      <p:ext uri="{BB962C8B-B14F-4D97-AF65-F5344CB8AC3E}">
        <p14:creationId xmlns:p14="http://schemas.microsoft.com/office/powerpoint/2010/main" val="2988955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Äquivalenz in der Übersetzung</a:t>
            </a:r>
            <a:endParaRPr lang="cs-CZ" b="1" dirty="0"/>
          </a:p>
        </p:txBody>
      </p:sp>
      <p:sp>
        <p:nvSpPr>
          <p:cNvPr id="3" name="Zástupný symbol pro obsah 2"/>
          <p:cNvSpPr>
            <a:spLocks noGrp="1"/>
          </p:cNvSpPr>
          <p:nvPr>
            <p:ph idx="1"/>
          </p:nvPr>
        </p:nvSpPr>
        <p:spPr/>
        <p:txBody>
          <a:bodyPr>
            <a:normAutofit fontScale="70000" lnSpcReduction="20000"/>
          </a:bodyPr>
          <a:lstStyle/>
          <a:p>
            <a:r>
              <a:rPr lang="de-DE" b="1" dirty="0">
                <a:solidFill>
                  <a:srgbClr val="FF0000"/>
                </a:solidFill>
              </a:rPr>
              <a:t>Äquivalenztypen </a:t>
            </a:r>
            <a:r>
              <a:rPr lang="de-DE" b="1" dirty="0"/>
              <a:t>und ihre Bezugsrahmen </a:t>
            </a:r>
            <a:r>
              <a:rPr lang="cs-CZ" b="1" dirty="0"/>
              <a:t>(</a:t>
            </a:r>
            <a:r>
              <a:rPr lang="de-DE" b="1" dirty="0"/>
              <a:t>nach Werner Koller, </a:t>
            </a:r>
            <a:r>
              <a:rPr lang="de-DE" b="1" i="1" dirty="0"/>
              <a:t>Einführung in die Übersetzungswissenschaft</a:t>
            </a:r>
            <a:r>
              <a:rPr lang="cs-CZ" b="1" dirty="0"/>
              <a:t>)</a:t>
            </a:r>
            <a:r>
              <a:rPr lang="de-DE" b="1" dirty="0"/>
              <a:t>: </a:t>
            </a:r>
            <a:endParaRPr lang="cs-CZ" b="1" dirty="0"/>
          </a:p>
          <a:p>
            <a:pPr marL="0" indent="0">
              <a:buNone/>
            </a:pPr>
            <a:endParaRPr lang="cs-CZ" b="1" dirty="0"/>
          </a:p>
          <a:p>
            <a:r>
              <a:rPr lang="de-DE" b="1" dirty="0"/>
              <a:t>Äquivalenztyp 	</a:t>
            </a:r>
            <a:r>
              <a:rPr lang="cs-CZ" b="1" dirty="0"/>
              <a:t>                  </a:t>
            </a:r>
            <a:r>
              <a:rPr lang="de-DE" b="1" dirty="0"/>
              <a:t>Bezugsrahmen 	</a:t>
            </a:r>
          </a:p>
          <a:p>
            <a:r>
              <a:rPr lang="de-DE" b="1" dirty="0"/>
              <a:t>1 	denotative Äquivalenz 	</a:t>
            </a:r>
            <a:r>
              <a:rPr lang="cs-CZ" b="1" dirty="0"/>
              <a:t>  </a:t>
            </a:r>
            <a:r>
              <a:rPr lang="de-DE" b="1" dirty="0"/>
              <a:t>außersprachlicher Sachverhalt 	</a:t>
            </a:r>
          </a:p>
          <a:p>
            <a:r>
              <a:rPr lang="de-DE" b="1" dirty="0"/>
              <a:t>2 	konnotative Äquivalenz 	</a:t>
            </a:r>
            <a:r>
              <a:rPr lang="cs-CZ" b="1" dirty="0"/>
              <a:t>  </a:t>
            </a:r>
            <a:r>
              <a:rPr lang="de-DE" b="1" dirty="0"/>
              <a:t>Art der Verbalisierung 	</a:t>
            </a:r>
          </a:p>
          <a:p>
            <a:r>
              <a:rPr lang="de-DE" b="1" dirty="0"/>
              <a:t>3 	textnormative Äquivalenz 	Text – und Sprachnormen </a:t>
            </a:r>
            <a:r>
              <a:rPr lang="cs-CZ" b="1" dirty="0"/>
              <a:t>  </a:t>
            </a:r>
          </a:p>
          <a:p>
            <a:r>
              <a:rPr lang="cs-CZ" b="1" dirty="0"/>
              <a:t>                                                                   </a:t>
            </a:r>
            <a:r>
              <a:rPr lang="de-DE" b="1" dirty="0"/>
              <a:t>(Gebrauchsnormen) 	</a:t>
            </a:r>
          </a:p>
          <a:p>
            <a:r>
              <a:rPr lang="de-DE" b="1" dirty="0"/>
              <a:t>4 	pragmatische Äquivalenz 	Empfänger – (Leser) Bezug 	</a:t>
            </a:r>
          </a:p>
          <a:p>
            <a:r>
              <a:rPr lang="de-DE" b="1" dirty="0"/>
              <a:t>5 	Formal-ästhetische Äquivalenz 	ästhetische, formale und „individualistische“ Eigenschaften</a:t>
            </a:r>
            <a:endParaRPr lang="cs-CZ" dirty="0"/>
          </a:p>
        </p:txBody>
      </p:sp>
    </p:spTree>
    <p:extLst>
      <p:ext uri="{BB962C8B-B14F-4D97-AF65-F5344CB8AC3E}">
        <p14:creationId xmlns:p14="http://schemas.microsoft.com/office/powerpoint/2010/main" val="187240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Übersetzungstheorie</a:t>
            </a:r>
            <a:r>
              <a:rPr lang="cs-CZ" b="1" dirty="0"/>
              <a:t>n</a:t>
            </a:r>
            <a:endParaRPr lang="cs-CZ" dirty="0"/>
          </a:p>
        </p:txBody>
      </p:sp>
      <p:sp>
        <p:nvSpPr>
          <p:cNvPr id="3" name="Zástupný symbol pro obsah 2"/>
          <p:cNvSpPr>
            <a:spLocks noGrp="1"/>
          </p:cNvSpPr>
          <p:nvPr>
            <p:ph idx="1"/>
          </p:nvPr>
        </p:nvSpPr>
        <p:spPr/>
        <p:txBody>
          <a:bodyPr>
            <a:normAutofit fontScale="85000" lnSpcReduction="20000"/>
          </a:bodyPr>
          <a:lstStyle/>
          <a:p>
            <a:r>
              <a:rPr lang="de-DE" b="1" dirty="0">
                <a:solidFill>
                  <a:srgbClr val="FF0000"/>
                </a:solidFill>
              </a:rPr>
              <a:t>2. </a:t>
            </a:r>
            <a:r>
              <a:rPr lang="de-DE" b="1" dirty="0" err="1">
                <a:solidFill>
                  <a:srgbClr val="FF0000"/>
                </a:solidFill>
              </a:rPr>
              <a:t>Skopostheorie</a:t>
            </a:r>
            <a:r>
              <a:rPr lang="de-DE" b="1" dirty="0">
                <a:solidFill>
                  <a:srgbClr val="FF0000"/>
                </a:solidFill>
              </a:rPr>
              <a:t> </a:t>
            </a:r>
            <a:r>
              <a:rPr lang="de-DE" b="1" dirty="0"/>
              <a:t>(70er-80er Jahre des 20. </a:t>
            </a:r>
            <a:r>
              <a:rPr lang="de-DE" b="1" dirty="0" err="1"/>
              <a:t>Jhs</a:t>
            </a:r>
            <a:r>
              <a:rPr lang="de-DE" b="1" dirty="0"/>
              <a:t>., Reiß</a:t>
            </a:r>
            <a:r>
              <a:rPr lang="cs-CZ" b="1" dirty="0"/>
              <a:t>/ </a:t>
            </a:r>
            <a:r>
              <a:rPr lang="de-DE" b="1" dirty="0"/>
              <a:t>Vermeer </a:t>
            </a:r>
            <a:r>
              <a:rPr lang="cs-CZ" b="1" dirty="0"/>
              <a:t>1984</a:t>
            </a:r>
            <a:r>
              <a:rPr lang="de-DE" b="1" dirty="0"/>
              <a:t> u.a.)</a:t>
            </a:r>
          </a:p>
          <a:p>
            <a:r>
              <a:rPr lang="de-DE" b="1" dirty="0"/>
              <a:t>Das Handeln des Übersetzers wird von der Funktion, dem Zweck, Ziel der Übersetzung beeinflusst, die der ZT in der Zielkultur erfüllen muss</a:t>
            </a:r>
            <a:r>
              <a:rPr lang="cs-CZ" b="1" dirty="0"/>
              <a:t>.</a:t>
            </a:r>
            <a:r>
              <a:rPr lang="de-DE" b="1" dirty="0"/>
              <a:t> Ein guter Übersetzer muss in erster Linie die Erwartungen seines Lesers in einer bestimmten Zielkultur befriedigen, er muss den Anforderungen der</a:t>
            </a:r>
            <a:r>
              <a:rPr lang="de-DE" b="1" dirty="0">
                <a:solidFill>
                  <a:srgbClr val="00B050"/>
                </a:solidFill>
              </a:rPr>
              <a:t> zielorientierten</a:t>
            </a:r>
            <a:r>
              <a:rPr lang="de-DE" b="1" dirty="0"/>
              <a:t>, </a:t>
            </a:r>
            <a:r>
              <a:rPr lang="de-DE" b="1" dirty="0">
                <a:solidFill>
                  <a:srgbClr val="00B050"/>
                </a:solidFill>
              </a:rPr>
              <a:t>funktionalistischen </a:t>
            </a:r>
            <a:r>
              <a:rPr lang="de-DE" b="1" dirty="0"/>
              <a:t>Translationstheorie gerecht werden </a:t>
            </a:r>
            <a:r>
              <a:rPr lang="cs-CZ" b="1" dirty="0"/>
              <a:t>(</a:t>
            </a:r>
            <a:r>
              <a:rPr lang="de-DE" b="1" dirty="0"/>
              <a:t>vgl. </a:t>
            </a:r>
            <a:r>
              <a:rPr lang="de-DE" b="1" dirty="0" err="1"/>
              <a:t>Fi</a:t>
            </a:r>
            <a:r>
              <a:rPr lang="cs-CZ" b="1" dirty="0"/>
              <a:t>šer 2009: 128)</a:t>
            </a:r>
            <a:endParaRPr lang="de-DE" b="1" dirty="0"/>
          </a:p>
          <a:p>
            <a:r>
              <a:rPr lang="de-DE" b="1" dirty="0">
                <a:solidFill>
                  <a:srgbClr val="FF0000"/>
                </a:solidFill>
              </a:rPr>
              <a:t>Kreativität des Übersetzers</a:t>
            </a:r>
          </a:p>
          <a:p>
            <a:endParaRPr lang="cs-CZ" dirty="0"/>
          </a:p>
        </p:txBody>
      </p:sp>
    </p:spTree>
    <p:extLst>
      <p:ext uri="{BB962C8B-B14F-4D97-AF65-F5344CB8AC3E}">
        <p14:creationId xmlns:p14="http://schemas.microsoft.com/office/powerpoint/2010/main" val="2439580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Übersetzungstheorien</a:t>
            </a:r>
            <a:endParaRPr lang="cs-CZ" b="1" dirty="0"/>
          </a:p>
        </p:txBody>
      </p:sp>
      <p:sp>
        <p:nvSpPr>
          <p:cNvPr id="3" name="Zástupný symbol pro obsah 2"/>
          <p:cNvSpPr>
            <a:spLocks noGrp="1"/>
          </p:cNvSpPr>
          <p:nvPr>
            <p:ph idx="1"/>
          </p:nvPr>
        </p:nvSpPr>
        <p:spPr/>
        <p:txBody>
          <a:bodyPr>
            <a:normAutofit/>
          </a:bodyPr>
          <a:lstStyle/>
          <a:p>
            <a:r>
              <a:rPr lang="cs-CZ" sz="2400" b="1" dirty="0" err="1">
                <a:solidFill>
                  <a:srgbClr val="FF0000"/>
                </a:solidFill>
              </a:rPr>
              <a:t>Skopostheorie</a:t>
            </a:r>
            <a:r>
              <a:rPr lang="de-DE" sz="2400" b="1" dirty="0"/>
              <a:t>:</a:t>
            </a:r>
            <a:endParaRPr lang="cs-CZ" sz="2400" b="1" dirty="0"/>
          </a:p>
          <a:p>
            <a:r>
              <a:rPr lang="de-DE" sz="2400" b="1" dirty="0"/>
              <a:t>Der Begriff </a:t>
            </a:r>
            <a:r>
              <a:rPr lang="de-DE" sz="2400" b="1" dirty="0" err="1"/>
              <a:t>Skopos</a:t>
            </a:r>
            <a:r>
              <a:rPr lang="de-DE" sz="2400" b="1" dirty="0"/>
              <a:t> stammt aus dem Griechischen und kann mit </a:t>
            </a:r>
            <a:r>
              <a:rPr lang="de-DE" sz="2400" b="1" dirty="0">
                <a:solidFill>
                  <a:srgbClr val="0070C0"/>
                </a:solidFill>
              </a:rPr>
              <a:t>Zweck</a:t>
            </a:r>
            <a:r>
              <a:rPr lang="de-DE" sz="2400" b="1" dirty="0"/>
              <a:t>, bzw. </a:t>
            </a:r>
            <a:r>
              <a:rPr lang="de-DE" sz="2400" b="1" dirty="0">
                <a:solidFill>
                  <a:srgbClr val="0070C0"/>
                </a:solidFill>
              </a:rPr>
              <a:t>Ziel</a:t>
            </a:r>
            <a:r>
              <a:rPr lang="de-DE" sz="2400" b="1" dirty="0"/>
              <a:t> übersetzt werden. In dieser Theorie wird Translation als eine Sondersorte von Kommunikation beschrieben und wird von einem Zweck bestimmt.</a:t>
            </a:r>
          </a:p>
          <a:p>
            <a:r>
              <a:rPr lang="de-DE" sz="2400" b="1" dirty="0"/>
              <a:t>Die wesentlichen Komponenten:</a:t>
            </a:r>
          </a:p>
          <a:p>
            <a:r>
              <a:rPr lang="de-DE" sz="2400" b="1" dirty="0"/>
              <a:t>Zielorientierung</a:t>
            </a:r>
          </a:p>
          <a:p>
            <a:r>
              <a:rPr lang="de-DE" sz="2400" b="1" dirty="0"/>
              <a:t>Adressat</a:t>
            </a:r>
            <a:r>
              <a:rPr lang="cs-CZ" sz="2400" b="1" dirty="0"/>
              <a:t>I</a:t>
            </a:r>
            <a:r>
              <a:rPr lang="de-DE" sz="2400" b="1" dirty="0" err="1"/>
              <a:t>nnenorientierung</a:t>
            </a:r>
            <a:endParaRPr lang="de-DE" sz="2400" b="1" dirty="0"/>
          </a:p>
          <a:p>
            <a:r>
              <a:rPr lang="cs-CZ" b="1" dirty="0" err="1"/>
              <a:t>Kulturorientierung</a:t>
            </a:r>
            <a:r>
              <a:rPr lang="de-DE" b="1" dirty="0"/>
              <a:t> („</a:t>
            </a:r>
            <a:r>
              <a:rPr lang="de-DE" b="1" dirty="0" err="1"/>
              <a:t>translation</a:t>
            </a:r>
            <a:r>
              <a:rPr lang="de-DE" b="1" dirty="0"/>
              <a:t> turn“)</a:t>
            </a:r>
            <a:endParaRPr lang="cs-CZ" b="1" dirty="0"/>
          </a:p>
        </p:txBody>
      </p:sp>
    </p:spTree>
    <p:extLst>
      <p:ext uri="{BB962C8B-B14F-4D97-AF65-F5344CB8AC3E}">
        <p14:creationId xmlns:p14="http://schemas.microsoft.com/office/powerpoint/2010/main" val="3643126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Literarische</a:t>
            </a:r>
            <a:r>
              <a:rPr lang="cs-CZ" b="1" dirty="0"/>
              <a:t> </a:t>
            </a:r>
            <a:r>
              <a:rPr lang="de-DE" b="1" dirty="0"/>
              <a:t>Übersetzung</a:t>
            </a:r>
            <a:endParaRPr lang="cs-CZ" dirty="0"/>
          </a:p>
        </p:txBody>
      </p:sp>
      <p:sp>
        <p:nvSpPr>
          <p:cNvPr id="3" name="Zástupný symbol pro obsah 2"/>
          <p:cNvSpPr>
            <a:spLocks noGrp="1"/>
          </p:cNvSpPr>
          <p:nvPr>
            <p:ph idx="1"/>
          </p:nvPr>
        </p:nvSpPr>
        <p:spPr/>
        <p:txBody>
          <a:bodyPr>
            <a:normAutofit fontScale="92500" lnSpcReduction="10000"/>
          </a:bodyPr>
          <a:lstStyle/>
          <a:p>
            <a:r>
              <a:rPr lang="de-DE" b="1" dirty="0"/>
              <a:t>Literarische Texte – funktionelle </a:t>
            </a:r>
            <a:r>
              <a:rPr lang="de-DE" b="1" dirty="0">
                <a:solidFill>
                  <a:srgbClr val="FF0000"/>
                </a:solidFill>
              </a:rPr>
              <a:t>Adäquatheit </a:t>
            </a:r>
            <a:r>
              <a:rPr lang="de-DE" b="1" dirty="0"/>
              <a:t>des literarischen Zieltextes (vgl. </a:t>
            </a:r>
            <a:r>
              <a:rPr lang="cs-CZ" b="1" dirty="0"/>
              <a:t>Fišer 2009: 85)</a:t>
            </a:r>
          </a:p>
          <a:p>
            <a:r>
              <a:rPr lang="cs-CZ" b="1" dirty="0" err="1"/>
              <a:t>Kompetenzen</a:t>
            </a:r>
            <a:r>
              <a:rPr lang="cs-CZ" b="1" dirty="0"/>
              <a:t> der </a:t>
            </a:r>
            <a:r>
              <a:rPr lang="de-DE" b="1" dirty="0"/>
              <a:t>Übersetzer literarischer Texte: </a:t>
            </a:r>
            <a:endParaRPr lang="cs-CZ" b="1" dirty="0"/>
          </a:p>
          <a:p>
            <a:r>
              <a:rPr lang="de-DE" b="1" dirty="0">
                <a:solidFill>
                  <a:srgbClr val="FF0000"/>
                </a:solidFill>
              </a:rPr>
              <a:t>Sprachwissen </a:t>
            </a:r>
            <a:r>
              <a:rPr lang="de-DE" b="1" dirty="0"/>
              <a:t>(beide Sprachen</a:t>
            </a:r>
            <a:r>
              <a:rPr lang="cs-CZ" b="1" dirty="0"/>
              <a:t>: AS – ZS</a:t>
            </a:r>
            <a:r>
              <a:rPr lang="de-DE" b="1" dirty="0"/>
              <a:t>, </a:t>
            </a:r>
            <a:r>
              <a:rPr lang="cs-CZ" b="1" dirty="0" err="1">
                <a:solidFill>
                  <a:srgbClr val="FF0000"/>
                </a:solidFill>
              </a:rPr>
              <a:t>Stil</a:t>
            </a:r>
            <a:r>
              <a:rPr lang="cs-CZ" b="1" dirty="0" err="1"/>
              <a:t>-und</a:t>
            </a:r>
            <a:r>
              <a:rPr lang="cs-CZ" b="1" dirty="0"/>
              <a:t> </a:t>
            </a:r>
            <a:r>
              <a:rPr lang="de-DE" b="1" dirty="0"/>
              <a:t>Textkompetenz: Genre, </a:t>
            </a:r>
            <a:r>
              <a:rPr lang="de-DE" b="1" dirty="0" err="1"/>
              <a:t>Kompositio</a:t>
            </a:r>
            <a:r>
              <a:rPr lang="cs-CZ" b="1" dirty="0"/>
              <a:t>n, Text</a:t>
            </a:r>
            <a:r>
              <a:rPr lang="de-DE" b="1" dirty="0" err="1"/>
              <a:t>kohärenz</a:t>
            </a:r>
            <a:r>
              <a:rPr lang="de-DE" b="1" dirty="0"/>
              <a:t>, Stilverfahren: Erzählen, Beschreiben, Schildern, Erklären…)</a:t>
            </a:r>
            <a:endParaRPr lang="cs-CZ" b="1" dirty="0"/>
          </a:p>
          <a:p>
            <a:r>
              <a:rPr lang="de-DE" b="1" dirty="0">
                <a:solidFill>
                  <a:srgbClr val="FF0000"/>
                </a:solidFill>
              </a:rPr>
              <a:t>Weltwissen/Kulturwissen</a:t>
            </a:r>
            <a:endParaRPr lang="cs-CZ" b="1" dirty="0">
              <a:solidFill>
                <a:srgbClr val="FF0000"/>
              </a:solidFill>
            </a:endParaRPr>
          </a:p>
          <a:p>
            <a:r>
              <a:rPr lang="de-DE" b="1" dirty="0">
                <a:solidFill>
                  <a:srgbClr val="FF0000"/>
                </a:solidFill>
              </a:rPr>
              <a:t>Sachwissen …  </a:t>
            </a:r>
            <a:r>
              <a:rPr lang="de-DE" b="1" dirty="0"/>
              <a:t>(vgl. </a:t>
            </a:r>
            <a:r>
              <a:rPr lang="de-DE" b="1" dirty="0" err="1"/>
              <a:t>Kußmaul</a:t>
            </a:r>
            <a:r>
              <a:rPr lang="de-DE" b="1" dirty="0"/>
              <a:t> 2010: 114)</a:t>
            </a:r>
          </a:p>
          <a:p>
            <a:endParaRPr lang="cs-CZ" dirty="0"/>
          </a:p>
        </p:txBody>
      </p:sp>
    </p:spTree>
    <p:extLst>
      <p:ext uri="{BB962C8B-B14F-4D97-AF65-F5344CB8AC3E}">
        <p14:creationId xmlns:p14="http://schemas.microsoft.com/office/powerpoint/2010/main" val="2286740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Fachliteratur</a:t>
            </a:r>
            <a:endParaRPr lang="cs-CZ" b="1" dirty="0"/>
          </a:p>
        </p:txBody>
      </p:sp>
      <p:sp>
        <p:nvSpPr>
          <p:cNvPr id="3" name="Zástupný symbol pro obsah 2"/>
          <p:cNvSpPr>
            <a:spLocks noGrp="1"/>
          </p:cNvSpPr>
          <p:nvPr>
            <p:ph idx="1"/>
          </p:nvPr>
        </p:nvSpPr>
        <p:spPr/>
        <p:txBody>
          <a:bodyPr>
            <a:normAutofit/>
          </a:bodyPr>
          <a:lstStyle/>
          <a:p>
            <a:r>
              <a:rPr lang="cs-CZ" sz="2000" b="1" dirty="0"/>
              <a:t>LEVÝ, Jiří: </a:t>
            </a:r>
            <a:r>
              <a:rPr lang="cs-CZ" sz="2000" b="1" i="1" dirty="0"/>
              <a:t>Umění překladu. </a:t>
            </a:r>
            <a:r>
              <a:rPr lang="cs-CZ" sz="2000" b="1" dirty="0"/>
              <a:t>Praha: Československý spisovatel, 1963</a:t>
            </a:r>
          </a:p>
          <a:p>
            <a:r>
              <a:rPr lang="cs-CZ" sz="2000" b="1" dirty="0"/>
              <a:t>VILIKOVSKÝ, Ján a Emil CHAROUS. </a:t>
            </a:r>
            <a:r>
              <a:rPr lang="cs-CZ" sz="2000" b="1" i="1" dirty="0"/>
              <a:t>Překlad jako tvorba</a:t>
            </a:r>
            <a:r>
              <a:rPr lang="cs-CZ" sz="2000" b="1" dirty="0"/>
              <a:t>. Vyd. 1. Praha: Ivo Železný, 2002</a:t>
            </a:r>
            <a:endParaRPr lang="de-DE" sz="2000" b="1" dirty="0"/>
          </a:p>
          <a:p>
            <a:r>
              <a:rPr lang="cs-CZ" sz="2000" b="1" dirty="0"/>
              <a:t>FIŠER, Zbyněk. </a:t>
            </a:r>
            <a:r>
              <a:rPr lang="cs-CZ" sz="2000" b="1" i="1" dirty="0"/>
              <a:t>Překlad jako kreativní proces: teorie a praxe funkcionalistického překládání</a:t>
            </a:r>
            <a:r>
              <a:rPr lang="cs-CZ" sz="2000" b="1" dirty="0"/>
              <a:t>. Vyd. 1. Brno: Host,</a:t>
            </a:r>
            <a:r>
              <a:rPr lang="de-DE" sz="2000" b="1" dirty="0"/>
              <a:t> </a:t>
            </a:r>
            <a:r>
              <a:rPr lang="cs-CZ" sz="2000" b="1" dirty="0"/>
              <a:t>2009</a:t>
            </a:r>
            <a:endParaRPr lang="de-DE" sz="2000" b="1" dirty="0"/>
          </a:p>
          <a:p>
            <a:r>
              <a:rPr lang="de-DE" sz="2000" b="1" dirty="0"/>
              <a:t>KOLLER, Werner. </a:t>
            </a:r>
            <a:r>
              <a:rPr lang="de-DE" sz="2000" b="1" i="1" dirty="0"/>
              <a:t>Einführung in die Übersetzungswissenschaft</a:t>
            </a:r>
            <a:r>
              <a:rPr lang="de-DE" sz="2000" b="1" dirty="0"/>
              <a:t>. </a:t>
            </a:r>
            <a:r>
              <a:rPr lang="cs-CZ" sz="2000" b="1" dirty="0"/>
              <a:t>2004, 2011</a:t>
            </a:r>
            <a:endParaRPr lang="de-DE" sz="2000" b="1" dirty="0"/>
          </a:p>
          <a:p>
            <a:r>
              <a:rPr lang="cs-CZ" sz="2000" b="1" dirty="0"/>
              <a:t>KADRIĆ, Mira, Klaus KAINDL a </a:t>
            </a:r>
            <a:r>
              <a:rPr lang="cs-CZ" sz="2000" b="1" dirty="0" err="1"/>
              <a:t>Michèle</a:t>
            </a:r>
            <a:r>
              <a:rPr lang="cs-CZ" sz="2000" b="1" dirty="0"/>
              <a:t> KAISER-COOKE. </a:t>
            </a:r>
            <a:r>
              <a:rPr lang="cs-CZ" sz="2000" b="1" dirty="0" err="1"/>
              <a:t>Translatorische</a:t>
            </a:r>
            <a:r>
              <a:rPr lang="cs-CZ" sz="2000" b="1" dirty="0"/>
              <a:t> </a:t>
            </a:r>
          </a:p>
          <a:p>
            <a:pPr marL="0" indent="0">
              <a:buNone/>
            </a:pPr>
            <a:r>
              <a:rPr lang="cs-CZ" sz="2000" b="1" dirty="0"/>
              <a:t>      </a:t>
            </a:r>
            <a:r>
              <a:rPr lang="cs-CZ" sz="2000" b="1" dirty="0" err="1"/>
              <a:t>Methodik</a:t>
            </a:r>
            <a:r>
              <a:rPr lang="cs-CZ" sz="2000" b="1" dirty="0"/>
              <a:t>. 4. </a:t>
            </a:r>
            <a:r>
              <a:rPr lang="cs-CZ" sz="2000" b="1" dirty="0" err="1"/>
              <a:t>überarbeitete</a:t>
            </a:r>
            <a:r>
              <a:rPr lang="cs-CZ" sz="2000" b="1" dirty="0"/>
              <a:t> </a:t>
            </a:r>
            <a:r>
              <a:rPr lang="cs-CZ" sz="2000" b="1" dirty="0" err="1"/>
              <a:t>Auflage</a:t>
            </a:r>
            <a:r>
              <a:rPr lang="cs-CZ" sz="2000" b="1" dirty="0"/>
              <a:t>,  </a:t>
            </a:r>
            <a:r>
              <a:rPr lang="cs-CZ" sz="2000" b="1" dirty="0" err="1"/>
              <a:t>Wien</a:t>
            </a:r>
            <a:r>
              <a:rPr lang="cs-CZ" sz="2000" b="1" dirty="0"/>
              <a:t> 2010</a:t>
            </a:r>
          </a:p>
          <a:p>
            <a:r>
              <a:rPr lang="de-DE" sz="2000" b="1" dirty="0" err="1"/>
              <a:t>KUßMAUL</a:t>
            </a:r>
            <a:r>
              <a:rPr lang="de-DE" sz="2000" b="1" dirty="0"/>
              <a:t>, Paul. Verstehen und Übersetzen: ein Lehr-und Arbeitsbuch. 2., aktualisierte Aufl. Tübingen: Narr, 2010</a:t>
            </a:r>
          </a:p>
          <a:p>
            <a:endParaRPr lang="cs-CZ" sz="2000" b="1" dirty="0"/>
          </a:p>
          <a:p>
            <a:endParaRPr lang="cs-CZ" sz="2000" dirty="0"/>
          </a:p>
          <a:p>
            <a:endParaRPr lang="de-DE" sz="2000" b="1" dirty="0"/>
          </a:p>
          <a:p>
            <a:endParaRPr lang="de-DE" sz="2000" b="1" dirty="0"/>
          </a:p>
          <a:p>
            <a:endParaRPr lang="de-DE" sz="2000" b="1" dirty="0"/>
          </a:p>
          <a:p>
            <a:endParaRPr lang="cs-CZ" sz="2000" b="1" dirty="0"/>
          </a:p>
          <a:p>
            <a:pPr marL="0" indent="0">
              <a:buNone/>
            </a:pPr>
            <a:endParaRPr lang="cs-CZ" b="1" dirty="0"/>
          </a:p>
        </p:txBody>
      </p:sp>
    </p:spTree>
    <p:extLst>
      <p:ext uri="{BB962C8B-B14F-4D97-AF65-F5344CB8AC3E}">
        <p14:creationId xmlns:p14="http://schemas.microsoft.com/office/powerpoint/2010/main" val="2103116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solidFill>
                  <a:srgbClr val="FF0000"/>
                </a:solidFill>
              </a:rPr>
              <a:t>Beispiel 1:</a:t>
            </a:r>
            <a:r>
              <a:rPr lang="cs-CZ" b="1" dirty="0">
                <a:solidFill>
                  <a:srgbClr val="FF0000"/>
                </a:solidFill>
              </a:rPr>
              <a:t> Herta </a:t>
            </a:r>
            <a:r>
              <a:rPr lang="de-DE" b="1" dirty="0">
                <a:solidFill>
                  <a:srgbClr val="FF0000"/>
                </a:solidFill>
              </a:rPr>
              <a:t>Müller</a:t>
            </a:r>
            <a:endParaRPr lang="cs-CZ" b="1" dirty="0">
              <a:solidFill>
                <a:srgbClr val="FF0000"/>
              </a:solidFill>
            </a:endParaRPr>
          </a:p>
        </p:txBody>
      </p:sp>
      <p:sp>
        <p:nvSpPr>
          <p:cNvPr id="3" name="Zástupný symbol pro obsah 2"/>
          <p:cNvSpPr>
            <a:spLocks noGrp="1"/>
          </p:cNvSpPr>
          <p:nvPr>
            <p:ph idx="1"/>
          </p:nvPr>
        </p:nvSpPr>
        <p:spPr/>
        <p:txBody>
          <a:bodyPr>
            <a:normAutofit fontScale="92500" lnSpcReduction="10000"/>
          </a:bodyPr>
          <a:lstStyle/>
          <a:p>
            <a:r>
              <a:rPr lang="de-DE" b="1" dirty="0">
                <a:solidFill>
                  <a:srgbClr val="FF0000"/>
                </a:solidFill>
              </a:rPr>
              <a:t>Herta Müller: </a:t>
            </a:r>
            <a:r>
              <a:rPr lang="de-DE" b="1" dirty="0" err="1">
                <a:solidFill>
                  <a:srgbClr val="FF0000"/>
                </a:solidFill>
              </a:rPr>
              <a:t>Herztier</a:t>
            </a:r>
            <a:r>
              <a:rPr lang="de-DE" b="1" dirty="0">
                <a:solidFill>
                  <a:srgbClr val="FF0000"/>
                </a:solidFill>
              </a:rPr>
              <a:t> </a:t>
            </a:r>
            <a:r>
              <a:rPr lang="de-DE" dirty="0"/>
              <a:t>(Roman), 5. Auflage 2009</a:t>
            </a:r>
          </a:p>
          <a:p>
            <a:r>
              <a:rPr lang="de-DE" b="1" dirty="0">
                <a:solidFill>
                  <a:srgbClr val="FF0000"/>
                </a:solidFill>
              </a:rPr>
              <a:t>Herta Müller: </a:t>
            </a:r>
            <a:r>
              <a:rPr lang="cs-CZ" b="1" dirty="0">
                <a:solidFill>
                  <a:srgbClr val="FF0000"/>
                </a:solidFill>
              </a:rPr>
              <a:t>Srdce bestie</a:t>
            </a:r>
            <a:r>
              <a:rPr lang="cs-CZ" dirty="0"/>
              <a:t>, přeložila Radka </a:t>
            </a:r>
            <a:r>
              <a:rPr lang="cs-CZ" dirty="0" err="1"/>
              <a:t>Denemarková</a:t>
            </a:r>
            <a:r>
              <a:rPr lang="cs-CZ" dirty="0"/>
              <a:t>, Praha 2011</a:t>
            </a:r>
          </a:p>
          <a:p>
            <a:r>
              <a:rPr lang="cs-CZ" b="1" dirty="0" err="1">
                <a:solidFill>
                  <a:srgbClr val="0070C0"/>
                </a:solidFill>
              </a:rPr>
              <a:t>Individualstil</a:t>
            </a:r>
            <a:r>
              <a:rPr lang="cs-CZ" b="1" dirty="0">
                <a:solidFill>
                  <a:srgbClr val="0070C0"/>
                </a:solidFill>
              </a:rPr>
              <a:t> von Herta M</a:t>
            </a:r>
            <a:r>
              <a:rPr lang="de-DE" b="1" dirty="0" err="1">
                <a:solidFill>
                  <a:srgbClr val="0070C0"/>
                </a:solidFill>
              </a:rPr>
              <a:t>üller</a:t>
            </a:r>
            <a:r>
              <a:rPr lang="de-DE" b="1" dirty="0">
                <a:solidFill>
                  <a:srgbClr val="0070C0"/>
                </a:solidFill>
              </a:rPr>
              <a:t>:</a:t>
            </a:r>
          </a:p>
          <a:p>
            <a:r>
              <a:rPr lang="de-DE" b="1" dirty="0"/>
              <a:t>originell, kreativ</a:t>
            </a:r>
          </a:p>
          <a:p>
            <a:r>
              <a:rPr lang="de-DE" b="1" dirty="0"/>
              <a:t>metaphorisch, „magisch“</a:t>
            </a:r>
          </a:p>
          <a:p>
            <a:r>
              <a:rPr lang="de-DE" b="1" dirty="0"/>
              <a:t>originelle </a:t>
            </a:r>
            <a:r>
              <a:rPr lang="cs-CZ" b="1" dirty="0" err="1"/>
              <a:t>komplizierte</a:t>
            </a:r>
            <a:r>
              <a:rPr lang="cs-CZ" b="1" dirty="0"/>
              <a:t> </a:t>
            </a:r>
            <a:r>
              <a:rPr lang="de-DE" b="1" dirty="0"/>
              <a:t>Metaphern</a:t>
            </a:r>
            <a:r>
              <a:rPr lang="cs-CZ" b="1" dirty="0"/>
              <a:t> </a:t>
            </a:r>
            <a:r>
              <a:rPr lang="cs-CZ" b="1" dirty="0" err="1"/>
              <a:t>und</a:t>
            </a:r>
            <a:r>
              <a:rPr lang="cs-CZ" b="1" dirty="0"/>
              <a:t> Symbole</a:t>
            </a:r>
          </a:p>
          <a:p>
            <a:r>
              <a:rPr lang="de-DE" b="1" dirty="0"/>
              <a:t>Wortverbindungen und Wortbildungskonstruktionen</a:t>
            </a:r>
          </a:p>
          <a:p>
            <a:endParaRPr lang="de-DE" b="1" dirty="0"/>
          </a:p>
          <a:p>
            <a:pPr marL="0" indent="0">
              <a:buNone/>
            </a:pPr>
            <a:endParaRPr lang="de-DE" b="1" dirty="0"/>
          </a:p>
          <a:p>
            <a:pPr marL="0" indent="0">
              <a:buNone/>
            </a:pPr>
            <a:endParaRPr lang="cs-CZ" b="1" dirty="0"/>
          </a:p>
        </p:txBody>
      </p:sp>
    </p:spTree>
    <p:extLst>
      <p:ext uri="{BB962C8B-B14F-4D97-AF65-F5344CB8AC3E}">
        <p14:creationId xmlns:p14="http://schemas.microsoft.com/office/powerpoint/2010/main" val="1383182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err="1">
                <a:solidFill>
                  <a:srgbClr val="FF0000"/>
                </a:solidFill>
              </a:rPr>
              <a:t>Herztier</a:t>
            </a:r>
            <a:endParaRPr lang="cs-CZ" b="1" dirty="0">
              <a:solidFill>
                <a:srgbClr val="FF0000"/>
              </a:solidFill>
            </a:endParaRPr>
          </a:p>
        </p:txBody>
      </p:sp>
      <p:sp>
        <p:nvSpPr>
          <p:cNvPr id="3" name="Zástupný symbol pro obsah 2"/>
          <p:cNvSpPr>
            <a:spLocks noGrp="1"/>
          </p:cNvSpPr>
          <p:nvPr>
            <p:ph idx="1"/>
          </p:nvPr>
        </p:nvSpPr>
        <p:spPr/>
        <p:txBody>
          <a:bodyPr/>
          <a:lstStyle/>
          <a:p>
            <a:r>
              <a:rPr lang="de-DE" b="1" dirty="0"/>
              <a:t>Kompositum</a:t>
            </a:r>
          </a:p>
          <a:p>
            <a:r>
              <a:rPr lang="de-DE" b="1" dirty="0"/>
              <a:t>Determinativ- oder Kopulativkompositum?</a:t>
            </a:r>
          </a:p>
          <a:p>
            <a:r>
              <a:rPr lang="de-DE" b="1" dirty="0"/>
              <a:t>Kopulativ: Herz-Tier (Hemdbluse, schwarz-weiß…)</a:t>
            </a:r>
          </a:p>
          <a:p>
            <a:r>
              <a:rPr lang="de-DE" b="1" dirty="0"/>
              <a:t>Übersetzung: </a:t>
            </a:r>
            <a:r>
              <a:rPr lang="de-DE" b="1" dirty="0" err="1"/>
              <a:t>Srdce</a:t>
            </a:r>
            <a:r>
              <a:rPr lang="de-DE" b="1" dirty="0"/>
              <a:t> – </a:t>
            </a:r>
            <a:r>
              <a:rPr lang="de-DE" b="1" dirty="0" err="1"/>
              <a:t>bestie</a:t>
            </a:r>
            <a:r>
              <a:rPr lang="de-DE" b="1" dirty="0"/>
              <a:t> (Bestie </a:t>
            </a:r>
            <a:r>
              <a:rPr lang="de-DE" b="1" dirty="0" err="1"/>
              <a:t>srdce</a:t>
            </a:r>
            <a:r>
              <a:rPr lang="de-DE" b="1" dirty="0"/>
              <a:t>)</a:t>
            </a:r>
          </a:p>
          <a:p>
            <a:r>
              <a:rPr lang="de-DE" b="1" dirty="0"/>
              <a:t>„Herta Müller </a:t>
            </a:r>
            <a:r>
              <a:rPr lang="de-DE" b="1" dirty="0" err="1"/>
              <a:t>ve</a:t>
            </a:r>
            <a:r>
              <a:rPr lang="de-DE" b="1" dirty="0"/>
              <a:t> </a:t>
            </a:r>
            <a:r>
              <a:rPr lang="de-DE" b="1" dirty="0" err="1"/>
              <a:t>sv</a:t>
            </a:r>
            <a:r>
              <a:rPr lang="cs-CZ" b="1" dirty="0" err="1"/>
              <a:t>ém</a:t>
            </a:r>
            <a:r>
              <a:rPr lang="cs-CZ" b="1" dirty="0"/>
              <a:t> Srdci bestii…“</a:t>
            </a:r>
            <a:endParaRPr lang="de-DE" b="1" dirty="0"/>
          </a:p>
          <a:p>
            <a:endParaRPr lang="cs-CZ" b="1" dirty="0"/>
          </a:p>
        </p:txBody>
      </p:sp>
    </p:spTree>
    <p:extLst>
      <p:ext uri="{BB962C8B-B14F-4D97-AF65-F5344CB8AC3E}">
        <p14:creationId xmlns:p14="http://schemas.microsoft.com/office/powerpoint/2010/main" val="101522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Abschlusstest</a:t>
            </a:r>
            <a:endParaRPr lang="cs-CZ" b="1" dirty="0"/>
          </a:p>
        </p:txBody>
      </p:sp>
      <p:sp>
        <p:nvSpPr>
          <p:cNvPr id="3" name="Zástupný symbol pro obsah 2"/>
          <p:cNvSpPr>
            <a:spLocks noGrp="1"/>
          </p:cNvSpPr>
          <p:nvPr>
            <p:ph idx="1"/>
          </p:nvPr>
        </p:nvSpPr>
        <p:spPr/>
        <p:txBody>
          <a:bodyPr>
            <a:normAutofit fontScale="92500"/>
          </a:bodyPr>
          <a:lstStyle/>
          <a:p>
            <a:r>
              <a:rPr lang="cs-CZ" b="1" dirty="0"/>
              <a:t>1.</a:t>
            </a:r>
            <a:r>
              <a:rPr lang="de-DE" b="1" dirty="0"/>
              <a:t> Wer ist der/die Autor</a:t>
            </a:r>
            <a:r>
              <a:rPr lang="cs-CZ" b="1" dirty="0"/>
              <a:t>i</a:t>
            </a:r>
            <a:r>
              <a:rPr lang="de-DE" b="1" dirty="0"/>
              <a:t>n des vorliegenden Textauszuges?</a:t>
            </a:r>
          </a:p>
          <a:p>
            <a:r>
              <a:rPr lang="de-DE" b="1" dirty="0"/>
              <a:t>2. Welche Stilmittel sind für ihn/sie typisch, wie würden Sie seinen/ihren Stil charakterisieren?</a:t>
            </a:r>
          </a:p>
          <a:p>
            <a:r>
              <a:rPr lang="de-DE" b="1" dirty="0"/>
              <a:t> 3. Suchen Sie </a:t>
            </a:r>
            <a:r>
              <a:rPr lang="cs-CZ" b="1" dirty="0" err="1"/>
              <a:t>ein</a:t>
            </a:r>
            <a:r>
              <a:rPr lang="cs-CZ" b="1" dirty="0"/>
              <a:t> </a:t>
            </a:r>
            <a:r>
              <a:rPr lang="de-DE" b="1" dirty="0"/>
              <a:t>Stilmittel aus, d</a:t>
            </a:r>
            <a:r>
              <a:rPr lang="cs-CZ" b="1" dirty="0"/>
              <a:t>as</a:t>
            </a:r>
            <a:r>
              <a:rPr lang="de-DE" b="1" dirty="0"/>
              <a:t> für die Übersetzung Schwierigkeiten bereitet/bereiten könnte!</a:t>
            </a:r>
          </a:p>
          <a:p>
            <a:r>
              <a:rPr lang="de-DE" b="1" dirty="0"/>
              <a:t>4. Übersetzen Sie </a:t>
            </a:r>
            <a:r>
              <a:rPr lang="cs-CZ" b="1" dirty="0" err="1"/>
              <a:t>einen</a:t>
            </a:r>
            <a:r>
              <a:rPr lang="cs-CZ" b="1" dirty="0"/>
              <a:t> von </a:t>
            </a:r>
            <a:r>
              <a:rPr lang="cs-CZ" b="1" dirty="0" err="1"/>
              <a:t>Ihnen</a:t>
            </a:r>
            <a:r>
              <a:rPr lang="cs-CZ" b="1" dirty="0"/>
              <a:t> </a:t>
            </a:r>
            <a:r>
              <a:rPr lang="cs-CZ" b="1" dirty="0" err="1"/>
              <a:t>ausge</a:t>
            </a:r>
            <a:r>
              <a:rPr lang="de-DE" b="1"/>
              <a:t>wählten </a:t>
            </a:r>
            <a:r>
              <a:rPr lang="de-DE" b="1" dirty="0"/>
              <a:t>Textauszug ins Tschechische!   </a:t>
            </a:r>
            <a:endParaRPr lang="cs-CZ" b="1" dirty="0"/>
          </a:p>
        </p:txBody>
      </p:sp>
    </p:spTree>
    <p:extLst>
      <p:ext uri="{BB962C8B-B14F-4D97-AF65-F5344CB8AC3E}">
        <p14:creationId xmlns:p14="http://schemas.microsoft.com/office/powerpoint/2010/main" val="14001623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a:bodyPr>
          <a:lstStyle/>
          <a:p>
            <a:r>
              <a:rPr lang="de-DE" sz="2000" b="1" dirty="0"/>
              <a:t>„Es gibt Wörter, die machen mit mir, was sie wollen.“ Die Schriftstellerin Herta Müller.</a:t>
            </a:r>
            <a:endParaRPr lang="cs-CZ" sz="2000" b="1" dirty="0"/>
          </a:p>
          <a:p>
            <a:r>
              <a:rPr lang="de-DE" sz="2000" b="1" dirty="0"/>
              <a:t>Tief atmet man durch, wenn man dieses Buch ausgelesen hat, und man hat schon zuvor etliche Male tief Luft holen müssen. "Atemschaukel" ist Herta Müllers großer, berührender Roman über ein sowjetisches Arbeitslager. </a:t>
            </a:r>
            <a:endParaRPr lang="cs-CZ" sz="2000" b="1" dirty="0"/>
          </a:p>
          <a:p>
            <a:r>
              <a:rPr lang="de-DE" sz="2000" b="1" dirty="0"/>
              <a:t>„Atemschaukel“ ist ein Lager-Buch. Rumänien, dessen König unter dem Druck der Sowjets im August 1944 den faschistischen Diktator Jon </a:t>
            </a:r>
            <a:r>
              <a:rPr lang="de-DE" sz="2000" b="1" dirty="0" err="1"/>
              <a:t>Antonescu</a:t>
            </a:r>
            <a:r>
              <a:rPr lang="de-DE" sz="2000" b="1" dirty="0"/>
              <a:t> abgesetzt und dem bis dahin mit Rumänien verbündeten Deutschland den Krieg erklärt hatte, wurde Anfang 1945 von den Russen gezwungen, sämtliche rumänischen Deutschen zwischen 17 und 45 Jahren, Männer wie Frauen, zur Zwangsarbeit in ukrainischen Lagern auszuliefern.</a:t>
            </a:r>
            <a:endParaRPr lang="cs-CZ" sz="2000" b="1" dirty="0"/>
          </a:p>
        </p:txBody>
      </p:sp>
    </p:spTree>
    <p:extLst>
      <p:ext uri="{BB962C8B-B14F-4D97-AF65-F5344CB8AC3E}">
        <p14:creationId xmlns:p14="http://schemas.microsoft.com/office/powerpoint/2010/main" val="2489084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a:bodyPr>
          <a:lstStyle/>
          <a:p>
            <a:r>
              <a:rPr lang="de-DE" sz="2400" b="1" dirty="0"/>
              <a:t>Es waren brutale Reparationsleistungen in Menschenform zum Wiederaufbau in der kriegszerstörten Ukraine. Diese politischen Hintergründe spielen in diesem Buch jedoch kaum eine Rolle, es gibt die Herren des Lagers, die Russen, und es gibt die Arbeitssklaven, zu denen der Erzähler dieses Buches gehört. Leo </a:t>
            </a:r>
            <a:r>
              <a:rPr lang="de-DE" sz="2400" b="1" dirty="0" err="1"/>
              <a:t>Auberg</a:t>
            </a:r>
            <a:r>
              <a:rPr lang="de-DE" sz="2400" b="1" dirty="0"/>
              <a:t> wird er genannt, ein Siebzehnjähriger, der schon seit einer Weile davon träumt, seiner Lebensenge zu entkommen und Neues, Fremdes, Anderes zu erfahren, was ihm dann ja auch auf grässliche Weise ermöglicht wird.</a:t>
            </a:r>
          </a:p>
          <a:p>
            <a:endParaRPr lang="cs-CZ" sz="2400" dirty="0"/>
          </a:p>
        </p:txBody>
      </p:sp>
    </p:spTree>
    <p:extLst>
      <p:ext uri="{BB962C8B-B14F-4D97-AF65-F5344CB8AC3E}">
        <p14:creationId xmlns:p14="http://schemas.microsoft.com/office/powerpoint/2010/main" val="13198001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fontScale="92500" lnSpcReduction="10000"/>
          </a:bodyPr>
          <a:lstStyle/>
          <a:p>
            <a:r>
              <a:rPr lang="de-DE" sz="1800" b="1" dirty="0"/>
              <a:t>Freundlicherweise wissen auch wir das von Anfang an, denn es ist</a:t>
            </a:r>
            <a:r>
              <a:rPr lang="de-DE" sz="1800" b="1" dirty="0">
                <a:solidFill>
                  <a:srgbClr val="0070C0"/>
                </a:solidFill>
              </a:rPr>
              <a:t> Leo selbst, der die Geschichte erzählt. </a:t>
            </a:r>
            <a:r>
              <a:rPr lang="de-DE" sz="1800" b="1" dirty="0"/>
              <a:t>Es ist seine Geschichte, aber es ist auch die Geschichte all derer, die mit ihm dort waren und die nicht alle zurückkehren, ja es ist auch die Geschichte aller, die in vergleichbaren Höllen waren. Dort wird gegen jedes Individuelle das immer gleiche Schicksal verhängt, und das macht fast vergessen, dass das Elend, das Leiden selbst immer den Einzelnen trifft, diese Gewissheit bleibt. (Es gibt in diesem Buch keine Fragezeichen.) Und so hat Herta Müller dieses Buch auch geschrieben: als die Geschichte eines Einzelnen und die aller Geschundenen zugleich. </a:t>
            </a:r>
            <a:r>
              <a:rPr lang="de-DE" sz="1800" b="1" dirty="0">
                <a:solidFill>
                  <a:srgbClr val="0070C0"/>
                </a:solidFill>
              </a:rPr>
              <a:t>Dafür steht ihr eine Sprache zur Verfügung, die außerordentlich ist, ein Ton von großer erzwungener Nüchternheit, als müsse immer wieder zwischen zwei Sätzen ein Schreien unterdrückt werden. Zugleich verfügt sie über eine poetische Erfindungskraft, die den Schrecken und das Schreckliche in Bilder fassen kann, die selbst dem Elend seine Würde lassen.</a:t>
            </a:r>
          </a:p>
          <a:p>
            <a:r>
              <a:rPr lang="de-DE" sz="1800" b="1" dirty="0"/>
              <a:t>Denn furchtbarerweise ist es ja auch banal, wenn einer Hunger hat. Oder Angst. Oder friert. Oder sich anscheißt. Von der „</a:t>
            </a:r>
            <a:r>
              <a:rPr lang="de-DE" sz="1800" b="1" dirty="0" err="1">
                <a:solidFill>
                  <a:srgbClr val="0070C0"/>
                </a:solidFill>
              </a:rPr>
              <a:t>Hautundknochenzeit</a:t>
            </a:r>
            <a:r>
              <a:rPr lang="de-DE" sz="1800" b="1" dirty="0"/>
              <a:t>“ ist da die Rede, vom „</a:t>
            </a:r>
            <a:r>
              <a:rPr lang="de-DE" sz="1800" b="1" dirty="0">
                <a:solidFill>
                  <a:srgbClr val="0070C0"/>
                </a:solidFill>
              </a:rPr>
              <a:t>Hungerengel“, </a:t>
            </a:r>
            <a:r>
              <a:rPr lang="de-DE" sz="1800" b="1" dirty="0"/>
              <a:t>von der „</a:t>
            </a:r>
            <a:r>
              <a:rPr lang="de-DE" sz="1800" b="1" dirty="0">
                <a:solidFill>
                  <a:srgbClr val="0070C0"/>
                </a:solidFill>
              </a:rPr>
              <a:t>Atemschaukel</a:t>
            </a:r>
            <a:r>
              <a:rPr lang="de-DE" sz="1800" b="1" dirty="0"/>
              <a:t>“, das sagt alles. „</a:t>
            </a:r>
            <a:r>
              <a:rPr lang="de-DE" sz="1800" b="1" dirty="0">
                <a:solidFill>
                  <a:srgbClr val="0070C0"/>
                </a:solidFill>
              </a:rPr>
              <a:t>Der Unterleib war ausgefroren, die Beine schoben sich </a:t>
            </a:r>
            <a:r>
              <a:rPr lang="de-DE" sz="1800" b="1" dirty="0" err="1">
                <a:solidFill>
                  <a:srgbClr val="0070C0"/>
                </a:solidFill>
              </a:rPr>
              <a:t>totkalt</a:t>
            </a:r>
            <a:r>
              <a:rPr lang="de-DE" sz="1800" b="1" dirty="0">
                <a:solidFill>
                  <a:srgbClr val="0070C0"/>
                </a:solidFill>
              </a:rPr>
              <a:t> in die Därme.“ </a:t>
            </a:r>
            <a:r>
              <a:rPr lang="de-DE" sz="1800" b="1" dirty="0"/>
              <a:t>Oder: </a:t>
            </a:r>
            <a:r>
              <a:rPr lang="de-DE" sz="1800" b="1" dirty="0">
                <a:solidFill>
                  <a:srgbClr val="0070C0"/>
                </a:solidFill>
              </a:rPr>
              <a:t>„Ich wollte langsam essen, weil ich länger was von der Suppe haben wollte. Aber mein Hunger saß wie ein Hund vor dem Teller und fraß.“</a:t>
            </a:r>
          </a:p>
          <a:p>
            <a:endParaRPr lang="cs-CZ" sz="1800" dirty="0"/>
          </a:p>
        </p:txBody>
      </p:sp>
    </p:spTree>
    <p:extLst>
      <p:ext uri="{BB962C8B-B14F-4D97-AF65-F5344CB8AC3E}">
        <p14:creationId xmlns:p14="http://schemas.microsoft.com/office/powerpoint/2010/main" val="13403881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332656"/>
            <a:ext cx="8229600" cy="1143000"/>
          </a:xfrm>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p>
        </p:txBody>
      </p:sp>
      <p:sp>
        <p:nvSpPr>
          <p:cNvPr id="3" name="Zástupný symbol pro obsah 2"/>
          <p:cNvSpPr>
            <a:spLocks noGrp="1"/>
          </p:cNvSpPr>
          <p:nvPr>
            <p:ph idx="1"/>
          </p:nvPr>
        </p:nvSpPr>
        <p:spPr/>
        <p:txBody>
          <a:bodyPr>
            <a:normAutofit fontScale="92500" lnSpcReduction="20000"/>
          </a:bodyPr>
          <a:lstStyle/>
          <a:p>
            <a:r>
              <a:rPr lang="cs-CZ" b="1" dirty="0" err="1"/>
              <a:t>Komposition</a:t>
            </a:r>
            <a:r>
              <a:rPr lang="cs-CZ" b="1" dirty="0"/>
              <a:t> </a:t>
            </a:r>
            <a:r>
              <a:rPr lang="cs-CZ" b="1" dirty="0" err="1"/>
              <a:t>im</a:t>
            </a:r>
            <a:r>
              <a:rPr lang="cs-CZ" b="1" dirty="0"/>
              <a:t> </a:t>
            </a:r>
            <a:r>
              <a:rPr lang="cs-CZ" b="1" dirty="0" err="1"/>
              <a:t>Dt</a:t>
            </a:r>
            <a:r>
              <a:rPr lang="cs-CZ" b="1" dirty="0"/>
              <a:t>. – </a:t>
            </a:r>
            <a:r>
              <a:rPr lang="cs-CZ" b="1" dirty="0" err="1"/>
              <a:t>Wortgruppe</a:t>
            </a:r>
            <a:r>
              <a:rPr lang="cs-CZ" b="1" dirty="0"/>
              <a:t> </a:t>
            </a:r>
            <a:r>
              <a:rPr lang="cs-CZ" b="1" dirty="0" err="1"/>
              <a:t>im</a:t>
            </a:r>
            <a:r>
              <a:rPr lang="cs-CZ" b="1" dirty="0"/>
              <a:t> </a:t>
            </a:r>
            <a:r>
              <a:rPr lang="cs-CZ" b="1" dirty="0" err="1"/>
              <a:t>Tsch</a:t>
            </a:r>
            <a:r>
              <a:rPr lang="cs-CZ" b="1" dirty="0"/>
              <a:t>. (</a:t>
            </a:r>
            <a:r>
              <a:rPr lang="cs-CZ" b="1" dirty="0" err="1"/>
              <a:t>Adj</a:t>
            </a:r>
            <a:r>
              <a:rPr lang="cs-CZ" b="1" dirty="0"/>
              <a:t>.+</a:t>
            </a:r>
            <a:r>
              <a:rPr lang="cs-CZ" b="1" dirty="0" err="1"/>
              <a:t>Subst</a:t>
            </a:r>
            <a:r>
              <a:rPr lang="cs-CZ" b="1" dirty="0"/>
              <a:t>., </a:t>
            </a:r>
            <a:r>
              <a:rPr lang="cs-CZ" b="1" dirty="0" err="1"/>
              <a:t>nachgestelltes</a:t>
            </a:r>
            <a:r>
              <a:rPr lang="cs-CZ" b="1" dirty="0"/>
              <a:t> </a:t>
            </a:r>
            <a:r>
              <a:rPr lang="cs-CZ" b="1" dirty="0" err="1"/>
              <a:t>subst</a:t>
            </a:r>
            <a:r>
              <a:rPr lang="cs-CZ" b="1" dirty="0"/>
              <a:t>. </a:t>
            </a:r>
            <a:r>
              <a:rPr lang="cs-CZ" b="1" dirty="0" err="1"/>
              <a:t>Atributt</a:t>
            </a:r>
            <a:r>
              <a:rPr lang="cs-CZ" b="1" dirty="0"/>
              <a:t>):</a:t>
            </a:r>
          </a:p>
          <a:p>
            <a:r>
              <a:rPr lang="cs-CZ" i="1" dirty="0" err="1"/>
              <a:t>Kapitel</a:t>
            </a:r>
            <a:r>
              <a:rPr lang="cs-CZ" i="1" dirty="0"/>
              <a:t> 1: </a:t>
            </a:r>
            <a:r>
              <a:rPr lang="cs-CZ" i="1" dirty="0" err="1"/>
              <a:t>Vom</a:t>
            </a:r>
            <a:r>
              <a:rPr lang="cs-CZ" i="1" dirty="0"/>
              <a:t> </a:t>
            </a:r>
            <a:r>
              <a:rPr lang="cs-CZ" i="1" dirty="0" err="1"/>
              <a:t>Kofferpacken</a:t>
            </a:r>
            <a:endParaRPr lang="cs-CZ" i="1" dirty="0"/>
          </a:p>
          <a:p>
            <a:r>
              <a:rPr lang="cs-CZ" i="1" dirty="0"/>
              <a:t>Kapitola 1: O balení kufru</a:t>
            </a:r>
          </a:p>
          <a:p>
            <a:r>
              <a:rPr lang="cs-CZ" b="1" dirty="0" err="1"/>
              <a:t>Metaphorik</a:t>
            </a:r>
            <a:r>
              <a:rPr lang="cs-CZ" b="1" dirty="0"/>
              <a:t>:</a:t>
            </a:r>
          </a:p>
          <a:p>
            <a:r>
              <a:rPr lang="de-DE" dirty="0"/>
              <a:t>„</a:t>
            </a:r>
            <a:r>
              <a:rPr lang="de-DE" b="1" i="1" dirty="0"/>
              <a:t>Ich habe mich so tief und so lang ins Schweigen gepackt, ich kann</a:t>
            </a:r>
            <a:r>
              <a:rPr lang="cs-CZ" b="1" i="1" dirty="0"/>
              <a:t> </a:t>
            </a:r>
            <a:r>
              <a:rPr lang="de-DE" b="1" i="1" dirty="0"/>
              <a:t>mich in Worten nie auspacken</a:t>
            </a:r>
            <a:r>
              <a:rPr lang="de-DE" i="1" dirty="0"/>
              <a:t>.“ </a:t>
            </a:r>
            <a:r>
              <a:rPr lang="de-DE" dirty="0"/>
              <a:t>(S. 9)</a:t>
            </a:r>
          </a:p>
          <a:p>
            <a:r>
              <a:rPr lang="cs-CZ" dirty="0"/>
              <a:t>„</a:t>
            </a:r>
            <a:r>
              <a:rPr lang="cs-CZ" b="1" i="1" dirty="0"/>
              <a:t>Zabalil jsem sám sebe do hlubokého, táhlého ml</a:t>
            </a:r>
            <a:r>
              <a:rPr lang="cs-CZ" i="1" dirty="0"/>
              <a:t>č</a:t>
            </a:r>
            <a:r>
              <a:rPr lang="cs-CZ" b="1" i="1" dirty="0"/>
              <a:t>ení, slovy se nikdy nevybalím</a:t>
            </a:r>
            <a:r>
              <a:rPr lang="cs-CZ" i="1" dirty="0"/>
              <a:t>.“ </a:t>
            </a:r>
            <a:r>
              <a:rPr lang="cs-CZ" dirty="0"/>
              <a:t>(S. 9)</a:t>
            </a:r>
            <a:endParaRPr lang="cs-CZ" b="1" dirty="0"/>
          </a:p>
        </p:txBody>
      </p:sp>
    </p:spTree>
    <p:extLst>
      <p:ext uri="{BB962C8B-B14F-4D97-AF65-F5344CB8AC3E}">
        <p14:creationId xmlns:p14="http://schemas.microsoft.com/office/powerpoint/2010/main" val="499571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fontScale="92500" lnSpcReduction="10000"/>
          </a:bodyPr>
          <a:lstStyle/>
          <a:p>
            <a:r>
              <a:rPr lang="de-DE" i="1" dirty="0"/>
              <a:t>„</a:t>
            </a:r>
            <a:r>
              <a:rPr lang="de-DE" b="1" i="1" dirty="0"/>
              <a:t>Dieser Schrecken, der Himmel fiel ins Gras</a:t>
            </a:r>
            <a:r>
              <a:rPr lang="de-DE" i="1" dirty="0"/>
              <a:t>.“ </a:t>
            </a:r>
            <a:r>
              <a:rPr lang="de-DE" dirty="0"/>
              <a:t>(S. 14)</a:t>
            </a:r>
          </a:p>
          <a:p>
            <a:r>
              <a:rPr lang="cs-CZ" i="1" dirty="0"/>
              <a:t>„</a:t>
            </a:r>
            <a:r>
              <a:rPr lang="cs-CZ" b="1" i="1" dirty="0"/>
              <a:t>To </a:t>
            </a:r>
            <a:r>
              <a:rPr lang="cs-CZ" b="1" i="1" u="sng" dirty="0"/>
              <a:t>strašlivé </a:t>
            </a:r>
            <a:r>
              <a:rPr lang="cs-CZ" b="1" i="1" dirty="0"/>
              <a:t>zd</a:t>
            </a:r>
            <a:r>
              <a:rPr lang="cs-CZ" i="1" dirty="0"/>
              <a:t>ě</a:t>
            </a:r>
            <a:r>
              <a:rPr lang="cs-CZ" b="1" i="1" dirty="0"/>
              <a:t>šení, nebe padlo do trávy</a:t>
            </a:r>
            <a:r>
              <a:rPr lang="cs-CZ" i="1" dirty="0"/>
              <a:t>.“ </a:t>
            </a:r>
            <a:r>
              <a:rPr lang="cs-CZ" dirty="0"/>
              <a:t>(S. 13) – </a:t>
            </a:r>
            <a:r>
              <a:rPr lang="cs-CZ" dirty="0" err="1"/>
              <a:t>expressiv</a:t>
            </a:r>
            <a:r>
              <a:rPr lang="cs-CZ" dirty="0"/>
              <a:t>, </a:t>
            </a:r>
            <a:r>
              <a:rPr lang="cs-CZ" dirty="0" err="1"/>
              <a:t>Metaphorik</a:t>
            </a:r>
            <a:r>
              <a:rPr lang="cs-CZ" dirty="0"/>
              <a:t>: „</a:t>
            </a:r>
            <a:r>
              <a:rPr lang="cs-CZ" dirty="0" err="1"/>
              <a:t>unten</a:t>
            </a:r>
            <a:r>
              <a:rPr lang="cs-CZ" dirty="0"/>
              <a:t>“</a:t>
            </a:r>
          </a:p>
          <a:p>
            <a:r>
              <a:rPr lang="de-DE" b="1" i="1" dirty="0"/>
              <a:t>ICH WEISS DU KOMMST WIEDER wurde zum Komplizen der</a:t>
            </a:r>
            <a:r>
              <a:rPr lang="cs-CZ" b="1" i="1" dirty="0"/>
              <a:t> </a:t>
            </a:r>
            <a:r>
              <a:rPr lang="de-DE" b="1" i="1" dirty="0"/>
              <a:t>Herzschaufel und zum Kontrahenten des Hungerengels</a:t>
            </a:r>
            <a:r>
              <a:rPr lang="de-DE" i="1" dirty="0"/>
              <a:t>.“ </a:t>
            </a:r>
            <a:r>
              <a:rPr lang="de-DE" dirty="0"/>
              <a:t>(S. 14)</a:t>
            </a:r>
            <a:endParaRPr lang="cs-CZ" dirty="0"/>
          </a:p>
          <a:p>
            <a:r>
              <a:rPr lang="cs-CZ" i="1" dirty="0"/>
              <a:t>„</a:t>
            </a:r>
            <a:r>
              <a:rPr lang="cs-CZ" b="1" i="1" dirty="0"/>
              <a:t>V</a:t>
            </a:r>
            <a:r>
              <a:rPr lang="cs-CZ" i="1" dirty="0"/>
              <a:t>ě</a:t>
            </a:r>
            <a:r>
              <a:rPr lang="cs-CZ" b="1" i="1" dirty="0"/>
              <a:t>ta VÍM ŽE SE VRÁTÍŠ byla komplicem lopaty srdcovky a protivníkem and</a:t>
            </a:r>
            <a:r>
              <a:rPr lang="cs-CZ" i="1" dirty="0"/>
              <a:t>ě</a:t>
            </a:r>
            <a:r>
              <a:rPr lang="cs-CZ" b="1" i="1" dirty="0"/>
              <a:t>la hladu.</a:t>
            </a:r>
            <a:r>
              <a:rPr lang="cs-CZ" i="1" dirty="0"/>
              <a:t>“ </a:t>
            </a:r>
            <a:r>
              <a:rPr lang="cs-CZ" dirty="0"/>
              <a:t>(S. 13 – 14) – </a:t>
            </a:r>
            <a:r>
              <a:rPr lang="cs-CZ" dirty="0" err="1"/>
              <a:t>Kopmosita</a:t>
            </a:r>
            <a:r>
              <a:rPr lang="cs-CZ" dirty="0"/>
              <a:t> - </a:t>
            </a:r>
            <a:r>
              <a:rPr lang="cs-CZ" dirty="0" err="1"/>
              <a:t>Wortgruppen</a:t>
            </a:r>
            <a:endParaRPr lang="cs-CZ" dirty="0"/>
          </a:p>
        </p:txBody>
      </p:sp>
    </p:spTree>
    <p:extLst>
      <p:ext uri="{BB962C8B-B14F-4D97-AF65-F5344CB8AC3E}">
        <p14:creationId xmlns:p14="http://schemas.microsoft.com/office/powerpoint/2010/main" val="1619861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err="1">
                <a:solidFill>
                  <a:srgbClr val="7030A0"/>
                </a:solidFill>
              </a:rPr>
              <a:t>Expressive</a:t>
            </a:r>
            <a:r>
              <a:rPr lang="cs-CZ" b="1" dirty="0">
                <a:solidFill>
                  <a:srgbClr val="7030A0"/>
                </a:solidFill>
              </a:rPr>
              <a:t> </a:t>
            </a:r>
            <a:r>
              <a:rPr lang="cs-CZ" b="1" dirty="0" err="1">
                <a:solidFill>
                  <a:srgbClr val="7030A0"/>
                </a:solidFill>
              </a:rPr>
              <a:t>Ausdrücke</a:t>
            </a:r>
            <a:r>
              <a:rPr lang="cs-CZ" b="1" dirty="0">
                <a:solidFill>
                  <a:srgbClr val="7030A0"/>
                </a:solidFill>
              </a:rPr>
              <a:t>:</a:t>
            </a:r>
          </a:p>
          <a:p>
            <a:r>
              <a:rPr lang="de-DE" dirty="0"/>
              <a:t>„</a:t>
            </a:r>
            <a:r>
              <a:rPr lang="de-DE" i="1" dirty="0"/>
              <a:t>Wie hinter mir der Advokat Paul Gast beim Drücken stöhnte, wie</a:t>
            </a:r>
            <a:r>
              <a:rPr lang="cs-CZ" i="1" dirty="0"/>
              <a:t> </a:t>
            </a:r>
            <a:r>
              <a:rPr lang="de-DE" i="1" dirty="0"/>
              <a:t>seiner Frau Heidrun Gast </a:t>
            </a:r>
            <a:r>
              <a:rPr lang="de-DE" b="1" i="1" dirty="0"/>
              <a:t>das Gedärm vom Durchfall quakte</a:t>
            </a:r>
            <a:r>
              <a:rPr lang="de-DE" i="1" dirty="0"/>
              <a:t>.“ </a:t>
            </a:r>
            <a:r>
              <a:rPr lang="de-DE" dirty="0"/>
              <a:t>(S. 21)</a:t>
            </a:r>
          </a:p>
          <a:p>
            <a:r>
              <a:rPr lang="cs-CZ" dirty="0"/>
              <a:t>„</a:t>
            </a:r>
            <a:r>
              <a:rPr lang="cs-CZ" i="1" dirty="0"/>
              <a:t>Jak za mnou sténal advokát Paul </a:t>
            </a:r>
            <a:r>
              <a:rPr lang="cs-CZ" i="1" dirty="0" err="1"/>
              <a:t>Gast</a:t>
            </a:r>
            <a:r>
              <a:rPr lang="cs-CZ" i="1" dirty="0"/>
              <a:t>, sténal a tlačil, jak jeho ženě </a:t>
            </a:r>
            <a:r>
              <a:rPr lang="cs-CZ" i="1" dirty="0" err="1"/>
              <a:t>Heidrun</a:t>
            </a:r>
            <a:r>
              <a:rPr lang="cs-CZ" i="1" dirty="0"/>
              <a:t> </a:t>
            </a:r>
            <a:r>
              <a:rPr lang="cs-CZ" i="1" dirty="0" err="1"/>
              <a:t>Gastové</a:t>
            </a:r>
            <a:r>
              <a:rPr lang="cs-CZ" i="1" dirty="0"/>
              <a:t> </a:t>
            </a:r>
            <a:r>
              <a:rPr lang="cs-CZ" b="1" i="1" dirty="0"/>
              <a:t>zask</a:t>
            </a:r>
            <a:r>
              <a:rPr lang="cs-CZ" i="1" dirty="0"/>
              <a:t>ř</a:t>
            </a:r>
            <a:r>
              <a:rPr lang="cs-CZ" b="1" i="1" dirty="0"/>
              <a:t>ehotala st</a:t>
            </a:r>
            <a:r>
              <a:rPr lang="cs-CZ" i="1" dirty="0"/>
              <a:t>ř</a:t>
            </a:r>
            <a:r>
              <a:rPr lang="cs-CZ" b="1" i="1" dirty="0"/>
              <a:t>eva pr</a:t>
            </a:r>
            <a:r>
              <a:rPr lang="cs-CZ" i="1" dirty="0"/>
              <a:t>ů</a:t>
            </a:r>
            <a:r>
              <a:rPr lang="cs-CZ" b="1" i="1" dirty="0"/>
              <a:t>jmem</a:t>
            </a:r>
            <a:r>
              <a:rPr lang="cs-CZ" i="1" dirty="0"/>
              <a:t>.“(</a:t>
            </a:r>
            <a:r>
              <a:rPr lang="cs-CZ" dirty="0"/>
              <a:t>S. 19)</a:t>
            </a:r>
          </a:p>
          <a:p>
            <a:r>
              <a:rPr lang="cs-CZ" b="1" dirty="0" err="1">
                <a:solidFill>
                  <a:srgbClr val="00B050"/>
                </a:solidFill>
              </a:rPr>
              <a:t>Kommentar</a:t>
            </a:r>
            <a:r>
              <a:rPr lang="cs-CZ" b="1" dirty="0">
                <a:solidFill>
                  <a:srgbClr val="00B050"/>
                </a:solidFill>
              </a:rPr>
              <a:t>:</a:t>
            </a:r>
          </a:p>
          <a:p>
            <a:r>
              <a:rPr lang="de-DE" dirty="0"/>
              <a:t>Der Ausdruck „quaken“ kennen wir in der Verbindung, dass ein Frosch quakt. Die</a:t>
            </a:r>
            <a:r>
              <a:rPr lang="cs-CZ" dirty="0"/>
              <a:t> </a:t>
            </a:r>
            <a:r>
              <a:rPr lang="de-DE" dirty="0"/>
              <a:t>Übersetzerin wählte ein interessantes Äquivalent dazu, aber die Bedeutung des Verbs</a:t>
            </a:r>
            <a:r>
              <a:rPr lang="cs-CZ" dirty="0"/>
              <a:t> </a:t>
            </a:r>
            <a:r>
              <a:rPr lang="de-DE" dirty="0"/>
              <a:t>„</a:t>
            </a:r>
            <a:r>
              <a:rPr lang="de-DE" dirty="0" err="1"/>
              <a:t>zaskřehotala</a:t>
            </a:r>
            <a:r>
              <a:rPr lang="de-DE" dirty="0"/>
              <a:t>“ ist ein bisschen anders. Der bessere Ausdruck wäre z. B. „</a:t>
            </a:r>
            <a:r>
              <a:rPr lang="de-DE" dirty="0" err="1"/>
              <a:t>zakručela</a:t>
            </a:r>
            <a:r>
              <a:rPr lang="de-DE" dirty="0"/>
              <a:t>“.</a:t>
            </a:r>
            <a:endParaRPr lang="cs-CZ" dirty="0"/>
          </a:p>
          <a:p>
            <a:pPr marL="0" indent="0">
              <a:buNone/>
            </a:pPr>
            <a:endParaRPr lang="cs-CZ" dirty="0"/>
          </a:p>
          <a:p>
            <a:r>
              <a:rPr lang="de-DE" dirty="0"/>
              <a:t>„</a:t>
            </a:r>
            <a:r>
              <a:rPr lang="de-DE" i="1" dirty="0"/>
              <a:t>Als das Fahren schon Gewohnheit war, fingen </a:t>
            </a:r>
            <a:r>
              <a:rPr lang="de-DE" b="1" i="1" dirty="0"/>
              <a:t>da und dort</a:t>
            </a:r>
          </a:p>
          <a:p>
            <a:pPr marL="0" indent="0">
              <a:buNone/>
            </a:pPr>
            <a:r>
              <a:rPr lang="cs-CZ" b="1" i="1" dirty="0"/>
              <a:t>      </a:t>
            </a:r>
            <a:r>
              <a:rPr lang="cs-CZ" b="1" i="1" dirty="0" err="1"/>
              <a:t>Schmuseversuche</a:t>
            </a:r>
            <a:r>
              <a:rPr lang="cs-CZ" b="1" i="1" dirty="0"/>
              <a:t> </a:t>
            </a:r>
            <a:r>
              <a:rPr lang="cs-CZ" i="1" dirty="0" err="1"/>
              <a:t>an</a:t>
            </a:r>
            <a:r>
              <a:rPr lang="cs-CZ" dirty="0"/>
              <a:t>.“ (S. 17)</a:t>
            </a:r>
          </a:p>
          <a:p>
            <a:r>
              <a:rPr lang="cs-CZ" dirty="0"/>
              <a:t>„</a:t>
            </a:r>
            <a:r>
              <a:rPr lang="cs-CZ" i="1" dirty="0"/>
              <a:t>Když jsme jízdě uvykli, objevily se </a:t>
            </a:r>
            <a:r>
              <a:rPr lang="cs-CZ" b="1" i="1" dirty="0"/>
              <a:t>tu a tam pokusy o </a:t>
            </a:r>
            <a:r>
              <a:rPr lang="cs-CZ" b="1" i="1" u="sng" dirty="0" err="1"/>
              <a:t>cicmání</a:t>
            </a:r>
            <a:r>
              <a:rPr lang="cs-CZ" i="1" dirty="0"/>
              <a:t>.“ </a:t>
            </a:r>
            <a:r>
              <a:rPr lang="cs-CZ" dirty="0"/>
              <a:t>(S. 16)</a:t>
            </a:r>
          </a:p>
          <a:p>
            <a:endParaRPr lang="cs-CZ" dirty="0"/>
          </a:p>
        </p:txBody>
      </p:sp>
    </p:spTree>
    <p:extLst>
      <p:ext uri="{BB962C8B-B14F-4D97-AF65-F5344CB8AC3E}">
        <p14:creationId xmlns:p14="http://schemas.microsoft.com/office/powerpoint/2010/main" val="1094005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lstStyle/>
          <a:p>
            <a:r>
              <a:rPr lang="cs-CZ" sz="2800" b="1" dirty="0" err="1"/>
              <a:t>Schwierigkeiten</a:t>
            </a:r>
            <a:r>
              <a:rPr lang="cs-CZ" sz="2800" b="1" dirty="0"/>
              <a:t>: „</a:t>
            </a:r>
            <a:r>
              <a:rPr lang="cs-CZ" sz="2800" b="1" dirty="0" err="1"/>
              <a:t>eine</a:t>
            </a:r>
            <a:r>
              <a:rPr lang="cs-CZ" sz="2800" b="1" dirty="0"/>
              <a:t> </a:t>
            </a:r>
            <a:r>
              <a:rPr lang="cs-CZ" sz="2800" b="1" dirty="0" err="1"/>
              <a:t>harte</a:t>
            </a:r>
            <a:r>
              <a:rPr lang="cs-CZ" sz="2800" b="1" dirty="0"/>
              <a:t> </a:t>
            </a:r>
            <a:r>
              <a:rPr lang="cs-CZ" sz="2800" b="1" dirty="0" err="1"/>
              <a:t>Nuss</a:t>
            </a:r>
            <a:r>
              <a:rPr lang="cs-CZ" sz="2800" b="1"/>
              <a:t>“</a:t>
            </a:r>
            <a:endParaRPr lang="cs-CZ" sz="2800" b="1" dirty="0"/>
          </a:p>
          <a:p>
            <a:r>
              <a:rPr lang="de-DE" sz="2800" i="1" dirty="0"/>
              <a:t>„Schreiben wir doch </a:t>
            </a:r>
            <a:r>
              <a:rPr lang="de-DE" sz="2800" b="1" i="1" dirty="0"/>
              <a:t>RUTH</a:t>
            </a:r>
            <a:r>
              <a:rPr lang="de-DE" sz="2800" i="1" dirty="0"/>
              <a:t>, so heißt niemand, den wir kennen. Ich</a:t>
            </a:r>
            <a:r>
              <a:rPr lang="cs-CZ" sz="2800" i="1" dirty="0"/>
              <a:t> </a:t>
            </a:r>
            <a:r>
              <a:rPr lang="cs-CZ" sz="2800" i="1" dirty="0" err="1"/>
              <a:t>schreibe</a:t>
            </a:r>
            <a:r>
              <a:rPr lang="cs-CZ" sz="2800" i="1" dirty="0"/>
              <a:t> </a:t>
            </a:r>
            <a:r>
              <a:rPr lang="cs-CZ" sz="2800" b="1" i="1" dirty="0"/>
              <a:t>RUHT</a:t>
            </a:r>
            <a:r>
              <a:rPr lang="cs-CZ" sz="2800" i="1" dirty="0"/>
              <a:t>.“ </a:t>
            </a:r>
            <a:r>
              <a:rPr lang="cs-CZ" sz="2800" dirty="0"/>
              <a:t>(S. 16)</a:t>
            </a:r>
          </a:p>
          <a:p>
            <a:r>
              <a:rPr lang="cs-CZ" sz="2800" i="1" dirty="0"/>
              <a:t>„Napíšeme třeba </a:t>
            </a:r>
            <a:r>
              <a:rPr lang="cs-CZ" sz="2800" b="1" i="1" dirty="0"/>
              <a:t>KLAUDIE</a:t>
            </a:r>
            <a:r>
              <a:rPr lang="cs-CZ" sz="2800" i="1" dirty="0"/>
              <a:t>, tak se nejmenuje nikdo, koho známe. Já napíšu </a:t>
            </a:r>
            <a:r>
              <a:rPr lang="cs-CZ" sz="2800" b="1" i="1" dirty="0"/>
              <a:t>KLID</a:t>
            </a:r>
            <a:r>
              <a:rPr lang="cs-CZ" sz="2800" i="1" dirty="0"/>
              <a:t>.“ </a:t>
            </a:r>
            <a:r>
              <a:rPr lang="cs-CZ" sz="2800" dirty="0"/>
              <a:t>(S. 15)</a:t>
            </a:r>
          </a:p>
          <a:p>
            <a:r>
              <a:rPr lang="cs-CZ" sz="2800" b="1" dirty="0" err="1"/>
              <a:t>Alliteration</a:t>
            </a:r>
            <a:endParaRPr lang="cs-CZ" sz="2800" b="1" dirty="0"/>
          </a:p>
          <a:p>
            <a:r>
              <a:rPr lang="cs-CZ" sz="2800" i="1" dirty="0"/>
              <a:t>„</a:t>
            </a:r>
            <a:r>
              <a:rPr lang="cs-CZ" sz="2800" b="1" i="1" dirty="0" err="1"/>
              <a:t>Meldekraut</a:t>
            </a:r>
            <a:r>
              <a:rPr lang="cs-CZ" sz="2800" i="1" dirty="0"/>
              <a:t>“ </a:t>
            </a:r>
            <a:r>
              <a:rPr lang="cs-CZ" sz="2800" dirty="0"/>
              <a:t>(S. 23)</a:t>
            </a:r>
          </a:p>
          <a:p>
            <a:r>
              <a:rPr lang="cs-CZ" sz="2800" i="1" dirty="0"/>
              <a:t>„</a:t>
            </a:r>
            <a:r>
              <a:rPr lang="cs-CZ" sz="2800" b="1" i="1" dirty="0"/>
              <a:t>Lebeda lesklá </a:t>
            </a:r>
            <a:r>
              <a:rPr lang="cs-CZ" sz="2800" b="1" i="1" dirty="0" err="1"/>
              <a:t>bonzatá</a:t>
            </a:r>
            <a:r>
              <a:rPr lang="cs-CZ" sz="2800" i="1" dirty="0"/>
              <a:t>“ </a:t>
            </a:r>
            <a:r>
              <a:rPr lang="cs-CZ" sz="2800" dirty="0"/>
              <a:t>(S. 21)</a:t>
            </a:r>
          </a:p>
          <a:p>
            <a:r>
              <a:rPr lang="cs-CZ" sz="2800" b="1" dirty="0"/>
              <a:t>Neologismus</a:t>
            </a:r>
          </a:p>
          <a:p>
            <a:endParaRPr lang="cs-CZ" b="1" dirty="0"/>
          </a:p>
        </p:txBody>
      </p:sp>
    </p:spTree>
    <p:extLst>
      <p:ext uri="{BB962C8B-B14F-4D97-AF65-F5344CB8AC3E}">
        <p14:creationId xmlns:p14="http://schemas.microsoft.com/office/powerpoint/2010/main" val="2513783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B6A9ED-B6AF-483A-839E-8366256F2DA1}"/>
              </a:ext>
            </a:extLst>
          </p:cNvPr>
          <p:cNvSpPr>
            <a:spLocks noGrp="1"/>
          </p:cNvSpPr>
          <p:nvPr>
            <p:ph type="title"/>
          </p:nvPr>
        </p:nvSpPr>
        <p:spPr/>
        <p:txBody>
          <a:bodyPr>
            <a:normAutofit fontScale="90000"/>
          </a:bodyPr>
          <a:lstStyle/>
          <a:p>
            <a:r>
              <a:rPr lang="de-DE" b="1" dirty="0">
                <a:solidFill>
                  <a:srgbClr val="C00000"/>
                </a:solidFill>
              </a:rPr>
              <a:t>Beispiel 2: </a:t>
            </a:r>
            <a:r>
              <a:rPr lang="cs-CZ" b="1" dirty="0">
                <a:solidFill>
                  <a:srgbClr val="C00000"/>
                </a:solidFill>
              </a:rPr>
              <a:t>Ingo Schulze: Adam </a:t>
            </a:r>
            <a:r>
              <a:rPr lang="cs-CZ" b="1" dirty="0" err="1">
                <a:solidFill>
                  <a:srgbClr val="C00000"/>
                </a:solidFill>
              </a:rPr>
              <a:t>und</a:t>
            </a:r>
            <a:r>
              <a:rPr lang="cs-CZ" b="1" dirty="0">
                <a:solidFill>
                  <a:srgbClr val="C00000"/>
                </a:solidFill>
              </a:rPr>
              <a:t> Evelyn</a:t>
            </a:r>
            <a:endParaRPr lang="cs-CZ" dirty="0"/>
          </a:p>
        </p:txBody>
      </p:sp>
      <p:sp>
        <p:nvSpPr>
          <p:cNvPr id="3" name="Zástupný obsah 2">
            <a:extLst>
              <a:ext uri="{FF2B5EF4-FFF2-40B4-BE49-F238E27FC236}">
                <a16:creationId xmlns:a16="http://schemas.microsoft.com/office/drawing/2014/main" id="{6C4F6B4E-2C01-45BC-ADD8-AE809B024101}"/>
              </a:ext>
            </a:extLst>
          </p:cNvPr>
          <p:cNvSpPr>
            <a:spLocks noGrp="1"/>
          </p:cNvSpPr>
          <p:nvPr>
            <p:ph idx="1"/>
          </p:nvPr>
        </p:nvSpPr>
        <p:spPr/>
        <p:txBody>
          <a:bodyPr>
            <a:normAutofit/>
          </a:bodyPr>
          <a:lstStyle/>
          <a:p>
            <a:r>
              <a:rPr lang="cs-CZ" sz="1800" b="1" dirty="0">
                <a:solidFill>
                  <a:srgbClr val="FF0000"/>
                </a:solidFill>
              </a:rPr>
              <a:t>Ingo Schulze: </a:t>
            </a:r>
            <a:endParaRPr lang="cs-CZ" sz="1800" b="1" dirty="0"/>
          </a:p>
          <a:p>
            <a:r>
              <a:rPr lang="cs-CZ" sz="1800" b="1" dirty="0" err="1"/>
              <a:t>geboren</a:t>
            </a:r>
            <a:r>
              <a:rPr lang="cs-CZ" sz="1800" b="1" dirty="0"/>
              <a:t> 1962 in </a:t>
            </a:r>
            <a:r>
              <a:rPr lang="cs-CZ" sz="1800" b="1" dirty="0" err="1"/>
              <a:t>Dresden</a:t>
            </a:r>
            <a:endParaRPr lang="cs-CZ" sz="1800" b="1" dirty="0"/>
          </a:p>
          <a:p>
            <a:r>
              <a:rPr lang="cs-CZ" sz="1800" b="1" dirty="0" err="1"/>
              <a:t>Dresdener</a:t>
            </a:r>
            <a:r>
              <a:rPr lang="cs-CZ" sz="1800" b="1" dirty="0"/>
              <a:t> </a:t>
            </a:r>
            <a:r>
              <a:rPr lang="cs-CZ" sz="1800" b="1" dirty="0" err="1"/>
              <a:t>Kreuzschule</a:t>
            </a:r>
            <a:r>
              <a:rPr lang="cs-CZ" sz="1800" b="1" dirty="0"/>
              <a:t>, </a:t>
            </a:r>
            <a:r>
              <a:rPr lang="cs-CZ" sz="1800" b="1" dirty="0" err="1"/>
              <a:t>Abitur</a:t>
            </a:r>
            <a:r>
              <a:rPr lang="cs-CZ" sz="1800" b="1" dirty="0"/>
              <a:t> 1981</a:t>
            </a:r>
          </a:p>
          <a:p>
            <a:r>
              <a:rPr lang="cs-CZ" sz="1800" b="1" dirty="0" err="1"/>
              <a:t>Grundwehrdienst</a:t>
            </a:r>
            <a:r>
              <a:rPr lang="cs-CZ" sz="1800" b="1" dirty="0"/>
              <a:t> </a:t>
            </a:r>
            <a:r>
              <a:rPr lang="cs-CZ" sz="1800" b="1" dirty="0" err="1"/>
              <a:t>bei</a:t>
            </a:r>
            <a:r>
              <a:rPr lang="cs-CZ" sz="1800" b="1" dirty="0"/>
              <a:t> der NVA bis 1983</a:t>
            </a:r>
          </a:p>
          <a:p>
            <a:r>
              <a:rPr lang="cs-CZ" sz="1800" b="1" dirty="0"/>
              <a:t>Studium der </a:t>
            </a:r>
            <a:r>
              <a:rPr lang="cs-CZ" sz="1800" b="1" dirty="0" err="1"/>
              <a:t>Klassischen</a:t>
            </a:r>
            <a:r>
              <a:rPr lang="cs-CZ" sz="1800" b="1" dirty="0"/>
              <a:t> </a:t>
            </a:r>
            <a:r>
              <a:rPr lang="cs-CZ" sz="1800" b="1" dirty="0" err="1"/>
              <a:t>Philologie</a:t>
            </a:r>
            <a:r>
              <a:rPr lang="cs-CZ" sz="1800" b="1" dirty="0"/>
              <a:t> (Alt-</a:t>
            </a:r>
            <a:r>
              <a:rPr lang="cs-CZ" sz="1800" b="1" dirty="0" err="1"/>
              <a:t>Griechisch</a:t>
            </a:r>
            <a:r>
              <a:rPr lang="cs-CZ" sz="1800" b="1" dirty="0"/>
              <a:t>, </a:t>
            </a:r>
            <a:r>
              <a:rPr lang="cs-CZ" sz="1800" b="1" dirty="0" err="1"/>
              <a:t>Latein</a:t>
            </a:r>
            <a:r>
              <a:rPr lang="cs-CZ" sz="1800" b="1" dirty="0"/>
              <a:t>)</a:t>
            </a:r>
          </a:p>
          <a:p>
            <a:pPr marL="0" indent="0">
              <a:buNone/>
            </a:pPr>
            <a:r>
              <a:rPr lang="cs-CZ" sz="1800" b="1" dirty="0"/>
              <a:t>      </a:t>
            </a:r>
            <a:r>
              <a:rPr lang="cs-CZ" sz="1800" b="1" dirty="0" err="1"/>
              <a:t>und</a:t>
            </a:r>
            <a:r>
              <a:rPr lang="cs-CZ" sz="1800" b="1" dirty="0"/>
              <a:t> Germanistik in Jena</a:t>
            </a:r>
          </a:p>
          <a:p>
            <a:r>
              <a:rPr lang="cs-CZ" sz="1800" b="1" dirty="0"/>
              <a:t>1988 </a:t>
            </a:r>
            <a:r>
              <a:rPr lang="cs-CZ" sz="1800" b="1" dirty="0" err="1"/>
              <a:t>Schauspieldramaturg</a:t>
            </a:r>
            <a:r>
              <a:rPr lang="cs-CZ" sz="1800" b="1" dirty="0"/>
              <a:t> </a:t>
            </a:r>
            <a:r>
              <a:rPr lang="cs-CZ" sz="1800" b="1" dirty="0" err="1"/>
              <a:t>am</a:t>
            </a:r>
            <a:r>
              <a:rPr lang="cs-CZ" sz="1800" b="1" dirty="0"/>
              <a:t> </a:t>
            </a:r>
            <a:r>
              <a:rPr lang="cs-CZ" sz="1800" b="1" dirty="0" err="1"/>
              <a:t>Landestheater</a:t>
            </a:r>
            <a:r>
              <a:rPr lang="cs-CZ" sz="1800" b="1" dirty="0"/>
              <a:t> in </a:t>
            </a:r>
            <a:r>
              <a:rPr lang="cs-CZ" sz="1800" b="1" dirty="0" err="1"/>
              <a:t>Altenburg</a:t>
            </a:r>
            <a:endParaRPr lang="cs-CZ" sz="1800" b="1" dirty="0"/>
          </a:p>
          <a:p>
            <a:r>
              <a:rPr lang="cs-CZ" sz="1800" b="1" dirty="0" err="1"/>
              <a:t>Arbeit</a:t>
            </a:r>
            <a:r>
              <a:rPr lang="cs-CZ" sz="1800" b="1" dirty="0"/>
              <a:t> </a:t>
            </a:r>
            <a:r>
              <a:rPr lang="cs-CZ" sz="1800" b="1" dirty="0" err="1"/>
              <a:t>als</a:t>
            </a:r>
            <a:r>
              <a:rPr lang="cs-CZ" sz="1800" b="1" dirty="0"/>
              <a:t> </a:t>
            </a:r>
            <a:r>
              <a:rPr lang="cs-CZ" sz="1800" b="1" dirty="0" err="1"/>
              <a:t>Journalist</a:t>
            </a:r>
            <a:endParaRPr lang="cs-CZ" sz="1800" b="1" dirty="0"/>
          </a:p>
          <a:p>
            <a:r>
              <a:rPr lang="cs-CZ" sz="1800" b="1" dirty="0" err="1"/>
              <a:t>seit</a:t>
            </a:r>
            <a:r>
              <a:rPr lang="cs-CZ" sz="1800" b="1" dirty="0"/>
              <a:t> 1993 – </a:t>
            </a:r>
            <a:r>
              <a:rPr lang="cs-CZ" sz="1800" b="1" dirty="0" err="1"/>
              <a:t>freier</a:t>
            </a:r>
            <a:r>
              <a:rPr lang="cs-CZ" sz="1800" b="1" dirty="0"/>
              <a:t> </a:t>
            </a:r>
            <a:r>
              <a:rPr lang="cs-CZ" sz="1800" b="1" dirty="0" err="1"/>
              <a:t>Schriftsteller</a:t>
            </a:r>
            <a:r>
              <a:rPr lang="cs-CZ" sz="1800" b="1" dirty="0"/>
              <a:t> in </a:t>
            </a:r>
            <a:r>
              <a:rPr lang="cs-CZ" sz="1800" b="1" dirty="0" err="1"/>
              <a:t>Berlin</a:t>
            </a:r>
            <a:endParaRPr lang="cs-CZ" sz="1800" b="1" dirty="0"/>
          </a:p>
          <a:p>
            <a:r>
              <a:rPr lang="cs-CZ" sz="1800" b="1" dirty="0">
                <a:solidFill>
                  <a:srgbClr val="00B0F0"/>
                </a:solidFill>
              </a:rPr>
              <a:t>Roman „Adam </a:t>
            </a:r>
            <a:r>
              <a:rPr lang="cs-CZ" sz="1800" b="1" dirty="0" err="1">
                <a:solidFill>
                  <a:srgbClr val="00B0F0"/>
                </a:solidFill>
              </a:rPr>
              <a:t>und</a:t>
            </a:r>
            <a:r>
              <a:rPr lang="cs-CZ" sz="1800" b="1" dirty="0">
                <a:solidFill>
                  <a:srgbClr val="00B0F0"/>
                </a:solidFill>
              </a:rPr>
              <a:t> Evelyn“ – </a:t>
            </a:r>
            <a:r>
              <a:rPr lang="cs-CZ" sz="1800" b="1" dirty="0" err="1"/>
              <a:t>erz</a:t>
            </a:r>
            <a:r>
              <a:rPr lang="de-DE" sz="1800" b="1" dirty="0" err="1"/>
              <a:t>ählt</a:t>
            </a:r>
            <a:r>
              <a:rPr lang="de-DE" sz="1800" b="1" dirty="0"/>
              <a:t> von den letzten Monaten der DDR (Sommer 1989 bis 1990)</a:t>
            </a:r>
          </a:p>
          <a:p>
            <a:r>
              <a:rPr lang="de-DE" sz="1800" b="1" dirty="0"/>
              <a:t>Liebesgeschichte von Adam und Evelyn – Anspielung auf die </a:t>
            </a:r>
            <a:r>
              <a:rPr lang="de-DE" sz="1800" b="1"/>
              <a:t>biblische Geschichte</a:t>
            </a:r>
            <a:endParaRPr lang="cs-CZ" sz="1800" b="1" dirty="0"/>
          </a:p>
        </p:txBody>
      </p:sp>
    </p:spTree>
    <p:extLst>
      <p:ext uri="{BB962C8B-B14F-4D97-AF65-F5344CB8AC3E}">
        <p14:creationId xmlns:p14="http://schemas.microsoft.com/office/powerpoint/2010/main" val="3070101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de-DE" b="1" dirty="0">
                <a:solidFill>
                  <a:srgbClr val="C00000"/>
                </a:solidFill>
              </a:rPr>
              <a:t>Beispiel 2: </a:t>
            </a:r>
            <a:r>
              <a:rPr lang="cs-CZ" b="1" dirty="0">
                <a:solidFill>
                  <a:srgbClr val="C00000"/>
                </a:solidFill>
              </a:rPr>
              <a:t>Ingo Schulze: Adam </a:t>
            </a:r>
            <a:r>
              <a:rPr lang="cs-CZ" b="1" dirty="0" err="1">
                <a:solidFill>
                  <a:srgbClr val="C00000"/>
                </a:solidFill>
              </a:rPr>
              <a:t>und</a:t>
            </a:r>
            <a:r>
              <a:rPr lang="cs-CZ" b="1" dirty="0">
                <a:solidFill>
                  <a:srgbClr val="C00000"/>
                </a:solidFill>
              </a:rPr>
              <a:t> Evelyn</a:t>
            </a:r>
          </a:p>
        </p:txBody>
      </p:sp>
      <p:sp>
        <p:nvSpPr>
          <p:cNvPr id="3" name="Zástupný symbol pro obsah 2"/>
          <p:cNvSpPr>
            <a:spLocks noGrp="1"/>
          </p:cNvSpPr>
          <p:nvPr>
            <p:ph idx="1"/>
          </p:nvPr>
        </p:nvSpPr>
        <p:spPr/>
        <p:txBody>
          <a:bodyPr/>
          <a:lstStyle/>
          <a:p>
            <a:r>
              <a:rPr lang="de-DE" b="1" dirty="0"/>
              <a:t>Übersetzung: </a:t>
            </a:r>
            <a:r>
              <a:rPr lang="de-DE" b="1" dirty="0" err="1"/>
              <a:t>To</a:t>
            </a:r>
            <a:r>
              <a:rPr lang="cs-CZ" b="1" dirty="0"/>
              <a:t>máš </a:t>
            </a:r>
            <a:r>
              <a:rPr lang="cs-CZ" b="1" dirty="0" err="1"/>
              <a:t>Dimter</a:t>
            </a:r>
            <a:r>
              <a:rPr lang="cs-CZ" b="1" dirty="0"/>
              <a:t> (</a:t>
            </a:r>
            <a:r>
              <a:rPr lang="cs-CZ" b="1" dirty="0" err="1"/>
              <a:t>geb</a:t>
            </a:r>
            <a:r>
              <a:rPr lang="cs-CZ" b="1" dirty="0"/>
              <a:t>. 1974)</a:t>
            </a:r>
            <a:endParaRPr lang="de-DE" b="1" dirty="0"/>
          </a:p>
          <a:p>
            <a:r>
              <a:rPr lang="cs-CZ" b="1" dirty="0" err="1"/>
              <a:t>Dialoge</a:t>
            </a:r>
            <a:endParaRPr lang="cs-CZ" b="1" dirty="0"/>
          </a:p>
          <a:p>
            <a:r>
              <a:rPr lang="cs-CZ" b="1" dirty="0"/>
              <a:t>„</a:t>
            </a:r>
            <a:r>
              <a:rPr lang="cs-CZ" b="1" dirty="0" err="1"/>
              <a:t>moderne</a:t>
            </a:r>
            <a:r>
              <a:rPr lang="cs-CZ" b="1" dirty="0"/>
              <a:t>“ </a:t>
            </a:r>
            <a:r>
              <a:rPr lang="cs-CZ" b="1" dirty="0" err="1"/>
              <a:t>Sprache</a:t>
            </a:r>
            <a:r>
              <a:rPr lang="de-DE" b="1" dirty="0"/>
              <a:t>, Alltagssprache, Jugendsprache</a:t>
            </a:r>
            <a:endParaRPr lang="cs-CZ" b="1" dirty="0"/>
          </a:p>
          <a:p>
            <a:r>
              <a:rPr lang="cs-CZ" b="1" dirty="0" err="1"/>
              <a:t>Stilschichten</a:t>
            </a:r>
            <a:r>
              <a:rPr lang="cs-CZ" b="1" dirty="0"/>
              <a:t>: </a:t>
            </a:r>
            <a:r>
              <a:rPr lang="cs-CZ" b="1" dirty="0" err="1"/>
              <a:t>umg</a:t>
            </a:r>
            <a:r>
              <a:rPr lang="cs-CZ" b="1" dirty="0"/>
              <a:t>., </a:t>
            </a:r>
            <a:r>
              <a:rPr lang="cs-CZ" b="1" dirty="0" err="1"/>
              <a:t>salopp</a:t>
            </a:r>
            <a:r>
              <a:rPr lang="cs-CZ" b="1" dirty="0"/>
              <a:t>, </a:t>
            </a:r>
            <a:r>
              <a:rPr lang="cs-CZ" b="1" dirty="0" err="1"/>
              <a:t>vulg</a:t>
            </a:r>
            <a:r>
              <a:rPr lang="de-DE" b="1" dirty="0" err="1"/>
              <a:t>är</a:t>
            </a:r>
            <a:endParaRPr lang="de-DE" b="1" dirty="0"/>
          </a:p>
          <a:p>
            <a:r>
              <a:rPr lang="de-DE" b="1" dirty="0"/>
              <a:t>Stilfärbungen</a:t>
            </a:r>
          </a:p>
          <a:p>
            <a:r>
              <a:rPr lang="de-DE" b="1" dirty="0" err="1"/>
              <a:t>umg</a:t>
            </a:r>
            <a:r>
              <a:rPr lang="de-DE" b="1" dirty="0"/>
              <a:t>. Idiomatik, kommunikative Formeln</a:t>
            </a:r>
            <a:r>
              <a:rPr lang="cs-CZ" b="1" dirty="0"/>
              <a:t>/</a:t>
            </a:r>
            <a:r>
              <a:rPr lang="cs-CZ" b="1" dirty="0" err="1"/>
              <a:t>Floskeln</a:t>
            </a:r>
            <a:r>
              <a:rPr lang="de-DE" b="1" dirty="0"/>
              <a:t> u.a. </a:t>
            </a:r>
            <a:r>
              <a:rPr lang="de-DE" b="1" dirty="0" err="1"/>
              <a:t>Phraseme</a:t>
            </a:r>
            <a:endParaRPr lang="de-DE" b="1" dirty="0"/>
          </a:p>
          <a:p>
            <a:endParaRPr lang="de-DE" b="1" dirty="0"/>
          </a:p>
        </p:txBody>
      </p:sp>
    </p:spTree>
    <p:extLst>
      <p:ext uri="{BB962C8B-B14F-4D97-AF65-F5344CB8AC3E}">
        <p14:creationId xmlns:p14="http://schemas.microsoft.com/office/powerpoint/2010/main" val="1793454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A02BDC-651D-420D-9ABB-610562846EC2}"/>
              </a:ext>
            </a:extLst>
          </p:cNvPr>
          <p:cNvSpPr>
            <a:spLocks noGrp="1"/>
          </p:cNvSpPr>
          <p:nvPr>
            <p:ph type="title"/>
          </p:nvPr>
        </p:nvSpPr>
        <p:spPr/>
        <p:txBody>
          <a:bodyPr/>
          <a:lstStyle/>
          <a:p>
            <a:r>
              <a:rPr lang="de-DE" dirty="0"/>
              <a:t>Adam und Evelyn</a:t>
            </a:r>
            <a:endParaRPr lang="cs-CZ" dirty="0"/>
          </a:p>
        </p:txBody>
      </p:sp>
      <p:pic>
        <p:nvPicPr>
          <p:cNvPr id="5" name="Zástupný obsah 4">
            <a:extLst>
              <a:ext uri="{FF2B5EF4-FFF2-40B4-BE49-F238E27FC236}">
                <a16:creationId xmlns:a16="http://schemas.microsoft.com/office/drawing/2014/main" id="{408CCA2B-2196-403B-9849-F5AA722A0F42}"/>
              </a:ext>
            </a:extLst>
          </p:cNvPr>
          <p:cNvPicPr>
            <a:picLocks noGrp="1" noChangeAspect="1"/>
          </p:cNvPicPr>
          <p:nvPr>
            <p:ph idx="1"/>
          </p:nvPr>
        </p:nvPicPr>
        <p:blipFill>
          <a:blip r:embed="rId2"/>
          <a:stretch>
            <a:fillRect/>
          </a:stretch>
        </p:blipFill>
        <p:spPr>
          <a:xfrm>
            <a:off x="2791801" y="1600200"/>
            <a:ext cx="3560398" cy="4525963"/>
          </a:xfrm>
        </p:spPr>
      </p:pic>
    </p:spTree>
    <p:extLst>
      <p:ext uri="{BB962C8B-B14F-4D97-AF65-F5344CB8AC3E}">
        <p14:creationId xmlns:p14="http://schemas.microsoft.com/office/powerpoint/2010/main" val="4201614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b="1" dirty="0"/>
            </a:br>
            <a:r>
              <a:rPr lang="de-DE" b="1" dirty="0"/>
              <a:t>1. Stilistik – Stil - Stilistische Textanalyse</a:t>
            </a:r>
            <a:br>
              <a:rPr lang="de-DE" b="1" dirty="0"/>
            </a:br>
            <a:endParaRPr lang="cs-CZ" dirty="0"/>
          </a:p>
        </p:txBody>
      </p:sp>
      <p:sp>
        <p:nvSpPr>
          <p:cNvPr id="3" name="Zástupný symbol pro obsah 2"/>
          <p:cNvSpPr>
            <a:spLocks noGrp="1"/>
          </p:cNvSpPr>
          <p:nvPr>
            <p:ph idx="1"/>
          </p:nvPr>
        </p:nvSpPr>
        <p:spPr>
          <a:solidFill>
            <a:schemeClr val="accent2"/>
          </a:solidFill>
        </p:spPr>
        <p:txBody>
          <a:bodyPr>
            <a:normAutofit fontScale="92500" lnSpcReduction="10000"/>
          </a:bodyPr>
          <a:lstStyle/>
          <a:p>
            <a:pPr marL="609600" indent="-609600">
              <a:lnSpc>
                <a:spcPct val="80000"/>
              </a:lnSpc>
            </a:pPr>
            <a:r>
              <a:rPr lang="cs-CZ" altLang="cs-CZ" b="1" dirty="0" err="1">
                <a:solidFill>
                  <a:srgbClr val="FF0000"/>
                </a:solidFill>
              </a:rPr>
              <a:t>Stilistik</a:t>
            </a:r>
            <a:r>
              <a:rPr lang="cs-CZ" altLang="cs-CZ" b="1" dirty="0">
                <a:solidFill>
                  <a:srgbClr val="FF0000"/>
                </a:solidFill>
              </a:rPr>
              <a:t> </a:t>
            </a:r>
            <a:r>
              <a:rPr lang="cs-CZ" altLang="cs-CZ" b="1" dirty="0"/>
              <a:t>– </a:t>
            </a:r>
            <a:r>
              <a:rPr lang="cs-CZ" altLang="cs-CZ" b="1" dirty="0" err="1"/>
              <a:t>selbstständige</a:t>
            </a:r>
            <a:r>
              <a:rPr lang="cs-CZ" altLang="cs-CZ" b="1" dirty="0"/>
              <a:t> </a:t>
            </a:r>
            <a:r>
              <a:rPr lang="cs-CZ" altLang="cs-CZ" b="1" dirty="0" err="1"/>
              <a:t>linguistische</a:t>
            </a:r>
            <a:r>
              <a:rPr lang="cs-CZ" altLang="cs-CZ" b="1" dirty="0"/>
              <a:t> </a:t>
            </a:r>
            <a:r>
              <a:rPr lang="cs-CZ" altLang="cs-CZ" b="1" dirty="0" err="1"/>
              <a:t>Teildisziplin</a:t>
            </a:r>
            <a:r>
              <a:rPr lang="cs-CZ" altLang="cs-CZ" b="1" dirty="0"/>
              <a:t> </a:t>
            </a:r>
          </a:p>
          <a:p>
            <a:pPr marL="609600" indent="-609600">
              <a:lnSpc>
                <a:spcPct val="80000"/>
              </a:lnSpc>
            </a:pPr>
            <a:r>
              <a:rPr lang="cs-CZ" altLang="cs-CZ" sz="2400" b="1" dirty="0" err="1"/>
              <a:t>neben</a:t>
            </a:r>
            <a:r>
              <a:rPr lang="cs-CZ" altLang="cs-CZ" sz="2400" b="1" dirty="0"/>
              <a:t> </a:t>
            </a:r>
            <a:r>
              <a:rPr lang="cs-CZ" altLang="cs-CZ" sz="2400" b="1" dirty="0" err="1"/>
              <a:t>anderen</a:t>
            </a:r>
            <a:r>
              <a:rPr lang="cs-CZ" altLang="cs-CZ" sz="2400" b="1" dirty="0"/>
              <a:t> </a:t>
            </a:r>
            <a:r>
              <a:rPr lang="cs-CZ" altLang="cs-CZ" sz="2400" b="1" dirty="0" err="1"/>
              <a:t>linguistischen</a:t>
            </a:r>
            <a:r>
              <a:rPr lang="cs-CZ" altLang="cs-CZ" sz="2400" b="1" dirty="0"/>
              <a:t> </a:t>
            </a:r>
            <a:r>
              <a:rPr lang="cs-CZ" altLang="cs-CZ" sz="2400" b="1" dirty="0" err="1"/>
              <a:t>Teildisziplinen</a:t>
            </a:r>
            <a:r>
              <a:rPr lang="cs-CZ" altLang="cs-CZ" sz="2400" b="1" dirty="0"/>
              <a:t>: </a:t>
            </a:r>
            <a:r>
              <a:rPr lang="cs-CZ" altLang="cs-CZ" sz="2400" b="1" dirty="0" err="1"/>
              <a:t>Phonetik</a:t>
            </a:r>
            <a:r>
              <a:rPr lang="cs-CZ" altLang="cs-CZ" sz="2400" b="1" dirty="0"/>
              <a:t> </a:t>
            </a:r>
            <a:r>
              <a:rPr lang="cs-CZ" altLang="cs-CZ" sz="2400" b="1" dirty="0" err="1"/>
              <a:t>und</a:t>
            </a:r>
            <a:r>
              <a:rPr lang="cs-CZ" altLang="cs-CZ" sz="2400" b="1" dirty="0"/>
              <a:t> </a:t>
            </a:r>
            <a:r>
              <a:rPr lang="cs-CZ" altLang="cs-CZ" sz="2400" b="1" dirty="0" err="1"/>
              <a:t>Phonologie</a:t>
            </a:r>
            <a:r>
              <a:rPr lang="cs-CZ" altLang="cs-CZ" sz="2400" b="1" dirty="0"/>
              <a:t>, </a:t>
            </a:r>
            <a:r>
              <a:rPr lang="cs-CZ" altLang="cs-CZ" sz="2400" b="1" dirty="0" err="1"/>
              <a:t>Morphologie</a:t>
            </a:r>
            <a:r>
              <a:rPr lang="cs-CZ" altLang="cs-CZ" sz="2400" b="1" dirty="0"/>
              <a:t>, Syntax, Lexikologie - </a:t>
            </a:r>
            <a:r>
              <a:rPr lang="cs-CZ" altLang="cs-CZ" sz="2400" b="1" dirty="0" err="1"/>
              <a:t>das</a:t>
            </a:r>
            <a:r>
              <a:rPr lang="cs-CZ" altLang="cs-CZ" sz="2400" b="1" dirty="0"/>
              <a:t> </a:t>
            </a:r>
            <a:r>
              <a:rPr lang="cs-CZ" altLang="cs-CZ" sz="2400" b="1" dirty="0" err="1"/>
              <a:t>Sprachsystem</a:t>
            </a:r>
            <a:endParaRPr lang="cs-CZ" altLang="cs-CZ" sz="2400" b="1" dirty="0"/>
          </a:p>
          <a:p>
            <a:pPr marL="609600" indent="-609600">
              <a:lnSpc>
                <a:spcPct val="80000"/>
              </a:lnSpc>
            </a:pPr>
            <a:r>
              <a:rPr lang="cs-CZ" altLang="cs-CZ" b="1" dirty="0" err="1"/>
              <a:t>Probleme</a:t>
            </a:r>
            <a:r>
              <a:rPr lang="cs-CZ" altLang="cs-CZ" b="1" dirty="0"/>
              <a:t> der </a:t>
            </a:r>
            <a:r>
              <a:rPr lang="cs-CZ" altLang="cs-CZ" b="1" dirty="0" err="1"/>
              <a:t>angemessenen</a:t>
            </a:r>
            <a:r>
              <a:rPr lang="cs-CZ" altLang="cs-CZ" b="1" dirty="0"/>
              <a:t> </a:t>
            </a:r>
            <a:r>
              <a:rPr lang="cs-CZ" altLang="cs-CZ" b="1" dirty="0" err="1"/>
              <a:t>und</a:t>
            </a:r>
            <a:r>
              <a:rPr lang="cs-CZ" altLang="cs-CZ" b="1" dirty="0"/>
              <a:t> </a:t>
            </a:r>
            <a:r>
              <a:rPr lang="cs-CZ" altLang="cs-CZ" b="1" dirty="0" err="1"/>
              <a:t>wirkungsvollen</a:t>
            </a:r>
            <a:r>
              <a:rPr lang="cs-CZ" altLang="cs-CZ" b="1" dirty="0"/>
              <a:t> </a:t>
            </a:r>
            <a:r>
              <a:rPr lang="cs-CZ" altLang="cs-CZ" b="1" dirty="0" err="1"/>
              <a:t>Gestaltung</a:t>
            </a:r>
            <a:r>
              <a:rPr lang="cs-CZ" altLang="cs-CZ" b="1" dirty="0"/>
              <a:t> der </a:t>
            </a:r>
            <a:r>
              <a:rPr lang="cs-CZ" altLang="cs-CZ" b="1" dirty="0" err="1"/>
              <a:t>Rede</a:t>
            </a:r>
            <a:r>
              <a:rPr lang="cs-CZ" altLang="cs-CZ" b="1" dirty="0"/>
              <a:t>, des </a:t>
            </a:r>
            <a:r>
              <a:rPr lang="cs-CZ" altLang="cs-CZ" b="1" dirty="0" err="1"/>
              <a:t>Textes</a:t>
            </a:r>
            <a:endParaRPr lang="cs-CZ" altLang="cs-CZ" b="1" dirty="0"/>
          </a:p>
          <a:p>
            <a:pPr marL="609600" indent="-609600">
              <a:lnSpc>
                <a:spcPct val="80000"/>
              </a:lnSpc>
            </a:pPr>
            <a:r>
              <a:rPr lang="cs-CZ" altLang="cs-CZ" b="1" dirty="0" err="1"/>
              <a:t>Sprachliche</a:t>
            </a:r>
            <a:r>
              <a:rPr lang="cs-CZ" altLang="cs-CZ" b="1" dirty="0"/>
              <a:t> </a:t>
            </a:r>
            <a:r>
              <a:rPr lang="cs-CZ" altLang="cs-CZ" b="1" dirty="0" err="1"/>
              <a:t>Äußerungen</a:t>
            </a:r>
            <a:r>
              <a:rPr lang="cs-CZ" altLang="cs-CZ" b="1" dirty="0"/>
              <a:t> in den </a:t>
            </a:r>
            <a:r>
              <a:rPr lang="cs-CZ" altLang="cs-CZ" b="1" dirty="0" err="1"/>
              <a:t>vielfältigen</a:t>
            </a:r>
            <a:r>
              <a:rPr lang="cs-CZ" altLang="cs-CZ" b="1" dirty="0"/>
              <a:t> </a:t>
            </a:r>
            <a:r>
              <a:rPr lang="cs-CZ" altLang="cs-CZ" b="1" dirty="0" err="1"/>
              <a:t>Sphären</a:t>
            </a:r>
            <a:r>
              <a:rPr lang="cs-CZ" altLang="cs-CZ" b="1" dirty="0"/>
              <a:t> der </a:t>
            </a:r>
            <a:r>
              <a:rPr lang="cs-CZ" altLang="cs-CZ" b="1" dirty="0" err="1"/>
              <a:t>menschlichen</a:t>
            </a:r>
            <a:r>
              <a:rPr lang="cs-CZ" altLang="cs-CZ" b="1" dirty="0"/>
              <a:t> </a:t>
            </a:r>
            <a:r>
              <a:rPr lang="cs-CZ" altLang="cs-CZ" b="1" dirty="0" err="1"/>
              <a:t>Kommunikation</a:t>
            </a:r>
            <a:r>
              <a:rPr lang="cs-CZ" altLang="cs-CZ" b="1" dirty="0"/>
              <a:t> - </a:t>
            </a:r>
            <a:r>
              <a:rPr lang="cs-CZ" altLang="cs-CZ" b="1" dirty="0" err="1"/>
              <a:t>Alltag</a:t>
            </a:r>
            <a:r>
              <a:rPr lang="cs-CZ" altLang="cs-CZ" b="1" dirty="0"/>
              <a:t>, </a:t>
            </a:r>
            <a:r>
              <a:rPr lang="cs-CZ" altLang="cs-CZ" b="1" dirty="0" err="1"/>
              <a:t>Öffentlichkeit</a:t>
            </a:r>
            <a:r>
              <a:rPr lang="cs-CZ" altLang="cs-CZ" b="1" dirty="0"/>
              <a:t>, </a:t>
            </a:r>
            <a:r>
              <a:rPr lang="cs-CZ" altLang="cs-CZ" b="1" dirty="0" err="1"/>
              <a:t>Wissenschaft</a:t>
            </a:r>
            <a:r>
              <a:rPr lang="cs-CZ" altLang="cs-CZ" b="1" dirty="0"/>
              <a:t>, </a:t>
            </a:r>
            <a:r>
              <a:rPr lang="cs-CZ" altLang="cs-CZ" b="1" dirty="0" err="1"/>
              <a:t>Massenmedien</a:t>
            </a:r>
            <a:r>
              <a:rPr lang="cs-CZ" altLang="cs-CZ" b="1" dirty="0"/>
              <a:t>, </a:t>
            </a:r>
            <a:r>
              <a:rPr lang="cs-CZ" altLang="cs-CZ" b="1" dirty="0" err="1">
                <a:solidFill>
                  <a:srgbClr val="00B0F0"/>
                </a:solidFill>
              </a:rPr>
              <a:t>Belletristik</a:t>
            </a:r>
            <a:endParaRPr lang="cs-CZ" altLang="cs-CZ" b="1" dirty="0">
              <a:solidFill>
                <a:srgbClr val="00B0F0"/>
              </a:solidFill>
            </a:endParaRPr>
          </a:p>
          <a:p>
            <a:pPr marL="609600" indent="-609600">
              <a:lnSpc>
                <a:spcPct val="80000"/>
              </a:lnSpc>
            </a:pPr>
            <a:r>
              <a:rPr lang="cs-CZ" altLang="cs-CZ" b="1" dirty="0" err="1"/>
              <a:t>Gegenstand</a:t>
            </a:r>
            <a:r>
              <a:rPr lang="cs-CZ" altLang="cs-CZ" b="1" dirty="0"/>
              <a:t> – </a:t>
            </a:r>
            <a:r>
              <a:rPr lang="cs-CZ" altLang="cs-CZ" b="1" dirty="0" err="1"/>
              <a:t>die</a:t>
            </a:r>
            <a:r>
              <a:rPr lang="cs-CZ" altLang="cs-CZ" b="1" dirty="0"/>
              <a:t> Kategorie  </a:t>
            </a:r>
            <a:r>
              <a:rPr lang="de-DE" altLang="cs-CZ" b="1" dirty="0"/>
              <a:t>„</a:t>
            </a:r>
            <a:r>
              <a:rPr lang="de-DE" altLang="cs-CZ" b="1" dirty="0">
                <a:solidFill>
                  <a:srgbClr val="00B0F0"/>
                </a:solidFill>
              </a:rPr>
              <a:t>der </a:t>
            </a:r>
            <a:r>
              <a:rPr lang="cs-CZ" altLang="cs-CZ" b="1" dirty="0" err="1">
                <a:solidFill>
                  <a:srgbClr val="00B0F0"/>
                </a:solidFill>
              </a:rPr>
              <a:t>Stil</a:t>
            </a:r>
            <a:r>
              <a:rPr lang="de-DE" altLang="cs-CZ" b="1" dirty="0"/>
              <a:t>“</a:t>
            </a:r>
            <a:endParaRPr lang="cs-CZ" altLang="cs-CZ" b="1" dirty="0"/>
          </a:p>
          <a:p>
            <a:pPr marL="609600" indent="-609600">
              <a:lnSpc>
                <a:spcPct val="80000"/>
              </a:lnSpc>
            </a:pPr>
            <a:endParaRPr lang="cs-CZ" altLang="cs-CZ" b="1" dirty="0"/>
          </a:p>
          <a:p>
            <a:endParaRPr lang="cs-CZ" dirty="0"/>
          </a:p>
        </p:txBody>
      </p:sp>
    </p:spTree>
    <p:extLst>
      <p:ext uri="{BB962C8B-B14F-4D97-AF65-F5344CB8AC3E}">
        <p14:creationId xmlns:p14="http://schemas.microsoft.com/office/powerpoint/2010/main" val="2787786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395C1D-83A2-4CB3-AB13-E3D4087C4908}"/>
              </a:ext>
            </a:extLst>
          </p:cNvPr>
          <p:cNvSpPr>
            <a:spLocks noGrp="1"/>
          </p:cNvSpPr>
          <p:nvPr>
            <p:ph type="title"/>
          </p:nvPr>
        </p:nvSpPr>
        <p:spPr/>
        <p:txBody>
          <a:bodyPr/>
          <a:lstStyle/>
          <a:p>
            <a:r>
              <a:rPr lang="de-DE" dirty="0"/>
              <a:t>Adam und Evelyn</a:t>
            </a:r>
            <a:endParaRPr lang="cs-CZ" dirty="0"/>
          </a:p>
        </p:txBody>
      </p:sp>
      <p:pic>
        <p:nvPicPr>
          <p:cNvPr id="5" name="Zástupný obsah 4">
            <a:extLst>
              <a:ext uri="{FF2B5EF4-FFF2-40B4-BE49-F238E27FC236}">
                <a16:creationId xmlns:a16="http://schemas.microsoft.com/office/drawing/2014/main" id="{D8299AB9-07A6-4CB3-9CA7-8B99A4FC2AB7}"/>
              </a:ext>
            </a:extLst>
          </p:cNvPr>
          <p:cNvPicPr>
            <a:picLocks noGrp="1" noChangeAspect="1"/>
          </p:cNvPicPr>
          <p:nvPr>
            <p:ph idx="1"/>
          </p:nvPr>
        </p:nvPicPr>
        <p:blipFill>
          <a:blip r:embed="rId2"/>
          <a:stretch>
            <a:fillRect/>
          </a:stretch>
        </p:blipFill>
        <p:spPr>
          <a:xfrm>
            <a:off x="2791801" y="1600200"/>
            <a:ext cx="3560398" cy="4525963"/>
          </a:xfrm>
        </p:spPr>
      </p:pic>
    </p:spTree>
    <p:extLst>
      <p:ext uri="{BB962C8B-B14F-4D97-AF65-F5344CB8AC3E}">
        <p14:creationId xmlns:p14="http://schemas.microsoft.com/office/powerpoint/2010/main" val="26962992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a:solidFill>
                  <a:srgbClr val="FF0000"/>
                </a:solidFill>
              </a:rPr>
              <a:t>1. </a:t>
            </a:r>
            <a:r>
              <a:rPr lang="de-DE" sz="1800" dirty="0"/>
              <a:t>„Wenn sie mir schon im August Urlaub geben, muss ich den nehmen. - Die </a:t>
            </a:r>
            <a:r>
              <a:rPr lang="de-DE" sz="1800" b="1" dirty="0"/>
              <a:t>spinnt </a:t>
            </a:r>
            <a:r>
              <a:rPr lang="de-DE" sz="1800" dirty="0"/>
              <a:t>wohl. Wir fahren, wann wir wollen.“ (Seite 13)</a:t>
            </a:r>
          </a:p>
          <a:p>
            <a:r>
              <a:rPr lang="cs-CZ" sz="1800" dirty="0"/>
              <a:t>„Jestli mi dají dovolenou v srpnu, musím si ji vzít. - To se snad </a:t>
            </a:r>
            <a:r>
              <a:rPr lang="cs-CZ" sz="1800" b="1" dirty="0"/>
              <a:t>pomátla</a:t>
            </a:r>
            <a:r>
              <a:rPr lang="cs-CZ" sz="1800" dirty="0"/>
              <a:t>, ne?</a:t>
            </a:r>
          </a:p>
          <a:p>
            <a:pPr marL="0" indent="0">
              <a:buNone/>
            </a:pPr>
            <a:r>
              <a:rPr lang="de-DE" sz="1800" dirty="0"/>
              <a:t>        </a:t>
            </a:r>
            <a:r>
              <a:rPr lang="cs-CZ" sz="1800" dirty="0"/>
              <a:t>Pojedeme, až se nám bude chtít.“ (</a:t>
            </a:r>
            <a:r>
              <a:rPr lang="cs-CZ" sz="1800" dirty="0" err="1"/>
              <a:t>Seite</a:t>
            </a:r>
            <a:r>
              <a:rPr lang="cs-CZ" sz="1800" dirty="0"/>
              <a:t> 11)</a:t>
            </a:r>
          </a:p>
          <a:p>
            <a:r>
              <a:rPr lang="de-DE" sz="1800" b="1" dirty="0"/>
              <a:t>Kommentar: </a:t>
            </a:r>
            <a:r>
              <a:rPr lang="de-DE" sz="1800" dirty="0"/>
              <a:t>Das deutsche Verb „</a:t>
            </a:r>
            <a:r>
              <a:rPr lang="de-DE" sz="1800" i="1" dirty="0"/>
              <a:t>spinnen“ </a:t>
            </a:r>
            <a:r>
              <a:rPr lang="de-DE" sz="1800" dirty="0"/>
              <a:t>hat </a:t>
            </a:r>
            <a:r>
              <a:rPr lang="de-DE" sz="1800" dirty="0" err="1"/>
              <a:t>Dimter</a:t>
            </a:r>
            <a:r>
              <a:rPr lang="de-DE" sz="1800" dirty="0"/>
              <a:t> als „</a:t>
            </a:r>
            <a:r>
              <a:rPr lang="de-DE" sz="1800" dirty="0" err="1"/>
              <a:t>pomátnout</a:t>
            </a:r>
            <a:r>
              <a:rPr lang="de-DE" sz="1800" dirty="0"/>
              <a:t> se“ übersetzt. Man kann es noch mit anderen Wörtern übersetzen, zum Beispiel: </a:t>
            </a:r>
            <a:r>
              <a:rPr lang="de-DE" sz="1800" dirty="0" err="1"/>
              <a:t>zbláznit</a:t>
            </a:r>
            <a:r>
              <a:rPr lang="de-DE" sz="1800" dirty="0"/>
              <a:t> se, </a:t>
            </a:r>
            <a:r>
              <a:rPr lang="de-DE" sz="1800" dirty="0" err="1"/>
              <a:t>zhloupnout</a:t>
            </a:r>
            <a:r>
              <a:rPr lang="de-DE" sz="1800" dirty="0"/>
              <a:t>. Der Ausdruck ist übertrieben, hyperbolisch. Im deutschen Originalsatz handelt es sich um eine Konstatierung. In der tschechischen Übersetzung hat der Übersetzter den Satz als eine rhetorische Frage geäußert. </a:t>
            </a:r>
            <a:r>
              <a:rPr lang="de-DE" sz="1800" dirty="0" err="1"/>
              <a:t>Esgelang</a:t>
            </a:r>
            <a:r>
              <a:rPr lang="de-DE" sz="1800" dirty="0"/>
              <a:t> ihm diesen Ausdruck ins Tschechische gut zu übersetzen.</a:t>
            </a:r>
          </a:p>
          <a:p>
            <a:r>
              <a:rPr lang="de-DE" sz="1800" dirty="0">
                <a:solidFill>
                  <a:srgbClr val="FF0000"/>
                </a:solidFill>
              </a:rPr>
              <a:t>2. </a:t>
            </a:r>
            <a:r>
              <a:rPr lang="de-DE" sz="1800" dirty="0"/>
              <a:t>„Dann ist der August </a:t>
            </a:r>
            <a:r>
              <a:rPr lang="de-DE" sz="1800" b="1" dirty="0"/>
              <a:t>so gut wie rum</a:t>
            </a:r>
            <a:r>
              <a:rPr lang="de-DE" sz="1800" dirty="0"/>
              <a:t>.“ (Seite 14)</a:t>
            </a:r>
          </a:p>
          <a:p>
            <a:r>
              <a:rPr lang="nb-NO" sz="1800" dirty="0"/>
              <a:t>„Jenže to už bude srpen stejně </a:t>
            </a:r>
            <a:r>
              <a:rPr lang="nb-NO" sz="1800" b="1" dirty="0"/>
              <a:t>v háji</a:t>
            </a:r>
            <a:r>
              <a:rPr lang="nb-NO" sz="1800" dirty="0"/>
              <a:t>.“ (Seite 12)</a:t>
            </a:r>
          </a:p>
          <a:p>
            <a:r>
              <a:rPr lang="de-DE" sz="1800" b="1" dirty="0"/>
              <a:t>Kommentar</a:t>
            </a:r>
            <a:r>
              <a:rPr lang="de-DE" sz="1800" dirty="0"/>
              <a:t>: Der Ausdruck ist umgangssprachlich. Der tschechische Satz benutzt</a:t>
            </a:r>
          </a:p>
          <a:p>
            <a:pPr marL="0" indent="0">
              <a:buNone/>
            </a:pPr>
            <a:r>
              <a:rPr lang="cs-CZ" sz="1800" dirty="0"/>
              <a:t>       </a:t>
            </a:r>
            <a:r>
              <a:rPr lang="de-DE" sz="1800" dirty="0"/>
              <a:t>zur Äußerung den Phraseologismus – „</a:t>
            </a:r>
            <a:r>
              <a:rPr lang="de-DE" sz="1800" dirty="0" err="1"/>
              <a:t>být</a:t>
            </a:r>
            <a:r>
              <a:rPr lang="de-DE" sz="1800" dirty="0"/>
              <a:t> v </a:t>
            </a:r>
            <a:r>
              <a:rPr lang="de-DE" sz="1800" dirty="0" err="1"/>
              <a:t>háji</a:t>
            </a:r>
            <a:r>
              <a:rPr lang="de-DE" sz="1800" dirty="0"/>
              <a:t>.“ In diesem Fall bedeutet der Satz,</a:t>
            </a:r>
          </a:p>
          <a:p>
            <a:pPr marL="0" indent="0">
              <a:buNone/>
            </a:pPr>
            <a:r>
              <a:rPr lang="cs-CZ" sz="1800" dirty="0"/>
              <a:t>       </a:t>
            </a:r>
            <a:r>
              <a:rPr lang="de-DE" sz="1800" dirty="0"/>
              <a:t>dass August zu Ende ist. Das </a:t>
            </a:r>
            <a:r>
              <a:rPr lang="de-DE" sz="1800" dirty="0" err="1"/>
              <a:t>Phrasem</a:t>
            </a:r>
            <a:r>
              <a:rPr lang="de-DE" sz="1800" dirty="0"/>
              <a:t> hat auch mehrere Bedeutungen. Man benutzt</a:t>
            </a:r>
            <a:r>
              <a:rPr lang="cs-CZ" sz="1800" dirty="0"/>
              <a:t> </a:t>
            </a:r>
            <a:r>
              <a:rPr lang="de-DE" sz="1800" dirty="0"/>
              <a:t>es </a:t>
            </a:r>
            <a:r>
              <a:rPr lang="cs-CZ" sz="1800" dirty="0"/>
              <a:t>  </a:t>
            </a:r>
          </a:p>
          <a:p>
            <a:pPr marL="0" indent="0">
              <a:buNone/>
            </a:pPr>
            <a:r>
              <a:rPr lang="cs-CZ" sz="1800" dirty="0"/>
              <a:t>       </a:t>
            </a:r>
            <a:r>
              <a:rPr lang="de-DE" sz="1800" dirty="0"/>
              <a:t>auch, wenn etwas schlecht endet, wenn etwas anders gelingt, als man erwartet</a:t>
            </a:r>
          </a:p>
          <a:p>
            <a:pPr marL="0" indent="0">
              <a:buNone/>
            </a:pPr>
            <a:r>
              <a:rPr lang="cs-CZ" sz="1800" dirty="0"/>
              <a:t>      </a:t>
            </a:r>
            <a:r>
              <a:rPr lang="de-DE" sz="1800" dirty="0"/>
              <a:t>oder will. Auch in diesem Beispiel gelang es den Ausdruck sehr geschickt und gut</a:t>
            </a:r>
            <a:r>
              <a:rPr lang="cs-CZ" sz="1800" dirty="0"/>
              <a:t> </a:t>
            </a:r>
            <a:r>
              <a:rPr lang="cs-CZ" sz="1800" dirty="0" err="1"/>
              <a:t>zu</a:t>
            </a:r>
            <a:endParaRPr lang="de-DE" sz="1800" dirty="0"/>
          </a:p>
          <a:p>
            <a:pPr marL="0" indent="0">
              <a:buNone/>
            </a:pPr>
            <a:r>
              <a:rPr lang="cs-CZ" sz="1800" dirty="0"/>
              <a:t>       </a:t>
            </a:r>
            <a:r>
              <a:rPr lang="cs-CZ" sz="1800" dirty="0" err="1"/>
              <a:t>übersetzen</a:t>
            </a:r>
            <a:r>
              <a:rPr lang="cs-CZ" sz="1800" dirty="0"/>
              <a:t>.</a:t>
            </a:r>
            <a:endParaRPr lang="cs-CZ" sz="1800" dirty="0">
              <a:solidFill>
                <a:srgbClr val="FF0000"/>
              </a:solidFill>
            </a:endParaRPr>
          </a:p>
        </p:txBody>
      </p:sp>
    </p:spTree>
    <p:extLst>
      <p:ext uri="{BB962C8B-B14F-4D97-AF65-F5344CB8AC3E}">
        <p14:creationId xmlns:p14="http://schemas.microsoft.com/office/powerpoint/2010/main" val="281336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a:solidFill>
                  <a:srgbClr val="FF0000"/>
                </a:solidFill>
              </a:rPr>
              <a:t>3. </a:t>
            </a:r>
            <a:r>
              <a:rPr lang="de-DE" sz="1800" dirty="0"/>
              <a:t>„Die </a:t>
            </a:r>
            <a:r>
              <a:rPr lang="de-DE" sz="1800" b="1" dirty="0"/>
              <a:t>haben </a:t>
            </a:r>
            <a:r>
              <a:rPr lang="de-DE" sz="1800" dirty="0"/>
              <a:t>alle </a:t>
            </a:r>
            <a:r>
              <a:rPr lang="de-DE" sz="1800" b="1" dirty="0"/>
              <a:t>keine Ahnung von </a:t>
            </a:r>
            <a:r>
              <a:rPr lang="de-DE" sz="1800" dirty="0"/>
              <a:t>Schuhen, die kommen immer mit solchen</a:t>
            </a:r>
          </a:p>
          <a:p>
            <a:pPr marL="0" indent="0">
              <a:buNone/>
            </a:pPr>
            <a:r>
              <a:rPr lang="de-DE" sz="1800" b="1" dirty="0"/>
              <a:t>       Tretern</a:t>
            </a:r>
            <a:r>
              <a:rPr lang="de-DE" sz="1800" dirty="0"/>
              <a:t>, das </a:t>
            </a:r>
            <a:r>
              <a:rPr lang="de-DE" sz="1800" u="sng" dirty="0"/>
              <a:t>verschandelt </a:t>
            </a:r>
            <a:r>
              <a:rPr lang="de-DE" sz="1800" dirty="0"/>
              <a:t>alles, </a:t>
            </a:r>
            <a:r>
              <a:rPr lang="de-DE" sz="1800" u="sng" dirty="0"/>
              <a:t>für ne halbe </a:t>
            </a:r>
            <a:r>
              <a:rPr lang="de-DE" sz="1800" dirty="0"/>
              <a:t>Minute …“ (Seite 15)</a:t>
            </a:r>
          </a:p>
          <a:p>
            <a:r>
              <a:rPr lang="cs-CZ" sz="1800" dirty="0"/>
              <a:t>„Ty ženský </a:t>
            </a:r>
            <a:r>
              <a:rPr lang="cs-CZ" sz="1800" b="1" dirty="0"/>
              <a:t>nemají o </a:t>
            </a:r>
            <a:r>
              <a:rPr lang="cs-CZ" sz="1800" dirty="0"/>
              <a:t>botách </a:t>
            </a:r>
            <a:r>
              <a:rPr lang="cs-CZ" sz="1800" b="1" dirty="0"/>
              <a:t>ani páru</a:t>
            </a:r>
            <a:r>
              <a:rPr lang="cs-CZ" sz="1800" dirty="0"/>
              <a:t>, přijdou si vždycky v </a:t>
            </a:r>
            <a:r>
              <a:rPr lang="cs-CZ" sz="1800" dirty="0" err="1"/>
              <a:t>nějakejch</a:t>
            </a:r>
            <a:r>
              <a:rPr lang="cs-CZ" sz="1800" dirty="0"/>
              <a:t> </a:t>
            </a:r>
            <a:r>
              <a:rPr lang="cs-CZ" sz="1800" b="1" dirty="0"/>
              <a:t>škrpálech </a:t>
            </a:r>
            <a:r>
              <a:rPr lang="cs-CZ" sz="1800" dirty="0"/>
              <a:t>a</a:t>
            </a:r>
          </a:p>
          <a:p>
            <a:r>
              <a:rPr lang="cs-CZ" sz="1800" u="sng" dirty="0"/>
              <a:t>všechno tím zkazí</a:t>
            </a:r>
            <a:r>
              <a:rPr lang="cs-CZ" sz="1800" dirty="0"/>
              <a:t>, a kvůli půl minutě …“ (</a:t>
            </a:r>
            <a:r>
              <a:rPr lang="cs-CZ" sz="1800" dirty="0" err="1"/>
              <a:t>Seite</a:t>
            </a:r>
            <a:r>
              <a:rPr lang="cs-CZ" sz="1800" dirty="0"/>
              <a:t> 12)</a:t>
            </a:r>
          </a:p>
          <a:p>
            <a:r>
              <a:rPr lang="de-DE" sz="1800" b="1" dirty="0" err="1"/>
              <a:t>Phrasem</a:t>
            </a:r>
            <a:r>
              <a:rPr lang="de-DE" sz="1800" dirty="0"/>
              <a:t>: keine Ahnung von etwas haben – </a:t>
            </a:r>
            <a:r>
              <a:rPr lang="de-DE" sz="1800" dirty="0" err="1"/>
              <a:t>nemít</a:t>
            </a:r>
            <a:r>
              <a:rPr lang="de-DE" sz="1800" dirty="0"/>
              <a:t> o </a:t>
            </a:r>
            <a:r>
              <a:rPr lang="de-DE" sz="1800" dirty="0" err="1"/>
              <a:t>něčem</a:t>
            </a:r>
            <a:r>
              <a:rPr lang="de-DE" sz="1800" dirty="0"/>
              <a:t> </a:t>
            </a:r>
            <a:r>
              <a:rPr lang="de-DE" sz="1800" dirty="0" err="1"/>
              <a:t>ani</a:t>
            </a:r>
            <a:r>
              <a:rPr lang="de-DE" sz="1800" dirty="0"/>
              <a:t> </a:t>
            </a:r>
            <a:r>
              <a:rPr lang="de-DE" sz="1800" dirty="0" err="1"/>
              <a:t>páru</a:t>
            </a:r>
            <a:endParaRPr lang="de-DE" sz="1800" dirty="0"/>
          </a:p>
          <a:p>
            <a:r>
              <a:rPr lang="cs-CZ" sz="1800" dirty="0"/>
              <a:t>Treter - škrpály</a:t>
            </a:r>
          </a:p>
          <a:p>
            <a:r>
              <a:rPr lang="de-DE" sz="1800" b="1" dirty="0"/>
              <a:t>Kommentar</a:t>
            </a:r>
            <a:r>
              <a:rPr lang="de-DE" sz="1800" dirty="0"/>
              <a:t>: Das deutsche </a:t>
            </a:r>
            <a:r>
              <a:rPr lang="de-DE" sz="1800" dirty="0" err="1"/>
              <a:t>Phrasem</a:t>
            </a:r>
            <a:r>
              <a:rPr lang="de-DE" sz="1800" dirty="0"/>
              <a:t> „</a:t>
            </a:r>
            <a:r>
              <a:rPr lang="de-DE" sz="1800" i="1" dirty="0"/>
              <a:t>keine Ahnung von etwas haben</a:t>
            </a:r>
            <a:r>
              <a:rPr lang="de-DE" sz="1800" dirty="0"/>
              <a:t>“ hat der</a:t>
            </a:r>
          </a:p>
          <a:p>
            <a:pPr marL="0" indent="0">
              <a:buNone/>
            </a:pPr>
            <a:r>
              <a:rPr lang="de-DE" sz="1800" dirty="0"/>
              <a:t>Übersetzer ins </a:t>
            </a:r>
            <a:r>
              <a:rPr lang="de-DE" sz="1800" dirty="0" err="1"/>
              <a:t>Teschechische</a:t>
            </a:r>
            <a:r>
              <a:rPr lang="de-DE" sz="1800" dirty="0"/>
              <a:t> als „</a:t>
            </a:r>
            <a:r>
              <a:rPr lang="de-DE" sz="1800" dirty="0" err="1"/>
              <a:t>nemít</a:t>
            </a:r>
            <a:r>
              <a:rPr lang="de-DE" sz="1800" dirty="0"/>
              <a:t> o </a:t>
            </a:r>
            <a:r>
              <a:rPr lang="de-DE" sz="1800" dirty="0" err="1"/>
              <a:t>něčem</a:t>
            </a:r>
            <a:r>
              <a:rPr lang="de-DE" sz="1800" dirty="0"/>
              <a:t> </a:t>
            </a:r>
            <a:r>
              <a:rPr lang="de-DE" sz="1800" dirty="0" err="1"/>
              <a:t>ani</a:t>
            </a:r>
            <a:r>
              <a:rPr lang="de-DE" sz="1800" dirty="0"/>
              <a:t> </a:t>
            </a:r>
            <a:r>
              <a:rPr lang="de-DE" sz="1800" dirty="0" err="1"/>
              <a:t>páru</a:t>
            </a:r>
            <a:r>
              <a:rPr lang="de-DE" sz="1800" dirty="0"/>
              <a:t>“ übersetzt. Es handelt sich</a:t>
            </a:r>
          </a:p>
          <a:p>
            <a:pPr marL="0" indent="0">
              <a:buNone/>
            </a:pPr>
            <a:r>
              <a:rPr lang="de-DE" sz="1800" dirty="0"/>
              <a:t>um ein Idiom, das umgangssprachlich-salopp ist. Man kann es auch als „</a:t>
            </a:r>
            <a:r>
              <a:rPr lang="de-DE" sz="1800" dirty="0" err="1"/>
              <a:t>n</a:t>
            </a:r>
            <a:r>
              <a:rPr lang="de-DE" sz="1800" i="1" dirty="0" err="1"/>
              <a:t>emít</a:t>
            </a:r>
            <a:r>
              <a:rPr lang="de-DE" sz="1800" i="1" dirty="0"/>
              <a:t> o</a:t>
            </a:r>
          </a:p>
          <a:p>
            <a:pPr marL="0" indent="0">
              <a:buNone/>
            </a:pPr>
            <a:r>
              <a:rPr lang="de-DE" sz="1800" i="1" dirty="0" err="1"/>
              <a:t>něčem</a:t>
            </a:r>
            <a:r>
              <a:rPr lang="de-DE" sz="1800" i="1" dirty="0"/>
              <a:t> </a:t>
            </a:r>
            <a:r>
              <a:rPr lang="de-DE" sz="1800" i="1" dirty="0" err="1"/>
              <a:t>ponětí</a:t>
            </a:r>
            <a:r>
              <a:rPr lang="de-DE" sz="1800" i="1" dirty="0"/>
              <a:t>“ </a:t>
            </a:r>
            <a:r>
              <a:rPr lang="de-DE" sz="1800" dirty="0"/>
              <a:t>übersetzen. Die Bedeutung ist: inkompetent sein, etwas nicht wissen,</a:t>
            </a:r>
          </a:p>
          <a:p>
            <a:pPr marL="0" indent="0">
              <a:buNone/>
            </a:pPr>
            <a:r>
              <a:rPr lang="cs-CZ" sz="1800" dirty="0" err="1"/>
              <a:t>nichts</a:t>
            </a:r>
            <a:r>
              <a:rPr lang="cs-CZ" sz="1800" dirty="0"/>
              <a:t> </a:t>
            </a:r>
            <a:r>
              <a:rPr lang="cs-CZ" sz="1800" dirty="0" err="1"/>
              <a:t>verstehen</a:t>
            </a:r>
            <a:r>
              <a:rPr lang="cs-CZ" sz="1800" dirty="0"/>
              <a:t>.</a:t>
            </a:r>
          </a:p>
          <a:p>
            <a:r>
              <a:rPr lang="de-DE" sz="1800" dirty="0"/>
              <a:t>Unter dem Ausdruck „</a:t>
            </a:r>
            <a:r>
              <a:rPr lang="de-DE" sz="1800" i="1" dirty="0"/>
              <a:t>Treter</a:t>
            </a:r>
            <a:r>
              <a:rPr lang="de-DE" sz="1800" dirty="0"/>
              <a:t>“ versteht man die Schuhe zu rennen. Das tschechische</a:t>
            </a:r>
          </a:p>
          <a:p>
            <a:pPr marL="0" indent="0">
              <a:buNone/>
            </a:pPr>
            <a:r>
              <a:rPr lang="de-DE" sz="1800" dirty="0"/>
              <a:t>Äquivalent „</a:t>
            </a:r>
            <a:r>
              <a:rPr lang="de-DE" sz="1800" i="1" dirty="0" err="1"/>
              <a:t>škrpály</a:t>
            </a:r>
            <a:r>
              <a:rPr lang="de-DE" sz="1800" i="1" dirty="0"/>
              <a:t>“ </a:t>
            </a:r>
            <a:r>
              <a:rPr lang="de-DE" sz="1800" dirty="0"/>
              <a:t>bezeichnet alte, unmoderne Schuhe. Beide Ausdrücke äußern</a:t>
            </a:r>
          </a:p>
          <a:p>
            <a:pPr marL="0" indent="0">
              <a:buNone/>
            </a:pPr>
            <a:r>
              <a:rPr lang="de-DE" sz="1800" dirty="0"/>
              <a:t>Schuhe, die nicht zum Kleid passen. Dieser Ausdruck ist umgangssprachlich-salopp,</a:t>
            </a:r>
          </a:p>
          <a:p>
            <a:pPr marL="0" indent="0">
              <a:buNone/>
            </a:pPr>
            <a:r>
              <a:rPr lang="de-DE" sz="1800" dirty="0"/>
              <a:t>expressiv, er wird in der Alltagskommunikation verwendet. Die Übersetzung ist</a:t>
            </a:r>
          </a:p>
          <a:p>
            <a:pPr marL="0" indent="0">
              <a:buNone/>
            </a:pPr>
            <a:r>
              <a:rPr lang="cs-CZ" sz="1800" dirty="0" err="1"/>
              <a:t>treffend</a:t>
            </a:r>
            <a:r>
              <a:rPr lang="cs-CZ" sz="1800" dirty="0"/>
              <a:t>.</a:t>
            </a:r>
            <a:endParaRPr lang="cs-CZ" sz="1800" dirty="0">
              <a:solidFill>
                <a:srgbClr val="FF0000"/>
              </a:solidFill>
            </a:endParaRPr>
          </a:p>
        </p:txBody>
      </p:sp>
    </p:spTree>
    <p:extLst>
      <p:ext uri="{BB962C8B-B14F-4D97-AF65-F5344CB8AC3E}">
        <p14:creationId xmlns:p14="http://schemas.microsoft.com/office/powerpoint/2010/main" val="3975390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5" end="15"/>
                                            </p:txEl>
                                          </p:spTgt>
                                        </p:tgtEl>
                                        <p:attrNameLst>
                                          <p:attrName>style.visibility</p:attrName>
                                        </p:attrNameLst>
                                      </p:cBhvr>
                                      <p:to>
                                        <p:strVal val="visible"/>
                                      </p:to>
                                    </p:set>
                                    <p:anim calcmode="lin" valueType="num">
                                      <p:cBhvr additive="base">
                                        <p:cTn id="97"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Beispiele</a:t>
            </a:r>
            <a:endParaRPr lang="cs-CZ" dirty="0"/>
          </a:p>
        </p:txBody>
      </p:sp>
      <p:sp>
        <p:nvSpPr>
          <p:cNvPr id="3" name="Zástupný symbol pro obsah 2"/>
          <p:cNvSpPr>
            <a:spLocks noGrp="1"/>
          </p:cNvSpPr>
          <p:nvPr>
            <p:ph idx="1"/>
          </p:nvPr>
        </p:nvSpPr>
        <p:spPr/>
        <p:txBody>
          <a:bodyPr>
            <a:normAutofit fontScale="85000" lnSpcReduction="20000"/>
          </a:bodyPr>
          <a:lstStyle/>
          <a:p>
            <a:pPr marL="0" indent="0">
              <a:buNone/>
            </a:pPr>
            <a:endParaRPr lang="cs-CZ" dirty="0"/>
          </a:p>
          <a:p>
            <a:r>
              <a:rPr lang="de-DE" b="1" dirty="0">
                <a:solidFill>
                  <a:srgbClr val="FF0000"/>
                </a:solidFill>
              </a:rPr>
              <a:t>4.</a:t>
            </a:r>
            <a:endParaRPr lang="cs-CZ" b="1" dirty="0">
              <a:solidFill>
                <a:srgbClr val="FF0000"/>
              </a:solidFill>
            </a:endParaRPr>
          </a:p>
          <a:p>
            <a:r>
              <a:rPr lang="de-DE" dirty="0"/>
              <a:t>Sobald </a:t>
            </a:r>
            <a:r>
              <a:rPr lang="de-DE" b="1" dirty="0"/>
              <a:t>unser Schlitten </a:t>
            </a:r>
            <a:r>
              <a:rPr lang="de-DE" dirty="0"/>
              <a:t>da ist, geht´s los. (Seite 15)</a:t>
            </a:r>
          </a:p>
          <a:p>
            <a:r>
              <a:rPr lang="cs-CZ" dirty="0"/>
              <a:t>Jen co dostaneme </a:t>
            </a:r>
            <a:r>
              <a:rPr lang="cs-CZ" b="1" dirty="0"/>
              <a:t>náš bourák</a:t>
            </a:r>
            <a:r>
              <a:rPr lang="cs-CZ" dirty="0"/>
              <a:t>, vyrazíme. (</a:t>
            </a:r>
            <a:r>
              <a:rPr lang="cs-CZ" dirty="0" err="1"/>
              <a:t>Seite</a:t>
            </a:r>
            <a:r>
              <a:rPr lang="cs-CZ" dirty="0"/>
              <a:t> 13)</a:t>
            </a:r>
          </a:p>
          <a:p>
            <a:pPr marL="0" indent="0">
              <a:buNone/>
            </a:pPr>
            <a:endParaRPr lang="de-DE" dirty="0"/>
          </a:p>
          <a:p>
            <a:r>
              <a:rPr lang="de-DE" b="1" dirty="0">
                <a:solidFill>
                  <a:srgbClr val="FF0000"/>
                </a:solidFill>
              </a:rPr>
              <a:t>5.</a:t>
            </a:r>
            <a:endParaRPr lang="cs-CZ" b="1" dirty="0">
              <a:solidFill>
                <a:srgbClr val="FF0000"/>
              </a:solidFill>
            </a:endParaRPr>
          </a:p>
          <a:p>
            <a:r>
              <a:rPr lang="de-DE" b="1" dirty="0"/>
              <a:t>„Schweineteuer </a:t>
            </a:r>
            <a:r>
              <a:rPr lang="de-DE" dirty="0"/>
              <a:t>das Zeug, sogar im Westen, aber das spürst du gar nicht auf der Haut, so fein ist das.“ (Seite 16)</a:t>
            </a:r>
          </a:p>
          <a:p>
            <a:r>
              <a:rPr lang="pl-PL" dirty="0"/>
              <a:t>„To muselo stát </a:t>
            </a:r>
            <a:r>
              <a:rPr lang="pl-PL" b="1" dirty="0"/>
              <a:t>balík </a:t>
            </a:r>
            <a:r>
              <a:rPr lang="pl-PL" dirty="0"/>
              <a:t>i na Západě, ale na kůži to vůbec necítíš, tak je to jemný.“ (Seite</a:t>
            </a:r>
            <a:r>
              <a:rPr lang="de-DE" dirty="0"/>
              <a:t> </a:t>
            </a:r>
            <a:r>
              <a:rPr lang="cs-CZ" dirty="0"/>
              <a:t>13)</a:t>
            </a:r>
          </a:p>
        </p:txBody>
      </p:sp>
    </p:spTree>
    <p:extLst>
      <p:ext uri="{BB962C8B-B14F-4D97-AF65-F5344CB8AC3E}">
        <p14:creationId xmlns:p14="http://schemas.microsoft.com/office/powerpoint/2010/main" val="62549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Beispiele</a:t>
            </a:r>
            <a:endParaRPr lang="cs-CZ" dirty="0"/>
          </a:p>
        </p:txBody>
      </p:sp>
      <p:sp>
        <p:nvSpPr>
          <p:cNvPr id="3" name="Zástupný symbol pro obsah 2"/>
          <p:cNvSpPr>
            <a:spLocks noGrp="1"/>
          </p:cNvSpPr>
          <p:nvPr>
            <p:ph idx="1"/>
          </p:nvPr>
        </p:nvSpPr>
        <p:spPr/>
        <p:txBody>
          <a:bodyPr>
            <a:normAutofit lnSpcReduction="10000"/>
          </a:bodyPr>
          <a:lstStyle/>
          <a:p>
            <a:r>
              <a:rPr lang="de-DE" sz="1800" dirty="0">
                <a:solidFill>
                  <a:srgbClr val="FF0000"/>
                </a:solidFill>
              </a:rPr>
              <a:t>6. </a:t>
            </a:r>
            <a:r>
              <a:rPr lang="de-DE" sz="1800" dirty="0"/>
              <a:t>„Willst du Birne oder Apfel?“ … „</a:t>
            </a:r>
            <a:r>
              <a:rPr lang="de-DE" sz="1800" b="1" dirty="0"/>
              <a:t>Ist doch egal</a:t>
            </a:r>
            <a:r>
              <a:rPr lang="de-DE" sz="1800" dirty="0"/>
              <a:t>.“ (Seite 16)</a:t>
            </a:r>
          </a:p>
          <a:p>
            <a:r>
              <a:rPr lang="cs-CZ" sz="1800" dirty="0"/>
              <a:t>„Chceš hrušky, nebo jablka?“ … „</a:t>
            </a:r>
            <a:r>
              <a:rPr lang="cs-CZ" sz="1800" b="1" dirty="0"/>
              <a:t>To je fuk</a:t>
            </a:r>
            <a:r>
              <a:rPr lang="cs-CZ" sz="1800" dirty="0"/>
              <a:t>.“ (</a:t>
            </a:r>
            <a:r>
              <a:rPr lang="cs-CZ" sz="1800" dirty="0" err="1"/>
              <a:t>Seite</a:t>
            </a:r>
            <a:r>
              <a:rPr lang="cs-CZ" sz="1800" dirty="0"/>
              <a:t> 14)</a:t>
            </a:r>
            <a:endParaRPr lang="de-DE" sz="1800" dirty="0"/>
          </a:p>
          <a:p>
            <a:r>
              <a:rPr lang="de-DE" sz="1800" dirty="0">
                <a:solidFill>
                  <a:srgbClr val="FF0000"/>
                </a:solidFill>
              </a:rPr>
              <a:t>7. </a:t>
            </a:r>
            <a:r>
              <a:rPr lang="de-DE" sz="1800" dirty="0"/>
              <a:t>Sie will einfach nur mal ne </a:t>
            </a:r>
            <a:r>
              <a:rPr lang="de-DE" sz="1800" b="1" dirty="0"/>
              <a:t>schicke Klamotte</a:t>
            </a:r>
            <a:r>
              <a:rPr lang="de-DE" sz="1800" dirty="0"/>
              <a:t>. (Seite 18)</a:t>
            </a:r>
          </a:p>
          <a:p>
            <a:r>
              <a:rPr lang="cs-CZ" sz="1800" dirty="0"/>
              <a:t>Jen chce občas </a:t>
            </a:r>
            <a:r>
              <a:rPr lang="cs-CZ" sz="1800" b="1" dirty="0"/>
              <a:t>pěkný hadry</a:t>
            </a:r>
            <a:r>
              <a:rPr lang="cs-CZ" sz="1800" dirty="0"/>
              <a:t>. (</a:t>
            </a:r>
            <a:r>
              <a:rPr lang="cs-CZ" sz="1800" dirty="0" err="1"/>
              <a:t>Seite</a:t>
            </a:r>
            <a:r>
              <a:rPr lang="cs-CZ" sz="1800" dirty="0"/>
              <a:t> 15)</a:t>
            </a:r>
            <a:endParaRPr lang="de-DE" sz="1800" dirty="0"/>
          </a:p>
          <a:p>
            <a:r>
              <a:rPr lang="de-DE" sz="1800" dirty="0">
                <a:solidFill>
                  <a:srgbClr val="FF0000"/>
                </a:solidFill>
              </a:rPr>
              <a:t>8. </a:t>
            </a:r>
            <a:r>
              <a:rPr lang="de-DE" sz="1800" dirty="0"/>
              <a:t>„Ich müsste dir jedes Mal </a:t>
            </a:r>
            <a:r>
              <a:rPr lang="de-DE" sz="1800" b="1" dirty="0"/>
              <a:t>einen Strauß Rosen </a:t>
            </a:r>
            <a:r>
              <a:rPr lang="de-DE" sz="1800" dirty="0"/>
              <a:t>schenken!“ (Seite 21)</a:t>
            </a:r>
          </a:p>
          <a:p>
            <a:r>
              <a:rPr lang="cs-CZ" sz="1800" dirty="0"/>
              <a:t>„Měla bych Ti pokaždé dát </a:t>
            </a:r>
            <a:r>
              <a:rPr lang="cs-CZ" sz="1800" b="1" dirty="0"/>
              <a:t>pugét růží</a:t>
            </a:r>
            <a:r>
              <a:rPr lang="cs-CZ" sz="1800" dirty="0"/>
              <a:t>!“ </a:t>
            </a:r>
          </a:p>
          <a:p>
            <a:r>
              <a:rPr lang="de-DE" sz="1800" dirty="0">
                <a:solidFill>
                  <a:srgbClr val="FF0000"/>
                </a:solidFill>
              </a:rPr>
              <a:t>9.</a:t>
            </a:r>
            <a:r>
              <a:rPr lang="de-DE" sz="1800" dirty="0"/>
              <a:t>„Was soll der </a:t>
            </a:r>
            <a:r>
              <a:rPr lang="de-DE" sz="1800" b="1" dirty="0"/>
              <a:t>Quatsch</a:t>
            </a:r>
            <a:r>
              <a:rPr lang="de-DE" sz="1800" dirty="0"/>
              <a:t>?“, sagte Adam. (Seite 22)</a:t>
            </a:r>
          </a:p>
          <a:p>
            <a:r>
              <a:rPr lang="pl-PL" sz="1800" dirty="0"/>
              <a:t>„Co to máš za </a:t>
            </a:r>
            <a:r>
              <a:rPr lang="pl-PL" sz="1800" b="1" dirty="0"/>
              <a:t>řeči</a:t>
            </a:r>
            <a:r>
              <a:rPr lang="pl-PL" sz="1800" dirty="0"/>
              <a:t>?“, řekl Adam. (Seite 18)</a:t>
            </a:r>
          </a:p>
          <a:p>
            <a:r>
              <a:rPr lang="de-DE" sz="1800" dirty="0">
                <a:solidFill>
                  <a:srgbClr val="FF0000"/>
                </a:solidFill>
              </a:rPr>
              <a:t>10. </a:t>
            </a:r>
            <a:r>
              <a:rPr lang="de-DE" sz="1800" dirty="0"/>
              <a:t>„Kannst du den </a:t>
            </a:r>
            <a:r>
              <a:rPr lang="de-DE" sz="1800" b="1" dirty="0"/>
              <a:t>Stinkestumpen </a:t>
            </a:r>
            <a:r>
              <a:rPr lang="de-DE" sz="1800" dirty="0"/>
              <a:t>nicht mal wegtun. Du kriegst noch Lungenkrebs.“ </a:t>
            </a:r>
            <a:r>
              <a:rPr lang="cs-CZ" sz="1800" dirty="0"/>
              <a:t>(</a:t>
            </a:r>
            <a:r>
              <a:rPr lang="cs-CZ" sz="1800" dirty="0" err="1"/>
              <a:t>Seite</a:t>
            </a:r>
            <a:r>
              <a:rPr lang="cs-CZ" sz="1800" dirty="0"/>
              <a:t> 20)</a:t>
            </a:r>
          </a:p>
          <a:p>
            <a:r>
              <a:rPr lang="cs-CZ" sz="1800" dirty="0"/>
              <a:t>„Nemohl bys tu </a:t>
            </a:r>
            <a:r>
              <a:rPr lang="cs-CZ" sz="1800" b="1" dirty="0"/>
              <a:t>smradlavou věc </a:t>
            </a:r>
            <a:r>
              <a:rPr lang="cs-CZ" sz="1800" dirty="0"/>
              <a:t>aspoň jednou odložit?! Ještě dostaneš rakovinu</a:t>
            </a:r>
          </a:p>
          <a:p>
            <a:pPr marL="0" indent="0">
              <a:buNone/>
            </a:pPr>
            <a:r>
              <a:rPr lang="de-DE" sz="1800" dirty="0"/>
              <a:t>        </a:t>
            </a:r>
            <a:r>
              <a:rPr lang="cs-CZ" sz="1800" dirty="0"/>
              <a:t>plic.“ (</a:t>
            </a:r>
            <a:r>
              <a:rPr lang="cs-CZ" sz="1800" dirty="0" err="1"/>
              <a:t>Seite</a:t>
            </a:r>
            <a:r>
              <a:rPr lang="cs-CZ" sz="1800" dirty="0"/>
              <a:t> 17)</a:t>
            </a:r>
            <a:endParaRPr lang="de-DE" sz="1800" dirty="0"/>
          </a:p>
          <a:p>
            <a:r>
              <a:rPr lang="de-DE" sz="1800" dirty="0">
                <a:solidFill>
                  <a:srgbClr val="FF0000"/>
                </a:solidFill>
              </a:rPr>
              <a:t>11. </a:t>
            </a:r>
            <a:r>
              <a:rPr lang="de-DE" sz="1800" dirty="0"/>
              <a:t>„Ich versuche hier nur wegzukommen, bevor der große </a:t>
            </a:r>
            <a:r>
              <a:rPr lang="de-DE" sz="1800" b="1" dirty="0"/>
              <a:t>Hammer fällt</a:t>
            </a:r>
            <a:r>
              <a:rPr lang="de-DE" sz="1800" dirty="0"/>
              <a:t>.“ (Seite 29)</a:t>
            </a:r>
          </a:p>
          <a:p>
            <a:r>
              <a:rPr lang="cs-CZ" sz="1800" dirty="0"/>
              <a:t>„Jen se snažím odsud odejít, než mi to </a:t>
            </a:r>
            <a:r>
              <a:rPr lang="cs-CZ" sz="1800" b="1" dirty="0"/>
              <a:t>docvakne</a:t>
            </a:r>
            <a:r>
              <a:rPr lang="cs-CZ" sz="1800" dirty="0"/>
              <a:t>.“ (</a:t>
            </a:r>
            <a:r>
              <a:rPr lang="cs-CZ" sz="1800" dirty="0" err="1"/>
              <a:t>Seite</a:t>
            </a:r>
            <a:r>
              <a:rPr lang="cs-CZ" sz="1800" dirty="0"/>
              <a:t> 24)</a:t>
            </a:r>
            <a:endParaRPr lang="de-DE" sz="1800" dirty="0">
              <a:solidFill>
                <a:srgbClr val="FF0000"/>
              </a:solidFill>
            </a:endParaRPr>
          </a:p>
        </p:txBody>
      </p:sp>
    </p:spTree>
    <p:extLst>
      <p:ext uri="{BB962C8B-B14F-4D97-AF65-F5344CB8AC3E}">
        <p14:creationId xmlns:p14="http://schemas.microsoft.com/office/powerpoint/2010/main" val="4263157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Beispiele</a:t>
            </a:r>
            <a:endParaRPr lang="cs-CZ" dirty="0"/>
          </a:p>
        </p:txBody>
      </p:sp>
      <p:sp>
        <p:nvSpPr>
          <p:cNvPr id="3" name="Zástupný symbol pro obsah 2"/>
          <p:cNvSpPr>
            <a:spLocks noGrp="1"/>
          </p:cNvSpPr>
          <p:nvPr>
            <p:ph idx="1"/>
          </p:nvPr>
        </p:nvSpPr>
        <p:spPr/>
        <p:txBody>
          <a:bodyPr>
            <a:normAutofit lnSpcReduction="10000"/>
          </a:bodyPr>
          <a:lstStyle/>
          <a:p>
            <a:r>
              <a:rPr lang="de-DE" sz="1800" dirty="0">
                <a:solidFill>
                  <a:srgbClr val="FF0000"/>
                </a:solidFill>
              </a:rPr>
              <a:t>12. </a:t>
            </a:r>
            <a:r>
              <a:rPr lang="de-DE" sz="1800" dirty="0"/>
              <a:t>„Macht dich </a:t>
            </a:r>
            <a:r>
              <a:rPr lang="de-DE" sz="1800" b="1" dirty="0"/>
              <a:t>üppiges Fleisch </a:t>
            </a:r>
            <a:r>
              <a:rPr lang="de-DE" sz="1800" dirty="0"/>
              <a:t>an?“ (Seite 29)</a:t>
            </a:r>
          </a:p>
          <a:p>
            <a:r>
              <a:rPr lang="cs-CZ" sz="1800" dirty="0"/>
              <a:t>„</a:t>
            </a:r>
            <a:r>
              <a:rPr lang="cs-CZ" sz="1800" dirty="0" err="1"/>
              <a:t>Přitahujou</a:t>
            </a:r>
            <a:r>
              <a:rPr lang="cs-CZ" sz="1800" dirty="0"/>
              <a:t> Tě </a:t>
            </a:r>
            <a:r>
              <a:rPr lang="cs-CZ" sz="1800" b="1" dirty="0"/>
              <a:t>bujný tvary</a:t>
            </a:r>
            <a:r>
              <a:rPr lang="cs-CZ" sz="1800" dirty="0"/>
              <a:t>?“ (</a:t>
            </a:r>
            <a:r>
              <a:rPr lang="cs-CZ" sz="1800" dirty="0" err="1"/>
              <a:t>Seite</a:t>
            </a:r>
            <a:r>
              <a:rPr lang="cs-CZ" sz="1800" dirty="0"/>
              <a:t> 24)</a:t>
            </a:r>
            <a:endParaRPr lang="de-DE" sz="1800" dirty="0"/>
          </a:p>
          <a:p>
            <a:r>
              <a:rPr lang="de-DE" sz="1800" dirty="0">
                <a:solidFill>
                  <a:srgbClr val="FF0000"/>
                </a:solidFill>
              </a:rPr>
              <a:t>13. </a:t>
            </a:r>
            <a:r>
              <a:rPr lang="de-DE" sz="1800" dirty="0"/>
              <a:t>„Ich hatte immer gehofft, dass ich davon nichts mitkriegen muss, dass ich nicht</a:t>
            </a:r>
          </a:p>
          <a:p>
            <a:pPr marL="0" indent="0">
              <a:buNone/>
            </a:pPr>
            <a:r>
              <a:rPr lang="de-DE" sz="1800" dirty="0"/>
              <a:t>gezwungen werde, ernsthaft darüber nachzudenken, wie das bei euch abläuft, wenn</a:t>
            </a:r>
          </a:p>
          <a:p>
            <a:pPr marL="0" indent="0">
              <a:buNone/>
            </a:pPr>
            <a:r>
              <a:rPr lang="de-DE" sz="1800" dirty="0"/>
              <a:t>deine Geschöpfe Seidenblusen auf nackter Haut tragen oder diese </a:t>
            </a:r>
            <a:r>
              <a:rPr lang="de-DE" sz="1800" b="1" dirty="0"/>
              <a:t>monströsen</a:t>
            </a:r>
          </a:p>
          <a:p>
            <a:pPr marL="0" indent="0">
              <a:buNone/>
            </a:pPr>
            <a:r>
              <a:rPr lang="de-DE" sz="1800" b="1" dirty="0"/>
              <a:t>Dekolletés</a:t>
            </a:r>
            <a:r>
              <a:rPr lang="de-DE" sz="1800" dirty="0"/>
              <a:t>, </a:t>
            </a:r>
            <a:r>
              <a:rPr lang="de-DE" sz="1800" b="1" dirty="0"/>
              <a:t>die Ärsche</a:t>
            </a:r>
            <a:r>
              <a:rPr lang="de-DE" sz="1800" dirty="0"/>
              <a:t>, die du ihnen besser verkleinerst als jeder Chirurg …“ </a:t>
            </a:r>
            <a:r>
              <a:rPr lang="cs-CZ" sz="1800" dirty="0"/>
              <a:t>(</a:t>
            </a:r>
            <a:r>
              <a:rPr lang="cs-CZ" sz="1800" dirty="0" err="1"/>
              <a:t>Seite</a:t>
            </a:r>
            <a:r>
              <a:rPr lang="cs-CZ" sz="1800" dirty="0"/>
              <a:t> 30)</a:t>
            </a:r>
          </a:p>
          <a:p>
            <a:r>
              <a:rPr lang="cs-CZ" sz="1800" dirty="0"/>
              <a:t>„Vždycky jsem doufala, že se o tom nikdy nedozvím, že nikdy nebudu nucena vážně</a:t>
            </a:r>
          </a:p>
          <a:p>
            <a:pPr marL="0" indent="0">
              <a:buNone/>
            </a:pPr>
            <a:r>
              <a:rPr lang="cs-CZ" sz="1800" dirty="0"/>
              <a:t>přemýšlet o tom, jak to s </a:t>
            </a:r>
            <a:r>
              <a:rPr lang="cs-CZ" sz="1800" dirty="0" err="1"/>
              <a:t>váma</a:t>
            </a:r>
            <a:r>
              <a:rPr lang="cs-CZ" sz="1800" dirty="0"/>
              <a:t> je, když tvoje ženské výtvory nosí hedvábné halenky na</a:t>
            </a:r>
          </a:p>
          <a:p>
            <a:pPr marL="0" indent="0">
              <a:buNone/>
            </a:pPr>
            <a:r>
              <a:rPr lang="cs-CZ" sz="1800" dirty="0"/>
              <a:t>holém těle nebo ty </a:t>
            </a:r>
            <a:r>
              <a:rPr lang="cs-CZ" sz="1800" b="1" dirty="0"/>
              <a:t>obrovské výstřihy</a:t>
            </a:r>
            <a:r>
              <a:rPr lang="cs-CZ" sz="1800" dirty="0"/>
              <a:t>, </a:t>
            </a:r>
            <a:r>
              <a:rPr lang="cs-CZ" sz="1800" b="1" dirty="0"/>
              <a:t>prdele </a:t>
            </a:r>
            <a:r>
              <a:rPr lang="cs-CZ" sz="1800" dirty="0"/>
              <a:t>jim umíš zmenšovat líp než kterýkoli</a:t>
            </a:r>
          </a:p>
          <a:p>
            <a:pPr marL="0" indent="0">
              <a:buNone/>
            </a:pPr>
            <a:r>
              <a:rPr lang="cs-CZ" sz="1800" dirty="0"/>
              <a:t>chirurg.“ (</a:t>
            </a:r>
            <a:r>
              <a:rPr lang="cs-CZ" sz="1800" dirty="0" err="1"/>
              <a:t>Seite</a:t>
            </a:r>
            <a:r>
              <a:rPr lang="cs-CZ" sz="1800" dirty="0"/>
              <a:t> 24)</a:t>
            </a:r>
            <a:endParaRPr lang="de-DE" sz="1800" dirty="0"/>
          </a:p>
          <a:p>
            <a:r>
              <a:rPr lang="de-DE" sz="1800" dirty="0">
                <a:solidFill>
                  <a:srgbClr val="FF0000"/>
                </a:solidFill>
              </a:rPr>
              <a:t>14. </a:t>
            </a:r>
            <a:r>
              <a:rPr lang="de-DE" sz="1800" dirty="0"/>
              <a:t>So wie der dich </a:t>
            </a:r>
            <a:r>
              <a:rPr lang="de-DE" sz="1800" b="1" dirty="0"/>
              <a:t>angebaggert </a:t>
            </a:r>
            <a:r>
              <a:rPr lang="de-DE" sz="1800" dirty="0"/>
              <a:t>hat, du hast selbst gesagt ... (Seite 31)</a:t>
            </a:r>
          </a:p>
          <a:p>
            <a:r>
              <a:rPr lang="pl-PL" sz="1800" dirty="0"/>
              <a:t>To je ten, co Tě </a:t>
            </a:r>
            <a:r>
              <a:rPr lang="pl-PL" sz="1800" b="1" dirty="0"/>
              <a:t>balil</a:t>
            </a:r>
            <a:r>
              <a:rPr lang="pl-PL" sz="1800" dirty="0"/>
              <a:t>, že jo, sama jsi to říkala … (Seite 26)</a:t>
            </a:r>
            <a:endParaRPr lang="de-DE" sz="1800" dirty="0"/>
          </a:p>
          <a:p>
            <a:r>
              <a:rPr lang="de-DE" sz="1800" dirty="0">
                <a:solidFill>
                  <a:srgbClr val="FF0000"/>
                </a:solidFill>
              </a:rPr>
              <a:t>15. </a:t>
            </a:r>
            <a:r>
              <a:rPr lang="de-DE" sz="1800" b="1" dirty="0"/>
              <a:t>Grün und blau ist Kasper seine Frau. </a:t>
            </a:r>
            <a:r>
              <a:rPr lang="de-DE" sz="1800" dirty="0"/>
              <a:t>(Seite 32)</a:t>
            </a:r>
          </a:p>
          <a:p>
            <a:r>
              <a:rPr lang="cs-CZ" sz="1800" b="1" dirty="0"/>
              <a:t>Zelená modrá, pro blázna dobrá. </a:t>
            </a:r>
            <a:r>
              <a:rPr lang="cs-CZ" sz="1800" dirty="0"/>
              <a:t>(</a:t>
            </a:r>
            <a:r>
              <a:rPr lang="cs-CZ" sz="1800" dirty="0" err="1"/>
              <a:t>Seite</a:t>
            </a:r>
            <a:r>
              <a:rPr lang="cs-CZ" sz="1800" dirty="0"/>
              <a:t> 26)</a:t>
            </a:r>
            <a:endParaRPr lang="de-DE" sz="1800" dirty="0">
              <a:solidFill>
                <a:srgbClr val="FF0000"/>
              </a:solidFill>
            </a:endParaRPr>
          </a:p>
        </p:txBody>
      </p:sp>
    </p:spTree>
    <p:extLst>
      <p:ext uri="{BB962C8B-B14F-4D97-AF65-F5344CB8AC3E}">
        <p14:creationId xmlns:p14="http://schemas.microsoft.com/office/powerpoint/2010/main" val="1278111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a:solidFill>
                  <a:srgbClr val="FF0000"/>
                </a:solidFill>
              </a:rPr>
              <a:t>16. </a:t>
            </a:r>
            <a:r>
              <a:rPr lang="de-DE" sz="1800" dirty="0"/>
              <a:t>„Sie hat verlangt, dass ich bis zum Schichtende arbeite und morgen auch noch, da hab ich gekündigt, aus und </a:t>
            </a:r>
            <a:r>
              <a:rPr lang="de-DE" sz="1800" b="1" dirty="0"/>
              <a:t>Schluss</a:t>
            </a:r>
            <a:r>
              <a:rPr lang="de-DE" sz="1800" dirty="0"/>
              <a:t>.“ (Seite 31)</a:t>
            </a:r>
          </a:p>
          <a:p>
            <a:r>
              <a:rPr lang="cs-CZ" sz="1800" dirty="0"/>
              <a:t>„Ona chtěla, abych dělala do konce směny a ještě zítra, tak jsem dala </a:t>
            </a:r>
            <a:r>
              <a:rPr lang="cs-CZ" sz="1800" dirty="0" err="1"/>
              <a:t>výpověd</a:t>
            </a:r>
            <a:r>
              <a:rPr lang="cs-CZ" sz="1800" dirty="0"/>
              <a:t>, hotovo,</a:t>
            </a:r>
            <a:r>
              <a:rPr lang="de-DE" sz="1800" dirty="0"/>
              <a:t> </a:t>
            </a:r>
            <a:r>
              <a:rPr lang="cs-CZ" sz="1800" b="1" dirty="0"/>
              <a:t>šlus</a:t>
            </a:r>
            <a:r>
              <a:rPr lang="cs-CZ" sz="1800" dirty="0"/>
              <a:t>.“ (</a:t>
            </a:r>
            <a:r>
              <a:rPr lang="cs-CZ" sz="1800" dirty="0" err="1"/>
              <a:t>Seite</a:t>
            </a:r>
            <a:r>
              <a:rPr lang="cs-CZ" sz="1800" dirty="0"/>
              <a:t> 26)</a:t>
            </a:r>
          </a:p>
          <a:p>
            <a:r>
              <a:rPr lang="de-DE" sz="1800" dirty="0">
                <a:solidFill>
                  <a:srgbClr val="FF0000"/>
                </a:solidFill>
              </a:rPr>
              <a:t>17. </a:t>
            </a:r>
            <a:r>
              <a:rPr lang="de-DE" sz="1800" dirty="0"/>
              <a:t>Doch die Vorstellung, irgendwann wieder aufstehen zu müssen, </a:t>
            </a:r>
            <a:r>
              <a:rPr lang="de-DE" sz="1800" b="1" dirty="0"/>
              <a:t>hielt ihn auf den </a:t>
            </a:r>
            <a:r>
              <a:rPr lang="cs-CZ" sz="1800" b="1" dirty="0" err="1"/>
              <a:t>Beinen</a:t>
            </a:r>
            <a:r>
              <a:rPr lang="cs-CZ" sz="1800" b="1" dirty="0"/>
              <a:t>. </a:t>
            </a:r>
            <a:r>
              <a:rPr lang="cs-CZ" sz="1800" dirty="0"/>
              <a:t>(</a:t>
            </a:r>
            <a:r>
              <a:rPr lang="cs-CZ" sz="1800" dirty="0" err="1"/>
              <a:t>Seite</a:t>
            </a:r>
            <a:r>
              <a:rPr lang="cs-CZ" sz="1800" dirty="0"/>
              <a:t> 33)</a:t>
            </a:r>
          </a:p>
          <a:p>
            <a:r>
              <a:rPr lang="cs-CZ" sz="1800" dirty="0"/>
              <a:t>Jenže představa, že stejně zase bude muset někdy vstát, </a:t>
            </a:r>
            <a:r>
              <a:rPr lang="cs-CZ" sz="1800" b="1" dirty="0"/>
              <a:t>ho udržela na nohou</a:t>
            </a:r>
            <a:r>
              <a:rPr lang="cs-CZ" sz="1800" dirty="0"/>
              <a:t>.</a:t>
            </a:r>
            <a:r>
              <a:rPr lang="de-DE" sz="1800" dirty="0"/>
              <a:t> </a:t>
            </a:r>
          </a:p>
          <a:p>
            <a:r>
              <a:rPr lang="de-DE" sz="1800" dirty="0">
                <a:solidFill>
                  <a:srgbClr val="FF0000"/>
                </a:solidFill>
              </a:rPr>
              <a:t>18. </a:t>
            </a:r>
            <a:r>
              <a:rPr lang="de-DE" sz="1800" dirty="0"/>
              <a:t>Na, </a:t>
            </a:r>
            <a:r>
              <a:rPr lang="de-DE" sz="1800" b="1" dirty="0"/>
              <a:t>ist das Leben noch frisch</a:t>
            </a:r>
            <a:r>
              <a:rPr lang="de-DE" sz="1800" dirty="0"/>
              <a:t>? (Seite 34)</a:t>
            </a:r>
          </a:p>
          <a:p>
            <a:r>
              <a:rPr lang="pl-PL" sz="1800" dirty="0"/>
              <a:t>Tak jak, </a:t>
            </a:r>
            <a:r>
              <a:rPr lang="pl-PL" sz="1800" b="1" dirty="0"/>
              <a:t>všechno klape</a:t>
            </a:r>
            <a:r>
              <a:rPr lang="pl-PL" sz="1800" dirty="0"/>
              <a:t>? (Seite 29)</a:t>
            </a:r>
            <a:endParaRPr lang="de-DE" sz="1800" dirty="0"/>
          </a:p>
          <a:p>
            <a:r>
              <a:rPr lang="de-DE" sz="1800" dirty="0">
                <a:solidFill>
                  <a:srgbClr val="FF0000"/>
                </a:solidFill>
              </a:rPr>
              <a:t>19. </a:t>
            </a:r>
            <a:r>
              <a:rPr lang="de-DE" sz="1800" dirty="0"/>
              <a:t>Evelyn stieß einen hohen Laut aus. „</a:t>
            </a:r>
            <a:r>
              <a:rPr lang="de-DE" sz="1800" b="1" dirty="0"/>
              <a:t>Das geht dich einen Dreck an</a:t>
            </a:r>
            <a:r>
              <a:rPr lang="de-DE" sz="1800" dirty="0"/>
              <a:t>! (Seite 46)</a:t>
            </a:r>
          </a:p>
          <a:p>
            <a:r>
              <a:rPr lang="cs-CZ" sz="1800" b="1" dirty="0"/>
              <a:t>„Do toho ti je kulový!“ </a:t>
            </a:r>
            <a:r>
              <a:rPr lang="cs-CZ" sz="1800" dirty="0"/>
              <a:t>vyjela na něj Evelyn. (</a:t>
            </a:r>
            <a:r>
              <a:rPr lang="cs-CZ" sz="1800" dirty="0" err="1"/>
              <a:t>Seite</a:t>
            </a:r>
            <a:r>
              <a:rPr lang="cs-CZ" sz="1800" dirty="0"/>
              <a:t> 38)</a:t>
            </a:r>
            <a:endParaRPr lang="de-DE" sz="1800" dirty="0"/>
          </a:p>
          <a:p>
            <a:r>
              <a:rPr lang="de-DE" sz="1800" dirty="0">
                <a:solidFill>
                  <a:srgbClr val="FF0000"/>
                </a:solidFill>
              </a:rPr>
              <a:t>20. </a:t>
            </a:r>
            <a:r>
              <a:rPr lang="de-DE" sz="1800" b="1" dirty="0"/>
              <a:t>„Wie man´s macht, macht man´s verkehr“ </a:t>
            </a:r>
            <a:r>
              <a:rPr lang="de-DE" sz="1800" dirty="0"/>
              <a:t>sagte Adam, setzte sich Evelyns</a:t>
            </a:r>
          </a:p>
          <a:p>
            <a:r>
              <a:rPr lang="de-DE" sz="1800" dirty="0"/>
              <a:t>Hut auf, griff nach Evelyns Sporttasche, die </a:t>
            </a:r>
            <a:r>
              <a:rPr lang="de-DE" sz="1800" b="1" dirty="0"/>
              <a:t>federleicht </a:t>
            </a:r>
            <a:r>
              <a:rPr lang="de-DE" sz="1800" dirty="0"/>
              <a:t>war, und verstaute sie</a:t>
            </a:r>
          </a:p>
          <a:p>
            <a:r>
              <a:rPr lang="de-DE" sz="1800" dirty="0"/>
              <a:t>hinter dem Fahrersitz. (Seite 54)</a:t>
            </a:r>
          </a:p>
          <a:p>
            <a:r>
              <a:rPr lang="cs-CZ" sz="1800" b="1" dirty="0"/>
              <a:t>„Děj se vůle boží,“ </a:t>
            </a:r>
            <a:r>
              <a:rPr lang="cs-CZ" sz="1800" dirty="0"/>
              <a:t>řekl Adam, posadil si </a:t>
            </a:r>
            <a:r>
              <a:rPr lang="cs-CZ" sz="1800" dirty="0" err="1"/>
              <a:t>Evelynin</a:t>
            </a:r>
            <a:r>
              <a:rPr lang="cs-CZ" sz="1800" dirty="0"/>
              <a:t> slamák na hlavu, hmátl po její</a:t>
            </a:r>
          </a:p>
          <a:p>
            <a:r>
              <a:rPr lang="cs-CZ" sz="1800" dirty="0"/>
              <a:t>sportovní tašce, která byla </a:t>
            </a:r>
            <a:r>
              <a:rPr lang="cs-CZ" sz="1800" b="1" dirty="0"/>
              <a:t>lehounká jako pírko</a:t>
            </a:r>
            <a:r>
              <a:rPr lang="cs-CZ" sz="1800" dirty="0"/>
              <a:t>, a nacpal ji za sedadlo řidiče.</a:t>
            </a:r>
          </a:p>
          <a:p>
            <a:r>
              <a:rPr lang="cs-CZ" sz="1800" dirty="0"/>
              <a:t>(Seite45)</a:t>
            </a:r>
            <a:endParaRPr lang="cs-CZ" sz="1800" dirty="0">
              <a:solidFill>
                <a:srgbClr val="FF0000"/>
              </a:solidFill>
            </a:endParaRPr>
          </a:p>
        </p:txBody>
      </p:sp>
    </p:spTree>
    <p:extLst>
      <p:ext uri="{BB962C8B-B14F-4D97-AF65-F5344CB8AC3E}">
        <p14:creationId xmlns:p14="http://schemas.microsoft.com/office/powerpoint/2010/main" val="1692293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Beispiele</a:t>
            </a:r>
            <a:endParaRPr lang="cs-CZ" dirty="0"/>
          </a:p>
        </p:txBody>
      </p:sp>
      <p:sp>
        <p:nvSpPr>
          <p:cNvPr id="3" name="Zástupný symbol pro obsah 2"/>
          <p:cNvSpPr>
            <a:spLocks noGrp="1"/>
          </p:cNvSpPr>
          <p:nvPr>
            <p:ph idx="1"/>
          </p:nvPr>
        </p:nvSpPr>
        <p:spPr/>
        <p:txBody>
          <a:bodyPr>
            <a:normAutofit fontScale="92500" lnSpcReduction="10000"/>
          </a:bodyPr>
          <a:lstStyle/>
          <a:p>
            <a:r>
              <a:rPr lang="de-DE" sz="1800" dirty="0">
                <a:solidFill>
                  <a:srgbClr val="FF0000"/>
                </a:solidFill>
              </a:rPr>
              <a:t>21. </a:t>
            </a:r>
            <a:r>
              <a:rPr lang="de-DE" sz="1800" dirty="0"/>
              <a:t>„Ich hab ein Kostüm entworfen. Und bei der Hitze … </a:t>
            </a:r>
            <a:r>
              <a:rPr lang="de-DE" sz="1800" b="1" dirty="0"/>
              <a:t>Evi ist völlig durchgedreht</a:t>
            </a:r>
            <a:r>
              <a:rPr lang="de-DE" sz="1800" dirty="0"/>
              <a:t>.“ </a:t>
            </a:r>
            <a:r>
              <a:rPr lang="cs-CZ" sz="1800" dirty="0"/>
              <a:t>(</a:t>
            </a:r>
            <a:r>
              <a:rPr lang="cs-CZ" sz="1800" dirty="0" err="1"/>
              <a:t>Seite</a:t>
            </a:r>
            <a:r>
              <a:rPr lang="cs-CZ" sz="1800" dirty="0"/>
              <a:t> 54)</a:t>
            </a:r>
          </a:p>
          <a:p>
            <a:r>
              <a:rPr lang="cs-CZ" sz="1800" dirty="0"/>
              <a:t>„Navrhoval jsem kostým. A v tom vedru … </a:t>
            </a:r>
            <a:r>
              <a:rPr lang="cs-CZ" sz="1800" b="1" dirty="0"/>
              <a:t>Evelyn úplně přeskočilo</a:t>
            </a:r>
            <a:r>
              <a:rPr lang="cs-CZ" sz="1800" dirty="0"/>
              <a:t>.“ (</a:t>
            </a:r>
            <a:r>
              <a:rPr lang="cs-CZ" sz="1800" dirty="0" err="1"/>
              <a:t>Seite</a:t>
            </a:r>
            <a:r>
              <a:rPr lang="cs-CZ" sz="1800" dirty="0"/>
              <a:t> 45)</a:t>
            </a:r>
            <a:endParaRPr lang="de-DE" sz="1800" dirty="0"/>
          </a:p>
          <a:p>
            <a:r>
              <a:rPr lang="de-DE" sz="1800" dirty="0">
                <a:solidFill>
                  <a:srgbClr val="FF0000"/>
                </a:solidFill>
              </a:rPr>
              <a:t>22. </a:t>
            </a:r>
            <a:r>
              <a:rPr lang="de-DE" sz="1800" dirty="0"/>
              <a:t>Adam </a:t>
            </a:r>
            <a:r>
              <a:rPr lang="de-DE" sz="1800" b="1" dirty="0"/>
              <a:t>zuckte mit den Schultern</a:t>
            </a:r>
            <a:r>
              <a:rPr lang="de-DE" sz="1800" dirty="0"/>
              <a:t>. „Nicht dran denken. </a:t>
            </a:r>
            <a:r>
              <a:rPr lang="de-DE" sz="1800" b="1" dirty="0"/>
              <a:t>Die sind wie Tiere. Die</a:t>
            </a:r>
          </a:p>
          <a:p>
            <a:pPr marL="0" indent="0">
              <a:buNone/>
            </a:pPr>
            <a:r>
              <a:rPr lang="de-DE" sz="1800" b="1" dirty="0"/>
              <a:t>riechen deine Angst, für Angst haben die </a:t>
            </a:r>
            <a:r>
              <a:rPr lang="de-DE" sz="1800" b="1" dirty="0" err="1"/>
              <a:t>nen</a:t>
            </a:r>
            <a:r>
              <a:rPr lang="de-DE" sz="1800" b="1" dirty="0"/>
              <a:t> echten Riecher.“ „Scharfe</a:t>
            </a:r>
          </a:p>
          <a:p>
            <a:pPr marL="0" indent="0">
              <a:buNone/>
            </a:pPr>
            <a:r>
              <a:rPr lang="de-DE" sz="1800" b="1" dirty="0"/>
              <a:t>Hunde, </a:t>
            </a:r>
            <a:r>
              <a:rPr lang="de-DE" sz="1800" dirty="0"/>
              <a:t>was?“, fragte Michael. (Seite 54)</a:t>
            </a:r>
          </a:p>
          <a:p>
            <a:r>
              <a:rPr lang="cs-CZ" sz="1800" dirty="0"/>
              <a:t>Adam </a:t>
            </a:r>
            <a:r>
              <a:rPr lang="cs-CZ" sz="1800" b="1" dirty="0"/>
              <a:t>pokrčil rameny</a:t>
            </a:r>
            <a:r>
              <a:rPr lang="cs-CZ" sz="1800" dirty="0"/>
              <a:t>. „Na to se nesmí myslet. </a:t>
            </a:r>
            <a:r>
              <a:rPr lang="cs-CZ" sz="1800" b="1" dirty="0"/>
              <a:t>Oni jsou jako zvířata. Cítí tvůj</a:t>
            </a:r>
          </a:p>
          <a:p>
            <a:pPr marL="0" indent="0">
              <a:buNone/>
            </a:pPr>
            <a:r>
              <a:rPr lang="cs-CZ" sz="1800" b="1" dirty="0"/>
              <a:t>strach, na strach mají fakt čuch.“ „Ostrý psi, </a:t>
            </a:r>
            <a:r>
              <a:rPr lang="cs-CZ" sz="1800" dirty="0"/>
              <a:t>že jo?“, zeptal se Michael. (</a:t>
            </a:r>
            <a:r>
              <a:rPr lang="cs-CZ" sz="1800" dirty="0" err="1"/>
              <a:t>Seite</a:t>
            </a:r>
            <a:r>
              <a:rPr lang="de-DE" sz="1800" dirty="0"/>
              <a:t> </a:t>
            </a:r>
            <a:r>
              <a:rPr lang="cs-CZ" sz="1800" dirty="0"/>
              <a:t>45)</a:t>
            </a:r>
            <a:endParaRPr lang="de-DE" sz="1800" dirty="0"/>
          </a:p>
          <a:p>
            <a:r>
              <a:rPr lang="de-DE" sz="1800" dirty="0">
                <a:solidFill>
                  <a:srgbClr val="FF0000"/>
                </a:solidFill>
              </a:rPr>
              <a:t>23. </a:t>
            </a:r>
            <a:r>
              <a:rPr lang="de-DE" sz="1800" dirty="0"/>
              <a:t>„Aus der Deutschen Demokratischen Republik. Sie haben Michael </a:t>
            </a:r>
            <a:r>
              <a:rPr lang="de-DE" sz="1800" b="1" dirty="0"/>
              <a:t>rausgefischt.“ „Schweine, Schweine, Schweine!“ </a:t>
            </a:r>
            <a:r>
              <a:rPr lang="de-DE" sz="1800" dirty="0"/>
              <a:t>rief Simone. (Seite 59)</a:t>
            </a:r>
          </a:p>
          <a:p>
            <a:r>
              <a:rPr lang="cs-CZ" sz="1800" dirty="0"/>
              <a:t>„Přijel jsem z Německé demokratické republiky. Michaela </a:t>
            </a:r>
            <a:r>
              <a:rPr lang="cs-CZ" sz="1800" b="1" dirty="0"/>
              <a:t>vyhmátli</a:t>
            </a:r>
            <a:r>
              <a:rPr lang="cs-CZ" sz="1800" dirty="0"/>
              <a:t>.“ </a:t>
            </a:r>
            <a:r>
              <a:rPr lang="cs-CZ" sz="1800" b="1" dirty="0"/>
              <a:t>„Svině, svině,</a:t>
            </a:r>
          </a:p>
          <a:p>
            <a:pPr marL="0" indent="0">
              <a:buNone/>
            </a:pPr>
            <a:r>
              <a:rPr lang="it-IT" sz="1800" b="1" dirty="0"/>
              <a:t>svině!“ </a:t>
            </a:r>
            <a:r>
              <a:rPr lang="it-IT" sz="1800" dirty="0"/>
              <a:t>křičela Simona. (Seite 49)</a:t>
            </a:r>
          </a:p>
          <a:p>
            <a:r>
              <a:rPr lang="it-IT" sz="1800" dirty="0">
                <a:solidFill>
                  <a:srgbClr val="FF0000"/>
                </a:solidFill>
              </a:rPr>
              <a:t>24. </a:t>
            </a:r>
            <a:r>
              <a:rPr lang="de-DE" sz="1800" dirty="0"/>
              <a:t>„</a:t>
            </a:r>
            <a:r>
              <a:rPr lang="de-DE" sz="1800" b="1" dirty="0"/>
              <a:t>Haben sie dich auf uns gehetzt</a:t>
            </a:r>
            <a:r>
              <a:rPr lang="de-DE" sz="1800" dirty="0"/>
              <a:t>, Adam?!“ Simone trat zwischen ihn und Evelyn.</a:t>
            </a:r>
          </a:p>
          <a:p>
            <a:pPr marL="0" indent="0">
              <a:buNone/>
            </a:pPr>
            <a:r>
              <a:rPr lang="de-DE" sz="1800" dirty="0"/>
              <a:t>„Ist das </a:t>
            </a:r>
            <a:r>
              <a:rPr lang="de-DE" sz="1800" u="sng" dirty="0"/>
              <a:t>dein Auftrag</a:t>
            </a:r>
            <a:r>
              <a:rPr lang="de-DE" sz="1800" dirty="0"/>
              <a:t>?“ (Seite 60)</a:t>
            </a:r>
          </a:p>
          <a:p>
            <a:r>
              <a:rPr lang="pt-BR" sz="1800" dirty="0"/>
              <a:t>„</a:t>
            </a:r>
            <a:r>
              <a:rPr lang="pt-BR" sz="1800" b="1" dirty="0"/>
              <a:t>Nasadili Tě na nás, Adame</a:t>
            </a:r>
            <a:r>
              <a:rPr lang="pt-BR" sz="1800" dirty="0"/>
              <a:t>?!“ Simona se postavila mezi něho a Evelyn. „Dostal</a:t>
            </a:r>
          </a:p>
          <a:p>
            <a:pPr marL="0" indent="0">
              <a:buNone/>
            </a:pPr>
            <a:r>
              <a:rPr lang="cs-CZ" sz="1800" dirty="0"/>
              <a:t>jsi úkol?“ (</a:t>
            </a:r>
            <a:r>
              <a:rPr lang="cs-CZ" sz="1800" dirty="0" err="1"/>
              <a:t>Seite</a:t>
            </a:r>
            <a:r>
              <a:rPr lang="cs-CZ" sz="1800" dirty="0"/>
              <a:t> 50)</a:t>
            </a:r>
            <a:endParaRPr lang="cs-CZ" sz="1800" dirty="0">
              <a:solidFill>
                <a:srgbClr val="FF0000"/>
              </a:solidFill>
            </a:endParaRPr>
          </a:p>
        </p:txBody>
      </p:sp>
    </p:spTree>
    <p:extLst>
      <p:ext uri="{BB962C8B-B14F-4D97-AF65-F5344CB8AC3E}">
        <p14:creationId xmlns:p14="http://schemas.microsoft.com/office/powerpoint/2010/main" val="3514332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a:solidFill>
                  <a:srgbClr val="FF0000"/>
                </a:solidFill>
              </a:rPr>
              <a:t>25. </a:t>
            </a:r>
            <a:r>
              <a:rPr lang="de-DE" sz="1800" dirty="0"/>
              <a:t>„Ich auch“, sagte Katja und beugte sich zu ihm hinüber, um in den Rückspiegel zu sehen. </a:t>
            </a:r>
            <a:r>
              <a:rPr lang="de-DE" sz="1800" b="1" dirty="0"/>
              <a:t>„Oh Gott, gespenstisch!“ </a:t>
            </a:r>
            <a:r>
              <a:rPr lang="de-DE" sz="1800" dirty="0"/>
              <a:t>(Seite 71)</a:t>
            </a:r>
          </a:p>
          <a:p>
            <a:r>
              <a:rPr lang="cs-CZ" sz="1800" dirty="0"/>
              <a:t>„Já taky“, řekla Káťa a naklonila se k němu, aby se prohlédla ve zpětném zrcátku.</a:t>
            </a:r>
          </a:p>
          <a:p>
            <a:pPr marL="0" indent="0">
              <a:buNone/>
            </a:pPr>
            <a:r>
              <a:rPr lang="pl-PL" sz="1800" b="1" dirty="0"/>
              <a:t>„Proboha, jak strašidlo!“ </a:t>
            </a:r>
            <a:r>
              <a:rPr lang="pl-PL" sz="1800" dirty="0"/>
              <a:t>(Seite 59)</a:t>
            </a:r>
            <a:endParaRPr lang="de-DE" sz="1800" dirty="0"/>
          </a:p>
          <a:p>
            <a:r>
              <a:rPr lang="de-DE" sz="1800" dirty="0">
                <a:solidFill>
                  <a:srgbClr val="FF0000"/>
                </a:solidFill>
              </a:rPr>
              <a:t>26. </a:t>
            </a:r>
            <a:r>
              <a:rPr lang="de-DE" sz="1800" dirty="0"/>
              <a:t>„Wollen wir nicht du sagen?“ </a:t>
            </a:r>
            <a:r>
              <a:rPr lang="de-DE" sz="1800" b="1" dirty="0"/>
              <a:t>„Von mir aus.“ </a:t>
            </a:r>
            <a:r>
              <a:rPr lang="de-DE" sz="1800" dirty="0"/>
              <a:t>(Seite 74)</a:t>
            </a:r>
          </a:p>
          <a:p>
            <a:r>
              <a:rPr lang="cs-CZ" sz="1800" dirty="0"/>
              <a:t>„Nebudeme si tykat?“ </a:t>
            </a:r>
            <a:r>
              <a:rPr lang="cs-CZ" sz="1800" b="1" dirty="0"/>
              <a:t>„Pro mě za mě“ </a:t>
            </a:r>
            <a:r>
              <a:rPr lang="cs-CZ" sz="1800" dirty="0"/>
              <a:t>(</a:t>
            </a:r>
            <a:r>
              <a:rPr lang="cs-CZ" sz="1800" dirty="0" err="1"/>
              <a:t>Seite</a:t>
            </a:r>
            <a:r>
              <a:rPr lang="cs-CZ" sz="1800" dirty="0"/>
              <a:t> 61)</a:t>
            </a:r>
            <a:endParaRPr lang="de-DE" sz="1800" dirty="0"/>
          </a:p>
          <a:p>
            <a:r>
              <a:rPr lang="de-DE" sz="1800" dirty="0">
                <a:solidFill>
                  <a:srgbClr val="FF0000"/>
                </a:solidFill>
              </a:rPr>
              <a:t>27. </a:t>
            </a:r>
            <a:r>
              <a:rPr lang="de-DE" sz="1800" b="1" dirty="0"/>
              <a:t>„Geile Karre“, </a:t>
            </a:r>
            <a:r>
              <a:rPr lang="de-DE" sz="1800" dirty="0"/>
              <a:t>sagte jemand hinter ihm. (Seite 74)</a:t>
            </a:r>
          </a:p>
          <a:p>
            <a:r>
              <a:rPr lang="cs-CZ" sz="1800" b="1" dirty="0"/>
              <a:t>„Parádní kára,“ </a:t>
            </a:r>
            <a:r>
              <a:rPr lang="cs-CZ" sz="1800" dirty="0"/>
              <a:t>řekl někdo za ním. (</a:t>
            </a:r>
            <a:r>
              <a:rPr lang="cs-CZ" sz="1800" dirty="0" err="1"/>
              <a:t>Seite</a:t>
            </a:r>
            <a:r>
              <a:rPr lang="cs-CZ" sz="1800" dirty="0"/>
              <a:t> 62)</a:t>
            </a:r>
            <a:endParaRPr lang="de-DE" sz="1800" dirty="0"/>
          </a:p>
          <a:p>
            <a:r>
              <a:rPr lang="de-DE" sz="1800" dirty="0">
                <a:solidFill>
                  <a:srgbClr val="FF0000"/>
                </a:solidFill>
              </a:rPr>
              <a:t>28. </a:t>
            </a:r>
            <a:r>
              <a:rPr lang="de-DE" sz="1800" b="1" dirty="0"/>
              <a:t>„Du willst abhauen“, </a:t>
            </a:r>
            <a:r>
              <a:rPr lang="de-DE" sz="1800" dirty="0"/>
              <a:t>sagte er. (Seite 75)</a:t>
            </a:r>
          </a:p>
          <a:p>
            <a:r>
              <a:rPr lang="cs-CZ" sz="1800" b="1" dirty="0"/>
              <a:t>„Chceš se zdekovat,“ </a:t>
            </a:r>
            <a:r>
              <a:rPr lang="cs-CZ" sz="1800" dirty="0"/>
              <a:t>řekl. (</a:t>
            </a:r>
            <a:r>
              <a:rPr lang="cs-CZ" sz="1800" dirty="0" err="1"/>
              <a:t>Seite</a:t>
            </a:r>
            <a:r>
              <a:rPr lang="cs-CZ" sz="1800" dirty="0"/>
              <a:t> 62)</a:t>
            </a:r>
            <a:endParaRPr lang="de-DE" sz="1800" dirty="0"/>
          </a:p>
          <a:p>
            <a:r>
              <a:rPr lang="de-DE" sz="1800" dirty="0">
                <a:solidFill>
                  <a:srgbClr val="FF0000"/>
                </a:solidFill>
              </a:rPr>
              <a:t>29. </a:t>
            </a:r>
            <a:r>
              <a:rPr lang="de-DE" sz="1800" dirty="0"/>
              <a:t>„</a:t>
            </a:r>
            <a:r>
              <a:rPr lang="de-DE" sz="1800" b="1" dirty="0"/>
              <a:t>Egal</a:t>
            </a:r>
            <a:r>
              <a:rPr lang="de-DE" sz="1800" dirty="0"/>
              <a:t>. Ich verstehe ja, </a:t>
            </a:r>
            <a:r>
              <a:rPr lang="de-DE" sz="1800" b="1" dirty="0"/>
              <a:t>dass du mir das nicht gleich auf die Nase binden</a:t>
            </a:r>
          </a:p>
          <a:p>
            <a:pPr marL="0" indent="0">
              <a:buNone/>
            </a:pPr>
            <a:r>
              <a:rPr lang="de-DE" sz="1800" b="1" dirty="0"/>
              <a:t>wolltest</a:t>
            </a:r>
            <a:r>
              <a:rPr lang="de-DE" sz="1800" dirty="0"/>
              <a:t>. Aber was sind das für Typen? Was hast du denen erzählt?“ (Seite 75)</a:t>
            </a:r>
          </a:p>
          <a:p>
            <a:r>
              <a:rPr lang="cs-CZ" sz="1800" dirty="0"/>
              <a:t>„</a:t>
            </a:r>
            <a:r>
              <a:rPr lang="cs-CZ" sz="1800" b="1" dirty="0"/>
              <a:t>Mně je to fuk. </a:t>
            </a:r>
            <a:r>
              <a:rPr lang="cs-CZ" sz="1800" dirty="0"/>
              <a:t>Já chápu, </a:t>
            </a:r>
            <a:r>
              <a:rPr lang="cs-CZ" sz="1800" b="1" dirty="0"/>
              <a:t>že mi to nechceš hnedka všechno vyslepičit</a:t>
            </a:r>
            <a:r>
              <a:rPr lang="cs-CZ" sz="1800" dirty="0"/>
              <a:t>. Ale co</a:t>
            </a:r>
          </a:p>
          <a:p>
            <a:pPr marL="0" indent="0">
              <a:buNone/>
            </a:pPr>
            <a:r>
              <a:rPr lang="cs-CZ" sz="1800" dirty="0"/>
              <a:t>jsou zač ti chlápci? Cos jim navykládala?“ (</a:t>
            </a:r>
            <a:r>
              <a:rPr lang="cs-CZ" sz="1800" dirty="0" err="1"/>
              <a:t>Seite</a:t>
            </a:r>
            <a:r>
              <a:rPr lang="cs-CZ" sz="1800" dirty="0"/>
              <a:t> 63)</a:t>
            </a:r>
            <a:endParaRPr lang="de-DE" sz="1800" dirty="0"/>
          </a:p>
          <a:p>
            <a:r>
              <a:rPr lang="de-DE" sz="1800" dirty="0">
                <a:solidFill>
                  <a:srgbClr val="FF0000"/>
                </a:solidFill>
              </a:rPr>
              <a:t>30. </a:t>
            </a:r>
            <a:r>
              <a:rPr lang="de-DE" sz="1800" dirty="0"/>
              <a:t>„Was glaubst du, warum die alle hier sind? Die </a:t>
            </a:r>
            <a:r>
              <a:rPr lang="de-DE" sz="1800" b="1" dirty="0"/>
              <a:t>haben </a:t>
            </a:r>
            <a:r>
              <a:rPr lang="de-DE" sz="1800" dirty="0"/>
              <a:t>nur </a:t>
            </a:r>
            <a:r>
              <a:rPr lang="de-DE" sz="1800" b="1" dirty="0"/>
              <a:t>Schiss </a:t>
            </a:r>
            <a:r>
              <a:rPr lang="de-DE" sz="1800" dirty="0"/>
              <a:t>vor der Donau.“</a:t>
            </a:r>
          </a:p>
          <a:p>
            <a:pPr marL="0" indent="0">
              <a:buNone/>
            </a:pPr>
            <a:r>
              <a:rPr lang="cs-CZ" sz="1800" dirty="0"/>
              <a:t>(</a:t>
            </a:r>
            <a:r>
              <a:rPr lang="cs-CZ" sz="1800" dirty="0" err="1"/>
              <a:t>Seite</a:t>
            </a:r>
            <a:r>
              <a:rPr lang="cs-CZ" sz="1800" dirty="0"/>
              <a:t> 77)</a:t>
            </a:r>
          </a:p>
          <a:p>
            <a:r>
              <a:rPr lang="cs-CZ" sz="1800" dirty="0"/>
              <a:t>„Co si myslíš, proč jsou všichni tady? </a:t>
            </a:r>
            <a:r>
              <a:rPr lang="cs-CZ" sz="1800" b="1" dirty="0"/>
              <a:t>Jsou podělaný </a:t>
            </a:r>
            <a:r>
              <a:rPr lang="cs-CZ" sz="1800" dirty="0"/>
              <a:t>z Dunaje.“ (</a:t>
            </a:r>
            <a:r>
              <a:rPr lang="cs-CZ" sz="1800" dirty="0" err="1"/>
              <a:t>Seite</a:t>
            </a:r>
            <a:r>
              <a:rPr lang="cs-CZ" sz="1800" dirty="0"/>
              <a:t> 64)</a:t>
            </a:r>
            <a:endParaRPr lang="cs-CZ" sz="1800" dirty="0">
              <a:solidFill>
                <a:srgbClr val="FF0000"/>
              </a:solidFill>
            </a:endParaRPr>
          </a:p>
        </p:txBody>
      </p:sp>
    </p:spTree>
    <p:extLst>
      <p:ext uri="{BB962C8B-B14F-4D97-AF65-F5344CB8AC3E}">
        <p14:creationId xmlns:p14="http://schemas.microsoft.com/office/powerpoint/2010/main" val="3392442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5" end="15"/>
                                            </p:txEl>
                                          </p:spTgt>
                                        </p:tgtEl>
                                        <p:attrNameLst>
                                          <p:attrName>style.visibility</p:attrName>
                                        </p:attrNameLst>
                                      </p:cBhvr>
                                      <p:to>
                                        <p:strVal val="visible"/>
                                      </p:to>
                                    </p:set>
                                    <p:anim calcmode="lin" valueType="num">
                                      <p:cBhvr additive="base">
                                        <p:cTn id="97"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0000"/>
                </a:solidFill>
              </a:rPr>
              <a:t>3. </a:t>
            </a:r>
            <a:r>
              <a:rPr lang="cs-CZ" b="1" dirty="0" err="1">
                <a:solidFill>
                  <a:srgbClr val="FF0000"/>
                </a:solidFill>
              </a:rPr>
              <a:t>Elfriede</a:t>
            </a:r>
            <a:r>
              <a:rPr lang="cs-CZ" b="1" dirty="0">
                <a:solidFill>
                  <a:srgbClr val="FF0000"/>
                </a:solidFill>
              </a:rPr>
              <a:t> </a:t>
            </a:r>
            <a:r>
              <a:rPr lang="cs-CZ" b="1" dirty="0" err="1">
                <a:solidFill>
                  <a:srgbClr val="FF0000"/>
                </a:solidFill>
              </a:rPr>
              <a:t>Jelinek</a:t>
            </a:r>
            <a:endParaRPr lang="cs-CZ" b="1" dirty="0">
              <a:solidFill>
                <a:srgbClr val="FF0000"/>
              </a:solidFill>
            </a:endParaRPr>
          </a:p>
        </p:txBody>
      </p:sp>
      <p:sp>
        <p:nvSpPr>
          <p:cNvPr id="3" name="Zástupný symbol pro obsah 2"/>
          <p:cNvSpPr>
            <a:spLocks noGrp="1"/>
          </p:cNvSpPr>
          <p:nvPr>
            <p:ph idx="1"/>
          </p:nvPr>
        </p:nvSpPr>
        <p:spPr>
          <a:xfrm>
            <a:off x="107504" y="1628800"/>
            <a:ext cx="8229600" cy="4525963"/>
          </a:xfrm>
        </p:spPr>
        <p:txBody>
          <a:bodyPr>
            <a:normAutofit fontScale="25000" lnSpcReduction="20000"/>
          </a:bodyPr>
          <a:lstStyle/>
          <a:p>
            <a:endParaRPr lang="cs-CZ" sz="2000" b="1" dirty="0"/>
          </a:p>
          <a:p>
            <a:r>
              <a:rPr lang="cs-CZ" sz="7200" b="1" dirty="0" err="1"/>
              <a:t>Leben</a:t>
            </a:r>
            <a:r>
              <a:rPr lang="cs-CZ" sz="7200" b="1" dirty="0"/>
              <a:t> </a:t>
            </a:r>
            <a:r>
              <a:rPr lang="cs-CZ" sz="7200" b="1" dirty="0" err="1"/>
              <a:t>und</a:t>
            </a:r>
            <a:r>
              <a:rPr lang="cs-CZ" sz="7200" b="1" dirty="0"/>
              <a:t> </a:t>
            </a:r>
            <a:r>
              <a:rPr lang="cs-CZ" sz="7200" b="1" dirty="0" err="1"/>
              <a:t>Werk</a:t>
            </a:r>
            <a:r>
              <a:rPr lang="cs-CZ" sz="7200" b="1" dirty="0"/>
              <a:t>:</a:t>
            </a:r>
          </a:p>
          <a:p>
            <a:pPr marL="0" indent="0">
              <a:buNone/>
            </a:pPr>
            <a:endParaRPr lang="cs-CZ" sz="7200" b="1" dirty="0"/>
          </a:p>
          <a:p>
            <a:r>
              <a:rPr lang="de-DE" sz="6400" b="1" dirty="0"/>
              <a:t>In ihren Werken untersucht Elfriede Jelinek, wie die vorherrschende kapitalistische Lebensauffassung das Verhalten prägt. Sie setzt sich für </a:t>
            </a:r>
            <a:r>
              <a:rPr lang="de-DE" sz="6400" b="1" dirty="0">
                <a:solidFill>
                  <a:srgbClr val="FF0000"/>
                </a:solidFill>
              </a:rPr>
              <a:t>die unterprivilegierten Schichten </a:t>
            </a:r>
            <a:r>
              <a:rPr lang="de-DE" sz="6400" b="1" dirty="0"/>
              <a:t>ein und versucht, das Bewusstsein der Benachteiligten zu verändern, ihnen die Augen zu öffnen für die Manipulation, der sie ausgesetzt sind. Die </a:t>
            </a:r>
            <a:r>
              <a:rPr lang="de-DE" sz="6400" b="1" dirty="0">
                <a:solidFill>
                  <a:srgbClr val="FF0000"/>
                </a:solidFill>
              </a:rPr>
              <a:t>Unterdrückung der Frau </a:t>
            </a:r>
            <a:r>
              <a:rPr lang="de-DE" sz="6400" b="1" dirty="0"/>
              <a:t>betrachtet sie als Teil dieses größeren Zusammenhangs. Ihre </a:t>
            </a:r>
            <a:r>
              <a:rPr lang="de-DE" sz="6400" b="1" dirty="0">
                <a:solidFill>
                  <a:srgbClr val="FF0000"/>
                </a:solidFill>
              </a:rPr>
              <a:t>provokante Kritik </a:t>
            </a:r>
            <a:r>
              <a:rPr lang="de-DE" sz="6400" b="1" dirty="0"/>
              <a:t>macht sie vor allem am Beispiel der österreichischen Gesellschaft fest und verbot aus Protest gegen die politischen Verhältnisse sogar einige Zeit die Aufführung ihrer Stücke in Österreich. </a:t>
            </a:r>
            <a:endParaRPr lang="cs-CZ" sz="6400" b="1" dirty="0"/>
          </a:p>
          <a:p>
            <a:pPr marL="0" indent="0">
              <a:buNone/>
            </a:pPr>
            <a:endParaRPr lang="de-DE" sz="6400" b="1" dirty="0"/>
          </a:p>
          <a:p>
            <a:r>
              <a:rPr lang="de-DE" sz="6400" b="1" dirty="0"/>
              <a:t>Elfriede Jelinek ist </a:t>
            </a:r>
            <a:r>
              <a:rPr lang="de-DE" sz="6400" b="1" dirty="0">
                <a:solidFill>
                  <a:srgbClr val="FF0000"/>
                </a:solidFill>
              </a:rPr>
              <a:t>virtuos</a:t>
            </a:r>
            <a:r>
              <a:rPr lang="de-DE" sz="6400" b="1" dirty="0"/>
              <a:t>, so virtuos, dass die schwedische Akademie bei ihr zurecht den "musikalischen Fluss von Stimmen und Gegenstimmen" lobt. </a:t>
            </a:r>
            <a:r>
              <a:rPr lang="de-DE" sz="6400" b="1" dirty="0">
                <a:solidFill>
                  <a:srgbClr val="FF0000"/>
                </a:solidFill>
              </a:rPr>
              <a:t>Sie beherrscht die Sprache in all ihren Registern</a:t>
            </a:r>
            <a:r>
              <a:rPr lang="de-DE" sz="6400" b="1" dirty="0"/>
              <a:t>, sie kann </a:t>
            </a:r>
            <a:r>
              <a:rPr lang="de-DE" sz="6400" b="1" dirty="0">
                <a:solidFill>
                  <a:srgbClr val="FF0000"/>
                </a:solidFill>
              </a:rPr>
              <a:t>tückisch</a:t>
            </a:r>
            <a:r>
              <a:rPr lang="de-DE" sz="6400" b="1" dirty="0"/>
              <a:t> und </a:t>
            </a:r>
            <a:r>
              <a:rPr lang="de-DE" sz="6400" b="1" dirty="0">
                <a:solidFill>
                  <a:srgbClr val="FF0000"/>
                </a:solidFill>
              </a:rPr>
              <a:t>grob</a:t>
            </a:r>
            <a:r>
              <a:rPr lang="de-DE" sz="6400" b="1" dirty="0"/>
              <a:t>, </a:t>
            </a:r>
            <a:r>
              <a:rPr lang="de-DE" sz="6400" b="1" dirty="0">
                <a:solidFill>
                  <a:srgbClr val="FF0000"/>
                </a:solidFill>
              </a:rPr>
              <a:t>zart</a:t>
            </a:r>
            <a:r>
              <a:rPr lang="de-DE" sz="6400" b="1" dirty="0"/>
              <a:t> und </a:t>
            </a:r>
            <a:r>
              <a:rPr lang="de-DE" sz="6400" b="1" dirty="0">
                <a:solidFill>
                  <a:srgbClr val="FF0000"/>
                </a:solidFill>
              </a:rPr>
              <a:t>feierlich </a:t>
            </a:r>
            <a:r>
              <a:rPr lang="de-DE" sz="6400" b="1" dirty="0"/>
              <a:t>zugleich sein [...] Aber virtuos kann man auch mit Ressentiments umgeben, mit unbegründeten Vorwürfen und verfehlten Urteilen. Zur Musikalität von Elfriede Jelinek gehört der freihändige Umgang mit der Nervensäge, dem Nebelhorn und der Matschpauke. Zusammen bilden sie ein </a:t>
            </a:r>
            <a:r>
              <a:rPr lang="de-DE" sz="6400" b="1" dirty="0" err="1">
                <a:solidFill>
                  <a:srgbClr val="FF0000"/>
                </a:solidFill>
              </a:rPr>
              <a:t>kakophones</a:t>
            </a:r>
            <a:r>
              <a:rPr lang="de-DE" sz="6400" b="1" dirty="0">
                <a:solidFill>
                  <a:srgbClr val="FF0000"/>
                </a:solidFill>
              </a:rPr>
              <a:t> Meisterorchester </a:t>
            </a:r>
            <a:r>
              <a:rPr lang="de-DE" sz="6400" b="1" dirty="0"/>
              <a:t>[...]</a:t>
            </a:r>
            <a:br>
              <a:rPr lang="de-DE" sz="6400" b="1" dirty="0"/>
            </a:br>
            <a:r>
              <a:rPr lang="de-DE" sz="6400" b="1" dirty="0"/>
              <a:t>(Thomas Steinfeld über Elfriede Jelineks Prosa, Süddeutsche Zeitung, 8. Oktober 2004)</a:t>
            </a:r>
            <a:br>
              <a:rPr lang="de-DE" b="1" dirty="0"/>
            </a:br>
            <a:endParaRPr lang="cs-CZ" b="1" dirty="0"/>
          </a:p>
        </p:txBody>
      </p:sp>
    </p:spTree>
    <p:extLst>
      <p:ext uri="{BB962C8B-B14F-4D97-AF65-F5344CB8AC3E}">
        <p14:creationId xmlns:p14="http://schemas.microsoft.com/office/powerpoint/2010/main" val="1437343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Der </a:t>
            </a:r>
            <a:r>
              <a:rPr lang="cs-CZ" b="1" dirty="0" err="1"/>
              <a:t>Stil</a:t>
            </a:r>
            <a:endParaRPr lang="cs-CZ" b="1" dirty="0"/>
          </a:p>
        </p:txBody>
      </p:sp>
      <p:sp>
        <p:nvSpPr>
          <p:cNvPr id="3" name="Zástupný symbol pro obsah 2"/>
          <p:cNvSpPr>
            <a:spLocks noGrp="1"/>
          </p:cNvSpPr>
          <p:nvPr>
            <p:ph idx="1"/>
          </p:nvPr>
        </p:nvSpPr>
        <p:spPr/>
        <p:txBody>
          <a:bodyPr>
            <a:normAutofit fontScale="70000" lnSpcReduction="20000"/>
          </a:bodyPr>
          <a:lstStyle/>
          <a:p>
            <a:pPr>
              <a:lnSpc>
                <a:spcPct val="80000"/>
              </a:lnSpc>
            </a:pPr>
            <a:r>
              <a:rPr lang="cs-CZ" altLang="cs-CZ" b="1" dirty="0" err="1">
                <a:solidFill>
                  <a:srgbClr val="FF0000"/>
                </a:solidFill>
              </a:rPr>
              <a:t>Stil</a:t>
            </a:r>
            <a:r>
              <a:rPr lang="cs-CZ" altLang="cs-CZ" b="1" dirty="0">
                <a:solidFill>
                  <a:srgbClr val="FF0000"/>
                </a:solidFill>
              </a:rPr>
              <a:t> </a:t>
            </a:r>
            <a:r>
              <a:rPr lang="cs-CZ" altLang="cs-CZ" b="1" dirty="0"/>
              <a:t>– </a:t>
            </a:r>
            <a:r>
              <a:rPr lang="cs-CZ" altLang="cs-CZ" b="1" dirty="0" err="1"/>
              <a:t>allgemein</a:t>
            </a:r>
            <a:r>
              <a:rPr lang="cs-CZ" altLang="cs-CZ" b="1" dirty="0"/>
              <a:t>: „</a:t>
            </a:r>
            <a:r>
              <a:rPr lang="cs-CZ" altLang="cs-CZ" b="1" i="1" dirty="0"/>
              <a:t>Der </a:t>
            </a:r>
            <a:r>
              <a:rPr lang="cs-CZ" altLang="cs-CZ" b="1" i="1" dirty="0" err="1"/>
              <a:t>hat</a:t>
            </a:r>
            <a:r>
              <a:rPr lang="cs-CZ" altLang="cs-CZ" b="1" i="1" dirty="0"/>
              <a:t> </a:t>
            </a:r>
            <a:r>
              <a:rPr lang="cs-CZ" altLang="cs-CZ" b="1" i="1" dirty="0" err="1"/>
              <a:t>Stil</a:t>
            </a:r>
            <a:r>
              <a:rPr lang="cs-CZ" altLang="cs-CZ" b="1" i="1" dirty="0"/>
              <a:t>...“ </a:t>
            </a:r>
            <a:r>
              <a:rPr lang="cs-CZ" altLang="cs-CZ" b="1" dirty="0"/>
              <a:t>– „</a:t>
            </a:r>
            <a:r>
              <a:rPr lang="cs-CZ" altLang="cs-CZ" b="1" i="1" dirty="0" err="1"/>
              <a:t>Das</a:t>
            </a:r>
            <a:r>
              <a:rPr lang="cs-CZ" altLang="cs-CZ" b="1" i="1" dirty="0"/>
              <a:t> </a:t>
            </a:r>
            <a:r>
              <a:rPr lang="cs-CZ" altLang="cs-CZ" b="1" i="1" dirty="0" err="1"/>
              <a:t>hat</a:t>
            </a:r>
            <a:r>
              <a:rPr lang="cs-CZ" altLang="cs-CZ" b="1" i="1" dirty="0"/>
              <a:t> </a:t>
            </a:r>
            <a:r>
              <a:rPr lang="cs-CZ" altLang="cs-CZ" b="1" i="1" dirty="0" err="1"/>
              <a:t>keinen</a:t>
            </a:r>
            <a:r>
              <a:rPr lang="cs-CZ" altLang="cs-CZ" b="1" i="1" dirty="0"/>
              <a:t> </a:t>
            </a:r>
            <a:r>
              <a:rPr lang="cs-CZ" altLang="cs-CZ" b="1" i="1" dirty="0" err="1"/>
              <a:t>Stil</a:t>
            </a:r>
            <a:r>
              <a:rPr lang="cs-CZ" altLang="cs-CZ" b="1" dirty="0"/>
              <a:t>“</a:t>
            </a:r>
          </a:p>
          <a:p>
            <a:pPr marL="609600" indent="-609600">
              <a:lnSpc>
                <a:spcPct val="80000"/>
              </a:lnSpc>
              <a:buFontTx/>
              <a:buNone/>
            </a:pPr>
            <a:r>
              <a:rPr lang="cs-CZ" altLang="cs-CZ" b="1" dirty="0"/>
              <a:t>                  Art </a:t>
            </a:r>
            <a:r>
              <a:rPr lang="cs-CZ" altLang="cs-CZ" b="1" dirty="0" err="1"/>
              <a:t>und</a:t>
            </a:r>
            <a:r>
              <a:rPr lang="cs-CZ" altLang="cs-CZ" b="1" dirty="0"/>
              <a:t> Weise der </a:t>
            </a:r>
            <a:r>
              <a:rPr lang="cs-CZ" altLang="cs-CZ" b="1" dirty="0" err="1"/>
              <a:t>Gestaltung</a:t>
            </a:r>
            <a:r>
              <a:rPr lang="cs-CZ" altLang="cs-CZ" b="1" dirty="0"/>
              <a:t>, der </a:t>
            </a:r>
            <a:r>
              <a:rPr lang="cs-CZ" altLang="cs-CZ" b="1" dirty="0" err="1"/>
              <a:t>Äußerung</a:t>
            </a:r>
            <a:endParaRPr lang="cs-CZ" altLang="cs-CZ" b="1" dirty="0"/>
          </a:p>
          <a:p>
            <a:pPr marL="609600" indent="-609600">
              <a:lnSpc>
                <a:spcPct val="80000"/>
              </a:lnSpc>
              <a:buFontTx/>
              <a:buNone/>
            </a:pPr>
            <a:endParaRPr lang="cs-CZ" altLang="cs-CZ" b="1" dirty="0"/>
          </a:p>
          <a:p>
            <a:pPr>
              <a:lnSpc>
                <a:spcPct val="80000"/>
              </a:lnSpc>
            </a:pPr>
            <a:r>
              <a:rPr lang="cs-CZ" altLang="cs-CZ" b="1" dirty="0" err="1"/>
              <a:t>die</a:t>
            </a:r>
            <a:r>
              <a:rPr lang="cs-CZ" altLang="cs-CZ" b="1" dirty="0"/>
              <a:t> </a:t>
            </a:r>
            <a:r>
              <a:rPr lang="cs-CZ" altLang="cs-CZ" b="1" dirty="0" err="1"/>
              <a:t>Ausdrucksweise</a:t>
            </a:r>
            <a:r>
              <a:rPr lang="cs-CZ" altLang="cs-CZ" b="1" dirty="0"/>
              <a:t> - </a:t>
            </a:r>
            <a:r>
              <a:rPr lang="cs-CZ" altLang="cs-CZ" b="1" i="1" dirty="0"/>
              <a:t>S</a:t>
            </a:r>
            <a:r>
              <a:rPr lang="de-DE" altLang="cs-CZ" b="1" i="1" dirty="0"/>
              <a:t>ä</a:t>
            </a:r>
            <a:r>
              <a:rPr lang="cs-CZ" altLang="cs-CZ" b="1" i="1" dirty="0" err="1"/>
              <a:t>nger</a:t>
            </a:r>
            <a:r>
              <a:rPr lang="cs-CZ" altLang="cs-CZ" b="1" i="1" dirty="0"/>
              <a:t> XY </a:t>
            </a:r>
            <a:r>
              <a:rPr lang="cs-CZ" altLang="cs-CZ" b="1" i="1" dirty="0" err="1"/>
              <a:t>hat</a:t>
            </a:r>
            <a:r>
              <a:rPr lang="cs-CZ" altLang="cs-CZ" b="1" i="1" dirty="0"/>
              <a:t> </a:t>
            </a:r>
            <a:r>
              <a:rPr lang="cs-CZ" altLang="cs-CZ" b="1" i="1" dirty="0" err="1"/>
              <a:t>Stil</a:t>
            </a:r>
            <a:r>
              <a:rPr lang="cs-CZ" altLang="cs-CZ" b="1" i="1" dirty="0"/>
              <a:t>- </a:t>
            </a:r>
            <a:r>
              <a:rPr lang="cs-CZ" altLang="cs-CZ" b="1" dirty="0" err="1"/>
              <a:t>Kleider</a:t>
            </a:r>
            <a:r>
              <a:rPr lang="cs-CZ" altLang="cs-CZ" b="1" dirty="0"/>
              <a:t>, </a:t>
            </a:r>
            <a:r>
              <a:rPr lang="cs-CZ" altLang="cs-CZ" b="1" dirty="0" err="1"/>
              <a:t>Stimme</a:t>
            </a:r>
            <a:r>
              <a:rPr lang="cs-CZ" altLang="cs-CZ" b="1" dirty="0"/>
              <a:t> </a:t>
            </a:r>
            <a:r>
              <a:rPr lang="de-DE" altLang="cs-CZ" b="1" dirty="0"/>
              <a:t>  </a:t>
            </a:r>
          </a:p>
          <a:p>
            <a:pPr marL="609600" indent="-609600">
              <a:lnSpc>
                <a:spcPct val="80000"/>
              </a:lnSpc>
              <a:buFontTx/>
              <a:buNone/>
            </a:pPr>
            <a:r>
              <a:rPr lang="cs-CZ" altLang="cs-CZ" b="1" dirty="0"/>
              <a:t>        </a:t>
            </a:r>
            <a:r>
              <a:rPr lang="de-DE" altLang="cs-CZ" b="1" dirty="0"/>
              <a:t>          </a:t>
            </a:r>
            <a:r>
              <a:rPr lang="cs-CZ" altLang="cs-CZ" b="1" dirty="0" err="1"/>
              <a:t>Lieder</a:t>
            </a:r>
            <a:r>
              <a:rPr lang="cs-CZ" altLang="cs-CZ" b="1" dirty="0"/>
              <a:t> - </a:t>
            </a:r>
            <a:r>
              <a:rPr lang="cs-CZ" altLang="cs-CZ" b="1" dirty="0" err="1"/>
              <a:t>originell</a:t>
            </a:r>
            <a:r>
              <a:rPr lang="cs-CZ" altLang="cs-CZ" b="1" dirty="0"/>
              <a:t>, </a:t>
            </a:r>
            <a:r>
              <a:rPr lang="cs-CZ" altLang="cs-CZ" b="1" dirty="0" err="1"/>
              <a:t>erhaben</a:t>
            </a:r>
            <a:r>
              <a:rPr lang="cs-CZ" altLang="cs-CZ" b="1" dirty="0"/>
              <a:t>, </a:t>
            </a:r>
            <a:r>
              <a:rPr lang="cs-CZ" altLang="cs-CZ" b="1" dirty="0" err="1"/>
              <a:t>vu</a:t>
            </a:r>
            <a:r>
              <a:rPr lang="de-DE" altLang="cs-CZ" b="1" dirty="0" err="1"/>
              <a:t>lgär</a:t>
            </a:r>
            <a:r>
              <a:rPr lang="de-DE" altLang="cs-CZ" b="1" dirty="0"/>
              <a:t>, witzig….</a:t>
            </a:r>
            <a:endParaRPr lang="cs-CZ" altLang="cs-CZ" b="1" dirty="0"/>
          </a:p>
          <a:p>
            <a:pPr marL="609600" indent="-609600">
              <a:lnSpc>
                <a:spcPct val="80000"/>
              </a:lnSpc>
              <a:buFontTx/>
              <a:buNone/>
            </a:pPr>
            <a:r>
              <a:rPr lang="de-DE" altLang="cs-CZ" b="1" dirty="0"/>
              <a:t>        </a:t>
            </a:r>
            <a:r>
              <a:rPr lang="cs-CZ" altLang="cs-CZ" b="1" dirty="0"/>
              <a:t>         </a:t>
            </a:r>
          </a:p>
          <a:p>
            <a:pPr>
              <a:lnSpc>
                <a:spcPct val="80000"/>
              </a:lnSpc>
            </a:pPr>
            <a:r>
              <a:rPr lang="cs-CZ" altLang="cs-CZ" b="1" dirty="0"/>
              <a:t>Kunst  (Architektur, </a:t>
            </a:r>
            <a:r>
              <a:rPr lang="cs-CZ" altLang="cs-CZ" b="1" dirty="0" err="1"/>
              <a:t>bildende</a:t>
            </a:r>
            <a:r>
              <a:rPr lang="cs-CZ" altLang="cs-CZ" b="1" dirty="0"/>
              <a:t> Kunst, </a:t>
            </a:r>
            <a:r>
              <a:rPr lang="cs-CZ" altLang="cs-CZ" b="1" dirty="0" err="1"/>
              <a:t>Musik</a:t>
            </a:r>
            <a:r>
              <a:rPr lang="cs-CZ" altLang="cs-CZ" b="1" dirty="0"/>
              <a:t>, </a:t>
            </a:r>
          </a:p>
          <a:p>
            <a:pPr marL="609600" indent="-609600">
              <a:lnSpc>
                <a:spcPct val="80000"/>
              </a:lnSpc>
              <a:buFontTx/>
              <a:buNone/>
            </a:pPr>
            <a:r>
              <a:rPr lang="cs-CZ" altLang="cs-CZ" b="1" dirty="0"/>
              <a:t>                 Literatur)</a:t>
            </a:r>
          </a:p>
          <a:p>
            <a:pPr marL="609600" indent="-609600">
              <a:lnSpc>
                <a:spcPct val="80000"/>
              </a:lnSpc>
              <a:buFontTx/>
              <a:buNone/>
            </a:pPr>
            <a:endParaRPr lang="de-DE" altLang="cs-CZ" b="1" dirty="0"/>
          </a:p>
          <a:p>
            <a:pPr>
              <a:lnSpc>
                <a:spcPct val="80000"/>
              </a:lnSpc>
            </a:pPr>
            <a:r>
              <a:rPr lang="cs-CZ" altLang="cs-CZ" b="1" dirty="0" err="1">
                <a:solidFill>
                  <a:srgbClr val="FF0000"/>
                </a:solidFill>
              </a:rPr>
              <a:t>Epochenstil</a:t>
            </a:r>
            <a:r>
              <a:rPr lang="cs-CZ" altLang="cs-CZ" b="1" dirty="0"/>
              <a:t> – Gotik, </a:t>
            </a:r>
            <a:r>
              <a:rPr lang="cs-CZ" altLang="cs-CZ" b="1" dirty="0" err="1"/>
              <a:t>Renaissance,Barock</a:t>
            </a:r>
            <a:r>
              <a:rPr lang="cs-CZ" altLang="cs-CZ" b="1" dirty="0"/>
              <a:t>, </a:t>
            </a:r>
            <a:r>
              <a:rPr lang="cs-CZ" altLang="cs-CZ" b="1" dirty="0" err="1">
                <a:solidFill>
                  <a:prstClr val="black"/>
                </a:solidFill>
              </a:rPr>
              <a:t>Jugendstil</a:t>
            </a:r>
            <a:r>
              <a:rPr lang="cs-CZ" altLang="cs-CZ" b="1" dirty="0">
                <a:solidFill>
                  <a:prstClr val="black"/>
                </a:solidFill>
              </a:rPr>
              <a:t>, </a:t>
            </a:r>
            <a:r>
              <a:rPr lang="cs-CZ" altLang="cs-CZ" b="1" dirty="0" err="1">
                <a:solidFill>
                  <a:prstClr val="black"/>
                </a:solidFill>
              </a:rPr>
              <a:t>Moderne</a:t>
            </a:r>
            <a:r>
              <a:rPr lang="cs-CZ" altLang="cs-CZ" b="1" dirty="0">
                <a:solidFill>
                  <a:prstClr val="black"/>
                </a:solidFill>
              </a:rPr>
              <a:t>…</a:t>
            </a:r>
          </a:p>
          <a:p>
            <a:pPr marL="0" indent="0">
              <a:lnSpc>
                <a:spcPct val="80000"/>
              </a:lnSpc>
              <a:buNone/>
            </a:pPr>
            <a:endParaRPr lang="cs-CZ" altLang="cs-CZ" b="1" dirty="0"/>
          </a:p>
          <a:p>
            <a:pPr>
              <a:lnSpc>
                <a:spcPct val="80000"/>
              </a:lnSpc>
            </a:pPr>
            <a:r>
              <a:rPr lang="cs-CZ" altLang="cs-CZ" b="1" dirty="0" err="1">
                <a:solidFill>
                  <a:srgbClr val="FF0000"/>
                </a:solidFill>
              </a:rPr>
              <a:t>Individualstil</a:t>
            </a:r>
            <a:r>
              <a:rPr lang="cs-CZ" altLang="cs-CZ" b="1" dirty="0">
                <a:solidFill>
                  <a:srgbClr val="FF0000"/>
                </a:solidFill>
              </a:rPr>
              <a:t> </a:t>
            </a:r>
            <a:r>
              <a:rPr lang="cs-CZ" altLang="cs-CZ" b="1" dirty="0"/>
              <a:t>-  </a:t>
            </a:r>
            <a:r>
              <a:rPr lang="cs-CZ" altLang="cs-CZ" b="1" dirty="0" err="1">
                <a:solidFill>
                  <a:srgbClr val="00B050"/>
                </a:solidFill>
              </a:rPr>
              <a:t>Schriftsteller</a:t>
            </a:r>
            <a:r>
              <a:rPr lang="cs-CZ" altLang="cs-CZ" b="1" dirty="0"/>
              <a:t>: Goethe, </a:t>
            </a:r>
            <a:r>
              <a:rPr lang="cs-CZ" altLang="cs-CZ" b="1" dirty="0" err="1"/>
              <a:t>Novalis</a:t>
            </a:r>
            <a:r>
              <a:rPr lang="cs-CZ" altLang="cs-CZ" b="1" dirty="0"/>
              <a:t>, G. Grass</a:t>
            </a:r>
            <a:r>
              <a:rPr lang="de-DE" altLang="cs-CZ" b="1" dirty="0"/>
              <a:t>; </a:t>
            </a:r>
            <a:r>
              <a:rPr lang="cs-CZ" altLang="cs-CZ" b="1" dirty="0"/>
              <a:t>(</a:t>
            </a:r>
            <a:r>
              <a:rPr lang="de-DE" altLang="cs-CZ" b="1" dirty="0"/>
              <a:t>Maler: </a:t>
            </a:r>
            <a:r>
              <a:rPr lang="cs-CZ" altLang="cs-CZ" b="1" dirty="0" err="1"/>
              <a:t>Picassso</a:t>
            </a:r>
            <a:r>
              <a:rPr lang="cs-CZ" altLang="cs-CZ" b="1" dirty="0"/>
              <a:t>, van </a:t>
            </a:r>
            <a:r>
              <a:rPr lang="cs-CZ" altLang="cs-CZ" b="1" dirty="0" err="1"/>
              <a:t>Gogh</a:t>
            </a:r>
            <a:r>
              <a:rPr lang="de-DE" altLang="cs-CZ" b="1" dirty="0"/>
              <a:t>; Komponisten: Mozart, Debussy…</a:t>
            </a:r>
            <a:r>
              <a:rPr lang="cs-CZ" altLang="cs-CZ" b="1" dirty="0"/>
              <a:t>)</a:t>
            </a:r>
          </a:p>
          <a:p>
            <a:pPr marL="609600" indent="-609600">
              <a:lnSpc>
                <a:spcPct val="80000"/>
              </a:lnSpc>
              <a:buFontTx/>
              <a:buNone/>
            </a:pPr>
            <a:r>
              <a:rPr lang="cs-CZ" altLang="cs-CZ" b="1" dirty="0"/>
              <a:t>         </a:t>
            </a:r>
          </a:p>
          <a:p>
            <a:pPr>
              <a:lnSpc>
                <a:spcPct val="80000"/>
              </a:lnSpc>
            </a:pPr>
            <a:r>
              <a:rPr lang="cs-CZ" altLang="cs-CZ" b="1" dirty="0" err="1"/>
              <a:t>Sprachstil</a:t>
            </a:r>
            <a:r>
              <a:rPr lang="cs-CZ" altLang="cs-CZ" b="1" dirty="0"/>
              <a:t> – Art </a:t>
            </a:r>
            <a:r>
              <a:rPr lang="cs-CZ" altLang="cs-CZ" b="1" dirty="0" err="1"/>
              <a:t>und</a:t>
            </a:r>
            <a:r>
              <a:rPr lang="cs-CZ" altLang="cs-CZ" b="1" dirty="0"/>
              <a:t> Weise der </a:t>
            </a:r>
            <a:r>
              <a:rPr lang="cs-CZ" altLang="cs-CZ" b="1" dirty="0" err="1"/>
              <a:t>sprachlichen</a:t>
            </a:r>
            <a:r>
              <a:rPr lang="cs-CZ" altLang="cs-CZ" b="1" dirty="0"/>
              <a:t> </a:t>
            </a:r>
            <a:r>
              <a:rPr lang="cs-CZ" altLang="cs-CZ" b="1" dirty="0" err="1"/>
              <a:t>Äußerung</a:t>
            </a:r>
            <a:endParaRPr lang="cs-CZ" altLang="cs-CZ" b="1" dirty="0"/>
          </a:p>
          <a:p>
            <a:pPr marL="609600" indent="-609600">
              <a:lnSpc>
                <a:spcPct val="80000"/>
              </a:lnSpc>
              <a:buFontTx/>
              <a:buNone/>
            </a:pPr>
            <a:r>
              <a:rPr lang="cs-CZ" altLang="cs-CZ" b="1" dirty="0"/>
              <a:t>                           </a:t>
            </a:r>
            <a:r>
              <a:rPr lang="cs-CZ" altLang="cs-CZ" b="1" dirty="0" err="1"/>
              <a:t>im</a:t>
            </a:r>
            <a:r>
              <a:rPr lang="cs-CZ" altLang="cs-CZ" b="1" dirty="0"/>
              <a:t> Text (</a:t>
            </a:r>
            <a:r>
              <a:rPr lang="cs-CZ" altLang="cs-CZ" b="1" dirty="0" err="1"/>
              <a:t>Textgestaltung</a:t>
            </a:r>
            <a:r>
              <a:rPr lang="cs-CZ" altLang="cs-CZ" b="1" dirty="0"/>
              <a:t>)</a:t>
            </a:r>
          </a:p>
          <a:p>
            <a:endParaRPr lang="cs-CZ" dirty="0"/>
          </a:p>
        </p:txBody>
      </p:sp>
    </p:spTree>
    <p:extLst>
      <p:ext uri="{BB962C8B-B14F-4D97-AF65-F5344CB8AC3E}">
        <p14:creationId xmlns:p14="http://schemas.microsoft.com/office/powerpoint/2010/main" val="475960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2" end="12"/>
                                            </p:txEl>
                                          </p:spTgt>
                                        </p:tgtEl>
                                        <p:attrNameLst>
                                          <p:attrName>style.visibility</p:attrName>
                                        </p:attrNameLst>
                                      </p:cBhvr>
                                      <p:to>
                                        <p:strVal val="visible"/>
                                      </p:to>
                                    </p:set>
                                    <p:anim calcmode="lin" valueType="num">
                                      <p:cBhvr additive="base">
                                        <p:cTn id="6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 calcmode="lin" valueType="num">
                                      <p:cBhvr additive="base">
                                        <p:cTn id="67"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4" end="14"/>
                                            </p:txEl>
                                          </p:spTgt>
                                        </p:tgtEl>
                                        <p:attrNameLst>
                                          <p:attrName>style.visibility</p:attrName>
                                        </p:attrNameLst>
                                      </p:cBhvr>
                                      <p:to>
                                        <p:strVal val="visible"/>
                                      </p:to>
                                    </p:set>
                                    <p:anim calcmode="lin" valueType="num">
                                      <p:cBhvr additive="base">
                                        <p:cTn id="73"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Elfriede</a:t>
            </a:r>
            <a:r>
              <a:rPr lang="cs-CZ" b="1" dirty="0"/>
              <a:t> </a:t>
            </a:r>
            <a:r>
              <a:rPr lang="cs-CZ" b="1" dirty="0" err="1"/>
              <a:t>Jelinek</a:t>
            </a:r>
            <a:endParaRPr lang="cs-CZ" b="1" dirty="0"/>
          </a:p>
        </p:txBody>
      </p:sp>
      <p:sp>
        <p:nvSpPr>
          <p:cNvPr id="3" name="Zástupný symbol pro obsah 2"/>
          <p:cNvSpPr>
            <a:spLocks noGrp="1"/>
          </p:cNvSpPr>
          <p:nvPr>
            <p:ph idx="1"/>
          </p:nvPr>
        </p:nvSpPr>
        <p:spPr/>
        <p:txBody>
          <a:bodyPr>
            <a:normAutofit fontScale="70000" lnSpcReduction="20000"/>
          </a:bodyPr>
          <a:lstStyle/>
          <a:p>
            <a:r>
              <a:rPr lang="de-DE" b="1" dirty="0"/>
              <a:t>Die Sprachflächenstücke der Jelinek, in denen mit zuweilen harten Schnitten Fragmente aneinander montiert werden, sind gebaut wie </a:t>
            </a:r>
            <a:r>
              <a:rPr lang="de-DE" b="1" dirty="0">
                <a:solidFill>
                  <a:srgbClr val="FF0000"/>
                </a:solidFill>
              </a:rPr>
              <a:t>Musikstücke</a:t>
            </a:r>
            <a:r>
              <a:rPr lang="de-DE" b="1" dirty="0"/>
              <a:t>. Sie sind Kompositionen ohne Musik, aber mit Dissonanzen, mit Harmonien, mit Leitmotiven und strahlenden Akkorden. Es gibt neben dem Solo das Duett und den Chor [...] Die Collage als bewusst geformtes literarisches Konstrukt [...] Wenn Elfriede Jelinek nicht zuerst eine Figur erfindet, der sie dann beim Schreiben Gedanken, Gefühle, Vorurteile, Kämpferattitüden zuordnet, sondern genau gegensätzlich arbeitet, also </a:t>
            </a:r>
            <a:r>
              <a:rPr lang="de-DE" b="1" dirty="0">
                <a:solidFill>
                  <a:srgbClr val="FF0000"/>
                </a:solidFill>
              </a:rPr>
              <a:t>über die Sprache eine Figur schafft</a:t>
            </a:r>
            <a:r>
              <a:rPr lang="de-DE" b="1" dirty="0"/>
              <a:t>, dann ist die Jelinek groß. Dann gelingt es ihr, ihren </a:t>
            </a:r>
            <a:r>
              <a:rPr lang="de-DE" b="1" dirty="0">
                <a:solidFill>
                  <a:srgbClr val="FF0000"/>
                </a:solidFill>
              </a:rPr>
              <a:t>Zorn,</a:t>
            </a:r>
            <a:r>
              <a:rPr lang="de-DE" b="1" dirty="0"/>
              <a:t> ihren </a:t>
            </a:r>
            <a:r>
              <a:rPr lang="de-DE" b="1" dirty="0">
                <a:solidFill>
                  <a:srgbClr val="FF0000"/>
                </a:solidFill>
              </a:rPr>
              <a:t>Ekel, </a:t>
            </a:r>
            <a:r>
              <a:rPr lang="de-DE" b="1" dirty="0"/>
              <a:t>ihre </a:t>
            </a:r>
            <a:r>
              <a:rPr lang="de-DE" b="1" dirty="0">
                <a:solidFill>
                  <a:srgbClr val="FF0000"/>
                </a:solidFill>
              </a:rPr>
              <a:t>Kritik in eine musikalische Sprachform zu bringen </a:t>
            </a:r>
            <a:r>
              <a:rPr lang="de-DE" b="1" dirty="0"/>
              <a:t>[...] das Sprechen sucht [dann] eine Hülle [...]</a:t>
            </a:r>
            <a:br>
              <a:rPr lang="de-DE" b="1" dirty="0"/>
            </a:br>
            <a:r>
              <a:rPr lang="de-DE" b="1" dirty="0"/>
              <a:t>(C. Bernd Sucher, a. a. O.) </a:t>
            </a:r>
          </a:p>
          <a:p>
            <a:endParaRPr lang="cs-CZ" dirty="0"/>
          </a:p>
        </p:txBody>
      </p:sp>
    </p:spTree>
    <p:extLst>
      <p:ext uri="{BB962C8B-B14F-4D97-AF65-F5344CB8AC3E}">
        <p14:creationId xmlns:p14="http://schemas.microsoft.com/office/powerpoint/2010/main" val="528533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Elfriede</a:t>
            </a:r>
            <a:r>
              <a:rPr lang="cs-CZ" dirty="0"/>
              <a:t> </a:t>
            </a:r>
            <a:r>
              <a:rPr lang="cs-CZ" dirty="0" err="1"/>
              <a:t>Jelinek</a:t>
            </a:r>
            <a:endParaRPr lang="cs-CZ" dirty="0"/>
          </a:p>
        </p:txBody>
      </p:sp>
      <p:sp>
        <p:nvSpPr>
          <p:cNvPr id="3" name="Zástupný symbol pro obsah 2"/>
          <p:cNvSpPr>
            <a:spLocks noGrp="1"/>
          </p:cNvSpPr>
          <p:nvPr>
            <p:ph idx="1"/>
          </p:nvPr>
        </p:nvSpPr>
        <p:spPr/>
        <p:txBody>
          <a:bodyPr>
            <a:normAutofit fontScale="55000" lnSpcReduction="20000"/>
          </a:bodyPr>
          <a:lstStyle/>
          <a:p>
            <a:r>
              <a:rPr lang="cs-CZ" sz="3700" b="1" dirty="0">
                <a:solidFill>
                  <a:srgbClr val="FF0000"/>
                </a:solidFill>
              </a:rPr>
              <a:t>Divadelní hry:</a:t>
            </a:r>
          </a:p>
          <a:p>
            <a:r>
              <a:rPr lang="cs-CZ" sz="3700" b="1" dirty="0" err="1"/>
              <a:t>Was</a:t>
            </a:r>
            <a:r>
              <a:rPr lang="cs-CZ" sz="3700" b="1" dirty="0"/>
              <a:t> </a:t>
            </a:r>
            <a:r>
              <a:rPr lang="cs-CZ" sz="3700" b="1" dirty="0" err="1"/>
              <a:t>geschah</a:t>
            </a:r>
            <a:r>
              <a:rPr lang="cs-CZ" sz="3700" b="1" dirty="0"/>
              <a:t>, </a:t>
            </a:r>
            <a:r>
              <a:rPr lang="cs-CZ" sz="3700" b="1" dirty="0" err="1"/>
              <a:t>nachdem</a:t>
            </a:r>
            <a:r>
              <a:rPr lang="cs-CZ" sz="3700" b="1" dirty="0"/>
              <a:t> Nora </a:t>
            </a:r>
            <a:r>
              <a:rPr lang="cs-CZ" sz="3700" b="1" dirty="0" err="1"/>
              <a:t>ihren</a:t>
            </a:r>
            <a:r>
              <a:rPr lang="cs-CZ" sz="3700" b="1" dirty="0"/>
              <a:t> Mann </a:t>
            </a:r>
            <a:r>
              <a:rPr lang="cs-CZ" sz="3700" b="1" dirty="0" err="1"/>
              <a:t>verlassen</a:t>
            </a:r>
            <a:r>
              <a:rPr lang="cs-CZ" sz="3700" b="1" dirty="0"/>
              <a:t> </a:t>
            </a:r>
            <a:r>
              <a:rPr lang="cs-CZ" sz="3700" b="1" dirty="0" err="1"/>
              <a:t>hatte</a:t>
            </a:r>
            <a:r>
              <a:rPr lang="cs-CZ" sz="3700" b="1" dirty="0"/>
              <a:t> oder </a:t>
            </a:r>
            <a:r>
              <a:rPr lang="cs-CZ" sz="3700" b="1" dirty="0" err="1"/>
              <a:t>Stützender</a:t>
            </a:r>
            <a:r>
              <a:rPr lang="cs-CZ" sz="3700" b="1" dirty="0"/>
              <a:t> </a:t>
            </a:r>
            <a:r>
              <a:rPr lang="cs-CZ" sz="3700" b="1" dirty="0" err="1"/>
              <a:t>Gesellschaften</a:t>
            </a:r>
            <a:r>
              <a:rPr lang="cs-CZ" sz="3700" b="1" dirty="0"/>
              <a:t> (Co se stalo poté, co Nora opustila manžela aneb Opory společností) 1977</a:t>
            </a:r>
          </a:p>
          <a:p>
            <a:r>
              <a:rPr lang="cs-CZ" sz="3700" b="1" dirty="0"/>
              <a:t>Clara S. </a:t>
            </a:r>
            <a:r>
              <a:rPr lang="cs-CZ" sz="3700" b="1" dirty="0" err="1"/>
              <a:t>Eine</a:t>
            </a:r>
            <a:r>
              <a:rPr lang="cs-CZ" sz="3700" b="1" dirty="0"/>
              <a:t> </a:t>
            </a:r>
            <a:r>
              <a:rPr lang="cs-CZ" sz="3700" b="1" dirty="0" err="1"/>
              <a:t>musikalische</a:t>
            </a:r>
            <a:r>
              <a:rPr lang="cs-CZ" sz="3700" b="1" dirty="0"/>
              <a:t> </a:t>
            </a:r>
            <a:r>
              <a:rPr lang="cs-CZ" sz="3700" b="1" dirty="0" err="1"/>
              <a:t>Tragödie</a:t>
            </a:r>
            <a:r>
              <a:rPr lang="cs-CZ" sz="3700" b="1" dirty="0"/>
              <a:t> (Klára S. Hudební </a:t>
            </a:r>
            <a:r>
              <a:rPr lang="cs-CZ" sz="3700" b="1" dirty="0" err="1"/>
              <a:t>tregédie</a:t>
            </a:r>
            <a:r>
              <a:rPr lang="cs-CZ" sz="3700" b="1" dirty="0"/>
              <a:t>) 1981</a:t>
            </a:r>
          </a:p>
          <a:p>
            <a:pPr marL="0" indent="0">
              <a:buNone/>
            </a:pPr>
            <a:r>
              <a:rPr lang="cs-CZ" sz="3700" b="1" dirty="0"/>
              <a:t>      </a:t>
            </a:r>
            <a:r>
              <a:rPr lang="cs-CZ" sz="3700" b="1" dirty="0" err="1"/>
              <a:t>Burghteater</a:t>
            </a:r>
            <a:r>
              <a:rPr lang="cs-CZ" sz="3700" b="1" dirty="0"/>
              <a:t> 1985 (premiéra v Bonnu)</a:t>
            </a:r>
          </a:p>
          <a:p>
            <a:r>
              <a:rPr lang="cs-CZ" sz="3700" b="1" dirty="0" err="1"/>
              <a:t>Krankheit</a:t>
            </a:r>
            <a:r>
              <a:rPr lang="cs-CZ" sz="3700" b="1" dirty="0"/>
              <a:t> oder </a:t>
            </a:r>
            <a:r>
              <a:rPr lang="cs-CZ" sz="3700" b="1" dirty="0" err="1"/>
              <a:t>Moderne</a:t>
            </a:r>
            <a:r>
              <a:rPr lang="cs-CZ" sz="3700" b="1" dirty="0"/>
              <a:t> </a:t>
            </a:r>
            <a:r>
              <a:rPr lang="cs-CZ" sz="3700" b="1" dirty="0" err="1"/>
              <a:t>Frauen</a:t>
            </a:r>
            <a:r>
              <a:rPr lang="cs-CZ" sz="3700" b="1" dirty="0"/>
              <a:t> (Nemoc aneb Moderní ženy) 1987</a:t>
            </a:r>
          </a:p>
          <a:p>
            <a:r>
              <a:rPr lang="cs-CZ" sz="3700" b="1" dirty="0" err="1"/>
              <a:t>Wolken</a:t>
            </a:r>
            <a:r>
              <a:rPr lang="cs-CZ" sz="3700" b="1" dirty="0"/>
              <a:t>. </a:t>
            </a:r>
            <a:r>
              <a:rPr lang="cs-CZ" sz="3700" b="1" dirty="0" err="1"/>
              <a:t>Heim</a:t>
            </a:r>
            <a:r>
              <a:rPr lang="cs-CZ" sz="3700" b="1" dirty="0"/>
              <a:t> (Domov. Oblaka) 1988</a:t>
            </a:r>
          </a:p>
          <a:p>
            <a:r>
              <a:rPr lang="cs-CZ" sz="3700" b="1" dirty="0" err="1"/>
              <a:t>Totenauberg</a:t>
            </a:r>
            <a:r>
              <a:rPr lang="cs-CZ" sz="3700" b="1" dirty="0"/>
              <a:t> 1992</a:t>
            </a:r>
          </a:p>
          <a:p>
            <a:r>
              <a:rPr lang="cs-CZ" sz="3700" b="1" dirty="0" err="1"/>
              <a:t>Raststätte</a:t>
            </a:r>
            <a:r>
              <a:rPr lang="cs-CZ" sz="3700" b="1" dirty="0"/>
              <a:t> oder </a:t>
            </a:r>
            <a:r>
              <a:rPr lang="cs-CZ" sz="3700" b="1" dirty="0" err="1"/>
              <a:t>Sie</a:t>
            </a:r>
            <a:r>
              <a:rPr lang="cs-CZ" sz="3700" b="1" dirty="0"/>
              <a:t> </a:t>
            </a:r>
            <a:r>
              <a:rPr lang="cs-CZ" sz="3700" b="1" dirty="0" err="1"/>
              <a:t>machens</a:t>
            </a:r>
            <a:r>
              <a:rPr lang="cs-CZ" sz="3700" b="1" dirty="0"/>
              <a:t> </a:t>
            </a:r>
            <a:r>
              <a:rPr lang="cs-CZ" sz="3700" b="1" dirty="0" err="1"/>
              <a:t>alle</a:t>
            </a:r>
            <a:r>
              <a:rPr lang="cs-CZ" sz="3700" b="1" dirty="0"/>
              <a:t> (Motorest aneb Dělají to všichni) 1994</a:t>
            </a:r>
          </a:p>
          <a:p>
            <a:r>
              <a:rPr lang="cs-CZ" sz="3700" b="1" dirty="0" err="1"/>
              <a:t>Stecken</a:t>
            </a:r>
            <a:r>
              <a:rPr lang="cs-CZ" sz="3700" b="1" dirty="0"/>
              <a:t>, </a:t>
            </a:r>
            <a:r>
              <a:rPr lang="cs-CZ" sz="3700" b="1" dirty="0" err="1"/>
              <a:t>Staub</a:t>
            </a:r>
            <a:r>
              <a:rPr lang="cs-CZ" sz="3700" b="1" dirty="0"/>
              <a:t> </a:t>
            </a:r>
            <a:r>
              <a:rPr lang="cs-CZ" sz="3700" b="1" dirty="0" err="1"/>
              <a:t>und</a:t>
            </a:r>
            <a:r>
              <a:rPr lang="cs-CZ" sz="3700" b="1" dirty="0"/>
              <a:t> </a:t>
            </a:r>
            <a:r>
              <a:rPr lang="cs-CZ" sz="3700" b="1" dirty="0" err="1"/>
              <a:t>Stangl</a:t>
            </a:r>
            <a:r>
              <a:rPr lang="cs-CZ" sz="3700" b="1" dirty="0"/>
              <a:t> (Berla, hůl a tyčka) 1996</a:t>
            </a:r>
          </a:p>
          <a:p>
            <a:r>
              <a:rPr lang="cs-CZ" sz="3700" b="1" dirty="0" err="1"/>
              <a:t>Ein</a:t>
            </a:r>
            <a:r>
              <a:rPr lang="cs-CZ" sz="3700" b="1" dirty="0"/>
              <a:t> </a:t>
            </a:r>
            <a:r>
              <a:rPr lang="cs-CZ" sz="3700" b="1" dirty="0" err="1"/>
              <a:t>Sportstück</a:t>
            </a:r>
            <a:r>
              <a:rPr lang="cs-CZ" sz="3700" b="1" dirty="0"/>
              <a:t> (Sportovní hra) 1998</a:t>
            </a:r>
          </a:p>
          <a:p>
            <a:r>
              <a:rPr lang="cs-CZ" sz="3700" b="1" dirty="0" err="1"/>
              <a:t>Eine</a:t>
            </a:r>
            <a:r>
              <a:rPr lang="cs-CZ" sz="3700" b="1" dirty="0"/>
              <a:t> </a:t>
            </a:r>
            <a:r>
              <a:rPr lang="cs-CZ" sz="3700" b="1" dirty="0" err="1"/>
              <a:t>kleine</a:t>
            </a:r>
            <a:r>
              <a:rPr lang="cs-CZ" sz="3700" b="1" dirty="0"/>
              <a:t> Trilogie des </a:t>
            </a:r>
            <a:r>
              <a:rPr lang="cs-CZ" sz="3700" b="1" dirty="0" err="1"/>
              <a:t>Todes</a:t>
            </a:r>
            <a:r>
              <a:rPr lang="cs-CZ" sz="3700" b="1" dirty="0"/>
              <a:t> (Malá trilogie smrti) 2000</a:t>
            </a:r>
          </a:p>
          <a:p>
            <a:endParaRPr lang="cs-CZ" dirty="0"/>
          </a:p>
        </p:txBody>
      </p:sp>
    </p:spTree>
    <p:extLst>
      <p:ext uri="{BB962C8B-B14F-4D97-AF65-F5344CB8AC3E}">
        <p14:creationId xmlns:p14="http://schemas.microsoft.com/office/powerpoint/2010/main" val="1947348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Elfriede</a:t>
            </a:r>
            <a:r>
              <a:rPr lang="cs-CZ" b="1" dirty="0"/>
              <a:t> </a:t>
            </a:r>
            <a:r>
              <a:rPr lang="cs-CZ" b="1" dirty="0" err="1"/>
              <a:t>Jelinek</a:t>
            </a:r>
            <a:endParaRPr lang="cs-CZ" b="1" dirty="0"/>
          </a:p>
        </p:txBody>
      </p:sp>
      <p:sp>
        <p:nvSpPr>
          <p:cNvPr id="3" name="Zástupný symbol pro obsah 2"/>
          <p:cNvSpPr>
            <a:spLocks noGrp="1"/>
          </p:cNvSpPr>
          <p:nvPr>
            <p:ph idx="1"/>
          </p:nvPr>
        </p:nvSpPr>
        <p:spPr/>
        <p:txBody>
          <a:bodyPr>
            <a:normAutofit fontScale="70000" lnSpcReduction="20000"/>
          </a:bodyPr>
          <a:lstStyle/>
          <a:p>
            <a:r>
              <a:rPr lang="cs-CZ" b="1" dirty="0">
                <a:solidFill>
                  <a:srgbClr val="FF0000"/>
                </a:solidFill>
              </a:rPr>
              <a:t>Prosa:</a:t>
            </a:r>
          </a:p>
          <a:p>
            <a:r>
              <a:rPr lang="cs-CZ" b="1" dirty="0" err="1"/>
              <a:t>bukolit</a:t>
            </a:r>
            <a:r>
              <a:rPr lang="cs-CZ" b="1" dirty="0"/>
              <a:t>. </a:t>
            </a:r>
            <a:r>
              <a:rPr lang="cs-CZ" b="1" dirty="0" err="1"/>
              <a:t>ein</a:t>
            </a:r>
            <a:r>
              <a:rPr lang="cs-CZ" b="1" dirty="0"/>
              <a:t> </a:t>
            </a:r>
            <a:r>
              <a:rPr lang="cs-CZ" b="1" dirty="0" err="1"/>
              <a:t>hörroman</a:t>
            </a:r>
            <a:r>
              <a:rPr lang="cs-CZ" b="1" dirty="0"/>
              <a:t> (</a:t>
            </a:r>
            <a:r>
              <a:rPr lang="cs-CZ" b="1" dirty="0" err="1"/>
              <a:t>bukolit</a:t>
            </a:r>
            <a:r>
              <a:rPr lang="cs-CZ" b="1" dirty="0"/>
              <a:t>. Román k poslechu) 1968</a:t>
            </a:r>
          </a:p>
          <a:p>
            <a:r>
              <a:rPr lang="cs-CZ" b="1" dirty="0" err="1"/>
              <a:t>wir</a:t>
            </a:r>
            <a:r>
              <a:rPr lang="cs-CZ" b="1" dirty="0"/>
              <a:t> </a:t>
            </a:r>
            <a:r>
              <a:rPr lang="cs-CZ" b="1" dirty="0" err="1"/>
              <a:t>sind</a:t>
            </a:r>
            <a:r>
              <a:rPr lang="cs-CZ" b="1" dirty="0"/>
              <a:t> </a:t>
            </a:r>
            <a:r>
              <a:rPr lang="cs-CZ" b="1" dirty="0" err="1"/>
              <a:t>lockwögel</a:t>
            </a:r>
            <a:r>
              <a:rPr lang="cs-CZ" b="1" dirty="0"/>
              <a:t>, baby! (jsme volavky, baby!) 1970</a:t>
            </a:r>
          </a:p>
          <a:p>
            <a:r>
              <a:rPr lang="cs-CZ" b="1" dirty="0"/>
              <a:t>Michael: </a:t>
            </a:r>
            <a:r>
              <a:rPr lang="cs-CZ" b="1" dirty="0" err="1"/>
              <a:t>Ein</a:t>
            </a:r>
            <a:r>
              <a:rPr lang="cs-CZ" b="1" dirty="0"/>
              <a:t> </a:t>
            </a:r>
            <a:r>
              <a:rPr lang="cs-CZ" b="1" dirty="0" err="1"/>
              <a:t>Jugendbuch</a:t>
            </a:r>
            <a:r>
              <a:rPr lang="cs-CZ" b="1" dirty="0"/>
              <a:t> </a:t>
            </a:r>
            <a:r>
              <a:rPr lang="cs-CZ" b="1" dirty="0" err="1"/>
              <a:t>für</a:t>
            </a:r>
            <a:r>
              <a:rPr lang="cs-CZ" b="1" dirty="0"/>
              <a:t> </a:t>
            </a:r>
            <a:r>
              <a:rPr lang="cs-CZ" b="1" dirty="0" err="1"/>
              <a:t>die</a:t>
            </a:r>
            <a:r>
              <a:rPr lang="cs-CZ" b="1" dirty="0"/>
              <a:t> </a:t>
            </a:r>
            <a:r>
              <a:rPr lang="cs-CZ" b="1" dirty="0" err="1"/>
              <a:t>Infantilgesellschaft</a:t>
            </a:r>
            <a:r>
              <a:rPr lang="cs-CZ" b="1" dirty="0"/>
              <a:t> (Michael: Mládežnická kniha pro infantilní společnost 1972</a:t>
            </a:r>
          </a:p>
          <a:p>
            <a:r>
              <a:rPr lang="cs-CZ" b="1" dirty="0"/>
              <a:t>Die </a:t>
            </a:r>
            <a:r>
              <a:rPr lang="cs-CZ" b="1" dirty="0" err="1"/>
              <a:t>Liebhaberinnen</a:t>
            </a:r>
            <a:r>
              <a:rPr lang="cs-CZ" b="1" dirty="0"/>
              <a:t> (Milovnice) 1975</a:t>
            </a:r>
          </a:p>
          <a:p>
            <a:r>
              <a:rPr lang="cs-CZ" b="1" dirty="0"/>
              <a:t>Die </a:t>
            </a:r>
            <a:r>
              <a:rPr lang="cs-CZ" b="1" dirty="0" err="1"/>
              <a:t>Ausgesperrten</a:t>
            </a:r>
            <a:r>
              <a:rPr lang="cs-CZ" b="1" dirty="0"/>
              <a:t> (Vyvrhelové) 1980, přel. Jitka Jílková, Mladá fronta 2010</a:t>
            </a:r>
          </a:p>
          <a:p>
            <a:r>
              <a:rPr lang="cs-CZ" b="1" dirty="0">
                <a:hlinkClick r:id="rId2" action="ppaction://hlinkfile" tooltip="Die Klavierspielerin (Pianistka) (stránka neexistuje)"/>
              </a:rPr>
              <a:t>Die </a:t>
            </a:r>
            <a:r>
              <a:rPr lang="cs-CZ" b="1" dirty="0" err="1">
                <a:hlinkClick r:id="rId2" action="ppaction://hlinkfile" tooltip="Die Klavierspielerin (Pianistka) (stránka neexistuje)"/>
              </a:rPr>
              <a:t>Klavierspielerin</a:t>
            </a:r>
            <a:r>
              <a:rPr lang="cs-CZ" b="1" dirty="0">
                <a:hlinkClick r:id="rId2" action="ppaction://hlinkfile" tooltip="Die Klavierspielerin (Pianistka) (stránka neexistuje)"/>
              </a:rPr>
              <a:t> (Pianistka)</a:t>
            </a:r>
            <a:r>
              <a:rPr lang="cs-CZ" b="1" dirty="0"/>
              <a:t> 1983</a:t>
            </a:r>
          </a:p>
          <a:p>
            <a:r>
              <a:rPr lang="cs-CZ" b="1" dirty="0" err="1"/>
              <a:t>Lust</a:t>
            </a:r>
            <a:r>
              <a:rPr lang="cs-CZ" b="1" dirty="0"/>
              <a:t> (Slast) 1989</a:t>
            </a:r>
          </a:p>
          <a:p>
            <a:r>
              <a:rPr lang="cs-CZ" b="1" dirty="0" err="1"/>
              <a:t>Oh</a:t>
            </a:r>
            <a:r>
              <a:rPr lang="cs-CZ" b="1" dirty="0"/>
              <a:t> </a:t>
            </a:r>
            <a:r>
              <a:rPr lang="cs-CZ" b="1" dirty="0" err="1"/>
              <a:t>wildnis</a:t>
            </a:r>
            <a:r>
              <a:rPr lang="cs-CZ" b="1" dirty="0"/>
              <a:t>, </a:t>
            </a:r>
            <a:r>
              <a:rPr lang="cs-CZ" b="1" dirty="0" err="1"/>
              <a:t>oh</a:t>
            </a:r>
            <a:r>
              <a:rPr lang="cs-CZ" b="1" dirty="0"/>
              <a:t> </a:t>
            </a:r>
            <a:r>
              <a:rPr lang="cs-CZ" b="1" dirty="0" err="1"/>
              <a:t>Schutz</a:t>
            </a:r>
            <a:r>
              <a:rPr lang="cs-CZ" b="1" dirty="0"/>
              <a:t> vor </a:t>
            </a:r>
            <a:r>
              <a:rPr lang="cs-CZ" b="1" dirty="0" err="1"/>
              <a:t>ihr</a:t>
            </a:r>
            <a:r>
              <a:rPr lang="cs-CZ" b="1" dirty="0"/>
              <a:t> (Ó divočino, ó ochrano před ní) 1985</a:t>
            </a:r>
          </a:p>
          <a:p>
            <a:r>
              <a:rPr lang="cs-CZ" b="1" dirty="0" err="1"/>
              <a:t>Kinder</a:t>
            </a:r>
            <a:r>
              <a:rPr lang="cs-CZ" b="1" dirty="0"/>
              <a:t>, der Toten (Děti mrtvých) 1995</a:t>
            </a:r>
          </a:p>
          <a:p>
            <a:r>
              <a:rPr lang="cs-CZ" b="1" dirty="0" err="1"/>
              <a:t>Gier</a:t>
            </a:r>
            <a:r>
              <a:rPr lang="cs-CZ" b="1" dirty="0"/>
              <a:t> (Lačnost) 2000</a:t>
            </a:r>
          </a:p>
          <a:p>
            <a:endParaRPr lang="cs-CZ" dirty="0"/>
          </a:p>
        </p:txBody>
      </p:sp>
    </p:spTree>
    <p:extLst>
      <p:ext uri="{BB962C8B-B14F-4D97-AF65-F5344CB8AC3E}">
        <p14:creationId xmlns:p14="http://schemas.microsoft.com/office/powerpoint/2010/main" val="21328498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Elfriede</a:t>
            </a:r>
            <a:r>
              <a:rPr lang="cs-CZ" dirty="0"/>
              <a:t> </a:t>
            </a:r>
            <a:r>
              <a:rPr lang="cs-CZ" dirty="0" err="1"/>
              <a:t>Jelinek</a:t>
            </a:r>
            <a:endParaRPr lang="cs-CZ" dirty="0"/>
          </a:p>
        </p:txBody>
      </p:sp>
      <p:sp>
        <p:nvSpPr>
          <p:cNvPr id="3" name="Zástupný symbol pro obsah 2"/>
          <p:cNvSpPr>
            <a:spLocks noGrp="1"/>
          </p:cNvSpPr>
          <p:nvPr>
            <p:ph idx="1"/>
          </p:nvPr>
        </p:nvSpPr>
        <p:spPr/>
        <p:txBody>
          <a:bodyPr>
            <a:normAutofit fontScale="32500" lnSpcReduction="20000"/>
          </a:bodyPr>
          <a:lstStyle/>
          <a:p>
            <a:r>
              <a:rPr lang="cs-CZ" sz="4000" b="1" dirty="0">
                <a:solidFill>
                  <a:srgbClr val="FF0000"/>
                </a:solidFill>
              </a:rPr>
              <a:t>Ožehavá témata </a:t>
            </a:r>
            <a:r>
              <a:rPr lang="cs-CZ" sz="4000" b="1" dirty="0"/>
              <a:t>v dílech </a:t>
            </a:r>
            <a:r>
              <a:rPr lang="cs-CZ" sz="4000" b="1" dirty="0" err="1"/>
              <a:t>Elfriede</a:t>
            </a:r>
            <a:r>
              <a:rPr lang="cs-CZ" sz="4000" b="1" dirty="0"/>
              <a:t> Jelinekové[</a:t>
            </a:r>
            <a:r>
              <a:rPr lang="cs-CZ" sz="4000" b="1" dirty="0">
                <a:hlinkClick r:id="rId2" action="ppaction://hlinkfile" tooltip="Editace sekce: Ožehavá témata v dílech Elfriede Jelinekové"/>
              </a:rPr>
              <a:t>editovat</a:t>
            </a:r>
            <a:r>
              <a:rPr lang="cs-CZ" sz="4000" b="1" dirty="0"/>
              <a:t> | </a:t>
            </a:r>
            <a:r>
              <a:rPr lang="cs-CZ" sz="4000" b="1" dirty="0">
                <a:hlinkClick r:id="rId3" action="ppaction://hlinkfile" tooltip="Editace sekce: Ožehavá témata v dílech Elfriede Jelinekové"/>
              </a:rPr>
              <a:t>editovat zdroj</a:t>
            </a:r>
            <a:r>
              <a:rPr lang="cs-CZ" sz="4000" b="1" dirty="0"/>
              <a:t>]</a:t>
            </a:r>
          </a:p>
          <a:p>
            <a:r>
              <a:rPr lang="cs-CZ" sz="4000" b="1" dirty="0"/>
              <a:t>Zlom v její literární kariéře přišel roku </a:t>
            </a:r>
            <a:r>
              <a:rPr lang="cs-CZ" sz="4000" b="1" dirty="0">
                <a:hlinkClick r:id="rId4" action="ppaction://hlinkfile" tooltip="1975"/>
              </a:rPr>
              <a:t>1975</a:t>
            </a:r>
            <a:r>
              <a:rPr lang="cs-CZ" sz="4000" b="1" dirty="0"/>
              <a:t> s románem </a:t>
            </a:r>
            <a:r>
              <a:rPr lang="cs-CZ" sz="4000" b="1" i="1" dirty="0"/>
              <a:t>Die </a:t>
            </a:r>
            <a:r>
              <a:rPr lang="cs-CZ" sz="4000" b="1" i="1" dirty="0" err="1"/>
              <a:t>Liebhaberinnen</a:t>
            </a:r>
            <a:r>
              <a:rPr lang="cs-CZ" sz="4000" b="1" dirty="0"/>
              <a:t>, </a:t>
            </a:r>
            <a:r>
              <a:rPr lang="cs-CZ" sz="4000" b="1" dirty="0">
                <a:hlinkClick r:id="rId5" action="ppaction://hlinkfile" tooltip="Marxismus"/>
              </a:rPr>
              <a:t>marxisticko</a:t>
            </a:r>
            <a:r>
              <a:rPr lang="cs-CZ" sz="4000" b="1" dirty="0"/>
              <a:t>-</a:t>
            </a:r>
            <a:r>
              <a:rPr lang="cs-CZ" sz="4000" b="1" dirty="0">
                <a:hlinkClick r:id="rId6" action="ppaction://hlinkfile" tooltip="Feminismus"/>
              </a:rPr>
              <a:t>feministickou</a:t>
            </a:r>
            <a:r>
              <a:rPr lang="cs-CZ" sz="4000" b="1" dirty="0"/>
              <a:t> karikaturou vlasteneckých románů, kterou se uzavřela raná tvorba </a:t>
            </a:r>
            <a:r>
              <a:rPr lang="cs-CZ" sz="4000" b="1" dirty="0" err="1"/>
              <a:t>Elfriede</a:t>
            </a:r>
            <a:r>
              <a:rPr lang="cs-CZ" sz="4000" b="1" dirty="0"/>
              <a:t>. Hrdinkami románu jsou měšťácká Brigitta a vesnická Pavla. Obě se chtějí vdát a mít děti, mít hezký domov, na což potřebují muže. Brigittě se povede získat si Heinze, snaží se otěhotnět, aby ho polapila. Stane se paničkou. Pavla otěhotní a snaží se ulovit Ericha, otce svého dítěte. Nakonec se jí to povede, ale skončí špatně. Erich pije, Paula vydělává na rodinný rozpočet prostitucí, odeberou jí děti, přijde o manžela. Nakonec skončí v továrně na šití podprsenek - tam, kde začínala Brigitta. Tento román je kritikou ženského způsobu myšlení, které sleduje jen svoje ekonomické zájmy (mít dům, muže a děti).</a:t>
            </a:r>
          </a:p>
          <a:p>
            <a:r>
              <a:rPr lang="cs-CZ" sz="4000" b="1" dirty="0"/>
              <a:t>V roce </a:t>
            </a:r>
            <a:r>
              <a:rPr lang="cs-CZ" sz="4000" b="1" dirty="0">
                <a:hlinkClick r:id="rId7" action="ppaction://hlinkfile" tooltip="1983"/>
              </a:rPr>
              <a:t>1983</a:t>
            </a:r>
            <a:r>
              <a:rPr lang="cs-CZ" sz="4000" b="1" dirty="0"/>
              <a:t> vyvolala Jelineková uvedením hry </a:t>
            </a:r>
            <a:r>
              <a:rPr lang="cs-CZ" sz="4000" b="1" i="1" dirty="0" err="1"/>
              <a:t>Burgtheater</a:t>
            </a:r>
            <a:r>
              <a:rPr lang="cs-CZ" sz="4000" b="1" dirty="0"/>
              <a:t> doslova skandál. Drama se zabývá neochotou vypořádat se s </a:t>
            </a:r>
            <a:r>
              <a:rPr lang="cs-CZ" sz="4000" b="1" dirty="0">
                <a:hlinkClick r:id="rId8" action="ppaction://hlinkfile" tooltip="Nacismus"/>
              </a:rPr>
              <a:t>nacistickou</a:t>
            </a:r>
            <a:r>
              <a:rPr lang="cs-CZ" sz="4000" b="1" dirty="0"/>
              <a:t> minulostí v Rakousku.</a:t>
            </a:r>
          </a:p>
          <a:p>
            <a:r>
              <a:rPr lang="cs-CZ" sz="4000" b="1" dirty="0"/>
              <a:t>Ve stejném roce vychází její nejvíce autobiografický román </a:t>
            </a:r>
            <a:r>
              <a:rPr lang="cs-CZ" sz="4000" b="1" i="1" dirty="0">
                <a:hlinkClick r:id="rId9" action="ppaction://hlinkfile" tooltip="Pianistka (román) (stránka neexistuje)"/>
              </a:rPr>
              <a:t>Pianistka</a:t>
            </a:r>
            <a:r>
              <a:rPr lang="cs-CZ" sz="4000" b="1" dirty="0"/>
              <a:t> (</a:t>
            </a:r>
            <a:r>
              <a:rPr lang="cs-CZ" sz="4000" b="1" dirty="0">
                <a:solidFill>
                  <a:srgbClr val="FF0000"/>
                </a:solidFill>
              </a:rPr>
              <a:t>Die </a:t>
            </a:r>
            <a:r>
              <a:rPr lang="cs-CZ" sz="4000" b="1" dirty="0" err="1">
                <a:solidFill>
                  <a:srgbClr val="FF0000"/>
                </a:solidFill>
              </a:rPr>
              <a:t>Klavierspielerin</a:t>
            </a:r>
            <a:r>
              <a:rPr lang="cs-CZ" sz="4000" b="1" dirty="0"/>
              <a:t>), který byl v roce 2001 zfilmován. </a:t>
            </a:r>
            <a:r>
              <a:rPr lang="cs-CZ" sz="4000" b="1" dirty="0" err="1"/>
              <a:t>Elfriede</a:t>
            </a:r>
            <a:r>
              <a:rPr lang="cs-CZ" sz="4000" b="1" dirty="0"/>
              <a:t> se v něm vyrovnává se svojí minulostí, závislosti na matce. Její neschopnost citu vede k voyerismu, patologickým činům. Hlavní hrdinkou románu je přibližně čtyřicetiletá profesorka klavíru na konzervatoři, Erika Kohutová. Její otec zemřel v psychiatrické léčebně, mimo jiné i tato rodinná historie vede k tomu, že Erika stále žije osaměle se svou autoritářskou a hádavou matkou, na které je i přes jejich ambivalentní vztah závislá. Přes den vystupuje jako přísná profesorka, večer se však oddává svým perversním touhám jako návštěvy </a:t>
            </a:r>
            <a:r>
              <a:rPr lang="cs-CZ" sz="4000" b="1" dirty="0" err="1"/>
              <a:t>pornokina</a:t>
            </a:r>
            <a:r>
              <a:rPr lang="cs-CZ" sz="4000" b="1" dirty="0"/>
              <a:t>, sleduje soulože párů skrytá v anonymitě autokina, řeže se žiletkou na genitáliích atd. Do jejího života však vstoupí mladý student </a:t>
            </a:r>
            <a:r>
              <a:rPr lang="cs-CZ" sz="4000" b="1" dirty="0" err="1"/>
              <a:t>Klemmer</a:t>
            </a:r>
            <a:r>
              <a:rPr lang="cs-CZ" sz="4000" b="1" dirty="0"/>
              <a:t>, který se z počátku marně pokouší navázat s Erikou vztah. Ačkoli se Erika brání citovému sblížení, postupně k němu dochází a po jejich prvním intimním kontaktu (na školních záchodech, kde </a:t>
            </a:r>
            <a:r>
              <a:rPr lang="cs-CZ" sz="4000" b="1" dirty="0" err="1"/>
              <a:t>Klemmera</a:t>
            </a:r>
            <a:r>
              <a:rPr lang="cs-CZ" sz="4000" b="1" dirty="0"/>
              <a:t> Erika ponižuje) se </a:t>
            </a:r>
            <a:r>
              <a:rPr lang="cs-CZ" sz="4000" b="1" dirty="0" err="1"/>
              <a:t>Klemmerovi</a:t>
            </a:r>
            <a:r>
              <a:rPr lang="cs-CZ" sz="4000" b="1" dirty="0"/>
              <a:t> vyznává ze své touhy být ponížena, zbita a znásilněna. </a:t>
            </a:r>
            <a:r>
              <a:rPr lang="cs-CZ" sz="4000" b="1" dirty="0" err="1"/>
              <a:t>Klemmer</a:t>
            </a:r>
            <a:r>
              <a:rPr lang="cs-CZ" sz="4000" b="1" dirty="0"/>
              <a:t> je zděšen, brání se a od Eriky se odvrací, považuje ji za nemocnou, zvrácenou. Vztah mezi nimi vyvrcholí, když Eriku jedné noci u ní doma agresivně napadne, potupí ji ("Nevystavuj to </a:t>
            </a:r>
            <a:r>
              <a:rPr lang="cs-CZ" sz="4000" b="1" dirty="0" err="1"/>
              <a:t>svý</a:t>
            </a:r>
            <a:r>
              <a:rPr lang="cs-CZ" sz="4000" b="1" dirty="0"/>
              <a:t> nevábný tělo…") a následně znásilní. Román </a:t>
            </a:r>
            <a:r>
              <a:rPr lang="cs-CZ" sz="4000" b="1" i="1" dirty="0">
                <a:hlinkClick r:id="rId9" action="ppaction://hlinkfile" tooltip="Pianistka (román) (stránka neexistuje)"/>
              </a:rPr>
              <a:t>Pianistka</a:t>
            </a:r>
            <a:r>
              <a:rPr lang="cs-CZ" sz="4000" b="1" dirty="0"/>
              <a:t> je kritikou civilizovaného průměrného měšťáckého života, ve kterém je žena svázána svým okolím a představou o úspěšném životě, což výsledně deformuje prožívání lásky, sexu, obecně mezilidských vztahů.</a:t>
            </a:r>
          </a:p>
          <a:p>
            <a:endParaRPr lang="cs-CZ" dirty="0"/>
          </a:p>
        </p:txBody>
      </p:sp>
    </p:spTree>
    <p:extLst>
      <p:ext uri="{BB962C8B-B14F-4D97-AF65-F5344CB8AC3E}">
        <p14:creationId xmlns:p14="http://schemas.microsoft.com/office/powerpoint/2010/main" val="2019347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Elfriede</a:t>
            </a:r>
            <a:r>
              <a:rPr lang="cs-CZ" b="1" dirty="0"/>
              <a:t> </a:t>
            </a:r>
            <a:r>
              <a:rPr lang="cs-CZ" b="1" dirty="0" err="1"/>
              <a:t>Jelinek</a:t>
            </a:r>
            <a:endParaRPr lang="cs-CZ" b="1" dirty="0"/>
          </a:p>
        </p:txBody>
      </p:sp>
      <p:sp>
        <p:nvSpPr>
          <p:cNvPr id="3" name="Zástupný symbol pro obsah 2"/>
          <p:cNvSpPr>
            <a:spLocks noGrp="1"/>
          </p:cNvSpPr>
          <p:nvPr>
            <p:ph idx="1"/>
          </p:nvPr>
        </p:nvSpPr>
        <p:spPr/>
        <p:txBody>
          <a:bodyPr>
            <a:normAutofit fontScale="47500" lnSpcReduction="20000"/>
          </a:bodyPr>
          <a:lstStyle/>
          <a:p>
            <a:r>
              <a:rPr lang="cs-CZ" b="1" dirty="0"/>
              <a:t>Po jeho vydání v Rakousku byl některými kritiky označen za </a:t>
            </a:r>
            <a:r>
              <a:rPr lang="cs-CZ" b="1" dirty="0">
                <a:solidFill>
                  <a:schemeClr val="accent5"/>
                </a:solidFill>
              </a:rPr>
              <a:t>pornografii</a:t>
            </a:r>
            <a:r>
              <a:rPr lang="cs-CZ" b="1" dirty="0"/>
              <a:t>. </a:t>
            </a:r>
            <a:r>
              <a:rPr lang="cs-CZ" b="1" dirty="0" err="1"/>
              <a:t>Elfriede</a:t>
            </a:r>
            <a:r>
              <a:rPr lang="cs-CZ" b="1" dirty="0"/>
              <a:t> k tomu v rozhovoru na Festivalu spisovatelů Praha 2009 uvedla: " Tento román je všechno, jen ne pornografický. Pornografie sugeruje touhu všude a v každé chvíli. Román dokazuje, že to neexistuje, že se jedná o pojatý manévr, tak aby ženy zůstaly k dispozici, neboť jsou především ony předmětem pornografie, a muži se na ně dívají a svým pohledem můžou proniknout do jejich těl. Jsem zvyklá, že jsem špatně pochopena. A pak mě viní za to, že mým způsobem psaním jen zkouším analyzovat. To co říkám má určité sdělení. Ale toto sdělení nikoho nezajímá."</a:t>
            </a:r>
          </a:p>
          <a:p>
            <a:r>
              <a:rPr lang="cs-CZ" b="1" dirty="0"/>
              <a:t>I v dalších dílech se objevuje sveřepý a ostrý boj proti klišé, která produkuje zábavní průmysl a která prosakují do lidského vědomí, staví se </a:t>
            </a:r>
            <a:r>
              <a:rPr lang="cs-CZ" b="1" dirty="0">
                <a:solidFill>
                  <a:srgbClr val="FF0000"/>
                </a:solidFill>
              </a:rPr>
              <a:t>proti nespravedlnosti, podmaňování a utiskování žen</a:t>
            </a:r>
            <a:r>
              <a:rPr lang="cs-CZ" b="1" dirty="0"/>
              <a:t>. Takovým výjimečným dílem je i kontroverzní bestseller </a:t>
            </a:r>
            <a:r>
              <a:rPr lang="cs-CZ" b="1" i="1" dirty="0" err="1">
                <a:solidFill>
                  <a:srgbClr val="FF0000"/>
                </a:solidFill>
              </a:rPr>
              <a:t>Lust</a:t>
            </a:r>
            <a:r>
              <a:rPr lang="cs-CZ" b="1" dirty="0">
                <a:solidFill>
                  <a:srgbClr val="FF0000"/>
                </a:solidFill>
              </a:rPr>
              <a:t> </a:t>
            </a:r>
            <a:r>
              <a:rPr lang="cs-CZ" b="1" dirty="0"/>
              <a:t>(Lačnost), ve kterém se Jelineková vypořádává s feministickou debatou o </a:t>
            </a:r>
            <a:r>
              <a:rPr lang="cs-CZ" b="1" dirty="0">
                <a:hlinkClick r:id="rId2" action="ppaction://hlinkfile" tooltip="Pornografie"/>
              </a:rPr>
              <a:t>pornografii</a:t>
            </a:r>
            <a:r>
              <a:rPr lang="cs-CZ" b="1" dirty="0"/>
              <a:t> v osmdesátých letech. Tento román byl pokusem Jelinekové napsat ženskou pornografii, jehož výsledkem je anti-porno. Snažila se najít ženský jazyk pro obscenitu, což se ve výsledku příliš nezdařilo. Nejen kvůli tomu, že manželský sex zde byl popsán jako nejodpornější pod sluncem, což odradilo dost čtenářů a čtenářek.</a:t>
            </a:r>
          </a:p>
          <a:p>
            <a:r>
              <a:rPr lang="cs-CZ" b="1" dirty="0"/>
              <a:t>Jelineková se ve svých dílech zabývá </a:t>
            </a:r>
            <a:r>
              <a:rPr lang="cs-CZ" b="1" dirty="0">
                <a:solidFill>
                  <a:srgbClr val="FF0000"/>
                </a:solidFill>
              </a:rPr>
              <a:t>postavením žen ve společnosti, ženskou sexualitou, zvrácenou sexualitou, nerovnoprávným vztahem muže a ženy, ale třeba i problémy politickými, např. neschopností Rakouska přiznat vlastní minulost (např. díla </a:t>
            </a:r>
            <a:r>
              <a:rPr lang="cs-CZ" b="1" dirty="0" err="1">
                <a:solidFill>
                  <a:srgbClr val="FF0000"/>
                </a:solidFill>
              </a:rPr>
              <a:t>Burgtheater</a:t>
            </a:r>
            <a:r>
              <a:rPr lang="cs-CZ" b="1" dirty="0">
                <a:solidFill>
                  <a:srgbClr val="FF0000"/>
                </a:solidFill>
              </a:rPr>
              <a:t> a </a:t>
            </a:r>
            <a:r>
              <a:rPr lang="cs-CZ" b="1" dirty="0" err="1">
                <a:solidFill>
                  <a:srgbClr val="FF0000"/>
                </a:solidFill>
              </a:rPr>
              <a:t>Das</a:t>
            </a:r>
            <a:r>
              <a:rPr lang="cs-CZ" b="1" dirty="0">
                <a:solidFill>
                  <a:srgbClr val="FF0000"/>
                </a:solidFill>
              </a:rPr>
              <a:t> </a:t>
            </a:r>
            <a:r>
              <a:rPr lang="cs-CZ" b="1" dirty="0" err="1">
                <a:solidFill>
                  <a:srgbClr val="FF0000"/>
                </a:solidFill>
              </a:rPr>
              <a:t>Lebewohl</a:t>
            </a:r>
            <a:r>
              <a:rPr lang="cs-CZ" b="1" dirty="0"/>
              <a:t>). V 80. letech, konkrétně v r. 86 otevřeně vystoupila proti prezidentovi </a:t>
            </a:r>
            <a:r>
              <a:rPr lang="cs-CZ" b="1" dirty="0" err="1"/>
              <a:t>Kurtovi</a:t>
            </a:r>
            <a:r>
              <a:rPr lang="cs-CZ" b="1" dirty="0"/>
              <a:t> </a:t>
            </a:r>
            <a:r>
              <a:rPr lang="cs-CZ" b="1" dirty="0" err="1"/>
              <a:t>Waldheimovi</a:t>
            </a:r>
            <a:r>
              <a:rPr lang="cs-CZ" b="1" dirty="0"/>
              <a:t>, (kvůli jeho klérofašistickým postojům), který měl zahajovat “štýrský podzim”. Napsala protestní dopis a v r. 1987 stála u zrodu iniciativy umělců, kteří požadovali odstoupení prezidenta.</a:t>
            </a:r>
          </a:p>
          <a:p>
            <a:endParaRPr lang="cs-CZ" dirty="0"/>
          </a:p>
        </p:txBody>
      </p:sp>
    </p:spTree>
    <p:extLst>
      <p:ext uri="{BB962C8B-B14F-4D97-AF65-F5344CB8AC3E}">
        <p14:creationId xmlns:p14="http://schemas.microsoft.com/office/powerpoint/2010/main" val="16796742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b="1" dirty="0">
                <a:solidFill>
                  <a:srgbClr val="FF0000"/>
                </a:solidFill>
              </a:rPr>
            </a:br>
            <a:br>
              <a:rPr lang="cs-CZ" b="1" dirty="0">
                <a:solidFill>
                  <a:srgbClr val="FF0000"/>
                </a:solidFill>
              </a:rPr>
            </a:br>
            <a:r>
              <a:rPr lang="cs-CZ" sz="4000" b="1" dirty="0" err="1">
                <a:solidFill>
                  <a:srgbClr val="FF0000"/>
                </a:solidFill>
              </a:rPr>
              <a:t>Gier</a:t>
            </a:r>
            <a:r>
              <a:rPr lang="cs-CZ" sz="4000" b="1" dirty="0">
                <a:solidFill>
                  <a:srgbClr val="FF0000"/>
                </a:solidFill>
              </a:rPr>
              <a:t> (Lačnost) </a:t>
            </a:r>
            <a:r>
              <a:rPr lang="cs-CZ" sz="4000" b="1" dirty="0"/>
              <a:t>2000</a:t>
            </a:r>
            <a:br>
              <a:rPr lang="cs-CZ" sz="4000" b="1" dirty="0"/>
            </a:br>
            <a:r>
              <a:rPr lang="cs-CZ" sz="4000" b="1" dirty="0"/>
              <a:t>překlad Jitka Jílková</a:t>
            </a:r>
            <a:br>
              <a:rPr lang="cs-CZ" b="1" dirty="0"/>
            </a:br>
            <a:br>
              <a:rPr lang="cs-CZ" b="1" dirty="0"/>
            </a:br>
            <a:endParaRPr lang="cs-CZ" dirty="0"/>
          </a:p>
        </p:txBody>
      </p:sp>
      <p:sp>
        <p:nvSpPr>
          <p:cNvPr id="3" name="Zástupný symbol pro obsah 2"/>
          <p:cNvSpPr>
            <a:spLocks noGrp="1"/>
          </p:cNvSpPr>
          <p:nvPr>
            <p:ph idx="1"/>
          </p:nvPr>
        </p:nvSpPr>
        <p:spPr/>
        <p:txBody>
          <a:bodyPr>
            <a:normAutofit fontScale="92500" lnSpcReduction="10000"/>
          </a:bodyPr>
          <a:lstStyle/>
          <a:p>
            <a:r>
              <a:rPr lang="cs-CZ" sz="2400" b="1" dirty="0" err="1"/>
              <a:t>Kontrastive</a:t>
            </a:r>
            <a:r>
              <a:rPr lang="cs-CZ" sz="2400" b="1" dirty="0"/>
              <a:t> Analyse: DA Bc. Kateřina Čermáková</a:t>
            </a:r>
            <a:endParaRPr lang="cs-CZ" sz="2400" dirty="0"/>
          </a:p>
          <a:p>
            <a:r>
              <a:rPr lang="de-DE" sz="2400" b="1" dirty="0"/>
              <a:t>Phraseologismen</a:t>
            </a:r>
            <a:r>
              <a:rPr lang="cs-CZ" sz="2400" b="1" dirty="0"/>
              <a:t>/Idiome, </a:t>
            </a:r>
            <a:r>
              <a:rPr lang="de-DE" sz="2400" b="1" dirty="0"/>
              <a:t>Vergleiche und Metaphern </a:t>
            </a:r>
            <a:r>
              <a:rPr lang="cs-CZ" sz="2400" b="1" dirty="0" err="1"/>
              <a:t>bzw</a:t>
            </a:r>
            <a:r>
              <a:rPr lang="cs-CZ" sz="2400" b="1" dirty="0"/>
              <a:t>. </a:t>
            </a:r>
            <a:r>
              <a:rPr lang="cs-CZ" sz="2400" b="1" dirty="0" err="1"/>
              <a:t>andere</a:t>
            </a:r>
            <a:r>
              <a:rPr lang="cs-CZ" sz="2400" b="1" dirty="0"/>
              <a:t> </a:t>
            </a:r>
            <a:r>
              <a:rPr lang="de-DE" sz="2400" b="1" dirty="0" err="1"/>
              <a:t>Stilfguren</a:t>
            </a:r>
            <a:endParaRPr lang="cs-CZ" sz="2400" b="1" dirty="0"/>
          </a:p>
          <a:p>
            <a:r>
              <a:rPr lang="cs-CZ" sz="2400" b="1" dirty="0">
                <a:solidFill>
                  <a:srgbClr val="FF0000"/>
                </a:solidFill>
              </a:rPr>
              <a:t>1. </a:t>
            </a:r>
            <a:r>
              <a:rPr lang="de-DE" sz="2400" b="1" dirty="0"/>
              <a:t>D</a:t>
            </a:r>
            <a:r>
              <a:rPr lang="de-DE" sz="2400" dirty="0"/>
              <a:t>: Alles was recht ist, aber manchen ist es nicht gegeben, </a:t>
            </a:r>
            <a:r>
              <a:rPr lang="de-DE" sz="2400" b="1" dirty="0" err="1">
                <a:solidFill>
                  <a:srgbClr val="002060"/>
                </a:solidFill>
              </a:rPr>
              <a:t>Lustigwandler</a:t>
            </a:r>
            <a:r>
              <a:rPr lang="de-DE" sz="2400" b="1" dirty="0">
                <a:solidFill>
                  <a:srgbClr val="002060"/>
                </a:solidFill>
              </a:rPr>
              <a:t> </a:t>
            </a:r>
            <a:r>
              <a:rPr lang="de-DE" sz="2400" dirty="0"/>
              <a:t>zu sein, obwohl </a:t>
            </a:r>
            <a:r>
              <a:rPr lang="de-DE" sz="2400" b="1" dirty="0"/>
              <a:t>die Schneeglöckchen</a:t>
            </a:r>
            <a:r>
              <a:rPr lang="de-DE" sz="2400" dirty="0"/>
              <a:t>, jawohl, wir haben derzeit Frühling und freuen uns darüber, </a:t>
            </a:r>
            <a:r>
              <a:rPr lang="de-DE" sz="2400" b="1" dirty="0"/>
              <a:t>ihre kleinen </a:t>
            </a:r>
            <a:r>
              <a:rPr lang="de-DE" sz="2400" b="1" dirty="0">
                <a:solidFill>
                  <a:srgbClr val="002060"/>
                </a:solidFill>
              </a:rPr>
              <a:t>Baggerkrallen </a:t>
            </a:r>
            <a:r>
              <a:rPr lang="de-DE" sz="2400" b="1" dirty="0"/>
              <a:t>dem Boden entgegenstrecken, als wollten sie den Boden aufnehmen</a:t>
            </a:r>
            <a:r>
              <a:rPr lang="de-DE" sz="2400" dirty="0"/>
              <a:t>, statt </a:t>
            </a:r>
            <a:r>
              <a:rPr lang="de-DE" sz="2400" dirty="0" err="1"/>
              <a:t>daß</a:t>
            </a:r>
            <a:r>
              <a:rPr lang="de-DE" sz="2400" dirty="0"/>
              <a:t> es ihnen früher oder später unter einer Schuhsohle so ergeht. (S. 13) </a:t>
            </a:r>
            <a:r>
              <a:rPr lang="cs-CZ" sz="2400" dirty="0"/>
              <a:t>- </a:t>
            </a:r>
            <a:r>
              <a:rPr lang="cs-CZ" sz="2400" b="1" dirty="0" err="1">
                <a:solidFill>
                  <a:srgbClr val="FF0000"/>
                </a:solidFill>
              </a:rPr>
              <a:t>Metapher</a:t>
            </a:r>
            <a:endParaRPr lang="de-DE" sz="2400" b="1" dirty="0">
              <a:solidFill>
                <a:srgbClr val="FF0000"/>
              </a:solidFill>
            </a:endParaRPr>
          </a:p>
          <a:p>
            <a:r>
              <a:rPr lang="cs-CZ" sz="2400" b="1" dirty="0" err="1"/>
              <a:t>Tsch</a:t>
            </a:r>
            <a:r>
              <a:rPr lang="cs-CZ" sz="2400" dirty="0"/>
              <a:t>: Každému, co jeho jest, ale někomu není prostě dáno umět ihned </a:t>
            </a:r>
            <a:r>
              <a:rPr lang="cs-CZ" sz="2400" b="1" dirty="0">
                <a:solidFill>
                  <a:srgbClr val="002060"/>
                </a:solidFill>
              </a:rPr>
              <a:t>přepnout do </a:t>
            </a:r>
            <a:r>
              <a:rPr lang="cs-CZ" sz="2400" b="1" dirty="0" err="1">
                <a:solidFill>
                  <a:srgbClr val="002060"/>
                </a:solidFill>
              </a:rPr>
              <a:t>vesela</a:t>
            </a:r>
            <a:r>
              <a:rPr lang="cs-CZ" sz="2400" dirty="0"/>
              <a:t>, i když </a:t>
            </a:r>
            <a:r>
              <a:rPr lang="cs-CZ" sz="2400" b="1" dirty="0"/>
              <a:t>sněženky</a:t>
            </a:r>
            <a:r>
              <a:rPr lang="cs-CZ" sz="2400" dirty="0"/>
              <a:t>, no ano, teď máme jaro a velice nás to těší, </a:t>
            </a:r>
            <a:r>
              <a:rPr lang="cs-CZ" sz="2400" b="1" dirty="0"/>
              <a:t>vztahují své maličké </a:t>
            </a:r>
            <a:r>
              <a:rPr lang="cs-CZ" sz="2400" b="1" dirty="0">
                <a:solidFill>
                  <a:srgbClr val="002060"/>
                </a:solidFill>
              </a:rPr>
              <a:t>hrabavé pařátky </a:t>
            </a:r>
            <a:r>
              <a:rPr lang="cs-CZ" sz="2400" b="1" dirty="0"/>
              <a:t>vstříc půdě, jako by ji chtěla vstřebat</a:t>
            </a:r>
            <a:r>
              <a:rPr lang="cs-CZ" sz="2400" dirty="0"/>
              <a:t>, místo aby se jim totéž dřív nebo později přihodilo pod nějakou podrážkou. (S. 19) </a:t>
            </a:r>
            <a:endParaRPr lang="cs-CZ" sz="2400" b="1" dirty="0"/>
          </a:p>
        </p:txBody>
      </p:sp>
    </p:spTree>
    <p:extLst>
      <p:ext uri="{BB962C8B-B14F-4D97-AF65-F5344CB8AC3E}">
        <p14:creationId xmlns:p14="http://schemas.microsoft.com/office/powerpoint/2010/main" val="2469598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92500"/>
          </a:bodyPr>
          <a:lstStyle/>
          <a:p>
            <a:r>
              <a:rPr lang="cs-CZ" b="1" dirty="0">
                <a:solidFill>
                  <a:srgbClr val="FF0000"/>
                </a:solidFill>
              </a:rPr>
              <a:t>2. Idiome:</a:t>
            </a:r>
          </a:p>
          <a:p>
            <a:r>
              <a:rPr lang="de-DE" b="1" dirty="0"/>
              <a:t>D</a:t>
            </a:r>
            <a:r>
              <a:rPr lang="de-DE" dirty="0"/>
              <a:t>: Sein Sohn </a:t>
            </a:r>
            <a:r>
              <a:rPr lang="de-DE" b="1" dirty="0"/>
              <a:t>ist </a:t>
            </a:r>
            <a:r>
              <a:rPr lang="de-DE" dirty="0"/>
              <a:t>jetzt schon </a:t>
            </a:r>
            <a:r>
              <a:rPr lang="de-DE" b="1" dirty="0"/>
              <a:t>so eifrig am Raffen </a:t>
            </a:r>
            <a:r>
              <a:rPr lang="de-DE" dirty="0"/>
              <a:t>wie der Vater, und </a:t>
            </a:r>
            <a:r>
              <a:rPr lang="de-DE" b="1" dirty="0"/>
              <a:t>er ginge über Leichen</a:t>
            </a:r>
            <a:r>
              <a:rPr lang="de-DE" dirty="0"/>
              <a:t>, wenn die Leute nicht vorher freiwillig sterben würden, manchmal allerdings recht spät. (S. 21) </a:t>
            </a:r>
          </a:p>
          <a:p>
            <a:r>
              <a:rPr lang="cs-CZ" b="1" dirty="0" err="1"/>
              <a:t>Tsch</a:t>
            </a:r>
            <a:r>
              <a:rPr lang="cs-CZ" dirty="0"/>
              <a:t>: Jeho syn už teď </a:t>
            </a:r>
            <a:r>
              <a:rPr lang="cs-CZ" b="1" dirty="0"/>
              <a:t>hrabe se stejnou vervou </a:t>
            </a:r>
            <a:r>
              <a:rPr lang="cs-CZ" dirty="0"/>
              <a:t>jako otec a </a:t>
            </a:r>
            <a:r>
              <a:rPr lang="cs-CZ" b="1" dirty="0"/>
              <a:t>šel by přes mrtvoly</a:t>
            </a:r>
            <a:r>
              <a:rPr lang="cs-CZ" dirty="0"/>
              <a:t>, kdyby lidi dobrovolně neumírali předem, ačkoli někdy dost pozdě. (S. 24)</a:t>
            </a:r>
          </a:p>
        </p:txBody>
      </p:sp>
    </p:spTree>
    <p:extLst>
      <p:ext uri="{BB962C8B-B14F-4D97-AF65-F5344CB8AC3E}">
        <p14:creationId xmlns:p14="http://schemas.microsoft.com/office/powerpoint/2010/main" val="2272657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solidFill>
                  <a:srgbClr val="FF0000"/>
                </a:solidFill>
              </a:rPr>
              <a:t>3. </a:t>
            </a:r>
          </a:p>
          <a:p>
            <a:r>
              <a:rPr lang="de-DE" b="1" dirty="0"/>
              <a:t>D: </a:t>
            </a:r>
            <a:r>
              <a:rPr lang="de-DE" dirty="0"/>
              <a:t>Und auch Sohn Ernst, der Kronprinz, hat </a:t>
            </a:r>
            <a:r>
              <a:rPr lang="de-DE" b="1" dirty="0"/>
              <a:t>der Bank, die körperlich ohnehin zu Üppigkeit neigt, weil sie so gern die Verzugszinsen von fremden Christbäumen, die, trügerisch, nur eine Woche brannten, abräumt und sie dann frisst, etwas zum Nachtrinken dazu gebracht: Die Bank kann es schlucken oder auch nicht. </a:t>
            </a:r>
            <a:r>
              <a:rPr lang="de-DE" dirty="0"/>
              <a:t>(S. 28) </a:t>
            </a:r>
          </a:p>
          <a:p>
            <a:r>
              <a:rPr lang="cs-CZ" b="1" dirty="0" err="1"/>
              <a:t>Tsch</a:t>
            </a:r>
            <a:r>
              <a:rPr lang="cs-CZ" dirty="0"/>
              <a:t>: A také syn Ernst, korunní princ, </a:t>
            </a:r>
            <a:r>
              <a:rPr lang="cs-CZ" b="1" dirty="0"/>
              <a:t>donesl bance, která má tak jako tak tělesné sklony k rozmařilosti a bujným tvarům, protože tak ráda sklízí a požírá úroky z prodlení za cizí vánoční stromky, které šalebně svítily jen jediný týden, něco k zapití: Banka ať to spolkne nebo taky ne</a:t>
            </a:r>
            <a:r>
              <a:rPr lang="cs-CZ" dirty="0"/>
              <a:t>. (S. 29) </a:t>
            </a:r>
          </a:p>
        </p:txBody>
      </p:sp>
    </p:spTree>
    <p:extLst>
      <p:ext uri="{BB962C8B-B14F-4D97-AF65-F5344CB8AC3E}">
        <p14:creationId xmlns:p14="http://schemas.microsoft.com/office/powerpoint/2010/main" val="3258873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85000" lnSpcReduction="20000"/>
          </a:bodyPr>
          <a:lstStyle/>
          <a:p>
            <a:r>
              <a:rPr lang="de-DE" b="1" dirty="0"/>
              <a:t>Kommentar: </a:t>
            </a:r>
            <a:r>
              <a:rPr lang="de-DE" dirty="0"/>
              <a:t>Hier handelt sich um </a:t>
            </a:r>
            <a:r>
              <a:rPr lang="de-DE" dirty="0">
                <a:solidFill>
                  <a:srgbClr val="FF0000"/>
                </a:solidFill>
              </a:rPr>
              <a:t>die okkasionelle Metapher</a:t>
            </a:r>
            <a:r>
              <a:rPr lang="de-DE" dirty="0"/>
              <a:t>. Ich finde die Übersetzung der Autorin ausgezeichnet. Der deutsche Ausdruck weist starke </a:t>
            </a:r>
            <a:r>
              <a:rPr lang="de-DE" dirty="0">
                <a:solidFill>
                  <a:srgbClr val="FF0000"/>
                </a:solidFill>
              </a:rPr>
              <a:t>Expressivität </a:t>
            </a:r>
            <a:r>
              <a:rPr lang="de-DE" dirty="0"/>
              <a:t>auf und die Autorin hat den Sinn behalten. Das ganze Prozess wurde treffend beschrieben: „Ernst bringt das Geld, aber nicht eine große Menge = Nachtrinken“, „die Bank frisst die Verzugszinsen = die Bank fordert </a:t>
            </a:r>
            <a:r>
              <a:rPr lang="de-DE" dirty="0" err="1"/>
              <a:t>kompromis</a:t>
            </a:r>
            <a:r>
              <a:rPr lang="cs-CZ" dirty="0"/>
              <a:t>s</a:t>
            </a:r>
            <a:r>
              <a:rPr lang="de-DE" dirty="0"/>
              <a:t>los von den Menschen das Geld für die Verzugszinsen“, „fremde Christbäume, die, trügerisch, nur eine Woche brannten = viele Menschen haben sich einen Kredit für die Weihnacht</a:t>
            </a:r>
            <a:r>
              <a:rPr lang="cs-CZ" dirty="0"/>
              <a:t>s</a:t>
            </a:r>
            <a:r>
              <a:rPr lang="de-DE" dirty="0" err="1"/>
              <a:t>geschenke</a:t>
            </a:r>
            <a:r>
              <a:rPr lang="de-DE" dirty="0"/>
              <a:t> genommen“. </a:t>
            </a:r>
            <a:endParaRPr lang="cs-CZ" dirty="0"/>
          </a:p>
        </p:txBody>
      </p:sp>
    </p:spTree>
    <p:extLst>
      <p:ext uri="{BB962C8B-B14F-4D97-AF65-F5344CB8AC3E}">
        <p14:creationId xmlns:p14="http://schemas.microsoft.com/office/powerpoint/2010/main" val="86386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a:solidFill>
                  <a:srgbClr val="FF0000"/>
                </a:solidFill>
              </a:rPr>
              <a:t>4. </a:t>
            </a:r>
          </a:p>
          <a:p>
            <a:r>
              <a:rPr lang="de-DE" b="1" dirty="0"/>
              <a:t>D</a:t>
            </a:r>
            <a:r>
              <a:rPr lang="de-DE" dirty="0"/>
              <a:t>: Diese beiden Männer, Vater und Sohn Janisch, insgesamt eigentlich den besten Eindruck machend, da kann ich nichts sagen, einer als Gendarm, der andre als </a:t>
            </a:r>
            <a:r>
              <a:rPr lang="de-DE" b="1" dirty="0"/>
              <a:t>Dompteur von Telefonleitungen</a:t>
            </a:r>
            <a:r>
              <a:rPr lang="de-DE" dirty="0"/>
              <a:t>, zu denen man </a:t>
            </a:r>
            <a:r>
              <a:rPr lang="de-DE" b="1" dirty="0"/>
              <a:t>an die Spitze hoher Maste </a:t>
            </a:r>
            <a:r>
              <a:rPr lang="de-DE" b="1" dirty="0" err="1"/>
              <a:t>emporspechten</a:t>
            </a:r>
            <a:r>
              <a:rPr lang="de-DE" b="1" dirty="0"/>
              <a:t> </a:t>
            </a:r>
            <a:r>
              <a:rPr lang="de-DE" b="1" dirty="0" err="1"/>
              <a:t>muß</a:t>
            </a:r>
            <a:r>
              <a:rPr lang="de-DE" dirty="0"/>
              <a:t>, haben eine schöne Lebensmethode gefunden, damit sich ihnen das Eigentum seufzend zu Füßen legt </a:t>
            </a:r>
            <a:r>
              <a:rPr lang="de-DE" b="1" dirty="0"/>
              <a:t>wie ein müder Hund</a:t>
            </a:r>
            <a:r>
              <a:rPr lang="de-DE" dirty="0"/>
              <a:t>. (S. 33) </a:t>
            </a:r>
          </a:p>
          <a:p>
            <a:r>
              <a:rPr lang="cs-CZ" b="1" dirty="0" err="1"/>
              <a:t>Tsch</a:t>
            </a:r>
            <a:r>
              <a:rPr lang="cs-CZ" dirty="0"/>
              <a:t>: Oba tito mužové, otec a syn </a:t>
            </a:r>
            <a:r>
              <a:rPr lang="cs-CZ" dirty="0" err="1"/>
              <a:t>Janischovi</a:t>
            </a:r>
            <a:r>
              <a:rPr lang="cs-CZ" dirty="0"/>
              <a:t>, kteří dohromady vlastně působí tím nejlepším dojmem, o tom není sporu, jeden jako četník, druhý jako </a:t>
            </a:r>
            <a:r>
              <a:rPr lang="cs-CZ" b="1" dirty="0"/>
              <a:t>krotitel telefonních vedení</a:t>
            </a:r>
            <a:r>
              <a:rPr lang="cs-CZ" dirty="0"/>
              <a:t>, k nimž se musíte </a:t>
            </a:r>
            <a:r>
              <a:rPr lang="cs-CZ" b="1" dirty="0"/>
              <a:t>vyšplhat až na špici vysokého sloupu jako datel</a:t>
            </a:r>
            <a:r>
              <a:rPr lang="cs-CZ" dirty="0"/>
              <a:t>, vynašli krásnou životní metodu, aby se jim vlastnictví s povzdechem pokládalo k nohám </a:t>
            </a:r>
            <a:r>
              <a:rPr lang="cs-CZ" b="1" dirty="0"/>
              <a:t>jako unavený pes</a:t>
            </a:r>
            <a:r>
              <a:rPr lang="cs-CZ" dirty="0"/>
              <a:t>. (S. 33) </a:t>
            </a:r>
          </a:p>
        </p:txBody>
      </p:sp>
    </p:spTree>
    <p:extLst>
      <p:ext uri="{BB962C8B-B14F-4D97-AF65-F5344CB8AC3E}">
        <p14:creationId xmlns:p14="http://schemas.microsoft.com/office/powerpoint/2010/main" val="302526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Stildefinition</a:t>
            </a:r>
            <a:endParaRPr lang="cs-CZ" b="1" dirty="0"/>
          </a:p>
        </p:txBody>
      </p:sp>
      <p:sp>
        <p:nvSpPr>
          <p:cNvPr id="3" name="Zástupný symbol pro obsah 2"/>
          <p:cNvSpPr>
            <a:spLocks noGrp="1"/>
          </p:cNvSpPr>
          <p:nvPr>
            <p:ph idx="1"/>
          </p:nvPr>
        </p:nvSpPr>
        <p:spPr/>
        <p:txBody>
          <a:bodyPr>
            <a:normAutofit fontScale="77500" lnSpcReduction="20000"/>
          </a:bodyPr>
          <a:lstStyle/>
          <a:p>
            <a:r>
              <a:rPr lang="cs-CZ" altLang="cs-CZ" b="1" dirty="0"/>
              <a:t>Der </a:t>
            </a:r>
            <a:r>
              <a:rPr lang="cs-CZ" altLang="cs-CZ" b="1" dirty="0" err="1"/>
              <a:t>Stilbegriff</a:t>
            </a:r>
            <a:r>
              <a:rPr lang="cs-CZ" altLang="cs-CZ" b="1" dirty="0"/>
              <a:t> :</a:t>
            </a:r>
          </a:p>
          <a:p>
            <a:r>
              <a:rPr lang="cs-CZ" altLang="cs-CZ" b="1" dirty="0" err="1">
                <a:solidFill>
                  <a:srgbClr val="FF0000"/>
                </a:solidFill>
              </a:rPr>
              <a:t>Auswahl</a:t>
            </a:r>
            <a:r>
              <a:rPr lang="cs-CZ" altLang="cs-CZ" b="1" dirty="0">
                <a:solidFill>
                  <a:srgbClr val="FF0000"/>
                </a:solidFill>
              </a:rPr>
              <a:t>- </a:t>
            </a:r>
            <a:r>
              <a:rPr lang="cs-CZ" altLang="cs-CZ" b="1" dirty="0" err="1">
                <a:solidFill>
                  <a:srgbClr val="FF0000"/>
                </a:solidFill>
              </a:rPr>
              <a:t>und</a:t>
            </a:r>
            <a:r>
              <a:rPr lang="cs-CZ" altLang="cs-CZ" b="1" dirty="0">
                <a:solidFill>
                  <a:srgbClr val="FF0000"/>
                </a:solidFill>
              </a:rPr>
              <a:t> </a:t>
            </a:r>
            <a:r>
              <a:rPr lang="cs-CZ" altLang="cs-CZ" b="1" dirty="0" err="1">
                <a:solidFill>
                  <a:srgbClr val="FF0000"/>
                </a:solidFill>
              </a:rPr>
              <a:t>Anordung</a:t>
            </a:r>
            <a:r>
              <a:rPr lang="cs-CZ" altLang="cs-CZ" b="1" dirty="0">
                <a:solidFill>
                  <a:srgbClr val="FF0000"/>
                </a:solidFill>
              </a:rPr>
              <a:t> </a:t>
            </a:r>
            <a:r>
              <a:rPr lang="cs-CZ" altLang="cs-CZ" b="1" dirty="0" err="1">
                <a:solidFill>
                  <a:srgbClr val="FF0000"/>
                </a:solidFill>
              </a:rPr>
              <a:t>spezifischer</a:t>
            </a:r>
            <a:r>
              <a:rPr lang="cs-CZ" altLang="cs-CZ" b="1" dirty="0">
                <a:solidFill>
                  <a:srgbClr val="FF0000"/>
                </a:solidFill>
              </a:rPr>
              <a:t> </a:t>
            </a:r>
            <a:r>
              <a:rPr lang="cs-CZ" altLang="cs-CZ" b="1" dirty="0" err="1">
                <a:solidFill>
                  <a:srgbClr val="FF0000"/>
                </a:solidFill>
              </a:rPr>
              <a:t>Ausdrucksvarianten</a:t>
            </a:r>
            <a:r>
              <a:rPr lang="cs-CZ" altLang="cs-CZ" b="1" dirty="0">
                <a:solidFill>
                  <a:srgbClr val="FF0000"/>
                </a:solidFill>
              </a:rPr>
              <a:t> </a:t>
            </a:r>
            <a:r>
              <a:rPr lang="cs-CZ" altLang="cs-CZ" b="1" dirty="0" err="1"/>
              <a:t>aus</a:t>
            </a:r>
            <a:r>
              <a:rPr lang="cs-CZ" altLang="cs-CZ" b="1" dirty="0"/>
              <a:t> </a:t>
            </a:r>
            <a:r>
              <a:rPr lang="cs-CZ" altLang="cs-CZ" b="1" dirty="0" err="1"/>
              <a:t>einem</a:t>
            </a:r>
            <a:r>
              <a:rPr lang="cs-CZ" altLang="cs-CZ" b="1" dirty="0"/>
              <a:t> </a:t>
            </a:r>
            <a:r>
              <a:rPr lang="cs-CZ" altLang="cs-CZ" b="1" dirty="0" err="1">
                <a:solidFill>
                  <a:srgbClr val="0070C0"/>
                </a:solidFill>
              </a:rPr>
              <a:t>Feld</a:t>
            </a:r>
            <a:r>
              <a:rPr lang="cs-CZ" altLang="cs-CZ" b="1" dirty="0">
                <a:solidFill>
                  <a:srgbClr val="0070C0"/>
                </a:solidFill>
              </a:rPr>
              <a:t> </a:t>
            </a:r>
            <a:r>
              <a:rPr lang="cs-CZ" altLang="cs-CZ" b="1" dirty="0" err="1">
                <a:solidFill>
                  <a:srgbClr val="0070C0"/>
                </a:solidFill>
              </a:rPr>
              <a:t>äquivalenter</a:t>
            </a:r>
            <a:r>
              <a:rPr lang="cs-CZ" altLang="cs-CZ" b="1" dirty="0">
                <a:solidFill>
                  <a:srgbClr val="0070C0"/>
                </a:solidFill>
              </a:rPr>
              <a:t> </a:t>
            </a:r>
            <a:r>
              <a:rPr lang="cs-CZ" altLang="cs-CZ" b="1" dirty="0" err="1">
                <a:solidFill>
                  <a:srgbClr val="0070C0"/>
                </a:solidFill>
              </a:rPr>
              <a:t>sprachlicher</a:t>
            </a:r>
            <a:r>
              <a:rPr lang="cs-CZ" altLang="cs-CZ" b="1" dirty="0">
                <a:solidFill>
                  <a:srgbClr val="0070C0"/>
                </a:solidFill>
              </a:rPr>
              <a:t> </a:t>
            </a:r>
            <a:r>
              <a:rPr lang="cs-CZ" altLang="cs-CZ" b="1" dirty="0" err="1">
                <a:solidFill>
                  <a:srgbClr val="0070C0"/>
                </a:solidFill>
              </a:rPr>
              <a:t>Mittel</a:t>
            </a:r>
            <a:r>
              <a:rPr lang="cs-CZ" altLang="cs-CZ" b="1" dirty="0">
                <a:solidFill>
                  <a:srgbClr val="0070C0"/>
                </a:solidFill>
              </a:rPr>
              <a:t> </a:t>
            </a:r>
            <a:r>
              <a:rPr lang="cs-CZ" altLang="cs-CZ" b="1" dirty="0" err="1">
                <a:solidFill>
                  <a:srgbClr val="0070C0"/>
                </a:solidFill>
              </a:rPr>
              <a:t>und</a:t>
            </a:r>
            <a:r>
              <a:rPr lang="cs-CZ" altLang="cs-CZ" b="1" dirty="0">
                <a:solidFill>
                  <a:srgbClr val="0070C0"/>
                </a:solidFill>
              </a:rPr>
              <a:t> </a:t>
            </a:r>
            <a:r>
              <a:rPr lang="cs-CZ" altLang="cs-CZ" b="1" dirty="0" err="1">
                <a:solidFill>
                  <a:srgbClr val="0070C0"/>
                </a:solidFill>
              </a:rPr>
              <a:t>Konstruktionen</a:t>
            </a:r>
            <a:r>
              <a:rPr lang="cs-CZ" altLang="cs-CZ" b="1" dirty="0">
                <a:solidFill>
                  <a:srgbClr val="0070C0"/>
                </a:solidFill>
              </a:rPr>
              <a:t> </a:t>
            </a:r>
            <a:r>
              <a:rPr lang="cs-CZ" altLang="cs-CZ" b="1" dirty="0"/>
              <a:t>- </a:t>
            </a:r>
            <a:r>
              <a:rPr lang="cs-CZ" altLang="cs-CZ" b="1" dirty="0" err="1"/>
              <a:t>stellt</a:t>
            </a:r>
            <a:r>
              <a:rPr lang="cs-CZ" altLang="cs-CZ" b="1" dirty="0"/>
              <a:t> </a:t>
            </a:r>
            <a:r>
              <a:rPr lang="cs-CZ" altLang="cs-CZ" b="1" dirty="0" err="1"/>
              <a:t>das</a:t>
            </a:r>
            <a:r>
              <a:rPr lang="cs-CZ" altLang="cs-CZ" b="1" dirty="0"/>
              <a:t> </a:t>
            </a:r>
            <a:r>
              <a:rPr lang="cs-CZ" altLang="cs-CZ" b="1" dirty="0" err="1">
                <a:solidFill>
                  <a:srgbClr val="00B050"/>
                </a:solidFill>
              </a:rPr>
              <a:t>Sprachsystem</a:t>
            </a:r>
            <a:r>
              <a:rPr lang="cs-CZ" altLang="cs-CZ" b="1" dirty="0">
                <a:solidFill>
                  <a:srgbClr val="00B050"/>
                </a:solidFill>
              </a:rPr>
              <a:t> </a:t>
            </a:r>
            <a:r>
              <a:rPr lang="cs-CZ" altLang="cs-CZ" b="1" dirty="0" err="1"/>
              <a:t>zur</a:t>
            </a:r>
            <a:r>
              <a:rPr lang="cs-CZ" altLang="cs-CZ" b="1" dirty="0"/>
              <a:t> </a:t>
            </a:r>
            <a:r>
              <a:rPr lang="cs-CZ" altLang="cs-CZ" b="1" dirty="0" err="1"/>
              <a:t>Verfügung</a:t>
            </a:r>
            <a:r>
              <a:rPr lang="cs-CZ" altLang="cs-CZ" b="1" dirty="0"/>
              <a:t>. Die </a:t>
            </a:r>
            <a:r>
              <a:rPr lang="cs-CZ" altLang="cs-CZ" b="1" dirty="0" err="1"/>
              <a:t>Wahl</a:t>
            </a:r>
            <a:r>
              <a:rPr lang="cs-CZ" altLang="cs-CZ" b="1" dirty="0"/>
              <a:t> der </a:t>
            </a:r>
            <a:r>
              <a:rPr lang="cs-CZ" altLang="cs-CZ" b="1" dirty="0" err="1"/>
              <a:t>Ausdrucksvariante</a:t>
            </a:r>
            <a:r>
              <a:rPr lang="cs-CZ" altLang="cs-CZ" b="1" dirty="0"/>
              <a:t> </a:t>
            </a:r>
            <a:r>
              <a:rPr lang="cs-CZ" altLang="cs-CZ" b="1" dirty="0" err="1"/>
              <a:t>ist</a:t>
            </a:r>
            <a:r>
              <a:rPr lang="cs-CZ" altLang="cs-CZ" b="1" dirty="0"/>
              <a:t> durch </a:t>
            </a:r>
            <a:r>
              <a:rPr lang="cs-CZ" altLang="cs-CZ" b="1" dirty="0" err="1"/>
              <a:t>die</a:t>
            </a:r>
            <a:endParaRPr lang="cs-CZ" altLang="cs-CZ" b="1" dirty="0"/>
          </a:p>
          <a:p>
            <a:r>
              <a:rPr lang="cs-CZ" altLang="cs-CZ" b="1" dirty="0" err="1">
                <a:solidFill>
                  <a:srgbClr val="7030A0"/>
                </a:solidFill>
              </a:rPr>
              <a:t>äußere</a:t>
            </a:r>
            <a:r>
              <a:rPr lang="cs-CZ" altLang="cs-CZ" b="1" dirty="0">
                <a:solidFill>
                  <a:srgbClr val="7030A0"/>
                </a:solidFill>
              </a:rPr>
              <a:t> </a:t>
            </a:r>
            <a:r>
              <a:rPr lang="cs-CZ" altLang="cs-CZ" b="1" dirty="0" err="1">
                <a:solidFill>
                  <a:srgbClr val="7030A0"/>
                </a:solidFill>
              </a:rPr>
              <a:t>Bedingungen</a:t>
            </a:r>
            <a:r>
              <a:rPr lang="cs-CZ" altLang="cs-CZ" b="1" dirty="0">
                <a:solidFill>
                  <a:srgbClr val="7030A0"/>
                </a:solidFill>
              </a:rPr>
              <a:t> </a:t>
            </a:r>
            <a:r>
              <a:rPr lang="cs-CZ" altLang="cs-CZ" b="1" dirty="0"/>
              <a:t>(</a:t>
            </a:r>
            <a:r>
              <a:rPr lang="cs-CZ" altLang="cs-CZ" b="1" dirty="0" err="1"/>
              <a:t>kommunikative</a:t>
            </a:r>
            <a:r>
              <a:rPr lang="cs-CZ" altLang="cs-CZ" b="1" dirty="0"/>
              <a:t> </a:t>
            </a:r>
            <a:r>
              <a:rPr lang="cs-CZ" altLang="cs-CZ" b="1" dirty="0" err="1"/>
              <a:t>Situation</a:t>
            </a:r>
            <a:r>
              <a:rPr lang="cs-CZ" altLang="cs-CZ" b="1" dirty="0"/>
              <a:t>, </a:t>
            </a:r>
            <a:r>
              <a:rPr lang="cs-CZ" altLang="cs-CZ" b="1" dirty="0" err="1"/>
              <a:t>soziale</a:t>
            </a:r>
            <a:r>
              <a:rPr lang="cs-CZ" altLang="cs-CZ" b="1" dirty="0"/>
              <a:t> </a:t>
            </a:r>
            <a:r>
              <a:rPr lang="cs-CZ" altLang="cs-CZ" b="1" dirty="0" err="1"/>
              <a:t>Umgebung</a:t>
            </a:r>
            <a:r>
              <a:rPr lang="cs-CZ" altLang="cs-CZ" b="1" dirty="0"/>
              <a:t>) </a:t>
            </a:r>
          </a:p>
          <a:p>
            <a:r>
              <a:rPr lang="cs-CZ" altLang="cs-CZ" b="1" dirty="0" err="1">
                <a:solidFill>
                  <a:srgbClr val="7030A0"/>
                </a:solidFill>
              </a:rPr>
              <a:t>innere</a:t>
            </a:r>
            <a:r>
              <a:rPr lang="cs-CZ" altLang="cs-CZ" b="1" dirty="0">
                <a:solidFill>
                  <a:srgbClr val="7030A0"/>
                </a:solidFill>
              </a:rPr>
              <a:t> </a:t>
            </a:r>
            <a:r>
              <a:rPr lang="cs-CZ" altLang="cs-CZ" b="1" dirty="0" err="1">
                <a:solidFill>
                  <a:srgbClr val="7030A0"/>
                </a:solidFill>
              </a:rPr>
              <a:t>Bedingungen</a:t>
            </a:r>
            <a:r>
              <a:rPr lang="cs-CZ" altLang="cs-CZ" b="1" dirty="0">
                <a:solidFill>
                  <a:srgbClr val="7030A0"/>
                </a:solidFill>
              </a:rPr>
              <a:t> </a:t>
            </a:r>
            <a:r>
              <a:rPr lang="cs-CZ" altLang="cs-CZ" b="1" dirty="0" err="1"/>
              <a:t>wie</a:t>
            </a:r>
            <a:r>
              <a:rPr lang="cs-CZ" altLang="cs-CZ" b="1" dirty="0"/>
              <a:t> </a:t>
            </a:r>
            <a:r>
              <a:rPr lang="cs-CZ" altLang="cs-CZ" b="1" dirty="0" err="1"/>
              <a:t>Kenntnisse</a:t>
            </a:r>
            <a:r>
              <a:rPr lang="cs-CZ" altLang="cs-CZ" b="1" dirty="0"/>
              <a:t>, </a:t>
            </a:r>
            <a:r>
              <a:rPr lang="cs-CZ" altLang="cs-CZ" b="1" dirty="0" err="1"/>
              <a:t>Fertigkeiten</a:t>
            </a:r>
            <a:r>
              <a:rPr lang="cs-CZ" altLang="cs-CZ" b="1" dirty="0"/>
              <a:t>, </a:t>
            </a:r>
            <a:r>
              <a:rPr lang="cs-CZ" altLang="cs-CZ" b="1" dirty="0" err="1"/>
              <a:t>Gewohnheiten</a:t>
            </a:r>
            <a:r>
              <a:rPr lang="cs-CZ" altLang="cs-CZ" b="1" dirty="0"/>
              <a:t>, </a:t>
            </a:r>
            <a:r>
              <a:rPr lang="cs-CZ" altLang="cs-CZ" b="1" dirty="0" err="1"/>
              <a:t>Interessen</a:t>
            </a:r>
            <a:r>
              <a:rPr lang="cs-CZ" altLang="cs-CZ" b="1" dirty="0"/>
              <a:t>, </a:t>
            </a:r>
            <a:r>
              <a:rPr lang="cs-CZ" altLang="cs-CZ" b="1" dirty="0" err="1"/>
              <a:t>Einstellungen</a:t>
            </a:r>
            <a:r>
              <a:rPr lang="cs-CZ" altLang="cs-CZ" b="1" dirty="0"/>
              <a:t> </a:t>
            </a:r>
            <a:r>
              <a:rPr lang="cs-CZ" altLang="cs-CZ" b="1" dirty="0" err="1"/>
              <a:t>und</a:t>
            </a:r>
            <a:r>
              <a:rPr lang="cs-CZ" altLang="cs-CZ" b="1" dirty="0"/>
              <a:t> Motive des </a:t>
            </a:r>
            <a:r>
              <a:rPr lang="cs-CZ" altLang="cs-CZ" b="1" dirty="0" err="1">
                <a:solidFill>
                  <a:srgbClr val="92D050"/>
                </a:solidFill>
              </a:rPr>
              <a:t>Textproduzenten</a:t>
            </a:r>
            <a:r>
              <a:rPr lang="cs-CZ" altLang="cs-CZ" b="1" dirty="0"/>
              <a:t> </a:t>
            </a:r>
            <a:r>
              <a:rPr lang="cs-CZ" altLang="cs-CZ" b="1" dirty="0" err="1"/>
              <a:t>sowie</a:t>
            </a:r>
            <a:r>
              <a:rPr lang="cs-CZ" altLang="cs-CZ" b="1" dirty="0"/>
              <a:t> –</a:t>
            </a:r>
            <a:r>
              <a:rPr lang="cs-CZ" altLang="cs-CZ" b="1" dirty="0" err="1">
                <a:solidFill>
                  <a:srgbClr val="92D050"/>
                </a:solidFill>
              </a:rPr>
              <a:t>rezipienten</a:t>
            </a:r>
            <a:r>
              <a:rPr lang="cs-CZ" altLang="cs-CZ" b="1" dirty="0"/>
              <a:t> </a:t>
            </a:r>
            <a:endParaRPr lang="cs-CZ" altLang="cs-CZ" dirty="0"/>
          </a:p>
          <a:p>
            <a:r>
              <a:rPr lang="cs-CZ" altLang="cs-CZ" b="1" dirty="0"/>
              <a:t>Der </a:t>
            </a:r>
            <a:r>
              <a:rPr lang="cs-CZ" altLang="cs-CZ" b="1" dirty="0" err="1"/>
              <a:t>Stil</a:t>
            </a:r>
            <a:r>
              <a:rPr lang="cs-CZ" altLang="cs-CZ" b="1" dirty="0"/>
              <a:t> </a:t>
            </a:r>
            <a:r>
              <a:rPr lang="cs-CZ" altLang="cs-CZ" b="1" dirty="0" err="1"/>
              <a:t>ist</a:t>
            </a:r>
            <a:r>
              <a:rPr lang="cs-CZ" altLang="cs-CZ" b="1" dirty="0"/>
              <a:t> </a:t>
            </a:r>
            <a:r>
              <a:rPr lang="cs-CZ" altLang="cs-CZ" b="1" dirty="0" err="1"/>
              <a:t>also</a:t>
            </a:r>
            <a:r>
              <a:rPr lang="cs-CZ" altLang="cs-CZ" b="1" dirty="0"/>
              <a:t> </a:t>
            </a:r>
            <a:r>
              <a:rPr lang="cs-CZ" altLang="cs-CZ" b="1" dirty="0" err="1"/>
              <a:t>zwischen</a:t>
            </a:r>
            <a:r>
              <a:rPr lang="cs-CZ" altLang="cs-CZ" b="1" dirty="0"/>
              <a:t> dem </a:t>
            </a:r>
            <a:r>
              <a:rPr lang="cs-CZ" altLang="cs-CZ" b="1" dirty="0">
                <a:solidFill>
                  <a:srgbClr val="FF0000"/>
                </a:solidFill>
              </a:rPr>
              <a:t>Text </a:t>
            </a:r>
            <a:r>
              <a:rPr lang="cs-CZ" altLang="cs-CZ" b="1" dirty="0" err="1"/>
              <a:t>und</a:t>
            </a:r>
            <a:r>
              <a:rPr lang="cs-CZ" altLang="cs-CZ" b="1" dirty="0"/>
              <a:t> </a:t>
            </a:r>
            <a:r>
              <a:rPr lang="cs-CZ" altLang="cs-CZ" b="1" dirty="0" err="1"/>
              <a:t>seinen</a:t>
            </a:r>
            <a:r>
              <a:rPr lang="cs-CZ" altLang="cs-CZ" b="1" dirty="0"/>
              <a:t> </a:t>
            </a:r>
            <a:r>
              <a:rPr lang="cs-CZ" altLang="cs-CZ" b="1" dirty="0" err="1"/>
              <a:t>Strukturen</a:t>
            </a:r>
            <a:r>
              <a:rPr lang="cs-CZ" altLang="cs-CZ" b="1" dirty="0"/>
              <a:t> </a:t>
            </a:r>
            <a:r>
              <a:rPr lang="cs-CZ" altLang="cs-CZ" b="1" dirty="0" err="1"/>
              <a:t>und</a:t>
            </a:r>
            <a:r>
              <a:rPr lang="cs-CZ" altLang="cs-CZ" b="1" dirty="0"/>
              <a:t> der </a:t>
            </a:r>
            <a:r>
              <a:rPr lang="cs-CZ" altLang="cs-CZ" b="1" dirty="0" err="1">
                <a:solidFill>
                  <a:srgbClr val="FF0000"/>
                </a:solidFill>
              </a:rPr>
              <a:t>kommunikativen</a:t>
            </a:r>
            <a:r>
              <a:rPr lang="cs-CZ" altLang="cs-CZ" b="1" dirty="0">
                <a:solidFill>
                  <a:srgbClr val="FF0000"/>
                </a:solidFill>
              </a:rPr>
              <a:t> </a:t>
            </a:r>
            <a:r>
              <a:rPr lang="cs-CZ" altLang="cs-CZ" b="1" dirty="0" err="1">
                <a:solidFill>
                  <a:srgbClr val="FF0000"/>
                </a:solidFill>
              </a:rPr>
              <a:t>Situation</a:t>
            </a:r>
            <a:r>
              <a:rPr lang="cs-CZ" altLang="cs-CZ" b="1" dirty="0">
                <a:solidFill>
                  <a:srgbClr val="FF0000"/>
                </a:solidFill>
              </a:rPr>
              <a:t> </a:t>
            </a:r>
            <a:r>
              <a:rPr lang="cs-CZ" altLang="cs-CZ" b="1" dirty="0" err="1"/>
              <a:t>und</a:t>
            </a:r>
            <a:r>
              <a:rPr lang="cs-CZ" altLang="cs-CZ" b="1" dirty="0"/>
              <a:t> </a:t>
            </a:r>
            <a:r>
              <a:rPr lang="cs-CZ" altLang="cs-CZ" b="1" dirty="0" err="1"/>
              <a:t>ihren</a:t>
            </a:r>
            <a:r>
              <a:rPr lang="cs-CZ" altLang="cs-CZ" b="1" dirty="0"/>
              <a:t> </a:t>
            </a:r>
            <a:r>
              <a:rPr lang="cs-CZ" altLang="cs-CZ" b="1" dirty="0" err="1"/>
              <a:t>Gesetzmäßigkeiten</a:t>
            </a:r>
            <a:r>
              <a:rPr lang="cs-CZ" altLang="cs-CZ" b="1" dirty="0"/>
              <a:t> </a:t>
            </a:r>
            <a:r>
              <a:rPr lang="cs-CZ" altLang="cs-CZ" b="1" dirty="0" err="1"/>
              <a:t>angesiedelt</a:t>
            </a:r>
            <a:endParaRPr lang="cs-CZ" altLang="cs-CZ" dirty="0"/>
          </a:p>
          <a:p>
            <a:endParaRPr lang="cs-CZ" dirty="0"/>
          </a:p>
        </p:txBody>
      </p:sp>
    </p:spTree>
    <p:extLst>
      <p:ext uri="{BB962C8B-B14F-4D97-AF65-F5344CB8AC3E}">
        <p14:creationId xmlns:p14="http://schemas.microsoft.com/office/powerpoint/2010/main" val="53297882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92500" lnSpcReduction="20000"/>
          </a:bodyPr>
          <a:lstStyle/>
          <a:p>
            <a:r>
              <a:rPr lang="cs-CZ" b="1" dirty="0">
                <a:solidFill>
                  <a:srgbClr val="FF0000"/>
                </a:solidFill>
              </a:rPr>
              <a:t>5. </a:t>
            </a:r>
          </a:p>
          <a:p>
            <a:r>
              <a:rPr lang="de-DE" b="1" dirty="0"/>
              <a:t>D</a:t>
            </a:r>
            <a:r>
              <a:rPr lang="de-DE" dirty="0"/>
              <a:t>: Zärtlich </a:t>
            </a:r>
            <a:r>
              <a:rPr lang="de-DE" b="1" dirty="0"/>
              <a:t>wie ein Hypnotiseur </a:t>
            </a:r>
            <a:r>
              <a:rPr lang="de-DE" dirty="0" err="1"/>
              <a:t>muß</a:t>
            </a:r>
            <a:r>
              <a:rPr lang="de-DE" dirty="0"/>
              <a:t> man den Frauen die Hand in den Nacken oder auf den Hals legen, schon werfen sie die Köpfe zurück </a:t>
            </a:r>
            <a:r>
              <a:rPr lang="de-DE" b="1" dirty="0"/>
              <a:t>wie Pferde</a:t>
            </a:r>
            <a:r>
              <a:rPr lang="de-DE" dirty="0"/>
              <a:t>, blecken das </a:t>
            </a:r>
            <a:r>
              <a:rPr lang="de-DE" dirty="0" err="1"/>
              <a:t>Gebiß</a:t>
            </a:r>
            <a:r>
              <a:rPr lang="de-DE" dirty="0"/>
              <a:t> und </a:t>
            </a:r>
            <a:r>
              <a:rPr lang="de-DE" b="1" dirty="0"/>
              <a:t>werden so feucht</a:t>
            </a:r>
            <a:r>
              <a:rPr lang="de-DE" dirty="0"/>
              <a:t>, dass ihnen die Gischt aus allen Löchern sprüht. (S. 70) 62 </a:t>
            </a:r>
            <a:endParaRPr lang="cs-CZ" dirty="0"/>
          </a:p>
          <a:p>
            <a:r>
              <a:rPr lang="cs-CZ" b="1" dirty="0" err="1"/>
              <a:t>Tsch</a:t>
            </a:r>
            <a:r>
              <a:rPr lang="cs-CZ" dirty="0"/>
              <a:t>: Něžně </a:t>
            </a:r>
            <a:r>
              <a:rPr lang="cs-CZ" b="1" dirty="0"/>
              <a:t>jako hypnotizér </a:t>
            </a:r>
            <a:r>
              <a:rPr lang="cs-CZ" dirty="0"/>
              <a:t>musíte těm ženám položit ruku do </a:t>
            </a:r>
            <a:r>
              <a:rPr lang="cs-CZ" dirty="0" err="1"/>
              <a:t>týla</a:t>
            </a:r>
            <a:r>
              <a:rPr lang="cs-CZ" dirty="0"/>
              <a:t> nebo na krk, a už zaklánějí hlavu </a:t>
            </a:r>
            <a:r>
              <a:rPr lang="cs-CZ" b="1" dirty="0"/>
              <a:t>jako koně</a:t>
            </a:r>
            <a:r>
              <a:rPr lang="cs-CZ" dirty="0"/>
              <a:t>, cení chrupy a </a:t>
            </a:r>
            <a:r>
              <a:rPr lang="cs-CZ" b="1" dirty="0"/>
              <a:t>vlhnou</a:t>
            </a:r>
            <a:r>
              <a:rPr lang="cs-CZ" dirty="0"/>
              <a:t> tak, že jim pěna prýští všemi otvory. (S. 59) </a:t>
            </a:r>
          </a:p>
        </p:txBody>
      </p:sp>
    </p:spTree>
    <p:extLst>
      <p:ext uri="{BB962C8B-B14F-4D97-AF65-F5344CB8AC3E}">
        <p14:creationId xmlns:p14="http://schemas.microsoft.com/office/powerpoint/2010/main" val="1534929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400" b="1" dirty="0" err="1">
                <a:solidFill>
                  <a:srgbClr val="FF0000"/>
                </a:solidFill>
              </a:rPr>
              <a:t>Was</a:t>
            </a:r>
            <a:r>
              <a:rPr lang="cs-CZ" sz="2400" b="1" dirty="0">
                <a:solidFill>
                  <a:srgbClr val="FF0000"/>
                </a:solidFill>
              </a:rPr>
              <a:t> </a:t>
            </a:r>
            <a:r>
              <a:rPr lang="cs-CZ" sz="2400" b="1" dirty="0" err="1">
                <a:solidFill>
                  <a:srgbClr val="FF0000"/>
                </a:solidFill>
              </a:rPr>
              <a:t>geschah</a:t>
            </a:r>
            <a:r>
              <a:rPr lang="cs-CZ" sz="2400" b="1" dirty="0">
                <a:solidFill>
                  <a:srgbClr val="FF0000"/>
                </a:solidFill>
              </a:rPr>
              <a:t>, </a:t>
            </a:r>
            <a:r>
              <a:rPr lang="cs-CZ" sz="2400" b="1" dirty="0" err="1">
                <a:solidFill>
                  <a:srgbClr val="FF0000"/>
                </a:solidFill>
              </a:rPr>
              <a:t>nachdem</a:t>
            </a:r>
            <a:r>
              <a:rPr lang="cs-CZ" sz="2400" b="1" dirty="0">
                <a:solidFill>
                  <a:srgbClr val="FF0000"/>
                </a:solidFill>
              </a:rPr>
              <a:t> Nora </a:t>
            </a:r>
            <a:r>
              <a:rPr lang="cs-CZ" sz="2400" b="1" dirty="0" err="1">
                <a:solidFill>
                  <a:srgbClr val="FF0000"/>
                </a:solidFill>
              </a:rPr>
              <a:t>ihren</a:t>
            </a:r>
            <a:r>
              <a:rPr lang="cs-CZ" sz="2400" b="1" dirty="0">
                <a:solidFill>
                  <a:srgbClr val="FF0000"/>
                </a:solidFill>
              </a:rPr>
              <a:t> Mann </a:t>
            </a:r>
            <a:r>
              <a:rPr lang="cs-CZ" sz="2400" b="1" dirty="0" err="1">
                <a:solidFill>
                  <a:srgbClr val="FF0000"/>
                </a:solidFill>
              </a:rPr>
              <a:t>verlassen</a:t>
            </a:r>
            <a:r>
              <a:rPr lang="cs-CZ" sz="2400" b="1" dirty="0">
                <a:solidFill>
                  <a:srgbClr val="FF0000"/>
                </a:solidFill>
              </a:rPr>
              <a:t> </a:t>
            </a:r>
            <a:r>
              <a:rPr lang="cs-CZ" sz="2400" b="1" dirty="0" err="1">
                <a:solidFill>
                  <a:srgbClr val="FF0000"/>
                </a:solidFill>
              </a:rPr>
              <a:t>hatte</a:t>
            </a:r>
            <a:r>
              <a:rPr lang="cs-CZ" sz="2400" b="1" dirty="0">
                <a:solidFill>
                  <a:srgbClr val="FF0000"/>
                </a:solidFill>
              </a:rPr>
              <a:t> oder </a:t>
            </a:r>
            <a:r>
              <a:rPr lang="cs-CZ" sz="2400" b="1" dirty="0" err="1">
                <a:solidFill>
                  <a:srgbClr val="FF0000"/>
                </a:solidFill>
              </a:rPr>
              <a:t>Stützen</a:t>
            </a:r>
            <a:r>
              <a:rPr lang="de-DE" sz="2400" b="1" dirty="0">
                <a:solidFill>
                  <a:srgbClr val="FF0000"/>
                </a:solidFill>
              </a:rPr>
              <a:t> </a:t>
            </a:r>
            <a:r>
              <a:rPr lang="cs-CZ" sz="2400" b="1" dirty="0">
                <a:solidFill>
                  <a:srgbClr val="FF0000"/>
                </a:solidFill>
              </a:rPr>
              <a:t>der </a:t>
            </a:r>
            <a:r>
              <a:rPr lang="cs-CZ" sz="2400" b="1" dirty="0" err="1">
                <a:solidFill>
                  <a:srgbClr val="FF0000"/>
                </a:solidFill>
              </a:rPr>
              <a:t>Gesellschaften</a:t>
            </a:r>
            <a:r>
              <a:rPr lang="cs-CZ" sz="2400" b="1" dirty="0">
                <a:solidFill>
                  <a:srgbClr val="FF0000"/>
                </a:solidFill>
              </a:rPr>
              <a:t> (Co se stalo poté, co Nora opustila manžela aneb Opory společností) </a:t>
            </a:r>
            <a:r>
              <a:rPr lang="cs-CZ" sz="2400" b="1" dirty="0"/>
              <a:t>1977</a:t>
            </a:r>
            <a:endParaRPr lang="cs-CZ" sz="2400" dirty="0"/>
          </a:p>
        </p:txBody>
      </p:sp>
      <p:sp>
        <p:nvSpPr>
          <p:cNvPr id="3" name="Zástupný symbol pro obsah 2"/>
          <p:cNvSpPr>
            <a:spLocks noGrp="1"/>
          </p:cNvSpPr>
          <p:nvPr>
            <p:ph idx="1"/>
          </p:nvPr>
        </p:nvSpPr>
        <p:spPr/>
        <p:txBody>
          <a:bodyPr>
            <a:normAutofit/>
          </a:bodyPr>
          <a:lstStyle/>
          <a:p>
            <a:r>
              <a:rPr lang="de-DE" sz="2800" b="1" dirty="0"/>
              <a:t>Übersetzung von Jitka J</a:t>
            </a:r>
            <a:r>
              <a:rPr lang="cs-CZ" sz="2800" b="1" dirty="0" err="1"/>
              <a:t>ílková</a:t>
            </a:r>
            <a:endParaRPr lang="cs-CZ" sz="2800" b="1" dirty="0"/>
          </a:p>
          <a:p>
            <a:r>
              <a:rPr lang="cs-CZ" sz="2800" b="1" dirty="0" err="1"/>
              <a:t>Anspielung</a:t>
            </a:r>
            <a:r>
              <a:rPr lang="cs-CZ" sz="2800" b="1" dirty="0"/>
              <a:t> </a:t>
            </a:r>
            <a:r>
              <a:rPr lang="cs-CZ" sz="2800" b="1" dirty="0" err="1"/>
              <a:t>auf</a:t>
            </a:r>
            <a:r>
              <a:rPr lang="cs-CZ" sz="2800" b="1" dirty="0"/>
              <a:t> Henrik Ibsen</a:t>
            </a:r>
          </a:p>
          <a:p>
            <a:r>
              <a:rPr lang="cs-CZ" sz="1800" b="1" dirty="0"/>
              <a:t>1) </a:t>
            </a:r>
          </a:p>
          <a:p>
            <a:r>
              <a:rPr lang="de-DE" sz="1800" b="1" dirty="0"/>
              <a:t>dt. „Ich wollte, ich könnte wenigstens die Arbeit für meine Kinder endlich </a:t>
            </a:r>
            <a:r>
              <a:rPr lang="de-DE" sz="1800" b="1" u="sng" dirty="0"/>
              <a:t>beenden</a:t>
            </a:r>
            <a:r>
              <a:rPr lang="de-DE" sz="1800" b="1" dirty="0"/>
              <a:t>!“ (S. 10) </a:t>
            </a:r>
          </a:p>
          <a:p>
            <a:r>
              <a:rPr lang="cs-CZ" sz="1800" b="1" dirty="0" err="1"/>
              <a:t>tsch</a:t>
            </a:r>
            <a:r>
              <a:rPr lang="cs-CZ" sz="1800" b="1" dirty="0"/>
              <a:t>. „Já bych chtěla, abych aspoň tu práci pro děti </a:t>
            </a:r>
            <a:r>
              <a:rPr lang="cs-CZ" sz="1800" b="1" u="sng" dirty="0"/>
              <a:t>měla konečně z krku.“ </a:t>
            </a:r>
            <a:r>
              <a:rPr lang="cs-CZ" sz="1800" b="1" dirty="0"/>
              <a:t>(S. 11)</a:t>
            </a:r>
          </a:p>
          <a:p>
            <a:r>
              <a:rPr lang="cs-CZ" sz="1800" b="1" dirty="0"/>
              <a:t>2)</a:t>
            </a:r>
          </a:p>
          <a:p>
            <a:r>
              <a:rPr lang="cs-CZ" sz="1800" b="1" dirty="0"/>
              <a:t> </a:t>
            </a:r>
            <a:r>
              <a:rPr lang="de-DE" sz="1800" b="1" dirty="0"/>
              <a:t>dt. „Wir Frauen sind zur Erwerbsarbeit gezwungen, wir dürfen kein Kindchen </a:t>
            </a:r>
            <a:r>
              <a:rPr lang="de-DE" sz="1800" b="1" u="sng" dirty="0"/>
              <a:t>hegen und pflegen</a:t>
            </a:r>
            <a:r>
              <a:rPr lang="de-DE" sz="1800" b="1" dirty="0"/>
              <a:t>.“ (S. 11) </a:t>
            </a:r>
          </a:p>
          <a:p>
            <a:r>
              <a:rPr lang="cs-CZ" sz="1800" b="1" dirty="0" err="1"/>
              <a:t>tsch</a:t>
            </a:r>
            <a:r>
              <a:rPr lang="cs-CZ" sz="1800" b="1" dirty="0"/>
              <a:t>. „My ženy jsme nuceny být výdělečně činné a nemůžeme </a:t>
            </a:r>
            <a:r>
              <a:rPr lang="cs-CZ" sz="1800" b="1" u="sng" dirty="0"/>
              <a:t>si chovat a hýčkat </a:t>
            </a:r>
            <a:r>
              <a:rPr lang="cs-CZ" sz="1800" b="1" dirty="0"/>
              <a:t>děťátka.“ (S. 12) </a:t>
            </a:r>
          </a:p>
        </p:txBody>
      </p:sp>
    </p:spTree>
    <p:extLst>
      <p:ext uri="{BB962C8B-B14F-4D97-AF65-F5344CB8AC3E}">
        <p14:creationId xmlns:p14="http://schemas.microsoft.com/office/powerpoint/2010/main" val="252136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solidFill>
                  <a:srgbClr val="FF0000"/>
                </a:solidFill>
              </a:rPr>
              <a:t>4. Judith Hermann</a:t>
            </a:r>
            <a:endParaRPr lang="cs-CZ" b="1" dirty="0">
              <a:solidFill>
                <a:srgbClr val="FF0000"/>
              </a:solidFill>
            </a:endParaRPr>
          </a:p>
        </p:txBody>
      </p:sp>
      <p:sp>
        <p:nvSpPr>
          <p:cNvPr id="3" name="Zástupný symbol pro obsah 2"/>
          <p:cNvSpPr>
            <a:spLocks noGrp="1"/>
          </p:cNvSpPr>
          <p:nvPr>
            <p:ph idx="1"/>
          </p:nvPr>
        </p:nvSpPr>
        <p:spPr/>
        <p:txBody>
          <a:bodyPr>
            <a:normAutofit fontScale="92500" lnSpcReduction="10000"/>
          </a:bodyPr>
          <a:lstStyle/>
          <a:p>
            <a:r>
              <a:rPr lang="de-DE" b="1" dirty="0"/>
              <a:t>junge </a:t>
            </a:r>
            <a:r>
              <a:rPr lang="cs-CZ" b="1" dirty="0" err="1"/>
              <a:t>Schriftstellerinnen-Generation</a:t>
            </a:r>
            <a:r>
              <a:rPr lang="cs-CZ" b="1" dirty="0"/>
              <a:t> </a:t>
            </a:r>
            <a:r>
              <a:rPr lang="de-DE" b="1" dirty="0"/>
              <a:t>- </a:t>
            </a:r>
            <a:r>
              <a:rPr lang="cs-CZ" b="1" dirty="0"/>
              <a:t>„</a:t>
            </a:r>
            <a:r>
              <a:rPr lang="cs-CZ" b="1" dirty="0" err="1"/>
              <a:t>schreibende</a:t>
            </a:r>
            <a:r>
              <a:rPr lang="cs-CZ" b="1" dirty="0"/>
              <a:t> Fr</a:t>
            </a:r>
            <a:r>
              <a:rPr lang="de-DE" b="1" dirty="0" err="1"/>
              <a:t>äulein</a:t>
            </a:r>
            <a:r>
              <a:rPr lang="de-DE" b="1" dirty="0"/>
              <a:t>“</a:t>
            </a:r>
            <a:r>
              <a:rPr lang="cs-CZ" b="1" dirty="0"/>
              <a:t> – 90er </a:t>
            </a:r>
            <a:r>
              <a:rPr lang="cs-CZ" b="1" dirty="0" err="1"/>
              <a:t>Jahre</a:t>
            </a:r>
            <a:r>
              <a:rPr lang="cs-CZ" b="1" dirty="0"/>
              <a:t> des 20. </a:t>
            </a:r>
            <a:r>
              <a:rPr lang="cs-CZ" b="1" dirty="0" err="1"/>
              <a:t>Jhs</a:t>
            </a:r>
            <a:r>
              <a:rPr lang="cs-CZ" b="1" dirty="0"/>
              <a:t>. bis </a:t>
            </a:r>
            <a:r>
              <a:rPr lang="cs-CZ" b="1" dirty="0" err="1"/>
              <a:t>heute</a:t>
            </a:r>
            <a:endParaRPr lang="cs-CZ" b="1" dirty="0"/>
          </a:p>
          <a:p>
            <a:r>
              <a:rPr lang="de-DE" b="1" dirty="0"/>
              <a:t>„Fräuleinwunder-Literatur“ (Juli Zeh, Julia Frank, Felicitas Hoppe, Jenny </a:t>
            </a:r>
            <a:r>
              <a:rPr lang="de-DE" b="1" dirty="0" err="1"/>
              <a:t>Erpenbeck</a:t>
            </a:r>
            <a:r>
              <a:rPr lang="de-DE" b="1" dirty="0"/>
              <a:t>)</a:t>
            </a:r>
          </a:p>
          <a:p>
            <a:r>
              <a:rPr lang="de-DE" b="1" dirty="0"/>
              <a:t>lakonischer, distanzierter, einfacher Stil</a:t>
            </a:r>
          </a:p>
          <a:p>
            <a:r>
              <a:rPr lang="de-DE" b="1" dirty="0"/>
              <a:t>minimalistisch-melancholisch</a:t>
            </a:r>
          </a:p>
          <a:p>
            <a:r>
              <a:rPr lang="de-DE" b="1" dirty="0"/>
              <a:t>ohne „kräftige“ Metaphern (im Gegensatz</a:t>
            </a:r>
            <a:r>
              <a:rPr lang="cs-CZ" b="1" dirty="0"/>
              <a:t> </a:t>
            </a:r>
            <a:r>
              <a:rPr lang="cs-CZ" b="1" dirty="0" err="1"/>
              <a:t>z.B</a:t>
            </a:r>
            <a:r>
              <a:rPr lang="cs-CZ" b="1" dirty="0"/>
              <a:t>.</a:t>
            </a:r>
            <a:r>
              <a:rPr lang="de-DE" b="1" dirty="0"/>
              <a:t> zu E. Jelinek), dennoch wirksam</a:t>
            </a:r>
          </a:p>
        </p:txBody>
      </p:sp>
    </p:spTree>
    <p:extLst>
      <p:ext uri="{BB962C8B-B14F-4D97-AF65-F5344CB8AC3E}">
        <p14:creationId xmlns:p14="http://schemas.microsoft.com/office/powerpoint/2010/main" val="3123713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solidFill>
                  <a:srgbClr val="FF0000"/>
                </a:solidFill>
              </a:rPr>
              <a:t>Judith Hermann</a:t>
            </a:r>
            <a:endParaRPr lang="cs-CZ" b="1" dirty="0"/>
          </a:p>
        </p:txBody>
      </p:sp>
      <p:sp>
        <p:nvSpPr>
          <p:cNvPr id="3" name="Zástupný symbol pro obsah 2"/>
          <p:cNvSpPr>
            <a:spLocks noGrp="1"/>
          </p:cNvSpPr>
          <p:nvPr>
            <p:ph idx="1"/>
          </p:nvPr>
        </p:nvSpPr>
        <p:spPr/>
        <p:txBody>
          <a:bodyPr>
            <a:normAutofit/>
          </a:bodyPr>
          <a:lstStyle/>
          <a:p>
            <a:r>
              <a:rPr lang="cs-CZ" b="1" dirty="0" err="1"/>
              <a:t>geb</a:t>
            </a:r>
            <a:r>
              <a:rPr lang="cs-CZ" b="1" dirty="0"/>
              <a:t>. 1970 in </a:t>
            </a:r>
            <a:r>
              <a:rPr lang="cs-CZ" b="1" dirty="0" err="1"/>
              <a:t>Berlin</a:t>
            </a:r>
            <a:endParaRPr lang="cs-CZ" b="1" dirty="0"/>
          </a:p>
          <a:p>
            <a:r>
              <a:rPr lang="cs-CZ" b="1" dirty="0"/>
              <a:t>Studium der Germanistik </a:t>
            </a:r>
            <a:r>
              <a:rPr lang="cs-CZ" b="1" dirty="0" err="1"/>
              <a:t>und</a:t>
            </a:r>
            <a:r>
              <a:rPr lang="cs-CZ" b="1" dirty="0"/>
              <a:t> </a:t>
            </a:r>
            <a:r>
              <a:rPr lang="cs-CZ" b="1" dirty="0" err="1"/>
              <a:t>Philosophie</a:t>
            </a:r>
            <a:endParaRPr lang="cs-CZ" b="1" dirty="0"/>
          </a:p>
          <a:p>
            <a:r>
              <a:rPr lang="cs-CZ" b="1" dirty="0"/>
              <a:t>Praktikum in New York </a:t>
            </a:r>
            <a:r>
              <a:rPr lang="cs-CZ" b="1" dirty="0" err="1"/>
              <a:t>als</a:t>
            </a:r>
            <a:r>
              <a:rPr lang="cs-CZ" b="1" dirty="0"/>
              <a:t> </a:t>
            </a:r>
            <a:r>
              <a:rPr lang="cs-CZ" b="1" dirty="0" err="1"/>
              <a:t>Journalistin</a:t>
            </a:r>
            <a:endParaRPr lang="cs-CZ" b="1" dirty="0"/>
          </a:p>
          <a:p>
            <a:r>
              <a:rPr lang="cs-CZ" b="1" dirty="0" err="1"/>
              <a:t>Werke</a:t>
            </a:r>
            <a:r>
              <a:rPr lang="cs-CZ" b="1" dirty="0"/>
              <a:t>: „Sommer</a:t>
            </a:r>
            <a:r>
              <a:rPr lang="de-DE" b="1" dirty="0"/>
              <a:t>haus, später“ 1998</a:t>
            </a:r>
          </a:p>
          <a:p>
            <a:r>
              <a:rPr lang="de-DE" b="1" dirty="0"/>
              <a:t>„Nichts als Gespenster“ 2003</a:t>
            </a:r>
          </a:p>
          <a:p>
            <a:r>
              <a:rPr lang="de-DE" b="1" dirty="0"/>
              <a:t>Erzählungen und Kurzgeschichten</a:t>
            </a:r>
            <a:endParaRPr lang="cs-CZ" b="1" dirty="0"/>
          </a:p>
          <a:p>
            <a:r>
              <a:rPr lang="cs-CZ" b="1" dirty="0" err="1"/>
              <a:t>handlugsarm</a:t>
            </a:r>
            <a:r>
              <a:rPr lang="cs-CZ" b="1" dirty="0"/>
              <a:t>, </a:t>
            </a:r>
            <a:r>
              <a:rPr lang="cs-CZ" b="1" dirty="0" err="1"/>
              <a:t>z.B</a:t>
            </a:r>
            <a:r>
              <a:rPr lang="cs-CZ" b="1" dirty="0"/>
              <a:t>. </a:t>
            </a:r>
            <a:r>
              <a:rPr lang="cs-CZ" b="1" i="1" dirty="0" err="1"/>
              <a:t>Wohin</a:t>
            </a:r>
            <a:r>
              <a:rPr lang="cs-CZ" b="1" i="1" dirty="0"/>
              <a:t> des </a:t>
            </a:r>
            <a:r>
              <a:rPr lang="cs-CZ" b="1" i="1" dirty="0" err="1"/>
              <a:t>Weges</a:t>
            </a:r>
            <a:endParaRPr lang="cs-CZ" b="1" i="1" dirty="0"/>
          </a:p>
          <a:p>
            <a:endParaRPr lang="de-DE" b="1" dirty="0"/>
          </a:p>
        </p:txBody>
      </p:sp>
    </p:spTree>
    <p:extLst>
      <p:ext uri="{BB962C8B-B14F-4D97-AF65-F5344CB8AC3E}">
        <p14:creationId xmlns:p14="http://schemas.microsoft.com/office/powerpoint/2010/main" val="94786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solidFill>
                  <a:srgbClr val="FF0000"/>
                </a:solidFill>
              </a:rPr>
              <a:t>Judith Hermann</a:t>
            </a:r>
            <a:endParaRPr lang="cs-CZ" dirty="0"/>
          </a:p>
        </p:txBody>
      </p:sp>
      <p:sp>
        <p:nvSpPr>
          <p:cNvPr id="3" name="Zástupný symbol pro obsah 2"/>
          <p:cNvSpPr>
            <a:spLocks noGrp="1"/>
          </p:cNvSpPr>
          <p:nvPr>
            <p:ph idx="1"/>
          </p:nvPr>
        </p:nvSpPr>
        <p:spPr>
          <a:xfrm>
            <a:off x="107504" y="1340768"/>
            <a:ext cx="9262864" cy="7494315"/>
          </a:xfrm>
        </p:spPr>
        <p:txBody>
          <a:bodyPr/>
          <a:lstStyle/>
          <a:p>
            <a:pPr marL="0" indent="0">
              <a:buNone/>
            </a:pPr>
            <a:endParaRPr lang="cs-CZ" dirty="0"/>
          </a:p>
        </p:txBody>
      </p:sp>
      <p:pic>
        <p:nvPicPr>
          <p:cNvPr id="1027" name="Picture 3" descr="Judith Hermann&#10;»Aller Liebe Anfa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6124" y="1988840"/>
            <a:ext cx="952500" cy="15525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Judith Hermann&#10;»Alice«">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2696" y="2008272"/>
            <a:ext cx="952500" cy="155257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Judith Hermann&#10;»Lettipark«">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9552" y="1916832"/>
            <a:ext cx="952500" cy="1562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362791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solidFill>
                  <a:srgbClr val="FF0000"/>
                </a:solidFill>
              </a:rPr>
              <a:t>Judith Hermann</a:t>
            </a:r>
            <a:endParaRPr lang="cs-CZ" dirty="0"/>
          </a:p>
        </p:txBody>
      </p:sp>
      <p:sp>
        <p:nvSpPr>
          <p:cNvPr id="3" name="Zástupný symbol pro obsah 2"/>
          <p:cNvSpPr>
            <a:spLocks noGrp="1"/>
          </p:cNvSpPr>
          <p:nvPr>
            <p:ph idx="1"/>
          </p:nvPr>
        </p:nvSpPr>
        <p:spPr/>
        <p:txBody>
          <a:bodyPr/>
          <a:lstStyle/>
          <a:p>
            <a:r>
              <a:rPr lang="cs-CZ" sz="2000" b="1" dirty="0"/>
              <a:t>„Die </a:t>
            </a:r>
            <a:r>
              <a:rPr lang="cs-CZ" sz="2000" b="1" dirty="0" err="1"/>
              <a:t>Geschichten</a:t>
            </a:r>
            <a:r>
              <a:rPr lang="cs-CZ" sz="2000" b="1" dirty="0"/>
              <a:t> des </a:t>
            </a:r>
            <a:r>
              <a:rPr lang="cs-CZ" sz="2000" b="1" dirty="0" err="1"/>
              <a:t>neuen</a:t>
            </a:r>
            <a:r>
              <a:rPr lang="cs-CZ" sz="2000" b="1" dirty="0"/>
              <a:t> </a:t>
            </a:r>
            <a:r>
              <a:rPr lang="cs-CZ" sz="2000" b="1" dirty="0" err="1"/>
              <a:t>Buches</a:t>
            </a:r>
            <a:r>
              <a:rPr lang="de-DE" sz="2000" b="1" dirty="0"/>
              <a:t> (Nichts als Gespenster)</a:t>
            </a:r>
            <a:r>
              <a:rPr lang="cs-CZ" sz="2000" b="1" dirty="0"/>
              <a:t> </a:t>
            </a:r>
            <a:r>
              <a:rPr lang="cs-CZ" sz="2000" b="1" dirty="0" err="1"/>
              <a:t>sind</a:t>
            </a:r>
            <a:r>
              <a:rPr lang="cs-CZ" sz="2000" b="1" dirty="0"/>
              <a:t> so</a:t>
            </a:r>
          </a:p>
          <a:p>
            <a:r>
              <a:rPr lang="cs-CZ" sz="2000" b="1" dirty="0" err="1">
                <a:solidFill>
                  <a:srgbClr val="7030A0"/>
                </a:solidFill>
              </a:rPr>
              <a:t>traumverloren</a:t>
            </a:r>
            <a:endParaRPr lang="de-DE" sz="2000" b="1" dirty="0">
              <a:solidFill>
                <a:srgbClr val="7030A0"/>
              </a:solidFill>
            </a:endParaRPr>
          </a:p>
          <a:p>
            <a:r>
              <a:rPr lang="de-DE" sz="2000" b="1" dirty="0">
                <a:solidFill>
                  <a:srgbClr val="0070C0"/>
                </a:solidFill>
              </a:rPr>
              <a:t>traurig</a:t>
            </a:r>
          </a:p>
          <a:p>
            <a:r>
              <a:rPr lang="de-DE" sz="2000" b="1" dirty="0">
                <a:solidFill>
                  <a:srgbClr val="FF0000"/>
                </a:solidFill>
              </a:rPr>
              <a:t>liebesuchend</a:t>
            </a:r>
          </a:p>
          <a:p>
            <a:r>
              <a:rPr lang="de-DE" sz="2000" b="1" dirty="0" err="1">
                <a:solidFill>
                  <a:srgbClr val="92D050"/>
                </a:solidFill>
              </a:rPr>
              <a:t>abschiednehmend</a:t>
            </a:r>
            <a:endParaRPr lang="de-DE" sz="2000" b="1" dirty="0">
              <a:solidFill>
                <a:srgbClr val="92D050"/>
              </a:solidFill>
            </a:endParaRPr>
          </a:p>
          <a:p>
            <a:r>
              <a:rPr lang="de-DE" sz="2000" b="1" dirty="0">
                <a:solidFill>
                  <a:srgbClr val="00B0F0"/>
                </a:solidFill>
              </a:rPr>
              <a:t>weiterfragend</a:t>
            </a:r>
          </a:p>
          <a:p>
            <a:r>
              <a:rPr lang="de-DE" sz="2000" b="1" dirty="0">
                <a:solidFill>
                  <a:srgbClr val="C00000"/>
                </a:solidFill>
              </a:rPr>
              <a:t>zweifelnd</a:t>
            </a:r>
          </a:p>
          <a:p>
            <a:r>
              <a:rPr lang="de-DE" sz="2000" b="1" dirty="0">
                <a:solidFill>
                  <a:srgbClr val="00B050"/>
                </a:solidFill>
              </a:rPr>
              <a:t>verzweifelt</a:t>
            </a:r>
          </a:p>
          <a:p>
            <a:r>
              <a:rPr lang="de-DE" sz="2000" b="1" dirty="0">
                <a:solidFill>
                  <a:srgbClr val="FFC000"/>
                </a:solidFill>
              </a:rPr>
              <a:t>glücklich neubeginnend</a:t>
            </a:r>
            <a:r>
              <a:rPr lang="de-DE" sz="2000" b="1" dirty="0"/>
              <a:t>, schön wie damals, wie heute (…)</a:t>
            </a:r>
          </a:p>
          <a:p>
            <a:r>
              <a:rPr lang="de-DE" sz="2000" b="1" dirty="0"/>
              <a:t>Widerstehen kann man nicht.</a:t>
            </a:r>
          </a:p>
          <a:p>
            <a:r>
              <a:rPr lang="de-DE" sz="2000" b="1" dirty="0"/>
              <a:t>Volker Weidermann: Frankfurter Allgemeine Sonntagszeitung</a:t>
            </a:r>
          </a:p>
          <a:p>
            <a:endParaRPr lang="de-DE" dirty="0"/>
          </a:p>
          <a:p>
            <a:endParaRPr lang="de-DE" dirty="0"/>
          </a:p>
          <a:p>
            <a:endParaRPr lang="de-DE" dirty="0"/>
          </a:p>
          <a:p>
            <a:endParaRPr lang="cs-CZ" dirty="0"/>
          </a:p>
          <a:p>
            <a:endParaRPr lang="cs-CZ" dirty="0"/>
          </a:p>
        </p:txBody>
      </p:sp>
    </p:spTree>
    <p:extLst>
      <p:ext uri="{BB962C8B-B14F-4D97-AF65-F5344CB8AC3E}">
        <p14:creationId xmlns:p14="http://schemas.microsoft.com/office/powerpoint/2010/main" val="211425246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solidFill>
                  <a:srgbClr val="FF0000"/>
                </a:solidFill>
              </a:rPr>
              <a:t>5. </a:t>
            </a:r>
            <a:r>
              <a:rPr lang="cs-CZ" b="1" dirty="0" err="1">
                <a:solidFill>
                  <a:srgbClr val="FF0000"/>
                </a:solidFill>
              </a:rPr>
              <a:t>Juli</a:t>
            </a:r>
            <a:r>
              <a:rPr lang="cs-CZ" b="1" dirty="0">
                <a:solidFill>
                  <a:srgbClr val="FF0000"/>
                </a:solidFill>
              </a:rPr>
              <a:t> </a:t>
            </a:r>
            <a:r>
              <a:rPr lang="cs-CZ" b="1" dirty="0" err="1">
                <a:solidFill>
                  <a:srgbClr val="FF0000"/>
                </a:solidFill>
              </a:rPr>
              <a:t>Zeh</a:t>
            </a:r>
            <a:endParaRPr lang="cs-CZ" b="1" dirty="0">
              <a:solidFill>
                <a:srgbClr val="FF0000"/>
              </a:solidFill>
            </a:endParaRPr>
          </a:p>
        </p:txBody>
      </p:sp>
      <p:sp>
        <p:nvSpPr>
          <p:cNvPr id="3" name="Zástupný symbol pro obsah 2"/>
          <p:cNvSpPr>
            <a:spLocks noGrp="1"/>
          </p:cNvSpPr>
          <p:nvPr>
            <p:ph idx="1"/>
          </p:nvPr>
        </p:nvSpPr>
        <p:spPr/>
        <p:txBody>
          <a:bodyPr/>
          <a:lstStyle/>
          <a:p>
            <a:r>
              <a:rPr lang="cs-CZ" b="1" dirty="0" err="1"/>
              <a:t>geb</a:t>
            </a:r>
            <a:r>
              <a:rPr lang="cs-CZ" b="1" dirty="0"/>
              <a:t>. 1974 in Bonn</a:t>
            </a:r>
          </a:p>
          <a:p>
            <a:r>
              <a:rPr lang="cs-CZ" b="1" dirty="0" err="1"/>
              <a:t>Jurastudium</a:t>
            </a:r>
            <a:r>
              <a:rPr lang="cs-CZ" b="1" dirty="0"/>
              <a:t> in </a:t>
            </a:r>
            <a:r>
              <a:rPr lang="cs-CZ" b="1" dirty="0" err="1"/>
              <a:t>Passau</a:t>
            </a:r>
            <a:r>
              <a:rPr lang="cs-CZ" b="1" dirty="0"/>
              <a:t> </a:t>
            </a:r>
            <a:r>
              <a:rPr lang="cs-CZ" b="1" dirty="0" err="1"/>
              <a:t>und</a:t>
            </a:r>
            <a:r>
              <a:rPr lang="cs-CZ" b="1" dirty="0"/>
              <a:t> </a:t>
            </a:r>
            <a:r>
              <a:rPr lang="cs-CZ" b="1" dirty="0" err="1"/>
              <a:t>Leipzig</a:t>
            </a:r>
            <a:endParaRPr lang="cs-CZ" b="1" dirty="0"/>
          </a:p>
          <a:p>
            <a:r>
              <a:rPr lang="de-DE" b="1" dirty="0"/>
              <a:t>Längere Aufenthalte in New York und Krakau</a:t>
            </a:r>
          </a:p>
          <a:p>
            <a:r>
              <a:rPr lang="de-DE" b="1" dirty="0"/>
              <a:t>Romane: Adler und Engel (2001) – Welterfolg</a:t>
            </a:r>
          </a:p>
          <a:p>
            <a:r>
              <a:rPr lang="de-DE" b="1" dirty="0"/>
              <a:t>„Spieltrieb“, „Corpus Delicti“, „Schilf“</a:t>
            </a:r>
          </a:p>
          <a:p>
            <a:r>
              <a:rPr lang="de-DE" b="1" dirty="0"/>
              <a:t>„</a:t>
            </a:r>
            <a:r>
              <a:rPr lang="de-DE" b="1" dirty="0" err="1"/>
              <a:t>Nullzeit</a:t>
            </a:r>
            <a:r>
              <a:rPr lang="de-DE" b="1" dirty="0"/>
              <a:t>“ – „</a:t>
            </a:r>
            <a:r>
              <a:rPr lang="de-DE" b="1" dirty="0" err="1"/>
              <a:t>Pod</a:t>
            </a:r>
            <a:r>
              <a:rPr lang="de-DE" b="1" dirty="0"/>
              <a:t> </a:t>
            </a:r>
            <a:r>
              <a:rPr lang="de-DE" b="1" dirty="0" err="1"/>
              <a:t>vodou</a:t>
            </a:r>
            <a:r>
              <a:rPr lang="de-DE" b="1" dirty="0"/>
              <a:t>“ </a:t>
            </a:r>
            <a:r>
              <a:rPr lang="cs-CZ" b="1" dirty="0"/>
              <a:t>(Jana Zoubková)</a:t>
            </a:r>
          </a:p>
          <a:p>
            <a:r>
              <a:rPr lang="cs-CZ" b="1"/>
              <a:t>Psychothriller</a:t>
            </a:r>
            <a:endParaRPr lang="cs-CZ" b="1" dirty="0"/>
          </a:p>
        </p:txBody>
      </p:sp>
    </p:spTree>
    <p:extLst>
      <p:ext uri="{BB962C8B-B14F-4D97-AF65-F5344CB8AC3E}">
        <p14:creationId xmlns:p14="http://schemas.microsoft.com/office/powerpoint/2010/main" val="2227120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Nullzeit</a:t>
            </a:r>
            <a:endParaRPr lang="cs-CZ" b="1" dirty="0">
              <a:solidFill>
                <a:srgbClr val="FF0000"/>
              </a:solidFill>
            </a:endParaRPr>
          </a:p>
        </p:txBody>
      </p:sp>
      <p:sp>
        <p:nvSpPr>
          <p:cNvPr id="3" name="Zástupný symbol pro obsah 2"/>
          <p:cNvSpPr>
            <a:spLocks noGrp="1"/>
          </p:cNvSpPr>
          <p:nvPr>
            <p:ph idx="1"/>
          </p:nvPr>
        </p:nvSpPr>
        <p:spPr/>
        <p:txBody>
          <a:bodyPr>
            <a:normAutofit fontScale="85000" lnSpcReduction="10000"/>
          </a:bodyPr>
          <a:lstStyle/>
          <a:p>
            <a:r>
              <a:rPr lang="cs-CZ" sz="2800" b="1" dirty="0" err="1">
                <a:solidFill>
                  <a:srgbClr val="00B050"/>
                </a:solidFill>
              </a:rPr>
              <a:t>Figurenkonstellation</a:t>
            </a:r>
            <a:r>
              <a:rPr lang="cs-CZ" sz="2800" b="1" dirty="0">
                <a:solidFill>
                  <a:srgbClr val="00B050"/>
                </a:solidFill>
              </a:rPr>
              <a:t>:</a:t>
            </a:r>
          </a:p>
          <a:p>
            <a:r>
              <a:rPr lang="cs-CZ" sz="2800" b="1" dirty="0"/>
              <a:t>Sven: </a:t>
            </a:r>
            <a:r>
              <a:rPr lang="de-DE" sz="2800" b="1" dirty="0"/>
              <a:t>Hauptfigur, Ich-Erzähler</a:t>
            </a:r>
          </a:p>
          <a:p>
            <a:r>
              <a:rPr lang="de-DE" sz="2800" b="1" dirty="0"/>
              <a:t>(Antje): seine Partnerin</a:t>
            </a:r>
          </a:p>
          <a:p>
            <a:r>
              <a:rPr lang="de-DE" sz="2800" b="1" dirty="0" err="1"/>
              <a:t>Jola</a:t>
            </a:r>
            <a:r>
              <a:rPr lang="de-DE" sz="2800" b="1" dirty="0"/>
              <a:t>: Schauspielerin – Tagebuch</a:t>
            </a:r>
          </a:p>
          <a:p>
            <a:r>
              <a:rPr lang="de-DE" sz="2800" b="1" dirty="0"/>
              <a:t>Theo: </a:t>
            </a:r>
            <a:r>
              <a:rPr lang="de-DE" sz="2800" b="1" dirty="0" err="1"/>
              <a:t>Schrifsteller</a:t>
            </a:r>
            <a:endParaRPr lang="cs-CZ" sz="2800" b="1" dirty="0"/>
          </a:p>
          <a:p>
            <a:r>
              <a:rPr lang="cs-CZ" sz="2800" b="1" dirty="0">
                <a:solidFill>
                  <a:srgbClr val="00B050"/>
                </a:solidFill>
              </a:rPr>
              <a:t>Er</a:t>
            </a:r>
            <a:r>
              <a:rPr lang="de-DE" sz="2800" b="1" dirty="0">
                <a:solidFill>
                  <a:srgbClr val="00B050"/>
                </a:solidFill>
              </a:rPr>
              <a:t>zählweise:</a:t>
            </a:r>
          </a:p>
          <a:p>
            <a:r>
              <a:rPr lang="de-DE" sz="2800" b="1" dirty="0"/>
              <a:t>Ich-Erzähler: Erzählen, Naturschilderungen, Charakterisierungen von Personen, Fachwortschatz-Fachjargon (Tauchsport)?</a:t>
            </a:r>
          </a:p>
          <a:p>
            <a:r>
              <a:rPr lang="de-DE" sz="2800" b="1" dirty="0"/>
              <a:t>Szenische Darstellungen: Dialoge der handelnden Personen</a:t>
            </a:r>
          </a:p>
          <a:p>
            <a:r>
              <a:rPr lang="de-DE" sz="2800" b="1" dirty="0"/>
              <a:t>Tagebucheintragungen von </a:t>
            </a:r>
            <a:r>
              <a:rPr lang="de-DE" sz="2800" b="1"/>
              <a:t>Jola</a:t>
            </a:r>
            <a:endParaRPr lang="de-DE" sz="2800" b="1" dirty="0"/>
          </a:p>
          <a:p>
            <a:endParaRPr lang="cs-CZ" b="1" dirty="0"/>
          </a:p>
        </p:txBody>
      </p:sp>
    </p:spTree>
    <p:extLst>
      <p:ext uri="{BB962C8B-B14F-4D97-AF65-F5344CB8AC3E}">
        <p14:creationId xmlns:p14="http://schemas.microsoft.com/office/powerpoint/2010/main" val="2946306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err="1">
                <a:solidFill>
                  <a:srgbClr val="00B0F0"/>
                </a:solidFill>
              </a:rPr>
              <a:t>Nullzeit</a:t>
            </a:r>
            <a:r>
              <a:rPr lang="de-DE" b="1" dirty="0">
                <a:solidFill>
                  <a:srgbClr val="00B0F0"/>
                </a:solidFill>
              </a:rPr>
              <a:t> – </a:t>
            </a:r>
            <a:r>
              <a:rPr lang="de-DE" b="1" dirty="0" err="1">
                <a:solidFill>
                  <a:srgbClr val="00B0F0"/>
                </a:solidFill>
              </a:rPr>
              <a:t>Pod</a:t>
            </a:r>
            <a:r>
              <a:rPr lang="de-DE" b="1" dirty="0">
                <a:solidFill>
                  <a:srgbClr val="00B0F0"/>
                </a:solidFill>
              </a:rPr>
              <a:t> </a:t>
            </a:r>
            <a:r>
              <a:rPr lang="de-DE" b="1" dirty="0" err="1">
                <a:solidFill>
                  <a:srgbClr val="00B0F0"/>
                </a:solidFill>
              </a:rPr>
              <a:t>vodou</a:t>
            </a:r>
            <a:endParaRPr lang="cs-CZ" b="1" dirty="0">
              <a:solidFill>
                <a:srgbClr val="00B0F0"/>
              </a:solidFill>
            </a:endParaRPr>
          </a:p>
        </p:txBody>
      </p:sp>
      <p:sp>
        <p:nvSpPr>
          <p:cNvPr id="3" name="Zástupný symbol pro obsah 2"/>
          <p:cNvSpPr>
            <a:spLocks noGrp="1"/>
          </p:cNvSpPr>
          <p:nvPr>
            <p:ph idx="1"/>
          </p:nvPr>
        </p:nvSpPr>
        <p:spPr/>
        <p:txBody>
          <a:bodyPr>
            <a:normAutofit fontScale="92500"/>
          </a:bodyPr>
          <a:lstStyle/>
          <a:p>
            <a:r>
              <a:rPr lang="de-DE" b="1" dirty="0"/>
              <a:t>„Im Auto fragte ich, was </a:t>
            </a:r>
            <a:r>
              <a:rPr lang="de-DE" b="1" dirty="0" err="1">
                <a:solidFill>
                  <a:srgbClr val="00B0F0"/>
                </a:solidFill>
              </a:rPr>
              <a:t>Nullzeit</a:t>
            </a:r>
            <a:r>
              <a:rPr lang="de-DE" b="1" dirty="0"/>
              <a:t> sei. </a:t>
            </a:r>
            <a:r>
              <a:rPr lang="de-DE" b="1" dirty="0" err="1"/>
              <a:t>Jola</a:t>
            </a:r>
            <a:r>
              <a:rPr lang="de-DE" b="1" dirty="0"/>
              <a:t> antwortete, </a:t>
            </a:r>
            <a:r>
              <a:rPr lang="de-DE" b="1" dirty="0" err="1">
                <a:solidFill>
                  <a:srgbClr val="00B0F0"/>
                </a:solidFill>
              </a:rPr>
              <a:t>Nullzeit</a:t>
            </a:r>
            <a:r>
              <a:rPr lang="de-DE" b="1" dirty="0">
                <a:solidFill>
                  <a:srgbClr val="00B0F0"/>
                </a:solidFill>
              </a:rPr>
              <a:t> </a:t>
            </a:r>
            <a:r>
              <a:rPr lang="de-DE" b="1" dirty="0"/>
              <a:t>sei die Anzahl von Minuten, die man </a:t>
            </a:r>
            <a:r>
              <a:rPr lang="de-DE" b="1" dirty="0">
                <a:solidFill>
                  <a:srgbClr val="00B0F0"/>
                </a:solidFill>
              </a:rPr>
              <a:t>unter Wasser </a:t>
            </a:r>
            <a:r>
              <a:rPr lang="de-DE" b="1" dirty="0"/>
              <a:t>verbringen dürfe. Theo ergänzte, es habe etwas mit Stickstoff zu tun.“ (S. 42)</a:t>
            </a:r>
          </a:p>
          <a:p>
            <a:r>
              <a:rPr lang="cs-CZ" b="1" dirty="0"/>
              <a:t>„V autě jsem se jich zeptal, co to je </a:t>
            </a:r>
            <a:r>
              <a:rPr lang="cs-CZ" b="1" dirty="0">
                <a:solidFill>
                  <a:srgbClr val="00B0F0"/>
                </a:solidFill>
              </a:rPr>
              <a:t>čas bez dekomprese</a:t>
            </a:r>
            <a:r>
              <a:rPr lang="cs-CZ" b="1" dirty="0"/>
              <a:t>. Jola odpověděla, že je to počet minut, které se můžou strávit </a:t>
            </a:r>
            <a:r>
              <a:rPr lang="cs-CZ" b="1" dirty="0">
                <a:solidFill>
                  <a:srgbClr val="00B0F0"/>
                </a:solidFill>
              </a:rPr>
              <a:t>pod vodou</a:t>
            </a:r>
            <a:r>
              <a:rPr lang="cs-CZ" b="1" dirty="0"/>
              <a:t>. </a:t>
            </a:r>
            <a:r>
              <a:rPr lang="cs-CZ" b="1" dirty="0" err="1"/>
              <a:t>Theo</a:t>
            </a:r>
            <a:r>
              <a:rPr lang="cs-CZ" b="1" dirty="0"/>
              <a:t> doplnil, že to nějak souvisí s dusíkem.“ (s. 41)</a:t>
            </a:r>
          </a:p>
        </p:txBody>
      </p:sp>
    </p:spTree>
    <p:extLst>
      <p:ext uri="{BB962C8B-B14F-4D97-AF65-F5344CB8AC3E}">
        <p14:creationId xmlns:p14="http://schemas.microsoft.com/office/powerpoint/2010/main" val="1842403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0000"/>
                </a:solidFill>
              </a:rPr>
              <a:t>Jaroslav </a:t>
            </a:r>
            <a:r>
              <a:rPr lang="cs-CZ" b="1" dirty="0" err="1">
                <a:solidFill>
                  <a:srgbClr val="FF0000"/>
                </a:solidFill>
              </a:rPr>
              <a:t>Rudiš</a:t>
            </a:r>
            <a:endParaRPr lang="cs-CZ" b="1" dirty="0">
              <a:solidFill>
                <a:srgbClr val="FF0000"/>
              </a:solidFill>
            </a:endParaRPr>
          </a:p>
        </p:txBody>
      </p:sp>
      <p:sp>
        <p:nvSpPr>
          <p:cNvPr id="3" name="Zástupný symbol pro obsah 2"/>
          <p:cNvSpPr>
            <a:spLocks noGrp="1"/>
          </p:cNvSpPr>
          <p:nvPr>
            <p:ph idx="1"/>
          </p:nvPr>
        </p:nvSpPr>
        <p:spPr/>
        <p:txBody>
          <a:bodyPr>
            <a:normAutofit fontScale="25000" lnSpcReduction="20000"/>
          </a:bodyPr>
          <a:lstStyle/>
          <a:p>
            <a:pPr marL="0" indent="0">
              <a:buNone/>
            </a:pPr>
            <a:r>
              <a:rPr lang="de-DE" sz="7200" b="1" i="1" dirty="0"/>
              <a:t> </a:t>
            </a:r>
            <a:endParaRPr lang="cs-CZ" sz="7200" b="1" dirty="0"/>
          </a:p>
          <a:p>
            <a:r>
              <a:rPr lang="de-DE" sz="7200" b="1" dirty="0"/>
              <a:t>Jaroslav </a:t>
            </a:r>
            <a:r>
              <a:rPr lang="de-DE" sz="7200" b="1" dirty="0" err="1"/>
              <a:t>Rudiš</a:t>
            </a:r>
            <a:r>
              <a:rPr lang="de-DE" sz="7200" b="1" dirty="0"/>
              <a:t> ist ein tschechischer Schriftsteller, Dramatiker und Drehbuchautor, der am 8. Juni 1972 in </a:t>
            </a:r>
            <a:r>
              <a:rPr lang="de-DE" sz="7200" b="1" dirty="0" err="1"/>
              <a:t>Turnov</a:t>
            </a:r>
            <a:r>
              <a:rPr lang="de-DE" sz="7200" b="1" dirty="0"/>
              <a:t> geboren ist. Er ist aber in der Stadt </a:t>
            </a:r>
            <a:r>
              <a:rPr lang="de-DE" sz="7200" b="1" dirty="0" err="1"/>
              <a:t>Lomnice</a:t>
            </a:r>
            <a:r>
              <a:rPr lang="de-DE" sz="7200" b="1" dirty="0"/>
              <a:t> </a:t>
            </a:r>
            <a:r>
              <a:rPr lang="de-DE" sz="7200" b="1" dirty="0" err="1"/>
              <a:t>nad</a:t>
            </a:r>
            <a:r>
              <a:rPr lang="de-DE" sz="7200" b="1" dirty="0"/>
              <a:t> </a:t>
            </a:r>
            <a:r>
              <a:rPr lang="de-DE" sz="7200" b="1" dirty="0" err="1"/>
              <a:t>Popelkou</a:t>
            </a:r>
            <a:r>
              <a:rPr lang="de-DE" sz="7200" b="1" dirty="0"/>
              <a:t> aufgewachsen. </a:t>
            </a:r>
            <a:endParaRPr lang="cs-CZ" sz="7200" b="1" dirty="0"/>
          </a:p>
          <a:p>
            <a:r>
              <a:rPr lang="de-DE" sz="7200" b="1" dirty="0"/>
              <a:t>In </a:t>
            </a:r>
            <a:r>
              <a:rPr lang="de-DE" sz="7200" b="1" dirty="0" err="1"/>
              <a:t>Turnov</a:t>
            </a:r>
            <a:r>
              <a:rPr lang="de-DE" sz="7200" b="1" dirty="0"/>
              <a:t> besuchte er das Gymnasium, danach studierte er Germanistik, Geschichte und Journalistik an der Pädagogischen Fakultät der Technischen Universität in Liberec. Er studierte aber auch in Prag, Zürich und Berlin, wo er zwischen 2001 und 2002 als ein Journalist-</a:t>
            </a:r>
            <a:r>
              <a:rPr lang="de-DE" sz="7200" b="1" dirty="0" err="1"/>
              <a:t>Stipend</a:t>
            </a:r>
            <a:r>
              <a:rPr lang="cs-CZ" sz="7200" b="1" dirty="0"/>
              <a:t>i</a:t>
            </a:r>
            <a:r>
              <a:rPr lang="de-DE" sz="7200" b="1" dirty="0" err="1"/>
              <a:t>ant</a:t>
            </a:r>
            <a:r>
              <a:rPr lang="de-DE" sz="7200" b="1" dirty="0"/>
              <a:t> an der Freien Universität tätig war. </a:t>
            </a:r>
            <a:endParaRPr lang="cs-CZ" sz="7200" b="1" dirty="0"/>
          </a:p>
          <a:p>
            <a:r>
              <a:rPr lang="de-DE" sz="7200" b="1" dirty="0"/>
              <a:t>Trotz seiner Studienrichtungen arbeitete er in seinem Leben in verschiedensten Arbeitsbereichen – z. B. als Bäcker in den Alpen, Hotelportier, DJ und Tonmeister in einem Rockclub, Lehrer, Manager einer Punkband, Vertreter einer tschechischen Brauerei in Deutschland</a:t>
            </a:r>
            <a:r>
              <a:rPr lang="cs-CZ" sz="7200" b="1" dirty="0"/>
              <a:t>, </a:t>
            </a:r>
            <a:r>
              <a:rPr lang="de-DE" sz="7200" b="1" dirty="0"/>
              <a:t>Maurer, Verkäufer in einem Milchgeschäft, Kulturredakteur der tschechische Tageszeitung </a:t>
            </a:r>
            <a:r>
              <a:rPr lang="de-DE" sz="7200" b="1" dirty="0" err="1"/>
              <a:t>Pr</a:t>
            </a:r>
            <a:r>
              <a:rPr lang="cs-CZ" sz="7200" b="1" dirty="0" err="1"/>
              <a:t>ávo</a:t>
            </a:r>
            <a:r>
              <a:rPr lang="de-DE" sz="7200" b="1" dirty="0"/>
              <a:t> usw.</a:t>
            </a:r>
            <a:endParaRPr lang="cs-CZ" sz="7200" b="1" dirty="0"/>
          </a:p>
          <a:p>
            <a:r>
              <a:rPr lang="de-DE" sz="7200" b="1" dirty="0"/>
              <a:t>Er ist in den Musikgruppen </a:t>
            </a:r>
            <a:r>
              <a:rPr lang="de-DE" sz="7200" b="1" i="1" dirty="0"/>
              <a:t>U-Bahn</a:t>
            </a:r>
            <a:r>
              <a:rPr lang="cs-CZ" sz="7200" b="1" dirty="0"/>
              <a:t>, </a:t>
            </a:r>
            <a:r>
              <a:rPr lang="de-DE" sz="7200" b="1" i="1" dirty="0" err="1"/>
              <a:t>Jaromír</a:t>
            </a:r>
            <a:r>
              <a:rPr lang="de-DE" sz="7200" b="1" i="1" dirty="0"/>
              <a:t> &amp; The Bombers</a:t>
            </a:r>
            <a:r>
              <a:rPr lang="cs-CZ" sz="7200" b="1" i="1" dirty="0"/>
              <a:t> </a:t>
            </a:r>
            <a:r>
              <a:rPr lang="cs-CZ" sz="7200" b="1" dirty="0" err="1"/>
              <a:t>und</a:t>
            </a:r>
            <a:r>
              <a:rPr lang="cs-CZ" sz="7200" b="1" dirty="0"/>
              <a:t> </a:t>
            </a:r>
            <a:r>
              <a:rPr lang="cs-CZ" sz="7200" b="1" i="1" dirty="0"/>
              <a:t>Kafka-Band</a:t>
            </a:r>
            <a:r>
              <a:rPr lang="de-DE" sz="7200" b="1" i="1" dirty="0"/>
              <a:t> </a:t>
            </a:r>
            <a:r>
              <a:rPr lang="de-DE" sz="7200" b="1" dirty="0"/>
              <a:t>tätig. Mit dem Dichter Igor </a:t>
            </a:r>
            <a:r>
              <a:rPr lang="de-DE" sz="7200" b="1" dirty="0" err="1"/>
              <a:t>Malijevský</a:t>
            </a:r>
            <a:r>
              <a:rPr lang="de-DE" sz="7200" b="1" dirty="0"/>
              <a:t> organisiert er regelmäßige Veranstaltungen im Prager Theater </a:t>
            </a:r>
            <a:r>
              <a:rPr lang="de-DE" sz="7200" b="1" dirty="0" err="1"/>
              <a:t>Archa</a:t>
            </a:r>
            <a:r>
              <a:rPr lang="de-DE" sz="7200" b="1" dirty="0"/>
              <a:t> - Literaturkabarett </a:t>
            </a:r>
            <a:r>
              <a:rPr lang="de-DE" sz="7200" b="1" i="1" dirty="0"/>
              <a:t>EKG</a:t>
            </a:r>
            <a:r>
              <a:rPr lang="de-DE" sz="7200" b="1" dirty="0"/>
              <a:t>. </a:t>
            </a:r>
            <a:endParaRPr lang="cs-CZ" sz="7200" b="1" dirty="0"/>
          </a:p>
          <a:p>
            <a:r>
              <a:rPr lang="de-DE" sz="7200" b="1" dirty="0"/>
              <a:t>Zurzeit lebt und arbeitet </a:t>
            </a:r>
            <a:r>
              <a:rPr lang="de-DE" sz="7200" b="1" dirty="0" err="1"/>
              <a:t>Rudiš</a:t>
            </a:r>
            <a:r>
              <a:rPr lang="de-DE" sz="7200" b="1" dirty="0"/>
              <a:t> in Deutschland und Tschechien (Berlin, Prag, </a:t>
            </a:r>
            <a:r>
              <a:rPr lang="de-DE" sz="7200" b="1" dirty="0" err="1"/>
              <a:t>Brünn</a:t>
            </a:r>
            <a:r>
              <a:rPr lang="de-DE" sz="7200" b="1" dirty="0"/>
              <a:t> und Leipzig)</a:t>
            </a:r>
            <a:endParaRPr lang="cs-CZ" sz="7200" b="1" dirty="0"/>
          </a:p>
          <a:p>
            <a:endParaRPr lang="cs-CZ" dirty="0"/>
          </a:p>
        </p:txBody>
      </p:sp>
    </p:spTree>
    <p:extLst>
      <p:ext uri="{BB962C8B-B14F-4D97-AF65-F5344CB8AC3E}">
        <p14:creationId xmlns:p14="http://schemas.microsoft.com/office/powerpoint/2010/main" val="1558435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Stilanalyse</a:t>
            </a:r>
            <a:endParaRPr lang="cs-CZ" b="1" dirty="0"/>
          </a:p>
        </p:txBody>
      </p:sp>
      <p:sp>
        <p:nvSpPr>
          <p:cNvPr id="3" name="Zástupný symbol pro obsah 2"/>
          <p:cNvSpPr>
            <a:spLocks noGrp="1"/>
          </p:cNvSpPr>
          <p:nvPr>
            <p:ph idx="1"/>
          </p:nvPr>
        </p:nvSpPr>
        <p:spPr/>
        <p:txBody>
          <a:bodyPr>
            <a:normAutofit lnSpcReduction="10000"/>
          </a:bodyPr>
          <a:lstStyle/>
          <a:p>
            <a:r>
              <a:rPr lang="cs-CZ" altLang="cs-CZ" sz="2000" b="1" dirty="0" err="1">
                <a:solidFill>
                  <a:srgbClr val="FF0000"/>
                </a:solidFill>
              </a:rPr>
              <a:t>Schritt</a:t>
            </a:r>
            <a:r>
              <a:rPr lang="cs-CZ" altLang="cs-CZ" sz="2000" b="1" dirty="0">
                <a:solidFill>
                  <a:srgbClr val="FF0000"/>
                </a:solidFill>
              </a:rPr>
              <a:t> 1: </a:t>
            </a:r>
            <a:r>
              <a:rPr lang="cs-CZ" altLang="cs-CZ" sz="2000" b="1" dirty="0" err="1"/>
              <a:t>Beschreibung</a:t>
            </a:r>
            <a:r>
              <a:rPr lang="cs-CZ" altLang="cs-CZ" sz="2000" b="1" dirty="0"/>
              <a:t> des </a:t>
            </a:r>
            <a:r>
              <a:rPr lang="cs-CZ" altLang="cs-CZ" sz="2000" b="1" dirty="0" err="1"/>
              <a:t>Kommunikationsbereiches</a:t>
            </a:r>
            <a:r>
              <a:rPr lang="cs-CZ" altLang="cs-CZ" sz="2000" b="1" dirty="0"/>
              <a:t>:</a:t>
            </a:r>
            <a:endParaRPr lang="de-DE" altLang="cs-CZ" sz="2000" b="1" dirty="0"/>
          </a:p>
          <a:p>
            <a:r>
              <a:rPr lang="cs-CZ" altLang="cs-CZ" sz="2000" b="1" dirty="0" err="1"/>
              <a:t>Alltagskommunikation</a:t>
            </a:r>
            <a:endParaRPr lang="cs-CZ" altLang="cs-CZ" sz="2000" b="1" dirty="0"/>
          </a:p>
          <a:p>
            <a:r>
              <a:rPr lang="cs-CZ" altLang="cs-CZ" sz="2000" b="1" dirty="0" err="1"/>
              <a:t>Fachkommunikation</a:t>
            </a:r>
            <a:endParaRPr lang="cs-CZ" altLang="cs-CZ" sz="2000" b="1" dirty="0"/>
          </a:p>
          <a:p>
            <a:r>
              <a:rPr lang="cs-CZ" altLang="cs-CZ" sz="2000" b="1" dirty="0" err="1"/>
              <a:t>Offizielle</a:t>
            </a:r>
            <a:r>
              <a:rPr lang="cs-CZ" altLang="cs-CZ" sz="2000" b="1" dirty="0"/>
              <a:t> </a:t>
            </a:r>
            <a:r>
              <a:rPr lang="cs-CZ" altLang="cs-CZ" sz="2000" b="1" dirty="0" err="1"/>
              <a:t>Kommunikation</a:t>
            </a:r>
            <a:r>
              <a:rPr lang="cs-CZ" altLang="cs-CZ" sz="2000" b="1" dirty="0"/>
              <a:t> (</a:t>
            </a:r>
            <a:r>
              <a:rPr lang="cs-CZ" altLang="cs-CZ" sz="2000" b="1" dirty="0" err="1"/>
              <a:t>Rechtswesen</a:t>
            </a:r>
            <a:r>
              <a:rPr lang="cs-CZ" altLang="cs-CZ" sz="2000" b="1" dirty="0"/>
              <a:t>, </a:t>
            </a:r>
            <a:r>
              <a:rPr lang="cs-CZ" altLang="cs-CZ" sz="2000" b="1" dirty="0" err="1"/>
              <a:t>Amtsverkehr</a:t>
            </a:r>
            <a:r>
              <a:rPr lang="cs-CZ" altLang="cs-CZ" sz="2000" b="1" dirty="0"/>
              <a:t>, </a:t>
            </a:r>
            <a:r>
              <a:rPr lang="cs-CZ" altLang="cs-CZ" sz="2000" b="1" dirty="0" err="1"/>
              <a:t>Wirtschaft</a:t>
            </a:r>
            <a:r>
              <a:rPr lang="cs-CZ" altLang="cs-CZ" sz="2000" b="1" dirty="0"/>
              <a:t>) </a:t>
            </a:r>
          </a:p>
          <a:p>
            <a:r>
              <a:rPr lang="cs-CZ" altLang="cs-CZ" sz="2000" b="1" dirty="0" err="1"/>
              <a:t>Massenmedien</a:t>
            </a:r>
            <a:r>
              <a:rPr lang="cs-CZ" altLang="cs-CZ" sz="2000" b="1" dirty="0"/>
              <a:t>   </a:t>
            </a:r>
          </a:p>
          <a:p>
            <a:r>
              <a:rPr lang="cs-CZ" altLang="cs-CZ" sz="2800" b="1" dirty="0" err="1">
                <a:solidFill>
                  <a:srgbClr val="00B050"/>
                </a:solidFill>
              </a:rPr>
              <a:t>Belletristik</a:t>
            </a:r>
            <a:endParaRPr lang="cs-CZ" altLang="cs-CZ" sz="2800" b="1" dirty="0">
              <a:solidFill>
                <a:srgbClr val="00B050"/>
              </a:solidFill>
            </a:endParaRPr>
          </a:p>
          <a:p>
            <a:r>
              <a:rPr lang="cs-CZ" altLang="cs-CZ" sz="2000" b="1" dirty="0">
                <a:solidFill>
                  <a:srgbClr val="0070C0"/>
                </a:solidFill>
              </a:rPr>
              <a:t>TEXTSORTE</a:t>
            </a:r>
            <a:r>
              <a:rPr lang="de-DE" altLang="cs-CZ" sz="2000" b="1" dirty="0">
                <a:solidFill>
                  <a:srgbClr val="0070C0"/>
                </a:solidFill>
              </a:rPr>
              <a:t>: </a:t>
            </a:r>
          </a:p>
          <a:p>
            <a:r>
              <a:rPr lang="de-DE" altLang="cs-CZ" sz="2000" b="1" dirty="0">
                <a:solidFill>
                  <a:srgbClr val="0070C0"/>
                </a:solidFill>
              </a:rPr>
              <a:t>Literarische Genres – Gattungen: Epik, Lyrik, Dramatik</a:t>
            </a:r>
          </a:p>
          <a:p>
            <a:r>
              <a:rPr lang="de-DE" altLang="cs-CZ" sz="2000" b="1" dirty="0">
                <a:solidFill>
                  <a:srgbClr val="0070C0"/>
                </a:solidFill>
              </a:rPr>
              <a:t>Epik: Erzählung, Roman, Kurzgeschichte, Novelle</a:t>
            </a:r>
          </a:p>
          <a:p>
            <a:r>
              <a:rPr lang="cs-CZ" altLang="cs-CZ" sz="2000" b="1" dirty="0" err="1">
                <a:solidFill>
                  <a:srgbClr val="FF0000"/>
                </a:solidFill>
              </a:rPr>
              <a:t>Schritt</a:t>
            </a:r>
            <a:r>
              <a:rPr lang="cs-CZ" altLang="cs-CZ" sz="2000" b="1" dirty="0">
                <a:solidFill>
                  <a:srgbClr val="FF0000"/>
                </a:solidFill>
              </a:rPr>
              <a:t> 2: </a:t>
            </a:r>
            <a:r>
              <a:rPr lang="cs-CZ" altLang="cs-CZ" sz="2000" b="1" dirty="0" err="1"/>
              <a:t>Beschreibung</a:t>
            </a:r>
            <a:r>
              <a:rPr lang="cs-CZ" altLang="cs-CZ" sz="2000" b="1" dirty="0"/>
              <a:t> der </a:t>
            </a:r>
            <a:r>
              <a:rPr lang="cs-CZ" altLang="cs-CZ" sz="2000" b="1" dirty="0" err="1"/>
              <a:t>Textfunktion</a:t>
            </a:r>
            <a:r>
              <a:rPr lang="cs-CZ" altLang="cs-CZ" sz="2000" b="1" dirty="0"/>
              <a:t>:</a:t>
            </a:r>
            <a:r>
              <a:rPr lang="de-DE" altLang="cs-CZ" sz="2000" b="1" dirty="0"/>
              <a:t> informativ, </a:t>
            </a:r>
            <a:r>
              <a:rPr lang="de-DE" altLang="cs-CZ" sz="2000" b="1" dirty="0" err="1"/>
              <a:t>appellativ</a:t>
            </a:r>
            <a:r>
              <a:rPr lang="de-DE" altLang="cs-CZ" sz="2000" b="1" dirty="0"/>
              <a:t>, </a:t>
            </a:r>
            <a:r>
              <a:rPr lang="de-DE" altLang="cs-CZ" sz="2000" b="1" dirty="0" err="1"/>
              <a:t>obligativ</a:t>
            </a:r>
            <a:r>
              <a:rPr lang="de-DE" altLang="cs-CZ" sz="2000" b="1" dirty="0"/>
              <a:t>, kontakt-, deklarativ, </a:t>
            </a:r>
            <a:r>
              <a:rPr lang="de-DE" altLang="cs-CZ" sz="2800" b="1" dirty="0">
                <a:solidFill>
                  <a:srgbClr val="00B050"/>
                </a:solidFill>
              </a:rPr>
              <a:t>poetische Funktion</a:t>
            </a:r>
          </a:p>
          <a:p>
            <a:r>
              <a:rPr lang="de-DE" altLang="cs-CZ" sz="2800" b="1" dirty="0">
                <a:solidFill>
                  <a:srgbClr val="00B050"/>
                </a:solidFill>
              </a:rPr>
              <a:t>Literarische Werke - Fiktion</a:t>
            </a:r>
            <a:endParaRPr lang="cs-CZ" altLang="cs-CZ" sz="2800" b="1" dirty="0">
              <a:solidFill>
                <a:srgbClr val="00B050"/>
              </a:solidFill>
            </a:endParaRPr>
          </a:p>
          <a:p>
            <a:endParaRPr lang="cs-CZ" sz="2000" dirty="0"/>
          </a:p>
        </p:txBody>
      </p:sp>
    </p:spTree>
    <p:extLst>
      <p:ext uri="{BB962C8B-B14F-4D97-AF65-F5344CB8AC3E}">
        <p14:creationId xmlns:p14="http://schemas.microsoft.com/office/powerpoint/2010/main" val="2832064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0000"/>
                </a:solidFill>
              </a:rPr>
              <a:t>Jaroslav </a:t>
            </a:r>
            <a:r>
              <a:rPr lang="cs-CZ" b="1" dirty="0" err="1">
                <a:solidFill>
                  <a:srgbClr val="FF0000"/>
                </a:solidFill>
              </a:rPr>
              <a:t>Rudiš</a:t>
            </a:r>
            <a:r>
              <a:rPr lang="cs-CZ" b="1" dirty="0">
                <a:solidFill>
                  <a:srgbClr val="FF0000"/>
                </a:solidFill>
              </a:rPr>
              <a:t> - </a:t>
            </a:r>
            <a:r>
              <a:rPr lang="cs-CZ" b="1" dirty="0" err="1">
                <a:solidFill>
                  <a:srgbClr val="FF0000"/>
                </a:solidFill>
              </a:rPr>
              <a:t>Werk</a:t>
            </a:r>
            <a:endParaRPr lang="cs-CZ" b="1" dirty="0">
              <a:solidFill>
                <a:srgbClr val="FF0000"/>
              </a:solidFill>
            </a:endParaRPr>
          </a:p>
        </p:txBody>
      </p:sp>
      <p:sp>
        <p:nvSpPr>
          <p:cNvPr id="3" name="Zástupný symbol pro obsah 2"/>
          <p:cNvSpPr>
            <a:spLocks noGrp="1"/>
          </p:cNvSpPr>
          <p:nvPr>
            <p:ph idx="1"/>
          </p:nvPr>
        </p:nvSpPr>
        <p:spPr/>
        <p:txBody>
          <a:bodyPr>
            <a:normAutofit fontScale="62500" lnSpcReduction="20000"/>
          </a:bodyPr>
          <a:lstStyle/>
          <a:p>
            <a:r>
              <a:rPr lang="de-DE" b="1" dirty="0" err="1"/>
              <a:t>Nebe</a:t>
            </a:r>
            <a:r>
              <a:rPr lang="de-DE" b="1" dirty="0"/>
              <a:t> </a:t>
            </a:r>
            <a:r>
              <a:rPr lang="de-DE" b="1" dirty="0" err="1"/>
              <a:t>pod</a:t>
            </a:r>
            <a:r>
              <a:rPr lang="de-DE" b="1" dirty="0"/>
              <a:t> </a:t>
            </a:r>
            <a:r>
              <a:rPr lang="de-DE" b="1" dirty="0" err="1"/>
              <a:t>Berlínem</a:t>
            </a:r>
            <a:r>
              <a:rPr lang="de-DE" dirty="0"/>
              <a:t> (</a:t>
            </a:r>
            <a:r>
              <a:rPr lang="de-DE" dirty="0" err="1"/>
              <a:t>Labyrint</a:t>
            </a:r>
            <a:r>
              <a:rPr lang="de-DE" dirty="0"/>
              <a:t>, 2002) </a:t>
            </a:r>
            <a:endParaRPr lang="cs-CZ" dirty="0"/>
          </a:p>
          <a:p>
            <a:r>
              <a:rPr lang="de-DE" b="1" dirty="0"/>
              <a:t>Grandhotel</a:t>
            </a:r>
            <a:r>
              <a:rPr lang="de-DE" dirty="0"/>
              <a:t> (</a:t>
            </a:r>
            <a:r>
              <a:rPr lang="de-DE" dirty="0" err="1"/>
              <a:t>Labyrint</a:t>
            </a:r>
            <a:r>
              <a:rPr lang="de-DE" dirty="0"/>
              <a:t>, 2006)</a:t>
            </a:r>
            <a:endParaRPr lang="cs-CZ" dirty="0"/>
          </a:p>
          <a:p>
            <a:r>
              <a:rPr lang="de-DE" b="1" dirty="0"/>
              <a:t>Deutsche Übersetzung von Eva </a:t>
            </a:r>
            <a:r>
              <a:rPr lang="de-DE" b="1" dirty="0" err="1"/>
              <a:t>Profousová</a:t>
            </a:r>
            <a:r>
              <a:rPr lang="de-DE" b="1" dirty="0"/>
              <a:t>: </a:t>
            </a:r>
            <a:r>
              <a:rPr lang="de-DE" b="1" i="1" dirty="0"/>
              <a:t>Grandhotel</a:t>
            </a:r>
            <a:r>
              <a:rPr lang="de-DE" b="1" dirty="0"/>
              <a:t> (</a:t>
            </a:r>
            <a:r>
              <a:rPr lang="de-DE" b="1" dirty="0" err="1"/>
              <a:t>Luchterhand</a:t>
            </a:r>
            <a:r>
              <a:rPr lang="de-DE" b="1" dirty="0"/>
              <a:t> Literaturverlag, 2008)</a:t>
            </a:r>
            <a:endParaRPr lang="cs-CZ" b="1" dirty="0"/>
          </a:p>
          <a:p>
            <a:r>
              <a:rPr lang="de-DE" b="1" dirty="0"/>
              <a:t>Der zweite Roman erschien 2006 und fast gleichzeitig wurde er auch verfilmt (Regie: </a:t>
            </a:r>
            <a:r>
              <a:rPr lang="cs-CZ" b="1" dirty="0"/>
              <a:t>David Ondříček)</a:t>
            </a:r>
            <a:r>
              <a:rPr lang="de-DE" b="1" dirty="0"/>
              <a:t>. </a:t>
            </a:r>
            <a:endParaRPr lang="cs-CZ" b="1" dirty="0"/>
          </a:p>
          <a:p>
            <a:r>
              <a:rPr lang="de-DE" b="1" dirty="0"/>
              <a:t>Die Geschichte spielt sich in dem futuristischen Hotel auf dem Berg Je</a:t>
            </a:r>
            <a:r>
              <a:rPr lang="cs-CZ" b="1" dirty="0" err="1"/>
              <a:t>štěd</a:t>
            </a:r>
            <a:r>
              <a:rPr lang="cs-CZ" b="1" dirty="0"/>
              <a:t> </a:t>
            </a:r>
            <a:r>
              <a:rPr lang="de-DE" b="1" dirty="0"/>
              <a:t>in der Nähe von Liberec/Reichenberg in Nordböhmen (ehemaliges Sudetenland) ab. Der Hauptprotagonist Fleischmann hat Liberec nie verlassen, seine Eltern emigrierten und ließen ihn allein. Sein größtes Hobby ist Meteorologie, er weiß alles über das Wetter. Er war nie mit einer Frau. Er hat nur einen Cousin, der gleichzeitig auch sein Chef ist – </a:t>
            </a:r>
            <a:r>
              <a:rPr lang="de-DE" b="1" dirty="0" err="1"/>
              <a:t>Jégr</a:t>
            </a:r>
            <a:r>
              <a:rPr lang="de-DE" b="1" dirty="0"/>
              <a:t>, der sich mit nostalgischen Schmuckstücken aus der DDR umgibt und nur die Geschichten über Frauen erzählt. Bald stellt Fleischmann fest, dass der einzige Weg aus diesem Ort und auch aus eigenem Leben durch die Wolken führt. </a:t>
            </a:r>
            <a:endParaRPr lang="cs-CZ" b="1" dirty="0"/>
          </a:p>
          <a:p>
            <a:endParaRPr lang="cs-CZ" dirty="0"/>
          </a:p>
        </p:txBody>
      </p:sp>
    </p:spTree>
    <p:extLst>
      <p:ext uri="{BB962C8B-B14F-4D97-AF65-F5344CB8AC3E}">
        <p14:creationId xmlns:p14="http://schemas.microsoft.com/office/powerpoint/2010/main" val="2917527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pPr marL="0" indent="0">
              <a:buNone/>
            </a:pPr>
            <a:r>
              <a:rPr lang="de-DE" dirty="0"/>
              <a:t> </a:t>
            </a:r>
            <a:endParaRPr lang="cs-CZ" dirty="0"/>
          </a:p>
          <a:p>
            <a:r>
              <a:rPr lang="de-DE" b="1" dirty="0" err="1"/>
              <a:t>Potichu</a:t>
            </a:r>
            <a:r>
              <a:rPr lang="de-DE" b="1" dirty="0"/>
              <a:t> (</a:t>
            </a:r>
            <a:r>
              <a:rPr lang="de-DE" b="1" dirty="0" err="1"/>
              <a:t>Labyrint</a:t>
            </a:r>
            <a:r>
              <a:rPr lang="de-DE" b="1" dirty="0"/>
              <a:t>, 2007)</a:t>
            </a:r>
            <a:endParaRPr lang="cs-CZ" b="1" dirty="0"/>
          </a:p>
          <a:p>
            <a:r>
              <a:rPr lang="de-DE" b="1" dirty="0"/>
              <a:t>Deutsche Übersetzung von Eva </a:t>
            </a:r>
            <a:r>
              <a:rPr lang="de-DE" b="1" dirty="0" err="1"/>
              <a:t>Profousová</a:t>
            </a:r>
            <a:r>
              <a:rPr lang="de-DE" b="1" dirty="0"/>
              <a:t>: </a:t>
            </a:r>
            <a:r>
              <a:rPr lang="de-DE" b="1" i="1" dirty="0"/>
              <a:t>Die Stille in Prag</a:t>
            </a:r>
            <a:r>
              <a:rPr lang="de-DE" b="1" dirty="0"/>
              <a:t> (</a:t>
            </a:r>
            <a:r>
              <a:rPr lang="de-DE" b="1" dirty="0" err="1"/>
              <a:t>Luchterhand</a:t>
            </a:r>
            <a:r>
              <a:rPr lang="de-DE" b="1" dirty="0"/>
              <a:t> Literaturverlag, 2012)</a:t>
            </a:r>
            <a:endParaRPr lang="cs-CZ" b="1" dirty="0"/>
          </a:p>
          <a:p>
            <a:r>
              <a:rPr lang="de-DE" b="1" dirty="0"/>
              <a:t>Ein Roman aus Prag, der von fünf Menschen erzählt. Alle lösen Beziehungsprobleme, Einsamkeit und ihre Lebenswege kreuzen sich in einem Augenblick. Petr ist von seinem Mädchen verlassen worden und arbeitet als Straßenbahnfahrer, immer ist bei ihm seine Hündin namens Malmö. Einmal trifft er die 17-jährige Punkerin Vanda, für die das Wichtigste ihre Musikgruppe „Kill The Barbie“ darstellt. Der Anwalt Wayne hat bis jetzt ein erfolgreiches Leben geführt, aber jetzt hat er Angst um seinen Bruder, der im Irak als Soldat tätig ist. Waynes Freundin Hana ist auch erfolgreich, vor allem in ihrem Berufsleben. Jetzt aber zweifelt sie an ihrer Liebe zu Wayne und will anders leben. Der alte </a:t>
            </a:r>
            <a:r>
              <a:rPr lang="de-DE" b="1" dirty="0" err="1"/>
              <a:t>Vladimír</a:t>
            </a:r>
            <a:r>
              <a:rPr lang="de-DE" b="1" dirty="0"/>
              <a:t> hat seine liebe Frau verloren und den Auslöser für alle Übel sieht er im Lärm. Er beginnt also für die Stille zu kämpfen.</a:t>
            </a:r>
            <a:endParaRPr lang="cs-CZ" b="1" dirty="0"/>
          </a:p>
          <a:p>
            <a:r>
              <a:rPr lang="de-DE" b="1" dirty="0"/>
              <a:t>Im Jahre 2007 wurde der Roman auch als Audiobuch herausgegeben, es liest Richard </a:t>
            </a:r>
            <a:r>
              <a:rPr lang="cs-CZ" b="1" dirty="0"/>
              <a:t>Krajčo.</a:t>
            </a:r>
          </a:p>
          <a:p>
            <a:endParaRPr lang="cs-CZ" dirty="0"/>
          </a:p>
        </p:txBody>
      </p:sp>
    </p:spTree>
    <p:extLst>
      <p:ext uri="{BB962C8B-B14F-4D97-AF65-F5344CB8AC3E}">
        <p14:creationId xmlns:p14="http://schemas.microsoft.com/office/powerpoint/2010/main" val="3107451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a:t>Konec punku v Helsinkách (Labyrint, 2010) - </a:t>
            </a:r>
            <a:r>
              <a:rPr lang="cs-CZ" b="1" dirty="0" err="1"/>
              <a:t>Vom</a:t>
            </a:r>
            <a:r>
              <a:rPr lang="cs-CZ" b="1" dirty="0"/>
              <a:t> Ende des </a:t>
            </a:r>
            <a:r>
              <a:rPr lang="cs-CZ" b="1" dirty="0" err="1"/>
              <a:t>Punks</a:t>
            </a:r>
            <a:r>
              <a:rPr lang="cs-CZ" b="1" dirty="0"/>
              <a:t> in </a:t>
            </a:r>
            <a:r>
              <a:rPr lang="cs-CZ" b="1" dirty="0" err="1"/>
              <a:t>Helsinki</a:t>
            </a:r>
            <a:endParaRPr lang="cs-CZ" b="1" dirty="0"/>
          </a:p>
          <a:p>
            <a:r>
              <a:rPr lang="de-DE" b="1" dirty="0"/>
              <a:t>Der Roman spielt sich in einer ostdeutschen Großstadt ab und erzählt „über die letzte Punkgeneration und darüber, was daraus nach 20 Jahren übriggeblieben ist, über Beziehungen, über die Welt, die sich so schnell ändert.“ Ole, ein 40-jähriger ehemaliger Punker besitzt eine kleine Bar „Helsinki“, wo sich seine alten Freunde immer noch treffen. Er denkt an seine Lebensmomente zurück - an seine Jugendzeit, an seine Liebe, an seine Beziehungen und an die Augen einer jungen Punkerin, an die er in Pilsen bei einem illegalen Konzert vor der Wende gestoßen ist. Gleichzeitig kehrt der Leser mittels ihres Notizbuchs in diese Zeit zurück. </a:t>
            </a:r>
            <a:endParaRPr lang="cs-CZ" b="1" dirty="0"/>
          </a:p>
          <a:p>
            <a:r>
              <a:rPr lang="de-DE" b="1" dirty="0"/>
              <a:t>Der Roman wurde ins Finnische, Französische, Polnische und Ukrainische übersetzt. Die deutsche Übersetzung sollte im Jahre 2014 in die Buchläden kommen.</a:t>
            </a:r>
            <a:endParaRPr lang="cs-CZ" b="1" dirty="0"/>
          </a:p>
          <a:p>
            <a:r>
              <a:rPr lang="cs-CZ" b="1" dirty="0"/>
              <a:t>http://jaroslavrudis.wordpress.com/60-2/ 17.10.2013</a:t>
            </a:r>
          </a:p>
          <a:p>
            <a:endParaRPr lang="cs-CZ" dirty="0"/>
          </a:p>
        </p:txBody>
      </p:sp>
    </p:spTree>
    <p:extLst>
      <p:ext uri="{BB962C8B-B14F-4D97-AF65-F5344CB8AC3E}">
        <p14:creationId xmlns:p14="http://schemas.microsoft.com/office/powerpoint/2010/main" val="40255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47500" lnSpcReduction="20000"/>
          </a:bodyPr>
          <a:lstStyle/>
          <a:p>
            <a:r>
              <a:rPr lang="cs-CZ" b="1" u="sng" dirty="0" err="1"/>
              <a:t>Erzählungen</a:t>
            </a:r>
            <a:r>
              <a:rPr lang="cs-CZ" b="1" u="sng" dirty="0"/>
              <a:t>/</a:t>
            </a:r>
            <a:r>
              <a:rPr lang="cs-CZ" b="1" u="sng" dirty="0" err="1"/>
              <a:t>Novellen</a:t>
            </a:r>
            <a:r>
              <a:rPr lang="cs-CZ" b="1" dirty="0"/>
              <a:t>:</a:t>
            </a:r>
          </a:p>
          <a:p>
            <a:r>
              <a:rPr lang="cs-CZ" b="1" dirty="0">
                <a:solidFill>
                  <a:srgbClr val="FF0000"/>
                </a:solidFill>
              </a:rPr>
              <a:t>Alois </a:t>
            </a:r>
            <a:r>
              <a:rPr lang="cs-CZ" b="1" dirty="0" err="1">
                <a:solidFill>
                  <a:srgbClr val="FF0000"/>
                </a:solidFill>
              </a:rPr>
              <a:t>Nebel</a:t>
            </a:r>
            <a:r>
              <a:rPr lang="cs-CZ" b="1" dirty="0">
                <a:solidFill>
                  <a:srgbClr val="FF0000"/>
                </a:solidFill>
              </a:rPr>
              <a:t>: Bílý potok, Hlavní nádraží, Zlaté hory </a:t>
            </a:r>
            <a:r>
              <a:rPr lang="cs-CZ" b="1" dirty="0"/>
              <a:t>(Labyrint, 2003-2005, </a:t>
            </a:r>
            <a:r>
              <a:rPr lang="cs-CZ" b="1" dirty="0" err="1"/>
              <a:t>Gesamtausgabe</a:t>
            </a:r>
            <a:r>
              <a:rPr lang="cs-CZ" b="1" dirty="0"/>
              <a:t> 2006)</a:t>
            </a:r>
          </a:p>
          <a:p>
            <a:r>
              <a:rPr lang="de-DE" b="1" dirty="0"/>
              <a:t>Deutsche Übersetzung von Eva </a:t>
            </a:r>
            <a:r>
              <a:rPr lang="de-DE" b="1" dirty="0" err="1"/>
              <a:t>Profousová</a:t>
            </a:r>
            <a:r>
              <a:rPr lang="de-DE" b="1" dirty="0"/>
              <a:t>: </a:t>
            </a:r>
            <a:r>
              <a:rPr lang="de-DE" b="1" i="1" dirty="0"/>
              <a:t>Weißbach</a:t>
            </a:r>
            <a:r>
              <a:rPr lang="de-DE" b="1" dirty="0"/>
              <a:t> (2003), </a:t>
            </a:r>
            <a:r>
              <a:rPr lang="de-DE" b="1" i="1" dirty="0"/>
              <a:t>Hauptbahnhof</a:t>
            </a:r>
            <a:r>
              <a:rPr lang="de-DE" b="1" dirty="0"/>
              <a:t> (2004), </a:t>
            </a:r>
            <a:r>
              <a:rPr lang="de-DE" b="1" i="1" dirty="0" err="1"/>
              <a:t>Zuckmantel</a:t>
            </a:r>
            <a:r>
              <a:rPr lang="de-DE" b="1" dirty="0"/>
              <a:t> (2005) – Gesamtausgabe Voland &amp; </a:t>
            </a:r>
            <a:r>
              <a:rPr lang="de-DE" b="1" dirty="0" err="1"/>
              <a:t>Quist</a:t>
            </a:r>
            <a:r>
              <a:rPr lang="de-DE" b="1" dirty="0"/>
              <a:t>, 2012)</a:t>
            </a:r>
            <a:endParaRPr lang="cs-CZ" b="1" dirty="0"/>
          </a:p>
          <a:p>
            <a:r>
              <a:rPr lang="de-DE" b="1" dirty="0"/>
              <a:t>Es geht um eine </a:t>
            </a:r>
            <a:r>
              <a:rPr lang="de-DE" b="1" dirty="0" err="1"/>
              <a:t>Graphic</a:t>
            </a:r>
            <a:r>
              <a:rPr lang="de-DE" b="1" dirty="0"/>
              <a:t> </a:t>
            </a:r>
            <a:r>
              <a:rPr lang="de-DE" b="1" dirty="0" err="1"/>
              <a:t>Novel</a:t>
            </a:r>
            <a:r>
              <a:rPr lang="de-DE" b="1" dirty="0"/>
              <a:t>-Trilogie, die </a:t>
            </a:r>
            <a:r>
              <a:rPr lang="de-DE" b="1" dirty="0" err="1"/>
              <a:t>Rudiš</a:t>
            </a:r>
            <a:r>
              <a:rPr lang="de-DE" b="1" dirty="0"/>
              <a:t> gemeinsam mit dem Zeichner </a:t>
            </a:r>
            <a:r>
              <a:rPr lang="de-DE" b="1" dirty="0" err="1"/>
              <a:t>Jaromír</a:t>
            </a:r>
            <a:r>
              <a:rPr lang="de-DE" b="1" dirty="0"/>
              <a:t> 99 (</a:t>
            </a:r>
            <a:r>
              <a:rPr lang="de-DE" b="1" dirty="0" err="1"/>
              <a:t>Jaromír</a:t>
            </a:r>
            <a:r>
              <a:rPr lang="de-DE" b="1" dirty="0"/>
              <a:t> </a:t>
            </a:r>
            <a:r>
              <a:rPr lang="cs-CZ" b="1" dirty="0"/>
              <a:t>Švejdík) </a:t>
            </a:r>
            <a:r>
              <a:rPr lang="cs-CZ" b="1" dirty="0" err="1"/>
              <a:t>geschaffen</a:t>
            </a:r>
            <a:r>
              <a:rPr lang="cs-CZ" b="1" dirty="0"/>
              <a:t> </a:t>
            </a:r>
            <a:r>
              <a:rPr lang="cs-CZ" b="1" dirty="0" err="1"/>
              <a:t>hat</a:t>
            </a:r>
            <a:r>
              <a:rPr lang="cs-CZ" b="1" dirty="0"/>
              <a:t>. </a:t>
            </a:r>
          </a:p>
          <a:p>
            <a:r>
              <a:rPr lang="cs-CZ" b="1" dirty="0"/>
              <a:t>Die </a:t>
            </a:r>
            <a:r>
              <a:rPr lang="cs-CZ" b="1" dirty="0" err="1"/>
              <a:t>Hauptfigur</a:t>
            </a:r>
            <a:r>
              <a:rPr lang="cs-CZ" b="1" dirty="0"/>
              <a:t> he</a:t>
            </a:r>
            <a:r>
              <a:rPr lang="de-DE" b="1" dirty="0" err="1"/>
              <a:t>ißt</a:t>
            </a:r>
            <a:r>
              <a:rPr lang="de-DE" b="1" dirty="0"/>
              <a:t> Alois Nebel, der als Fahrdienstleiter an einem kleinen Bahnhof in </a:t>
            </a:r>
            <a:r>
              <a:rPr lang="de-DE" b="1" dirty="0" err="1"/>
              <a:t>Bílý</a:t>
            </a:r>
            <a:r>
              <a:rPr lang="de-DE" b="1" dirty="0"/>
              <a:t> </a:t>
            </a:r>
            <a:r>
              <a:rPr lang="de-DE" b="1" dirty="0" err="1"/>
              <a:t>Potok</a:t>
            </a:r>
            <a:r>
              <a:rPr lang="de-DE" b="1" dirty="0"/>
              <a:t> im Altvatergebirge arbeitet. Der Bahnhof  liegt in dem früheren Sudetenland an der tschechoslowakisch-polnischen Grenze. Alois ist ein Einzelgänger, der die Gesellschaft von Menschen nicht mag. Er ist lieber allein, sein einziges Hobby ist Sammeln alter Fahrpläne. Später leidet er an Halluzinationen, in denen er verschiedene düstere Szenen aus der Geschichte Mitteleuropas sieht – z. B. aus dem Zweiten Weltkrieg (Judentransporte), die Vertreibung der Deutschen in 1945, die sowjetische Besatzung. Schließlich endet Alois in einer Nervenheilanstalt, wo er gegen diesen Dämonen der Vergangenheit kämpft.</a:t>
            </a:r>
            <a:endParaRPr lang="cs-CZ" b="1" dirty="0"/>
          </a:p>
          <a:p>
            <a:r>
              <a:rPr lang="de-DE" b="1" dirty="0">
                <a:solidFill>
                  <a:srgbClr val="00B0F0"/>
                </a:solidFill>
              </a:rPr>
              <a:t>Die Geschichten wurden im Jahre 2011 vom tschechischen Regisseur Tom</a:t>
            </a:r>
            <a:r>
              <a:rPr lang="cs-CZ" b="1" dirty="0" err="1">
                <a:solidFill>
                  <a:srgbClr val="00B0F0"/>
                </a:solidFill>
              </a:rPr>
              <a:t>áš</a:t>
            </a:r>
            <a:r>
              <a:rPr lang="cs-CZ" b="1" dirty="0">
                <a:solidFill>
                  <a:srgbClr val="00B0F0"/>
                </a:solidFill>
              </a:rPr>
              <a:t> Luňák </a:t>
            </a:r>
            <a:r>
              <a:rPr lang="de-DE" b="1" dirty="0">
                <a:solidFill>
                  <a:srgbClr val="00B0F0"/>
                </a:solidFill>
              </a:rPr>
              <a:t>verfilmt. </a:t>
            </a:r>
            <a:r>
              <a:rPr lang="de-DE" b="1" dirty="0"/>
              <a:t>Die Weltprämiere fand auf dem Filmfestival in Venedig statt und dadurch wurde Alois Nebel auch in Europa berühmt. Ein Jahr später gewann der Film den Europäischen Filmpreis in der Kategorie Bester Animationsfilm. Die Hauptrolle im Film stellte Miroslav </a:t>
            </a:r>
            <a:r>
              <a:rPr lang="de-DE" b="1" dirty="0" err="1"/>
              <a:t>Krobot</a:t>
            </a:r>
            <a:r>
              <a:rPr lang="de-DE" b="1" dirty="0"/>
              <a:t> dar.</a:t>
            </a:r>
            <a:endParaRPr lang="cs-CZ" b="1" dirty="0"/>
          </a:p>
          <a:p>
            <a:r>
              <a:rPr lang="de-DE" b="1" dirty="0"/>
              <a:t>Das Buch wurde ins Deutsche, Polnische und Französische übersetzt. </a:t>
            </a:r>
            <a:endParaRPr lang="cs-CZ" b="1" dirty="0"/>
          </a:p>
          <a:p>
            <a:endParaRPr lang="cs-CZ" dirty="0"/>
          </a:p>
        </p:txBody>
      </p:sp>
    </p:spTree>
    <p:extLst>
      <p:ext uri="{BB962C8B-B14F-4D97-AF65-F5344CB8AC3E}">
        <p14:creationId xmlns:p14="http://schemas.microsoft.com/office/powerpoint/2010/main" val="226223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pPr marL="0" lvl="0" indent="0">
              <a:buNone/>
            </a:pPr>
            <a:endParaRPr lang="cs-CZ" b="1" dirty="0"/>
          </a:p>
          <a:p>
            <a:r>
              <a:rPr lang="de-DE" b="1" dirty="0"/>
              <a:t>Eva </a:t>
            </a:r>
            <a:r>
              <a:rPr lang="de-DE" b="1" dirty="0" err="1"/>
              <a:t>Profousová</a:t>
            </a:r>
            <a:r>
              <a:rPr lang="de-DE" b="1" dirty="0"/>
              <a:t> (*1963) studierte </a:t>
            </a:r>
            <a:r>
              <a:rPr lang="de-DE" b="1" dirty="0" err="1"/>
              <a:t>Bohemistik</a:t>
            </a:r>
            <a:r>
              <a:rPr lang="de-DE" b="1" dirty="0"/>
              <a:t>, Russistik und Osteuropäische Geschichte in Hamburg und Glasgow. Zwischen den Jahren 1992 und 2002 arbeitete sie als Leiterin des Honorargeneralkonsulats der Tschechischen Republik in Hamburg. Seit 2002 ist sie als Literarturübersetzerin und Publizistin tätig. Sie übersetzte ins Deutsche Bücher von Autoren wie z. B. </a:t>
            </a:r>
            <a:r>
              <a:rPr lang="de-DE" b="1" dirty="0" err="1"/>
              <a:t>Jáchym</a:t>
            </a:r>
            <a:r>
              <a:rPr lang="de-DE" b="1" dirty="0"/>
              <a:t> </a:t>
            </a:r>
            <a:r>
              <a:rPr lang="de-DE" b="1" dirty="0" err="1"/>
              <a:t>Topol</a:t>
            </a:r>
            <a:r>
              <a:rPr lang="de-DE" b="1" dirty="0"/>
              <a:t>, Radka </a:t>
            </a:r>
            <a:r>
              <a:rPr lang="de-DE" b="1" dirty="0" err="1"/>
              <a:t>Denemarková</a:t>
            </a:r>
            <a:r>
              <a:rPr lang="de-DE" b="1" dirty="0"/>
              <a:t>, Michal </a:t>
            </a:r>
            <a:r>
              <a:rPr lang="de-DE" b="1" dirty="0" err="1"/>
              <a:t>Viewegh</a:t>
            </a:r>
            <a:r>
              <a:rPr lang="de-DE" b="1" dirty="0"/>
              <a:t>, Petr </a:t>
            </a:r>
            <a:r>
              <a:rPr lang="de-DE" b="1" dirty="0" err="1"/>
              <a:t>Zelenka</a:t>
            </a:r>
            <a:r>
              <a:rPr lang="de-DE" b="1" dirty="0"/>
              <a:t> oder Tereza </a:t>
            </a:r>
            <a:r>
              <a:rPr lang="de-DE" b="1" dirty="0" err="1"/>
              <a:t>Boučková</a:t>
            </a:r>
            <a:r>
              <a:rPr lang="de-DE" b="1" dirty="0"/>
              <a:t>. Für ihre Übersetzungen erhielt sie Georg </a:t>
            </a:r>
            <a:r>
              <a:rPr lang="de-DE" b="1" dirty="0" err="1"/>
              <a:t>Dehio</a:t>
            </a:r>
            <a:r>
              <a:rPr lang="de-DE" b="1" dirty="0"/>
              <a:t> Buchförderpreis (2012) und Hamburger Förderpreis für literarische Übersetzungen (2010). In Hamburg lebt sie mehr als 30 Jahre.</a:t>
            </a:r>
            <a:endParaRPr lang="cs-CZ" b="1" dirty="0"/>
          </a:p>
          <a:p>
            <a:endParaRPr lang="cs-CZ" dirty="0"/>
          </a:p>
        </p:txBody>
      </p:sp>
    </p:spTree>
    <p:extLst>
      <p:ext uri="{BB962C8B-B14F-4D97-AF65-F5344CB8AC3E}">
        <p14:creationId xmlns:p14="http://schemas.microsoft.com/office/powerpoint/2010/main" val="329235176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43000"/>
          </a:xfrm>
        </p:spPr>
        <p:txBody>
          <a:bodyPr>
            <a:normAutofit fontScale="90000"/>
          </a:bodyPr>
          <a:lstStyle/>
          <a:p>
            <a:br>
              <a:rPr lang="cs-CZ" b="1" dirty="0"/>
            </a:br>
            <a:r>
              <a:rPr lang="de-DE" b="1" dirty="0"/>
              <a:t>Die Übersetzungen</a:t>
            </a:r>
            <a:r>
              <a:rPr lang="cs-CZ" b="1" dirty="0"/>
              <a:t> </a:t>
            </a:r>
            <a:r>
              <a:rPr lang="cs-CZ" b="1" dirty="0" err="1"/>
              <a:t>aus</a:t>
            </a:r>
            <a:r>
              <a:rPr lang="cs-CZ" b="1" dirty="0"/>
              <a:t> dem </a:t>
            </a:r>
            <a:r>
              <a:rPr lang="cs-CZ" b="1" dirty="0" err="1"/>
              <a:t>Tschechischen</a:t>
            </a:r>
            <a:br>
              <a:rPr lang="cs-CZ" b="1" dirty="0"/>
            </a:br>
            <a:endParaRPr lang="cs-CZ" dirty="0"/>
          </a:p>
        </p:txBody>
      </p:sp>
      <p:sp>
        <p:nvSpPr>
          <p:cNvPr id="3" name="Zástupný symbol pro obsah 2"/>
          <p:cNvSpPr>
            <a:spLocks noGrp="1"/>
          </p:cNvSpPr>
          <p:nvPr>
            <p:ph idx="1"/>
          </p:nvPr>
        </p:nvSpPr>
        <p:spPr/>
        <p:txBody>
          <a:bodyPr>
            <a:normAutofit fontScale="25000" lnSpcReduction="20000"/>
          </a:bodyPr>
          <a:lstStyle/>
          <a:p>
            <a:r>
              <a:rPr lang="cs-CZ" sz="7200" b="1" u="sng" dirty="0"/>
              <a:t>Tereza Boučková</a:t>
            </a:r>
            <a:endParaRPr lang="cs-CZ" sz="7200" b="1" dirty="0"/>
          </a:p>
          <a:p>
            <a:r>
              <a:rPr lang="cs-CZ" sz="7200" b="1" dirty="0" err="1"/>
              <a:t>Indianerlauf</a:t>
            </a:r>
            <a:r>
              <a:rPr lang="cs-CZ" sz="7200" b="1" dirty="0"/>
              <a:t> (Indiánský příběh) – </a:t>
            </a:r>
            <a:r>
              <a:rPr lang="cs-CZ" sz="7200" b="1" dirty="0" err="1"/>
              <a:t>zusammen</a:t>
            </a:r>
            <a:r>
              <a:rPr lang="cs-CZ" sz="7200" b="1" dirty="0"/>
              <a:t> </a:t>
            </a:r>
            <a:r>
              <a:rPr lang="cs-CZ" sz="7200" b="1" dirty="0" err="1"/>
              <a:t>mit</a:t>
            </a:r>
            <a:r>
              <a:rPr lang="cs-CZ" sz="7200" b="1" dirty="0"/>
              <a:t> Katrin </a:t>
            </a:r>
            <a:r>
              <a:rPr lang="cs-CZ" sz="7200" b="1" dirty="0" err="1"/>
              <a:t>Liedtke</a:t>
            </a:r>
            <a:r>
              <a:rPr lang="cs-CZ" sz="7200" b="1" dirty="0"/>
              <a:t>, </a:t>
            </a:r>
            <a:r>
              <a:rPr lang="cs-CZ" sz="7200" b="1" dirty="0" err="1"/>
              <a:t>Rowohlt</a:t>
            </a:r>
            <a:r>
              <a:rPr lang="cs-CZ" sz="7200" b="1" dirty="0"/>
              <a:t>, 1996 </a:t>
            </a:r>
          </a:p>
          <a:p>
            <a:r>
              <a:rPr lang="cs-CZ" sz="7200" b="1" u="sng" dirty="0"/>
              <a:t>Radka </a:t>
            </a:r>
            <a:r>
              <a:rPr lang="cs-CZ" sz="7200" b="1" u="sng" dirty="0" err="1"/>
              <a:t>Denemarková</a:t>
            </a:r>
            <a:endParaRPr lang="cs-CZ" sz="7200" b="1" dirty="0"/>
          </a:p>
          <a:p>
            <a:r>
              <a:rPr lang="cs-CZ" sz="7200" b="1" dirty="0" err="1"/>
              <a:t>Ein</a:t>
            </a:r>
            <a:r>
              <a:rPr lang="cs-CZ" sz="7200" b="1" dirty="0"/>
              <a:t> </a:t>
            </a:r>
            <a:r>
              <a:rPr lang="cs-CZ" sz="7200" b="1" dirty="0" err="1"/>
              <a:t>herrlicher</a:t>
            </a:r>
            <a:r>
              <a:rPr lang="cs-CZ" sz="7200" b="1" dirty="0"/>
              <a:t> </a:t>
            </a:r>
            <a:r>
              <a:rPr lang="cs-CZ" sz="7200" b="1" dirty="0" err="1"/>
              <a:t>Flecken</a:t>
            </a:r>
            <a:r>
              <a:rPr lang="cs-CZ" sz="7200" b="1" dirty="0"/>
              <a:t> </a:t>
            </a:r>
            <a:r>
              <a:rPr lang="cs-CZ" sz="7200" b="1" dirty="0" err="1"/>
              <a:t>Erde</a:t>
            </a:r>
            <a:r>
              <a:rPr lang="cs-CZ" sz="7200" b="1" dirty="0"/>
              <a:t> (Peníze od Hitlera)</a:t>
            </a:r>
            <a:r>
              <a:rPr lang="cs-CZ" sz="7200" b="1" i="1" dirty="0"/>
              <a:t> </a:t>
            </a:r>
            <a:r>
              <a:rPr lang="cs-CZ" sz="7200" b="1" dirty="0"/>
              <a:t>– DVA, 2009  </a:t>
            </a:r>
          </a:p>
          <a:p>
            <a:r>
              <a:rPr lang="cs-CZ" sz="7200" b="1" u="sng" dirty="0"/>
              <a:t>Martin </a:t>
            </a:r>
            <a:r>
              <a:rPr lang="cs-CZ" sz="7200" b="1" u="sng" dirty="0" err="1"/>
              <a:t>Šmaus</a:t>
            </a:r>
            <a:endParaRPr lang="cs-CZ" sz="7200" b="1" dirty="0"/>
          </a:p>
          <a:p>
            <a:r>
              <a:rPr lang="cs-CZ" sz="7200" b="1" dirty="0"/>
              <a:t>Mach </a:t>
            </a:r>
            <a:r>
              <a:rPr lang="cs-CZ" sz="7200" b="1" dirty="0" err="1"/>
              <a:t>mal</a:t>
            </a:r>
            <a:r>
              <a:rPr lang="cs-CZ" sz="7200" b="1" dirty="0"/>
              <a:t> </a:t>
            </a:r>
            <a:r>
              <a:rPr lang="cs-CZ" sz="7200" b="1" dirty="0" err="1"/>
              <a:t>Feuer</a:t>
            </a:r>
            <a:r>
              <a:rPr lang="cs-CZ" sz="7200" b="1" dirty="0"/>
              <a:t>, Kleine (Děvčátko, rozdělej ohníček) – DTV, 2011 </a:t>
            </a:r>
          </a:p>
          <a:p>
            <a:r>
              <a:rPr lang="cs-CZ" sz="7200" b="1" u="sng" dirty="0"/>
              <a:t>Jáchym Topol</a:t>
            </a:r>
            <a:endParaRPr lang="cs-CZ" sz="7200" b="1" dirty="0"/>
          </a:p>
          <a:p>
            <a:r>
              <a:rPr lang="cs-CZ" sz="7200" b="1" dirty="0"/>
              <a:t>Die </a:t>
            </a:r>
            <a:r>
              <a:rPr lang="cs-CZ" sz="7200" b="1" dirty="0" err="1"/>
              <a:t>Schwester</a:t>
            </a:r>
            <a:r>
              <a:rPr lang="cs-CZ" sz="7200" b="1" dirty="0"/>
              <a:t> (Sestra) – </a:t>
            </a:r>
            <a:r>
              <a:rPr lang="cs-CZ" sz="7200" b="1" dirty="0" err="1"/>
              <a:t>Volk</a:t>
            </a:r>
            <a:r>
              <a:rPr lang="cs-CZ" sz="7200" b="1" dirty="0"/>
              <a:t> </a:t>
            </a:r>
            <a:r>
              <a:rPr lang="cs-CZ" sz="7200" b="1" dirty="0" err="1"/>
              <a:t>und</a:t>
            </a:r>
            <a:r>
              <a:rPr lang="cs-CZ" sz="7200" b="1" dirty="0"/>
              <a:t> </a:t>
            </a:r>
            <a:r>
              <a:rPr lang="cs-CZ" sz="7200" b="1" dirty="0" err="1"/>
              <a:t>Welt</a:t>
            </a:r>
            <a:r>
              <a:rPr lang="cs-CZ" sz="7200" b="1" dirty="0"/>
              <a:t>, 1998</a:t>
            </a:r>
          </a:p>
          <a:p>
            <a:r>
              <a:rPr lang="cs-CZ" sz="7200" b="1" dirty="0" err="1"/>
              <a:t>Nachtarbeit</a:t>
            </a:r>
            <a:r>
              <a:rPr lang="cs-CZ" sz="7200" b="1" dirty="0"/>
              <a:t> (Noční práce) – </a:t>
            </a:r>
            <a:r>
              <a:rPr lang="cs-CZ" sz="7200" b="1" dirty="0" err="1"/>
              <a:t>zusammen</a:t>
            </a:r>
            <a:r>
              <a:rPr lang="cs-CZ" sz="7200" b="1" dirty="0"/>
              <a:t> </a:t>
            </a:r>
            <a:r>
              <a:rPr lang="cs-CZ" sz="7200" b="1" dirty="0" err="1"/>
              <a:t>mit</a:t>
            </a:r>
            <a:r>
              <a:rPr lang="cs-CZ" sz="7200" b="1" dirty="0"/>
              <a:t> Beate </a:t>
            </a:r>
            <a:r>
              <a:rPr lang="cs-CZ" sz="7200" b="1" dirty="0" err="1"/>
              <a:t>Smandek</a:t>
            </a:r>
            <a:r>
              <a:rPr lang="cs-CZ" sz="7200" b="1" dirty="0"/>
              <a:t>, </a:t>
            </a:r>
            <a:r>
              <a:rPr lang="cs-CZ" sz="7200" b="1" dirty="0" err="1"/>
              <a:t>Suhrkamp</a:t>
            </a:r>
            <a:r>
              <a:rPr lang="cs-CZ" sz="7200" b="1" dirty="0"/>
              <a:t>, 2003 </a:t>
            </a:r>
          </a:p>
          <a:p>
            <a:r>
              <a:rPr lang="cs-CZ" sz="7200" b="1" u="sng" dirty="0"/>
              <a:t>Miloš Urban</a:t>
            </a:r>
            <a:endParaRPr lang="cs-CZ" sz="7200" b="1" dirty="0"/>
          </a:p>
          <a:p>
            <a:r>
              <a:rPr lang="cs-CZ" sz="7200" b="1" dirty="0"/>
              <a:t>Die </a:t>
            </a:r>
            <a:r>
              <a:rPr lang="cs-CZ" sz="7200" b="1" dirty="0" err="1"/>
              <a:t>Rache</a:t>
            </a:r>
            <a:r>
              <a:rPr lang="cs-CZ" sz="7200" b="1" dirty="0"/>
              <a:t> der </a:t>
            </a:r>
            <a:r>
              <a:rPr lang="cs-CZ" sz="7200" b="1" dirty="0" err="1"/>
              <a:t>Baumeister</a:t>
            </a:r>
            <a:r>
              <a:rPr lang="cs-CZ" sz="7200" b="1" dirty="0"/>
              <a:t> (Sedmikostelí) – </a:t>
            </a:r>
            <a:r>
              <a:rPr lang="cs-CZ" sz="7200" b="1" dirty="0" err="1"/>
              <a:t>Rowohlt</a:t>
            </a:r>
            <a:r>
              <a:rPr lang="cs-CZ" sz="7200" b="1" dirty="0"/>
              <a:t>, 2001 </a:t>
            </a:r>
          </a:p>
          <a:p>
            <a:r>
              <a:rPr lang="cs-CZ" sz="7200" b="1" u="sng" dirty="0"/>
              <a:t>Michal </a:t>
            </a:r>
            <a:r>
              <a:rPr lang="cs-CZ" sz="7200" b="1" u="sng" dirty="0" err="1"/>
              <a:t>Viewegh</a:t>
            </a:r>
            <a:endParaRPr lang="cs-CZ" sz="7200" b="1" dirty="0"/>
          </a:p>
          <a:p>
            <a:r>
              <a:rPr lang="cs-CZ" sz="7200" b="1" dirty="0" err="1"/>
              <a:t>Völkerball</a:t>
            </a:r>
            <a:r>
              <a:rPr lang="cs-CZ" sz="7200" b="1" dirty="0"/>
              <a:t> (Vybíjená) – </a:t>
            </a:r>
            <a:r>
              <a:rPr lang="cs-CZ" sz="7200" b="1" dirty="0" err="1"/>
              <a:t>Deuticke</a:t>
            </a:r>
            <a:r>
              <a:rPr lang="cs-CZ" sz="7200" b="1" dirty="0"/>
              <a:t> </a:t>
            </a:r>
            <a:r>
              <a:rPr lang="cs-CZ" sz="7200" b="1" dirty="0" err="1"/>
              <a:t>Verlag</a:t>
            </a:r>
            <a:r>
              <a:rPr lang="cs-CZ" sz="7200" b="1" dirty="0"/>
              <a:t>, 2005</a:t>
            </a:r>
          </a:p>
          <a:p>
            <a:r>
              <a:rPr lang="cs-CZ" sz="7200" b="1" dirty="0"/>
              <a:t>Der </a:t>
            </a:r>
            <a:r>
              <a:rPr lang="cs-CZ" sz="7200" b="1" dirty="0" err="1"/>
              <a:t>Fall</a:t>
            </a:r>
            <a:r>
              <a:rPr lang="cs-CZ" sz="7200" b="1" dirty="0"/>
              <a:t> </a:t>
            </a:r>
            <a:r>
              <a:rPr lang="cs-CZ" sz="7200" b="1" dirty="0" err="1"/>
              <a:t>untreue</a:t>
            </a:r>
            <a:r>
              <a:rPr lang="cs-CZ" sz="7200" b="1" dirty="0"/>
              <a:t> Klára (Případ nevěrné Kláry) – </a:t>
            </a:r>
            <a:r>
              <a:rPr lang="cs-CZ" sz="7200" b="1" dirty="0" err="1"/>
              <a:t>Zsolnay</a:t>
            </a:r>
            <a:r>
              <a:rPr lang="cs-CZ" sz="7200" b="1" dirty="0"/>
              <a:t>/</a:t>
            </a:r>
            <a:r>
              <a:rPr lang="cs-CZ" sz="7200" b="1" dirty="0" err="1"/>
              <a:t>Deuticke</a:t>
            </a:r>
            <a:r>
              <a:rPr lang="cs-CZ" sz="7200" b="1" dirty="0"/>
              <a:t>, 2007</a:t>
            </a:r>
          </a:p>
          <a:p>
            <a:r>
              <a:rPr lang="cs-CZ" sz="7200" b="1" dirty="0" err="1"/>
              <a:t>Engel</a:t>
            </a:r>
            <a:r>
              <a:rPr lang="cs-CZ" sz="7200" b="1" dirty="0"/>
              <a:t> des </a:t>
            </a:r>
            <a:r>
              <a:rPr lang="cs-CZ" sz="7200" b="1" dirty="0" err="1"/>
              <a:t>letzten</a:t>
            </a:r>
            <a:r>
              <a:rPr lang="cs-CZ" sz="7200" b="1" dirty="0"/>
              <a:t> </a:t>
            </a:r>
            <a:r>
              <a:rPr lang="cs-CZ" sz="7200" b="1" dirty="0" err="1"/>
              <a:t>Tages</a:t>
            </a:r>
            <a:r>
              <a:rPr lang="cs-CZ" sz="7200" b="1" dirty="0"/>
              <a:t> (Andělé všedního dne) – Carl </a:t>
            </a:r>
            <a:r>
              <a:rPr lang="cs-CZ" sz="7200" b="1" dirty="0" err="1"/>
              <a:t>Hanser</a:t>
            </a:r>
            <a:r>
              <a:rPr lang="cs-CZ" sz="7200" b="1" dirty="0"/>
              <a:t> </a:t>
            </a:r>
            <a:r>
              <a:rPr lang="cs-CZ" sz="7200" b="1" dirty="0" err="1"/>
              <a:t>Verlag</a:t>
            </a:r>
            <a:r>
              <a:rPr lang="cs-CZ" sz="7200" b="1" dirty="0"/>
              <a:t>, 2010</a:t>
            </a:r>
          </a:p>
          <a:p>
            <a:endParaRPr lang="cs-CZ" dirty="0"/>
          </a:p>
        </p:txBody>
      </p:sp>
    </p:spTree>
    <p:extLst>
      <p:ext uri="{BB962C8B-B14F-4D97-AF65-F5344CB8AC3E}">
        <p14:creationId xmlns:p14="http://schemas.microsoft.com/office/powerpoint/2010/main" val="6355016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Nebe pod Berlínem</a:t>
            </a:r>
          </a:p>
        </p:txBody>
      </p:sp>
      <p:sp>
        <p:nvSpPr>
          <p:cNvPr id="3" name="Zástupný symbol pro obsah 2"/>
          <p:cNvSpPr>
            <a:spLocks noGrp="1"/>
          </p:cNvSpPr>
          <p:nvPr>
            <p:ph idx="1"/>
          </p:nvPr>
        </p:nvSpPr>
        <p:spPr/>
        <p:txBody>
          <a:bodyPr>
            <a:normAutofit fontScale="70000" lnSpcReduction="20000"/>
          </a:bodyPr>
          <a:lstStyle/>
          <a:p>
            <a:r>
              <a:rPr lang="de-DE" b="1" dirty="0" err="1">
                <a:solidFill>
                  <a:srgbClr val="FF0000"/>
                </a:solidFill>
              </a:rPr>
              <a:t>Nebe</a:t>
            </a:r>
            <a:r>
              <a:rPr lang="de-DE" b="1" dirty="0">
                <a:solidFill>
                  <a:srgbClr val="FF0000"/>
                </a:solidFill>
              </a:rPr>
              <a:t> </a:t>
            </a:r>
            <a:r>
              <a:rPr lang="de-DE" b="1" dirty="0" err="1">
                <a:solidFill>
                  <a:srgbClr val="FF0000"/>
                </a:solidFill>
              </a:rPr>
              <a:t>pod</a:t>
            </a:r>
            <a:r>
              <a:rPr lang="de-DE" b="1" dirty="0">
                <a:solidFill>
                  <a:srgbClr val="FF0000"/>
                </a:solidFill>
              </a:rPr>
              <a:t> </a:t>
            </a:r>
            <a:r>
              <a:rPr lang="de-DE" b="1" dirty="0" err="1">
                <a:solidFill>
                  <a:srgbClr val="FF0000"/>
                </a:solidFill>
              </a:rPr>
              <a:t>Berlínem</a:t>
            </a:r>
            <a:r>
              <a:rPr lang="de-DE" b="1" dirty="0">
                <a:solidFill>
                  <a:srgbClr val="FF0000"/>
                </a:solidFill>
              </a:rPr>
              <a:t> (</a:t>
            </a:r>
            <a:r>
              <a:rPr lang="de-DE" b="1" dirty="0" err="1">
                <a:solidFill>
                  <a:srgbClr val="FF0000"/>
                </a:solidFill>
              </a:rPr>
              <a:t>Labyrint</a:t>
            </a:r>
            <a:r>
              <a:rPr lang="de-DE" b="1" dirty="0">
                <a:solidFill>
                  <a:srgbClr val="FF0000"/>
                </a:solidFill>
              </a:rPr>
              <a:t>, 2002) </a:t>
            </a:r>
            <a:endParaRPr lang="cs-CZ" b="1" dirty="0">
              <a:solidFill>
                <a:srgbClr val="FF0000"/>
              </a:solidFill>
            </a:endParaRPr>
          </a:p>
          <a:p>
            <a:r>
              <a:rPr lang="de-DE" b="1" dirty="0"/>
              <a:t>Deutsche Übersetzung von Eva </a:t>
            </a:r>
            <a:r>
              <a:rPr lang="de-DE" b="1" dirty="0" err="1"/>
              <a:t>Profousová</a:t>
            </a:r>
            <a:r>
              <a:rPr lang="de-DE" b="1" dirty="0"/>
              <a:t>: </a:t>
            </a:r>
            <a:r>
              <a:rPr lang="de-DE" b="1" i="1" dirty="0">
                <a:solidFill>
                  <a:srgbClr val="FF0000"/>
                </a:solidFill>
              </a:rPr>
              <a:t>Der Himmel unter Berlin</a:t>
            </a:r>
            <a:r>
              <a:rPr lang="de-DE" b="1" dirty="0">
                <a:solidFill>
                  <a:srgbClr val="FF0000"/>
                </a:solidFill>
              </a:rPr>
              <a:t> </a:t>
            </a:r>
            <a:r>
              <a:rPr lang="de-DE" b="1" dirty="0"/>
              <a:t>(Rowohlt Verlag, 2004)</a:t>
            </a:r>
            <a:endParaRPr lang="cs-CZ" b="1" dirty="0"/>
          </a:p>
          <a:p>
            <a:r>
              <a:rPr lang="de-DE" b="1" dirty="0"/>
              <a:t>Während des Studienaufenthalts in Berlin entstand sein erster und gleichzeitig auch erfolgreichster Roman </a:t>
            </a:r>
            <a:r>
              <a:rPr lang="de-DE" b="1" i="1" dirty="0" err="1"/>
              <a:t>Nebe</a:t>
            </a:r>
            <a:r>
              <a:rPr lang="de-DE" b="1" i="1" dirty="0"/>
              <a:t> </a:t>
            </a:r>
            <a:r>
              <a:rPr lang="de-DE" b="1" i="1" dirty="0" err="1"/>
              <a:t>pod</a:t>
            </a:r>
            <a:r>
              <a:rPr lang="de-DE" b="1" i="1" dirty="0"/>
              <a:t> </a:t>
            </a:r>
            <a:r>
              <a:rPr lang="de-DE" b="1" i="1" dirty="0" err="1"/>
              <a:t>Berlínem</a:t>
            </a:r>
            <a:r>
              <a:rPr lang="de-DE" b="1" dirty="0"/>
              <a:t>. In demselben Jahr erhielt er für dieses Buch den </a:t>
            </a:r>
            <a:r>
              <a:rPr lang="de-DE" b="1" dirty="0" err="1"/>
              <a:t>Jiří</a:t>
            </a:r>
            <a:r>
              <a:rPr lang="de-DE" b="1" dirty="0"/>
              <a:t>-Orten-Preis, der jedes Jahr jungen Schriftstellern und Dichtern unter 30 Jahre verliehen wird. </a:t>
            </a:r>
            <a:endParaRPr lang="cs-CZ" b="1" dirty="0"/>
          </a:p>
          <a:p>
            <a:r>
              <a:rPr lang="de-DE" b="1" dirty="0"/>
              <a:t>Wie schon der Titel andeutet, geht es im Grunde genommen um eine Anspielung. Man kennt den </a:t>
            </a:r>
            <a:r>
              <a:rPr lang="de-DE" b="1" i="1" dirty="0">
                <a:solidFill>
                  <a:srgbClr val="0070C0"/>
                </a:solidFill>
              </a:rPr>
              <a:t>Himmel über Berlin</a:t>
            </a:r>
            <a:r>
              <a:rPr lang="de-DE" b="1" dirty="0">
                <a:solidFill>
                  <a:srgbClr val="0070C0"/>
                </a:solidFill>
              </a:rPr>
              <a:t> </a:t>
            </a:r>
            <a:r>
              <a:rPr lang="de-DE" b="1" dirty="0"/>
              <a:t>(1987) als Titel des weltberühmten Filmes vom Regisseur Wim Wenders. </a:t>
            </a:r>
            <a:endParaRPr lang="cs-CZ" b="1" dirty="0"/>
          </a:p>
          <a:p>
            <a:r>
              <a:rPr lang="de-DE" b="1" dirty="0" err="1"/>
              <a:t>Rudiš</a:t>
            </a:r>
            <a:r>
              <a:rPr lang="de-DE" b="1" dirty="0"/>
              <a:t> selbst sagt über das Buch, das es für „lebendige und tote“ bestimmt ist. </a:t>
            </a:r>
            <a:endParaRPr lang="cs-CZ" b="1" dirty="0"/>
          </a:p>
          <a:p>
            <a:endParaRPr lang="cs-CZ" dirty="0"/>
          </a:p>
        </p:txBody>
      </p:sp>
    </p:spTree>
    <p:extLst>
      <p:ext uri="{BB962C8B-B14F-4D97-AF65-F5344CB8AC3E}">
        <p14:creationId xmlns:p14="http://schemas.microsoft.com/office/powerpoint/2010/main" val="3776995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a:bodyPr>
          <a:lstStyle/>
          <a:p>
            <a:pPr marL="0" indent="0">
              <a:buNone/>
            </a:pPr>
            <a:r>
              <a:rPr lang="cs-CZ" sz="1800" dirty="0"/>
              <a:t> </a:t>
            </a:r>
            <a:endParaRPr lang="cs-CZ" sz="1800" b="1" dirty="0"/>
          </a:p>
          <a:p>
            <a:r>
              <a:rPr lang="de-DE" sz="1800" b="1" dirty="0"/>
              <a:t>Der dreißigjährige Lehrer Petr </a:t>
            </a:r>
            <a:r>
              <a:rPr lang="de-DE" sz="1800" b="1" dirty="0" err="1"/>
              <a:t>Bém</a:t>
            </a:r>
            <a:r>
              <a:rPr lang="de-DE" sz="1800" b="1" dirty="0"/>
              <a:t>, der gleichzeitig auch der Erzähler ist, ruft dem Schuldirektor, dass er nie wieder in die Arbeit kommt. Er will von Prag nach Berlin fliehen, weil in Prag seine Freundin </a:t>
            </a:r>
            <a:r>
              <a:rPr lang="de-DE" sz="1800" b="1" dirty="0" err="1"/>
              <a:t>Žeňa</a:t>
            </a:r>
            <a:r>
              <a:rPr lang="de-DE" sz="1800" b="1" dirty="0"/>
              <a:t> ein Kind erwartet und er hat Angst vor den zu festen Verbindungen zu dem Kind, zu der Freundin, zu seiner Arbeit. Er hat (wahrscheinlich) keine Lust ein „organisiertes“ Leben zu leben.</a:t>
            </a:r>
            <a:endParaRPr lang="cs-CZ" sz="1800" b="1" dirty="0"/>
          </a:p>
          <a:p>
            <a:r>
              <a:rPr lang="de-DE" sz="1800" b="1" dirty="0"/>
              <a:t>Petr entscheidet sich nach Berlin zu fliehen vor allem deswegen, weil er zu dieser Stadt seine Erinnerungen aus der Kindheit hat, seine Lieblingsmusikgruppen stammen aus Berlin usw. Er spielt Gitarre in den U-Bahnhaltestellen, wo er einmal auch Pancho Dirk kennen lernt. Petr beginnt mit Pancho Dirk zu wohnen, zu arbeiten und gemeinsam gründen sie auch eine Punkgruppe namens U-BAHN. Gerade das Milieu der Berliner U-Bahn spielt eine wichtige Rolle im ganzen Buch. Der Musik</a:t>
            </a:r>
            <a:r>
              <a:rPr lang="cs-CZ" sz="1800" b="1" dirty="0"/>
              <a:t>-</a:t>
            </a:r>
            <a:r>
              <a:rPr lang="de-DE" sz="1800" b="1" dirty="0"/>
              <a:t>Gruppe realisiert </a:t>
            </a:r>
            <a:r>
              <a:rPr lang="cs-CZ" sz="1800" b="1" dirty="0" err="1"/>
              <a:t>ihre</a:t>
            </a:r>
            <a:r>
              <a:rPr lang="cs-CZ" sz="1800" b="1" dirty="0"/>
              <a:t> </a:t>
            </a:r>
            <a:r>
              <a:rPr lang="de-DE" sz="1800" b="1" dirty="0"/>
              <a:t>ersten Konzerte, die ziemlich erfolgreich werden.</a:t>
            </a:r>
            <a:endParaRPr lang="cs-CZ" sz="1800" b="1" dirty="0"/>
          </a:p>
        </p:txBody>
      </p:sp>
    </p:spTree>
    <p:extLst>
      <p:ext uri="{BB962C8B-B14F-4D97-AF65-F5344CB8AC3E}">
        <p14:creationId xmlns:p14="http://schemas.microsoft.com/office/powerpoint/2010/main" val="764497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de-DE" b="1" dirty="0"/>
              <a:t>In Berlin verliebt sich Petr in Katrin, die ursprünglich Pancho Dirk anbaggern wollte. Der Vater von Katrin arbeitet als U-Bahnfahrer, Petr und Katrin besuchen ihn oft und er mit seinen Kollegen erzählt die Geschichten aus der U-Bahn. Diese Geschichten handeln vor allem über Menschen, die mit dem Sprung unter den Zug mit ihren Leben Schluss machten. Einer von ihnen heißt </a:t>
            </a:r>
            <a:r>
              <a:rPr lang="de-DE" b="1" dirty="0" err="1"/>
              <a:t>Bertrám</a:t>
            </a:r>
            <a:r>
              <a:rPr lang="de-DE" b="1" dirty="0"/>
              <a:t>, der auch nach seinem Tod in Berliner U-Bahn lebt. Interessant war, dass Petr ihn manchmal sehen konnte, obwohl </a:t>
            </a:r>
            <a:r>
              <a:rPr lang="de-DE" b="1" dirty="0" err="1"/>
              <a:t>Bertrám</a:t>
            </a:r>
            <a:r>
              <a:rPr lang="de-DE" b="1" dirty="0"/>
              <a:t> schon tot war. Einmal sucht </a:t>
            </a:r>
            <a:r>
              <a:rPr lang="de-DE" b="1" dirty="0" err="1"/>
              <a:t>Bertrám</a:t>
            </a:r>
            <a:r>
              <a:rPr lang="de-DE" b="1" dirty="0"/>
              <a:t> Petr auf und bittet ihn ein Konzert zu </a:t>
            </a:r>
            <a:r>
              <a:rPr lang="de-DE" b="1" dirty="0" err="1"/>
              <a:t>Bertráms</a:t>
            </a:r>
            <a:r>
              <a:rPr lang="de-DE" b="1" dirty="0"/>
              <a:t> Geburtstag in der U-Bahnhaltestelle zu spielen und Petr sagt „ja“ dazu. Das Konzert wird zu einem großen Erfolg, es wird „für lebende und tote“ gespielt. </a:t>
            </a:r>
            <a:endParaRPr lang="cs-CZ" b="1" dirty="0"/>
          </a:p>
          <a:p>
            <a:r>
              <a:rPr lang="de-DE" b="1" dirty="0"/>
              <a:t>Katrin erhält ein Stipendium nach Island und Petr ist fast von demselben Dilemma wie in Prag eingeholt – soll er mit Katrin nach Island fahren und dort ein gemeinsames Leben führen? Die Antwort erfährt man vielleicht in einem anderen Buch…</a:t>
            </a:r>
            <a:endParaRPr lang="cs-CZ" b="1" dirty="0"/>
          </a:p>
          <a:p>
            <a:endParaRPr lang="cs-CZ" dirty="0"/>
          </a:p>
          <a:p>
            <a:endParaRPr lang="cs-CZ" dirty="0"/>
          </a:p>
        </p:txBody>
      </p:sp>
    </p:spTree>
    <p:extLst>
      <p:ext uri="{BB962C8B-B14F-4D97-AF65-F5344CB8AC3E}">
        <p14:creationId xmlns:p14="http://schemas.microsoft.com/office/powerpoint/2010/main" val="3547280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Textbeispiele</a:t>
            </a:r>
            <a:r>
              <a:rPr lang="cs-CZ" b="1" dirty="0">
                <a:solidFill>
                  <a:srgbClr val="FF0000"/>
                </a:solidFill>
              </a:rPr>
              <a:t>: Idiome</a:t>
            </a:r>
          </a:p>
        </p:txBody>
      </p:sp>
      <p:sp>
        <p:nvSpPr>
          <p:cNvPr id="3" name="Zástupný symbol pro obsah 2"/>
          <p:cNvSpPr>
            <a:spLocks noGrp="1"/>
          </p:cNvSpPr>
          <p:nvPr>
            <p:ph idx="1"/>
          </p:nvPr>
        </p:nvSpPr>
        <p:spPr/>
        <p:txBody>
          <a:bodyPr>
            <a:normAutofit fontScale="92500" lnSpcReduction="10000"/>
          </a:bodyPr>
          <a:lstStyle/>
          <a:p>
            <a:r>
              <a:rPr lang="de-DE" sz="2800" b="1" i="1" dirty="0"/>
              <a:t>Tschechisch:</a:t>
            </a:r>
            <a:r>
              <a:rPr lang="de-DE" sz="2800" b="1" dirty="0"/>
              <a:t> </a:t>
            </a:r>
            <a:r>
              <a:rPr lang="cs-CZ" sz="2800" b="1" dirty="0"/>
              <a:t>To jsem jednou četl vyryté na záchodě v Bunkru, kam jsme chodili </a:t>
            </a:r>
            <a:r>
              <a:rPr lang="cs-CZ" sz="2800" b="1" u="sng" dirty="0"/>
              <a:t>pařit</a:t>
            </a:r>
            <a:r>
              <a:rPr lang="cs-CZ" sz="2800" b="1" dirty="0"/>
              <a:t> se Žeňou a kde to ze začátku </a:t>
            </a:r>
            <a:r>
              <a:rPr lang="cs-CZ" sz="2800" b="1" u="sng" dirty="0"/>
              <a:t>dobře šlapalo</a:t>
            </a:r>
            <a:r>
              <a:rPr lang="cs-CZ" sz="2800" b="1" dirty="0"/>
              <a:t>. (S. 8)</a:t>
            </a:r>
          </a:p>
          <a:p>
            <a:r>
              <a:rPr lang="de-DE" sz="2800" b="1" i="1" dirty="0"/>
              <a:t>Deutsch</a:t>
            </a:r>
            <a:r>
              <a:rPr lang="de-DE" sz="2800" b="1" dirty="0"/>
              <a:t>: Das stand auf der Klotür  geritzt, im Bunker, wo </a:t>
            </a:r>
            <a:r>
              <a:rPr lang="de-DE" sz="2800" b="1" dirty="0" err="1"/>
              <a:t>Žeňa</a:t>
            </a:r>
            <a:r>
              <a:rPr lang="de-DE" sz="2800" b="1" dirty="0"/>
              <a:t> und ich </a:t>
            </a:r>
            <a:r>
              <a:rPr lang="de-DE" sz="2800" b="1" u="sng" dirty="0"/>
              <a:t>uns die Nächte um die Ohren gehauen haben</a:t>
            </a:r>
            <a:r>
              <a:rPr lang="de-DE" sz="2800" b="1" dirty="0"/>
              <a:t>, als es dort anfangs so </a:t>
            </a:r>
            <a:r>
              <a:rPr lang="de-DE" sz="2800" b="1" u="sng" dirty="0"/>
              <a:t>super gut lief</a:t>
            </a:r>
            <a:r>
              <a:rPr lang="de-DE" sz="2800" b="1" dirty="0"/>
              <a:t>. (S. 8)</a:t>
            </a:r>
            <a:endParaRPr lang="cs-CZ" sz="2800" b="1" dirty="0"/>
          </a:p>
          <a:p>
            <a:r>
              <a:rPr lang="de-DE" b="1" dirty="0">
                <a:solidFill>
                  <a:srgbClr val="00B0F0"/>
                </a:solidFill>
              </a:rPr>
              <a:t>„sich die Nacht um die Ohren hauen / schlagen“</a:t>
            </a:r>
            <a:endParaRPr lang="cs-CZ" dirty="0">
              <a:solidFill>
                <a:srgbClr val="00B0F0"/>
              </a:solidFill>
            </a:endParaRPr>
          </a:p>
          <a:p>
            <a:r>
              <a:rPr lang="de-DE" b="1" i="1" dirty="0"/>
              <a:t>Bedeutung</a:t>
            </a:r>
            <a:r>
              <a:rPr lang="de-DE" b="1" dirty="0"/>
              <a:t>: (ugs., salopp) die ganze Nacht wach bleiben, z. B. um zu feiern, um zu arbeiten (http://redensarten-index.de/)</a:t>
            </a:r>
            <a:endParaRPr lang="cs-CZ" b="1" dirty="0"/>
          </a:p>
          <a:p>
            <a:pPr marL="0" indent="0">
              <a:buNone/>
            </a:pPr>
            <a:endParaRPr lang="cs-CZ" dirty="0"/>
          </a:p>
        </p:txBody>
      </p:sp>
    </p:spTree>
    <p:extLst>
      <p:ext uri="{BB962C8B-B14F-4D97-AF65-F5344CB8AC3E}">
        <p14:creationId xmlns:p14="http://schemas.microsoft.com/office/powerpoint/2010/main" val="3182976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Stilanalyse</a:t>
            </a:r>
            <a:endParaRPr lang="cs-CZ" b="1" dirty="0"/>
          </a:p>
        </p:txBody>
      </p:sp>
      <p:sp>
        <p:nvSpPr>
          <p:cNvPr id="3" name="Zástupný symbol pro obsah 2"/>
          <p:cNvSpPr>
            <a:spLocks noGrp="1"/>
          </p:cNvSpPr>
          <p:nvPr>
            <p:ph idx="1"/>
          </p:nvPr>
        </p:nvSpPr>
        <p:spPr/>
        <p:txBody>
          <a:bodyPr>
            <a:normAutofit/>
          </a:bodyPr>
          <a:lstStyle/>
          <a:p>
            <a:r>
              <a:rPr lang="cs-CZ" altLang="cs-CZ" sz="2400" b="1" dirty="0" err="1">
                <a:solidFill>
                  <a:srgbClr val="FF0000"/>
                </a:solidFill>
              </a:rPr>
              <a:t>Schritt</a:t>
            </a:r>
            <a:r>
              <a:rPr lang="cs-CZ" altLang="cs-CZ" sz="2400" b="1" dirty="0">
                <a:solidFill>
                  <a:srgbClr val="FF0000"/>
                </a:solidFill>
              </a:rPr>
              <a:t> 3: </a:t>
            </a:r>
            <a:r>
              <a:rPr lang="cs-CZ" altLang="cs-CZ" sz="2400" b="1" dirty="0" err="1"/>
              <a:t>Beschreibung</a:t>
            </a:r>
            <a:r>
              <a:rPr lang="cs-CZ" altLang="cs-CZ" sz="2400" b="1" dirty="0"/>
              <a:t> der </a:t>
            </a:r>
            <a:r>
              <a:rPr lang="cs-CZ" altLang="cs-CZ" sz="2400" b="1" dirty="0" err="1"/>
              <a:t>Kommunikationsform</a:t>
            </a:r>
            <a:r>
              <a:rPr lang="cs-CZ" altLang="cs-CZ" sz="2400" b="1" dirty="0"/>
              <a:t>:</a:t>
            </a:r>
            <a:r>
              <a:rPr lang="de-DE" altLang="cs-CZ" sz="2400" b="1" dirty="0"/>
              <a:t> mündlich – </a:t>
            </a:r>
            <a:r>
              <a:rPr lang="de-DE" altLang="cs-CZ" sz="2400" b="1" dirty="0">
                <a:solidFill>
                  <a:srgbClr val="00B0F0"/>
                </a:solidFill>
              </a:rPr>
              <a:t>schriftlich</a:t>
            </a:r>
            <a:r>
              <a:rPr lang="de-DE" altLang="cs-CZ" sz="2400" b="1" dirty="0"/>
              <a:t>;</a:t>
            </a:r>
            <a:r>
              <a:rPr lang="de-DE" altLang="cs-CZ" sz="2400" b="1" dirty="0">
                <a:solidFill>
                  <a:srgbClr val="00B0F0"/>
                </a:solidFill>
              </a:rPr>
              <a:t> gedruckt – </a:t>
            </a:r>
            <a:r>
              <a:rPr lang="de-DE" altLang="cs-CZ" sz="2400" b="1" dirty="0"/>
              <a:t>elektronisch; </a:t>
            </a:r>
            <a:r>
              <a:rPr lang="cs-CZ" altLang="cs-CZ" sz="2400" b="1" dirty="0" err="1">
                <a:solidFill>
                  <a:srgbClr val="0070C0"/>
                </a:solidFill>
              </a:rPr>
              <a:t>Bücher</a:t>
            </a:r>
            <a:r>
              <a:rPr lang="cs-CZ" altLang="cs-CZ" sz="2400" b="1" dirty="0">
                <a:solidFill>
                  <a:srgbClr val="0070C0"/>
                </a:solidFill>
              </a:rPr>
              <a:t>, </a:t>
            </a:r>
            <a:r>
              <a:rPr lang="cs-CZ" altLang="cs-CZ" sz="2400" b="1" dirty="0" err="1">
                <a:solidFill>
                  <a:srgbClr val="0070C0"/>
                </a:solidFill>
              </a:rPr>
              <a:t>Publikationen</a:t>
            </a:r>
            <a:endParaRPr lang="de-DE" altLang="cs-CZ" sz="2400" b="1" dirty="0">
              <a:solidFill>
                <a:srgbClr val="0070C0"/>
              </a:solidFill>
            </a:endParaRPr>
          </a:p>
          <a:p>
            <a:r>
              <a:rPr lang="cs-CZ" altLang="cs-CZ" sz="2400" b="1" dirty="0" err="1">
                <a:solidFill>
                  <a:srgbClr val="FF0000"/>
                </a:solidFill>
              </a:rPr>
              <a:t>Schritt</a:t>
            </a:r>
            <a:r>
              <a:rPr lang="cs-CZ" altLang="cs-CZ" sz="2400" b="1" dirty="0">
                <a:solidFill>
                  <a:srgbClr val="FF0000"/>
                </a:solidFill>
              </a:rPr>
              <a:t> 4: </a:t>
            </a:r>
            <a:r>
              <a:rPr lang="cs-CZ" altLang="cs-CZ" sz="2400" b="1" dirty="0" err="1"/>
              <a:t>Beschreibung</a:t>
            </a:r>
            <a:r>
              <a:rPr lang="cs-CZ" altLang="cs-CZ" sz="2400" b="1" dirty="0"/>
              <a:t> der </a:t>
            </a:r>
            <a:r>
              <a:rPr lang="cs-CZ" altLang="cs-CZ" sz="2400" b="1" dirty="0" err="1"/>
              <a:t>Textkomposition</a:t>
            </a:r>
            <a:r>
              <a:rPr lang="de-DE" altLang="cs-CZ" sz="2400" b="1" dirty="0"/>
              <a:t> (Textaufbau)</a:t>
            </a:r>
          </a:p>
          <a:p>
            <a:r>
              <a:rPr lang="cs-CZ" altLang="cs-CZ" sz="2400" b="1" dirty="0">
                <a:solidFill>
                  <a:srgbClr val="FF0000"/>
                </a:solidFill>
              </a:rPr>
              <a:t>Architektonik</a:t>
            </a:r>
            <a:r>
              <a:rPr lang="cs-CZ" altLang="cs-CZ" sz="2400" b="1" dirty="0"/>
              <a:t>: </a:t>
            </a:r>
            <a:r>
              <a:rPr lang="cs-CZ" altLang="cs-CZ" sz="2400" b="1" dirty="0" err="1"/>
              <a:t>Absätze</a:t>
            </a:r>
            <a:r>
              <a:rPr lang="cs-CZ" altLang="cs-CZ" sz="2400" b="1" dirty="0"/>
              <a:t>, </a:t>
            </a:r>
            <a:r>
              <a:rPr lang="cs-CZ" altLang="cs-CZ" sz="2400" b="1" dirty="0" err="1"/>
              <a:t>Kapitel</a:t>
            </a:r>
            <a:r>
              <a:rPr lang="cs-CZ" altLang="cs-CZ" sz="2400" b="1" dirty="0"/>
              <a:t>…</a:t>
            </a:r>
          </a:p>
          <a:p>
            <a:r>
              <a:rPr lang="cs-CZ" altLang="cs-CZ" sz="2400" b="1" dirty="0" err="1">
                <a:solidFill>
                  <a:srgbClr val="FF0000"/>
                </a:solidFill>
              </a:rPr>
              <a:t>innere</a:t>
            </a:r>
            <a:r>
              <a:rPr lang="cs-CZ" altLang="cs-CZ" sz="2400" b="1" dirty="0">
                <a:solidFill>
                  <a:srgbClr val="FF0000"/>
                </a:solidFill>
              </a:rPr>
              <a:t> </a:t>
            </a:r>
            <a:r>
              <a:rPr lang="cs-CZ" altLang="cs-CZ" sz="2400" b="1" dirty="0" err="1">
                <a:solidFill>
                  <a:srgbClr val="FF0000"/>
                </a:solidFill>
              </a:rPr>
              <a:t>Komposition</a:t>
            </a:r>
            <a:r>
              <a:rPr lang="cs-CZ" altLang="cs-CZ" sz="2400" b="1" dirty="0"/>
              <a:t>:</a:t>
            </a:r>
          </a:p>
          <a:p>
            <a:r>
              <a:rPr lang="cs-CZ" altLang="cs-CZ" sz="2400" b="1" dirty="0" err="1">
                <a:solidFill>
                  <a:srgbClr val="0070C0"/>
                </a:solidFill>
              </a:rPr>
              <a:t>themenbedingte</a:t>
            </a:r>
            <a:r>
              <a:rPr lang="cs-CZ" altLang="cs-CZ" sz="2400" b="1" dirty="0">
                <a:solidFill>
                  <a:srgbClr val="0070C0"/>
                </a:solidFill>
              </a:rPr>
              <a:t> Ebene</a:t>
            </a:r>
            <a:r>
              <a:rPr lang="cs-CZ" altLang="cs-CZ" sz="2400" b="1" dirty="0"/>
              <a:t>: </a:t>
            </a:r>
            <a:r>
              <a:rPr lang="cs-CZ" altLang="cs-CZ" sz="2400" b="1" dirty="0" err="1"/>
              <a:t>Synonyme</a:t>
            </a:r>
            <a:r>
              <a:rPr lang="cs-CZ" altLang="cs-CZ" sz="2400" b="1" dirty="0"/>
              <a:t>, </a:t>
            </a:r>
            <a:r>
              <a:rPr lang="cs-CZ" altLang="cs-CZ" sz="2400" b="1" dirty="0" err="1"/>
              <a:t>Antonyme</a:t>
            </a:r>
            <a:r>
              <a:rPr lang="cs-CZ" altLang="cs-CZ" sz="2400" b="1" dirty="0"/>
              <a:t>, Hyperonym-Hyponym-</a:t>
            </a:r>
            <a:r>
              <a:rPr lang="cs-CZ" altLang="cs-CZ" sz="2400" b="1" dirty="0" err="1"/>
              <a:t>Beziehungen</a:t>
            </a:r>
            <a:r>
              <a:rPr lang="cs-CZ" altLang="cs-CZ" sz="2400" b="1" dirty="0"/>
              <a:t>, </a:t>
            </a:r>
            <a:r>
              <a:rPr lang="cs-CZ" altLang="cs-CZ" sz="2400" b="1" dirty="0" err="1"/>
              <a:t>semantische</a:t>
            </a:r>
            <a:r>
              <a:rPr lang="de-DE" altLang="cs-CZ" sz="2400" b="1" dirty="0"/>
              <a:t> </a:t>
            </a:r>
            <a:r>
              <a:rPr lang="cs-CZ" altLang="cs-CZ" sz="2400" b="1" dirty="0" err="1"/>
              <a:t>Felder</a:t>
            </a:r>
            <a:endParaRPr lang="de-DE" altLang="cs-CZ" sz="2400" b="1" dirty="0"/>
          </a:p>
          <a:p>
            <a:r>
              <a:rPr lang="cs-CZ" altLang="cs-CZ" sz="2400" b="1" dirty="0" err="1">
                <a:solidFill>
                  <a:srgbClr val="0070C0"/>
                </a:solidFill>
              </a:rPr>
              <a:t>verfahrensbedingte</a:t>
            </a:r>
            <a:r>
              <a:rPr lang="cs-CZ" altLang="cs-CZ" sz="2400" b="1" dirty="0">
                <a:solidFill>
                  <a:srgbClr val="0070C0"/>
                </a:solidFill>
              </a:rPr>
              <a:t> Ebene</a:t>
            </a:r>
            <a:r>
              <a:rPr lang="cs-CZ" altLang="cs-CZ" sz="2400" b="1" dirty="0"/>
              <a:t>: </a:t>
            </a:r>
            <a:r>
              <a:rPr lang="cs-CZ" altLang="cs-CZ" sz="2400" b="1" dirty="0" err="1"/>
              <a:t>Stilverfahren</a:t>
            </a:r>
            <a:r>
              <a:rPr lang="cs-CZ" altLang="cs-CZ" sz="2400" b="1" dirty="0"/>
              <a:t>: </a:t>
            </a:r>
            <a:r>
              <a:rPr lang="cs-CZ" altLang="cs-CZ" sz="2400" b="1" dirty="0" err="1"/>
              <a:t>Beschreiben</a:t>
            </a:r>
            <a:r>
              <a:rPr lang="cs-CZ" altLang="cs-CZ" sz="2400" b="1" dirty="0"/>
              <a:t>,  </a:t>
            </a:r>
          </a:p>
          <a:p>
            <a:pPr>
              <a:buNone/>
            </a:pPr>
            <a:r>
              <a:rPr lang="cs-CZ" altLang="cs-CZ" sz="2400" b="1" dirty="0"/>
              <a:t>  </a:t>
            </a:r>
            <a:r>
              <a:rPr lang="de-DE" altLang="cs-CZ" sz="2400" b="1" dirty="0"/>
              <a:t>  </a:t>
            </a:r>
            <a:r>
              <a:rPr lang="cs-CZ" altLang="cs-CZ" sz="2400" b="1" dirty="0"/>
              <a:t> </a:t>
            </a:r>
            <a:r>
              <a:rPr lang="cs-CZ" altLang="cs-CZ" sz="2400" b="1" dirty="0" err="1"/>
              <a:t>Berichten</a:t>
            </a:r>
            <a:r>
              <a:rPr lang="cs-CZ" altLang="cs-CZ" sz="2400" b="1" dirty="0"/>
              <a:t>,</a:t>
            </a:r>
            <a:r>
              <a:rPr lang="cs-CZ" altLang="cs-CZ" sz="2800" b="1" dirty="0">
                <a:solidFill>
                  <a:srgbClr val="00B050"/>
                </a:solidFill>
              </a:rPr>
              <a:t> </a:t>
            </a:r>
            <a:r>
              <a:rPr lang="cs-CZ" altLang="cs-CZ" b="1" dirty="0" err="1">
                <a:solidFill>
                  <a:srgbClr val="00B050"/>
                </a:solidFill>
              </a:rPr>
              <a:t>Erzählen</a:t>
            </a:r>
            <a:r>
              <a:rPr lang="cs-CZ" altLang="cs-CZ" sz="2400" b="1" dirty="0">
                <a:solidFill>
                  <a:srgbClr val="00B050"/>
                </a:solidFill>
              </a:rPr>
              <a:t>, </a:t>
            </a:r>
            <a:r>
              <a:rPr lang="cs-CZ" altLang="cs-CZ" sz="2400" b="1" dirty="0" err="1">
                <a:solidFill>
                  <a:srgbClr val="00B050"/>
                </a:solidFill>
              </a:rPr>
              <a:t>Schildern</a:t>
            </a:r>
            <a:r>
              <a:rPr lang="cs-CZ" altLang="cs-CZ" sz="2400" b="1" dirty="0"/>
              <a:t>, </a:t>
            </a:r>
            <a:r>
              <a:rPr lang="cs-CZ" altLang="cs-CZ" sz="2400" b="1" dirty="0" err="1"/>
              <a:t>Argumentieren</a:t>
            </a:r>
            <a:r>
              <a:rPr lang="cs-CZ" altLang="cs-CZ" sz="2400" b="1" dirty="0"/>
              <a:t>, </a:t>
            </a:r>
            <a:r>
              <a:rPr lang="cs-CZ" altLang="cs-CZ" sz="2400" b="1" dirty="0" err="1"/>
              <a:t>Erörtern</a:t>
            </a:r>
            <a:r>
              <a:rPr lang="cs-CZ" altLang="cs-CZ" sz="2400" b="1" dirty="0"/>
              <a:t> (</a:t>
            </a:r>
            <a:r>
              <a:rPr lang="cs-CZ" altLang="cs-CZ" sz="2400" b="1" dirty="0" err="1"/>
              <a:t>Erklären</a:t>
            </a:r>
            <a:r>
              <a:rPr lang="cs-CZ" altLang="cs-CZ" sz="2400" b="1" dirty="0"/>
              <a:t>), </a:t>
            </a:r>
            <a:r>
              <a:rPr lang="cs-CZ" altLang="cs-CZ" sz="2400" b="1" dirty="0" err="1">
                <a:solidFill>
                  <a:srgbClr val="00B050"/>
                </a:solidFill>
              </a:rPr>
              <a:t>Charakterisieren</a:t>
            </a:r>
            <a:r>
              <a:rPr lang="cs-CZ" altLang="cs-CZ" sz="2400" b="1" dirty="0"/>
              <a:t>…</a:t>
            </a:r>
          </a:p>
          <a:p>
            <a:endParaRPr lang="cs-CZ" altLang="cs-CZ" sz="2400" b="1" dirty="0"/>
          </a:p>
          <a:p>
            <a:endParaRPr lang="cs-CZ" sz="2400" dirty="0"/>
          </a:p>
        </p:txBody>
      </p:sp>
    </p:spTree>
    <p:extLst>
      <p:ext uri="{BB962C8B-B14F-4D97-AF65-F5344CB8AC3E}">
        <p14:creationId xmlns:p14="http://schemas.microsoft.com/office/powerpoint/2010/main" val="313955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Metaphern</a:t>
            </a:r>
            <a:endParaRPr lang="cs-CZ" b="1" dirty="0">
              <a:solidFill>
                <a:srgbClr val="FF0000"/>
              </a:solidFill>
            </a:endParaRPr>
          </a:p>
        </p:txBody>
      </p:sp>
      <p:sp>
        <p:nvSpPr>
          <p:cNvPr id="3" name="Zástupný symbol pro obsah 2"/>
          <p:cNvSpPr>
            <a:spLocks noGrp="1"/>
          </p:cNvSpPr>
          <p:nvPr>
            <p:ph idx="1"/>
          </p:nvPr>
        </p:nvSpPr>
        <p:spPr/>
        <p:txBody>
          <a:bodyPr>
            <a:normAutofit lnSpcReduction="10000"/>
          </a:bodyPr>
          <a:lstStyle/>
          <a:p>
            <a:r>
              <a:rPr lang="de-DE" b="1" i="1" dirty="0"/>
              <a:t>Tschechisch</a:t>
            </a:r>
            <a:r>
              <a:rPr lang="de-DE" b="1" dirty="0"/>
              <a:t>: </a:t>
            </a:r>
            <a:r>
              <a:rPr lang="cs-CZ" b="1" dirty="0"/>
              <a:t>Vyšel z domu a seběhl Příběnickou </a:t>
            </a:r>
            <a:r>
              <a:rPr lang="cs-CZ" b="1" u="sng" dirty="0"/>
              <a:t>pod natažené nohy mostů k tunelu, který polyká tramvaje a vypouští oblaka prachu</a:t>
            </a:r>
            <a:r>
              <a:rPr lang="cs-CZ" b="1" dirty="0"/>
              <a:t>.</a:t>
            </a:r>
            <a:r>
              <a:rPr lang="de-DE" b="1" dirty="0"/>
              <a:t> (S. 8)</a:t>
            </a:r>
            <a:endParaRPr lang="cs-CZ" b="1" dirty="0"/>
          </a:p>
          <a:p>
            <a:r>
              <a:rPr lang="de-DE" b="1" i="1" dirty="0"/>
              <a:t>Deutsch</a:t>
            </a:r>
            <a:r>
              <a:rPr lang="de-DE" b="1" dirty="0"/>
              <a:t>: Verließ das Haus und rannte </a:t>
            </a:r>
            <a:r>
              <a:rPr lang="de-DE" b="1" u="sng" dirty="0"/>
              <a:t>unter den ausgestreckten Brückenpfeilern die </a:t>
            </a:r>
            <a:r>
              <a:rPr lang="de-DE" b="1" u="sng" dirty="0" err="1"/>
              <a:t>Příběnická</a:t>
            </a:r>
            <a:r>
              <a:rPr lang="de-DE" b="1" u="sng" dirty="0"/>
              <a:t> hinunter, bis zum Tunnel, der Straßenbahnen verschlingt und Wolken von Staub ausspuckt</a:t>
            </a:r>
            <a:r>
              <a:rPr lang="de-DE" b="1" dirty="0"/>
              <a:t>. (S. 9)</a:t>
            </a:r>
            <a:endParaRPr lang="cs-CZ" b="1" dirty="0"/>
          </a:p>
        </p:txBody>
      </p:sp>
    </p:spTree>
    <p:extLst>
      <p:ext uri="{BB962C8B-B14F-4D97-AF65-F5344CB8AC3E}">
        <p14:creationId xmlns:p14="http://schemas.microsoft.com/office/powerpoint/2010/main" val="561257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Umgangssprache</a:t>
            </a:r>
            <a:endParaRPr lang="cs-CZ" b="1" dirty="0">
              <a:solidFill>
                <a:srgbClr val="FF0000"/>
              </a:solidFill>
            </a:endParaRPr>
          </a:p>
        </p:txBody>
      </p:sp>
      <p:sp>
        <p:nvSpPr>
          <p:cNvPr id="3" name="Zástupný symbol pro obsah 2"/>
          <p:cNvSpPr>
            <a:spLocks noGrp="1"/>
          </p:cNvSpPr>
          <p:nvPr>
            <p:ph idx="1"/>
          </p:nvPr>
        </p:nvSpPr>
        <p:spPr/>
        <p:txBody>
          <a:bodyPr>
            <a:normAutofit fontScale="85000" lnSpcReduction="20000"/>
          </a:bodyPr>
          <a:lstStyle/>
          <a:p>
            <a:r>
              <a:rPr lang="de-DE" b="1" i="1" dirty="0"/>
              <a:t>Tschechisch</a:t>
            </a:r>
            <a:r>
              <a:rPr lang="de-DE" b="1" dirty="0"/>
              <a:t>: </a:t>
            </a:r>
            <a:r>
              <a:rPr lang="cs-CZ" b="1" dirty="0"/>
              <a:t>Nejdříve se s ní poznal </a:t>
            </a:r>
            <a:r>
              <a:rPr lang="cs-CZ" b="1" dirty="0" err="1"/>
              <a:t>Pancho</a:t>
            </a:r>
            <a:r>
              <a:rPr lang="cs-CZ" b="1" dirty="0"/>
              <a:t> </a:t>
            </a:r>
            <a:r>
              <a:rPr lang="cs-CZ" b="1" dirty="0" err="1"/>
              <a:t>Dirk</a:t>
            </a:r>
            <a:r>
              <a:rPr lang="cs-CZ" b="1" dirty="0"/>
              <a:t>. Byl jsem u toho, </a:t>
            </a:r>
            <a:r>
              <a:rPr lang="cs-CZ" b="1" u="sng" dirty="0"/>
              <a:t>jak ji sbalil</a:t>
            </a:r>
            <a:r>
              <a:rPr lang="cs-CZ" b="1" dirty="0"/>
              <a:t>. </a:t>
            </a:r>
            <a:r>
              <a:rPr lang="cs-CZ" b="1" u="sng" dirty="0"/>
              <a:t>Málem mě to stálo život.</a:t>
            </a:r>
            <a:r>
              <a:rPr lang="cs-CZ" b="1" dirty="0"/>
              <a:t> Byl jsem u toho, když se ji pokoušel </a:t>
            </a:r>
            <a:r>
              <a:rPr lang="cs-CZ" b="1" u="sng" dirty="0"/>
              <a:t>dostat do postele</a:t>
            </a:r>
            <a:r>
              <a:rPr lang="cs-CZ" b="1" dirty="0"/>
              <a:t>. </a:t>
            </a:r>
            <a:r>
              <a:rPr lang="cs-CZ" b="1" u="sng" dirty="0"/>
              <a:t>To ho málem stálo čest.</a:t>
            </a:r>
            <a:r>
              <a:rPr lang="cs-CZ" b="1" dirty="0"/>
              <a:t> Ale </a:t>
            </a:r>
            <a:r>
              <a:rPr lang="cs-CZ" b="1" dirty="0" err="1"/>
              <a:t>Pancho</a:t>
            </a:r>
            <a:r>
              <a:rPr lang="cs-CZ" b="1" dirty="0"/>
              <a:t> </a:t>
            </a:r>
            <a:r>
              <a:rPr lang="cs-CZ" b="1" dirty="0" err="1"/>
              <a:t>Dirk</a:t>
            </a:r>
            <a:r>
              <a:rPr lang="cs-CZ" b="1" dirty="0"/>
              <a:t> je z těch, kteří </a:t>
            </a:r>
            <a:r>
              <a:rPr lang="cs-CZ" b="1" u="sng" dirty="0"/>
              <a:t>kopačky</a:t>
            </a:r>
            <a:r>
              <a:rPr lang="cs-CZ" b="1" dirty="0"/>
              <a:t> neberou jako rány osudu. </a:t>
            </a:r>
            <a:r>
              <a:rPr lang="de-DE" b="1" dirty="0"/>
              <a:t>(S. 9)</a:t>
            </a:r>
            <a:endParaRPr lang="cs-CZ" b="1" dirty="0"/>
          </a:p>
          <a:p>
            <a:r>
              <a:rPr lang="de-DE" b="1" i="1" dirty="0"/>
              <a:t>Deutsch</a:t>
            </a:r>
            <a:r>
              <a:rPr lang="de-DE" b="1" dirty="0"/>
              <a:t>: Pancho Dirk hatte sie als Erster kennen gelernt. Ich war dabei, als er sie </a:t>
            </a:r>
            <a:r>
              <a:rPr lang="de-DE" b="1" u="sng" dirty="0"/>
              <a:t>anbaggerte</a:t>
            </a:r>
            <a:r>
              <a:rPr lang="de-DE" b="1" dirty="0"/>
              <a:t>. </a:t>
            </a:r>
            <a:r>
              <a:rPr lang="de-DE" b="1" u="sng" dirty="0"/>
              <a:t>Das hätte mich beinah das Leben gekostet</a:t>
            </a:r>
            <a:r>
              <a:rPr lang="de-DE" b="1" dirty="0"/>
              <a:t>. Und ich war dabei, als er versuchte, </a:t>
            </a:r>
            <a:r>
              <a:rPr lang="de-DE" b="1" u="sng" dirty="0"/>
              <a:t>sie ins Bett zu kriegen</a:t>
            </a:r>
            <a:r>
              <a:rPr lang="de-DE" b="1" dirty="0"/>
              <a:t>. </a:t>
            </a:r>
            <a:r>
              <a:rPr lang="de-DE" b="1" u="sng" dirty="0"/>
              <a:t>Das hätte ihn beinah die Ehre gekostet</a:t>
            </a:r>
            <a:r>
              <a:rPr lang="de-DE" b="1" dirty="0"/>
              <a:t>. Aber für Leute wie Pancho Dirk bedeutet ein </a:t>
            </a:r>
            <a:r>
              <a:rPr lang="de-DE" b="1" u="sng" dirty="0"/>
              <a:t>Laufpass</a:t>
            </a:r>
            <a:r>
              <a:rPr lang="de-DE" b="1" dirty="0"/>
              <a:t> noch lange nicht das Aus. (S. 11)</a:t>
            </a:r>
            <a:endParaRPr lang="cs-CZ" b="1" dirty="0"/>
          </a:p>
          <a:p>
            <a:endParaRPr lang="cs-CZ" dirty="0"/>
          </a:p>
        </p:txBody>
      </p:sp>
    </p:spTree>
    <p:extLst>
      <p:ext uri="{BB962C8B-B14F-4D97-AF65-F5344CB8AC3E}">
        <p14:creationId xmlns:p14="http://schemas.microsoft.com/office/powerpoint/2010/main" val="2460956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Realien</a:t>
            </a:r>
            <a:endParaRPr lang="cs-CZ" b="1" dirty="0">
              <a:solidFill>
                <a:srgbClr val="FF0000"/>
              </a:solidFill>
            </a:endParaRPr>
          </a:p>
        </p:txBody>
      </p:sp>
      <p:sp>
        <p:nvSpPr>
          <p:cNvPr id="3" name="Zástupný symbol pro obsah 2"/>
          <p:cNvSpPr>
            <a:spLocks noGrp="1"/>
          </p:cNvSpPr>
          <p:nvPr>
            <p:ph idx="1"/>
          </p:nvPr>
        </p:nvSpPr>
        <p:spPr/>
        <p:txBody>
          <a:bodyPr>
            <a:normAutofit fontScale="70000" lnSpcReduction="20000"/>
          </a:bodyPr>
          <a:lstStyle/>
          <a:p>
            <a:r>
              <a:rPr lang="de-DE" b="1" i="1" dirty="0"/>
              <a:t>Tschechisch</a:t>
            </a:r>
            <a:r>
              <a:rPr lang="de-DE" b="1" dirty="0"/>
              <a:t>: </a:t>
            </a:r>
            <a:r>
              <a:rPr lang="cs-CZ" b="1" dirty="0"/>
              <a:t>Určitě byli z těch východoněmeckých turistů, co si ke svíčkové omáčce objednávali hranolky, k řízku knedlíky a zelí, číšníky z toho může i dnes </a:t>
            </a:r>
            <a:r>
              <a:rPr lang="cs-CZ" b="1" u="sng" dirty="0"/>
              <a:t>chytnout amok</a:t>
            </a:r>
            <a:r>
              <a:rPr lang="cs-CZ" b="1" dirty="0"/>
              <a:t>, stejně jako </a:t>
            </a:r>
            <a:r>
              <a:rPr lang="cs-CZ" b="1" u="sng" dirty="0"/>
              <a:t>chytal amok</a:t>
            </a:r>
            <a:r>
              <a:rPr lang="cs-CZ" b="1" dirty="0"/>
              <a:t> československé turisty, když na </a:t>
            </a:r>
            <a:r>
              <a:rPr lang="cs-CZ" b="1" dirty="0" err="1"/>
              <a:t>Rujaně</a:t>
            </a:r>
            <a:r>
              <a:rPr lang="cs-CZ" b="1" dirty="0"/>
              <a:t> museli stát před hospodou dvě hodiny ve frontě, aby dostali řízek s hnědou omáčkou a malé pivo se zeleným sirupem.</a:t>
            </a:r>
            <a:r>
              <a:rPr lang="de-DE" b="1" dirty="0"/>
              <a:t> (S.9)</a:t>
            </a:r>
            <a:endParaRPr lang="cs-CZ" b="1" dirty="0"/>
          </a:p>
          <a:p>
            <a:r>
              <a:rPr lang="de-DE" b="1" i="1" dirty="0"/>
              <a:t>Deutsch</a:t>
            </a:r>
            <a:r>
              <a:rPr lang="de-DE" b="1" dirty="0"/>
              <a:t>: Bestimmt die Sorte ostdeutsche </a:t>
            </a:r>
            <a:r>
              <a:rPr lang="de-DE" b="1" dirty="0" err="1"/>
              <a:t>Touris</a:t>
            </a:r>
            <a:r>
              <a:rPr lang="de-DE" b="1" dirty="0"/>
              <a:t>, die zum Lungenbraten mir der obligaten Sahnesauce Pommes und zum Schnitzel Knödel mit Rotkohl bestellt haben, noch heute </a:t>
            </a:r>
            <a:r>
              <a:rPr lang="de-DE" b="1" u="sng" dirty="0"/>
              <a:t>kriegen</a:t>
            </a:r>
            <a:r>
              <a:rPr lang="de-DE" b="1" dirty="0"/>
              <a:t> die Kellner davon </a:t>
            </a:r>
            <a:r>
              <a:rPr lang="de-DE" b="1" u="sng" dirty="0"/>
              <a:t>einen Rappel</a:t>
            </a:r>
            <a:r>
              <a:rPr lang="de-DE" b="1" dirty="0"/>
              <a:t>, genauso wie die tschechoslowakischen </a:t>
            </a:r>
            <a:r>
              <a:rPr lang="de-DE" b="1" dirty="0" err="1"/>
              <a:t>Touris</a:t>
            </a:r>
            <a:r>
              <a:rPr lang="de-DE" b="1" dirty="0"/>
              <a:t> </a:t>
            </a:r>
            <a:r>
              <a:rPr lang="de-DE" b="1" u="sng" dirty="0"/>
              <a:t>einen Rappel kriegten</a:t>
            </a:r>
            <a:r>
              <a:rPr lang="de-DE" b="1" dirty="0"/>
              <a:t>, als sie auf Rügen zwei Stunden lang vor einem Wirtshaus anstehen mussten, bloß um Schnitzel mit brauner Sauce und ein kleines Bier mit grünem Sirup vorgesetzt zu bekommen. (S. 11 – 12)</a:t>
            </a:r>
            <a:endParaRPr lang="cs-CZ" b="1" dirty="0"/>
          </a:p>
        </p:txBody>
      </p:sp>
    </p:spTree>
    <p:extLst>
      <p:ext uri="{BB962C8B-B14F-4D97-AF65-F5344CB8AC3E}">
        <p14:creationId xmlns:p14="http://schemas.microsoft.com/office/powerpoint/2010/main" val="4116817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Stilanalyse</a:t>
            </a:r>
            <a:endParaRPr lang="cs-CZ" b="1" dirty="0"/>
          </a:p>
        </p:txBody>
      </p:sp>
      <p:sp>
        <p:nvSpPr>
          <p:cNvPr id="3" name="Zástupný symbol pro obsah 2"/>
          <p:cNvSpPr>
            <a:spLocks noGrp="1"/>
          </p:cNvSpPr>
          <p:nvPr>
            <p:ph idx="1"/>
          </p:nvPr>
        </p:nvSpPr>
        <p:spPr/>
        <p:txBody>
          <a:bodyPr>
            <a:normAutofit lnSpcReduction="10000"/>
          </a:bodyPr>
          <a:lstStyle/>
          <a:p>
            <a:r>
              <a:rPr lang="cs-CZ" altLang="cs-CZ" sz="2400" b="1" dirty="0" err="1">
                <a:solidFill>
                  <a:srgbClr val="FF0000"/>
                </a:solidFill>
              </a:rPr>
              <a:t>Schritt</a:t>
            </a:r>
            <a:r>
              <a:rPr lang="cs-CZ" altLang="cs-CZ" sz="2400" b="1" dirty="0">
                <a:solidFill>
                  <a:srgbClr val="FF0000"/>
                </a:solidFill>
              </a:rPr>
              <a:t> 5: </a:t>
            </a:r>
            <a:r>
              <a:rPr lang="cs-CZ" altLang="cs-CZ" sz="2400" b="1" dirty="0" err="1"/>
              <a:t>Beschreibung</a:t>
            </a:r>
            <a:r>
              <a:rPr lang="cs-CZ" altLang="cs-CZ" sz="2400" b="1" dirty="0"/>
              <a:t> </a:t>
            </a:r>
            <a:r>
              <a:rPr lang="cs-CZ" altLang="cs-CZ" sz="2400" b="1" dirty="0" err="1"/>
              <a:t>sprachlich-stilistischer</a:t>
            </a:r>
            <a:r>
              <a:rPr lang="cs-CZ" altLang="cs-CZ" sz="2400" b="1" dirty="0"/>
              <a:t> </a:t>
            </a:r>
            <a:r>
              <a:rPr lang="cs-CZ" altLang="cs-CZ" sz="2400" b="1" dirty="0" err="1"/>
              <a:t>Mittel</a:t>
            </a:r>
            <a:r>
              <a:rPr lang="cs-CZ" altLang="cs-CZ" sz="2400" b="1" dirty="0"/>
              <a:t>:</a:t>
            </a:r>
            <a:endParaRPr lang="de-DE" altLang="cs-CZ" sz="2400" b="1" dirty="0"/>
          </a:p>
          <a:p>
            <a:pPr>
              <a:lnSpc>
                <a:spcPct val="90000"/>
              </a:lnSpc>
            </a:pPr>
            <a:r>
              <a:rPr lang="cs-CZ" altLang="cs-CZ" sz="2400" b="1" dirty="0" err="1">
                <a:solidFill>
                  <a:srgbClr val="0070C0"/>
                </a:solidFill>
              </a:rPr>
              <a:t>Stilelemente</a:t>
            </a:r>
            <a:r>
              <a:rPr lang="cs-CZ" altLang="cs-CZ" sz="2400" b="1" dirty="0">
                <a:solidFill>
                  <a:srgbClr val="0070C0"/>
                </a:solidFill>
              </a:rPr>
              <a:t>:</a:t>
            </a:r>
          </a:p>
          <a:p>
            <a:pPr>
              <a:lnSpc>
                <a:spcPct val="90000"/>
              </a:lnSpc>
            </a:pPr>
            <a:r>
              <a:rPr lang="cs-CZ" altLang="cs-CZ" b="1" dirty="0" err="1">
                <a:solidFill>
                  <a:srgbClr val="00B050"/>
                </a:solidFill>
              </a:rPr>
              <a:t>Individualstil</a:t>
            </a:r>
            <a:r>
              <a:rPr lang="cs-CZ" altLang="cs-CZ" b="1" dirty="0">
                <a:solidFill>
                  <a:srgbClr val="00B050"/>
                </a:solidFill>
              </a:rPr>
              <a:t>: </a:t>
            </a:r>
            <a:r>
              <a:rPr lang="cs-CZ" altLang="cs-CZ" b="1" dirty="0" err="1"/>
              <a:t>welche</a:t>
            </a:r>
            <a:r>
              <a:rPr lang="cs-CZ" altLang="cs-CZ" b="1" dirty="0"/>
              <a:t> </a:t>
            </a:r>
            <a:r>
              <a:rPr lang="cs-CZ" altLang="cs-CZ" b="1" dirty="0" err="1"/>
              <a:t>Stilelemente</a:t>
            </a:r>
            <a:r>
              <a:rPr lang="cs-CZ" altLang="cs-CZ" b="1" dirty="0"/>
              <a:t> </a:t>
            </a:r>
            <a:r>
              <a:rPr lang="cs-CZ" altLang="cs-CZ" b="1" dirty="0" err="1"/>
              <a:t>werden</a:t>
            </a:r>
            <a:r>
              <a:rPr lang="cs-CZ" altLang="cs-CZ" b="1" dirty="0"/>
              <a:t> </a:t>
            </a:r>
            <a:r>
              <a:rPr lang="cs-CZ" altLang="cs-CZ" b="1" dirty="0" err="1"/>
              <a:t>vom</a:t>
            </a:r>
            <a:r>
              <a:rPr lang="cs-CZ" altLang="cs-CZ" b="1" dirty="0"/>
              <a:t> Autor </a:t>
            </a:r>
            <a:r>
              <a:rPr lang="cs-CZ" altLang="cs-CZ" b="1" dirty="0" err="1"/>
              <a:t>bevorzugt</a:t>
            </a:r>
            <a:r>
              <a:rPr lang="cs-CZ" altLang="cs-CZ" b="1" dirty="0"/>
              <a:t> </a:t>
            </a:r>
            <a:r>
              <a:rPr lang="cs-CZ" altLang="cs-CZ" b="1" dirty="0" err="1"/>
              <a:t>aus</a:t>
            </a:r>
            <a:r>
              <a:rPr lang="de-DE" altLang="cs-CZ" b="1" dirty="0"/>
              <a:t>gewählt und kombiniert</a:t>
            </a:r>
          </a:p>
          <a:p>
            <a:pPr>
              <a:lnSpc>
                <a:spcPct val="90000"/>
              </a:lnSpc>
            </a:pPr>
            <a:r>
              <a:rPr lang="cs-CZ" altLang="cs-CZ" sz="2600" b="1" dirty="0" err="1"/>
              <a:t>lexikalische</a:t>
            </a:r>
            <a:r>
              <a:rPr lang="cs-CZ" altLang="cs-CZ" sz="2600" b="1" dirty="0"/>
              <a:t> SE </a:t>
            </a:r>
            <a:r>
              <a:rPr lang="cs-CZ" altLang="cs-CZ" sz="2600" b="1" dirty="0" err="1"/>
              <a:t>unter</a:t>
            </a:r>
            <a:r>
              <a:rPr lang="cs-CZ" altLang="cs-CZ" sz="2600" b="1" dirty="0"/>
              <a:t>  </a:t>
            </a:r>
            <a:r>
              <a:rPr lang="cs-CZ" altLang="cs-CZ" sz="2600" b="1" dirty="0" err="1"/>
              <a:t>verschiedenen</a:t>
            </a:r>
            <a:r>
              <a:rPr lang="cs-CZ" altLang="cs-CZ" sz="2600" b="1" dirty="0"/>
              <a:t> </a:t>
            </a:r>
            <a:r>
              <a:rPr lang="cs-CZ" altLang="cs-CZ" sz="2600" b="1" dirty="0" err="1"/>
              <a:t>Aspekten</a:t>
            </a:r>
            <a:r>
              <a:rPr lang="de-DE" altLang="cs-CZ" sz="2600" b="1" dirty="0"/>
              <a:t>: </a:t>
            </a:r>
            <a:endParaRPr lang="cs-CZ" altLang="cs-CZ" sz="2600" b="1" dirty="0"/>
          </a:p>
          <a:p>
            <a:pPr>
              <a:lnSpc>
                <a:spcPct val="90000"/>
              </a:lnSpc>
            </a:pPr>
            <a:r>
              <a:rPr lang="cs-CZ" altLang="cs-CZ" sz="2600" b="1" dirty="0" err="1"/>
              <a:t>grammatische</a:t>
            </a:r>
            <a:r>
              <a:rPr lang="cs-CZ" altLang="cs-CZ" sz="2600" b="1" dirty="0"/>
              <a:t> SE (</a:t>
            </a:r>
            <a:r>
              <a:rPr lang="cs-CZ" altLang="cs-CZ" sz="2600" b="1" dirty="0" err="1"/>
              <a:t>morphologisch</a:t>
            </a:r>
            <a:r>
              <a:rPr lang="cs-CZ" altLang="cs-CZ" sz="2600" b="1" dirty="0"/>
              <a:t>,  </a:t>
            </a:r>
            <a:r>
              <a:rPr lang="cs-CZ" altLang="cs-CZ" sz="2600" b="1" dirty="0" err="1"/>
              <a:t>syntaktisch</a:t>
            </a:r>
            <a:r>
              <a:rPr lang="cs-CZ" altLang="cs-CZ" sz="2600" b="1" dirty="0"/>
              <a:t>): </a:t>
            </a:r>
            <a:r>
              <a:rPr lang="cs-CZ" altLang="cs-CZ" sz="2600" b="1" dirty="0" err="1"/>
              <a:t>direkte</a:t>
            </a:r>
            <a:r>
              <a:rPr lang="cs-CZ" altLang="cs-CZ" sz="2600" b="1" dirty="0"/>
              <a:t> </a:t>
            </a:r>
            <a:r>
              <a:rPr lang="cs-CZ" altLang="cs-CZ" sz="2600" b="1" dirty="0" err="1"/>
              <a:t>Rede</a:t>
            </a:r>
            <a:r>
              <a:rPr lang="cs-CZ" altLang="cs-CZ" sz="2600" b="1" dirty="0"/>
              <a:t>, </a:t>
            </a:r>
            <a:r>
              <a:rPr lang="cs-CZ" altLang="cs-CZ" sz="2600" b="1" dirty="0" err="1"/>
              <a:t>Doppelpunktstruktur</a:t>
            </a:r>
            <a:r>
              <a:rPr lang="cs-CZ" altLang="cs-CZ" sz="2600" b="1" dirty="0"/>
              <a:t>, Parenthese</a:t>
            </a:r>
          </a:p>
          <a:p>
            <a:pPr>
              <a:lnSpc>
                <a:spcPct val="90000"/>
              </a:lnSpc>
            </a:pPr>
            <a:r>
              <a:rPr lang="cs-CZ" altLang="cs-CZ" sz="2600" b="1" dirty="0" err="1"/>
              <a:t>phonetische</a:t>
            </a:r>
            <a:r>
              <a:rPr lang="cs-CZ" altLang="cs-CZ" sz="2600" b="1" dirty="0"/>
              <a:t> SE: </a:t>
            </a:r>
            <a:r>
              <a:rPr lang="de-DE" altLang="cs-CZ" sz="2600" b="1" dirty="0" err="1"/>
              <a:t>Onomatopoe</a:t>
            </a:r>
            <a:endParaRPr lang="cs-CZ" altLang="cs-CZ" sz="2600" b="1" dirty="0"/>
          </a:p>
          <a:p>
            <a:pPr>
              <a:lnSpc>
                <a:spcPct val="90000"/>
              </a:lnSpc>
            </a:pPr>
            <a:r>
              <a:rPr lang="cs-CZ" altLang="cs-CZ" sz="2600" b="1" dirty="0"/>
              <a:t>Tropen </a:t>
            </a:r>
            <a:r>
              <a:rPr lang="cs-CZ" altLang="cs-CZ" sz="2600" b="1" dirty="0" err="1"/>
              <a:t>und</a:t>
            </a:r>
            <a:r>
              <a:rPr lang="cs-CZ" altLang="cs-CZ" sz="2600" b="1" dirty="0"/>
              <a:t> </a:t>
            </a:r>
            <a:r>
              <a:rPr lang="cs-CZ" altLang="cs-CZ" sz="2600" b="1" dirty="0" err="1"/>
              <a:t>Stilfiguren</a:t>
            </a:r>
            <a:r>
              <a:rPr lang="cs-CZ" altLang="cs-CZ" sz="2600" b="1" dirty="0"/>
              <a:t>: </a:t>
            </a:r>
            <a:r>
              <a:rPr lang="cs-CZ" altLang="cs-CZ" sz="2600" b="1" dirty="0" err="1"/>
              <a:t>Metaphe</a:t>
            </a:r>
            <a:r>
              <a:rPr lang="de-DE" altLang="cs-CZ" sz="2600" b="1" dirty="0"/>
              <a:t>r…</a:t>
            </a:r>
            <a:endParaRPr lang="cs-CZ" altLang="cs-CZ" sz="2600" b="1" dirty="0"/>
          </a:p>
          <a:p>
            <a:pPr>
              <a:lnSpc>
                <a:spcPct val="90000"/>
              </a:lnSpc>
            </a:pPr>
            <a:r>
              <a:rPr lang="cs-CZ" altLang="cs-CZ" sz="2600" b="1" dirty="0" err="1">
                <a:solidFill>
                  <a:srgbClr val="0070C0"/>
                </a:solidFill>
              </a:rPr>
              <a:t>Stilzüge</a:t>
            </a:r>
            <a:r>
              <a:rPr lang="cs-CZ" altLang="cs-CZ" sz="2600" b="1" dirty="0">
                <a:solidFill>
                  <a:srgbClr val="0070C0"/>
                </a:solidFill>
              </a:rPr>
              <a:t> </a:t>
            </a:r>
            <a:r>
              <a:rPr lang="cs-CZ" altLang="cs-CZ" sz="2600" b="1" dirty="0"/>
              <a:t>– </a:t>
            </a:r>
            <a:r>
              <a:rPr lang="cs-CZ" altLang="cs-CZ" sz="2600" b="1" dirty="0" err="1"/>
              <a:t>Wirkung</a:t>
            </a:r>
            <a:r>
              <a:rPr lang="cs-CZ" altLang="cs-CZ" sz="2600" b="1" dirty="0"/>
              <a:t> des </a:t>
            </a:r>
            <a:r>
              <a:rPr lang="cs-CZ" altLang="cs-CZ" sz="2600" b="1" dirty="0" err="1"/>
              <a:t>Textes</a:t>
            </a:r>
            <a:endParaRPr lang="cs-CZ" altLang="cs-CZ" sz="2600" b="1" dirty="0"/>
          </a:p>
          <a:p>
            <a:pPr>
              <a:lnSpc>
                <a:spcPct val="90000"/>
              </a:lnSpc>
            </a:pPr>
            <a:endParaRPr lang="cs-CZ" altLang="cs-CZ" b="1" dirty="0">
              <a:solidFill>
                <a:srgbClr val="00B050"/>
              </a:solidFill>
            </a:endParaRPr>
          </a:p>
          <a:p>
            <a:pPr>
              <a:lnSpc>
                <a:spcPct val="90000"/>
              </a:lnSpc>
            </a:pPr>
            <a:endParaRPr lang="cs-CZ" altLang="cs-CZ" sz="2400" b="1" dirty="0"/>
          </a:p>
          <a:p>
            <a:pPr marL="0" indent="0">
              <a:buNone/>
            </a:pPr>
            <a:endParaRPr lang="cs-CZ" sz="2400" dirty="0"/>
          </a:p>
        </p:txBody>
      </p:sp>
    </p:spTree>
    <p:extLst>
      <p:ext uri="{BB962C8B-B14F-4D97-AF65-F5344CB8AC3E}">
        <p14:creationId xmlns:p14="http://schemas.microsoft.com/office/powerpoint/2010/main" val="4004507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9568</Words>
  <Application>Microsoft Office PowerPoint</Application>
  <PresentationFormat>Předvádění na obrazovce (4:3)</PresentationFormat>
  <Paragraphs>599</Paragraphs>
  <Slides>82</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82</vt:i4>
      </vt:variant>
    </vt:vector>
  </HeadingPairs>
  <TitlesOfParts>
    <vt:vector size="85" baseType="lpstr">
      <vt:lpstr>Arial</vt:lpstr>
      <vt:lpstr>Calibri</vt:lpstr>
      <vt:lpstr>Motiv systému Office</vt:lpstr>
      <vt:lpstr>Kontrastive Stilanalyse literarischer Übersetzungen (Dt-Tsch)</vt:lpstr>
      <vt:lpstr>Schwerpunkte:</vt:lpstr>
      <vt:lpstr>Abschlusstest</vt:lpstr>
      <vt:lpstr> 1. Stilistik – Stil - Stilistische Textanalyse </vt:lpstr>
      <vt:lpstr>Der Stil</vt:lpstr>
      <vt:lpstr>Stildefinition</vt:lpstr>
      <vt:lpstr>Stilanalyse</vt:lpstr>
      <vt:lpstr>Stilanalyse</vt:lpstr>
      <vt:lpstr>Stilanalyse</vt:lpstr>
      <vt:lpstr>2. Stilschichten (-ebenen)</vt:lpstr>
      <vt:lpstr>Stilfärbungen zusätzliche gefühlsmäßige (emotionale) Nuancierungen: stilistische Markierungen (WB)</vt:lpstr>
      <vt:lpstr>Phraseologismen - Idiome</vt:lpstr>
      <vt:lpstr>Phraseologismen als lexikalische Stilelemente</vt:lpstr>
      <vt:lpstr> 3.Stilistische Spezifik literarischer Texte Belletristik </vt:lpstr>
      <vt:lpstr>Belletristik</vt:lpstr>
      <vt:lpstr>Epik</vt:lpstr>
      <vt:lpstr>Der Erzähler</vt:lpstr>
      <vt:lpstr>Redewiedergabe</vt:lpstr>
      <vt:lpstr> 4. Einführung in die Translatologie/Übersetzungswissenschaft </vt:lpstr>
      <vt:lpstr>Entwicklung der Translatologie</vt:lpstr>
      <vt:lpstr>Übersetzungsprozess</vt:lpstr>
      <vt:lpstr>Übersetzungstheorien</vt:lpstr>
      <vt:lpstr>Äquivalenz in der Übersetzung</vt:lpstr>
      <vt:lpstr>Übersetzungstheorien</vt:lpstr>
      <vt:lpstr>Übersetzungstheorien</vt:lpstr>
      <vt:lpstr>Literarische Übersetzung</vt:lpstr>
      <vt:lpstr>Fachliteratur</vt:lpstr>
      <vt:lpstr>Beispiel 1: Herta Müller</vt:lpstr>
      <vt:lpstr>Herztier</vt:lpstr>
      <vt:lpstr>„Atemschaukel“ – „Rozhoupaný dech“</vt:lpstr>
      <vt:lpstr>„Atemschaukel“ – „Rozhoupaný dech“</vt:lpstr>
      <vt:lpstr>„Atemschaukel“ – „Rozhoupaný dech“</vt:lpstr>
      <vt:lpstr>„Atemschaukel“ – „Rozhoupaný dech“</vt:lpstr>
      <vt:lpstr>„Atemschaukel“ – „Rozhoupaný dech“</vt:lpstr>
      <vt:lpstr>„Atemschaukel“ – „Rozhoupaný dech“</vt:lpstr>
      <vt:lpstr>„Atemschaukel“ – „Rozhoupaný dech“</vt:lpstr>
      <vt:lpstr>Beispiel 2: Ingo Schulze: Adam und Evelyn</vt:lpstr>
      <vt:lpstr>Beispiel 2: Ingo Schulze: Adam und Evelyn</vt:lpstr>
      <vt:lpstr>Adam und Evelyn</vt:lpstr>
      <vt:lpstr>Adam und Evelyn</vt:lpstr>
      <vt:lpstr>Beispiele:</vt:lpstr>
      <vt:lpstr>Beispiele</vt:lpstr>
      <vt:lpstr>Beispiele</vt:lpstr>
      <vt:lpstr>Beispiele</vt:lpstr>
      <vt:lpstr>Beispiele</vt:lpstr>
      <vt:lpstr>Beispiele</vt:lpstr>
      <vt:lpstr>Beispiele</vt:lpstr>
      <vt:lpstr>Beispiele</vt:lpstr>
      <vt:lpstr>3. Elfriede Jelinek</vt:lpstr>
      <vt:lpstr>Elfriede Jelinek</vt:lpstr>
      <vt:lpstr>Elfriede Jelinek</vt:lpstr>
      <vt:lpstr>Elfriede Jelinek</vt:lpstr>
      <vt:lpstr>Elfriede Jelinek</vt:lpstr>
      <vt:lpstr>Elfriede Jelinek</vt:lpstr>
      <vt:lpstr>  Gier (Lačnost) 2000 překlad Jitka Jílková  </vt:lpstr>
      <vt:lpstr>Gier (Lačnost)</vt:lpstr>
      <vt:lpstr>Gier (Lačnost)</vt:lpstr>
      <vt:lpstr>Gier (Lačnost)</vt:lpstr>
      <vt:lpstr>Gier (Lačnost)</vt:lpstr>
      <vt:lpstr>Gier (Lačnost)</vt:lpstr>
      <vt:lpstr>Was geschah, nachdem Nora ihren Mann verlassen hatte oder Stützen der Gesellschaften (Co se stalo poté, co Nora opustila manžela aneb Opory společností) 1977</vt:lpstr>
      <vt:lpstr>4. Judith Hermann</vt:lpstr>
      <vt:lpstr>Judith Hermann</vt:lpstr>
      <vt:lpstr>Judith Hermann</vt:lpstr>
      <vt:lpstr>Judith Hermann</vt:lpstr>
      <vt:lpstr>5. Juli Zeh</vt:lpstr>
      <vt:lpstr>Nullzeit</vt:lpstr>
      <vt:lpstr>Nullzeit – Pod vodou</vt:lpstr>
      <vt:lpstr>Jaroslav Rudiš</vt:lpstr>
      <vt:lpstr>Jaroslav Rudiš - Werk</vt:lpstr>
      <vt:lpstr>Prezentace aplikace PowerPoint</vt:lpstr>
      <vt:lpstr>Prezentace aplikace PowerPoint</vt:lpstr>
      <vt:lpstr>Prezentace aplikace PowerPoint</vt:lpstr>
      <vt:lpstr>Prezentace aplikace PowerPoint</vt:lpstr>
      <vt:lpstr> Die Übersetzungen aus dem Tschechischen </vt:lpstr>
      <vt:lpstr>Nebe pod Berlínem</vt:lpstr>
      <vt:lpstr>Prezentace aplikace PowerPoint</vt:lpstr>
      <vt:lpstr>Prezentace aplikace PowerPoint</vt:lpstr>
      <vt:lpstr>Textbeispiele: Idiome</vt:lpstr>
      <vt:lpstr>Metaphern</vt:lpstr>
      <vt:lpstr>Umgangssprache</vt:lpstr>
      <vt:lpstr>Realien</vt:lpstr>
    </vt:vector>
  </TitlesOfParts>
  <Company>UVT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Kontrastive Stilanalyse literarischer Übersetzungen (Dt-Tsch)</dc:title>
  <dc:creator>Jiřina Malá</dc:creator>
  <cp:lastModifiedBy>Jiřina Malá</cp:lastModifiedBy>
  <cp:revision>108</cp:revision>
  <dcterms:created xsi:type="dcterms:W3CDTF">2013-09-25T11:41:16Z</dcterms:created>
  <dcterms:modified xsi:type="dcterms:W3CDTF">2022-12-07T11:15:53Z</dcterms:modified>
</cp:coreProperties>
</file>