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65" r:id="rId3"/>
    <p:sldId id="266" r:id="rId4"/>
    <p:sldId id="274" r:id="rId5"/>
    <p:sldId id="267" r:id="rId6"/>
    <p:sldId id="258" r:id="rId7"/>
    <p:sldId id="264" r:id="rId8"/>
    <p:sldId id="272" r:id="rId9"/>
    <p:sldId id="257" r:id="rId10"/>
    <p:sldId id="269" r:id="rId11"/>
    <p:sldId id="271" r:id="rId12"/>
    <p:sldId id="270" r:id="rId13"/>
    <p:sldId id="259" r:id="rId14"/>
    <p:sldId id="282" r:id="rId15"/>
    <p:sldId id="260" r:id="rId16"/>
    <p:sldId id="276" r:id="rId17"/>
    <p:sldId id="277" r:id="rId18"/>
    <p:sldId id="278" r:id="rId19"/>
    <p:sldId id="275" r:id="rId20"/>
    <p:sldId id="279" r:id="rId21"/>
    <p:sldId id="280" r:id="rId22"/>
    <p:sldId id="281" r:id="rId23"/>
    <p:sldId id="263" r:id="rId24"/>
    <p:sldId id="283" r:id="rId25"/>
    <p:sldId id="288" r:id="rId26"/>
    <p:sldId id="284" r:id="rId27"/>
    <p:sldId id="287" r:id="rId28"/>
    <p:sldId id="286" r:id="rId29"/>
    <p:sldId id="290" r:id="rId30"/>
    <p:sldId id="289" r:id="rId31"/>
    <p:sldId id="292" r:id="rId32"/>
    <p:sldId id="293" r:id="rId33"/>
    <p:sldId id="262" r:id="rId34"/>
    <p:sldId id="273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DAF0C-F62E-4605-AFE1-84B0635DD2FE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44A59-C711-444E-A149-D4E54BBEC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491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944A59-C711-444E-A149-D4E54BBECCEB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7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55822EF-B02A-4371-AA21-36802AFFF4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63215506-4DC8-4B29-AF40-579D5B8A25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EAD8AB2-17B0-4675-9CE9-D7ACDCB6B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4BBC297-6E93-4B68-8FD7-033565DD6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C3C28E3-FE48-4862-B34C-691E3CA1B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14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1B82482-DFFF-4F78-A093-BE84B7127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BC6BC8F9-D21A-4376-ACB3-2E5483E96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B285998-7952-4219-9952-8045F4FFA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1D73608-EDFA-4C3F-ACA3-7F55378D3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4E0FA82-6D68-49C4-9CD7-C3BA0D3BE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65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F9F8F0FE-1EF9-493C-8F90-55B809DFC7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035ACB3-031A-4EBE-85BD-AB2390F814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7102C9D-FD85-4E98-AF96-660152D7B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CAAC7DD-A668-4598-BD02-194BD48BB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27CC906-0B65-430C-A260-62A4674C7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549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97D9FBA-00FD-40D6-A3A4-88A19E8FD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C447F73-DE10-4A3D-9D36-01E04FFD0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6E92C3C-1C73-43CE-BD3B-D2E7515A3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B388A56-80FF-41DA-9F81-8AE20C34E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C4A0ADB-8E42-48F9-A69B-6098AF49D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42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18524F0-7D21-4A2E-B8C3-D71A6543B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B9F8D702-1ECD-4155-BFF4-8371077AB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041D2EA-FA3C-44BD-BF70-492454467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414B8A0-1479-4853-9E27-28EF28CA7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8E0D058-45CF-4E81-881F-40CD09280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772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3972488-9DB7-4438-9758-987F7BE4F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B6FE4AC-4E73-4A3F-8A55-C39B876345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F467D968-1684-49B8-9BC6-2CC2E14CB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2791FA9-CDB9-4E4C-8FFA-D9AB71E30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B3CA3070-981C-4C0F-89A2-7478C4617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6EB5368C-72E9-4B06-A978-FE4D3031F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801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BCFC52A-7319-45B6-980C-55C5328D8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E4AF82CA-2589-4378-A5A8-44E51AA26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B248B8C7-D592-4D04-BD97-A38FBFAEB0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AAFBB476-B9BC-4611-AB1A-140BF0AC92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001531DA-B27D-4F1C-9A57-75F325884A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4345F2FB-B3EE-427C-A8AF-3C6D41106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74936098-787D-47F8-9D6E-A301C1EA9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054FFBBA-0095-4329-955D-F4B5EA3D0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669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88910C3-23F4-4C30-BAA9-B6745C138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7FCF0A3C-9608-4B7D-989E-73EF8CEAA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EE544652-5D7D-45A8-B30D-C6E222D76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3BD75285-DDDE-4904-AF35-752368CCE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103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61361981-CAD0-4CAB-B5D7-03FAF9DB5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D2B65F5-E83A-4C4C-AEC5-287C8F81E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E0795579-B7C4-41FA-92DF-6F6DE7CF1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467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579DCC-FE28-4F95-A5DD-FDC35F6AC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994157F-9C3A-45CA-98F7-1A774DDD9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A652562F-857F-4F65-B1A8-789B2A30D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E71CE81A-89CA-4576-BF79-C6EBA479C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30EC42C8-11B1-498B-A41D-1CCC9E94A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FD3BC6A7-E19C-4067-A0CB-E8D4197DA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447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7BBB99A-87B3-43A5-BE79-74FD08A89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F4B52E42-DABF-4842-A543-BA983BE3CB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13AC8152-BB4A-4705-9927-7A2ABD487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16C4995-1909-44DE-AA02-64406D3AE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321-84B4-4D78-A269-E90F6121D29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91D1C940-8AA5-46D0-8C38-765C2C47E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D3776C27-0D3E-4F9B-A427-A160915BC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28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FE332CD2-D3AE-4CD0-A761-F3D3CBE2F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7401A0FF-C786-4039-B2DE-EB61947C0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3194711-62E9-4DEE-B35F-7A2C23969C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58321-84B4-4D78-A269-E90F6121D29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FB93414-7A5D-4A33-BB8A-E88BCA96B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EC3F497-D6B2-42AC-999E-1B0C0B7CC2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67433-AE2F-4A8B-B795-ADE1125C7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36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dRNgEktsvo&amp;t=2s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FyFIem064wfwgCGNeCvPfqnmlmNChpozV-Ahi3r5tZg/edit#gid=0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16p-1k81vo&amp;t=2225s" TargetMode="External"/><Relationship Id="rId2" Type="http://schemas.openxmlformats.org/officeDocument/2006/relationships/hyperlink" Target="https://www.krimys.cz/prednask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NKY6jJbyCo0&amp;t=418s" TargetMode="External"/><Relationship Id="rId4" Type="http://schemas.openxmlformats.org/officeDocument/2006/relationships/hyperlink" Target="https://www.youtube.com/watch?v=AdRNgEktsvo&amp;t=2s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dRNgEktsvo" TargetMode="External"/><Relationship Id="rId2" Type="http://schemas.openxmlformats.org/officeDocument/2006/relationships/hyperlink" Target="https://www.youtube.com/watch?v=U4mYncH0378&amp;t=2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6CD7C1F-223A-4325-93B0-DEDDF95FEC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b="1" dirty="0"/>
              <a:t>Argumentační seminář	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EC6AF19-921C-478E-874B-2977D72D2E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Mgr. Lukáš Čunek</a:t>
            </a:r>
          </a:p>
        </p:txBody>
      </p:sp>
    </p:spTree>
    <p:extLst>
      <p:ext uri="{BB962C8B-B14F-4D97-AF65-F5344CB8AC3E}">
        <p14:creationId xmlns:p14="http://schemas.microsoft.com/office/powerpoint/2010/main" val="409298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005D275-252F-4BEB-9B38-A40FA0520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Kritické myšlení podle 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4B5F85C-9833-40DF-BB40-B187B5DF7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cs-CZ" b="1" u="sng" dirty="0"/>
              <a:t>Kritické myšlení</a:t>
            </a:r>
            <a:r>
              <a:rPr lang="cs-CZ" b="1" dirty="0"/>
              <a:t> </a:t>
            </a:r>
            <a:r>
              <a:rPr lang="cs-CZ" dirty="0"/>
              <a:t>je schopnost posuzovat informace a vlastní myšlenky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r>
              <a:rPr lang="cs-CZ" b="1" u="sng" dirty="0"/>
              <a:t>Kritické myšlení</a:t>
            </a:r>
            <a:r>
              <a:rPr lang="cs-CZ" b="1" dirty="0"/>
              <a:t> </a:t>
            </a:r>
            <a:r>
              <a:rPr lang="cs-CZ" dirty="0"/>
              <a:t>je schopnost zručně pracovat se svým rozumem </a:t>
            </a:r>
            <a:br>
              <a:rPr lang="cs-CZ" dirty="0"/>
            </a:br>
            <a:r>
              <a:rPr lang="cs-CZ" dirty="0"/>
              <a:t>a logikou. Můžeme tak odhalit dezinformace, mýty a polopravdy, a dopátrat se kvalitních a užitečných informací. Uvědomění si klamů </a:t>
            </a:r>
            <a:br>
              <a:rPr lang="cs-CZ" dirty="0"/>
            </a:br>
            <a:r>
              <a:rPr lang="cs-CZ" dirty="0"/>
              <a:t>a iluzí, které ovlivňují naše vnímání a rozhodování, je prvním krokem </a:t>
            </a:r>
            <a:br>
              <a:rPr lang="cs-CZ" dirty="0"/>
            </a:br>
            <a:r>
              <a:rPr lang="cs-CZ" dirty="0"/>
              <a:t>k jejich překonání a rozumnějšímu jednání</a:t>
            </a:r>
          </a:p>
        </p:txBody>
      </p:sp>
    </p:spTree>
    <p:extLst>
      <p:ext uri="{BB962C8B-B14F-4D97-AF65-F5344CB8AC3E}">
        <p14:creationId xmlns:p14="http://schemas.microsoft.com/office/powerpoint/2010/main" val="326138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30D1C75-43AA-4BAD-9EF8-6F7F8DA24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02074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Rozpoznávání kvalitních informací</a:t>
            </a: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xmlns="" id="{B7F0FF2A-8D2D-41EF-816B-CE5A58ED4DFE}"/>
              </a:ext>
            </a:extLst>
          </p:cNvPr>
          <p:cNvSpPr txBox="1">
            <a:spLocks/>
          </p:cNvSpPr>
          <p:nvPr/>
        </p:nvSpPr>
        <p:spPr>
          <a:xfrm>
            <a:off x="838200" y="441300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b="1" dirty="0"/>
              <a:t>Uvědomění si iluzí, kterým sami podléháme</a:t>
            </a:r>
          </a:p>
        </p:txBody>
      </p:sp>
    </p:spTree>
    <p:extLst>
      <p:ext uri="{BB962C8B-B14F-4D97-AF65-F5344CB8AC3E}">
        <p14:creationId xmlns:p14="http://schemas.microsoft.com/office/powerpoint/2010/main" val="220646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D85D102-3D59-4183-839D-68B7D3F08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/>
              <a:t>Tři kroky kritického myšlení (Brian </a:t>
            </a:r>
            <a:r>
              <a:rPr lang="cs-CZ" b="1" dirty="0" err="1"/>
              <a:t>Dunning</a:t>
            </a:r>
            <a:r>
              <a:rPr lang="cs-CZ" b="1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C533F78-CB2A-42D0-8D33-C837335F1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r>
              <a:rPr lang="cs-CZ" sz="3000" b="1" dirty="0"/>
              <a:t>Zpochybnit (</a:t>
            </a:r>
            <a:r>
              <a:rPr lang="cs-CZ" sz="3000" b="1" dirty="0" err="1"/>
              <a:t>Chalange</a:t>
            </a:r>
            <a:r>
              <a:rPr lang="cs-CZ" sz="3000" b="1" dirty="0"/>
              <a:t>)</a:t>
            </a:r>
          </a:p>
          <a:p>
            <a:pPr lvl="1"/>
            <a:r>
              <a:rPr lang="cs-CZ" b="1" dirty="0"/>
              <a:t>Carl Raymond </a:t>
            </a:r>
            <a:r>
              <a:rPr lang="cs-CZ" b="1" dirty="0" err="1"/>
              <a:t>Popper</a:t>
            </a:r>
            <a:endParaRPr lang="cs-CZ" b="1" dirty="0"/>
          </a:p>
          <a:p>
            <a:pPr lvl="1"/>
            <a:r>
              <a:rPr lang="cs-CZ" b="1" dirty="0"/>
              <a:t>A </a:t>
            </a:r>
            <a:r>
              <a:rPr lang="cs-CZ" b="1" dirty="0" err="1"/>
              <a:t>dragon</a:t>
            </a:r>
            <a:r>
              <a:rPr lang="cs-CZ" b="1" dirty="0"/>
              <a:t> in my </a:t>
            </a:r>
            <a:r>
              <a:rPr lang="cs-CZ" b="1" dirty="0" err="1"/>
              <a:t>garage</a:t>
            </a:r>
            <a:endParaRPr lang="cs-CZ" b="1" dirty="0"/>
          </a:p>
          <a:p>
            <a:pPr lvl="2"/>
            <a:r>
              <a:rPr lang="cs-CZ" b="1" dirty="0"/>
              <a:t>https://www.youtube.com/watch?v=zklI1t0aPwU</a:t>
            </a:r>
          </a:p>
          <a:p>
            <a:endParaRPr lang="cs-CZ" b="1" dirty="0"/>
          </a:p>
          <a:p>
            <a:r>
              <a:rPr lang="cs-CZ" sz="3000" b="1" dirty="0"/>
              <a:t>Zvážit (</a:t>
            </a:r>
            <a:r>
              <a:rPr lang="cs-CZ" sz="3000" b="1" dirty="0" err="1"/>
              <a:t>Consider</a:t>
            </a:r>
            <a:r>
              <a:rPr lang="cs-CZ" sz="3000" b="1" dirty="0"/>
              <a:t>)</a:t>
            </a:r>
          </a:p>
          <a:p>
            <a:pPr lvl="1"/>
            <a:r>
              <a:rPr lang="cs-CZ" b="1" dirty="0" err="1"/>
              <a:t>Ocamova</a:t>
            </a:r>
            <a:r>
              <a:rPr lang="cs-CZ" b="1" dirty="0"/>
              <a:t> břitva</a:t>
            </a:r>
          </a:p>
          <a:p>
            <a:endParaRPr lang="cs-CZ" b="1" dirty="0"/>
          </a:p>
          <a:p>
            <a:r>
              <a:rPr lang="cs-CZ" sz="3000" b="1" dirty="0"/>
              <a:t>Zhodnotit (</a:t>
            </a:r>
            <a:r>
              <a:rPr lang="cs-CZ" sz="3000" b="1" dirty="0" err="1"/>
              <a:t>Conclude</a:t>
            </a:r>
            <a:r>
              <a:rPr lang="cs-CZ" sz="3000" b="1" dirty="0" smtClean="0"/>
              <a:t>)</a:t>
            </a:r>
          </a:p>
          <a:p>
            <a:endParaRPr lang="cs-CZ" sz="3000" b="1" dirty="0"/>
          </a:p>
          <a:p>
            <a:r>
              <a:rPr lang="cs-CZ" b="1" dirty="0"/>
              <a:t>https://www.youtube.com/watch?v=NKY6jJbyCo0&amp;ab_channel=SkeptoidMedia</a:t>
            </a:r>
          </a:p>
          <a:p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6681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Co je kognitivní zkreslení?</a:t>
            </a:r>
          </a:p>
        </p:txBody>
      </p:sp>
    </p:spTree>
    <p:extLst>
      <p:ext uri="{BB962C8B-B14F-4D97-AF65-F5344CB8AC3E}">
        <p14:creationId xmlns:p14="http://schemas.microsoft.com/office/powerpoint/2010/main" val="341040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Kolik kognitivních zkreslení existuje?</a:t>
            </a:r>
          </a:p>
        </p:txBody>
      </p:sp>
    </p:spTree>
    <p:extLst>
      <p:ext uri="{BB962C8B-B14F-4D97-AF65-F5344CB8AC3E}">
        <p14:creationId xmlns:p14="http://schemas.microsoft.com/office/powerpoint/2010/main" val="1638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86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327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C8AA216-2E0D-4A3F-BF13-260EFE8EC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17x24 = ?   </a:t>
            </a:r>
          </a:p>
        </p:txBody>
      </p:sp>
    </p:spTree>
    <p:extLst>
      <p:ext uri="{BB962C8B-B14F-4D97-AF65-F5344CB8AC3E}">
        <p14:creationId xmlns:p14="http://schemas.microsoft.com/office/powerpoint/2010/main" val="180332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C8AA216-2E0D-4A3F-BF13-260EFE8EC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17x24 = 408   </a:t>
            </a:r>
          </a:p>
        </p:txBody>
      </p:sp>
    </p:spTree>
    <p:extLst>
      <p:ext uri="{BB962C8B-B14F-4D97-AF65-F5344CB8AC3E}">
        <p14:creationId xmlns:p14="http://schemas.microsoft.com/office/powerpoint/2010/main" val="168507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B6DDF8C-6EC1-47B8-A9C1-D7DA05950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Dva systémy (Daniel </a:t>
            </a:r>
            <a:r>
              <a:rPr lang="cs-CZ" b="1" dirty="0" err="1"/>
              <a:t>Kahneman</a:t>
            </a:r>
            <a:r>
              <a:rPr lang="cs-CZ" b="1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E640F90-F1E5-4E49-874D-6C56E860A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Kahneman</a:t>
            </a:r>
            <a:r>
              <a:rPr lang="cs-CZ" b="1" dirty="0"/>
              <a:t>, D. (2012). </a:t>
            </a:r>
            <a:r>
              <a:rPr lang="cs-CZ" b="1" i="1" dirty="0"/>
              <a:t>Myšlení, rychlé a pomalé</a:t>
            </a:r>
            <a:r>
              <a:rPr lang="cs-CZ" b="1" dirty="0"/>
              <a:t>. Jan </a:t>
            </a:r>
            <a:r>
              <a:rPr lang="cs-CZ" b="1" dirty="0" err="1"/>
              <a:t>Melvil</a:t>
            </a:r>
            <a:r>
              <a:rPr lang="cs-CZ" b="1" dirty="0"/>
              <a:t> </a:t>
            </a:r>
            <a:r>
              <a:rPr lang="cs-CZ" b="1" dirty="0" err="1"/>
              <a:t>Publishing</a:t>
            </a:r>
            <a:r>
              <a:rPr lang="cs-CZ" b="1" dirty="0"/>
              <a:t>.</a:t>
            </a:r>
          </a:p>
          <a:p>
            <a:endParaRPr lang="cs-CZ" b="1" dirty="0"/>
          </a:p>
          <a:p>
            <a:r>
              <a:rPr lang="cs-CZ" b="1" dirty="0"/>
              <a:t>Systém 1</a:t>
            </a:r>
          </a:p>
          <a:p>
            <a:pPr lvl="1"/>
            <a:r>
              <a:rPr lang="cs-CZ" b="1" dirty="0"/>
              <a:t>Automatický, rychlý s malým nebo žádným úsilím a bez vědomé kontroly</a:t>
            </a:r>
          </a:p>
          <a:p>
            <a:pPr lvl="1"/>
            <a:endParaRPr lang="cs-CZ" b="1" dirty="0"/>
          </a:p>
          <a:p>
            <a:r>
              <a:rPr lang="cs-CZ" b="1" dirty="0"/>
              <a:t>Systém 2</a:t>
            </a:r>
          </a:p>
          <a:p>
            <a:pPr lvl="1"/>
            <a:r>
              <a:rPr lang="cs-CZ" b="1" dirty="0"/>
              <a:t>Založený na pozornosti, vyžaduje vědomé úsilí a funguje pomalu</a:t>
            </a:r>
          </a:p>
        </p:txBody>
      </p:sp>
    </p:spTree>
    <p:extLst>
      <p:ext uri="{BB962C8B-B14F-4D97-AF65-F5344CB8AC3E}">
        <p14:creationId xmlns:p14="http://schemas.microsoft.com/office/powerpoint/2010/main" val="352294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2B3C6F6-8486-404B-98DA-3751B00CD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Shrnutí minulé hodiny?</a:t>
            </a:r>
          </a:p>
        </p:txBody>
      </p:sp>
    </p:spTree>
    <p:extLst>
      <p:ext uri="{BB962C8B-B14F-4D97-AF65-F5344CB8AC3E}">
        <p14:creationId xmlns:p14="http://schemas.microsoft.com/office/powerpoint/2010/main" val="61828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FA90D70-4F5B-4FDC-8505-75AD12EFC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Jak tyto dva systémy souvisejí s kritickým myšlením?</a:t>
            </a:r>
          </a:p>
        </p:txBody>
      </p:sp>
    </p:spTree>
    <p:extLst>
      <p:ext uri="{BB962C8B-B14F-4D97-AF65-F5344CB8AC3E}">
        <p14:creationId xmlns:p14="http://schemas.microsoft.com/office/powerpoint/2010/main" val="354135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F11049D-B2C7-470B-9F5C-2FB901E0F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Odpovídejte co nejrychleji!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5FDEEAF-07BA-405C-914F-C8EE86F5D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Baseballová pálka a míček stojí dohromady $1.10. Pálka stojí o $1.00 více. Kolik stojí míček?</a:t>
            </a:r>
          </a:p>
          <a:p>
            <a:endParaRPr lang="cs-CZ" b="1" dirty="0"/>
          </a:p>
          <a:p>
            <a:r>
              <a:rPr lang="cs-CZ" b="1" dirty="0"/>
              <a:t>Když pět strojů vyrobí za pět minut pět věcí, jak dlouho to potrvá, než sto strojů vyrobí sto věcí?</a:t>
            </a:r>
          </a:p>
          <a:p>
            <a:endParaRPr lang="cs-CZ" b="1" dirty="0"/>
          </a:p>
          <a:p>
            <a:r>
              <a:rPr lang="cs-CZ" b="1" dirty="0"/>
              <a:t>Na hladině jezera je plocha z leknínů. Každý den se plocha zdvojnásobí. Jestliže celé jezero bude pokryto lekníny za čtyřicet osm dní, za jak dlouho bude lekníny pokryta polovina jezera?</a:t>
            </a:r>
          </a:p>
        </p:txBody>
      </p:sp>
    </p:spTree>
    <p:extLst>
      <p:ext uri="{BB962C8B-B14F-4D97-AF65-F5344CB8AC3E}">
        <p14:creationId xmlns:p14="http://schemas.microsoft.com/office/powerpoint/2010/main" val="2723451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E6FA46F-7D7B-4F4B-A467-898C78BE0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CRT - </a:t>
            </a:r>
            <a:r>
              <a:rPr lang="cs-CZ" b="1" dirty="0" err="1"/>
              <a:t>Shane</a:t>
            </a:r>
            <a:r>
              <a:rPr lang="cs-CZ" b="1" dirty="0"/>
              <a:t> Frederik (2005)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77966B0-7986-4A1A-A230-90552D7F2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Frederick, S. (2005). Cognitive reflection and decision making. </a:t>
            </a:r>
            <a:r>
              <a:rPr lang="en-US" b="1" i="1" dirty="0"/>
              <a:t>Journal of Economic perspectives</a:t>
            </a:r>
            <a:r>
              <a:rPr lang="en-US" b="1" dirty="0"/>
              <a:t>, </a:t>
            </a:r>
            <a:r>
              <a:rPr lang="en-US" b="1" i="1" dirty="0"/>
              <a:t>19</a:t>
            </a:r>
            <a:r>
              <a:rPr lang="en-US" b="1" dirty="0"/>
              <a:t>(4), 25-42.</a:t>
            </a:r>
            <a:endParaRPr lang="cs-CZ" b="1" dirty="0"/>
          </a:p>
          <a:p>
            <a:endParaRPr lang="cs-CZ" b="1" dirty="0"/>
          </a:p>
          <a:p>
            <a:r>
              <a:rPr lang="cs-CZ" b="1" dirty="0"/>
              <a:t>3 428 respondentů</a:t>
            </a:r>
          </a:p>
          <a:p>
            <a:r>
              <a:rPr lang="cs-CZ" b="1" dirty="0"/>
              <a:t>33% dotázaných neodpovědělo správně ani na jednu otázku</a:t>
            </a:r>
          </a:p>
          <a:p>
            <a:r>
              <a:rPr lang="cs-CZ" b="1" dirty="0"/>
              <a:t>17% dotázaných odpovědělo správně na všechny tři otázky</a:t>
            </a:r>
          </a:p>
        </p:txBody>
      </p:sp>
    </p:spTree>
    <p:extLst>
      <p:ext uri="{BB962C8B-B14F-4D97-AF65-F5344CB8AC3E}">
        <p14:creationId xmlns:p14="http://schemas.microsoft.com/office/powerpoint/2010/main" val="4176671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315" y="241373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/>
              <a:t>Některá zásadní kognitivní zkreslení</a:t>
            </a:r>
          </a:p>
        </p:txBody>
      </p:sp>
    </p:spTree>
    <p:extLst>
      <p:ext uri="{BB962C8B-B14F-4D97-AF65-F5344CB8AC3E}">
        <p14:creationId xmlns:p14="http://schemas.microsoft.com/office/powerpoint/2010/main" val="115199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062A8B2-65E1-4CD5-9CA8-EC9AD45E0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Sklon věřit – Daniel Gilbert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CBCD13E-E4D7-4897-8842-A5DBF4E6F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Gilbert, D. T. (1991). How mental systems believe. </a:t>
            </a:r>
            <a:r>
              <a:rPr lang="en-US" b="1" i="1" dirty="0"/>
              <a:t>American psychologist</a:t>
            </a:r>
            <a:r>
              <a:rPr lang="en-US" b="1" dirty="0"/>
              <a:t>, </a:t>
            </a:r>
            <a:r>
              <a:rPr lang="en-US" b="1" i="1" dirty="0"/>
              <a:t>46</a:t>
            </a:r>
            <a:r>
              <a:rPr lang="en-US" b="1" dirty="0"/>
              <a:t>(2), 107.</a:t>
            </a:r>
            <a:endParaRPr lang="cs-CZ" b="1" dirty="0"/>
          </a:p>
          <a:p>
            <a:endParaRPr lang="cs-CZ" b="1" dirty="0"/>
          </a:p>
          <a:p>
            <a:r>
              <a:rPr lang="cs-CZ" b="1" dirty="0"/>
              <a:t>Původ sahá až k </a:t>
            </a:r>
            <a:r>
              <a:rPr lang="cs-CZ" b="1" dirty="0" err="1"/>
              <a:t>Baruchu</a:t>
            </a:r>
            <a:r>
              <a:rPr lang="cs-CZ" b="1" dirty="0"/>
              <a:t> Spinozovi</a:t>
            </a:r>
          </a:p>
          <a:p>
            <a:r>
              <a:rPr lang="cs-CZ" b="1" dirty="0"/>
              <a:t>Cokoliv uslyšíme, prvním impulzem je tomu uvěřit</a:t>
            </a:r>
          </a:p>
          <a:p>
            <a:r>
              <a:rPr lang="cs-CZ" b="1" dirty="0"/>
              <a:t>Jedná se o automatickou reakci Systému 1</a:t>
            </a:r>
          </a:p>
          <a:p>
            <a:r>
              <a:rPr lang="cs-CZ" b="1" dirty="0"/>
              <a:t>Až zapojení Systému 2 způsobí to, že tomu věřit nebudeme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19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148A067-8020-45E2-AD11-E5572AAD0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Cvičení: Číselná řada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44B5310-389A-4E90-BF4D-7107DB06D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2, 4, 8, …</a:t>
            </a:r>
          </a:p>
          <a:p>
            <a:endParaRPr lang="cs-CZ" b="1" dirty="0"/>
          </a:p>
          <a:p>
            <a:r>
              <a:rPr lang="cs-CZ" b="1" dirty="0"/>
              <a:t>Existuje pravidlo, které říká, jaké číslo může být další</a:t>
            </a:r>
          </a:p>
          <a:p>
            <a:r>
              <a:rPr lang="cs-CZ" b="1" dirty="0"/>
              <a:t>Jaké bude další číslo? </a:t>
            </a:r>
          </a:p>
          <a:p>
            <a:r>
              <a:rPr lang="cs-CZ" b="1" dirty="0"/>
              <a:t>Kdo zná pravidlo, zvedne ruku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>
                <a:hlinkClick r:id="rId2"/>
              </a:rPr>
              <a:t>https://www.youtube.com/watch?v=AdRNgEktsvo&amp;t=2s</a:t>
            </a:r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4024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CB082BA-6223-4B3E-B3BB-3564CDCED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Konfirmační zkreslení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D6F5E7C-5609-4A94-9CF6-841583941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Pokud jsme o něčem přesvědčeni, pak hledáme důkazy pro</a:t>
            </a:r>
          </a:p>
          <a:p>
            <a:endParaRPr lang="cs-CZ" b="1" dirty="0"/>
          </a:p>
          <a:p>
            <a:r>
              <a:rPr lang="cs-CZ" b="1" dirty="0"/>
              <a:t>Sam je přátelský člověk</a:t>
            </a:r>
          </a:p>
          <a:p>
            <a:endParaRPr lang="cs-CZ" b="1" dirty="0"/>
          </a:p>
          <a:p>
            <a:r>
              <a:rPr lang="cs-CZ" b="1" dirty="0"/>
              <a:t>Sam není přátelský člověk</a:t>
            </a:r>
          </a:p>
          <a:p>
            <a:endParaRPr lang="cs-CZ" b="1" dirty="0"/>
          </a:p>
          <a:p>
            <a:r>
              <a:rPr lang="cs-CZ" b="1" dirty="0"/>
              <a:t>Vědecká metoda se snaží hledat důkazy proti</a:t>
            </a:r>
          </a:p>
          <a:p>
            <a:endParaRPr lang="cs-CZ" b="1" dirty="0"/>
          </a:p>
          <a:p>
            <a:r>
              <a:rPr lang="cs-CZ" b="1" dirty="0"/>
              <a:t>Sociální bubliny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54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95E4B48-F4CA-4B71-9FC8-B6E622DF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Cvičení: Transplantace srdce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E429E60-8258-4C0E-BE17-ABFDB260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Rozhodněte, komu z následujících čekatelů bude transplantováno srdce</a:t>
            </a:r>
          </a:p>
          <a:p>
            <a:endParaRPr lang="cs-CZ" b="1" dirty="0"/>
          </a:p>
          <a:p>
            <a:r>
              <a:rPr lang="cs-CZ" b="1" dirty="0"/>
              <a:t>Devětadvacetiletý</a:t>
            </a:r>
            <a:r>
              <a:rPr lang="cs-CZ" b="1" dirty="0">
                <a:effectLst/>
              </a:rPr>
              <a:t> vrcholový sportovec, který měl reprezentovat vlast </a:t>
            </a:r>
          </a:p>
          <a:p>
            <a:r>
              <a:rPr lang="cs-CZ" b="1" dirty="0">
                <a:effectLst/>
              </a:rPr>
              <a:t>Pětileté děvčátko s mentální retardací středního stupně </a:t>
            </a:r>
            <a:endParaRPr lang="cs-CZ" b="1" dirty="0"/>
          </a:p>
          <a:p>
            <a:r>
              <a:rPr lang="cs-CZ" b="1" dirty="0">
                <a:effectLst/>
              </a:rPr>
              <a:t>Dvaašedesátiletá matka šesti dospělých dětí </a:t>
            </a:r>
            <a:endParaRPr lang="cs-CZ" b="1" dirty="0"/>
          </a:p>
          <a:p>
            <a:r>
              <a:rPr lang="cs-CZ" b="1" dirty="0">
                <a:effectLst/>
              </a:rPr>
              <a:t>Třiatřicetiletý farář římskokatolické církve </a:t>
            </a:r>
            <a:endParaRPr lang="cs-CZ" b="1" dirty="0"/>
          </a:p>
          <a:p>
            <a:r>
              <a:rPr lang="cs-CZ" b="1" dirty="0">
                <a:effectLst/>
              </a:rPr>
              <a:t>Sedmatřicetiletý romský dělník</a:t>
            </a:r>
          </a:p>
          <a:p>
            <a:r>
              <a:rPr lang="cs-CZ" b="1" dirty="0">
                <a:effectLst/>
              </a:rPr>
              <a:t>Osmačtyřicetiletá lékařka, kter</a:t>
            </a:r>
            <a:r>
              <a:rPr lang="cs-CZ" b="1" dirty="0"/>
              <a:t>á současně pracuje ve výzkumu</a:t>
            </a:r>
            <a:endParaRPr lang="cs-CZ" b="1" dirty="0">
              <a:effectLst/>
            </a:endParaRPr>
          </a:p>
          <a:p>
            <a:r>
              <a:rPr lang="cs-CZ" b="1" dirty="0"/>
              <a:t>Čtyřicetil</a:t>
            </a:r>
            <a:r>
              <a:rPr lang="cs-CZ" b="1" dirty="0">
                <a:effectLst/>
              </a:rPr>
              <a:t>etý bývalý poslanec parlamentu, v současnosti podnikatel</a:t>
            </a:r>
            <a:endParaRPr lang="cs-CZ" b="1" dirty="0"/>
          </a:p>
          <a:p>
            <a:r>
              <a:rPr lang="cs-CZ" b="1" dirty="0">
                <a:effectLst/>
              </a:rPr>
              <a:t>Dvacetiletá středoškolačka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5464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CE1E311-E085-495A-9B43-38D9280DF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WYSIATI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3774D3C-FAC6-47B0-BDA2-7E6EB119F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/>
              <a:t>What</a:t>
            </a:r>
            <a:r>
              <a:rPr lang="cs-CZ" b="1" dirty="0"/>
              <a:t> </a:t>
            </a:r>
            <a:r>
              <a:rPr lang="cs-CZ" b="1" dirty="0" err="1"/>
              <a:t>you</a:t>
            </a:r>
            <a:r>
              <a:rPr lang="cs-CZ" b="1" dirty="0"/>
              <a:t> </a:t>
            </a:r>
            <a:r>
              <a:rPr lang="cs-CZ" b="1" dirty="0" err="1"/>
              <a:t>see</a:t>
            </a:r>
            <a:r>
              <a:rPr lang="cs-CZ" b="1" dirty="0"/>
              <a:t> </a:t>
            </a:r>
            <a:r>
              <a:rPr lang="cs-CZ" b="1" dirty="0" err="1"/>
              <a:t>is</a:t>
            </a:r>
            <a:r>
              <a:rPr lang="cs-CZ" b="1" dirty="0"/>
              <a:t> </a:t>
            </a:r>
            <a:r>
              <a:rPr lang="cs-CZ" b="1" dirty="0" err="1"/>
              <a:t>all</a:t>
            </a:r>
            <a:r>
              <a:rPr lang="cs-CZ" b="1" dirty="0"/>
              <a:t> </a:t>
            </a:r>
            <a:r>
              <a:rPr lang="cs-CZ" b="1" dirty="0" err="1"/>
              <a:t>there</a:t>
            </a:r>
            <a:r>
              <a:rPr lang="cs-CZ" b="1" dirty="0"/>
              <a:t> </a:t>
            </a:r>
            <a:r>
              <a:rPr lang="cs-CZ" b="1" dirty="0" err="1"/>
              <a:t>is</a:t>
            </a:r>
            <a:endParaRPr lang="cs-CZ" b="1" dirty="0"/>
          </a:p>
          <a:p>
            <a:endParaRPr lang="cs-CZ" b="1" dirty="0"/>
          </a:p>
          <a:p>
            <a:r>
              <a:rPr lang="cs-CZ" b="1" dirty="0"/>
              <a:t>Závěry tvoříme na základě informací, které máme k dispozici a nepřipouštíme si, že existují i další, které ale k dispozici nemáme</a:t>
            </a:r>
          </a:p>
          <a:p>
            <a:endParaRPr lang="cs-CZ" b="1" dirty="0"/>
          </a:p>
          <a:p>
            <a:r>
              <a:rPr lang="cs-CZ" b="1" dirty="0"/>
              <a:t>„Šance pacienta na přežití jeden měsíc po operaci je 90%“</a:t>
            </a:r>
          </a:p>
          <a:p>
            <a:r>
              <a:rPr lang="cs-CZ" b="1" dirty="0"/>
              <a:t>„Úmrtnost během prvního měsíce po operaci je 10%“</a:t>
            </a:r>
          </a:p>
          <a:p>
            <a:endParaRPr lang="cs-CZ" b="1" dirty="0"/>
          </a:p>
          <a:p>
            <a:r>
              <a:rPr lang="en-US" b="1" dirty="0"/>
              <a:t>Brenner, L. A., Koehler, D. J., &amp; Tversky, A. (1996). On the evaluation of one‐sided evidence. </a:t>
            </a:r>
            <a:r>
              <a:rPr lang="en-US" b="1" i="1" dirty="0"/>
              <a:t>Journal of Behavioral Decision Making</a:t>
            </a:r>
            <a:r>
              <a:rPr lang="en-US" b="1" dirty="0"/>
              <a:t>, </a:t>
            </a:r>
            <a:r>
              <a:rPr lang="en-US" b="1" i="1" dirty="0"/>
              <a:t>9</a:t>
            </a:r>
            <a:r>
              <a:rPr lang="en-US" b="1" dirty="0"/>
              <a:t>(1), 59-70.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4376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F4A975C-DFB6-4731-9B59-B1349C32D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Cvičení: domácí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5D70A87-39CF-41C4-86B1-DE8D6E4A8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Jak velký přínos (v %), podle vašeho názoru, máte na udržování pořádku v domácnosti?</a:t>
            </a:r>
          </a:p>
          <a:p>
            <a:endParaRPr lang="cs-CZ" b="1" dirty="0"/>
          </a:p>
          <a:p>
            <a:r>
              <a:rPr lang="cs-CZ" b="1" dirty="0"/>
              <a:t>Součet se pravděpodobně nerovná 100%</a:t>
            </a:r>
          </a:p>
          <a:p>
            <a:endParaRPr lang="cs-CZ" b="1" dirty="0"/>
          </a:p>
          <a:p>
            <a:r>
              <a:rPr lang="en-US" b="1" dirty="0"/>
              <a:t>Ross, M., &amp; </a:t>
            </a:r>
            <a:r>
              <a:rPr lang="en-US" b="1" dirty="0" err="1"/>
              <a:t>Sicoly</a:t>
            </a:r>
            <a:r>
              <a:rPr lang="en-US" b="1" dirty="0"/>
              <a:t>, F. (1979). Egocentric biases in availability and attribution. </a:t>
            </a:r>
            <a:r>
              <a:rPr lang="en-US" b="1" i="1" dirty="0"/>
              <a:t>Journal of personality and social psychology</a:t>
            </a:r>
            <a:r>
              <a:rPr lang="en-US" b="1" dirty="0"/>
              <a:t>, </a:t>
            </a:r>
            <a:r>
              <a:rPr lang="en-US" b="1" i="1" dirty="0"/>
              <a:t>37</a:t>
            </a:r>
            <a:r>
              <a:rPr lang="en-US" b="1" dirty="0"/>
              <a:t>(3), 322.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6486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D10ADBF-FB9A-4B54-8C41-EBA7C314E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Zásadní body minulé hodiny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2FC5456-B9DD-4E12-B55F-6194CF5DD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Základem je diskuse na různá témata za různých podmínek</a:t>
            </a:r>
          </a:p>
          <a:p>
            <a:pPr lvl="1"/>
            <a:r>
              <a:rPr lang="cs-CZ" b="1" dirty="0">
                <a:hlinkClick r:id="rId2"/>
              </a:rPr>
              <a:t>https://docs.google.com/spreadsheets/d/1FyFIem064wfwgCGNeCvPfqnmlmNChpozV-Ahi3r5tZg/edit#gid=0</a:t>
            </a:r>
            <a:endParaRPr lang="cs-CZ" b="1" dirty="0"/>
          </a:p>
          <a:p>
            <a:r>
              <a:rPr lang="cs-CZ" b="1" dirty="0"/>
              <a:t>Cílem je rozvinout u vás schopnost reagovat na ostatní názory</a:t>
            </a:r>
          </a:p>
          <a:p>
            <a:r>
              <a:rPr lang="cs-CZ" b="1" dirty="0"/>
              <a:t>Pravidla</a:t>
            </a:r>
          </a:p>
          <a:p>
            <a:pPr marL="457200" lvl="1" indent="0">
              <a:buNone/>
            </a:pPr>
            <a:r>
              <a:rPr lang="cs-CZ" b="1" dirty="0"/>
              <a:t>Myslím si protože		Reagovat veřejně 		Nebrat to moc osobně</a:t>
            </a:r>
          </a:p>
          <a:p>
            <a:pPr marL="457200" lvl="1" indent="0">
              <a:buNone/>
            </a:pPr>
            <a:r>
              <a:rPr lang="cs-CZ" b="1" dirty="0"/>
              <a:t>Naslouchat si		Neútočit na mluvčího		Nechat to za dveřmi</a:t>
            </a:r>
          </a:p>
          <a:p>
            <a:pPr marL="457200" lvl="1" indent="0">
              <a:buNone/>
            </a:pPr>
            <a:r>
              <a:rPr lang="cs-CZ" b="1" dirty="0"/>
              <a:t>Respektovat názor	</a:t>
            </a:r>
            <a:r>
              <a:rPr lang="cs-CZ" b="1" dirty="0"/>
              <a:t>S</a:t>
            </a:r>
            <a:r>
              <a:rPr lang="cs-CZ" b="1" dirty="0" smtClean="0"/>
              <a:t>top </a:t>
            </a:r>
            <a:r>
              <a:rPr lang="cs-CZ" b="1" dirty="0"/>
              <a:t>		</a:t>
            </a:r>
            <a:r>
              <a:rPr lang="cs-CZ" b="1" dirty="0" smtClean="0"/>
              <a:t>		</a:t>
            </a:r>
            <a:r>
              <a:rPr lang="cs-CZ" b="1" dirty="0"/>
              <a:t>			</a:t>
            </a:r>
          </a:p>
          <a:p>
            <a:pPr lvl="1"/>
            <a:endParaRPr lang="cs-CZ" b="1" dirty="0"/>
          </a:p>
          <a:p>
            <a:pPr lvl="1"/>
            <a:endParaRPr lang="cs-CZ" b="1" dirty="0"/>
          </a:p>
          <a:p>
            <a:pPr marL="457200" lvl="1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9955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B9669A7-7179-43B0-BF47-1F4EC9338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Heuristika dostupnosti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0817FB3-9A9D-42EC-A17A-A6D176384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Jestliže usuzujeme na velikost kategorie, toto hodnocení je ovlivněné naší schopností vybavit si příklady dané situace</a:t>
            </a:r>
          </a:p>
          <a:p>
            <a:endParaRPr lang="cs-CZ" b="1" dirty="0"/>
          </a:p>
          <a:p>
            <a:r>
              <a:rPr lang="cs-CZ" b="1" dirty="0"/>
              <a:t>Počet příkladů</a:t>
            </a:r>
          </a:p>
          <a:p>
            <a:r>
              <a:rPr lang="cs-CZ" b="1" dirty="0"/>
              <a:t>Snadnost, s jakou jsme si příklady vybavili</a:t>
            </a:r>
          </a:p>
          <a:p>
            <a:endParaRPr lang="cs-CZ" b="1" dirty="0"/>
          </a:p>
          <a:p>
            <a:r>
              <a:rPr lang="en-US" b="1" dirty="0"/>
              <a:t>Schwarz, N., Bless, H., </a:t>
            </a:r>
            <a:r>
              <a:rPr lang="en-US" b="1" dirty="0" err="1"/>
              <a:t>Strack</a:t>
            </a:r>
            <a:r>
              <a:rPr lang="en-US" b="1" dirty="0"/>
              <a:t>, F., </a:t>
            </a:r>
            <a:r>
              <a:rPr lang="en-US" b="1" dirty="0" err="1"/>
              <a:t>Klumpp</a:t>
            </a:r>
            <a:r>
              <a:rPr lang="en-US" b="1" dirty="0"/>
              <a:t>, G., </a:t>
            </a:r>
            <a:r>
              <a:rPr lang="en-US" b="1" dirty="0" err="1"/>
              <a:t>Rittenauer-Schatka</a:t>
            </a:r>
            <a:r>
              <a:rPr lang="en-US" b="1" dirty="0"/>
              <a:t>, H., &amp; Simons, A. (1991). Ease of retrieval as information: Another look at the availability heuristic. </a:t>
            </a:r>
            <a:r>
              <a:rPr lang="en-US" b="1" i="1" dirty="0"/>
              <a:t>Journal of Personality and Social psychology</a:t>
            </a:r>
            <a:r>
              <a:rPr lang="en-US" b="1" dirty="0"/>
              <a:t>, </a:t>
            </a:r>
            <a:r>
              <a:rPr lang="en-US" b="1" i="1" dirty="0"/>
              <a:t>61</a:t>
            </a:r>
            <a:r>
              <a:rPr lang="en-US" b="1" dirty="0"/>
              <a:t>(2), 195.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5147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86CB65E-B8F5-401D-B197-AC697CE8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29000"/>
            <a:ext cx="10515600" cy="987635"/>
          </a:xfrm>
        </p:spPr>
        <p:txBody>
          <a:bodyPr>
            <a:noAutofit/>
          </a:bodyPr>
          <a:lstStyle/>
          <a:p>
            <a:pPr algn="ctr"/>
            <a:r>
              <a:rPr lang="cs-CZ" b="1" dirty="0"/>
              <a:t>Čím více argumentů pro bude muset kdokoliv přednést, tím méně jistý svoji volbou si nakonec bude.</a:t>
            </a:r>
            <a:br>
              <a:rPr lang="cs-CZ" b="1" dirty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6933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0457078-46F0-46DB-831B-E26C381EB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95996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Zdroje o kritickém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hlinkClick r:id="rId2"/>
              </a:rPr>
              <a:t>https://www.krimys.cz/prednasky/</a:t>
            </a:r>
            <a:endParaRPr lang="cs-CZ" b="1" dirty="0"/>
          </a:p>
          <a:p>
            <a:endParaRPr lang="cs-CZ" b="1" dirty="0"/>
          </a:p>
          <a:p>
            <a:r>
              <a:rPr lang="cs-CZ" b="1" dirty="0">
                <a:hlinkClick r:id="rId3"/>
              </a:rPr>
              <a:t>https://www.youtube.com/watch?v=y16p-1k81vo&amp;t=2225s</a:t>
            </a:r>
            <a:endParaRPr lang="cs-CZ" b="1" dirty="0"/>
          </a:p>
          <a:p>
            <a:endParaRPr lang="cs-CZ" b="1" dirty="0"/>
          </a:p>
          <a:p>
            <a:r>
              <a:rPr lang="cs-CZ" b="1" dirty="0">
                <a:hlinkClick r:id="rId4"/>
              </a:rPr>
              <a:t>https://www.youtube.com/watch?v=AdRNgEktsvo&amp;t=2s</a:t>
            </a:r>
            <a:endParaRPr lang="cs-CZ" b="1" dirty="0"/>
          </a:p>
          <a:p>
            <a:endParaRPr lang="cs-CZ" b="1" dirty="0"/>
          </a:p>
          <a:p>
            <a:r>
              <a:rPr lang="cs-CZ" b="1" dirty="0">
                <a:hlinkClick r:id="rId5"/>
              </a:rPr>
              <a:t>https://www.youtube.com/watch?v=NKY6jJbyCo0&amp;t=418s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40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E955B8D-AB1A-46B9-AAD7-1DE6519A5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Zdroje o kognitivních zkresleních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0E3783C-72DD-4A20-B8F2-69EFADD27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Daniel </a:t>
            </a:r>
            <a:r>
              <a:rPr lang="cs-CZ" b="1" dirty="0" err="1"/>
              <a:t>Kahneman</a:t>
            </a:r>
            <a:r>
              <a:rPr lang="cs-CZ" b="1" dirty="0"/>
              <a:t> – Myšlení rychlé a pomalé</a:t>
            </a:r>
          </a:p>
          <a:p>
            <a:pPr lvl="1"/>
            <a:r>
              <a:rPr lang="cs-CZ" b="1" dirty="0" err="1"/>
              <a:t>Kahneman</a:t>
            </a:r>
            <a:r>
              <a:rPr lang="cs-CZ" b="1" dirty="0"/>
              <a:t>, D. (2012). </a:t>
            </a:r>
            <a:r>
              <a:rPr lang="cs-CZ" b="1" i="1" dirty="0"/>
              <a:t>Myšlení, rychlé a pomalé</a:t>
            </a:r>
            <a:r>
              <a:rPr lang="cs-CZ" b="1" dirty="0"/>
              <a:t>. Jan </a:t>
            </a:r>
            <a:r>
              <a:rPr lang="cs-CZ" b="1" dirty="0" err="1"/>
              <a:t>Melvil</a:t>
            </a:r>
            <a:r>
              <a:rPr lang="cs-CZ" b="1" dirty="0"/>
              <a:t> </a:t>
            </a:r>
            <a:r>
              <a:rPr lang="cs-CZ" b="1" dirty="0" err="1"/>
              <a:t>Publishing</a:t>
            </a:r>
            <a:r>
              <a:rPr lang="cs-CZ" b="1" dirty="0"/>
              <a:t>.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 err="1"/>
              <a:t>Cognitive</a:t>
            </a:r>
            <a:r>
              <a:rPr lang="cs-CZ" b="1" dirty="0"/>
              <a:t> </a:t>
            </a:r>
            <a:r>
              <a:rPr lang="cs-CZ" b="1" dirty="0" err="1"/>
              <a:t>Illusions</a:t>
            </a:r>
            <a:r>
              <a:rPr lang="cs-CZ" b="1" dirty="0"/>
              <a:t> – editováno </a:t>
            </a:r>
            <a:r>
              <a:rPr lang="cs-CZ" b="1" dirty="0" err="1"/>
              <a:t>Rüdiger</a:t>
            </a:r>
            <a:r>
              <a:rPr lang="cs-CZ" b="1" dirty="0"/>
              <a:t> R. Pohl</a:t>
            </a:r>
          </a:p>
          <a:p>
            <a:pPr lvl="1"/>
            <a:r>
              <a:rPr lang="en-US" b="1" dirty="0"/>
              <a:t>Pohl, R. F. (Ed.). (2016). </a:t>
            </a:r>
            <a:r>
              <a:rPr lang="en-US" b="1" i="1" dirty="0"/>
              <a:t>Cognitive illusions: Intriguing phenomena in judgement, thinking and memory</a:t>
            </a:r>
            <a:r>
              <a:rPr lang="en-US" b="1" dirty="0"/>
              <a:t>. Psychology Press.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231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xmlns="" id="{14D35F18-2048-4C90-BE70-BE6A7641B2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3840000" cy="2880000"/>
          </a:xfrm>
          <a:prstGeom prst="rect">
            <a:avLst/>
          </a:prstGeom>
        </p:spPr>
      </p:pic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xmlns="" id="{C5F28D7C-146E-4A8D-AD11-614EBFE3AB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985" y="0"/>
            <a:ext cx="3051743" cy="2880000"/>
          </a:xfrm>
          <a:prstGeom prst="rect">
            <a:avLst/>
          </a:prstGeom>
        </p:spPr>
      </p:pic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xmlns="" id="{B6CAD87F-BFA7-43D8-A95B-662A5FAA22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4674" y="0"/>
            <a:ext cx="5142857" cy="288000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04899A5F-D0F9-4556-912D-D53DDF1BED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25" y="3860662"/>
            <a:ext cx="2880000" cy="2880000"/>
          </a:xfrm>
          <a:prstGeom prst="rect">
            <a:avLst/>
          </a:prstGeom>
        </p:spPr>
      </p:pic>
      <p:pic>
        <p:nvPicPr>
          <p:cNvPr id="11" name="Obrázek 10" descr="Obsah obrázku text, interiér&#10;&#10;Popis byl vytvořen automaticky">
            <a:extLst>
              <a:ext uri="{FF2B5EF4-FFF2-40B4-BE49-F238E27FC236}">
                <a16:creationId xmlns:a16="http://schemas.microsoft.com/office/drawing/2014/main" xmlns="" id="{9D583E93-E51D-4208-962E-D1159FB8F94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4290771"/>
            <a:ext cx="2880000" cy="1612800"/>
          </a:xfrm>
          <a:prstGeom prst="rect">
            <a:avLst/>
          </a:prstGeom>
        </p:spPr>
      </p:pic>
      <p:pic>
        <p:nvPicPr>
          <p:cNvPr id="13" name="Obrázek 12" descr="Obsah obrázku text&#10;&#10;Popis byl vytvořen automaticky">
            <a:extLst>
              <a:ext uri="{FF2B5EF4-FFF2-40B4-BE49-F238E27FC236}">
                <a16:creationId xmlns:a16="http://schemas.microsoft.com/office/drawing/2014/main" xmlns="" id="{120EE37B-E2DB-4000-9E0E-7FB6AE08D09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102" y="3978001"/>
            <a:ext cx="2880000" cy="2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87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16E73C-66BE-41A5-ADF0-86ACCF1C2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Kde brát témata?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4733867-6D2A-45E1-B893-C82C1988A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6750"/>
            <a:ext cx="10515600" cy="4351338"/>
          </a:xfrm>
        </p:spPr>
        <p:txBody>
          <a:bodyPr/>
          <a:lstStyle/>
          <a:p>
            <a:r>
              <a:rPr lang="cs-CZ" b="1" dirty="0"/>
              <a:t>Kdekoliv</a:t>
            </a:r>
          </a:p>
          <a:p>
            <a:endParaRPr lang="cs-CZ" b="1" dirty="0">
              <a:hlinkClick r:id="rId2"/>
            </a:endParaRPr>
          </a:p>
          <a:p>
            <a:r>
              <a:rPr lang="cs-CZ" b="1" i="0" dirty="0">
                <a:effectLst/>
                <a:latin typeface="Roboto" panose="020B0604020202020204" pitchFamily="2" charset="0"/>
              </a:rPr>
              <a:t>Pseudovědci, konspirátoři a hranice kritického myšlení</a:t>
            </a:r>
          </a:p>
          <a:p>
            <a:pPr lvl="1"/>
            <a:r>
              <a:rPr lang="cs-CZ" b="1" dirty="0">
                <a:hlinkClick r:id="rId2"/>
              </a:rPr>
              <a:t>https://www.youtube.com/watch?v=U4mYncH0378&amp;t=2s</a:t>
            </a:r>
            <a:endParaRPr lang="cs-CZ" b="1" dirty="0"/>
          </a:p>
          <a:p>
            <a:pPr lvl="1"/>
            <a:endParaRPr lang="cs-CZ" dirty="0">
              <a:latin typeface="Roboto" panose="020B0604020202020204" pitchFamily="2" charset="0"/>
            </a:endParaRPr>
          </a:p>
          <a:p>
            <a:r>
              <a:rPr lang="cs-CZ" b="1" i="0" dirty="0">
                <a:effectLst/>
                <a:latin typeface="Roboto" panose="020B0604020202020204" pitchFamily="2" charset="0"/>
              </a:rPr>
              <a:t>Večery na FF UK</a:t>
            </a:r>
          </a:p>
          <a:p>
            <a:pPr lvl="1"/>
            <a:r>
              <a:rPr lang="cs-CZ" b="1" dirty="0">
                <a:hlinkClick r:id="rId3"/>
              </a:rPr>
              <a:t>https://www.youtube.com/watch?v=AdRNgEktsvo</a:t>
            </a:r>
            <a:endParaRPr lang="cs-CZ" b="1" dirty="0"/>
          </a:p>
          <a:p>
            <a:pPr lvl="1"/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1679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719538E-62A6-4F7B-B750-FCA3E2841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Kritické myšlení</a:t>
            </a:r>
          </a:p>
        </p:txBody>
      </p:sp>
    </p:spTree>
    <p:extLst>
      <p:ext uri="{BB962C8B-B14F-4D97-AF65-F5344CB8AC3E}">
        <p14:creationId xmlns:p14="http://schemas.microsoft.com/office/powerpoint/2010/main" val="204363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418F1CD-985B-42CF-AF78-64188E885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Co víte o kritickém myšlení?</a:t>
            </a:r>
          </a:p>
        </p:txBody>
      </p:sp>
    </p:spTree>
    <p:extLst>
      <p:ext uri="{BB962C8B-B14F-4D97-AF65-F5344CB8AC3E}">
        <p14:creationId xmlns:p14="http://schemas.microsoft.com/office/powerpoint/2010/main" val="241995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767F7DB-5243-45F9-9521-8B0423857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Je kritické myšlení důležité?</a:t>
            </a:r>
          </a:p>
        </p:txBody>
      </p:sp>
    </p:spTree>
    <p:extLst>
      <p:ext uri="{BB962C8B-B14F-4D97-AF65-F5344CB8AC3E}">
        <p14:creationId xmlns:p14="http://schemas.microsoft.com/office/powerpoint/2010/main" val="295619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2D9A679-5B04-4B6E-88CA-9A9EF4511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Co je kritické myšlení?</a:t>
            </a:r>
          </a:p>
        </p:txBody>
      </p:sp>
    </p:spTree>
    <p:extLst>
      <p:ext uri="{BB962C8B-B14F-4D97-AF65-F5344CB8AC3E}">
        <p14:creationId xmlns:p14="http://schemas.microsoft.com/office/powerpoint/2010/main" val="103116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830</Words>
  <Application>Microsoft Office PowerPoint</Application>
  <PresentationFormat>Vlastní</PresentationFormat>
  <Paragraphs>151</Paragraphs>
  <Slides>34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Motiv Office</vt:lpstr>
      <vt:lpstr>Argumentační seminář </vt:lpstr>
      <vt:lpstr>Shrnutí minulé hodiny?</vt:lpstr>
      <vt:lpstr>Zásadní body minulé hodiny</vt:lpstr>
      <vt:lpstr>Prezentace aplikace PowerPoint</vt:lpstr>
      <vt:lpstr>Kde brát témata?</vt:lpstr>
      <vt:lpstr>Kritické myšlení</vt:lpstr>
      <vt:lpstr>Co víte o kritickém myšlení?</vt:lpstr>
      <vt:lpstr>Je kritické myšlení důležité?</vt:lpstr>
      <vt:lpstr>Co je kritické myšlení?</vt:lpstr>
      <vt:lpstr>Kritické myšlení podle teorie</vt:lpstr>
      <vt:lpstr>Rozpoznávání kvalitních informací</vt:lpstr>
      <vt:lpstr>Tři kroky kritického myšlení (Brian Dunning)</vt:lpstr>
      <vt:lpstr>Co je kognitivní zkreslení?</vt:lpstr>
      <vt:lpstr>Kolik kognitivních zkreslení existuje?</vt:lpstr>
      <vt:lpstr>Prezentace aplikace PowerPoint</vt:lpstr>
      <vt:lpstr>Prezentace aplikace PowerPoint</vt:lpstr>
      <vt:lpstr>17x24 = ?   </vt:lpstr>
      <vt:lpstr>17x24 = 408   </vt:lpstr>
      <vt:lpstr>Dva systémy (Daniel Kahneman)</vt:lpstr>
      <vt:lpstr>Jak tyto dva systémy souvisejí s kritickým myšlením?</vt:lpstr>
      <vt:lpstr>Odpovídejte co nejrychleji!</vt:lpstr>
      <vt:lpstr>CRT - Shane Frederik (2005)</vt:lpstr>
      <vt:lpstr>Některá zásadní kognitivní zkreslení</vt:lpstr>
      <vt:lpstr>Sklon věřit – Daniel Gilbert</vt:lpstr>
      <vt:lpstr>Cvičení: Číselná řada</vt:lpstr>
      <vt:lpstr>Konfirmační zkreslení</vt:lpstr>
      <vt:lpstr>Cvičení: Transplantace srdce</vt:lpstr>
      <vt:lpstr>WYSIATI</vt:lpstr>
      <vt:lpstr>Cvičení: domácí práce</vt:lpstr>
      <vt:lpstr>Heuristika dostupnosti</vt:lpstr>
      <vt:lpstr>Čím více argumentů pro bude muset kdokoliv přednést, tím méně jistý svoji volbou si nakonec bude. </vt:lpstr>
      <vt:lpstr>Děkuji za pozornost!</vt:lpstr>
      <vt:lpstr>Zdroje o kritickém myšlení</vt:lpstr>
      <vt:lpstr>Zdroje o kognitivních zkresleních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Argumentační seminář </dc:title>
  <dc:creator>Lukáš Čunek</dc:creator>
  <cp:lastModifiedBy>Lukáš Čunek</cp:lastModifiedBy>
  <cp:revision>21</cp:revision>
  <dcterms:created xsi:type="dcterms:W3CDTF">2021-08-06T13:53:27Z</dcterms:created>
  <dcterms:modified xsi:type="dcterms:W3CDTF">2022-09-26T09:11:11Z</dcterms:modified>
</cp:coreProperties>
</file>