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–Josef Novák</a:t>
            </a:r>
          </a:p>
        </p:txBody>
      </p:sp>
      <p:sp>
        <p:nvSpPr>
          <p:cNvPr id="94" name="„Sem napište citát.“"/>
          <p:cNvSpPr txBox="1"/>
          <p:nvPr>
            <p:ph type="body" sz="quarter" idx="22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9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etailní záběr bílých květů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šíř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tailní záběr bílých květů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2" name="Text úrovně 1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/>
          <p:nvPr>
            <p:ph type="sldNum" sz="quarter" idx="2"/>
          </p:nvPr>
        </p:nvSpPr>
        <p:spPr>
          <a:xfrm>
            <a:off x="11937207" y="12839700"/>
            <a:ext cx="485776" cy="558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etailní záběr bílých květů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0" name="Text úrovně 1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etailní záběr bílých květů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ě 1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etailní záběr bílých květů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Černobílá fotka s detailním záběrem kuželovitého květu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Černobílá fotka s detailním záběrem květu sedmikrásky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37207" y="12865100"/>
            <a:ext cx="485776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SM TÝDNŮ S MINDFULNES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OSM TÝDNŮ S MINDFULNESS</a:t>
            </a:r>
          </a:p>
        </p:txBody>
      </p:sp>
      <p:sp>
        <p:nvSpPr>
          <p:cNvPr id="120" name="Bc. Zuzana Zimová, Bc. Hilda Raczková"/>
          <p:cNvSpPr txBox="1"/>
          <p:nvPr>
            <p:ph type="subTitle" sz="quarter" idx="1"/>
          </p:nvPr>
        </p:nvSpPr>
        <p:spPr>
          <a:xfrm>
            <a:off x="-4119244" y="12372836"/>
            <a:ext cx="21437601" cy="2032001"/>
          </a:xfrm>
          <a:prstGeom prst="rect">
            <a:avLst/>
          </a:prstGeom>
        </p:spPr>
        <p:txBody>
          <a:bodyPr/>
          <a:lstStyle/>
          <a:p>
            <a:pPr/>
            <a:r>
              <a:t>Bc. Zuzana Zimová, Bc. Hilda Raczková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Výzkum odol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Výzkum odolnosti</a:t>
            </a:r>
          </a:p>
        </p:txBody>
      </p:sp>
      <p:sp>
        <p:nvSpPr>
          <p:cNvPr id="123" name="Univerzita obrany v Hradci Králov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Univerzita obrany v Hradci Králové</a:t>
            </a:r>
          </a:p>
          <a:p>
            <a:pPr>
              <a:buBlip>
                <a:blip r:embed="rId2"/>
              </a:buBlip>
            </a:pPr>
            <a:r>
              <a:t>4 podmínky: </a:t>
            </a:r>
          </a:p>
          <a:p>
            <a:pPr lvl="1">
              <a:buBlip>
                <a:blip r:embed="rId2"/>
              </a:buBlip>
            </a:pPr>
            <a:r>
              <a:t>Otužování</a:t>
            </a:r>
          </a:p>
          <a:p>
            <a:pPr lvl="1">
              <a:buBlip>
                <a:blip r:embed="rId2"/>
              </a:buBlip>
            </a:pPr>
            <a:r>
              <a:t>Spánková hygiena</a:t>
            </a:r>
          </a:p>
          <a:p>
            <a:pPr lvl="1">
              <a:buBlip>
                <a:blip r:embed="rId2"/>
              </a:buBlip>
            </a:pPr>
            <a:r>
              <a:t>Intermittent fasting</a:t>
            </a:r>
          </a:p>
          <a:p>
            <a:pPr lvl="1">
              <a:buBlip>
                <a:blip r:embed="rId2"/>
              </a:buBlip>
            </a:pPr>
            <a:r>
              <a:t>Mindfulness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růbě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Průběh</a:t>
            </a:r>
          </a:p>
        </p:txBody>
      </p:sp>
      <p:sp>
        <p:nvSpPr>
          <p:cNvPr id="126" name="Prezenční setkání: 4.10. a 22.11. v 16:00 a 18:0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4355" indent="-554355" defTabSz="800735">
              <a:spcBef>
                <a:spcPts val="4900"/>
              </a:spcBef>
              <a:buBlip>
                <a:blip r:embed="rId2"/>
              </a:buBlip>
              <a:defRPr sz="4850"/>
            </a:pPr>
            <a:r>
              <a:t>Prezenční setkání: 4.10. a 22.11. v 16:00 a 18:00</a:t>
            </a:r>
          </a:p>
          <a:p>
            <a:pPr marL="554355" indent="-554355" defTabSz="800735">
              <a:spcBef>
                <a:spcPts val="4900"/>
              </a:spcBef>
              <a:buBlip>
                <a:blip r:embed="rId2"/>
              </a:buBlip>
              <a:defRPr sz="4850"/>
            </a:pPr>
            <a:r>
              <a:t>Online setkání: 11.10., 18.10., 25.10., 1.11., 8.11., 15.11. vždy v </a:t>
            </a:r>
            <a:r>
              <a:rPr b="1">
                <a:solidFill>
                  <a:srgbClr val="F33632"/>
                </a:solidFill>
              </a:rPr>
              <a:t>18:00</a:t>
            </a:r>
            <a:r>
              <a:t> přes MS Teams</a:t>
            </a:r>
          </a:p>
          <a:p>
            <a:pPr marL="554355" indent="-554355" defTabSz="800735">
              <a:spcBef>
                <a:spcPts val="4900"/>
              </a:spcBef>
              <a:buBlip>
                <a:blip r:embed="rId2"/>
              </a:buBlip>
              <a:defRPr sz="4850"/>
            </a:pPr>
            <a:r>
              <a:t>Každý den vyplňovat spánkový deník</a:t>
            </a:r>
          </a:p>
          <a:p>
            <a:pPr marL="554355" indent="-554355" defTabSz="800735">
              <a:spcBef>
                <a:spcPts val="4900"/>
              </a:spcBef>
              <a:buBlip>
                <a:blip r:embed="rId2"/>
              </a:buBlip>
              <a:defRPr sz="4850"/>
            </a:pPr>
            <a:r>
              <a:t>Každý týden pročíst interaktivní osnovu</a:t>
            </a:r>
          </a:p>
          <a:p>
            <a:pPr marL="554355" indent="-554355" defTabSz="800735">
              <a:spcBef>
                <a:spcPts val="4900"/>
              </a:spcBef>
              <a:buBlip>
                <a:blip r:embed="rId2"/>
              </a:buBlip>
              <a:defRPr sz="4850"/>
            </a:pPr>
            <a:r>
              <a:t>Dotazník: 4.10., 1.11., 29.11.2022, 10.1.2023</a:t>
            </a:r>
          </a:p>
          <a:p>
            <a:pPr marL="554355" indent="-554355" defTabSz="800735">
              <a:spcBef>
                <a:spcPts val="4900"/>
              </a:spcBef>
              <a:buBlip>
                <a:blip r:embed="rId2"/>
              </a:buBlip>
              <a:defRPr sz="4850"/>
            </a:pPr>
            <a:r>
              <a:t>2 možné absence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ánkový deník - jak vyplňovat"/>
          <p:cNvSpPr txBox="1"/>
          <p:nvPr>
            <p:ph type="title"/>
          </p:nvPr>
        </p:nvSpPr>
        <p:spPr>
          <a:xfrm>
            <a:off x="1473200" y="-213124"/>
            <a:ext cx="21437600" cy="190379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Spánkový deník - jak vyplňovat</a:t>
            </a:r>
          </a:p>
        </p:txBody>
      </p:sp>
      <p:pic>
        <p:nvPicPr>
          <p:cNvPr id="129" name="Snímek obrazovky 2022-10-04 v 12.55.36.png" descr="Snímek obrazovky 2022-10-04 v 12.55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0505" y="1341191"/>
            <a:ext cx="18582990" cy="13141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nteraktivní osno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Interaktivní osnova</a:t>
            </a:r>
          </a:p>
        </p:txBody>
      </p:sp>
      <p:sp>
        <p:nvSpPr>
          <p:cNvPr id="132" name="Souhrn daného meditačního týd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Souhrn daného meditačního týdne</a:t>
            </a:r>
          </a:p>
          <a:p>
            <a:pPr>
              <a:buBlip>
                <a:blip r:embed="rId2"/>
              </a:buBlip>
            </a:pPr>
            <a:r>
              <a:t>Vložené nahrávky řízených meditací + “domácí úkoly” </a:t>
            </a:r>
          </a:p>
          <a:p>
            <a:pPr>
              <a:buBlip>
                <a:blip r:embed="rId2"/>
              </a:buBlip>
            </a:pPr>
            <a:r>
              <a:t>Diskuzní fórum, kam můžete napsat cokoliv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tazní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Dotazník</a:t>
            </a:r>
          </a:p>
        </p:txBody>
      </p:sp>
      <p:pic>
        <p:nvPicPr>
          <p:cNvPr id="135" name="Dotazník.png" descr="Dotazní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9392" y="3176314"/>
            <a:ext cx="9496972" cy="9496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