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3"/>
  </p:notesMasterIdLst>
  <p:handoutMasterIdLst>
    <p:handoutMasterId r:id="rId114"/>
  </p:handoutMasterIdLst>
  <p:sldIdLst>
    <p:sldId id="256" r:id="rId2"/>
    <p:sldId id="382" r:id="rId3"/>
    <p:sldId id="273" r:id="rId4"/>
    <p:sldId id="381" r:id="rId5"/>
    <p:sldId id="272" r:id="rId6"/>
    <p:sldId id="383" r:id="rId7"/>
    <p:sldId id="384" r:id="rId8"/>
    <p:sldId id="279" r:id="rId9"/>
    <p:sldId id="285" r:id="rId10"/>
    <p:sldId id="258" r:id="rId11"/>
    <p:sldId id="331" r:id="rId12"/>
    <p:sldId id="281" r:id="rId13"/>
    <p:sldId id="282" r:id="rId14"/>
    <p:sldId id="283" r:id="rId15"/>
    <p:sldId id="284" r:id="rId16"/>
    <p:sldId id="280" r:id="rId17"/>
    <p:sldId id="387" r:id="rId18"/>
    <p:sldId id="259" r:id="rId19"/>
    <p:sldId id="306" r:id="rId20"/>
    <p:sldId id="287" r:id="rId21"/>
    <p:sldId id="288" r:id="rId22"/>
    <p:sldId id="286" r:id="rId23"/>
    <p:sldId id="388" r:id="rId24"/>
    <p:sldId id="260" r:id="rId25"/>
    <p:sldId id="307" r:id="rId26"/>
    <p:sldId id="333" r:id="rId27"/>
    <p:sldId id="261" r:id="rId28"/>
    <p:sldId id="335" r:id="rId29"/>
    <p:sldId id="334" r:id="rId30"/>
    <p:sldId id="304" r:id="rId31"/>
    <p:sldId id="350" r:id="rId32"/>
    <p:sldId id="340" r:id="rId33"/>
    <p:sldId id="341" r:id="rId34"/>
    <p:sldId id="342" r:id="rId35"/>
    <p:sldId id="343" r:id="rId36"/>
    <p:sldId id="344" r:id="rId37"/>
    <p:sldId id="346" r:id="rId38"/>
    <p:sldId id="345" r:id="rId39"/>
    <p:sldId id="348" r:id="rId40"/>
    <p:sldId id="349" r:id="rId41"/>
    <p:sldId id="329" r:id="rId42"/>
    <p:sldId id="330" r:id="rId43"/>
    <p:sldId id="324" r:id="rId44"/>
    <p:sldId id="326" r:id="rId45"/>
    <p:sldId id="327" r:id="rId46"/>
    <p:sldId id="325" r:id="rId47"/>
    <p:sldId id="328" r:id="rId48"/>
    <p:sldId id="323" r:id="rId49"/>
    <p:sldId id="263" r:id="rId50"/>
    <p:sldId id="320" r:id="rId51"/>
    <p:sldId id="322" r:id="rId52"/>
    <p:sldId id="321" r:id="rId53"/>
    <p:sldId id="375" r:id="rId54"/>
    <p:sldId id="378" r:id="rId55"/>
    <p:sldId id="376" r:id="rId56"/>
    <p:sldId id="377" r:id="rId57"/>
    <p:sldId id="264" r:id="rId58"/>
    <p:sldId id="314" r:id="rId59"/>
    <p:sldId id="318" r:id="rId60"/>
    <p:sldId id="316" r:id="rId61"/>
    <p:sldId id="317" r:id="rId62"/>
    <p:sldId id="315" r:id="rId63"/>
    <p:sldId id="265" r:id="rId64"/>
    <p:sldId id="311" r:id="rId65"/>
    <p:sldId id="312" r:id="rId66"/>
    <p:sldId id="313" r:id="rId67"/>
    <p:sldId id="308" r:id="rId68"/>
    <p:sldId id="309" r:id="rId69"/>
    <p:sldId id="267" r:id="rId70"/>
    <p:sldId id="351" r:id="rId71"/>
    <p:sldId id="352" r:id="rId72"/>
    <p:sldId id="353" r:id="rId73"/>
    <p:sldId id="355" r:id="rId74"/>
    <p:sldId id="354" r:id="rId75"/>
    <p:sldId id="357" r:id="rId76"/>
    <p:sldId id="356" r:id="rId77"/>
    <p:sldId id="358" r:id="rId78"/>
    <p:sldId id="379" r:id="rId79"/>
    <p:sldId id="380" r:id="rId80"/>
    <p:sldId id="268" r:id="rId81"/>
    <p:sldId id="302" r:id="rId82"/>
    <p:sldId id="303" r:id="rId83"/>
    <p:sldId id="301" r:id="rId84"/>
    <p:sldId id="269" r:id="rId85"/>
    <p:sldId id="298" r:id="rId86"/>
    <p:sldId id="299" r:id="rId87"/>
    <p:sldId id="300" r:id="rId88"/>
    <p:sldId id="363" r:id="rId89"/>
    <p:sldId id="364" r:id="rId90"/>
    <p:sldId id="365" r:id="rId91"/>
    <p:sldId id="366" r:id="rId92"/>
    <p:sldId id="367" r:id="rId93"/>
    <p:sldId id="389" r:id="rId94"/>
    <p:sldId id="368" r:id="rId95"/>
    <p:sldId id="369" r:id="rId96"/>
    <p:sldId id="370" r:id="rId97"/>
    <p:sldId id="371" r:id="rId98"/>
    <p:sldId id="372" r:id="rId99"/>
    <p:sldId id="373" r:id="rId100"/>
    <p:sldId id="374" r:id="rId101"/>
    <p:sldId id="297" r:id="rId102"/>
    <p:sldId id="294" r:id="rId103"/>
    <p:sldId id="292" r:id="rId104"/>
    <p:sldId id="293" r:id="rId105"/>
    <p:sldId id="271" r:id="rId106"/>
    <p:sldId id="296" r:id="rId107"/>
    <p:sldId id="289" r:id="rId108"/>
    <p:sldId id="295" r:id="rId109"/>
    <p:sldId id="290" r:id="rId110"/>
    <p:sldId id="291" r:id="rId111"/>
    <p:sldId id="275" r:id="rId1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78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92" y="3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Psychodiagnostika dospělých (PSMA001)</a:t>
            </a:r>
          </a:p>
          <a:p>
            <a:r>
              <a:rPr lang="cs-CZ" dirty="0"/>
              <a:t>Mgr. Petra Coufalová</a:t>
            </a:r>
          </a:p>
          <a:p>
            <a:r>
              <a:rPr lang="cs-CZ" dirty="0"/>
              <a:t>14. 11. 2022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5965"/>
            <a:ext cx="10753200" cy="4139998"/>
          </a:xfrm>
        </p:spPr>
        <p:txBody>
          <a:bodyPr/>
          <a:lstStyle/>
          <a:p>
            <a:r>
              <a:rPr lang="cs-CZ" b="1" dirty="0"/>
              <a:t>Dotazník zacílený na měření osobnostních proměnných na jednom kontinuu – od normy až po abnormální či patologické extrémy </a:t>
            </a:r>
          </a:p>
          <a:p>
            <a:r>
              <a:rPr lang="cs-CZ" dirty="0"/>
              <a:t>Autor považuje osobnost za mnohoúrovňový vzorec zjevných, vědomých nebo skrytých interpersonálních projevů jedince – </a:t>
            </a:r>
            <a:r>
              <a:rPr lang="cs-CZ" dirty="0" err="1"/>
              <a:t>meziosobnostní</a:t>
            </a:r>
            <a:r>
              <a:rPr lang="cs-CZ" dirty="0"/>
              <a:t> chování je zaměřeno k redukci úzkosti a všechny sociální emocionální a interpersonální aktivity jedince mohou být chápány jako pokusy vyhnout se úzkosti nebo upevnit a podržet si sebevědomí </a:t>
            </a:r>
          </a:p>
          <a:p>
            <a:r>
              <a:rPr lang="cs-CZ" dirty="0"/>
              <a:t>Existence původních českých norem (zvlášť muži, ženy, VŠ, SŠ)</a:t>
            </a:r>
          </a:p>
        </p:txBody>
      </p:sp>
    </p:spTree>
    <p:extLst>
      <p:ext uri="{BB962C8B-B14F-4D97-AF65-F5344CB8AC3E}">
        <p14:creationId xmlns:p14="http://schemas.microsoft.com/office/powerpoint/2010/main" val="364929112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F42F4-36BE-6B4F-A22B-C5C3DE3E4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706500-1E6C-EC41-82D0-FB6D1EB2C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6FAA48-718D-EC43-A702-62CE8337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Bochumský</a:t>
            </a:r>
            <a:r>
              <a:rPr lang="cs-CZ" dirty="0"/>
              <a:t> osobnostní dotazník (BIP)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8CF632-6897-7C44-9087-30D20DD28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Metoda slouží pro měření profesních charakteristik osobnosti a schopností a slouží jako prediktor úspěchu v zaměstnání </a:t>
            </a:r>
          </a:p>
          <a:p>
            <a:r>
              <a:rPr lang="cs-CZ" dirty="0"/>
              <a:t>Dotazník klade důraz na praktické diagnostické požadavky a vychází z požadavků psychodiagnostické praxe </a:t>
            </a:r>
          </a:p>
          <a:p>
            <a:r>
              <a:rPr lang="cs-CZ" dirty="0"/>
              <a:t>Dotazník směřuje ke zjišťování </a:t>
            </a:r>
            <a:r>
              <a:rPr lang="cs-CZ" dirty="0" err="1"/>
              <a:t>sebeobrazu</a:t>
            </a:r>
            <a:r>
              <a:rPr lang="cs-CZ" dirty="0"/>
              <a:t> testované osoby s přihlédnutím k nárokům profese </a:t>
            </a:r>
          </a:p>
          <a:p>
            <a:r>
              <a:rPr lang="cs-CZ" dirty="0"/>
              <a:t>U nás není příliš znám a používán, jeho diskriminační hodnota je </a:t>
            </a:r>
            <a:r>
              <a:rPr lang="cs-CZ"/>
              <a:t>tak vysoká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84501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F42F4-36BE-6B4F-A22B-C5C3DE3E4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706500-1E6C-EC41-82D0-FB6D1EB2C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6FAA48-718D-EC43-A702-62CE8337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Bochumský</a:t>
            </a:r>
            <a:r>
              <a:rPr lang="cs-CZ" dirty="0"/>
              <a:t> osobnostní dotazník (BIP)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8CF632-6897-7C44-9087-30D20DD28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E. </a:t>
            </a:r>
            <a:r>
              <a:rPr lang="cs-CZ" dirty="0" err="1"/>
              <a:t>Hossiep</a:t>
            </a:r>
            <a:r>
              <a:rPr lang="cs-CZ" dirty="0"/>
              <a:t>, M. </a:t>
            </a:r>
            <a:r>
              <a:rPr lang="cs-CZ" dirty="0" err="1"/>
              <a:t>Paschen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210 položek (14 dimenzí osobnosti, které jsou shrnuty do 4 oblastí profesních předpokladů), šestibodová škála, vyjádření míry souhlasu nebo nesouhlasu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individuálně i skupinově, bez časového omezení, obvykle kolem 45 minut</a:t>
            </a:r>
          </a:p>
        </p:txBody>
      </p:sp>
    </p:spTree>
    <p:extLst>
      <p:ext uri="{BB962C8B-B14F-4D97-AF65-F5344CB8AC3E}">
        <p14:creationId xmlns:p14="http://schemas.microsoft.com/office/powerpoint/2010/main" val="160735017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F42F4-36BE-6B4F-A22B-C5C3DE3E4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706500-1E6C-EC41-82D0-FB6D1EB2C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D4E1269-CDCD-DD49-9650-9951B7567D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4 oblasti profesních předpokladů (celkem 14 dimenzí)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6FAA48-718D-EC43-A702-62CE8337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Bochumský</a:t>
            </a:r>
            <a:r>
              <a:rPr lang="cs-CZ" dirty="0"/>
              <a:t> osobnostní dotazník (BIP)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8CF632-6897-7C44-9087-30D20DD28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Oblast profesní orientace</a:t>
            </a:r>
            <a:r>
              <a:rPr lang="cs-CZ" dirty="0"/>
              <a:t>: Motivace k výkonu, Motivace k utváření, Motivace k vedení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Oblast pracovního chování</a:t>
            </a:r>
            <a:r>
              <a:rPr lang="cs-CZ" dirty="0"/>
              <a:t>: Svědomitost, Flexibilita, Rozhodnost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Oblast sociální kompetence</a:t>
            </a:r>
            <a:r>
              <a:rPr lang="cs-CZ" dirty="0"/>
              <a:t>: Senzitivita, Schopnost kontaktů, Sociabilita, Orientace na tým, Schopnost prosadit se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Oblast psychické konstituce</a:t>
            </a:r>
            <a:r>
              <a:rPr lang="cs-CZ" dirty="0"/>
              <a:t>: Emocionální stabilita, Odolnost vůči zátěži, Sebevědomí 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22105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F42F4-36BE-6B4F-A22B-C5C3DE3E4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706500-1E6C-EC41-82D0-FB6D1EB2C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103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DFADEC9-07CD-0A43-AB63-0093E6A3E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6FAA48-718D-EC43-A702-62CE8337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Bochumský</a:t>
            </a:r>
            <a:r>
              <a:rPr lang="cs-CZ" dirty="0"/>
              <a:t> osobnostní dotazník (BIP)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8CF632-6897-7C44-9087-30D20DD28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diskusích vždy prosazují své názory.</a:t>
            </a:r>
          </a:p>
          <a:p>
            <a:r>
              <a:rPr lang="cs-CZ" i="1" dirty="0"/>
              <a:t>Mé jednání bývá okolím často nepochopeno.</a:t>
            </a:r>
          </a:p>
          <a:p>
            <a:r>
              <a:rPr lang="cs-CZ" i="1" dirty="0"/>
              <a:t>Práce specialisty je mi milejší než práce vedoucího. </a:t>
            </a:r>
          </a:p>
        </p:txBody>
      </p:sp>
    </p:spTree>
    <p:extLst>
      <p:ext uri="{BB962C8B-B14F-4D97-AF65-F5344CB8AC3E}">
        <p14:creationId xmlns:p14="http://schemas.microsoft.com/office/powerpoint/2010/main" val="35250413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F42F4-36BE-6B4F-A22B-C5C3DE3E4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706500-1E6C-EC41-82D0-FB6D1EB2C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6FAA48-718D-EC43-A702-62CE8337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Bochumský</a:t>
            </a:r>
            <a:r>
              <a:rPr lang="cs-CZ" dirty="0"/>
              <a:t> osobnostní dotazník (BIP)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8CF632-6897-7C44-9087-30D20DD28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3882"/>
            <a:ext cx="10753200" cy="4139998"/>
          </a:xfrm>
        </p:spPr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získání hrubých skórů pomocí šablon, převedení na standardní skóry (steny) – ručně zdlouhavé, vhodnější pomocí počítačového programu + nad výsledky se předpokládá rozhovor s klientem zaměřený na rozbor jednotlivých dimenzí jeho osobnosti (pro rozhovor nabízí manuál podrobné interpretace jednotlivých výsledků)</a:t>
            </a:r>
          </a:p>
          <a:p>
            <a:endParaRPr lang="cs-CZ" dirty="0"/>
          </a:p>
          <a:p>
            <a:r>
              <a:rPr lang="cs-CZ" dirty="0" err="1"/>
              <a:t>Testcentrum</a:t>
            </a:r>
            <a:r>
              <a:rPr lang="cs-CZ" dirty="0"/>
              <a:t> v roce 2003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výběrová řízení, profesní poradenství a plánování kariéry</a:t>
            </a:r>
          </a:p>
        </p:txBody>
      </p:sp>
    </p:spTree>
    <p:extLst>
      <p:ext uri="{BB962C8B-B14F-4D97-AF65-F5344CB8AC3E}">
        <p14:creationId xmlns:p14="http://schemas.microsoft.com/office/powerpoint/2010/main" val="93368945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63953-331C-D24A-8536-414B20586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DB94F-3225-7943-AACB-67BEAD406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2295E4-2ADF-C440-BB7E-D28B0E65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motivace k výkonu (LMI)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A399CA-1091-7440-8C39-6353ECE73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Cílem metody je diagnostika široce pojatého konstruktu „motivace k výkonu“, která je spolu s kognitivními schopnostmi považována za relevantní prediktor úspěchu v profesi</a:t>
            </a:r>
          </a:p>
          <a:p>
            <a:r>
              <a:rPr lang="cs-CZ" dirty="0"/>
              <a:t>Při konstrukci dotazníku autoři vycházeli z četných teoretických prací o motivaci k výkonu a z integrace různých empirických a diagnostických výsledků </a:t>
            </a:r>
          </a:p>
        </p:txBody>
      </p:sp>
    </p:spTree>
    <p:extLst>
      <p:ext uri="{BB962C8B-B14F-4D97-AF65-F5344CB8AC3E}">
        <p14:creationId xmlns:p14="http://schemas.microsoft.com/office/powerpoint/2010/main" val="49092460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63953-331C-D24A-8536-414B20586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DB94F-3225-7943-AACB-67BEAD406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2295E4-2ADF-C440-BB7E-D28B0E65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motivace k výkonu (LMI)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A399CA-1091-7440-8C39-6353ECE73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H. </a:t>
            </a:r>
            <a:r>
              <a:rPr lang="cs-CZ" dirty="0" err="1"/>
              <a:t>Schuler</a:t>
            </a:r>
            <a:r>
              <a:rPr lang="cs-CZ" dirty="0"/>
              <a:t>, M. </a:t>
            </a:r>
            <a:r>
              <a:rPr lang="cs-CZ" dirty="0" err="1"/>
              <a:t>Prochaska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170 položek (17 dimenzí po 10 položkách – každá dimenze je blíže charakterizována adjektivy), sedmibodová škála „vůbec nesouhlasí“ až „zcela souhlasí“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individuální i skupinová (max. 30 osob), tužka-papír i počítačová verze, bez časového omezení, obvykle 30-40 minut</a:t>
            </a:r>
          </a:p>
        </p:txBody>
      </p:sp>
    </p:spTree>
    <p:extLst>
      <p:ext uri="{BB962C8B-B14F-4D97-AF65-F5344CB8AC3E}">
        <p14:creationId xmlns:p14="http://schemas.microsoft.com/office/powerpoint/2010/main" val="254386675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63953-331C-D24A-8536-414B20586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DB94F-3225-7943-AACB-67BEAD406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C63345C-9F15-D74C-A840-8E942EEBC15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17 dimenzí k popisu motivace k výkonu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2295E4-2ADF-C440-BB7E-D28B0E65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motivace k výkonu (LMI)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A399CA-1091-7440-8C39-6353ECE736F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Vytrvalost</a:t>
            </a:r>
          </a:p>
          <a:p>
            <a:r>
              <a:rPr lang="cs-CZ" dirty="0"/>
              <a:t>Dominance</a:t>
            </a:r>
          </a:p>
          <a:p>
            <a:r>
              <a:rPr lang="cs-CZ" dirty="0"/>
              <a:t>Angažovanost</a:t>
            </a:r>
          </a:p>
          <a:p>
            <a:r>
              <a:rPr lang="cs-CZ" dirty="0"/>
              <a:t>Důvěra v úspěch</a:t>
            </a:r>
          </a:p>
          <a:p>
            <a:r>
              <a:rPr lang="cs-CZ" dirty="0"/>
              <a:t>Flexibilita</a:t>
            </a:r>
          </a:p>
          <a:p>
            <a:r>
              <a:rPr lang="cs-CZ" dirty="0" err="1"/>
              <a:t>Flow</a:t>
            </a:r>
            <a:endParaRPr lang="cs-CZ" dirty="0"/>
          </a:p>
          <a:p>
            <a:r>
              <a:rPr lang="cs-CZ" dirty="0"/>
              <a:t>Nebojácnost</a:t>
            </a:r>
          </a:p>
          <a:p>
            <a:r>
              <a:rPr lang="cs-CZ" dirty="0" err="1"/>
              <a:t>Internalita</a:t>
            </a:r>
            <a:endParaRPr lang="cs-CZ" dirty="0"/>
          </a:p>
          <a:p>
            <a:r>
              <a:rPr lang="cs-CZ" dirty="0"/>
              <a:t>Kompenzační úsilí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4B8F5AD-F5CD-7B41-979B-DC07ADEE3DE7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Hrdost (na výkon)</a:t>
            </a:r>
          </a:p>
          <a:p>
            <a:r>
              <a:rPr lang="cs-CZ" dirty="0"/>
              <a:t>Ochota učit se</a:t>
            </a:r>
          </a:p>
          <a:p>
            <a:r>
              <a:rPr lang="cs-CZ" dirty="0"/>
              <a:t>Preference obtížnosti</a:t>
            </a:r>
          </a:p>
          <a:p>
            <a:r>
              <a:rPr lang="cs-CZ" dirty="0"/>
              <a:t>Samostatnost</a:t>
            </a:r>
          </a:p>
          <a:p>
            <a:r>
              <a:rPr lang="cs-CZ" dirty="0"/>
              <a:t>Sebekontrola</a:t>
            </a:r>
          </a:p>
          <a:p>
            <a:r>
              <a:rPr lang="cs-CZ" dirty="0"/>
              <a:t>Orientace na status</a:t>
            </a:r>
          </a:p>
          <a:p>
            <a:r>
              <a:rPr lang="cs-CZ" dirty="0"/>
              <a:t>Soutěživost</a:t>
            </a:r>
          </a:p>
          <a:p>
            <a:r>
              <a:rPr lang="cs-CZ" dirty="0"/>
              <a:t>Cílevědomost </a:t>
            </a:r>
          </a:p>
        </p:txBody>
      </p:sp>
    </p:spTree>
    <p:extLst>
      <p:ext uri="{BB962C8B-B14F-4D97-AF65-F5344CB8AC3E}">
        <p14:creationId xmlns:p14="http://schemas.microsoft.com/office/powerpoint/2010/main" val="83840650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63953-331C-D24A-8536-414B20586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DB94F-3225-7943-AACB-67BEAD406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108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C63345C-9F15-D74C-A840-8E942EEBC1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17 dimenzí k popisu motivace k výkonu – příklady charakteristik dimenzí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2295E4-2ADF-C440-BB7E-D28B0E65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motivace k výkonu (LMI)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A399CA-1091-7440-8C39-6353ECE73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Vytrvalost</a:t>
            </a:r>
            <a:r>
              <a:rPr lang="cs-CZ" dirty="0"/>
              <a:t> – vytrvalý, energický, neústupný, pevný, nevzdává se, rozhodnutý, pilný, tvrdošíjný, důsledný, stálý, odhodlaný, houževnatý, neúnavný, soustředěný, perzistentní, nerozptyluje se </a:t>
            </a:r>
          </a:p>
          <a:p>
            <a:r>
              <a:rPr lang="cs-CZ" b="1" dirty="0" err="1"/>
              <a:t>Flow</a:t>
            </a:r>
            <a:r>
              <a:rPr lang="cs-CZ" dirty="0"/>
              <a:t> – soustředěný, zaujatý, zabraný, miluje úkoly, zahloubaný, ponořený, zamyšlený, zadumaný, angažovaný, zapojený do něčeho, setrvávající </a:t>
            </a:r>
          </a:p>
        </p:txBody>
      </p:sp>
    </p:spTree>
    <p:extLst>
      <p:ext uri="{BB962C8B-B14F-4D97-AF65-F5344CB8AC3E}">
        <p14:creationId xmlns:p14="http://schemas.microsoft.com/office/powerpoint/2010/main" val="396878896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63953-331C-D24A-8536-414B20586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DB94F-3225-7943-AACB-67BEAD406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109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C63345C-9F15-D74C-A840-8E942EEBC1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2295E4-2ADF-C440-BB7E-D28B0E65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motivace k výkonu (LMI)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A399CA-1091-7440-8C39-6353ECE73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Vím přesně, jaké pozice v zaměstnání bych za pět let chtěl/a dosáhnout.</a:t>
            </a:r>
          </a:p>
          <a:p>
            <a:r>
              <a:rPr lang="cs-CZ" i="1" dirty="0"/>
              <a:t>Než začnu s novou prací, udělám si vždy nejdříve plán práce.</a:t>
            </a:r>
          </a:p>
          <a:p>
            <a:r>
              <a:rPr lang="cs-CZ" i="1" dirty="0"/>
              <a:t>Je pro mě důležité být pánem situace.</a:t>
            </a:r>
          </a:p>
        </p:txBody>
      </p:sp>
    </p:spTree>
    <p:extLst>
      <p:ext uri="{BB962C8B-B14F-4D97-AF65-F5344CB8AC3E}">
        <p14:creationId xmlns:p14="http://schemas.microsoft.com/office/powerpoint/2010/main" val="323676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T. Leary, R. F. </a:t>
            </a:r>
            <a:r>
              <a:rPr lang="cs-CZ" dirty="0" err="1"/>
              <a:t>Suczek</a:t>
            </a:r>
            <a:r>
              <a:rPr lang="cs-CZ" dirty="0"/>
              <a:t>, R. L. La </a:t>
            </a:r>
            <a:r>
              <a:rPr lang="cs-CZ" dirty="0" err="1"/>
              <a:t>Forga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128 charakteristik interpersonálního chování  chování – zatrhávání, zda se u testované osoby daná vlastnost vyskytuje (8 kategorií chování, každá 16 položek – polovina popisuje adaptivní formu chování, polovina neadaptivní formu)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individuální i skupinové použití, bez časového omezení, obvykle 10-15 minut na posouzení jedné osoby (během jednoho sezení posuzovat maximálně 4-5 osob)</a:t>
            </a:r>
          </a:p>
          <a:p>
            <a:pPr lvl="1"/>
            <a:r>
              <a:rPr lang="cs-CZ" dirty="0"/>
              <a:t>Sebeposouzení</a:t>
            </a:r>
          </a:p>
          <a:p>
            <a:pPr lvl="1"/>
            <a:r>
              <a:rPr lang="cs-CZ" dirty="0"/>
              <a:t>Posouzení jiné osoby (partnera, rodiče, spolupracovníků)</a:t>
            </a:r>
          </a:p>
          <a:p>
            <a:pPr lvl="1"/>
            <a:r>
              <a:rPr lang="cs-CZ" dirty="0"/>
              <a:t>Ideální osoba </a:t>
            </a:r>
          </a:p>
        </p:txBody>
      </p:sp>
    </p:spTree>
    <p:extLst>
      <p:ext uri="{BB962C8B-B14F-4D97-AF65-F5344CB8AC3E}">
        <p14:creationId xmlns:p14="http://schemas.microsoft.com/office/powerpoint/2010/main" val="39936329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863953-331C-D24A-8536-414B20586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DB94F-3225-7943-AACB-67BEAD406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2295E4-2ADF-C440-BB7E-D28B0E65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motivace k výkonu (LMI)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A399CA-1091-7440-8C39-6353ECE73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převedení výsledků do vyhodnocovacího listu pomocí šablon – získání hrubých skórů pro jednotlivé dimenze i celkový hrubý skór, všechny hodnoty lze převést pomocí tabulek na standardní skóry (staniny a percentily)</a:t>
            </a:r>
          </a:p>
          <a:p>
            <a:pPr lvl="1"/>
            <a:r>
              <a:rPr lang="cs-CZ" dirty="0"/>
              <a:t>Nepředpokládá se pohovor s klientem jako u BIP</a:t>
            </a:r>
          </a:p>
          <a:p>
            <a:endParaRPr lang="cs-CZ" dirty="0"/>
          </a:p>
          <a:p>
            <a:r>
              <a:rPr lang="cs-CZ" dirty="0" err="1"/>
              <a:t>Testcentrum</a:t>
            </a:r>
            <a:r>
              <a:rPr lang="cs-CZ" dirty="0"/>
              <a:t> v roce 2003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výběrová řízení, personální rozvoj, školní poradenství a volba povolání, psychologie sportu </a:t>
            </a:r>
          </a:p>
        </p:txBody>
      </p:sp>
    </p:spTree>
    <p:extLst>
      <p:ext uri="{BB962C8B-B14F-4D97-AF65-F5344CB8AC3E}">
        <p14:creationId xmlns:p14="http://schemas.microsoft.com/office/powerpoint/2010/main" val="80908866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2B090D-7DD5-5740-ACC2-015694BA11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4A96E2-9914-C54F-BF14-4C4F2EAF0D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6F4E3-B0BF-0849-BC5F-E9F2C5293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105757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6B6B47A-6D0F-054A-961B-200D4F59D9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8 kategorií chování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Dominantní – Autokratický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Kompetitivní – Egocentrický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Rázný – Agresivní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Kritický – Podezřívavý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Skromný – Ponížený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Konformní – Závislý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Kooperativní – </a:t>
            </a:r>
            <a:r>
              <a:rPr lang="cs-CZ" dirty="0" err="1"/>
              <a:t>Hyperafiliativní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Odpovědní – </a:t>
            </a:r>
            <a:r>
              <a:rPr lang="cs-CZ" dirty="0" err="1"/>
              <a:t>Hyperprotektivní</a:t>
            </a:r>
            <a:r>
              <a:rPr lang="cs-CZ" dirty="0"/>
              <a:t> 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470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6B6B47A-6D0F-054A-961B-200D4F59D9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8 kategorií interpersonálního chování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AP, dominance </a:t>
            </a:r>
            <a:r>
              <a:rPr lang="cs-CZ" dirty="0"/>
              <a:t>– jedinci ambiciózní, energičtí, oplývající fyzickou nebo intelektuální silou, při maladaptaci přeorganizovanost, pedanterie, autokratické nebo diktátorské chování 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BC, egocentrismus</a:t>
            </a:r>
            <a:r>
              <a:rPr lang="cs-CZ" dirty="0"/>
              <a:t> – jedinci nezávislí s dostatečnou sebedůvěrou, při maladaptaci chlad, sobeckost, sklony k narcismu a exhibicionismu 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DE, agrese </a:t>
            </a:r>
            <a:r>
              <a:rPr lang="cs-CZ" dirty="0"/>
              <a:t>– jedinci moralističtí, kteří jednají s ostatními tvrdě a rázně, ale adekvátně konkrétní situaci, při maladaptaci vzbuzování bojácného respektu nebo znechucené poddanosti</a:t>
            </a:r>
          </a:p>
        </p:txBody>
      </p:sp>
    </p:spTree>
    <p:extLst>
      <p:ext uri="{BB962C8B-B14F-4D97-AF65-F5344CB8AC3E}">
        <p14:creationId xmlns:p14="http://schemas.microsoft.com/office/powerpoint/2010/main" val="1727769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6B6B47A-6D0F-054A-961B-200D4F59D9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8 kategorií interpersonálního chování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AutoNum type="arabicPeriod" startAt="4"/>
            </a:pPr>
            <a:r>
              <a:rPr lang="cs-CZ" b="1" dirty="0"/>
              <a:t>FG, rezervovanost </a:t>
            </a:r>
            <a:r>
              <a:rPr lang="cs-CZ" dirty="0"/>
              <a:t>– jedinci kritičtí se zdravou skepsí, při maladaptaci vyhýbání se důvěrným vztahů, odmítání lásky, cynismus, nedůvěra, odmítání konvenčních norem a kontaktů</a:t>
            </a:r>
          </a:p>
          <a:p>
            <a:pPr marL="586350" indent="-514350">
              <a:buAutoNum type="arabicPeriod" startAt="4"/>
            </a:pPr>
            <a:r>
              <a:rPr lang="cs-CZ" b="1" dirty="0"/>
              <a:t>HI, submise </a:t>
            </a:r>
            <a:r>
              <a:rPr lang="cs-CZ" dirty="0"/>
              <a:t>– jednici skromní, plaší, podřizující se, při maladaptaci poníženost, </a:t>
            </a:r>
            <a:r>
              <a:rPr lang="cs-CZ" dirty="0" err="1"/>
              <a:t>hypersubmisivita</a:t>
            </a:r>
            <a:r>
              <a:rPr lang="cs-CZ" dirty="0"/>
              <a:t>, enormní pasivita</a:t>
            </a:r>
          </a:p>
          <a:p>
            <a:pPr marL="586350" indent="-514350">
              <a:buAutoNum type="arabicPeriod" startAt="4"/>
            </a:pPr>
            <a:r>
              <a:rPr lang="cs-CZ" b="1" dirty="0"/>
              <a:t>JK, závislost </a:t>
            </a:r>
            <a:r>
              <a:rPr lang="cs-CZ" dirty="0"/>
              <a:t>– jedinci konformní, očekávající pomoc, u druhých budí tendence k ochraňování, při maladaptaci bezradnost a závislost  </a:t>
            </a:r>
          </a:p>
        </p:txBody>
      </p:sp>
    </p:spTree>
    <p:extLst>
      <p:ext uri="{BB962C8B-B14F-4D97-AF65-F5344CB8AC3E}">
        <p14:creationId xmlns:p14="http://schemas.microsoft.com/office/powerpoint/2010/main" val="2157407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6B6B47A-6D0F-054A-961B-200D4F59D9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8 kategorií interpersonálního chování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AutoNum type="arabicPeriod" startAt="7"/>
            </a:pPr>
            <a:r>
              <a:rPr lang="cs-CZ" b="1" dirty="0"/>
              <a:t>LM, afiliace </a:t>
            </a:r>
            <a:r>
              <a:rPr lang="cs-CZ" dirty="0"/>
              <a:t>– jedinci extravertní, lpící na konvenci, sklony ke kompromisům, ochota ke spolupráci, při maladaptaci snaha být kladně přijímán za každou cenu a se všemi vycházet</a:t>
            </a:r>
          </a:p>
          <a:p>
            <a:pPr marL="586350" indent="-514350">
              <a:buAutoNum type="arabicPeriod" startAt="7"/>
            </a:pPr>
            <a:r>
              <a:rPr lang="cs-CZ" b="1" dirty="0"/>
              <a:t>NO, </a:t>
            </a:r>
            <a:r>
              <a:rPr lang="cs-CZ" b="1" dirty="0" err="1"/>
              <a:t>responsibilita</a:t>
            </a:r>
            <a:r>
              <a:rPr lang="cs-CZ" b="1" dirty="0"/>
              <a:t> </a:t>
            </a:r>
            <a:r>
              <a:rPr lang="cs-CZ" dirty="0"/>
              <a:t>– jedinci rozumní, ohleduplní, zralí, samostatní, silní, zodpovědní (nejkonstruktivnější sociální typ, často bývá neformálním vůdcem skupiny), při maladaptaci nutkavé vyhýbání se projevům agresivity nebo pasivity (patří sem např. </a:t>
            </a:r>
            <a:r>
              <a:rPr lang="cs-CZ" dirty="0" err="1"/>
              <a:t>hyperprotektivní</a:t>
            </a:r>
            <a:r>
              <a:rPr lang="cs-CZ" dirty="0"/>
              <a:t> rodiče, lid snažící se o popularitu apod.)</a:t>
            </a:r>
          </a:p>
        </p:txBody>
      </p:sp>
    </p:spTree>
    <p:extLst>
      <p:ext uri="{BB962C8B-B14F-4D97-AF65-F5344CB8AC3E}">
        <p14:creationId xmlns:p14="http://schemas.microsoft.com/office/powerpoint/2010/main" val="3322403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3998"/>
            <a:ext cx="10753200" cy="4139998"/>
          </a:xfrm>
        </p:spPr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dvě základní polarity, které tvoří osu </a:t>
            </a:r>
            <a:r>
              <a:rPr lang="cs-CZ" dirty="0" err="1"/>
              <a:t>Learyho</a:t>
            </a:r>
            <a:r>
              <a:rPr lang="cs-CZ" dirty="0"/>
              <a:t> výkladového systému osobnosti, jsou dominance-submise a </a:t>
            </a:r>
            <a:r>
              <a:rPr lang="cs-CZ" dirty="0" err="1"/>
              <a:t>afiliance</a:t>
            </a:r>
            <a:r>
              <a:rPr lang="cs-CZ" dirty="0"/>
              <a:t>-agrese</a:t>
            </a:r>
          </a:p>
          <a:p>
            <a:pPr lvl="1"/>
            <a:r>
              <a:rPr lang="cs-CZ" b="1" dirty="0"/>
              <a:t>Grafické znázornění hodnot v kruhovém profilu</a:t>
            </a:r>
            <a:r>
              <a:rPr lang="cs-CZ" dirty="0"/>
              <a:t>: součet odpovědí v jednotlivých oktantech je znázorněn vyšrafováním příslušné kruhové výseče – podstatné jsou vztahy všech typů chování</a:t>
            </a:r>
          </a:p>
          <a:p>
            <a:pPr lvl="1"/>
            <a:r>
              <a:rPr lang="cs-CZ" b="1" dirty="0"/>
              <a:t>Konstrukce těžiště a jeho interpretace</a:t>
            </a:r>
            <a:r>
              <a:rPr lang="cs-CZ" dirty="0"/>
              <a:t>: vektorový součet hodnot ve všech oktantech na jedno komplexní číslo (v případě sebeposouzení a ideálu možné spojit těžiště a sledovat osobnostní trend = směřování od sebeposouzení k ideálu)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333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CE92E-3F8A-E947-ACA6-93011DF60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E6D26-031B-8B41-AD4B-AA0DB6ED6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526E08-65E9-374E-A612-6EB55597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diagnózy (ICL)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69391-560B-9243-BB6E-BED30665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3998"/>
            <a:ext cx="10753200" cy="4139998"/>
          </a:xfrm>
        </p:spPr>
        <p:txBody>
          <a:bodyPr/>
          <a:lstStyle/>
          <a:p>
            <a:r>
              <a:rPr lang="cs-CZ" dirty="0"/>
              <a:t>Psychodiagnostika v roce 1976 (úprava: J. Kožený a P. </a:t>
            </a:r>
            <a:r>
              <a:rPr lang="cs-CZ" dirty="0" err="1"/>
              <a:t>Ganický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klinická psychologie, psychologie práce, poradenství, forenzní psychologie, sportovní psychologie, manželské poradenství, sexuologická oblast, výzkum </a:t>
            </a:r>
          </a:p>
        </p:txBody>
      </p:sp>
    </p:spTree>
    <p:extLst>
      <p:ext uri="{BB962C8B-B14F-4D97-AF65-F5344CB8AC3E}">
        <p14:creationId xmlns:p14="http://schemas.microsoft.com/office/powerpoint/2010/main" val="2616336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59114-4985-7D42-A73E-9142CEA01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8727C-84DF-DC40-991B-5B240AE494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0FEF7-12B0-5C43-AEC6-4B0D7931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orientace FIRO-B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853E9-CED6-DC4F-A76F-F8136737D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122"/>
            <a:ext cx="10999560" cy="4139998"/>
          </a:xfrm>
        </p:spPr>
        <p:txBody>
          <a:bodyPr/>
          <a:lstStyle/>
          <a:p>
            <a:r>
              <a:rPr lang="cs-CZ" b="1" dirty="0"/>
              <a:t>Dotazník slouží k postižení individuální dynamiky a jako měřítko interpersonálních vztahů</a:t>
            </a:r>
            <a:r>
              <a:rPr lang="cs-CZ" dirty="0"/>
              <a:t> </a:t>
            </a:r>
            <a:r>
              <a:rPr lang="cs-CZ" sz="2400" dirty="0"/>
              <a:t>(vychází z jiných hledisek než ICL)</a:t>
            </a:r>
            <a:endParaRPr lang="cs-CZ" sz="2400" b="1" dirty="0"/>
          </a:p>
          <a:p>
            <a:r>
              <a:rPr lang="cs-CZ" dirty="0"/>
              <a:t>Interpersonální chování je vysvětleno pomocí tří interpersonálních potřeb, které se vytvářejí během dětství v interakci s dospělými </a:t>
            </a:r>
          </a:p>
          <a:p>
            <a:r>
              <a:rPr lang="cs-CZ" dirty="0"/>
              <a:t>Při nedostatečné saturaci potřeb se jedinec cítí bezvýznamný, nehodný lásky a pro překonání těchto pocitů si vytváří obranné mechanismy manifestující se jako typické chování v interpersonálních vztazích – při dobré spolupráci dvou jedinců v interpersonálních vztazích se vytváří kompatibilní vztahy a naopak</a:t>
            </a:r>
          </a:p>
          <a:p>
            <a:r>
              <a:rPr lang="cs-CZ" dirty="0"/>
              <a:t>Existence českých norem </a:t>
            </a:r>
          </a:p>
        </p:txBody>
      </p:sp>
    </p:spTree>
    <p:extLst>
      <p:ext uri="{BB962C8B-B14F-4D97-AF65-F5344CB8AC3E}">
        <p14:creationId xmlns:p14="http://schemas.microsoft.com/office/powerpoint/2010/main" val="2412448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59114-4985-7D42-A73E-9142CEA01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8727C-84DF-DC40-991B-5B240AE494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0FEF7-12B0-5C43-AEC6-4B0D7931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orientace FIRO-B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853E9-CED6-DC4F-A76F-F8136737D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W. C. </a:t>
            </a:r>
            <a:r>
              <a:rPr lang="cs-CZ" dirty="0" err="1"/>
              <a:t>Schutz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54 položek (6 škál po 9 položkách), šestibodová stupnice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individuální i skupinové použití, bez časového omezení, obvykle 15 minut</a:t>
            </a:r>
          </a:p>
        </p:txBody>
      </p:sp>
    </p:spTree>
    <p:extLst>
      <p:ext uri="{BB962C8B-B14F-4D97-AF65-F5344CB8AC3E}">
        <p14:creationId xmlns:p14="http://schemas.microsoft.com/office/powerpoint/2010/main" val="252827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E53B6F-D2D8-6C4C-8122-5F422D85E7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461ADD-8A75-8844-ABD1-8A336C1D3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703129D-F7D4-3A4A-A7A2-7D5D5B16E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K DOTAZNÍKŮM</a:t>
            </a:r>
          </a:p>
        </p:txBody>
      </p:sp>
    </p:spTree>
    <p:extLst>
      <p:ext uri="{BB962C8B-B14F-4D97-AF65-F5344CB8AC3E}">
        <p14:creationId xmlns:p14="http://schemas.microsoft.com/office/powerpoint/2010/main" val="325595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59114-4985-7D42-A73E-9142CEA01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8727C-84DF-DC40-991B-5B240AE494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EBA8F6-51C3-5344-96A0-0C444013E5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Tři interpersonální potřeby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0FEF7-12B0-5C43-AEC6-4B0D7931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orientace FIRO-B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853E9-CED6-DC4F-A76F-F8136737D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Potřeba inkluze </a:t>
            </a:r>
            <a:r>
              <a:rPr lang="cs-CZ" dirty="0"/>
              <a:t>– potřeba vytvořit a udržet uspokojivé vztahy v obou směrech (= od jedince k ostatním a od ostatních k jedinci), potřeba vytvořit a udržet si pocit vzájemného zájmu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Potřeba kontroly </a:t>
            </a:r>
            <a:r>
              <a:rPr lang="cs-CZ" dirty="0"/>
              <a:t>– potřeba vytvořit a udržet uspokojivé vztahy s ohledem na kontrolu a moc v obou směrech (kontrolovat a být kontrolován), pomáhá člověku cítit se jako kompetentní a zodpovědná osoba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Potřeba v afektivní oblasti </a:t>
            </a:r>
            <a:r>
              <a:rPr lang="cs-CZ" dirty="0"/>
              <a:t>– potřeba vytvořit a udržet uspokojivé vztahy k druhému s ohledem na lásku a emocionální vztahy (milovat a být milován)</a:t>
            </a:r>
          </a:p>
        </p:txBody>
      </p:sp>
    </p:spTree>
    <p:extLst>
      <p:ext uri="{BB962C8B-B14F-4D97-AF65-F5344CB8AC3E}">
        <p14:creationId xmlns:p14="http://schemas.microsoft.com/office/powerpoint/2010/main" val="1191033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59114-4985-7D42-A73E-9142CEA01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8727C-84DF-DC40-991B-5B240AE494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EBA8F6-51C3-5344-96A0-0C444013E5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Tři interpersonální potřeby – možné čtyři typy chování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0FEF7-12B0-5C43-AEC6-4B0D7931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orientace FIRO-B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853E9-CED6-DC4F-A76F-F8136737D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Deficientní</a:t>
            </a:r>
            <a:r>
              <a:rPr lang="cs-CZ" dirty="0"/>
              <a:t> – osoba se přímo nesnaží uspokojit svoji potřebu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Excesivní</a:t>
            </a:r>
            <a:r>
              <a:rPr lang="cs-CZ" dirty="0"/>
              <a:t> – jedinec se neustále snaží potřebu uspokojit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Ideální</a:t>
            </a:r>
            <a:r>
              <a:rPr lang="cs-CZ" dirty="0"/>
              <a:t> – potřeby jsou průběžně uspokojování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Patologické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6178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59114-4985-7D42-A73E-9142CEA01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8727C-84DF-DC40-991B-5B240AE494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0FEF7-12B0-5C43-AEC6-4B0D7931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orientace FIRO-B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853E9-CED6-DC4F-A76F-F8136737D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122"/>
            <a:ext cx="11472000" cy="4139998"/>
          </a:xfrm>
        </p:spPr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získání hodnoty pro každou ze šesti škál (skóry nabývají hodnoty 0-9 bodů)</a:t>
            </a:r>
          </a:p>
          <a:p>
            <a:pPr lvl="1"/>
            <a:r>
              <a:rPr lang="cs-CZ" dirty="0"/>
              <a:t>0-1 a 8-9 bodů: kompulzivní charakter chování</a:t>
            </a:r>
          </a:p>
          <a:p>
            <a:pPr lvl="1"/>
            <a:r>
              <a:rPr lang="cs-CZ" dirty="0"/>
              <a:t>2-3 a 6-7 bodů: chování charakteristické v příslušném směru</a:t>
            </a:r>
          </a:p>
          <a:p>
            <a:pPr lvl="1"/>
            <a:r>
              <a:rPr lang="cs-CZ" dirty="0"/>
              <a:t>4-5 bodů: vyrovnaná osoba s mírnou tendencí k jednomu nebo druhému pólu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Posuzování intenzity vlastního chování – „e“</a:t>
            </a:r>
          </a:p>
          <a:p>
            <a:r>
              <a:rPr lang="cs-CZ" dirty="0"/>
              <a:t>Vyjádření optimální intenzity chování ostatních vůči vlastní osobě – „</a:t>
            </a:r>
            <a:r>
              <a:rPr lang="cs-CZ" dirty="0" err="1"/>
              <a:t>w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Větší diskrepance mezi „e“ a „</a:t>
            </a:r>
            <a:r>
              <a:rPr lang="cs-CZ" dirty="0" err="1"/>
              <a:t>w</a:t>
            </a:r>
            <a:r>
              <a:rPr lang="cs-CZ" dirty="0"/>
              <a:t>“ = větší pravděpodobnost vnitřních konfliktů a frustrace v dané oblasti</a:t>
            </a:r>
          </a:p>
          <a:p>
            <a:pPr lvl="1"/>
            <a:r>
              <a:rPr lang="cs-CZ" dirty="0"/>
              <a:t>Součet „e“ a „</a:t>
            </a:r>
            <a:r>
              <a:rPr lang="cs-CZ" dirty="0" err="1"/>
              <a:t>w</a:t>
            </a:r>
            <a:r>
              <a:rPr lang="cs-CZ" dirty="0"/>
              <a:t>“ = psychologicky příjemná interakce</a:t>
            </a:r>
          </a:p>
        </p:txBody>
      </p:sp>
    </p:spTree>
    <p:extLst>
      <p:ext uri="{BB962C8B-B14F-4D97-AF65-F5344CB8AC3E}">
        <p14:creationId xmlns:p14="http://schemas.microsoft.com/office/powerpoint/2010/main" val="1159468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59114-4985-7D42-A73E-9142CEA01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8727C-84DF-DC40-991B-5B240AE494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0FEF7-12B0-5C43-AEC6-4B0D7931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interpersonální orientace FIRO-B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853E9-CED6-DC4F-A76F-F8136737D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122"/>
            <a:ext cx="11014800" cy="4139998"/>
          </a:xfrm>
        </p:spPr>
        <p:txBody>
          <a:bodyPr/>
          <a:lstStyle/>
          <a:p>
            <a:r>
              <a:rPr lang="cs-CZ" dirty="0"/>
              <a:t>Psychodiagnostika v roce 1976 (úprava: J. Kožený) 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manželské poradny, rodinná terapie, poradenská činnost, psychologie práce</a:t>
            </a:r>
          </a:p>
        </p:txBody>
      </p:sp>
    </p:spTree>
    <p:extLst>
      <p:ext uri="{BB962C8B-B14F-4D97-AF65-F5344CB8AC3E}">
        <p14:creationId xmlns:p14="http://schemas.microsoft.com/office/powerpoint/2010/main" val="2585971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FAED97-4E2A-3146-9938-13A0016184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B91A31-F9CD-DF4E-9353-CC3241BDC4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AF51C51-2389-A646-928C-56E97E4607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Eysenckův</a:t>
            </a:r>
            <a:r>
              <a:rPr lang="cs-CZ" dirty="0"/>
              <a:t> osobnostní dotazník (EOD)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DA720A-8EC6-D740-9C9F-3C7D98B9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Eysenckovy</a:t>
            </a:r>
            <a:r>
              <a:rPr lang="cs-CZ" dirty="0"/>
              <a:t> dotazníky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5294CF-3308-E244-B0B6-ED133785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H. J. </a:t>
            </a:r>
            <a:r>
              <a:rPr lang="cs-CZ" dirty="0" err="1"/>
              <a:t>Eysenck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57 položek, paralelní formy A, B, odpovědi „ano“ / „ne“</a:t>
            </a:r>
          </a:p>
          <a:p>
            <a:pPr lvl="1"/>
            <a:r>
              <a:rPr lang="cs-CZ" dirty="0"/>
              <a:t>24 položek extraverze (E-škála)</a:t>
            </a:r>
          </a:p>
          <a:p>
            <a:pPr lvl="1"/>
            <a:r>
              <a:rPr lang="cs-CZ" dirty="0"/>
              <a:t>24 položek neurotické tendence (N-škála)</a:t>
            </a:r>
          </a:p>
          <a:p>
            <a:pPr lvl="1"/>
            <a:r>
              <a:rPr lang="cs-CZ" dirty="0"/>
              <a:t>9 položek stupnice lži (L-škála)</a:t>
            </a:r>
          </a:p>
          <a:p>
            <a:r>
              <a:rPr lang="cs-CZ" b="1" dirty="0"/>
              <a:t>Administrace</a:t>
            </a:r>
            <a:r>
              <a:rPr lang="cs-CZ" dirty="0"/>
              <a:t>: bez časového omezení, obvykle 5-15 minut</a:t>
            </a:r>
          </a:p>
          <a:p>
            <a:r>
              <a:rPr lang="cs-CZ" b="1" dirty="0"/>
              <a:t>Hodnocení a interpretace</a:t>
            </a:r>
            <a:r>
              <a:rPr lang="cs-CZ" dirty="0"/>
              <a:t>: využití šablon, každá z odpovědí je hodnocena jedním bodem, srovnání výsledků s normami </a:t>
            </a:r>
          </a:p>
          <a:p>
            <a:pPr lvl="1"/>
            <a:r>
              <a:rPr lang="cs-CZ" dirty="0"/>
              <a:t>Pokud L-skóry u jedné formy dotazníku dosahuje hodnoty 4-5, pravděpodobně došlo ke zkreslení výsledků škál E a N (u obou forem dotazníku 10+ bodů na L-škále)</a:t>
            </a:r>
          </a:p>
        </p:txBody>
      </p:sp>
    </p:spTree>
    <p:extLst>
      <p:ext uri="{BB962C8B-B14F-4D97-AF65-F5344CB8AC3E}">
        <p14:creationId xmlns:p14="http://schemas.microsoft.com/office/powerpoint/2010/main" val="3727781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FAED97-4E2A-3146-9938-13A0016184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B91A31-F9CD-DF4E-9353-CC3241BDC4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BD1B2D9-B7BD-6D46-8AA7-A4DDE38A3B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Eysenckův</a:t>
            </a:r>
            <a:r>
              <a:rPr lang="cs-CZ" dirty="0"/>
              <a:t> osobnostní dotazník (EOD)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DA720A-8EC6-D740-9C9F-3C7D98B9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Eysenckovy</a:t>
            </a:r>
            <a:r>
              <a:rPr lang="cs-CZ" dirty="0"/>
              <a:t> dotazníky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5294CF-3308-E244-B0B6-ED133785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Psychodiagnostika v roce 1979 (úprava: B. </a:t>
            </a:r>
            <a:r>
              <a:rPr lang="cs-CZ" dirty="0" err="1"/>
              <a:t>Miglierini</a:t>
            </a:r>
            <a:r>
              <a:rPr lang="cs-CZ" dirty="0"/>
              <a:t>, J. </a:t>
            </a:r>
            <a:r>
              <a:rPr lang="cs-CZ" dirty="0" err="1"/>
              <a:t>Vonkomer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základní i aplikovaný výzkum, klinická psychologie, poradenství, psychologie práce</a:t>
            </a:r>
          </a:p>
        </p:txBody>
      </p:sp>
    </p:spTree>
    <p:extLst>
      <p:ext uri="{BB962C8B-B14F-4D97-AF65-F5344CB8AC3E}">
        <p14:creationId xmlns:p14="http://schemas.microsoft.com/office/powerpoint/2010/main" val="410480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FAED97-4E2A-3146-9938-13A0016184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B91A31-F9CD-DF4E-9353-CC3241BDC4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DA720A-8EC6-D740-9C9F-3C7D98B9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Eysenckovy</a:t>
            </a:r>
            <a:r>
              <a:rPr lang="cs-CZ" dirty="0"/>
              <a:t> dotazníky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5294CF-3308-E244-B0B6-ED1337854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30133" cy="4139998"/>
          </a:xfrm>
        </p:spPr>
        <p:txBody>
          <a:bodyPr/>
          <a:lstStyle/>
          <a:p>
            <a:r>
              <a:rPr lang="cs-CZ" b="1" dirty="0"/>
              <a:t>PEN </a:t>
            </a:r>
            <a:r>
              <a:rPr lang="cs-CZ" b="1" dirty="0" err="1"/>
              <a:t>Inventory</a:t>
            </a:r>
            <a:endParaRPr lang="cs-CZ" b="1" dirty="0"/>
          </a:p>
          <a:p>
            <a:pPr lvl="1"/>
            <a:r>
              <a:rPr lang="cs-CZ" dirty="0"/>
              <a:t>Rozšíření dotazníků o dimenzi </a:t>
            </a:r>
            <a:r>
              <a:rPr lang="cs-CZ" dirty="0" err="1"/>
              <a:t>Psychoticismus</a:t>
            </a:r>
            <a:r>
              <a:rPr lang="cs-CZ" dirty="0"/>
              <a:t> </a:t>
            </a:r>
          </a:p>
          <a:p>
            <a:r>
              <a:rPr lang="cs-CZ" b="1" dirty="0" err="1"/>
              <a:t>Eysenck</a:t>
            </a:r>
            <a:r>
              <a:rPr lang="cs-CZ" b="1" dirty="0"/>
              <a:t> Personality </a:t>
            </a:r>
            <a:r>
              <a:rPr lang="cs-CZ" b="1" dirty="0" err="1"/>
              <a:t>Questionnaire</a:t>
            </a:r>
            <a:r>
              <a:rPr lang="cs-CZ" b="1" dirty="0"/>
              <a:t> (EPQ)</a:t>
            </a:r>
          </a:p>
          <a:p>
            <a:pPr lvl="1"/>
            <a:r>
              <a:rPr lang="cs-CZ" dirty="0"/>
              <a:t>Pojetí osobnosti charakterizované třemi dimenzemi: Extraverze-Introverze, </a:t>
            </a:r>
            <a:r>
              <a:rPr lang="cs-CZ" dirty="0" err="1"/>
              <a:t>Neuroticismus</a:t>
            </a:r>
            <a:r>
              <a:rPr lang="cs-CZ" dirty="0"/>
              <a:t>, </a:t>
            </a:r>
            <a:r>
              <a:rPr lang="cs-CZ" dirty="0" err="1"/>
              <a:t>Psychoticismus</a:t>
            </a:r>
            <a:r>
              <a:rPr lang="cs-CZ" dirty="0"/>
              <a:t> </a:t>
            </a:r>
          </a:p>
          <a:p>
            <a:r>
              <a:rPr lang="cs-CZ" b="1" dirty="0"/>
              <a:t>EPQ-R</a:t>
            </a:r>
          </a:p>
          <a:p>
            <a:pPr lvl="1"/>
            <a:r>
              <a:rPr lang="cs-CZ" dirty="0"/>
              <a:t>Revidovaná verze dotazníku EPQ (zpochybňovány byly psychometrické vlastnosti P-škály)</a:t>
            </a:r>
          </a:p>
          <a:p>
            <a:pPr lvl="1"/>
            <a:r>
              <a:rPr lang="cs-CZ" dirty="0"/>
              <a:t>Přidání 13 nových položek do P-škály (celkem 32 položek) – celkem 106 položek dotazníku</a:t>
            </a:r>
          </a:p>
          <a:p>
            <a:pPr lvl="1"/>
            <a:r>
              <a:rPr lang="cs-CZ" dirty="0"/>
              <a:t>Může pracovat navíc s „návykovou škálou“ (32 položek) a „škálou kriminality“ (34 položek)</a:t>
            </a:r>
          </a:p>
          <a:p>
            <a:r>
              <a:rPr lang="cs-CZ" b="1" dirty="0"/>
              <a:t>Zkrácená verze EPQ-R</a:t>
            </a:r>
          </a:p>
          <a:p>
            <a:pPr lvl="1"/>
            <a:r>
              <a:rPr lang="cs-CZ" dirty="0"/>
              <a:t>48 položek pro případ omezeného času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547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DOPEN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Původní slovenská metoda vycházející ze zkušenosti s </a:t>
            </a:r>
            <a:r>
              <a:rPr lang="cs-CZ" b="1" dirty="0" err="1"/>
              <a:t>Eysenckovými</a:t>
            </a:r>
            <a:r>
              <a:rPr lang="cs-CZ" b="1" dirty="0"/>
              <a:t> dotazníky (EOD, PEN, EPQ)</a:t>
            </a:r>
          </a:p>
        </p:txBody>
      </p:sp>
    </p:spTree>
    <p:extLst>
      <p:ext uri="{BB962C8B-B14F-4D97-AF65-F5344CB8AC3E}">
        <p14:creationId xmlns:p14="http://schemas.microsoft.com/office/powerpoint/2010/main" val="1255381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DOPEN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I. </a:t>
            </a:r>
            <a:r>
              <a:rPr lang="cs-CZ" dirty="0" err="1"/>
              <a:t>Ruisel</a:t>
            </a:r>
            <a:r>
              <a:rPr lang="cs-CZ" dirty="0"/>
              <a:t>, J. </a:t>
            </a:r>
            <a:r>
              <a:rPr lang="cs-CZ" dirty="0" err="1"/>
              <a:t>Müllner</a:t>
            </a:r>
            <a:r>
              <a:rPr lang="cs-CZ" dirty="0"/>
              <a:t> </a:t>
            </a:r>
          </a:p>
          <a:p>
            <a:r>
              <a:rPr lang="cs-CZ" b="1" dirty="0"/>
              <a:t>Popis testu</a:t>
            </a:r>
            <a:r>
              <a:rPr lang="cs-CZ" dirty="0"/>
              <a:t>: 86 položek uspořádaných do 4 škál</a:t>
            </a:r>
          </a:p>
          <a:p>
            <a:pPr lvl="1"/>
            <a:r>
              <a:rPr lang="cs-CZ" dirty="0"/>
              <a:t>P-škála – </a:t>
            </a:r>
            <a:r>
              <a:rPr lang="cs-CZ" dirty="0" err="1"/>
              <a:t>Psychoticismus</a:t>
            </a:r>
            <a:r>
              <a:rPr lang="cs-CZ" dirty="0"/>
              <a:t>, 20 položek (jde o projevy chování, blízkost psychopatických sklonů ke kriminalitě, dobře diferencuje osoby netrestané od delikventních)</a:t>
            </a:r>
          </a:p>
          <a:p>
            <a:pPr lvl="1"/>
            <a:r>
              <a:rPr lang="cs-CZ" dirty="0"/>
              <a:t>E-škála – Extraverze, 26 položek</a:t>
            </a:r>
          </a:p>
          <a:p>
            <a:pPr lvl="1"/>
            <a:r>
              <a:rPr lang="cs-CZ" dirty="0"/>
              <a:t>N-škála – </a:t>
            </a:r>
            <a:r>
              <a:rPr lang="cs-CZ" dirty="0" err="1"/>
              <a:t>Neuroticismus</a:t>
            </a:r>
            <a:r>
              <a:rPr lang="cs-CZ" dirty="0"/>
              <a:t>, 26 položek</a:t>
            </a:r>
          </a:p>
          <a:p>
            <a:pPr lvl="1"/>
            <a:r>
              <a:rPr lang="cs-CZ" dirty="0"/>
              <a:t>L-škála – lži skór, 14 položek</a:t>
            </a:r>
          </a:p>
          <a:p>
            <a:r>
              <a:rPr lang="cs-CZ" b="1" dirty="0"/>
              <a:t>Administrace</a:t>
            </a:r>
            <a:r>
              <a:rPr lang="cs-CZ" dirty="0"/>
              <a:t>: tužka-papír i počítačově, otázky týkající se lidského chování nebo cítění a zaznamenávání odpovědí „ano“ / „ne“ 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812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DOPEN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šablony pro každou stupnici, výsledky se porovnávají se skóry, které jsou uvedeny v normalizačních tabulkách </a:t>
            </a:r>
          </a:p>
          <a:p>
            <a:endParaRPr lang="cs-CZ" dirty="0"/>
          </a:p>
          <a:p>
            <a:r>
              <a:rPr lang="cs-CZ" dirty="0"/>
              <a:t>Psychodiagnostické a didaktické testy v roce 1982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forenzní psychologie, klinická psychologie, při kontaktu s delikventní populací nebo populací s tendencí k delikvenci</a:t>
            </a:r>
          </a:p>
        </p:txBody>
      </p:sp>
    </p:spTree>
    <p:extLst>
      <p:ext uri="{BB962C8B-B14F-4D97-AF65-F5344CB8AC3E}">
        <p14:creationId xmlns:p14="http://schemas.microsoft.com/office/powerpoint/2010/main" val="276668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3A3D4E-D128-1148-A952-8E1E6586FB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751A9F-970A-3049-A353-55309CACDC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DC00B-43F3-A948-8661-2D84295A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k dotazníkům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848D1388-76DB-BE45-B6B1-02AB41DA2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b="1" dirty="0"/>
              <a:t>Dotazníky</a:t>
            </a:r>
            <a:r>
              <a:rPr lang="cs-CZ" dirty="0"/>
              <a:t> = psychodiagnostické metody založené na subjektivní výpovědi vyšetřované osoby o jejích vlastnostech, citech, postojích, názorech, zájmech, způsobu reagování v nejrůznějších situacích apod.</a:t>
            </a:r>
          </a:p>
          <a:p>
            <a:r>
              <a:rPr lang="cs-CZ" dirty="0"/>
              <a:t>Úkolem zkoumané osoby je zatrhnout nebo jiným způsobem označit výpovědi, které podle jejího názoru nejlépe vystihují nějaký znak</a:t>
            </a:r>
          </a:p>
          <a:p>
            <a:r>
              <a:rPr lang="cs-CZ" dirty="0"/>
              <a:t>Nepřímé měření – neptáme se přímo na osobnostní rys, ale obvykle jde o popis chování v konkrétních situacích, ve kterých se sledovaná vlastnost může projevit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6971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Širokospektrální test ke zjišťování důležitých vlastností osobnosti a psychických poruch </a:t>
            </a:r>
          </a:p>
          <a:p>
            <a:r>
              <a:rPr lang="cs-CZ" dirty="0"/>
              <a:t>Jde o nejrozšířenější inventář, patří k nejčastěji používaným psychodiagnostickým metodám vůbec </a:t>
            </a:r>
          </a:p>
        </p:txBody>
      </p:sp>
    </p:spTree>
    <p:extLst>
      <p:ext uri="{BB962C8B-B14F-4D97-AF65-F5344CB8AC3E}">
        <p14:creationId xmlns:p14="http://schemas.microsoft.com/office/powerpoint/2010/main" val="2630570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J. N. </a:t>
            </a:r>
            <a:r>
              <a:rPr lang="cs-CZ" dirty="0" err="1"/>
              <a:t>Butcher</a:t>
            </a:r>
            <a:r>
              <a:rPr lang="cs-CZ" dirty="0"/>
              <a:t>, J. R. Graham, </a:t>
            </a:r>
            <a:r>
              <a:rPr lang="cs-CZ" dirty="0" err="1"/>
              <a:t>Y</a:t>
            </a:r>
            <a:r>
              <a:rPr lang="cs-CZ" dirty="0"/>
              <a:t>. S. Ben-</a:t>
            </a:r>
            <a:r>
              <a:rPr lang="cs-CZ" dirty="0" err="1"/>
              <a:t>Porath</a:t>
            </a:r>
            <a:r>
              <a:rPr lang="cs-CZ" dirty="0"/>
              <a:t>, A. </a:t>
            </a:r>
            <a:r>
              <a:rPr lang="cs-CZ" dirty="0" err="1"/>
              <a:t>Tellegen</a:t>
            </a:r>
            <a:r>
              <a:rPr lang="cs-CZ" dirty="0"/>
              <a:t>, W. G. </a:t>
            </a:r>
            <a:r>
              <a:rPr lang="cs-CZ" dirty="0" err="1"/>
              <a:t>Dahlstrom</a:t>
            </a:r>
            <a:r>
              <a:rPr lang="cs-CZ" dirty="0"/>
              <a:t>, B. </a:t>
            </a:r>
            <a:r>
              <a:rPr lang="cs-CZ" dirty="0" err="1"/>
              <a:t>Kaemmer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567 položek </a:t>
            </a:r>
            <a:r>
              <a:rPr lang="cs-CZ" dirty="0"/>
              <a:t>(395 z původní verze, 64 přeformulovaných, 108 nových), označení, zda odpověď pro osobu platí / neplatí / nemůže se rozhodnout (žádost, aby vyšetřované osoby odpověděly na všechny položky)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individuálně i skupinově (max. 20-25 lidí ve skupině), tužka-papír i počítačově (komfortnější), kompletní vyplnění přesahuje 60 minut – v případě časové tísně lze akceptovat prvních 370 položek</a:t>
            </a:r>
          </a:p>
        </p:txBody>
      </p:sp>
    </p:spTree>
    <p:extLst>
      <p:ext uri="{BB962C8B-B14F-4D97-AF65-F5344CB8AC3E}">
        <p14:creationId xmlns:p14="http://schemas.microsoft.com/office/powerpoint/2010/main" val="23836704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i="1" dirty="0"/>
              <a:t>Většina lidí, které mě znají, mě má ráda.</a:t>
            </a:r>
          </a:p>
          <a:p>
            <a:r>
              <a:rPr lang="cs-CZ" i="1" dirty="0"/>
              <a:t>Někdy se rozzlobím. </a:t>
            </a:r>
          </a:p>
          <a:p>
            <a:r>
              <a:rPr lang="cs-CZ" i="1" dirty="0"/>
              <a:t>Slyším podivné věci, když jsem sám/sama.</a:t>
            </a:r>
          </a:p>
          <a:p>
            <a:r>
              <a:rPr lang="cs-CZ" i="1" dirty="0"/>
              <a:t>Rád/a dávám lidem znát své názory a stanoviska.</a:t>
            </a:r>
          </a:p>
          <a:p>
            <a:r>
              <a:rPr lang="cs-CZ" i="1" dirty="0"/>
              <a:t>Snadno upadnu do rozpaků.</a:t>
            </a:r>
          </a:p>
        </p:txBody>
      </p:sp>
    </p:spTree>
    <p:extLst>
      <p:ext uri="{BB962C8B-B14F-4D97-AF65-F5344CB8AC3E}">
        <p14:creationId xmlns:p14="http://schemas.microsoft.com/office/powerpoint/2010/main" val="30443956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pouze počítačová forma (123 škál) – výpočet hrubých i vážených skórů, výpočet indexů, vytvoření všech profilů atd.</a:t>
            </a:r>
          </a:p>
        </p:txBody>
      </p:sp>
    </p:spTree>
    <p:extLst>
      <p:ext uri="{BB962C8B-B14F-4D97-AF65-F5344CB8AC3E}">
        <p14:creationId xmlns:p14="http://schemas.microsoft.com/office/powerpoint/2010/main" val="2915223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Hlavní druhy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dirty="0"/>
              <a:t>Standardní </a:t>
            </a:r>
            <a:r>
              <a:rPr lang="cs-CZ" dirty="0" err="1"/>
              <a:t>validizační</a:t>
            </a:r>
            <a:r>
              <a:rPr lang="cs-CZ" dirty="0"/>
              <a:t> škály</a:t>
            </a:r>
          </a:p>
          <a:p>
            <a:r>
              <a:rPr lang="cs-CZ" dirty="0"/>
              <a:t>Standardní klinické škály</a:t>
            </a:r>
          </a:p>
          <a:p>
            <a:r>
              <a:rPr lang="cs-CZ" dirty="0"/>
              <a:t>Nové </a:t>
            </a:r>
            <a:r>
              <a:rPr lang="cs-CZ" dirty="0" err="1"/>
              <a:t>validizační</a:t>
            </a:r>
            <a:r>
              <a:rPr lang="cs-CZ" dirty="0"/>
              <a:t> škály</a:t>
            </a:r>
          </a:p>
          <a:p>
            <a:r>
              <a:rPr lang="cs-CZ" dirty="0"/>
              <a:t>Obsahové škály</a:t>
            </a:r>
          </a:p>
          <a:p>
            <a:r>
              <a:rPr lang="cs-CZ" dirty="0"/>
              <a:t>Doplňkové škály </a:t>
            </a:r>
          </a:p>
        </p:txBody>
      </p:sp>
    </p:spTree>
    <p:extLst>
      <p:ext uri="{BB962C8B-B14F-4D97-AF65-F5344CB8AC3E}">
        <p14:creationId xmlns:p14="http://schemas.microsoft.com/office/powerpoint/2010/main" val="5101947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Standardní </a:t>
            </a:r>
            <a:r>
              <a:rPr lang="cs-CZ" dirty="0" err="1"/>
              <a:t>validizační</a:t>
            </a:r>
            <a:r>
              <a:rPr lang="cs-CZ" dirty="0"/>
              <a:t> škály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b="1" dirty="0"/>
              <a:t>? (otazníková) škála</a:t>
            </a:r>
          </a:p>
          <a:p>
            <a:pPr lvl="1"/>
            <a:r>
              <a:rPr lang="cs-CZ" dirty="0"/>
              <a:t>Součet nezodpovězených položek, vypovídá o ochotě spolupracovat</a:t>
            </a:r>
          </a:p>
          <a:p>
            <a:r>
              <a:rPr lang="cs-CZ" b="1" dirty="0"/>
              <a:t>L-škála</a:t>
            </a:r>
            <a:r>
              <a:rPr lang="cs-CZ" dirty="0"/>
              <a:t> (15 položek)</a:t>
            </a:r>
          </a:p>
          <a:p>
            <a:pPr lvl="1"/>
            <a:r>
              <a:rPr lang="cs-CZ" dirty="0"/>
              <a:t>Snaha působit společensky příznivějším dojmem, tendence k </a:t>
            </a:r>
            <a:r>
              <a:rPr lang="cs-CZ" dirty="0" err="1"/>
              <a:t>desirabilitě</a:t>
            </a:r>
            <a:endParaRPr lang="cs-CZ" dirty="0"/>
          </a:p>
          <a:p>
            <a:r>
              <a:rPr lang="cs-CZ" b="1" dirty="0"/>
              <a:t>F-škála </a:t>
            </a:r>
            <a:r>
              <a:rPr lang="cs-CZ" dirty="0"/>
              <a:t>(60 položek)</a:t>
            </a:r>
          </a:p>
          <a:p>
            <a:pPr lvl="1"/>
            <a:r>
              <a:rPr lang="cs-CZ" dirty="0"/>
              <a:t>Položky, které jsou zřídkakdy pozitivně zodpovídány normálními lidmi</a:t>
            </a:r>
          </a:p>
          <a:p>
            <a:r>
              <a:rPr lang="cs-CZ" b="1" dirty="0"/>
              <a:t>K-škála</a:t>
            </a:r>
            <a:r>
              <a:rPr lang="cs-CZ" dirty="0"/>
              <a:t> (30 položek)</a:t>
            </a:r>
            <a:endParaRPr lang="cs-CZ" b="1" dirty="0"/>
          </a:p>
          <a:p>
            <a:pPr lvl="1"/>
            <a:r>
              <a:rPr lang="cs-CZ" dirty="0" err="1"/>
              <a:t>Defenzivita</a:t>
            </a:r>
            <a:r>
              <a:rPr lang="cs-CZ" dirty="0"/>
              <a:t> probanda v odpovědích na jakékoli položky, funguje také jako korigující činitel při odpovědích v klinických škálách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5023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Nové </a:t>
            </a:r>
            <a:r>
              <a:rPr lang="cs-CZ" dirty="0" err="1"/>
              <a:t>validizační</a:t>
            </a:r>
            <a:r>
              <a:rPr lang="cs-CZ" dirty="0"/>
              <a:t> škály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998002"/>
            <a:ext cx="11778000" cy="4139998"/>
          </a:xfrm>
        </p:spPr>
        <p:txBody>
          <a:bodyPr/>
          <a:lstStyle/>
          <a:p>
            <a:r>
              <a:rPr lang="cs-CZ" b="1" dirty="0"/>
              <a:t>F</a:t>
            </a:r>
            <a:r>
              <a:rPr lang="cs-CZ" b="1" baseline="-25000" dirty="0"/>
              <a:t>B</a:t>
            </a:r>
            <a:r>
              <a:rPr lang="cs-CZ" b="1" dirty="0"/>
              <a:t> škála </a:t>
            </a:r>
            <a:r>
              <a:rPr lang="cs-CZ" dirty="0"/>
              <a:t>(40 položek)</a:t>
            </a:r>
            <a:endParaRPr lang="cs-CZ" b="1" dirty="0"/>
          </a:p>
          <a:p>
            <a:pPr lvl="1"/>
            <a:r>
              <a:rPr lang="cs-CZ" dirty="0"/>
              <a:t>F-škála pro závěr testu</a:t>
            </a:r>
          </a:p>
          <a:p>
            <a:r>
              <a:rPr lang="cs-CZ" b="1" dirty="0"/>
              <a:t>Škála VRIN </a:t>
            </a:r>
            <a:r>
              <a:rPr lang="cs-CZ" dirty="0"/>
              <a:t>(67 párů položek)</a:t>
            </a:r>
            <a:endParaRPr lang="cs-CZ" b="1" dirty="0"/>
          </a:p>
          <a:p>
            <a:pPr lvl="1"/>
            <a:r>
              <a:rPr lang="cs-CZ" dirty="0"/>
              <a:t>Inkonzistence variabilních odpovědí, páry položek vztahující se ke stejnému problému</a:t>
            </a:r>
            <a:endParaRPr lang="cs-CZ" b="1" dirty="0"/>
          </a:p>
          <a:p>
            <a:r>
              <a:rPr lang="cs-CZ" b="1" dirty="0"/>
              <a:t>Škála TRIN </a:t>
            </a:r>
            <a:r>
              <a:rPr lang="cs-CZ" dirty="0"/>
              <a:t>(23 párů položek)</a:t>
            </a:r>
            <a:endParaRPr lang="cs-CZ" b="1" dirty="0"/>
          </a:p>
          <a:p>
            <a:pPr lvl="1"/>
            <a:r>
              <a:rPr lang="cs-CZ" dirty="0"/>
              <a:t>Inkonzistence souhlasných odpovědí, páry položek detekující tendence odpovídat nekonzistentně</a:t>
            </a:r>
          </a:p>
          <a:p>
            <a:r>
              <a:rPr lang="cs-CZ" b="1" dirty="0"/>
              <a:t>F</a:t>
            </a:r>
            <a:r>
              <a:rPr lang="cs-CZ" b="1" baseline="-25000" dirty="0"/>
              <a:t>p</a:t>
            </a:r>
            <a:r>
              <a:rPr lang="cs-CZ" b="1" dirty="0"/>
              <a:t> škála</a:t>
            </a:r>
            <a:r>
              <a:rPr lang="cs-CZ" dirty="0"/>
              <a:t> (27 položek)</a:t>
            </a:r>
            <a:endParaRPr lang="cs-CZ" b="1" dirty="0"/>
          </a:p>
          <a:p>
            <a:pPr lvl="1"/>
            <a:r>
              <a:rPr lang="cs-CZ" dirty="0"/>
              <a:t>Odpovědi, které dávali zřídka jak pacienti psychiatrických léčeben, tak osoby z normativního souboru </a:t>
            </a:r>
          </a:p>
          <a:p>
            <a:r>
              <a:rPr lang="cs-CZ" b="1" dirty="0"/>
              <a:t>S-škála </a:t>
            </a:r>
            <a:r>
              <a:rPr lang="cs-CZ" dirty="0"/>
              <a:t>(50 položek)</a:t>
            </a:r>
            <a:endParaRPr lang="cs-CZ" b="1" dirty="0"/>
          </a:p>
          <a:p>
            <a:pPr lvl="1"/>
            <a:r>
              <a:rPr lang="cs-CZ" dirty="0"/>
              <a:t>Mimořádně pozitivní sebeprezentace, tendence jevit se lepším</a:t>
            </a:r>
          </a:p>
        </p:txBody>
      </p:sp>
    </p:spTree>
    <p:extLst>
      <p:ext uri="{BB962C8B-B14F-4D97-AF65-F5344CB8AC3E}">
        <p14:creationId xmlns:p14="http://schemas.microsoft.com/office/powerpoint/2010/main" val="23399079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611832"/>
            <a:ext cx="5220000" cy="271576"/>
          </a:xfrm>
        </p:spPr>
        <p:txBody>
          <a:bodyPr/>
          <a:lstStyle/>
          <a:p>
            <a:r>
              <a:rPr lang="cs-CZ" dirty="0"/>
              <a:t>Standardní klinické škály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51150"/>
            <a:ext cx="10753200" cy="451576"/>
          </a:xfrm>
        </p:spPr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726" y="1987444"/>
            <a:ext cx="5219998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err="1"/>
              <a:t>Hs</a:t>
            </a:r>
            <a:r>
              <a:rPr lang="cs-CZ" dirty="0"/>
              <a:t> – Hypochondrie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 – Deprese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/>
              <a:t>Hy</a:t>
            </a:r>
            <a:r>
              <a:rPr lang="cs-CZ" dirty="0"/>
              <a:t> – Konverzní hysterie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/>
              <a:t>Pd</a:t>
            </a:r>
            <a:r>
              <a:rPr lang="cs-CZ" dirty="0"/>
              <a:t> – Psychopatická odchylka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/>
              <a:t>Mf</a:t>
            </a:r>
            <a:r>
              <a:rPr lang="cs-CZ" dirty="0"/>
              <a:t> – Maskulinita-</a:t>
            </a:r>
            <a:r>
              <a:rPr lang="cs-CZ" dirty="0" err="1"/>
              <a:t>femininita</a:t>
            </a:r>
            <a:endParaRPr lang="cs-CZ" dirty="0"/>
          </a:p>
          <a:p>
            <a:pPr marL="781200" lvl="1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2A671EE-EAD1-AA4B-A7A9-E78741798C60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79" y="1883408"/>
            <a:ext cx="5219998" cy="4139998"/>
          </a:xfrm>
        </p:spPr>
        <p:txBody>
          <a:bodyPr/>
          <a:lstStyle/>
          <a:p>
            <a:pPr marL="586350" indent="-514350">
              <a:buAutoNum type="arabicPeriod" startAt="6"/>
            </a:pPr>
            <a:r>
              <a:rPr lang="cs-CZ" dirty="0"/>
              <a:t>Pa – Paranoia</a:t>
            </a:r>
          </a:p>
          <a:p>
            <a:pPr marL="586350" indent="-514350">
              <a:buAutoNum type="arabicPeriod" startAt="6"/>
            </a:pPr>
            <a:r>
              <a:rPr lang="cs-CZ" dirty="0" err="1"/>
              <a:t>Pt</a:t>
            </a:r>
            <a:r>
              <a:rPr lang="cs-CZ" dirty="0"/>
              <a:t> – </a:t>
            </a:r>
            <a:r>
              <a:rPr lang="cs-CZ" dirty="0" err="1"/>
              <a:t>Psychastenie</a:t>
            </a:r>
            <a:endParaRPr lang="cs-CZ" dirty="0"/>
          </a:p>
          <a:p>
            <a:pPr marL="586350" indent="-514350">
              <a:buAutoNum type="arabicPeriod" startAt="6"/>
            </a:pPr>
            <a:r>
              <a:rPr lang="cs-CZ" dirty="0" err="1"/>
              <a:t>Sc</a:t>
            </a:r>
            <a:r>
              <a:rPr lang="cs-CZ" dirty="0"/>
              <a:t> – Schizofrenie</a:t>
            </a:r>
          </a:p>
          <a:p>
            <a:pPr marL="586350" indent="-514350">
              <a:buAutoNum type="arabicPeriod" startAt="6"/>
            </a:pPr>
            <a:r>
              <a:rPr lang="cs-CZ" dirty="0" err="1"/>
              <a:t>Ma</a:t>
            </a:r>
            <a:r>
              <a:rPr lang="cs-CZ" dirty="0"/>
              <a:t> – </a:t>
            </a:r>
            <a:r>
              <a:rPr lang="cs-CZ" dirty="0" err="1"/>
              <a:t>Hypomanie</a:t>
            </a:r>
            <a:endParaRPr lang="cs-CZ" dirty="0"/>
          </a:p>
          <a:p>
            <a:pPr marL="586350" indent="-514350">
              <a:buAutoNum type="arabicPeriod" startAt="6"/>
            </a:pPr>
            <a:r>
              <a:rPr lang="cs-CZ" dirty="0"/>
              <a:t>Si – Sociální introverze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5531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614416"/>
            <a:ext cx="5220000" cy="271576"/>
          </a:xfrm>
        </p:spPr>
        <p:txBody>
          <a:bodyPr/>
          <a:lstStyle/>
          <a:p>
            <a:r>
              <a:rPr lang="cs-CZ" dirty="0"/>
              <a:t>Obsahové škály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93934"/>
            <a:ext cx="10753200" cy="451576"/>
          </a:xfrm>
        </p:spPr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07D8B-930F-4A4B-BDC8-4DF579A2AB6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2" y="1894754"/>
            <a:ext cx="5219998" cy="4139998"/>
          </a:xfrm>
        </p:spPr>
        <p:txBody>
          <a:bodyPr/>
          <a:lstStyle/>
          <a:p>
            <a:r>
              <a:rPr lang="cs-CZ" dirty="0"/>
              <a:t>ANX – Úzkost</a:t>
            </a:r>
          </a:p>
          <a:p>
            <a:r>
              <a:rPr lang="cs-CZ" dirty="0"/>
              <a:t>FRS – Strachy</a:t>
            </a:r>
          </a:p>
          <a:p>
            <a:r>
              <a:rPr lang="cs-CZ" dirty="0"/>
              <a:t>OBS – Nutkavost</a:t>
            </a:r>
          </a:p>
          <a:p>
            <a:r>
              <a:rPr lang="cs-CZ" dirty="0"/>
              <a:t>DEP – Deprese</a:t>
            </a:r>
          </a:p>
          <a:p>
            <a:r>
              <a:rPr lang="cs-CZ" dirty="0"/>
              <a:t>HEA – Zájem o vlastní zdraví</a:t>
            </a:r>
          </a:p>
          <a:p>
            <a:r>
              <a:rPr lang="cs-CZ" dirty="0"/>
              <a:t>BIZ – Bizarní psychické aktivity</a:t>
            </a:r>
          </a:p>
          <a:p>
            <a:r>
              <a:rPr lang="cs-CZ" dirty="0"/>
              <a:t>ANG – Zloba</a:t>
            </a:r>
          </a:p>
          <a:p>
            <a:r>
              <a:rPr lang="cs-CZ" dirty="0"/>
              <a:t>CYN – Cynismus</a:t>
            </a:r>
          </a:p>
          <a:p>
            <a:r>
              <a:rPr lang="cs-CZ" dirty="0"/>
              <a:t>ASP – Antisociální chování</a:t>
            </a:r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1449E15-8ED3-E44A-ADA8-B59B10335061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885992"/>
            <a:ext cx="5219998" cy="4139998"/>
          </a:xfrm>
        </p:spPr>
        <p:txBody>
          <a:bodyPr/>
          <a:lstStyle/>
          <a:p>
            <a:r>
              <a:rPr lang="cs-CZ" dirty="0"/>
              <a:t>TPA – Chování typu A</a:t>
            </a:r>
          </a:p>
          <a:p>
            <a:r>
              <a:rPr lang="cs-CZ" dirty="0"/>
              <a:t>LSE – Nízká sebeúcta</a:t>
            </a:r>
          </a:p>
          <a:p>
            <a:r>
              <a:rPr lang="cs-CZ" dirty="0"/>
              <a:t>SOD – Sociální nepohoda</a:t>
            </a:r>
          </a:p>
          <a:p>
            <a:r>
              <a:rPr lang="cs-CZ" dirty="0"/>
              <a:t>FAM – Problémy v rodině</a:t>
            </a:r>
          </a:p>
          <a:p>
            <a:r>
              <a:rPr lang="cs-CZ" dirty="0"/>
              <a:t>WRK – Poruchy pracovního výkonu</a:t>
            </a:r>
          </a:p>
          <a:p>
            <a:r>
              <a:rPr lang="cs-CZ" dirty="0"/>
              <a:t>TRT – Negativní postoje k terapii</a:t>
            </a:r>
          </a:p>
        </p:txBody>
      </p:sp>
    </p:spTree>
    <p:extLst>
      <p:ext uri="{BB962C8B-B14F-4D97-AF65-F5344CB8AC3E}">
        <p14:creationId xmlns:p14="http://schemas.microsoft.com/office/powerpoint/2010/main" val="41049355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062" y="1589438"/>
            <a:ext cx="10752138" cy="271576"/>
          </a:xfrm>
        </p:spPr>
        <p:txBody>
          <a:bodyPr/>
          <a:lstStyle/>
          <a:p>
            <a:r>
              <a:rPr lang="cs-CZ" dirty="0"/>
              <a:t>Obsahové škály – čtyři oblasti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28533"/>
            <a:ext cx="10753200" cy="451576"/>
          </a:xfrm>
        </p:spPr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7008A195-CB65-EB47-AF6E-069EBF9C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720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Oblast vnitřních symptomů </a:t>
            </a:r>
            <a:r>
              <a:rPr lang="cs-CZ" dirty="0"/>
              <a:t>– škály ANX, FRS, OBS, DEP, HEA, BIZ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Oblast vnějších agresivních tendencí </a:t>
            </a:r>
            <a:r>
              <a:rPr lang="cs-CZ" dirty="0"/>
              <a:t>– škály ANG, CYN, ASP, TPA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Oblast negativního sebepojetí </a:t>
            </a:r>
            <a:r>
              <a:rPr lang="cs-CZ" dirty="0"/>
              <a:t>– škála LSE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Oblast obecných problémů </a:t>
            </a:r>
            <a:r>
              <a:rPr lang="cs-CZ" dirty="0"/>
              <a:t>(sociálních, rodinných, pracovních a léčebných) – škály SOD, FAM, WRK, TRT</a:t>
            </a:r>
          </a:p>
        </p:txBody>
      </p:sp>
    </p:spTree>
    <p:extLst>
      <p:ext uri="{BB962C8B-B14F-4D97-AF65-F5344CB8AC3E}">
        <p14:creationId xmlns:p14="http://schemas.microsoft.com/office/powerpoint/2010/main" val="260128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3A3D4E-D128-1148-A952-8E1E6586FB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751A9F-970A-3049-A353-55309CACDC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DF98CC3-224E-1348-858F-285EA60739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DOTAZNÍKY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DC00B-43F3-A948-8661-2D84295A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k dotazníkům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6408D09B-AABD-3C40-A422-430861255BA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INVENTÁŘE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848D1388-76DB-BE45-B6B1-02AB41DA2802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r>
              <a:rPr lang="cs-CZ" dirty="0"/>
              <a:t>Otázka</a:t>
            </a:r>
          </a:p>
          <a:p>
            <a:r>
              <a:rPr lang="cs-CZ" dirty="0"/>
              <a:t>Odpovědi „ano“ / „ne“ / „nevím“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49E27FCD-1F86-2445-ABB2-18B459F4954D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r>
              <a:rPr lang="cs-CZ" dirty="0"/>
              <a:t>Oznamovací věta</a:t>
            </a:r>
          </a:p>
          <a:p>
            <a:r>
              <a:rPr lang="cs-CZ" dirty="0"/>
              <a:t>Souhlas s tvrzením / nesouhlas s tvrzením</a:t>
            </a:r>
          </a:p>
        </p:txBody>
      </p:sp>
    </p:spTree>
    <p:extLst>
      <p:ext uri="{BB962C8B-B14F-4D97-AF65-F5344CB8AC3E}">
        <p14:creationId xmlns:p14="http://schemas.microsoft.com/office/powerpoint/2010/main" val="145522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676DF5-BD49-3C4A-8AC3-CD9340F994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9E66F1-2C0A-4A43-806C-ABCF7EEFC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F9352-952F-E544-A5B6-31C4E16D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Minnesotský </a:t>
            </a:r>
            <a:r>
              <a:rPr lang="cs-CZ" dirty="0" err="1"/>
              <a:t>multifázový</a:t>
            </a:r>
            <a:r>
              <a:rPr lang="cs-CZ" dirty="0"/>
              <a:t> osobnostní inventář-2 (MMPI-2)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23D0AF-5A78-6B43-9B1C-E471C71BB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Testcentrum</a:t>
            </a:r>
            <a:r>
              <a:rPr lang="cs-CZ" dirty="0"/>
              <a:t> v roce 2002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univerzální – klinická psychologie, výběrová řízení, posuzování osob bez patologie atd. </a:t>
            </a:r>
          </a:p>
        </p:txBody>
      </p:sp>
    </p:spTree>
    <p:extLst>
      <p:ext uri="{BB962C8B-B14F-4D97-AF65-F5344CB8AC3E}">
        <p14:creationId xmlns:p14="http://schemas.microsoft.com/office/powerpoint/2010/main" val="38672474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3D098D-9679-324F-B885-02569873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Dotazník postihující široké spektrum převážně normálních rysů osobnosti, patologické rysy postihuje pouze okrajově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9584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3D098D-9679-324F-B885-02569873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R. B. </a:t>
            </a:r>
            <a:r>
              <a:rPr lang="cs-CZ" dirty="0" err="1"/>
              <a:t>Cattell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185 položek (každá z 16 primárních škál po 10-15 položkách + nová škála sociální žádoucnosti IM 12 položek), pouze jedna verze (čtvrté vydání mělo paralelní verze A a B)</a:t>
            </a:r>
          </a:p>
          <a:p>
            <a:pPr lvl="1"/>
            <a:r>
              <a:rPr lang="cs-CZ" dirty="0"/>
              <a:t>V páté verzi nová škála sociální žádoucnosti + další dvě škály postihující </a:t>
            </a:r>
            <a:r>
              <a:rPr lang="cs-CZ" dirty="0" err="1"/>
              <a:t>odpověďový</a:t>
            </a:r>
            <a:r>
              <a:rPr lang="cs-CZ" dirty="0"/>
              <a:t> styl a odhalující různé aspekty přístupu respondenta k testu – škála vyjadřování souhlasu (ACQ) a škála málo častých odpovědí (INF)</a:t>
            </a:r>
          </a:p>
          <a:p>
            <a:pPr lvl="1"/>
            <a:r>
              <a:rPr lang="cs-CZ" dirty="0"/>
              <a:t>Z 16 primárních škál faktorovou analýzou vzniklo 5 globálních faktorových škál </a:t>
            </a:r>
          </a:p>
          <a:p>
            <a:r>
              <a:rPr lang="cs-CZ" b="1" dirty="0"/>
              <a:t>Administrace</a:t>
            </a:r>
            <a:r>
              <a:rPr lang="cs-CZ" dirty="0"/>
              <a:t>: tužka-papír obvykle 35-50 minut, počítačová verze obvykle 25-35 minut</a:t>
            </a:r>
          </a:p>
        </p:txBody>
      </p:sp>
    </p:spTree>
    <p:extLst>
      <p:ext uri="{BB962C8B-B14F-4D97-AF65-F5344CB8AC3E}">
        <p14:creationId xmlns:p14="http://schemas.microsoft.com/office/powerpoint/2010/main" val="39612099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D18251C-CAC2-2145-8CBA-035D0BC848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16 primárních faktorových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889D76E-901B-D045-A522-A187A934354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Faktor A – Vřelost</a:t>
            </a:r>
          </a:p>
          <a:p>
            <a:r>
              <a:rPr lang="cs-CZ" dirty="0"/>
              <a:t>Faktor B – Usuzování</a:t>
            </a:r>
          </a:p>
          <a:p>
            <a:r>
              <a:rPr lang="cs-CZ" dirty="0"/>
              <a:t>Faktor C – Emocionální stabilita</a:t>
            </a:r>
          </a:p>
          <a:p>
            <a:r>
              <a:rPr lang="cs-CZ" dirty="0"/>
              <a:t>Faktor E – Dominance</a:t>
            </a:r>
          </a:p>
          <a:p>
            <a:r>
              <a:rPr lang="cs-CZ" dirty="0"/>
              <a:t>Faktor F – Živost</a:t>
            </a:r>
          </a:p>
          <a:p>
            <a:r>
              <a:rPr lang="cs-CZ" dirty="0"/>
              <a:t>Faktor G – Zásadovost </a:t>
            </a:r>
          </a:p>
          <a:p>
            <a:r>
              <a:rPr lang="cs-CZ" dirty="0"/>
              <a:t>Faktor H – Sociální smělost</a:t>
            </a:r>
          </a:p>
          <a:p>
            <a:r>
              <a:rPr lang="cs-CZ" dirty="0"/>
              <a:t>Faktor I - Senzitivita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DDA72EA4-0587-1C4D-9C3E-D9784F349C1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Faktor L </a:t>
            </a:r>
            <a:r>
              <a:rPr lang="cs-CZ"/>
              <a:t>– Ostražitost</a:t>
            </a:r>
            <a:endParaRPr lang="cs-CZ" dirty="0"/>
          </a:p>
          <a:p>
            <a:r>
              <a:rPr lang="cs-CZ" dirty="0"/>
              <a:t>Faktor M – Snivost</a:t>
            </a:r>
          </a:p>
          <a:p>
            <a:r>
              <a:rPr lang="cs-CZ" dirty="0"/>
              <a:t>Faktor N – Uzavřenost</a:t>
            </a:r>
          </a:p>
          <a:p>
            <a:r>
              <a:rPr lang="cs-CZ" dirty="0"/>
              <a:t>Faktor O – Ustrašenost</a:t>
            </a:r>
          </a:p>
          <a:p>
            <a:r>
              <a:rPr lang="cs-CZ" dirty="0"/>
              <a:t>Faktor Q1 – Otevřenost ke změnám</a:t>
            </a:r>
          </a:p>
          <a:p>
            <a:r>
              <a:rPr lang="cs-CZ" dirty="0"/>
              <a:t>Faktor Q2 – Soběstačnost</a:t>
            </a:r>
          </a:p>
          <a:p>
            <a:r>
              <a:rPr lang="cs-CZ" dirty="0"/>
              <a:t>Faktor Q3 – Perfekcionismus</a:t>
            </a:r>
          </a:p>
          <a:p>
            <a:r>
              <a:rPr lang="cs-CZ" dirty="0"/>
              <a:t>Faktor Q4 – Tenze </a:t>
            </a:r>
          </a:p>
        </p:txBody>
      </p:sp>
    </p:spTree>
    <p:extLst>
      <p:ext uri="{BB962C8B-B14F-4D97-AF65-F5344CB8AC3E}">
        <p14:creationId xmlns:p14="http://schemas.microsoft.com/office/powerpoint/2010/main" val="2558143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D18251C-CAC2-2145-8CBA-035D0BC848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16 primárních faktorových škál 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889D76E-901B-D045-A522-A187A934354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376000" cy="4139998"/>
          </a:xfrm>
        </p:spPr>
        <p:txBody>
          <a:bodyPr/>
          <a:lstStyle/>
          <a:p>
            <a:r>
              <a:rPr lang="cs-CZ" dirty="0"/>
              <a:t>Faktor A – Vřelost</a:t>
            </a:r>
          </a:p>
          <a:p>
            <a:pPr lvl="1"/>
            <a:r>
              <a:rPr lang="cs-CZ" dirty="0"/>
              <a:t>- rezervovaný, neosobní, odměřený</a:t>
            </a:r>
          </a:p>
          <a:p>
            <a:pPr lvl="1"/>
            <a:r>
              <a:rPr lang="cs-CZ" dirty="0"/>
              <a:t>+ vřelý, společenský, pozorný k druhým</a:t>
            </a:r>
          </a:p>
          <a:p>
            <a:r>
              <a:rPr lang="cs-CZ" dirty="0"/>
              <a:t>Faktor B – Usuzování</a:t>
            </a:r>
          </a:p>
          <a:p>
            <a:pPr lvl="1"/>
            <a:r>
              <a:rPr lang="cs-CZ" dirty="0"/>
              <a:t>- konkrétní </a:t>
            </a:r>
          </a:p>
          <a:p>
            <a:pPr lvl="1"/>
            <a:r>
              <a:rPr lang="cs-CZ" dirty="0"/>
              <a:t>+ abstraktní</a:t>
            </a:r>
          </a:p>
          <a:p>
            <a:r>
              <a:rPr lang="cs-CZ" dirty="0"/>
              <a:t>Faktor C – Emocionální stabilita</a:t>
            </a:r>
          </a:p>
          <a:p>
            <a:pPr lvl="1"/>
            <a:r>
              <a:rPr lang="cs-CZ" dirty="0"/>
              <a:t>- reaktivní, emocionálně nestálý</a:t>
            </a:r>
          </a:p>
          <a:p>
            <a:pPr lvl="1"/>
            <a:r>
              <a:rPr lang="cs-CZ" dirty="0"/>
              <a:t>+ emocionálně stabilní, přizpůsobivý, zralý </a:t>
            </a:r>
          </a:p>
          <a:p>
            <a:r>
              <a:rPr lang="cs-CZ" dirty="0"/>
              <a:t>Faktor E – Dominance</a:t>
            </a:r>
          </a:p>
          <a:p>
            <a:pPr lvl="1"/>
            <a:r>
              <a:rPr lang="cs-CZ" dirty="0"/>
              <a:t>- submisivní, kooperativní, vyhýbající se konfliktům</a:t>
            </a:r>
          </a:p>
          <a:p>
            <a:pPr lvl="1"/>
            <a:r>
              <a:rPr lang="cs-CZ" dirty="0"/>
              <a:t>+ dominantní, energický, asertivní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BAC956-957A-7746-91C2-202E113B714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529240" cy="4139998"/>
          </a:xfrm>
        </p:spPr>
        <p:txBody>
          <a:bodyPr/>
          <a:lstStyle/>
          <a:p>
            <a:r>
              <a:rPr lang="cs-CZ" dirty="0"/>
              <a:t>Faktor F – Živost</a:t>
            </a:r>
          </a:p>
          <a:p>
            <a:pPr lvl="1"/>
            <a:r>
              <a:rPr lang="cs-CZ" dirty="0"/>
              <a:t>- vážný, zdrženlivý, opatrný</a:t>
            </a:r>
          </a:p>
          <a:p>
            <a:pPr lvl="1"/>
            <a:r>
              <a:rPr lang="cs-CZ" dirty="0"/>
              <a:t>+ plný života, živelný, spontánní</a:t>
            </a:r>
          </a:p>
          <a:p>
            <a:r>
              <a:rPr lang="cs-CZ" dirty="0"/>
              <a:t>Faktor G – Zásadovost</a:t>
            </a:r>
          </a:p>
          <a:p>
            <a:pPr lvl="1"/>
            <a:r>
              <a:rPr lang="cs-CZ" dirty="0"/>
              <a:t>- přizpůsobující si pravidla, nekonformní</a:t>
            </a:r>
          </a:p>
          <a:p>
            <a:pPr lvl="1"/>
            <a:r>
              <a:rPr lang="cs-CZ" dirty="0"/>
              <a:t>+ zásadový, se smyslem pro povinnost </a:t>
            </a:r>
          </a:p>
          <a:p>
            <a:r>
              <a:rPr lang="cs-CZ" dirty="0"/>
              <a:t>Faktor H – Sociální smělost</a:t>
            </a:r>
          </a:p>
          <a:p>
            <a:pPr lvl="1"/>
            <a:r>
              <a:rPr lang="cs-CZ" dirty="0"/>
              <a:t>- plachý, senzitivní k hrozbě, nesmělý</a:t>
            </a:r>
          </a:p>
          <a:p>
            <a:pPr lvl="1"/>
            <a:r>
              <a:rPr lang="cs-CZ" dirty="0"/>
              <a:t>+ sociální smělý, dobrodružný, nezranitelný</a:t>
            </a:r>
          </a:p>
          <a:p>
            <a:r>
              <a:rPr lang="cs-CZ" dirty="0"/>
              <a:t>Faktor I – Senzitivita</a:t>
            </a:r>
          </a:p>
          <a:p>
            <a:pPr lvl="1"/>
            <a:r>
              <a:rPr lang="cs-CZ" dirty="0"/>
              <a:t>- utilitární, objektivní, nesentimentální</a:t>
            </a:r>
          </a:p>
          <a:p>
            <a:pPr lvl="1"/>
            <a:r>
              <a:rPr lang="cs-CZ" dirty="0"/>
              <a:t>+ senzitivní, vnímaný, sentimentální </a:t>
            </a:r>
          </a:p>
        </p:txBody>
      </p:sp>
    </p:spTree>
    <p:extLst>
      <p:ext uri="{BB962C8B-B14F-4D97-AF65-F5344CB8AC3E}">
        <p14:creationId xmlns:p14="http://schemas.microsoft.com/office/powerpoint/2010/main" val="22007505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D18251C-CAC2-2145-8CBA-035D0BC848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16 primárních faktorových škál 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889D76E-901B-D045-A522-A187A934354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564720" y="1701505"/>
            <a:ext cx="5684520" cy="4139998"/>
          </a:xfrm>
        </p:spPr>
        <p:txBody>
          <a:bodyPr/>
          <a:lstStyle/>
          <a:p>
            <a:r>
              <a:rPr lang="cs-CZ" dirty="0"/>
              <a:t>Faktor L – Ostražitost</a:t>
            </a:r>
          </a:p>
          <a:p>
            <a:pPr lvl="1"/>
            <a:r>
              <a:rPr lang="cs-CZ" dirty="0"/>
              <a:t>- důvěřující, nepodezíravý, akceptující</a:t>
            </a:r>
          </a:p>
          <a:p>
            <a:pPr lvl="1"/>
            <a:r>
              <a:rPr lang="cs-CZ" dirty="0"/>
              <a:t>+ ostražitý, podezíravý, skeptický, obezřetný</a:t>
            </a:r>
          </a:p>
          <a:p>
            <a:r>
              <a:rPr lang="cs-CZ" dirty="0"/>
              <a:t>Faktor M – Snivost</a:t>
            </a:r>
          </a:p>
          <a:p>
            <a:pPr lvl="1"/>
            <a:r>
              <a:rPr lang="cs-CZ" dirty="0"/>
              <a:t>- realistický, praktický, orientovaný na řešení problémů</a:t>
            </a:r>
          </a:p>
          <a:p>
            <a:pPr lvl="1"/>
            <a:r>
              <a:rPr lang="cs-CZ" dirty="0"/>
              <a:t>+ snivý, imaginární, orientovaný na nápady</a:t>
            </a:r>
          </a:p>
          <a:p>
            <a:r>
              <a:rPr lang="cs-CZ" dirty="0"/>
              <a:t>Faktor N – Uzavřenost</a:t>
            </a:r>
          </a:p>
          <a:p>
            <a:pPr lvl="1"/>
            <a:r>
              <a:rPr lang="cs-CZ" dirty="0"/>
              <a:t>- přímý, nefalšovaný, přirozený</a:t>
            </a:r>
          </a:p>
          <a:p>
            <a:pPr lvl="1"/>
            <a:r>
              <a:rPr lang="cs-CZ" dirty="0"/>
              <a:t>+ uzavřený, rezervovaný, nepřístupný</a:t>
            </a:r>
          </a:p>
          <a:p>
            <a:r>
              <a:rPr lang="cs-CZ" dirty="0"/>
              <a:t>Faktor O – Ustrašenost</a:t>
            </a:r>
          </a:p>
          <a:p>
            <a:pPr lvl="1"/>
            <a:r>
              <a:rPr lang="cs-CZ" dirty="0"/>
              <a:t>- sebejistý, bezstarostný, spokojený se sebou</a:t>
            </a:r>
          </a:p>
          <a:p>
            <a:pPr lvl="1"/>
            <a:r>
              <a:rPr lang="cs-CZ" dirty="0"/>
              <a:t>+ ustrašený, pochybující o sobě, sužující se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BAC956-957A-7746-91C2-202E113B714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80760" y="1701505"/>
            <a:ext cx="5989320" cy="4139998"/>
          </a:xfrm>
        </p:spPr>
        <p:txBody>
          <a:bodyPr/>
          <a:lstStyle/>
          <a:p>
            <a:r>
              <a:rPr lang="cs-CZ" dirty="0"/>
              <a:t>Faktor Q1 – Otevřenost ke změnám</a:t>
            </a:r>
          </a:p>
          <a:p>
            <a:pPr lvl="1"/>
            <a:r>
              <a:rPr lang="cs-CZ" dirty="0"/>
              <a:t>- tradicionalistický, vázaný na rodinu</a:t>
            </a:r>
          </a:p>
          <a:p>
            <a:pPr lvl="1"/>
            <a:r>
              <a:rPr lang="cs-CZ" dirty="0"/>
              <a:t>+ otevřený ke změnám, experimentující</a:t>
            </a:r>
          </a:p>
          <a:p>
            <a:r>
              <a:rPr lang="cs-CZ" dirty="0"/>
              <a:t>Faktor Q2 – Soběstačnost</a:t>
            </a:r>
          </a:p>
          <a:p>
            <a:pPr lvl="1"/>
            <a:r>
              <a:rPr lang="cs-CZ" dirty="0"/>
              <a:t>- orientovaný na skupinu, družný</a:t>
            </a:r>
          </a:p>
          <a:p>
            <a:pPr lvl="1"/>
            <a:r>
              <a:rPr lang="cs-CZ" dirty="0"/>
              <a:t>+ soběstačný, samotářský, individualistický</a:t>
            </a:r>
          </a:p>
          <a:p>
            <a:r>
              <a:rPr lang="cs-CZ" dirty="0"/>
              <a:t>Faktor Q3 – Perfekcionismus</a:t>
            </a:r>
          </a:p>
          <a:p>
            <a:pPr lvl="1"/>
            <a:r>
              <a:rPr lang="cs-CZ" dirty="0"/>
              <a:t>- tolerující neuspořádanost, neprecizní, flexibilní</a:t>
            </a:r>
          </a:p>
          <a:p>
            <a:pPr lvl="1"/>
            <a:r>
              <a:rPr lang="cs-CZ" dirty="0"/>
              <a:t>+ perfekcionistický, organizovaný, </a:t>
            </a:r>
            <a:r>
              <a:rPr lang="cs-CZ" dirty="0" err="1"/>
              <a:t>sebedisciplinovaný</a:t>
            </a:r>
            <a:endParaRPr lang="cs-CZ" dirty="0"/>
          </a:p>
          <a:p>
            <a:r>
              <a:rPr lang="cs-CZ" dirty="0"/>
              <a:t>Faktor Q4 – Tenze</a:t>
            </a:r>
          </a:p>
          <a:p>
            <a:pPr lvl="1"/>
            <a:r>
              <a:rPr lang="cs-CZ" dirty="0"/>
              <a:t>- uvolněný, klidný, trpělivý</a:t>
            </a:r>
          </a:p>
          <a:p>
            <a:pPr lvl="1"/>
            <a:r>
              <a:rPr lang="cs-CZ" dirty="0"/>
              <a:t>+ napjatý, energický, netrpělivý,</a:t>
            </a:r>
          </a:p>
          <a:p>
            <a:pPr marL="324000" lvl="1" indent="0">
              <a:buNone/>
            </a:pPr>
            <a:r>
              <a:rPr lang="cs-CZ" dirty="0"/>
              <a:t>	vnitřně neklidný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9632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0A4C821-0B84-C045-922C-CE0E4A7322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5 globálních faktorových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3D098D-9679-324F-B885-02569873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Extraverze</a:t>
            </a:r>
            <a:r>
              <a:rPr lang="cs-CZ" dirty="0"/>
              <a:t> – obsahuje faktory vřelost (A), sociální smělost (H), uzavřenost (N), soběstačnost (Q2)</a:t>
            </a:r>
          </a:p>
          <a:p>
            <a:r>
              <a:rPr lang="cs-CZ" b="1" dirty="0" err="1"/>
              <a:t>Anxieta</a:t>
            </a:r>
            <a:r>
              <a:rPr lang="cs-CZ" dirty="0"/>
              <a:t> – obsahuje faktory emocionální stabilita (C), ostražitost (L), ustrašenost (O), tenze (Q4)</a:t>
            </a:r>
          </a:p>
          <a:p>
            <a:r>
              <a:rPr lang="cs-CZ" b="1" dirty="0"/>
              <a:t>Strnulost</a:t>
            </a:r>
            <a:r>
              <a:rPr lang="cs-CZ" dirty="0"/>
              <a:t> – obsahuje faktory vřelost (A), senzitivita (M), otevřenost ke změnám (Q1)</a:t>
            </a:r>
          </a:p>
          <a:p>
            <a:r>
              <a:rPr lang="cs-CZ" b="1" dirty="0"/>
              <a:t>Nezávislost</a:t>
            </a:r>
            <a:r>
              <a:rPr lang="cs-CZ" dirty="0"/>
              <a:t> – obsahuje faktory dominance (E), sociální smělost (H), ostražitost (L), otevřenost ke změnám (Q1) </a:t>
            </a:r>
          </a:p>
          <a:p>
            <a:r>
              <a:rPr lang="cs-CZ" b="1" dirty="0"/>
              <a:t>Sebekontrola</a:t>
            </a:r>
            <a:r>
              <a:rPr lang="cs-CZ" dirty="0"/>
              <a:t> – obsahuje faktory živost (F), zásadovost (G), snivost (M), perfekcionismus (Q3)</a:t>
            </a:r>
          </a:p>
        </p:txBody>
      </p:sp>
    </p:spTree>
    <p:extLst>
      <p:ext uri="{BB962C8B-B14F-4D97-AF65-F5344CB8AC3E}">
        <p14:creationId xmlns:p14="http://schemas.microsoft.com/office/powerpoint/2010/main" val="26546537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D18251C-CAC2-2145-8CBA-035D0BC848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5 globálních faktorových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889D76E-901B-D045-A522-A187A934354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376000" cy="4139998"/>
          </a:xfrm>
        </p:spPr>
        <p:txBody>
          <a:bodyPr/>
          <a:lstStyle/>
          <a:p>
            <a:r>
              <a:rPr lang="cs-CZ" dirty="0"/>
              <a:t>Extraverze</a:t>
            </a:r>
          </a:p>
          <a:p>
            <a:pPr lvl="1"/>
            <a:r>
              <a:rPr lang="cs-CZ" dirty="0"/>
              <a:t>- </a:t>
            </a:r>
            <a:r>
              <a:rPr lang="cs-CZ" dirty="0" err="1"/>
              <a:t>introvertovaný</a:t>
            </a:r>
            <a:r>
              <a:rPr lang="cs-CZ" dirty="0"/>
              <a:t>, se sociálními zábranami</a:t>
            </a:r>
          </a:p>
          <a:p>
            <a:pPr lvl="1"/>
            <a:r>
              <a:rPr lang="cs-CZ" dirty="0"/>
              <a:t>+ </a:t>
            </a:r>
            <a:r>
              <a:rPr lang="cs-CZ" dirty="0" err="1"/>
              <a:t>extravertovaný</a:t>
            </a:r>
            <a:r>
              <a:rPr lang="cs-CZ" dirty="0"/>
              <a:t>, sociálně participující</a:t>
            </a:r>
          </a:p>
          <a:p>
            <a:r>
              <a:rPr lang="cs-CZ" dirty="0" err="1"/>
              <a:t>Anxieta</a:t>
            </a:r>
            <a:endParaRPr lang="cs-CZ" dirty="0"/>
          </a:p>
          <a:p>
            <a:pPr lvl="1"/>
            <a:r>
              <a:rPr lang="cs-CZ" dirty="0"/>
              <a:t>- nízká </a:t>
            </a:r>
            <a:r>
              <a:rPr lang="cs-CZ" dirty="0" err="1"/>
              <a:t>anxieta</a:t>
            </a:r>
            <a:r>
              <a:rPr lang="cs-CZ" dirty="0"/>
              <a:t>, těžko </a:t>
            </a:r>
            <a:r>
              <a:rPr lang="cs-CZ" dirty="0" err="1"/>
              <a:t>vyveditelný</a:t>
            </a:r>
            <a:r>
              <a:rPr lang="cs-CZ" dirty="0"/>
              <a:t> z míry</a:t>
            </a:r>
          </a:p>
          <a:p>
            <a:pPr lvl="1"/>
            <a:r>
              <a:rPr lang="cs-CZ" dirty="0"/>
              <a:t>+ vysoká </a:t>
            </a:r>
            <a:r>
              <a:rPr lang="cs-CZ" dirty="0" err="1"/>
              <a:t>axieta</a:t>
            </a:r>
            <a:r>
              <a:rPr lang="cs-CZ" dirty="0"/>
              <a:t>, lehce </a:t>
            </a:r>
            <a:r>
              <a:rPr lang="cs-CZ" dirty="0" err="1"/>
              <a:t>vyveditelný</a:t>
            </a:r>
            <a:r>
              <a:rPr lang="cs-CZ" dirty="0"/>
              <a:t> z míry</a:t>
            </a:r>
          </a:p>
          <a:p>
            <a:r>
              <a:rPr lang="cs-CZ" dirty="0"/>
              <a:t>Strnulost </a:t>
            </a:r>
          </a:p>
          <a:p>
            <a:pPr lvl="1"/>
            <a:r>
              <a:rPr lang="cs-CZ" dirty="0"/>
              <a:t>- přístupný, otevřený, intuitivní</a:t>
            </a:r>
          </a:p>
          <a:p>
            <a:pPr lvl="1"/>
            <a:r>
              <a:rPr lang="cs-CZ" dirty="0"/>
              <a:t>+ tvrdohlavý, rezolutní, neempatický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BAC956-957A-7746-91C2-202E113B714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529240" cy="4139998"/>
          </a:xfrm>
        </p:spPr>
        <p:txBody>
          <a:bodyPr/>
          <a:lstStyle/>
          <a:p>
            <a:r>
              <a:rPr lang="cs-CZ" dirty="0"/>
              <a:t>Nezávislost</a:t>
            </a:r>
          </a:p>
          <a:p>
            <a:pPr lvl="1"/>
            <a:r>
              <a:rPr lang="cs-CZ" dirty="0"/>
              <a:t>- přizpůsobivý, vstřícný, nesobecký</a:t>
            </a:r>
          </a:p>
          <a:p>
            <a:pPr lvl="1"/>
            <a:r>
              <a:rPr lang="cs-CZ" dirty="0"/>
              <a:t>+ nezávislý, přesvědčivý, svéhlavý</a:t>
            </a:r>
          </a:p>
          <a:p>
            <a:r>
              <a:rPr lang="cs-CZ" dirty="0"/>
              <a:t>Sebekontrola </a:t>
            </a:r>
          </a:p>
          <a:p>
            <a:pPr lvl="1"/>
            <a:r>
              <a:rPr lang="cs-CZ" dirty="0"/>
              <a:t>- neovládající se, řídící se pudy</a:t>
            </a:r>
          </a:p>
          <a:p>
            <a:pPr lvl="1"/>
            <a:r>
              <a:rPr lang="cs-CZ" dirty="0"/>
              <a:t>+ ovládající se, tlumící své pudy </a:t>
            </a:r>
          </a:p>
        </p:txBody>
      </p:sp>
    </p:spTree>
    <p:extLst>
      <p:ext uri="{BB962C8B-B14F-4D97-AF65-F5344CB8AC3E}">
        <p14:creationId xmlns:p14="http://schemas.microsoft.com/office/powerpoint/2010/main" val="15738805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B7BA2A-87CB-E646-8ABD-9890AD541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469C3-CCFF-8944-A9DC-4951F6981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F6DBC-BB19-F140-B12B-4C19E5C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16 PF – Páté vydání (16 PF-5)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3D098D-9679-324F-B885-02569873F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převod hrubých skórů na standardizované </a:t>
            </a:r>
            <a:r>
              <a:rPr lang="cs-CZ" dirty="0" err="1"/>
              <a:t>stenové</a:t>
            </a:r>
            <a:r>
              <a:rPr lang="cs-CZ" dirty="0"/>
              <a:t> skóry (u škály IM převod na percentily) – lze převést do grafického znázornění celkového osobnostního profilu testované osoby </a:t>
            </a:r>
          </a:p>
          <a:p>
            <a:endParaRPr lang="cs-CZ" dirty="0"/>
          </a:p>
          <a:p>
            <a:r>
              <a:rPr lang="cs-CZ" dirty="0"/>
              <a:t>Psychodiagnostika v roce 1997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výzkum psychologické přizpůsobivosti a sebehodnocení, interpersonální dovednosti a empatie, vůdcovství a kreativita, poradenství při volbě povolání, výběr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7673485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D55A67-B4F2-EF40-9AD9-E9F86A418A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8F7D94-6B30-E743-896E-BDC7B61CED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330437-E8F0-2340-9A8E-566F9F52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klinické analýzy (CAQ)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6EB9E8-3CED-8B44-8D30-4BDDC1C7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Nástroj postihuje normální i patologické rysy a poskytuje mnohodimenzionální profil jedince</a:t>
            </a:r>
          </a:p>
          <a:p>
            <a:r>
              <a:rPr lang="cs-CZ" dirty="0"/>
              <a:t>Dotazník vznikl jako reakce na to, že </a:t>
            </a:r>
            <a:r>
              <a:rPr lang="cs-CZ" dirty="0" err="1"/>
              <a:t>šestnáctifaktorový</a:t>
            </a:r>
            <a:r>
              <a:rPr lang="cs-CZ" dirty="0"/>
              <a:t> osobnostní dotazník je orientován hlavně na diagnostiku normálních rysů a patologii postihuje okrajově</a:t>
            </a:r>
          </a:p>
        </p:txBody>
      </p:sp>
    </p:spTree>
    <p:extLst>
      <p:ext uri="{BB962C8B-B14F-4D97-AF65-F5344CB8AC3E}">
        <p14:creationId xmlns:p14="http://schemas.microsoft.com/office/powerpoint/2010/main" val="54557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122A06-0D6D-AF4B-9796-C3DE7D57E3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8039FA-B450-7141-898B-8688542EE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04D86FD-8EC5-A047-8A4C-97A0585FDF8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VÝHODY DOTAZNÍKŮ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E13FF17-BEA0-BF48-A69E-C6EE53CE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k dotazníkům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8DFFBFC-0130-B444-9B14-FFAE819E6D8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NEVÝHODY DOTAZNÍKŮ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838A554-2C3D-BD4E-B776-AE67C089D376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Rychlá a snadná administrace</a:t>
            </a:r>
          </a:p>
          <a:p>
            <a:r>
              <a:rPr lang="cs-CZ" dirty="0"/>
              <a:t>Snadné vyhodnocení</a:t>
            </a:r>
          </a:p>
          <a:p>
            <a:r>
              <a:rPr lang="cs-CZ" dirty="0"/>
              <a:t>Rychlé získání odpovědí od velkého počtu osob</a:t>
            </a:r>
          </a:p>
          <a:p>
            <a:r>
              <a:rPr lang="cs-CZ" dirty="0"/>
              <a:t>Kvantifikace výsledků</a:t>
            </a:r>
          </a:p>
          <a:p>
            <a:r>
              <a:rPr lang="cs-CZ" dirty="0"/>
              <a:t>Získání informací o jinak těžko zjistitelných vlastnostech 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BFCF0F79-4107-614B-A323-EDA2538A9C2D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Nedostatečná schopnost introspekce </a:t>
            </a:r>
          </a:p>
          <a:p>
            <a:r>
              <a:rPr lang="cs-CZ" dirty="0"/>
              <a:t>Ostražitost při sdělování informací písemnou formou</a:t>
            </a:r>
          </a:p>
          <a:p>
            <a:r>
              <a:rPr lang="cs-CZ" dirty="0"/>
              <a:t>Záměrné zkreslení odpovědí („lži skóry“ a jejich omezení)</a:t>
            </a:r>
          </a:p>
          <a:p>
            <a:r>
              <a:rPr lang="cs-CZ" dirty="0"/>
              <a:t>Formulace položek (dvojitý zápor)</a:t>
            </a:r>
          </a:p>
        </p:txBody>
      </p:sp>
    </p:spTree>
    <p:extLst>
      <p:ext uri="{BB962C8B-B14F-4D97-AF65-F5344CB8AC3E}">
        <p14:creationId xmlns:p14="http://schemas.microsoft.com/office/powerpoint/2010/main" val="61165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D55A67-B4F2-EF40-9AD9-E9F86A418A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8F7D94-6B30-E743-896E-BDC7B61CED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330437-E8F0-2340-9A8E-566F9F52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klinické analýzy (CAQ)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6EB9E8-3CED-8B44-8D30-4BDDC1C7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S. </a:t>
            </a:r>
            <a:r>
              <a:rPr lang="cs-CZ" dirty="0" err="1"/>
              <a:t>Krug</a:t>
            </a:r>
            <a:r>
              <a:rPr lang="cs-CZ" dirty="0"/>
              <a:t>, R. B. </a:t>
            </a:r>
            <a:r>
              <a:rPr lang="cs-CZ" dirty="0" err="1"/>
              <a:t>Cattell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16 škál známých z 16 PF, 12 klinických škál</a:t>
            </a:r>
          </a:p>
          <a:p>
            <a:pPr lvl="1"/>
            <a:r>
              <a:rPr lang="cs-CZ" dirty="0"/>
              <a:t>16 škál – 128 položek (de facto </a:t>
            </a:r>
            <a:r>
              <a:rPr lang="cs-CZ" dirty="0" err="1"/>
              <a:t>šestnáctifaktorový</a:t>
            </a:r>
            <a:r>
              <a:rPr lang="cs-CZ" dirty="0"/>
              <a:t> dotazník)</a:t>
            </a:r>
          </a:p>
          <a:p>
            <a:pPr lvl="1"/>
            <a:r>
              <a:rPr lang="cs-CZ" dirty="0"/>
              <a:t>12 klinických škál – 144 položek, 7 škál orientovaných na zjišťování primárních projevů deprese + 5 dalších škál orientovaných na další patologické rysy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individuálně i skupinově, bez časového omezení, sejmutí obou částí obvykle nepřekračuje dvě hodiny</a:t>
            </a:r>
          </a:p>
          <a:p>
            <a:pPr lvl="1"/>
            <a:r>
              <a:rPr lang="cs-CZ" dirty="0"/>
              <a:t>Z praktického hlediska je test možno administrovat ve dvou sezeních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7953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D55A67-B4F2-EF40-9AD9-E9F86A418A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8F7D94-6B30-E743-896E-BDC7B61CED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306CFF7-79EA-2943-91F9-CC1F0D211A5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12 klinických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330437-E8F0-2340-9A8E-566F9F52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klinické analýzy (CAQ)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6EB9E8-3CED-8B44-8D30-4BDDC1C7CD35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D1 – Hypochondrie</a:t>
            </a:r>
          </a:p>
          <a:p>
            <a:r>
              <a:rPr lang="cs-CZ" dirty="0"/>
              <a:t>D2 – Suicidální deprese</a:t>
            </a:r>
          </a:p>
          <a:p>
            <a:r>
              <a:rPr lang="cs-CZ" dirty="0"/>
              <a:t>D3 – Agitace</a:t>
            </a:r>
          </a:p>
          <a:p>
            <a:r>
              <a:rPr lang="cs-CZ" dirty="0"/>
              <a:t>D4 – Úzkostná deprese</a:t>
            </a:r>
          </a:p>
          <a:p>
            <a:r>
              <a:rPr lang="cs-CZ" dirty="0"/>
              <a:t>D5 – Deprese s nízkou energií</a:t>
            </a:r>
          </a:p>
          <a:p>
            <a:r>
              <a:rPr lang="cs-CZ" dirty="0"/>
              <a:t>D6 – Vina a resentiment</a:t>
            </a:r>
          </a:p>
          <a:p>
            <a:r>
              <a:rPr lang="cs-CZ" dirty="0"/>
              <a:t>D7 – Nuda a odstup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A310133-EEEB-744C-91A1-E3D5F1A66B51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Pa – Paranoia</a:t>
            </a:r>
          </a:p>
          <a:p>
            <a:r>
              <a:rPr lang="cs-CZ" dirty="0"/>
              <a:t>Pp – Psychopatie</a:t>
            </a:r>
          </a:p>
          <a:p>
            <a:r>
              <a:rPr lang="cs-CZ" dirty="0" err="1"/>
              <a:t>Sc</a:t>
            </a:r>
            <a:r>
              <a:rPr lang="cs-CZ" dirty="0"/>
              <a:t> – Schizofrenie</a:t>
            </a:r>
          </a:p>
          <a:p>
            <a:r>
              <a:rPr lang="cs-CZ" dirty="0"/>
              <a:t>As – </a:t>
            </a:r>
            <a:r>
              <a:rPr lang="cs-CZ" dirty="0" err="1"/>
              <a:t>Psychastenie</a:t>
            </a:r>
            <a:endParaRPr lang="cs-CZ" dirty="0"/>
          </a:p>
          <a:p>
            <a:r>
              <a:rPr lang="cs-CZ" dirty="0" err="1"/>
              <a:t>Ps</a:t>
            </a:r>
            <a:r>
              <a:rPr lang="cs-CZ" dirty="0"/>
              <a:t> – Psychická </a:t>
            </a:r>
            <a:r>
              <a:rPr lang="cs-CZ" dirty="0" err="1"/>
              <a:t>inadekvátnost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6096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D55A67-B4F2-EF40-9AD9-E9F86A418A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8F7D94-6B30-E743-896E-BDC7B61CED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330437-E8F0-2340-9A8E-566F9F52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klinické analýzy (CAQ)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6EB9E8-3CED-8B44-8D30-4BDDC1C7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normy ve stenech zvlášť pro muže a pro ženy, normy T-skórů </a:t>
            </a:r>
          </a:p>
          <a:p>
            <a:endParaRPr lang="cs-CZ" dirty="0"/>
          </a:p>
          <a:p>
            <a:r>
              <a:rPr lang="cs-CZ" dirty="0"/>
              <a:t>Bratislava v roce 1998</a:t>
            </a:r>
          </a:p>
        </p:txBody>
      </p:sp>
    </p:spTree>
    <p:extLst>
      <p:ext uri="{BB962C8B-B14F-4D97-AF65-F5344CB8AC3E}">
        <p14:creationId xmlns:p14="http://schemas.microsoft.com/office/powerpoint/2010/main" val="28114253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70317C-EAFE-8743-94E8-16A1701D9B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1DF806-04D4-8F44-9E15-9FB7ABB56C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2256A-4FB7-E542-99F2-5EB9DA5B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Millonův</a:t>
            </a:r>
            <a:r>
              <a:rPr lang="cs-CZ" dirty="0"/>
              <a:t> klinický </a:t>
            </a:r>
            <a:r>
              <a:rPr lang="cs-CZ" dirty="0" err="1"/>
              <a:t>multiosý</a:t>
            </a:r>
            <a:r>
              <a:rPr lang="cs-CZ" dirty="0"/>
              <a:t> inventář (MCMI)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9932E9-4C08-2345-ABD0-3CB3A633E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167201" cy="4139998"/>
          </a:xfrm>
        </p:spPr>
        <p:txBody>
          <a:bodyPr/>
          <a:lstStyle/>
          <a:p>
            <a:r>
              <a:rPr lang="cs-CZ" b="1" dirty="0"/>
              <a:t>Metoda sloužící pro diagnostiku poruch osobnosti</a:t>
            </a:r>
          </a:p>
          <a:p>
            <a:r>
              <a:rPr lang="cs-CZ" dirty="0"/>
              <a:t>Metoda publikovaná v souvislosti s aktualizací DSM v USA</a:t>
            </a:r>
          </a:p>
          <a:p>
            <a:r>
              <a:rPr lang="cs-CZ" dirty="0"/>
              <a:t>Inventář nikdy nebyl oficiálně přeložen do češtiny (pouze experimentální překlady) a uplatněn v české  psychodiagnostice – v české psychodiagnostice však není k dispozici rovnocenná metoda (krátkost a výtěžnost metody, snadná administrace i </a:t>
            </a:r>
            <a:r>
              <a:rPr lang="cs-CZ" dirty="0" err="1"/>
              <a:t>vyhodnotitelnost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17855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70317C-EAFE-8743-94E8-16A1701D9B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1DF806-04D4-8F44-9E15-9FB7ABB56C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2256A-4FB7-E542-99F2-5EB9DA5B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Millonův</a:t>
            </a:r>
            <a:r>
              <a:rPr lang="cs-CZ" dirty="0"/>
              <a:t> klinický </a:t>
            </a:r>
            <a:r>
              <a:rPr lang="cs-CZ" dirty="0" err="1"/>
              <a:t>multiosý</a:t>
            </a:r>
            <a:r>
              <a:rPr lang="cs-CZ" dirty="0"/>
              <a:t> inventář (MCMI)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9932E9-4C08-2345-ABD0-3CB3A633E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167201" cy="4139998"/>
          </a:xfrm>
        </p:spPr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T. </a:t>
            </a:r>
            <a:r>
              <a:rPr lang="cs-CZ" dirty="0" err="1"/>
              <a:t>Millon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175 položek (14 osobnostních škál, 10 klinických škál, 5 </a:t>
            </a:r>
            <a:r>
              <a:rPr lang="cs-CZ" dirty="0" err="1"/>
              <a:t>validizačních</a:t>
            </a:r>
            <a:r>
              <a:rPr lang="cs-CZ" dirty="0"/>
              <a:t> škál), odpovědi „ano“ / „ne“ </a:t>
            </a:r>
          </a:p>
          <a:p>
            <a:r>
              <a:rPr lang="cs-CZ" b="1" dirty="0"/>
              <a:t>Administrace</a:t>
            </a:r>
            <a:r>
              <a:rPr lang="cs-CZ" dirty="0"/>
              <a:t>: 25-30 minut</a:t>
            </a:r>
          </a:p>
          <a:p>
            <a:endParaRPr lang="cs-CZ" dirty="0"/>
          </a:p>
          <a:p>
            <a:r>
              <a:rPr lang="cs-CZ" dirty="0"/>
              <a:t>V současné době se využívá MCMI-III z roku 1994 (český překlad: M. Preiss)</a:t>
            </a:r>
          </a:p>
        </p:txBody>
      </p:sp>
    </p:spTree>
    <p:extLst>
      <p:ext uri="{BB962C8B-B14F-4D97-AF65-F5344CB8AC3E}">
        <p14:creationId xmlns:p14="http://schemas.microsoft.com/office/powerpoint/2010/main" val="20675496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70317C-EAFE-8743-94E8-16A1701D9B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1DF806-04D4-8F44-9E15-9FB7ABB56C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6FFB7B9-9DB3-EE4E-A865-26A2981AC04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14 osobnostních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2256A-4FB7-E542-99F2-5EB9DA5B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Millonův</a:t>
            </a:r>
            <a:r>
              <a:rPr lang="cs-CZ" dirty="0"/>
              <a:t> klinický </a:t>
            </a:r>
            <a:r>
              <a:rPr lang="cs-CZ" dirty="0" err="1"/>
              <a:t>multiosý</a:t>
            </a:r>
            <a:r>
              <a:rPr lang="cs-CZ" dirty="0"/>
              <a:t> inventář (MCMI)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9932E9-4C08-2345-ABD0-3CB3A633E7C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Schizoidní</a:t>
            </a:r>
          </a:p>
          <a:p>
            <a:r>
              <a:rPr lang="cs-CZ" dirty="0"/>
              <a:t>Vyhýbavý</a:t>
            </a:r>
          </a:p>
          <a:p>
            <a:r>
              <a:rPr lang="cs-CZ" dirty="0"/>
              <a:t>Depresivní</a:t>
            </a:r>
          </a:p>
          <a:p>
            <a:r>
              <a:rPr lang="cs-CZ" dirty="0"/>
              <a:t>Závislý</a:t>
            </a:r>
          </a:p>
          <a:p>
            <a:r>
              <a:rPr lang="cs-CZ" dirty="0" err="1"/>
              <a:t>Histriónský</a:t>
            </a:r>
            <a:endParaRPr lang="cs-CZ" dirty="0"/>
          </a:p>
          <a:p>
            <a:r>
              <a:rPr lang="cs-CZ" dirty="0"/>
              <a:t>Narcistický</a:t>
            </a:r>
          </a:p>
          <a:p>
            <a:r>
              <a:rPr lang="cs-CZ" dirty="0"/>
              <a:t>Antisociální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0039992-2886-4E45-B84B-31BAFED218F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Sadistický </a:t>
            </a:r>
          </a:p>
          <a:p>
            <a:r>
              <a:rPr lang="cs-CZ" dirty="0"/>
              <a:t>Kompulzivní</a:t>
            </a:r>
          </a:p>
          <a:p>
            <a:r>
              <a:rPr lang="cs-CZ" dirty="0"/>
              <a:t>Negativistický</a:t>
            </a:r>
          </a:p>
          <a:p>
            <a:r>
              <a:rPr lang="cs-CZ" dirty="0"/>
              <a:t>Masochistický</a:t>
            </a:r>
          </a:p>
          <a:p>
            <a:r>
              <a:rPr lang="cs-CZ" dirty="0" err="1"/>
              <a:t>Schizotypní</a:t>
            </a:r>
            <a:endParaRPr lang="cs-CZ" dirty="0"/>
          </a:p>
          <a:p>
            <a:r>
              <a:rPr lang="cs-CZ" dirty="0"/>
              <a:t>Hraniční</a:t>
            </a:r>
          </a:p>
          <a:p>
            <a:r>
              <a:rPr lang="cs-CZ" dirty="0"/>
              <a:t>Paranoidní </a:t>
            </a:r>
          </a:p>
        </p:txBody>
      </p:sp>
    </p:spTree>
    <p:extLst>
      <p:ext uri="{BB962C8B-B14F-4D97-AF65-F5344CB8AC3E}">
        <p14:creationId xmlns:p14="http://schemas.microsoft.com/office/powerpoint/2010/main" val="21478213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70317C-EAFE-8743-94E8-16A1701D9B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1DF806-04D4-8F44-9E15-9FB7ABB56C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6FFB7B9-9DB3-EE4E-A865-26A2981AC04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10 klinických škál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2256A-4FB7-E542-99F2-5EB9DA5B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Millonův</a:t>
            </a:r>
            <a:r>
              <a:rPr lang="cs-CZ" dirty="0"/>
              <a:t> klinický </a:t>
            </a:r>
            <a:r>
              <a:rPr lang="cs-CZ" dirty="0" err="1"/>
              <a:t>multiosý</a:t>
            </a:r>
            <a:r>
              <a:rPr lang="cs-CZ" dirty="0"/>
              <a:t> inventář (MCMI)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9932E9-4C08-2345-ABD0-3CB3A633E7C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Úzkostnost</a:t>
            </a:r>
          </a:p>
          <a:p>
            <a:r>
              <a:rPr lang="cs-CZ" dirty="0" err="1"/>
              <a:t>Somatoformita</a:t>
            </a:r>
            <a:endParaRPr lang="cs-CZ" dirty="0"/>
          </a:p>
          <a:p>
            <a:r>
              <a:rPr lang="cs-CZ" dirty="0"/>
              <a:t>Bipolarita</a:t>
            </a:r>
          </a:p>
          <a:p>
            <a:r>
              <a:rPr lang="cs-CZ" dirty="0" err="1"/>
              <a:t>Dysthymie</a:t>
            </a:r>
            <a:endParaRPr lang="cs-CZ" dirty="0"/>
          </a:p>
          <a:p>
            <a:r>
              <a:rPr lang="cs-CZ" dirty="0"/>
              <a:t>Závislost na alkoholu</a:t>
            </a:r>
          </a:p>
          <a:p>
            <a:r>
              <a:rPr lang="cs-CZ" dirty="0"/>
              <a:t>Závislost na jiných návykových látkách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0039992-2886-4E45-B84B-31BAFED218F9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Posttraumatická stresová porucha</a:t>
            </a:r>
          </a:p>
          <a:p>
            <a:r>
              <a:rPr lang="cs-CZ" dirty="0"/>
              <a:t>Poruchy myšlení</a:t>
            </a:r>
          </a:p>
          <a:p>
            <a:r>
              <a:rPr lang="cs-CZ" dirty="0"/>
              <a:t>Deprese</a:t>
            </a:r>
          </a:p>
          <a:p>
            <a:r>
              <a:rPr lang="cs-CZ" dirty="0"/>
              <a:t>Poruchy s bludy </a:t>
            </a:r>
          </a:p>
        </p:txBody>
      </p:sp>
    </p:spTree>
    <p:extLst>
      <p:ext uri="{BB962C8B-B14F-4D97-AF65-F5344CB8AC3E}">
        <p14:creationId xmlns:p14="http://schemas.microsoft.com/office/powerpoint/2010/main" val="26407636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C69CF-B651-CC45-A716-ADC25E408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2E806-33AD-D04D-8E81-E02641C637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DF284-A0C9-F04A-BC40-D4603E7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rozhovor pro poruchy osobnosti (IPDE)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DA752E-7B02-5846-B15B-C8EC2B40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Polostrukturovaný</a:t>
            </a:r>
            <a:r>
              <a:rPr lang="cs-CZ" b="1" dirty="0"/>
              <a:t> klinický rozhovor, jehož účelem je diagnostikovat poruchy osobnosti v souladu s diagnostickými systémy </a:t>
            </a:r>
          </a:p>
          <a:p>
            <a:r>
              <a:rPr lang="cs-CZ" dirty="0"/>
              <a:t>Formát rozhovoru je uspořádán tak, aby zajistil optimální rovnováhu mezi spontánním klinickým rozhovorem a požadavky standardizace a objektivity </a:t>
            </a:r>
          </a:p>
          <a:p>
            <a:r>
              <a:rPr lang="cs-CZ" dirty="0"/>
              <a:t>Nemapuje celou osobnost, ale pouze takové zvláštnosti a chování, které jsou relevantní ke zjištění poruch osobnosti v klasifikačních systémech</a:t>
            </a:r>
          </a:p>
        </p:txBody>
      </p:sp>
    </p:spTree>
    <p:extLst>
      <p:ext uri="{BB962C8B-B14F-4D97-AF65-F5344CB8AC3E}">
        <p14:creationId xmlns:p14="http://schemas.microsoft.com/office/powerpoint/2010/main" val="1781859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C69CF-B651-CC45-A716-ADC25E408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2E806-33AD-D04D-8E81-E02641C637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DF284-A0C9-F04A-BC40-D4603E7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rozhovor pro poruchy osobnosti (IPDE)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DA752E-7B02-5846-B15B-C8EC2B40B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69080" cy="4139998"/>
          </a:xfrm>
        </p:spPr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A. W. </a:t>
            </a:r>
            <a:r>
              <a:rPr lang="cs-CZ" dirty="0" err="1"/>
              <a:t>Loranger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screeningový dotazník tužka-papír a manuál pro rozhovor (dotazník a rozhovor nejsou vzájemně zaměnitelné)</a:t>
            </a:r>
          </a:p>
          <a:p>
            <a:r>
              <a:rPr lang="cs-CZ" b="1" dirty="0"/>
              <a:t>Popis testu – screeningový dotazník</a:t>
            </a:r>
            <a:r>
              <a:rPr lang="cs-CZ" dirty="0"/>
              <a:t>: 59 položek, odpovědi „ano“ / „ne“, nutné vyplnění všech položek + instrukce pro vyšetřovanou osobu odpovídat na otázky v souladu s tím, jak je to pro ni typické (pro celý život, ne pouze pro současnost – pokud je odpověď platná jen pro určitou část života, musí na to vyšetřovaná osoba upozornit) </a:t>
            </a:r>
          </a:p>
          <a:p>
            <a:pPr lvl="1"/>
            <a:r>
              <a:rPr lang="cs-CZ" dirty="0"/>
              <a:t>Pokládání otázek doslovně - pokud vyšetřovaná osoba otázce nerozumí, je možné ji vysvětlit </a:t>
            </a:r>
          </a:p>
          <a:p>
            <a:pPr lvl="1"/>
            <a:r>
              <a:rPr lang="cs-CZ" dirty="0">
                <a:solidFill>
                  <a:srgbClr val="F01928"/>
                </a:solidFill>
              </a:rPr>
              <a:t>Pokud výsledek testu indikuje přítomnost poruchy osobnosti, mělo by následovat vyšetření rozhovorem IPDE</a:t>
            </a:r>
          </a:p>
        </p:txBody>
      </p:sp>
    </p:spTree>
    <p:extLst>
      <p:ext uri="{BB962C8B-B14F-4D97-AF65-F5344CB8AC3E}">
        <p14:creationId xmlns:p14="http://schemas.microsoft.com/office/powerpoint/2010/main" val="30101316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C69CF-B651-CC45-A716-ADC25E408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2E806-33AD-D04D-8E81-E02641C637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7B01723-BFD2-DE46-9118-71658AD93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062" y="1700214"/>
            <a:ext cx="10752138" cy="271576"/>
          </a:xfrm>
        </p:spPr>
        <p:txBody>
          <a:bodyPr/>
          <a:lstStyle/>
          <a:p>
            <a:r>
              <a:rPr lang="cs-CZ" dirty="0"/>
              <a:t>Příklady položek – dotazník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DF284-A0C9-F04A-BC40-D4603E7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rozhovor pro poruchy osobnosti (IPDE)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DA752E-7B02-5846-B15B-C8EC2B40B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9896"/>
            <a:ext cx="10753200" cy="4139998"/>
          </a:xfrm>
        </p:spPr>
        <p:txBody>
          <a:bodyPr/>
          <a:lstStyle/>
          <a:p>
            <a:r>
              <a:rPr lang="cs-CZ" i="1" dirty="0"/>
              <a:t>Obvykle se cítím v napětí nebo nervózní.		ano		ne </a:t>
            </a:r>
          </a:p>
          <a:p>
            <a:r>
              <a:rPr lang="cs-CZ" i="1" dirty="0"/>
              <a:t>Často pociťuji vnitřní prázdnotu.				ano		ne </a:t>
            </a:r>
          </a:p>
        </p:txBody>
      </p:sp>
    </p:spTree>
    <p:extLst>
      <p:ext uri="{BB962C8B-B14F-4D97-AF65-F5344CB8AC3E}">
        <p14:creationId xmlns:p14="http://schemas.microsoft.com/office/powerpoint/2010/main" val="343753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1A9CA8-1751-924B-A2D6-ED690427B1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A3E04F-A791-514B-9A7F-00F4E6B1E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457615A6-E498-474D-8CB0-5CA733AC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</p:spTree>
    <p:extLst>
      <p:ext uri="{BB962C8B-B14F-4D97-AF65-F5344CB8AC3E}">
        <p14:creationId xmlns:p14="http://schemas.microsoft.com/office/powerpoint/2010/main" val="32121452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C69CF-B651-CC45-A716-ADC25E408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2E806-33AD-D04D-8E81-E02641C637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DF284-A0C9-F04A-BC40-D4603E7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rozhovor pro poruchy osobnosti (IPDE)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DA752E-7B02-5846-B15B-C8EC2B40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Popis testu – rozhovor:</a:t>
            </a:r>
            <a:r>
              <a:rPr lang="cs-CZ" dirty="0"/>
              <a:t> 8 kapitol rozhovoru – celkem 66 zjišťovacích kritérií, v úvodu kapitol jsou obvykle otevřené dotazy, které dávají vyšetřované osobě příležitost mluvit o tématu v takové míře, v jaké chce</a:t>
            </a:r>
          </a:p>
          <a:p>
            <a:pPr lvl="1"/>
            <a:r>
              <a:rPr lang="cs-CZ" dirty="0"/>
              <a:t>Instrukce stanovují, že se skóruje pouze takové chování, které se u klienta vyskytuje minimálně pět let a nejméně jedno kritérium poruchy osobnosti je splněno před 25. rokem</a:t>
            </a:r>
          </a:p>
        </p:txBody>
      </p:sp>
    </p:spTree>
    <p:extLst>
      <p:ext uri="{BB962C8B-B14F-4D97-AF65-F5344CB8AC3E}">
        <p14:creationId xmlns:p14="http://schemas.microsoft.com/office/powerpoint/2010/main" val="28921493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C69CF-B651-CC45-A716-ADC25E408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2E806-33AD-D04D-8E81-E02641C637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7B01723-BFD2-DE46-9118-71658AD93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062" y="1700214"/>
            <a:ext cx="10752138" cy="271576"/>
          </a:xfrm>
        </p:spPr>
        <p:txBody>
          <a:bodyPr/>
          <a:lstStyle/>
          <a:p>
            <a:r>
              <a:rPr lang="cs-CZ" dirty="0"/>
              <a:t>8 kapitol rozhovoru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DF284-A0C9-F04A-BC40-D4603E7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rozhovor pro poruchy osobnosti (IPDE)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DA752E-7B02-5846-B15B-C8EC2B40B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9896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Základní informace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Práce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/>
              <a:t>Self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Mezilidské vztahy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Afekty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Testování reality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Kontrola impulzů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Skórování chování </a:t>
            </a:r>
          </a:p>
        </p:txBody>
      </p:sp>
    </p:spTree>
    <p:extLst>
      <p:ext uri="{BB962C8B-B14F-4D97-AF65-F5344CB8AC3E}">
        <p14:creationId xmlns:p14="http://schemas.microsoft.com/office/powerpoint/2010/main" val="17183734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C69CF-B651-CC45-A716-ADC25E408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2E806-33AD-D04D-8E81-E02641C637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DF284-A0C9-F04A-BC40-D4603E7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rozhovor pro poruchy osobnosti (IPDE)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DA752E-7B02-5846-B15B-C8EC2B40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podle skórovacího sešitu se stanovuje definitivní, pravděpodobná nebo negativní diagnóza každé poruchy osobnosti </a:t>
            </a:r>
          </a:p>
          <a:p>
            <a:pPr lvl="1"/>
            <a:r>
              <a:rPr lang="cs-CZ" dirty="0"/>
              <a:t>Reliabilita i validita jsou závislé na kvalifikace a výcviku administrátora – IPDE byl navržen pro zkušené psychiatry a klinické psychology</a:t>
            </a:r>
          </a:p>
          <a:p>
            <a:endParaRPr lang="cs-CZ" dirty="0"/>
          </a:p>
          <a:p>
            <a:r>
              <a:rPr lang="cs-CZ" dirty="0"/>
              <a:t>Psychodiagnostika v roce 2006 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klinická psychologie, výzkumné účely </a:t>
            </a:r>
          </a:p>
        </p:txBody>
      </p:sp>
    </p:spTree>
    <p:extLst>
      <p:ext uri="{BB962C8B-B14F-4D97-AF65-F5344CB8AC3E}">
        <p14:creationId xmlns:p14="http://schemas.microsoft.com/office/powerpoint/2010/main" val="26670986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92033-8725-A24C-B9F4-E6A665A93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9CE6A3-DAA9-7145-A89F-BB7A5219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D2C0F9-663D-FB4F-BC8F-6C0FD0CC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stylů osobnosti a poruch osobnosti (PSSI)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4A16A7-5377-244B-95A2-3C53D6228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Inventář diferencuje příslušné osobnostní rozdíly zejména v okruhu nepatologických stylů, umožňuje zkoumat funkční základy, rizikové faktory a vývojové podmínky, event. terapeuticky relevantní možnosti změn poruch osobnosti</a:t>
            </a:r>
          </a:p>
          <a:p>
            <a:r>
              <a:rPr lang="cs-CZ" dirty="0"/>
              <a:t>Inventář vychází z předpokladu, že ke každé klinické kategorii poruch existuje obdobný osobnostní styl – inventář kvantifikuje relativní vyhraněnost osobnostních stylů, chápaných jako nepatologické varianty poruch osobnosti, jak jsou popsány v psychiatrických diagnostických manuálech</a:t>
            </a:r>
          </a:p>
        </p:txBody>
      </p:sp>
    </p:spTree>
    <p:extLst>
      <p:ext uri="{BB962C8B-B14F-4D97-AF65-F5344CB8AC3E}">
        <p14:creationId xmlns:p14="http://schemas.microsoft.com/office/powerpoint/2010/main" val="15874362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92033-8725-A24C-B9F4-E6A665A93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9CE6A3-DAA9-7145-A89F-BB7A5219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D2C0F9-663D-FB4F-BC8F-6C0FD0CC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stylů osobnosti a poruch osobnosti (PSSI)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4A16A7-5377-244B-95A2-3C53D6228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J. </a:t>
            </a:r>
            <a:r>
              <a:rPr lang="cs-CZ" dirty="0" err="1"/>
              <a:t>Kuhl</a:t>
            </a:r>
            <a:r>
              <a:rPr lang="cs-CZ" dirty="0"/>
              <a:t>, M. </a:t>
            </a:r>
            <a:r>
              <a:rPr lang="cs-CZ" dirty="0" err="1"/>
              <a:t>Kazén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140 položek (14 škál po 10 položkách)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individuálně i skupinově, čtyřbodová stupnice, zaznamenání míry souhlasu nebo nesouhlasu s tvrzením, bez časového omezení, obvykle kolem 40 minut</a:t>
            </a:r>
          </a:p>
        </p:txBody>
      </p:sp>
    </p:spTree>
    <p:extLst>
      <p:ext uri="{BB962C8B-B14F-4D97-AF65-F5344CB8AC3E}">
        <p14:creationId xmlns:p14="http://schemas.microsoft.com/office/powerpoint/2010/main" val="8772542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92033-8725-A24C-B9F4-E6A665A93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9CE6A3-DAA9-7145-A89F-BB7A5219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5644FB7-FDD4-A94A-A22A-7D5DEF7CE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14 škál – styl, akcentovaná hraniční forma (jednostrannost) a porucha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D2C0F9-663D-FB4F-BC8F-6C0FD0CC0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20000"/>
            <a:ext cx="10753200" cy="451576"/>
          </a:xfrm>
        </p:spPr>
        <p:txBody>
          <a:bodyPr/>
          <a:lstStyle/>
          <a:p>
            <a:r>
              <a:rPr lang="cs-CZ" dirty="0"/>
              <a:t>Inventář stylů osobnosti a poruch osobnosti (PSSI)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4A16A7-5377-244B-95A2-3C53D6228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Styl				Jednostrannost			Porucha</a:t>
            </a:r>
          </a:p>
          <a:p>
            <a:pPr marL="72000" indent="0">
              <a:buNone/>
            </a:pPr>
            <a:r>
              <a:rPr lang="cs-CZ" i="1" dirty="0"/>
              <a:t>Sebejistý			Bezohledný			Disociální</a:t>
            </a:r>
          </a:p>
          <a:p>
            <a:pPr marL="72000" indent="0">
              <a:buNone/>
            </a:pPr>
            <a:r>
              <a:rPr lang="cs-CZ" i="1" dirty="0"/>
              <a:t>Nedůvěřivý		Svéhlavý				Paranoidní</a:t>
            </a:r>
          </a:p>
          <a:p>
            <a:pPr marL="72000" indent="0">
              <a:buNone/>
            </a:pPr>
            <a:r>
              <a:rPr lang="cs-CZ" i="1" dirty="0"/>
              <a:t>Rezervovaný		Chladný				Schizoidní</a:t>
            </a:r>
          </a:p>
          <a:p>
            <a:pPr marL="72000" indent="0">
              <a:buNone/>
            </a:pPr>
            <a:r>
              <a:rPr lang="cs-CZ" i="1" dirty="0"/>
              <a:t>Sebekritický		Pochybovačný			Nesebejistý</a:t>
            </a:r>
          </a:p>
          <a:p>
            <a:pPr marL="72000" indent="0">
              <a:buNone/>
            </a:pPr>
            <a:r>
              <a:rPr lang="cs-CZ" i="1" dirty="0"/>
              <a:t>Pečlivý			Přesný/perfekcionistický	Nutkavý</a:t>
            </a:r>
          </a:p>
          <a:p>
            <a:pPr marL="72000" indent="0">
              <a:buNone/>
            </a:pPr>
            <a:r>
              <a:rPr lang="cs-CZ" i="1" dirty="0"/>
              <a:t>Intuitivní			Mytický				</a:t>
            </a:r>
            <a:r>
              <a:rPr lang="cs-CZ" i="1" dirty="0" err="1"/>
              <a:t>Schizotypní</a:t>
            </a:r>
            <a:endParaRPr lang="cs-CZ" i="1" dirty="0"/>
          </a:p>
          <a:p>
            <a:pPr marL="72000" indent="0">
              <a:buNone/>
            </a:pPr>
            <a:r>
              <a:rPr lang="cs-CZ" i="1" dirty="0"/>
              <a:t>Optimistický		Přikrášlující			Rapsodický </a:t>
            </a:r>
          </a:p>
        </p:txBody>
      </p:sp>
    </p:spTree>
    <p:extLst>
      <p:ext uri="{BB962C8B-B14F-4D97-AF65-F5344CB8AC3E}">
        <p14:creationId xmlns:p14="http://schemas.microsoft.com/office/powerpoint/2010/main" val="33043091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92033-8725-A24C-B9F4-E6A665A93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9CE6A3-DAA9-7145-A89F-BB7A5219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5644FB7-FDD4-A94A-A22A-7D5DEF7CE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14 škál – styl, akcentovaná hraniční forma (jednostrannost) a porucha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D2C0F9-663D-FB4F-BC8F-6C0FD0CC0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20000"/>
            <a:ext cx="10753200" cy="451576"/>
          </a:xfrm>
        </p:spPr>
        <p:txBody>
          <a:bodyPr/>
          <a:lstStyle/>
          <a:p>
            <a:r>
              <a:rPr lang="cs-CZ" dirty="0"/>
              <a:t>Inventář stylů osobnosti a poruch osobnosti (PSSI)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4A16A7-5377-244B-95A2-3C53D6228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Styl				Jednostrannost			Porucha</a:t>
            </a:r>
          </a:p>
          <a:p>
            <a:pPr marL="72000" indent="0">
              <a:buNone/>
            </a:pPr>
            <a:r>
              <a:rPr lang="cs-CZ" i="1" dirty="0"/>
              <a:t>Ctižádostivý		Sebestředný			Narcistický</a:t>
            </a:r>
          </a:p>
          <a:p>
            <a:pPr marL="72000" indent="0">
              <a:buNone/>
            </a:pPr>
            <a:r>
              <a:rPr lang="cs-CZ" i="1" dirty="0"/>
              <a:t>Kritický			Umíněný/zatrpklý		Negativistický</a:t>
            </a:r>
          </a:p>
          <a:p>
            <a:pPr marL="72000" indent="0">
              <a:buNone/>
            </a:pPr>
            <a:r>
              <a:rPr lang="cs-CZ" i="1" dirty="0"/>
              <a:t>Loajální			Příchylný				Závislý</a:t>
            </a:r>
          </a:p>
          <a:p>
            <a:pPr marL="72000" indent="0">
              <a:buNone/>
            </a:pPr>
            <a:r>
              <a:rPr lang="cs-CZ" i="1" dirty="0"/>
              <a:t>Impulzivní			Vrtkavý				Hraniční</a:t>
            </a:r>
          </a:p>
          <a:p>
            <a:pPr marL="72000" indent="0">
              <a:buNone/>
            </a:pPr>
            <a:r>
              <a:rPr lang="cs-CZ" i="1" dirty="0"/>
              <a:t>Příjemný			Předvádějící se			</a:t>
            </a:r>
            <a:r>
              <a:rPr lang="cs-CZ" i="1" dirty="0" err="1"/>
              <a:t>Histriónský</a:t>
            </a:r>
            <a:endParaRPr lang="cs-CZ" i="1" dirty="0"/>
          </a:p>
          <a:p>
            <a:pPr marL="72000" indent="0">
              <a:buNone/>
            </a:pPr>
            <a:r>
              <a:rPr lang="cs-CZ" i="1" dirty="0"/>
              <a:t>Klidný			Utlumený				Depresivní</a:t>
            </a:r>
          </a:p>
          <a:p>
            <a:pPr marL="72000" indent="0">
              <a:buNone/>
            </a:pPr>
            <a:r>
              <a:rPr lang="cs-CZ" i="1" dirty="0"/>
              <a:t>Ochotný			Obětavý				Obětující se</a:t>
            </a:r>
          </a:p>
        </p:txBody>
      </p:sp>
    </p:spTree>
    <p:extLst>
      <p:ext uri="{BB962C8B-B14F-4D97-AF65-F5344CB8AC3E}">
        <p14:creationId xmlns:p14="http://schemas.microsoft.com/office/powerpoint/2010/main" val="25009771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92033-8725-A24C-B9F4-E6A665A93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9CE6A3-DAA9-7145-A89F-BB7A5219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5644FB7-FDD4-A94A-A22A-7D5DEF7CE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31" y="1726426"/>
            <a:ext cx="10752138" cy="271576"/>
          </a:xfrm>
        </p:spPr>
        <p:txBody>
          <a:bodyPr/>
          <a:lstStyle/>
          <a:p>
            <a:r>
              <a:rPr lang="cs-CZ" dirty="0"/>
              <a:t>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D2C0F9-663D-FB4F-BC8F-6C0FD0CC0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20000"/>
            <a:ext cx="10753200" cy="451576"/>
          </a:xfrm>
        </p:spPr>
        <p:txBody>
          <a:bodyPr/>
          <a:lstStyle/>
          <a:p>
            <a:r>
              <a:rPr lang="cs-CZ" dirty="0"/>
              <a:t>Inventář stylů osobnosti a poruch osobnosti (PSSI)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4A16A7-5377-244B-95A2-3C53D6228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i="1" dirty="0"/>
              <a:t>Kritika se mě dotýká víc než druhých. </a:t>
            </a:r>
          </a:p>
          <a:p>
            <a:r>
              <a:rPr lang="cs-CZ" i="1" dirty="0"/>
              <a:t>Mám živý temperament.</a:t>
            </a:r>
          </a:p>
          <a:p>
            <a:r>
              <a:rPr lang="cs-CZ" i="1" dirty="0"/>
              <a:t>Ve společnosti dovedu vystupovat sebejistě. </a:t>
            </a:r>
          </a:p>
        </p:txBody>
      </p:sp>
    </p:spTree>
    <p:extLst>
      <p:ext uri="{BB962C8B-B14F-4D97-AF65-F5344CB8AC3E}">
        <p14:creationId xmlns:p14="http://schemas.microsoft.com/office/powerpoint/2010/main" val="31543985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92033-8725-A24C-B9F4-E6A665A93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9CE6A3-DAA9-7145-A89F-BB7A5219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D2C0F9-663D-FB4F-BC8F-6C0FD0CC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stylů osobnosti a poruch osobnosti (PSSI)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4A16A7-5377-244B-95A2-3C53D6228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získání hrubých skórů pomocí šablon, převod hrubých skórů na percentily a T-skóry pomocí tabulek – standardní T-skóry se zaznamenají do archu a výsledkem je graf (profil PSSI), vyhodnocování ručně i počítačově (snazší) </a:t>
            </a:r>
          </a:p>
          <a:p>
            <a:pPr lvl="1"/>
            <a:r>
              <a:rPr lang="cs-CZ" dirty="0"/>
              <a:t>Tabulky zvlášť pro muže a ženy, vždy ve dvou věkových pásmech – 18-25 let, 26 a více let</a:t>
            </a:r>
          </a:p>
          <a:p>
            <a:pPr lvl="1"/>
            <a:r>
              <a:rPr lang="cs-CZ" dirty="0">
                <a:solidFill>
                  <a:srgbClr val="F01928"/>
                </a:solidFill>
              </a:rPr>
              <a:t>Důležitá opatrnost při interpretaci</a:t>
            </a:r>
            <a:r>
              <a:rPr lang="cs-CZ" dirty="0"/>
              <a:t>: extrémně vysoké hodnoty v určité škále zvyšují podezření na poruchu osobnosti, nestačí ale ke stanovení diagnózy</a:t>
            </a:r>
          </a:p>
          <a:p>
            <a:endParaRPr lang="cs-CZ" b="1" dirty="0"/>
          </a:p>
          <a:p>
            <a:r>
              <a:rPr lang="cs-CZ" dirty="0" err="1"/>
              <a:t>Testcentrum</a:t>
            </a:r>
            <a:r>
              <a:rPr lang="cs-CZ" dirty="0"/>
              <a:t> v roce 2002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klinická psychologie, poradenství, psychologie práce</a:t>
            </a:r>
          </a:p>
        </p:txBody>
      </p:sp>
    </p:spTree>
    <p:extLst>
      <p:ext uri="{BB962C8B-B14F-4D97-AF65-F5344CB8AC3E}">
        <p14:creationId xmlns:p14="http://schemas.microsoft.com/office/powerpoint/2010/main" val="41501954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Skupina nástrojů, která vychází z faktorové analýzy jazyka používaného k popisu osobnosti</a:t>
            </a:r>
          </a:p>
          <a:p>
            <a:r>
              <a:rPr lang="cs-CZ" dirty="0"/>
              <a:t>Pojmenování pěti faktorů navrhli v roce 1992 P. </a:t>
            </a:r>
            <a:r>
              <a:rPr lang="cs-CZ" dirty="0" err="1"/>
              <a:t>Costa</a:t>
            </a:r>
            <a:r>
              <a:rPr lang="cs-CZ" dirty="0"/>
              <a:t> a R. R. </a:t>
            </a:r>
            <a:r>
              <a:rPr lang="cs-CZ" dirty="0" err="1"/>
              <a:t>McCrae</a:t>
            </a:r>
            <a:r>
              <a:rPr lang="cs-CZ" dirty="0"/>
              <a:t> – akronym OCEAN</a:t>
            </a:r>
          </a:p>
        </p:txBody>
      </p:sp>
    </p:spTree>
    <p:extLst>
      <p:ext uri="{BB962C8B-B14F-4D97-AF65-F5344CB8AC3E}">
        <p14:creationId xmlns:p14="http://schemas.microsoft.com/office/powerpoint/2010/main" val="133767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1A9CA8-1751-924B-A2D6-ED690427B1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A3E04F-A791-514B-9A7F-00F4E6B1E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457615A6-E498-474D-8CB0-5CA733AC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8A2A81-99D4-A749-B3AE-A5E11E482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Dotazníky měří dva či více rysů osobnosti nebo se pokoušejí o zmapování osobnosti v co možná nejširším kontextu</a:t>
            </a:r>
          </a:p>
        </p:txBody>
      </p:sp>
    </p:spTree>
    <p:extLst>
      <p:ext uri="{BB962C8B-B14F-4D97-AF65-F5344CB8AC3E}">
        <p14:creationId xmlns:p14="http://schemas.microsoft.com/office/powerpoint/2010/main" val="13901877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06AE572-0563-4A45-854E-1BC7EE56AB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OCEAN – osobnostní dimenze a jejich charakteristika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 – Otevřenost vůči zkušenosti, Intelekt</a:t>
            </a:r>
          </a:p>
          <a:p>
            <a:pPr lvl="1"/>
            <a:r>
              <a:rPr lang="cs-CZ" dirty="0"/>
              <a:t>Zjišťuje aktivní vyhledávání nových zážitků, toleranci k neznámému a jeho objevování</a:t>
            </a:r>
          </a:p>
          <a:p>
            <a:pPr lvl="1"/>
            <a:r>
              <a:rPr lang="cs-CZ" dirty="0"/>
              <a:t>+ zvědaví, originální, imaginativní, tvořiví, s všestrannými zájmy, pokrokoví, inteligentní</a:t>
            </a:r>
          </a:p>
          <a:p>
            <a:pPr lvl="1"/>
            <a:r>
              <a:rPr lang="cs-CZ" dirty="0"/>
              <a:t>- konvenční, přízemní, neanalytičtí, neumělečtí, konzervativní, neinteligentní</a:t>
            </a:r>
          </a:p>
          <a:p>
            <a:r>
              <a:rPr lang="cs-CZ" b="1" dirty="0"/>
              <a:t>C – Svědomitost</a:t>
            </a:r>
          </a:p>
          <a:p>
            <a:pPr lvl="1"/>
            <a:r>
              <a:rPr lang="cs-CZ" dirty="0"/>
              <a:t>Zjišťuje individuální úroveň při organizaci, motivaci a vytrvalosti na cíl zaměřeného chování</a:t>
            </a:r>
          </a:p>
          <a:p>
            <a:pPr lvl="1"/>
            <a:r>
              <a:rPr lang="cs-CZ" dirty="0"/>
              <a:t>+ pracovití, disciplinovaní, přesní, puntičkářství, pořádkumilovní, nároční na sebe, vytrvalí</a:t>
            </a:r>
          </a:p>
          <a:p>
            <a:pPr lvl="1"/>
            <a:r>
              <a:rPr lang="cs-CZ" dirty="0"/>
              <a:t>- bezcílní, nespolehliví, líní, nedbalí, lhostejní, bez vůle, požitkářští</a:t>
            </a:r>
          </a:p>
          <a:p>
            <a:r>
              <a:rPr lang="cs-CZ" b="1" dirty="0"/>
              <a:t>E – Extraverze</a:t>
            </a:r>
          </a:p>
          <a:p>
            <a:pPr lvl="1"/>
            <a:r>
              <a:rPr lang="cs-CZ" dirty="0"/>
              <a:t>Zjišťuje kvalitu a kvantitu interpersonálních interakcí, úroveň aktivace, potřebu stimulace</a:t>
            </a:r>
          </a:p>
          <a:p>
            <a:pPr lvl="1"/>
            <a:r>
              <a:rPr lang="cs-CZ" dirty="0"/>
              <a:t>+ aktivní, povídaví, optimističtí, zábavní, orientovaní na lidi</a:t>
            </a:r>
          </a:p>
          <a:p>
            <a:pPr lvl="1"/>
            <a:r>
              <a:rPr lang="cs-CZ" dirty="0"/>
              <a:t>- uzavření, vážní, mlčenliví, orientovaní na úkoly, tiší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91824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C34ACC0-ADBF-934A-A7DA-8403D3996A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OCEAN – osobnostní dimenze a jejich charakteristika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 – Přívětivost</a:t>
            </a:r>
          </a:p>
          <a:p>
            <a:pPr lvl="1"/>
            <a:r>
              <a:rPr lang="cs-CZ" dirty="0"/>
              <a:t>Zjišťuje kvalitu interpersonální orientace na kontinuu od soucítění po nepřátelskost v myšlenkách, pocitech i činech</a:t>
            </a:r>
          </a:p>
          <a:p>
            <a:pPr lvl="1"/>
            <a:r>
              <a:rPr lang="cs-CZ" dirty="0"/>
              <a:t>+ dobrosrdeční, laskaví, důvěryhodní, pomáhající, upřímní</a:t>
            </a:r>
          </a:p>
          <a:p>
            <a:pPr lvl="1"/>
            <a:r>
              <a:rPr lang="cs-CZ" dirty="0"/>
              <a:t>- cyničtí, suroví, podezíraví, nespolupracující, pomstychtiví, bezcitní</a:t>
            </a:r>
          </a:p>
          <a:p>
            <a:r>
              <a:rPr lang="cs-CZ" b="1" dirty="0"/>
              <a:t>N – </a:t>
            </a:r>
            <a:r>
              <a:rPr lang="cs-CZ" b="1" dirty="0" err="1"/>
              <a:t>Neuroticismus</a:t>
            </a:r>
            <a:r>
              <a:rPr lang="cs-CZ" b="1" dirty="0"/>
              <a:t>, Emocionální stabilita</a:t>
            </a:r>
          </a:p>
          <a:p>
            <a:pPr lvl="1"/>
            <a:r>
              <a:rPr lang="cs-CZ" dirty="0"/>
              <a:t>Zjišťuje míru přizpůsobení nebo emocionální </a:t>
            </a:r>
            <a:r>
              <a:rPr lang="cs-CZ" dirty="0" err="1"/>
              <a:t>instabilitu</a:t>
            </a:r>
            <a:r>
              <a:rPr lang="cs-CZ" dirty="0"/>
              <a:t>, </a:t>
            </a:r>
            <a:r>
              <a:rPr lang="cs-CZ" dirty="0" err="1"/>
              <a:t>neuroticismus</a:t>
            </a:r>
            <a:endParaRPr lang="cs-CZ" dirty="0"/>
          </a:p>
          <a:p>
            <a:pPr lvl="1"/>
            <a:r>
              <a:rPr lang="cs-CZ" dirty="0"/>
              <a:t>+ napjatí, neklidní, nejistí, nervózní, labilní, hypochondričtí</a:t>
            </a:r>
          </a:p>
          <a:p>
            <a:pPr lvl="1"/>
            <a:r>
              <a:rPr lang="cs-CZ" dirty="0"/>
              <a:t>- klidní, relaxovaní, vyrovnaní, stabilní, sebejistí, spokojení, uvolnění</a:t>
            </a:r>
          </a:p>
        </p:txBody>
      </p:sp>
    </p:spTree>
    <p:extLst>
      <p:ext uri="{BB962C8B-B14F-4D97-AF65-F5344CB8AC3E}">
        <p14:creationId xmlns:p14="http://schemas.microsoft.com/office/powerpoint/2010/main" val="107062635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14E7535-9382-5649-AA6F-EE920C708E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NEO pětifaktorový osobnostní inventář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b="1" dirty="0"/>
              <a:t>Česká úprava</a:t>
            </a:r>
            <a:r>
              <a:rPr lang="cs-CZ" dirty="0"/>
              <a:t>: M. Hřebíčková, T. Urbánek (</a:t>
            </a:r>
            <a:r>
              <a:rPr lang="cs-CZ" dirty="0" err="1"/>
              <a:t>Testcentrum</a:t>
            </a:r>
            <a:r>
              <a:rPr lang="cs-CZ" dirty="0"/>
              <a:t> v roce 2001)</a:t>
            </a:r>
          </a:p>
          <a:p>
            <a:r>
              <a:rPr lang="cs-CZ" b="1" dirty="0"/>
              <a:t>Popis testu</a:t>
            </a:r>
            <a:r>
              <a:rPr lang="cs-CZ" dirty="0"/>
              <a:t>: 60 položek, pětibodová škála „vůbec nevystihuje“ až „úplně vystihuje“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individuálně i skupinově, přibližně 10-15 minut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výzkum, klinická psychologie, školní poradenství, psychologie práce a organizace, volba povolání</a:t>
            </a:r>
          </a:p>
        </p:txBody>
      </p:sp>
    </p:spTree>
    <p:extLst>
      <p:ext uri="{BB962C8B-B14F-4D97-AF65-F5344CB8AC3E}">
        <p14:creationId xmlns:p14="http://schemas.microsoft.com/office/powerpoint/2010/main" val="262434339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14E7535-9382-5649-AA6F-EE920C708E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NEO pětifaktorový osobnostní inventář – 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i="1" dirty="0"/>
              <a:t>Obvykle si nedělám starosti.</a:t>
            </a:r>
          </a:p>
          <a:p>
            <a:r>
              <a:rPr lang="cs-CZ" i="1" dirty="0"/>
              <a:t>Promarním mnoho času, než se pustím do práce.</a:t>
            </a:r>
          </a:p>
          <a:p>
            <a:r>
              <a:rPr lang="cs-CZ" i="1" dirty="0"/>
              <a:t>Nebaví mě vést druhé lidi.</a:t>
            </a:r>
          </a:p>
        </p:txBody>
      </p:sp>
    </p:spTree>
    <p:extLst>
      <p:ext uri="{BB962C8B-B14F-4D97-AF65-F5344CB8AC3E}">
        <p14:creationId xmlns:p14="http://schemas.microsoft.com/office/powerpoint/2010/main" val="24377316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74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14E7535-9382-5649-AA6F-EE920C708E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NEO osobnostní inventář (podle NEO-PI-R)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b="1" dirty="0"/>
              <a:t>Česká úprava</a:t>
            </a:r>
            <a:r>
              <a:rPr lang="cs-CZ" dirty="0"/>
              <a:t>: M. Hřebíčková (</a:t>
            </a:r>
            <a:r>
              <a:rPr lang="cs-CZ" dirty="0" err="1"/>
              <a:t>Testcentrum</a:t>
            </a:r>
            <a:r>
              <a:rPr lang="cs-CZ" dirty="0"/>
              <a:t> v roce 2004)</a:t>
            </a:r>
          </a:p>
          <a:p>
            <a:r>
              <a:rPr lang="cs-CZ" b="1" dirty="0"/>
              <a:t>Popis testu</a:t>
            </a:r>
            <a:r>
              <a:rPr lang="cs-CZ" dirty="0"/>
              <a:t>: 240 položek – každá z pěti obecných dimenzí osobnosti obsahuje 6 </a:t>
            </a:r>
            <a:r>
              <a:rPr lang="cs-CZ" dirty="0" err="1"/>
              <a:t>subškál</a:t>
            </a:r>
            <a:r>
              <a:rPr lang="cs-CZ" dirty="0"/>
              <a:t> (48 položek pro každou škálu, každá </a:t>
            </a:r>
            <a:r>
              <a:rPr lang="cs-CZ" dirty="0" err="1"/>
              <a:t>subškála</a:t>
            </a:r>
            <a:r>
              <a:rPr lang="cs-CZ" dirty="0"/>
              <a:t> 8 položek), pětibodová škála „vůbec mě nevystihuje“ až „úplně mě vystihuje“</a:t>
            </a:r>
          </a:p>
          <a:p>
            <a:r>
              <a:rPr lang="cs-CZ" b="1" dirty="0"/>
              <a:t>Administrace</a:t>
            </a:r>
            <a:r>
              <a:rPr lang="cs-CZ" dirty="0"/>
              <a:t>: forma sebeposouzení i posouzení jiným člověkem (stejné, liší se v použití první nebo třetí osoby), tužka-papír i počítačová verze, bez časového limitu, obvykle 30-45 minut</a:t>
            </a:r>
          </a:p>
        </p:txBody>
      </p:sp>
    </p:spTree>
    <p:extLst>
      <p:ext uri="{BB962C8B-B14F-4D97-AF65-F5344CB8AC3E}">
        <p14:creationId xmlns:p14="http://schemas.microsoft.com/office/powerpoint/2010/main" val="344674220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14E7535-9382-5649-AA6F-EE920C708E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NEO osobnostní inventář (podle NEO-PI-R)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11405466" cy="4139998"/>
          </a:xfrm>
        </p:spPr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využití počítačového programu, převod hrubých skórů na T-skóry, normy zvlášť pro muže a pro ženy, normy pro věkové skupiny 14-21 let a 22-83 let, vyhodnocující formulář zvlášť pro sebehodnocení a hodnocení jiných osob</a:t>
            </a:r>
          </a:p>
          <a:p>
            <a:pPr lvl="1"/>
            <a:r>
              <a:rPr lang="cs-CZ" dirty="0"/>
              <a:t>Nutné zkontrolovat, zda testovaná osoba odpověděla na všechny položky (případně požádat o doplnění) – lze akceptovat max. 25 chybějících odpovědí pro </a:t>
            </a:r>
            <a:r>
              <a:rPr lang="cs-CZ" dirty="0" err="1"/>
              <a:t>vyhodnotitelnost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Obsahuje navíc tři </a:t>
            </a:r>
            <a:r>
              <a:rPr lang="cs-CZ" dirty="0" err="1"/>
              <a:t>validizační</a:t>
            </a:r>
            <a:r>
              <a:rPr lang="cs-CZ" dirty="0"/>
              <a:t> dotazy – zodpovězení všech výroků, zaznamenání odpovědí na správné místo, ohodnocení upřímnosti odpovědí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univerzální – výzkum, klinická psychologie, poradenská psychologie, psychologie práce</a:t>
            </a:r>
          </a:p>
        </p:txBody>
      </p:sp>
    </p:spTree>
    <p:extLst>
      <p:ext uri="{BB962C8B-B14F-4D97-AF65-F5344CB8AC3E}">
        <p14:creationId xmlns:p14="http://schemas.microsoft.com/office/powerpoint/2010/main" val="370012836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14E7535-9382-5649-AA6F-EE920C708E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NEO osobnostní inventář (podle NEO-PI-R) – 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i="1" dirty="0"/>
              <a:t>Těžko odolávám svým touhám.</a:t>
            </a:r>
          </a:p>
          <a:p>
            <a:r>
              <a:rPr lang="cs-CZ" i="1" dirty="0"/>
              <a:t>Nejsem příliš optimistický.</a:t>
            </a:r>
          </a:p>
          <a:p>
            <a:r>
              <a:rPr lang="cs-CZ" i="1" dirty="0"/>
              <a:t>Pokud něco slíbím, vždy to dodržím. </a:t>
            </a:r>
          </a:p>
          <a:p>
            <a:r>
              <a:rPr lang="cs-CZ" i="1" dirty="0"/>
              <a:t>Snadno se rozesměji. </a:t>
            </a:r>
          </a:p>
        </p:txBody>
      </p:sp>
    </p:spTree>
    <p:extLst>
      <p:ext uri="{BB962C8B-B14F-4D97-AF65-F5344CB8AC3E}">
        <p14:creationId xmlns:p14="http://schemas.microsoft.com/office/powerpoint/2010/main" val="255546656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BC2F56-686E-7748-9040-6217E51C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8005-0161-D14F-AE97-EC3C647CF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14E7535-9382-5649-AA6F-EE920C708E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NEO-PI-3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2222DC-C349-434B-BB02-83B802E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Dotazníky „Big </a:t>
            </a:r>
            <a:r>
              <a:rPr lang="cs-CZ" dirty="0" err="1"/>
              <a:t>Five</a:t>
            </a:r>
            <a:r>
              <a:rPr lang="cs-CZ" dirty="0"/>
              <a:t>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2BF0C8-E7A4-9242-A573-2499EBB0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b="1" dirty="0"/>
              <a:t>Česká verze</a:t>
            </a:r>
            <a:r>
              <a:rPr lang="cs-CZ" dirty="0"/>
              <a:t>: M. Hřebíčková, M. Jelínek (</a:t>
            </a:r>
            <a:r>
              <a:rPr lang="cs-CZ" dirty="0" err="1"/>
              <a:t>Testcentrum</a:t>
            </a:r>
            <a:r>
              <a:rPr lang="cs-CZ" dirty="0"/>
              <a:t> v roce 2016)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>
                <a:solidFill>
                  <a:srgbClr val="F01928"/>
                </a:solidFill>
              </a:rPr>
              <a:t>Od NEO-PI-R se odlišuje reformulací 37 položek za účelem snadnějšího porozumění pro respondenty mladšího věku a nižšího vzdělání (interpretace výsledků je identická)</a:t>
            </a:r>
          </a:p>
        </p:txBody>
      </p:sp>
    </p:spTree>
    <p:extLst>
      <p:ext uri="{BB962C8B-B14F-4D97-AF65-F5344CB8AC3E}">
        <p14:creationId xmlns:p14="http://schemas.microsoft.com/office/powerpoint/2010/main" val="80277281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8364EA-DC31-F74F-A60A-6A0F16679F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A2F03D-DE9E-F943-91C7-8C951FC6DF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3FB2E6-25DD-6147-848E-A244241C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Temperament and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Inventory</a:t>
            </a:r>
            <a:r>
              <a:rPr lang="cs-CZ" dirty="0"/>
              <a:t> (TCI)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123496-D7BE-6E4C-8F60-844311C16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b="1" dirty="0"/>
              <a:t>Typologický inventář – psychobiologický osobnostní model vysvětlující příčiny individuálních rozdílů v osobnostních charakteristikách </a:t>
            </a:r>
            <a:r>
              <a:rPr lang="cs-CZ" dirty="0"/>
              <a:t>(čtyři temperamenty – Vyhledávání nového, Vyhýbání se poškození, Závislost na odměně, Perzistence + tři charaktery – Sebeřízení, Spolupráce, </a:t>
            </a:r>
            <a:r>
              <a:rPr lang="cs-CZ" dirty="0" err="1"/>
              <a:t>Sebepřesažení</a:t>
            </a:r>
            <a:r>
              <a:rPr lang="cs-CZ" dirty="0"/>
              <a:t>)</a:t>
            </a:r>
            <a:endParaRPr lang="cs-CZ" b="1" dirty="0"/>
          </a:p>
          <a:p>
            <a:r>
              <a:rPr lang="cs-CZ" dirty="0"/>
              <a:t>Vychází z </a:t>
            </a:r>
            <a:r>
              <a:rPr lang="cs-CZ" dirty="0" err="1"/>
              <a:t>Cloningerovy</a:t>
            </a:r>
            <a:r>
              <a:rPr lang="cs-CZ" dirty="0"/>
              <a:t> teorie temperamentu a charakteru (neurobiologické základy temperamentu – limbický systém) </a:t>
            </a:r>
          </a:p>
          <a:p>
            <a:r>
              <a:rPr lang="cs-CZ" dirty="0"/>
              <a:t>U nás neproběhla standardizace dotazníku, metoda se využívá v oblasti klinické psychologie z důvodu jejího diagnostického potenciálu </a:t>
            </a:r>
          </a:p>
        </p:txBody>
      </p:sp>
    </p:spTree>
    <p:extLst>
      <p:ext uri="{BB962C8B-B14F-4D97-AF65-F5344CB8AC3E}">
        <p14:creationId xmlns:p14="http://schemas.microsoft.com/office/powerpoint/2010/main" val="6724606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8364EA-DC31-F74F-A60A-6A0F16679F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A2F03D-DE9E-F943-91C7-8C951FC6DF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3FB2E6-25DD-6147-848E-A244241C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Temperament and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Inventory</a:t>
            </a:r>
            <a:r>
              <a:rPr lang="cs-CZ" dirty="0"/>
              <a:t> (TCI)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123496-D7BE-6E4C-8F60-844311C16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C. R. </a:t>
            </a:r>
            <a:r>
              <a:rPr lang="cs-CZ" dirty="0" err="1"/>
              <a:t>Cloninger</a:t>
            </a:r>
            <a:endParaRPr lang="cs-CZ" dirty="0"/>
          </a:p>
          <a:p>
            <a:r>
              <a:rPr lang="cs-CZ" b="1" dirty="0"/>
              <a:t>Popis testu</a:t>
            </a:r>
            <a:r>
              <a:rPr lang="cs-CZ" dirty="0"/>
              <a:t>: 240 položek, pětibodová stupnice, odpovědi „platí“ / „neplatí“</a:t>
            </a:r>
          </a:p>
          <a:p>
            <a:r>
              <a:rPr lang="cs-CZ" b="1" dirty="0"/>
              <a:t>Administrace</a:t>
            </a:r>
            <a:r>
              <a:rPr lang="cs-CZ" dirty="0"/>
              <a:t>: 25 minut, tužka-papír i počítačově </a:t>
            </a:r>
          </a:p>
          <a:p>
            <a:endParaRPr lang="cs-CZ" dirty="0"/>
          </a:p>
          <a:p>
            <a:r>
              <a:rPr lang="cs-CZ" dirty="0"/>
              <a:t>Revidovaná verze </a:t>
            </a:r>
            <a:r>
              <a:rPr lang="cs-CZ" b="1" dirty="0"/>
              <a:t>TCI-R: </a:t>
            </a:r>
            <a:r>
              <a:rPr lang="cs-CZ" dirty="0"/>
              <a:t>240 položek (český překlad: M. Preiss)</a:t>
            </a:r>
          </a:p>
          <a:p>
            <a:endParaRPr lang="cs-CZ" b="1" dirty="0"/>
          </a:p>
          <a:p>
            <a:r>
              <a:rPr lang="cs-CZ" b="1" dirty="0"/>
              <a:t>Využití</a:t>
            </a:r>
            <a:r>
              <a:rPr lang="cs-CZ" dirty="0"/>
              <a:t>: klinická psychologie, forenzní prostředí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3716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C7A275-A839-9548-9BA4-82BCE2D528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B2E579-1FD3-0D49-8F84-C73EFF633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F8BD0E-ED44-FD45-94B9-056FFC78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Mikšíkovy dotazníky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AE16260-03AA-3340-9AE6-DBF2935C1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IHAVEZ</a:t>
            </a:r>
            <a:r>
              <a:rPr lang="cs-CZ" dirty="0"/>
              <a:t> – zjišťuje psychickou odolnost a strukturu psychické variability osobnosti, 300 tvrzení – souhlas/nesouhlas </a:t>
            </a:r>
          </a:p>
          <a:p>
            <a:r>
              <a:rPr lang="cs-CZ" b="1" dirty="0"/>
              <a:t>SPIDO</a:t>
            </a:r>
            <a:r>
              <a:rPr lang="cs-CZ" dirty="0"/>
              <a:t> – 200 vybraných položek dotazníku IHAVEZ</a:t>
            </a:r>
          </a:p>
          <a:p>
            <a:r>
              <a:rPr lang="cs-CZ" b="1" dirty="0"/>
              <a:t>VAROS</a:t>
            </a:r>
            <a:r>
              <a:rPr lang="cs-CZ" dirty="0"/>
              <a:t> – 120 vybraných položek dotazníku IHAVEZ, určen pro </a:t>
            </a:r>
            <a:r>
              <a:rPr lang="cs-CZ" dirty="0" err="1"/>
              <a:t>screening</a:t>
            </a:r>
            <a:endParaRPr lang="cs-CZ" dirty="0"/>
          </a:p>
          <a:p>
            <a:r>
              <a:rPr lang="cs-CZ" b="1" dirty="0"/>
              <a:t>SUPOS</a:t>
            </a:r>
            <a:r>
              <a:rPr lang="cs-CZ" dirty="0"/>
              <a:t> – zaměřen na strukturu a dynamiku aktuálních psychických pocitů a stavů</a:t>
            </a:r>
          </a:p>
          <a:p>
            <a:r>
              <a:rPr lang="cs-CZ" b="1" dirty="0"/>
              <a:t>DUSIN</a:t>
            </a:r>
            <a:r>
              <a:rPr lang="cs-CZ" dirty="0"/>
              <a:t> – zaměřen na zjišťování struktury a dynamiky životní spokojenosti  a </a:t>
            </a:r>
            <a:r>
              <a:rPr lang="cs-CZ" dirty="0" err="1"/>
              <a:t>frustrogenních</a:t>
            </a:r>
            <a:r>
              <a:rPr lang="cs-CZ" dirty="0"/>
              <a:t> životních podmínek a situací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6203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D9BC84-EC88-9E4D-8025-DC0AF2BA7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880D55-3A5E-4845-9998-ACE89BFF5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676AD5-3C5D-904A-909F-B7175367F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 test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D8A53C-1AC2-ED48-97A4-901159EBB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Hlavním úkolem testu je rychle rozpoznat míru existenciální frustrace – zjistit míru ohrožení pacienta nedostatkem životního smyslu a existenciální prázdnotu </a:t>
            </a:r>
          </a:p>
          <a:p>
            <a:r>
              <a:rPr lang="cs-CZ" dirty="0"/>
              <a:t>Metoda má odhalovat „</a:t>
            </a:r>
            <a:r>
              <a:rPr lang="cs-CZ" dirty="0" err="1"/>
              <a:t>noogenní</a:t>
            </a:r>
            <a:r>
              <a:rPr lang="cs-CZ" dirty="0"/>
              <a:t> neurózu“ či míru smysluplnosti života a má pomoci terapeutovi vytvořit adekvátní prognózu psychoterapii, resp. stanovit optimální terapeutický plán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04290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D9BC84-EC88-9E4D-8025-DC0AF2BA7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880D55-3A5E-4845-9998-ACE89BFF5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676AD5-3C5D-904A-909F-B7175367F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 test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D8A53C-1AC2-ED48-97A4-901159EBB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E. </a:t>
            </a:r>
            <a:r>
              <a:rPr lang="cs-CZ" dirty="0" err="1"/>
              <a:t>Lucasová</a:t>
            </a:r>
            <a:r>
              <a:rPr lang="cs-CZ" dirty="0"/>
              <a:t> (vychází z </a:t>
            </a:r>
            <a:r>
              <a:rPr lang="cs-CZ" dirty="0" err="1"/>
              <a:t>Franklovy</a:t>
            </a:r>
            <a:r>
              <a:rPr lang="cs-CZ" dirty="0"/>
              <a:t> koncepce životního smyslu a koncepce logoterapie)</a:t>
            </a:r>
          </a:p>
          <a:p>
            <a:r>
              <a:rPr lang="cs-CZ" b="1" dirty="0"/>
              <a:t>Popis testu</a:t>
            </a:r>
            <a:r>
              <a:rPr lang="cs-CZ" dirty="0"/>
              <a:t>: verze pro muže i ženy, obě varianty obsahují tři části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individuální a i skupinová, bez časového omezení, obvykle kolem 30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71198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D9BC84-EC88-9E4D-8025-DC0AF2BA7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880D55-3A5E-4845-9998-ACE89BFF5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09F97D9-4CB0-744B-9161-BE1302EC55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3 části dotazníku a jejich příklady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676AD5-3C5D-904A-909F-B7175367F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 test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D8A53C-1AC2-ED48-97A4-901159EBB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První část</a:t>
            </a:r>
            <a:r>
              <a:rPr lang="cs-CZ" dirty="0"/>
              <a:t> – 9 položek, souhlas nebo nesouhlas s tvrzením</a:t>
            </a:r>
            <a:endParaRPr lang="cs-CZ" b="1" dirty="0"/>
          </a:p>
          <a:p>
            <a:pPr lvl="1"/>
            <a:r>
              <a:rPr lang="cs-CZ" i="1" dirty="0"/>
              <a:t>Příjemný a klidný život bez velkých nesnází a s dostatečným hmotným zabezpečením pokládám za velice dobrou věc.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Druhá část </a:t>
            </a:r>
            <a:r>
              <a:rPr lang="cs-CZ" dirty="0"/>
              <a:t>– 7 položek, četnost (jak často) prožívání popsaných zážitků</a:t>
            </a:r>
            <a:endParaRPr lang="cs-CZ" b="1" dirty="0"/>
          </a:p>
          <a:p>
            <a:pPr lvl="1"/>
            <a:r>
              <a:rPr lang="cs-CZ" i="1" dirty="0"/>
              <a:t>Přání být ještě jednou dítětem. 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Třetí část</a:t>
            </a:r>
            <a:r>
              <a:rPr lang="cs-CZ" dirty="0"/>
              <a:t> – 3 případy lidí a stylu jejich života, uvést, který člověk je nejšťastnější a který nejvíce trpí + stručné vylíčení vlastního života a popis, o co se v životě snaží a jak to hodnotí</a:t>
            </a:r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3675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D9BC84-EC88-9E4D-8025-DC0AF2BA7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880D55-3A5E-4845-9998-ACE89BFF5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676AD5-3C5D-904A-909F-B7175367F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 test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D8A53C-1AC2-ED48-97A4-901159EBB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celkový skór umístěný v jednom z </a:t>
            </a:r>
            <a:r>
              <a:rPr lang="cs-CZ" dirty="0" err="1"/>
              <a:t>kvartilů</a:t>
            </a:r>
            <a:r>
              <a:rPr lang="cs-CZ" dirty="0"/>
              <a:t> ukazuje, zda osoba prožívá smysluplnost, nebo existenciální frustraci </a:t>
            </a:r>
          </a:p>
          <a:p>
            <a:pPr lvl="1"/>
            <a:r>
              <a:rPr lang="cs-CZ" dirty="0" err="1"/>
              <a:t>Kvartily</a:t>
            </a:r>
            <a:r>
              <a:rPr lang="cs-CZ" dirty="0"/>
              <a:t> Q1-Q3 – dobrá či průměrná úroveň životního smyslu</a:t>
            </a:r>
          </a:p>
          <a:p>
            <a:pPr lvl="1"/>
            <a:r>
              <a:rPr lang="cs-CZ" dirty="0" err="1"/>
              <a:t>Kvartil</a:t>
            </a:r>
            <a:r>
              <a:rPr lang="cs-CZ" dirty="0"/>
              <a:t> Q4 – špatná či nejhorší úroveň prožívané životní smysluplnosti </a:t>
            </a:r>
          </a:p>
          <a:p>
            <a:endParaRPr lang="cs-CZ" dirty="0"/>
          </a:p>
          <a:p>
            <a:r>
              <a:rPr lang="cs-CZ" dirty="0"/>
              <a:t>Vydavatelství Mach v Chrudimi v roce 1992 (úprava: K. Balcar)</a:t>
            </a:r>
          </a:p>
        </p:txBody>
      </p:sp>
    </p:spTree>
    <p:extLst>
      <p:ext uri="{BB962C8B-B14F-4D97-AF65-F5344CB8AC3E}">
        <p14:creationId xmlns:p14="http://schemas.microsoft.com/office/powerpoint/2010/main" val="31773192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042949-676C-A84F-8AB6-E7749A397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91E6EF-6635-3E43-B6EE-2E08DEB302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CEFEF-D406-3F4F-B2F1-1C31686C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škála (EKS)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53A5D7-C9AD-CF41-B87C-20CF7C2B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Dotazník měřící kompetenci osoby zacházet se sebou a se světem – měří „schopnost člověka k existenci“</a:t>
            </a:r>
          </a:p>
          <a:p>
            <a:r>
              <a:rPr lang="cs-CZ" dirty="0"/>
              <a:t>Dotazník vypovídá o míře a kvalitě duševního zdraví, resp. duševní nemoci ve smyslu kvality života</a:t>
            </a:r>
          </a:p>
          <a:p>
            <a:r>
              <a:rPr lang="cs-CZ" dirty="0"/>
              <a:t>Dotazník není určen ke stanovování diagnózy dle MKN/DSM</a:t>
            </a:r>
          </a:p>
          <a:p>
            <a:r>
              <a:rPr lang="cs-CZ" dirty="0"/>
              <a:t>Účel dotazníku</a:t>
            </a:r>
          </a:p>
          <a:p>
            <a:pPr lvl="1"/>
            <a:r>
              <a:rPr lang="cs-CZ" dirty="0"/>
              <a:t>Zkoumání tématu smyslu života</a:t>
            </a:r>
          </a:p>
          <a:p>
            <a:pPr lvl="1"/>
            <a:r>
              <a:rPr lang="cs-CZ" dirty="0"/>
              <a:t>Příspěvek k teoretické rozpravě o existenciální analýze a logoterapii</a:t>
            </a:r>
          </a:p>
          <a:p>
            <a:pPr lvl="1"/>
            <a:r>
              <a:rPr lang="cs-CZ" dirty="0"/>
              <a:t>Metoda výzkumu v </a:t>
            </a:r>
            <a:r>
              <a:rPr lang="cs-CZ" dirty="0" err="1"/>
              <a:t>nozologii</a:t>
            </a:r>
            <a:r>
              <a:rPr lang="cs-CZ" dirty="0"/>
              <a:t> a psychopatologii</a:t>
            </a:r>
          </a:p>
        </p:txBody>
      </p:sp>
    </p:spTree>
    <p:extLst>
      <p:ext uri="{BB962C8B-B14F-4D97-AF65-F5344CB8AC3E}">
        <p14:creationId xmlns:p14="http://schemas.microsoft.com/office/powerpoint/2010/main" val="30751770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042949-676C-A84F-8AB6-E7749A397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91E6EF-6635-3E43-B6EE-2E08DEB302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CEFEF-D406-3F4F-B2F1-1C31686C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škála (EKS)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53A5D7-C9AD-CF41-B87C-20CF7C2B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A. </a:t>
            </a:r>
            <a:r>
              <a:rPr lang="cs-CZ" dirty="0" err="1"/>
              <a:t>Längle</a:t>
            </a:r>
            <a:r>
              <a:rPr lang="cs-CZ" dirty="0"/>
              <a:t> et al. (vycházejí z logoterapie V. E. </a:t>
            </a:r>
            <a:r>
              <a:rPr lang="cs-CZ" dirty="0" err="1"/>
              <a:t>Frankla</a:t>
            </a:r>
            <a:r>
              <a:rPr lang="cs-CZ" dirty="0"/>
              <a:t>)</a:t>
            </a:r>
          </a:p>
          <a:p>
            <a:r>
              <a:rPr lang="cs-CZ" b="1" dirty="0"/>
              <a:t>Popis testu</a:t>
            </a:r>
            <a:r>
              <a:rPr lang="cs-CZ" dirty="0"/>
              <a:t>: 46 položek sestavených do 4 stupnic – sloučením vznikly dva faktory vyššího řádu, šestibodová stupnice „platí“ až „neplatí“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individuálně i skupinově, tužka-papír i počítačová verze (usnadnění pro administrátora)</a:t>
            </a:r>
          </a:p>
        </p:txBody>
      </p:sp>
    </p:spTree>
    <p:extLst>
      <p:ext uri="{BB962C8B-B14F-4D97-AF65-F5344CB8AC3E}">
        <p14:creationId xmlns:p14="http://schemas.microsoft.com/office/powerpoint/2010/main" val="283397342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042949-676C-A84F-8AB6-E7749A397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91E6EF-6635-3E43-B6EE-2E08DEB302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4B940E3-7002-A341-ACD8-D057B10C35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4 stupnice a jejich příklady + faktory vyššího řádu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CEFEF-D406-3F4F-B2F1-1C31686C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škála (EKS)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53A5D7-C9AD-CF41-B87C-20CF7C2B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PERSONALITA, P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 err="1"/>
              <a:t>Sebeodstup</a:t>
            </a:r>
            <a:r>
              <a:rPr lang="cs-CZ" b="1" dirty="0"/>
              <a:t>, SO</a:t>
            </a:r>
            <a:r>
              <a:rPr lang="cs-CZ" dirty="0"/>
              <a:t> – </a:t>
            </a:r>
            <a:r>
              <a:rPr lang="cs-CZ" i="1" dirty="0"/>
              <a:t>Významné je pro mě jenom to, co odpovídá mému přání.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b="1" dirty="0" err="1"/>
              <a:t>Sebepřesah</a:t>
            </a:r>
            <a:r>
              <a:rPr lang="cs-CZ" b="1" dirty="0"/>
              <a:t>, SP </a:t>
            </a:r>
            <a:r>
              <a:rPr lang="cs-CZ" dirty="0"/>
              <a:t>– </a:t>
            </a:r>
            <a:r>
              <a:rPr lang="cs-CZ" i="1" dirty="0"/>
              <a:t>Když jsem nemocný, nevím, co si počít s časem.</a:t>
            </a:r>
          </a:p>
          <a:p>
            <a:pPr marL="72000" indent="0">
              <a:buNone/>
            </a:pPr>
            <a:r>
              <a:rPr lang="cs-CZ" b="1" dirty="0"/>
              <a:t>EXISTENCIALITA, E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3.  </a:t>
            </a:r>
            <a:r>
              <a:rPr lang="cs-CZ" b="1" dirty="0"/>
              <a:t>Svoboda, SV</a:t>
            </a:r>
            <a:r>
              <a:rPr lang="cs-CZ" dirty="0"/>
              <a:t> – </a:t>
            </a:r>
            <a:r>
              <a:rPr lang="cs-CZ" i="1" dirty="0"/>
              <a:t>Cítím se vnitřně svobodný. </a:t>
            </a:r>
            <a:endParaRPr lang="cs-CZ" dirty="0"/>
          </a:p>
          <a:p>
            <a:pPr marL="586350" indent="-514350">
              <a:buAutoNum type="arabicPeriod" startAt="4"/>
            </a:pPr>
            <a:r>
              <a:rPr lang="cs-CZ" b="1" dirty="0"/>
              <a:t>Odpovědnost, OD </a:t>
            </a:r>
            <a:r>
              <a:rPr lang="cs-CZ" dirty="0"/>
              <a:t>– </a:t>
            </a:r>
            <a:r>
              <a:rPr lang="cs-CZ" i="1" dirty="0"/>
              <a:t>Dělám mnohé věci, které vlastně ani dělat </a:t>
            </a:r>
          </a:p>
          <a:p>
            <a:pPr marL="72000" indent="0">
              <a:buNone/>
            </a:pPr>
            <a:r>
              <a:rPr lang="cs-CZ" i="1" dirty="0"/>
              <a:t>      nechci.</a:t>
            </a:r>
          </a:p>
        </p:txBody>
      </p:sp>
    </p:spTree>
    <p:extLst>
      <p:ext uri="{BB962C8B-B14F-4D97-AF65-F5344CB8AC3E}">
        <p14:creationId xmlns:p14="http://schemas.microsoft.com/office/powerpoint/2010/main" val="428687816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042949-676C-A84F-8AB6-E7749A397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91E6EF-6635-3E43-B6EE-2E08DEB302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CEFEF-D406-3F4F-B2F1-1C31686C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škála (EKS)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53A5D7-C9AD-CF41-B87C-20CF7C2B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získání hrubých skórů pro škály i faktory vyššího řádu pomocí šablon, převod na standardní skóry (percentily a T-skóry) pomocí tabulek</a:t>
            </a:r>
          </a:p>
          <a:p>
            <a:pPr lvl="1"/>
            <a:r>
              <a:rPr lang="cs-CZ" dirty="0"/>
              <a:t>Interpretace na úrovni položek</a:t>
            </a:r>
          </a:p>
          <a:p>
            <a:pPr lvl="1"/>
            <a:r>
              <a:rPr lang="cs-CZ" dirty="0"/>
              <a:t>Interpretace v </a:t>
            </a:r>
            <a:r>
              <a:rPr lang="cs-CZ" dirty="0" err="1"/>
              <a:t>interindividuálním</a:t>
            </a:r>
            <a:r>
              <a:rPr lang="cs-CZ" dirty="0"/>
              <a:t> porovnání se standardizačním souborem</a:t>
            </a:r>
          </a:p>
          <a:p>
            <a:pPr lvl="1"/>
            <a:r>
              <a:rPr lang="cs-CZ" b="1" dirty="0">
                <a:solidFill>
                  <a:srgbClr val="F01928"/>
                </a:solidFill>
              </a:rPr>
              <a:t>Interpretace v </a:t>
            </a:r>
            <a:r>
              <a:rPr lang="cs-CZ" b="1" dirty="0" err="1">
                <a:solidFill>
                  <a:srgbClr val="F01928"/>
                </a:solidFill>
              </a:rPr>
              <a:t>intraindividuálním</a:t>
            </a:r>
            <a:r>
              <a:rPr lang="cs-CZ" b="1" dirty="0">
                <a:solidFill>
                  <a:srgbClr val="F01928"/>
                </a:solidFill>
              </a:rPr>
              <a:t> porovnání jednotlivých stupnic navzájem </a:t>
            </a:r>
          </a:p>
          <a:p>
            <a:endParaRPr lang="cs-CZ" dirty="0"/>
          </a:p>
          <a:p>
            <a:r>
              <a:rPr lang="cs-CZ" dirty="0" err="1"/>
              <a:t>Testcentrum</a:t>
            </a:r>
            <a:r>
              <a:rPr lang="cs-CZ" dirty="0"/>
              <a:t> v roce 2001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psychoterapeutické účely, klinická psychologie, poradenství a pedagogická psychologie</a:t>
            </a:r>
          </a:p>
        </p:txBody>
      </p:sp>
    </p:spTree>
    <p:extLst>
      <p:ext uri="{BB962C8B-B14F-4D97-AF65-F5344CB8AC3E}">
        <p14:creationId xmlns:p14="http://schemas.microsoft.com/office/powerpoint/2010/main" val="143872586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6FAEC-EBC4-A04D-B845-FA1C3E16F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D02701-76BB-9C48-B186-DF0742CDF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02CA8-69EB-984E-9F3D-055EB30F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Bellův dotazník přizpůsobivosti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A5FFCC-9047-0F43-8137-ED5EA57D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69080" cy="4139998"/>
          </a:xfrm>
        </p:spPr>
        <p:txBody>
          <a:bodyPr/>
          <a:lstStyle/>
          <a:p>
            <a:r>
              <a:rPr lang="cs-CZ" b="1" dirty="0"/>
              <a:t>Dotazník je zaměřen na zkoumání životní adaptability jednotlivce a na to, jak tuto přizpůsobivost sám prožívá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680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6FAEC-EBC4-A04D-B845-FA1C3E16F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D02701-76BB-9C48-B186-DF0742CDF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02CA8-69EB-984E-9F3D-055EB30F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Bellův dotazník přizpůsobivosti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A5FFCC-9047-0F43-8137-ED5EA57D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69080" cy="4139998"/>
          </a:xfrm>
        </p:spPr>
        <p:txBody>
          <a:bodyPr/>
          <a:lstStyle/>
          <a:p>
            <a:r>
              <a:rPr lang="cs-CZ" b="1" dirty="0"/>
              <a:t>Autor</a:t>
            </a:r>
            <a:r>
              <a:rPr lang="cs-CZ" dirty="0"/>
              <a:t>: T. Bell</a:t>
            </a:r>
          </a:p>
          <a:p>
            <a:r>
              <a:rPr lang="cs-CZ" b="1" dirty="0"/>
              <a:t>Popis testu</a:t>
            </a:r>
            <a:r>
              <a:rPr lang="cs-CZ" dirty="0"/>
              <a:t>: 200 otázek, odpovědi „ano“ / „ne“ / „nevím“</a:t>
            </a:r>
          </a:p>
          <a:p>
            <a:r>
              <a:rPr lang="cs-CZ" b="1" dirty="0"/>
              <a:t>Administrace</a:t>
            </a:r>
            <a:r>
              <a:rPr lang="cs-CZ" dirty="0"/>
              <a:t>: bez časového omezení, přibližně 25-40 minut</a:t>
            </a:r>
          </a:p>
          <a:p>
            <a:r>
              <a:rPr lang="cs-CZ" b="1" dirty="0"/>
              <a:t>Hodnocení a interpretace</a:t>
            </a:r>
            <a:r>
              <a:rPr lang="cs-CZ" dirty="0"/>
              <a:t>: hodnocení podle norem, které byly vypracovány při </a:t>
            </a:r>
            <a:r>
              <a:rPr lang="cs-CZ" dirty="0" err="1"/>
              <a:t>restandardizaci</a:t>
            </a:r>
            <a:r>
              <a:rPr lang="cs-CZ" dirty="0"/>
              <a:t> na naši populaci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647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C7A275-A839-9548-9BA4-82BCE2D528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B2E579-1FD3-0D49-8F84-C73EFF633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F8BD0E-ED44-FD45-94B9-056FFC78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Mikšíkovy dotazníky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AE16260-03AA-3340-9AE6-DBF2935C1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5874"/>
            <a:ext cx="10753200" cy="4139998"/>
          </a:xfrm>
        </p:spPr>
        <p:txBody>
          <a:bodyPr/>
          <a:lstStyle/>
          <a:p>
            <a:r>
              <a:rPr lang="cs-CZ" b="1" dirty="0"/>
              <a:t>PASKO</a:t>
            </a:r>
            <a:r>
              <a:rPr lang="cs-CZ" dirty="0"/>
              <a:t> – zaměřen na zjišťování interakčních tendencí a sebepojetí osobnosti</a:t>
            </a:r>
          </a:p>
          <a:p>
            <a:r>
              <a:rPr lang="cs-CZ" b="1" dirty="0">
                <a:solidFill>
                  <a:srgbClr val="FF0000"/>
                </a:solidFill>
              </a:rPr>
              <a:t>SPARO</a:t>
            </a:r>
            <a:r>
              <a:rPr lang="cs-CZ" dirty="0"/>
              <a:t> – zaměřen na zjišťování bazální struktury a dynamiky autoregulace, </a:t>
            </a:r>
            <a:r>
              <a:rPr lang="cs-CZ" dirty="0" err="1"/>
              <a:t>integrovanosti</a:t>
            </a:r>
            <a:r>
              <a:rPr lang="cs-CZ" dirty="0"/>
              <a:t> a psychické odolnosti osobnosti</a:t>
            </a:r>
          </a:p>
          <a:p>
            <a:r>
              <a:rPr lang="cs-CZ" b="1" dirty="0"/>
              <a:t>SUPSO</a:t>
            </a:r>
            <a:r>
              <a:rPr lang="cs-CZ" dirty="0"/>
              <a:t> – zaměřen k postihování a hodnocení struktury a dynamiky subjektivních prožitků a stavů</a:t>
            </a:r>
          </a:p>
          <a:p>
            <a:endParaRPr lang="cs-CZ" dirty="0"/>
          </a:p>
          <a:p>
            <a:r>
              <a:rPr lang="cs-CZ" dirty="0"/>
              <a:t>Psychodiagnostika v roce 2004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školní psychologie, sociální práce, výběrové situace, situace mapující vztahovou oblasti (pracovní i privátní)</a:t>
            </a:r>
          </a:p>
        </p:txBody>
      </p:sp>
    </p:spTree>
    <p:extLst>
      <p:ext uri="{BB962C8B-B14F-4D97-AF65-F5344CB8AC3E}">
        <p14:creationId xmlns:p14="http://schemas.microsoft.com/office/powerpoint/2010/main" val="168562128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6FAEC-EBC4-A04D-B845-FA1C3E16F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D02701-76BB-9C48-B186-DF0742CDF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FDE9483-A1BE-FC4E-A85D-6174075207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6 dimenzí osobní a sociální přizpůsobivosti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02CA8-69EB-984E-9F3D-055EB30F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Bellův dotazník přizpůsobivosti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A5FFCC-9047-0F43-8137-ED5EA57D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Přizpůsobivost v rodině </a:t>
            </a:r>
          </a:p>
          <a:p>
            <a:pPr lvl="1"/>
            <a:r>
              <a:rPr lang="cs-CZ" dirty="0"/>
              <a:t>+ prožívání rodinných vztahů jako neuspokojivých</a:t>
            </a:r>
          </a:p>
          <a:p>
            <a:pPr lvl="1"/>
            <a:r>
              <a:rPr lang="cs-CZ" dirty="0"/>
              <a:t>- spokojenost a dobrá přizpůsobivost v rodině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Zdravotní přizpůsobivost</a:t>
            </a:r>
          </a:p>
          <a:p>
            <a:pPr lvl="1"/>
            <a:r>
              <a:rPr lang="cs-CZ" dirty="0"/>
              <a:t>+ těžkosti pramenící z častých zdravotních problémů a onemocnění nebo z přílišného zabývání se vlastním tělem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Submisivnost</a:t>
            </a:r>
          </a:p>
          <a:p>
            <a:pPr lvl="1"/>
            <a:r>
              <a:rPr lang="cs-CZ" dirty="0"/>
              <a:t>+ osoby se sklonem být submisivní a nevtíravé ve svých společenských stycích</a:t>
            </a:r>
          </a:p>
          <a:p>
            <a:pPr lvl="1"/>
            <a:r>
              <a:rPr lang="cs-CZ" dirty="0"/>
              <a:t>- sebeuvědomění a sebedůvěra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25233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6FAEC-EBC4-A04D-B845-FA1C3E16F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D02701-76BB-9C48-B186-DF0742CDF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91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FDE9483-A1BE-FC4E-A85D-6174075207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6 dimenzí osobní a sociální přizpůsobivosti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02CA8-69EB-984E-9F3D-055EB30F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Bellův dotazník přizpůsobivosti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A5FFCC-9047-0F43-8137-ED5EA57D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AutoNum type="arabicPeriod" startAt="4"/>
            </a:pPr>
            <a:r>
              <a:rPr lang="cs-CZ" b="1" dirty="0"/>
              <a:t>Emocionalita</a:t>
            </a:r>
          </a:p>
          <a:p>
            <a:pPr lvl="1"/>
            <a:r>
              <a:rPr lang="cs-CZ" dirty="0"/>
              <a:t>+ emocionální </a:t>
            </a:r>
            <a:r>
              <a:rPr lang="cs-CZ" dirty="0" err="1"/>
              <a:t>instabilita</a:t>
            </a:r>
            <a:r>
              <a:rPr lang="cs-CZ" dirty="0"/>
              <a:t>, neschopnost ovládat vlastní city</a:t>
            </a:r>
          </a:p>
          <a:p>
            <a:pPr lvl="1"/>
            <a:r>
              <a:rPr lang="cs-CZ" dirty="0"/>
              <a:t>- emoční stabilita, jistota, ovládání projevů subjektivního prožívání</a:t>
            </a:r>
          </a:p>
          <a:p>
            <a:pPr marL="586350" indent="-514350">
              <a:buAutoNum type="arabicPeriod" startAt="5"/>
            </a:pPr>
            <a:r>
              <a:rPr lang="cs-CZ" b="1" dirty="0" err="1"/>
              <a:t>Hostilita</a:t>
            </a:r>
            <a:endParaRPr lang="cs-CZ" b="1" dirty="0"/>
          </a:p>
          <a:p>
            <a:pPr lvl="1"/>
            <a:r>
              <a:rPr lang="cs-CZ" dirty="0"/>
              <a:t>+  tendence k </a:t>
            </a:r>
            <a:r>
              <a:rPr lang="cs-CZ" dirty="0" err="1"/>
              <a:t>hostilitě</a:t>
            </a:r>
            <a:r>
              <a:rPr lang="cs-CZ" dirty="0"/>
              <a:t> a kritičnosti ve společenských vztazích, nedůvěra vůči okolí</a:t>
            </a:r>
          </a:p>
          <a:p>
            <a:pPr lvl="1"/>
            <a:r>
              <a:rPr lang="cs-CZ" dirty="0"/>
              <a:t>- přátelské osoby plné pochopení vůči ostatním lidem</a:t>
            </a:r>
          </a:p>
          <a:p>
            <a:pPr marL="586350" indent="-514350">
              <a:buAutoNum type="arabicPeriod" startAt="6"/>
            </a:pPr>
            <a:r>
              <a:rPr lang="cs-CZ" b="1" dirty="0"/>
              <a:t>Maskulinita-</a:t>
            </a:r>
            <a:r>
              <a:rPr lang="cs-CZ" b="1" dirty="0" err="1"/>
              <a:t>femininita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+ převaha mužských činností a zájmů</a:t>
            </a:r>
          </a:p>
          <a:p>
            <a:pPr lvl="1"/>
            <a:r>
              <a:rPr lang="cs-CZ" dirty="0"/>
              <a:t>- převaha ženských zájmů a úloh </a:t>
            </a:r>
          </a:p>
        </p:txBody>
      </p:sp>
    </p:spTree>
    <p:extLst>
      <p:ext uri="{BB962C8B-B14F-4D97-AF65-F5344CB8AC3E}">
        <p14:creationId xmlns:p14="http://schemas.microsoft.com/office/powerpoint/2010/main" val="422652201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6FAEC-EBC4-A04D-B845-FA1C3E16F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D02701-76BB-9C48-B186-DF0742CDF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FDE9483-A1BE-FC4E-A85D-6174075207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Příklady položek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02CA8-69EB-984E-9F3D-055EB30F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Bellův dotazník přizpůsobivosti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A5FFCC-9047-0F43-8137-ED5EA57D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Bojíš se, když máš jít k lékaři s nějakou nemocí?</a:t>
            </a:r>
          </a:p>
          <a:p>
            <a:r>
              <a:rPr lang="cs-CZ" i="1" dirty="0"/>
              <a:t>Býváš dojatý až k slzám?</a:t>
            </a:r>
          </a:p>
          <a:p>
            <a:r>
              <a:rPr lang="cs-CZ" i="1" dirty="0"/>
              <a:t>Máš někdy pocit, že se rodiče v tobě zklamali?</a:t>
            </a:r>
          </a:p>
          <a:p>
            <a:r>
              <a:rPr lang="cs-CZ" i="1" dirty="0"/>
              <a:t>Je pro tebe snadné požádat někoho o pomoc?</a:t>
            </a:r>
          </a:p>
        </p:txBody>
      </p:sp>
    </p:spTree>
    <p:extLst>
      <p:ext uri="{BB962C8B-B14F-4D97-AF65-F5344CB8AC3E}">
        <p14:creationId xmlns:p14="http://schemas.microsoft.com/office/powerpoint/2010/main" val="289526988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26FAEC-EBC4-A04D-B845-FA1C3E16F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D02701-76BB-9C48-B186-DF0742CDF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02CA8-69EB-984E-9F3D-055EB30F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Bellův dotazník přizpůsobivosti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A5FFCC-9047-0F43-8137-ED5EA57D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Psychodiagnostika v roce 1979 (úprava: B. </a:t>
            </a:r>
            <a:r>
              <a:rPr lang="cs-CZ" dirty="0" err="1"/>
              <a:t>Miglierini</a:t>
            </a:r>
            <a:r>
              <a:rPr lang="cs-CZ" dirty="0"/>
              <a:t>, J. </a:t>
            </a:r>
            <a:r>
              <a:rPr lang="cs-CZ" dirty="0" err="1"/>
              <a:t>Vonkomer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normální populace, oblasti poradenství a školní psychologie</a:t>
            </a:r>
          </a:p>
        </p:txBody>
      </p:sp>
    </p:spTree>
    <p:extLst>
      <p:ext uri="{BB962C8B-B14F-4D97-AF65-F5344CB8AC3E}">
        <p14:creationId xmlns:p14="http://schemas.microsoft.com/office/powerpoint/2010/main" val="333651109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E61E80-BE0A-E644-B892-156635270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770B8-E4AE-9746-BF34-2C543FD56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AAB28-9821-9C41-9BCC-30AC367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Freiburský osobnostní dotazník (FPI)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45EBE3-D97C-284B-B527-010AC60F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Osobnostní dotazník určený pro diagnostiku vybraných dimenzí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5954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E61E80-BE0A-E644-B892-156635270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770B8-E4AE-9746-BF34-2C543FD56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AAB28-9821-9C41-9BCC-30AC367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Freiburský osobnostní dotazník (FPI)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45EBE3-D97C-284B-B527-010AC60F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Autoři</a:t>
            </a:r>
            <a:r>
              <a:rPr lang="cs-CZ" dirty="0"/>
              <a:t>: J. </a:t>
            </a:r>
            <a:r>
              <a:rPr lang="cs-CZ" dirty="0" err="1"/>
              <a:t>Fahrenberg</a:t>
            </a:r>
            <a:r>
              <a:rPr lang="cs-CZ" dirty="0"/>
              <a:t>, H. </a:t>
            </a:r>
            <a:r>
              <a:rPr lang="cs-CZ" dirty="0" err="1"/>
              <a:t>Selg</a:t>
            </a:r>
            <a:r>
              <a:rPr lang="cs-CZ" dirty="0"/>
              <a:t>, R. Hampel</a:t>
            </a:r>
          </a:p>
          <a:p>
            <a:r>
              <a:rPr lang="cs-CZ" b="1" dirty="0"/>
              <a:t>Popis testu</a:t>
            </a:r>
            <a:r>
              <a:rPr lang="cs-CZ" dirty="0"/>
              <a:t>: výroky týkající se způsobu chování, stavů, zaměření, návyků a tělesných těžkostí – vyjadřování souhlasu nebo nesouhlasu</a:t>
            </a:r>
          </a:p>
          <a:p>
            <a:pPr lvl="1"/>
            <a:r>
              <a:rPr lang="cs-CZ" dirty="0"/>
              <a:t>Forma C – celková forma, 212 položek</a:t>
            </a:r>
          </a:p>
          <a:p>
            <a:pPr lvl="1"/>
            <a:r>
              <a:rPr lang="cs-CZ" dirty="0"/>
              <a:t>Formy A a B – paralelní formy, 114 položek (vhodné pro skupinové testování a </a:t>
            </a:r>
            <a:r>
              <a:rPr lang="cs-CZ" dirty="0" err="1"/>
              <a:t>retestování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Forma K – zkrácená forma, 76 položek</a:t>
            </a:r>
          </a:p>
          <a:p>
            <a:r>
              <a:rPr lang="cs-CZ" b="1" dirty="0"/>
              <a:t>Administrace</a:t>
            </a:r>
            <a:r>
              <a:rPr lang="cs-CZ" dirty="0"/>
              <a:t>: individuální a skupinová, 20-50 minut (dle použité formy testu), odpovídání do záznamového archu, ne do testového sešitu</a:t>
            </a:r>
          </a:p>
        </p:txBody>
      </p:sp>
    </p:spTree>
    <p:extLst>
      <p:ext uri="{BB962C8B-B14F-4D97-AF65-F5344CB8AC3E}">
        <p14:creationId xmlns:p14="http://schemas.microsoft.com/office/powerpoint/2010/main" val="174893539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E61E80-BE0A-E644-B892-156635270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770B8-E4AE-9746-BF34-2C543FD56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96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3C8C6F3-09EC-2440-A169-8759DE8946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12 dimenzí osobnosti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AAB28-9821-9C41-9BCC-30AC367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Freiburský osobnostní dotazník (FPI)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AA4F21-114F-F442-BFBC-9F6B7022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Nervozita</a:t>
            </a:r>
            <a:r>
              <a:rPr lang="cs-CZ" dirty="0"/>
              <a:t> (psychosomaticky narušený – psychosomaticky nenarušený)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Spontánní agresivita </a:t>
            </a:r>
            <a:r>
              <a:rPr lang="cs-CZ" dirty="0"/>
              <a:t>(spontánně agresivní, emocionálně nezralý – neagresivní, ovládající se)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 err="1"/>
              <a:t>Depresivita</a:t>
            </a:r>
            <a:r>
              <a:rPr lang="cs-CZ" dirty="0"/>
              <a:t> (rozladěný, nejistý – klidný, sebejistý)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Vzrušivost</a:t>
            </a:r>
            <a:r>
              <a:rPr lang="cs-CZ" dirty="0"/>
              <a:t> (vzrušivý, lehce frustrovaný – klidný)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71481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E61E80-BE0A-E644-B892-156635270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770B8-E4AE-9746-BF34-2C543FD56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97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3C8C6F3-09EC-2440-A169-8759DE8946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12 dimenzí osobnosti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AAB28-9821-9C41-9BCC-30AC367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Freiburský osobnostní dotazník (FPI)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AA4F21-114F-F442-BFBC-9F6B7022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AutoNum type="arabicPeriod" startAt="5"/>
            </a:pPr>
            <a:r>
              <a:rPr lang="cs-CZ" b="1" dirty="0"/>
              <a:t>Společenskost</a:t>
            </a:r>
            <a:r>
              <a:rPr lang="cs-CZ" dirty="0"/>
              <a:t> (družný, živý – nedružný, zdrženlivý)</a:t>
            </a:r>
          </a:p>
          <a:p>
            <a:pPr marL="586350" indent="-514350">
              <a:buAutoNum type="arabicPeriod" startAt="5"/>
            </a:pPr>
            <a:r>
              <a:rPr lang="cs-CZ" b="1" dirty="0"/>
              <a:t>Mírnost</a:t>
            </a:r>
            <a:r>
              <a:rPr lang="cs-CZ" dirty="0"/>
              <a:t> (klid, sebedůvěra, dobrá nálada – dráždivost, váhavost)</a:t>
            </a:r>
          </a:p>
          <a:p>
            <a:pPr marL="586350" indent="-514350">
              <a:buAutoNum type="arabicPeriod" startAt="5"/>
            </a:pPr>
            <a:r>
              <a:rPr lang="cs-CZ" b="1" dirty="0"/>
              <a:t>Reaktivní agresivita a snaha o dominanci </a:t>
            </a:r>
            <a:r>
              <a:rPr lang="cs-CZ" dirty="0"/>
              <a:t>(reaktivní, agresivní, prosazující se – poddajný, umírněný)</a:t>
            </a:r>
          </a:p>
          <a:p>
            <a:pPr marL="586350" indent="-514350">
              <a:buAutoNum type="arabicPeriod" startAt="5"/>
            </a:pPr>
            <a:r>
              <a:rPr lang="cs-CZ" b="1" dirty="0"/>
              <a:t>Zdrženlivost</a:t>
            </a:r>
            <a:r>
              <a:rPr lang="cs-CZ" dirty="0"/>
              <a:t> (zdrženlivý, nesmělý – nenucený, lehce navazující kontakt)</a:t>
            </a:r>
          </a:p>
          <a:p>
            <a:pPr marL="586350" indent="-514350">
              <a:buAutoNum type="arabicPeriod" startAt="5"/>
            </a:pPr>
            <a:r>
              <a:rPr lang="cs-CZ" b="1" dirty="0"/>
              <a:t>Otevřenost</a:t>
            </a:r>
            <a:r>
              <a:rPr lang="cs-CZ" dirty="0"/>
              <a:t> (otevřený, sebekritický – uzavřený, nekritický)</a:t>
            </a:r>
          </a:p>
        </p:txBody>
      </p:sp>
    </p:spTree>
    <p:extLst>
      <p:ext uri="{BB962C8B-B14F-4D97-AF65-F5344CB8AC3E}">
        <p14:creationId xmlns:p14="http://schemas.microsoft.com/office/powerpoint/2010/main" val="205577847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E61E80-BE0A-E644-B892-156635270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770B8-E4AE-9746-BF34-2C543FD56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98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3C8C6F3-09EC-2440-A169-8759DE8946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12 dimenzí osobnosti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AAB28-9821-9C41-9BCC-30AC367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Freiburský osobnostní dotazník (FPI)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AA4F21-114F-F442-BFBC-9F6B7022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 původním devíti škálám byly statistickou cestou zkonstruovány další škály:</a:t>
            </a:r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AutoNum type="arabicPeriod" startAt="10"/>
            </a:pPr>
            <a:r>
              <a:rPr lang="cs-CZ" b="1" dirty="0"/>
              <a:t>E – Extraverze</a:t>
            </a:r>
            <a:r>
              <a:rPr lang="cs-CZ" dirty="0"/>
              <a:t> (</a:t>
            </a:r>
            <a:r>
              <a:rPr lang="cs-CZ" dirty="0" err="1"/>
              <a:t>extravertovaný</a:t>
            </a:r>
            <a:r>
              <a:rPr lang="cs-CZ" dirty="0"/>
              <a:t> – </a:t>
            </a:r>
            <a:r>
              <a:rPr lang="cs-CZ" dirty="0" err="1"/>
              <a:t>introvertovaný</a:t>
            </a:r>
            <a:r>
              <a:rPr lang="cs-CZ" dirty="0"/>
              <a:t>)</a:t>
            </a:r>
          </a:p>
          <a:p>
            <a:pPr marL="586350" indent="-514350">
              <a:buAutoNum type="arabicPeriod" startAt="10"/>
            </a:pPr>
            <a:r>
              <a:rPr lang="cs-CZ" b="1" dirty="0"/>
              <a:t>N – Emocionální labilita </a:t>
            </a:r>
            <a:r>
              <a:rPr lang="cs-CZ" dirty="0"/>
              <a:t>(emocionálně labilní – emocionálně stabilní)</a:t>
            </a:r>
          </a:p>
          <a:p>
            <a:pPr marL="586350" indent="-514350">
              <a:buAutoNum type="arabicPeriod" startAt="10"/>
            </a:pPr>
            <a:r>
              <a:rPr lang="cs-CZ" b="1" dirty="0"/>
              <a:t>M – Maskulinita </a:t>
            </a:r>
            <a:r>
              <a:rPr lang="cs-CZ" dirty="0"/>
              <a:t>(typicky mužský – typicky ženský </a:t>
            </a:r>
            <a:r>
              <a:rPr lang="cs-CZ" dirty="0" err="1"/>
              <a:t>sebepopis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03388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E61E80-BE0A-E644-B892-156635270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Multidimenzionální dotazníky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770B8-E4AE-9746-BF34-2C543FD56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AAB28-9821-9C41-9BCC-30AC367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Freiburský osobnostní dotazník (FPI)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45EBE3-D97C-284B-B527-010AC60F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a interpretace</a:t>
            </a:r>
            <a:r>
              <a:rPr lang="cs-CZ" dirty="0"/>
              <a:t>: šablony pro každou škálu, převod hrubých skórů na staniny, percentily a jejich zaznamenání do vyhodnocovacího archu, který slouží k interpretaci hodnot</a:t>
            </a:r>
          </a:p>
          <a:p>
            <a:endParaRPr lang="cs-CZ" dirty="0"/>
          </a:p>
          <a:p>
            <a:r>
              <a:rPr lang="cs-CZ" dirty="0"/>
              <a:t>Psychodiagnostické a didaktické testy v roce 1984 (T. </a:t>
            </a:r>
            <a:r>
              <a:rPr lang="cs-CZ" dirty="0" err="1"/>
              <a:t>Kollárik</a:t>
            </a:r>
            <a:r>
              <a:rPr lang="cs-CZ" dirty="0"/>
              <a:t>, E. </a:t>
            </a:r>
            <a:r>
              <a:rPr lang="cs-CZ" dirty="0" err="1"/>
              <a:t>Poliaková</a:t>
            </a:r>
            <a:r>
              <a:rPr lang="cs-CZ" dirty="0"/>
              <a:t>, A. </a:t>
            </a:r>
            <a:r>
              <a:rPr lang="cs-CZ" dirty="0" err="1"/>
              <a:t>Ritomský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Využití</a:t>
            </a:r>
            <a:r>
              <a:rPr lang="cs-CZ" dirty="0"/>
              <a:t>: poradenství, individuální diagnostika, psychoterapie, klinická psychologie, psychologie práce, psychologie sportu, výzkum</a:t>
            </a:r>
          </a:p>
        </p:txBody>
      </p:sp>
    </p:spTree>
    <p:extLst>
      <p:ext uri="{BB962C8B-B14F-4D97-AF65-F5344CB8AC3E}">
        <p14:creationId xmlns:p14="http://schemas.microsoft.com/office/powerpoint/2010/main" val="28107314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26882</TotalTime>
  <Words>7294</Words>
  <Application>Microsoft Macintosh PowerPoint</Application>
  <PresentationFormat>Širokoúhlá obrazovka</PresentationFormat>
  <Paragraphs>985</Paragraphs>
  <Slides>111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111</vt:i4>
      </vt:variant>
    </vt:vector>
  </HeadingPairs>
  <TitlesOfParts>
    <vt:vector size="115" baseType="lpstr">
      <vt:lpstr>Arial</vt:lpstr>
      <vt:lpstr>Tahoma</vt:lpstr>
      <vt:lpstr>Wingdings</vt:lpstr>
      <vt:lpstr>Prezentace_MU_CZ</vt:lpstr>
      <vt:lpstr>Multidimenzionální dotazníky</vt:lpstr>
      <vt:lpstr>ÚVOD K DOTAZNÍKŮM</vt:lpstr>
      <vt:lpstr>Úvod k dotazníkům</vt:lpstr>
      <vt:lpstr>Úvod k dotazníkům</vt:lpstr>
      <vt:lpstr>Úvod k dotazníkům</vt:lpstr>
      <vt:lpstr>MULTIDIMENZIONÁLNÍ DOTAZNÍKY</vt:lpstr>
      <vt:lpstr>MULTIDIMENZIONÁLNÍ DOTAZNÍKY</vt:lpstr>
      <vt:lpstr>Mikšíkovy dotazníky</vt:lpstr>
      <vt:lpstr>Mikšíkovy dotazníky</vt:lpstr>
      <vt:lpstr>Dotazník interpersonální diagnózy (ICL)</vt:lpstr>
      <vt:lpstr>Dotazník interpersonální diagnózy (ICL)</vt:lpstr>
      <vt:lpstr>Dotazník interpersonální diagnózy (ICL)</vt:lpstr>
      <vt:lpstr>Dotazník interpersonální diagnózy (ICL)</vt:lpstr>
      <vt:lpstr>Dotazník interpersonální diagnózy (ICL)</vt:lpstr>
      <vt:lpstr>Dotazník interpersonální diagnózy (ICL)</vt:lpstr>
      <vt:lpstr>Dotazník interpersonální diagnózy (ICL)</vt:lpstr>
      <vt:lpstr>Dotazník interpersonální diagnózy (ICL)</vt:lpstr>
      <vt:lpstr>Dotazník interpersonální orientace FIRO-B</vt:lpstr>
      <vt:lpstr>Dotazník interpersonální orientace FIRO-B</vt:lpstr>
      <vt:lpstr>Dotazník interpersonální orientace FIRO-B</vt:lpstr>
      <vt:lpstr>Dotazník interpersonální orientace FIRO-B</vt:lpstr>
      <vt:lpstr>Dotazník interpersonální orientace FIRO-B</vt:lpstr>
      <vt:lpstr>Dotazník interpersonální orientace FIRO-B</vt:lpstr>
      <vt:lpstr>Eysenckovy dotazníky</vt:lpstr>
      <vt:lpstr>Eysenckovy dotazníky</vt:lpstr>
      <vt:lpstr>Eysenckovy dotazníky</vt:lpstr>
      <vt:lpstr>DOPEN</vt:lpstr>
      <vt:lpstr>DOPEN</vt:lpstr>
      <vt:lpstr>DOPEN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Minnesotský multifázový osobnostní inventář-2 (MMPI-2)</vt:lpstr>
      <vt:lpstr>16 PF – Páté vydání (16 PF-5)</vt:lpstr>
      <vt:lpstr>16 PF – Páté vydání (16 PF-5)</vt:lpstr>
      <vt:lpstr>16 PF – Páté vydání (16 PF-5)</vt:lpstr>
      <vt:lpstr>16 PF – Páté vydání (16 PF-5)</vt:lpstr>
      <vt:lpstr>16 PF – Páté vydání (16 PF-5)</vt:lpstr>
      <vt:lpstr>16 PF – Páté vydání (16 PF-5)</vt:lpstr>
      <vt:lpstr>16 PF – Páté vydání (16 PF-5)</vt:lpstr>
      <vt:lpstr>16 PF – Páté vydání (16 PF-5)</vt:lpstr>
      <vt:lpstr>Dotazník klinické analýzy (CAQ)</vt:lpstr>
      <vt:lpstr>Dotazník klinické analýzy (CAQ)</vt:lpstr>
      <vt:lpstr>Dotazník klinické analýzy (CAQ)</vt:lpstr>
      <vt:lpstr>Dotazník klinické analýzy (CAQ)</vt:lpstr>
      <vt:lpstr>Millonův klinický multiosý inventář (MCMI)</vt:lpstr>
      <vt:lpstr>Millonův klinický multiosý inventář (MCMI)</vt:lpstr>
      <vt:lpstr>Millonův klinický multiosý inventář (MCMI)</vt:lpstr>
      <vt:lpstr>Millonův klinický multiosý inventář (MCMI)</vt:lpstr>
      <vt:lpstr>Mezinárodní rozhovor pro poruchy osobnosti (IPDE)</vt:lpstr>
      <vt:lpstr>Mezinárodní rozhovor pro poruchy osobnosti (IPDE)</vt:lpstr>
      <vt:lpstr>Mezinárodní rozhovor pro poruchy osobnosti (IPDE)</vt:lpstr>
      <vt:lpstr>Mezinárodní rozhovor pro poruchy osobnosti (IPDE)</vt:lpstr>
      <vt:lpstr>Mezinárodní rozhovor pro poruchy osobnosti (IPDE)</vt:lpstr>
      <vt:lpstr>Mezinárodní rozhovor pro poruchy osobnosti (IPDE)</vt:lpstr>
      <vt:lpstr>Inventář stylů osobnosti a poruch osobnosti (PSSI)</vt:lpstr>
      <vt:lpstr>Inventář stylů osobnosti a poruch osobnosti (PSSI)</vt:lpstr>
      <vt:lpstr>Inventář stylů osobnosti a poruch osobnosti (PSSI)</vt:lpstr>
      <vt:lpstr>Inventář stylů osobnosti a poruch osobnosti (PSSI)</vt:lpstr>
      <vt:lpstr>Inventář stylů osobnosti a poruch osobnosti (PSSI)</vt:lpstr>
      <vt:lpstr>Inventář stylů osobnosti a poruch osobnosti (PSSI)</vt:lpstr>
      <vt:lpstr>Dotazníky „Big Five“</vt:lpstr>
      <vt:lpstr>Dotazníky „Big Five“</vt:lpstr>
      <vt:lpstr>Dotazníky „Big Five“</vt:lpstr>
      <vt:lpstr>Dotazníky „Big Five“</vt:lpstr>
      <vt:lpstr>Dotazníky „Big Five“</vt:lpstr>
      <vt:lpstr>Dotazníky „Big Five“</vt:lpstr>
      <vt:lpstr>Dotazníky „Big Five“</vt:lpstr>
      <vt:lpstr>Dotazníky „Big Five“</vt:lpstr>
      <vt:lpstr>Dotazníky „Big Five“</vt:lpstr>
      <vt:lpstr>Temperament and Character Inventory (TCI)</vt:lpstr>
      <vt:lpstr>Temperament and Character Inventory (TCI)</vt:lpstr>
      <vt:lpstr>Logo test</vt:lpstr>
      <vt:lpstr>Logo test</vt:lpstr>
      <vt:lpstr>Logo test</vt:lpstr>
      <vt:lpstr>Logo test</vt:lpstr>
      <vt:lpstr>Existenciální škála (EKS)</vt:lpstr>
      <vt:lpstr>Existenciální škála (EKS)</vt:lpstr>
      <vt:lpstr>Existenciální škála (EKS)</vt:lpstr>
      <vt:lpstr>Existenciální škála (EKS)</vt:lpstr>
      <vt:lpstr>Bellův dotazník přizpůsobivosti</vt:lpstr>
      <vt:lpstr>Bellův dotazník přizpůsobivosti</vt:lpstr>
      <vt:lpstr>Bellův dotazník přizpůsobivosti</vt:lpstr>
      <vt:lpstr>Bellův dotazník přizpůsobivosti</vt:lpstr>
      <vt:lpstr>Bellův dotazník přizpůsobivosti</vt:lpstr>
      <vt:lpstr>Bellův dotazník přizpůsobivosti</vt:lpstr>
      <vt:lpstr>Freiburský osobnostní dotazník (FPI)</vt:lpstr>
      <vt:lpstr>Freiburský osobnostní dotazník (FPI)</vt:lpstr>
      <vt:lpstr>Freiburský osobnostní dotazník (FPI)</vt:lpstr>
      <vt:lpstr>Freiburský osobnostní dotazník (FPI)</vt:lpstr>
      <vt:lpstr>Freiburský osobnostní dotazník (FPI)</vt:lpstr>
      <vt:lpstr>Freiburský osobnostní dotazník (FPI)</vt:lpstr>
      <vt:lpstr>Bochumský osobnostní dotazník (BIP)</vt:lpstr>
      <vt:lpstr>Bochumský osobnostní dotazník (BIP)</vt:lpstr>
      <vt:lpstr>Bochumský osobnostní dotazník (BIP)</vt:lpstr>
      <vt:lpstr>Bochumský osobnostní dotazník (BIP)</vt:lpstr>
      <vt:lpstr>Bochumský osobnostní dotazník (BIP)</vt:lpstr>
      <vt:lpstr>Dotazník motivace k výkonu (LMI)</vt:lpstr>
      <vt:lpstr>Dotazník motivace k výkonu (LMI)</vt:lpstr>
      <vt:lpstr>Dotazník motivace k výkonu (LMI)</vt:lpstr>
      <vt:lpstr>Dotazník motivace k výkonu (LMI)</vt:lpstr>
      <vt:lpstr>Dotazník motivace k výkonu (LMI)</vt:lpstr>
      <vt:lpstr>Dotazník motivace k výkonu (LMI)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Multidimenzionální dotazníky</dc:title>
  <dc:creator>Petra Coufalová</dc:creator>
  <cp:lastModifiedBy>Petra Coufalová</cp:lastModifiedBy>
  <cp:revision>272</cp:revision>
  <cp:lastPrinted>2022-10-29T08:45:11Z</cp:lastPrinted>
  <dcterms:created xsi:type="dcterms:W3CDTF">2022-10-06T07:15:54Z</dcterms:created>
  <dcterms:modified xsi:type="dcterms:W3CDTF">2022-11-14T15:51:56Z</dcterms:modified>
</cp:coreProperties>
</file>