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8"/>
  </p:notesMasterIdLst>
  <p:handoutMasterIdLst>
    <p:handoutMasterId r:id="rId9"/>
  </p:handoutMasterIdLst>
  <p:sldIdLst>
    <p:sldId id="257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27DCA4C-7825-44A0-B31A-4BAD6120D580}" type="datetime1">
              <a:rPr lang="cs-CZ" smtClean="0"/>
              <a:t>10.11.2022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75D426-A9DD-4244-A2CE-1FB66237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44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1CCFE8D-08E6-40AC-BF4B-494C67BC535C}" type="datetime1">
              <a:rPr lang="cs-CZ" smtClean="0"/>
              <a:t>10.11.2022</a:t>
            </a:fld>
            <a:endParaRPr lang="en-US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"/>
              <a:t>Kliknutím můžete upravit styly předlohy textu.</a:t>
            </a:r>
            <a:endParaRPr lang="en-US"/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B41D33-19C8-4450-B3C5-BE83E9C8F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52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https://mkn10.uzis.cz/prohlizec/F40-F48</a:t>
            </a:r>
            <a:r>
              <a:rPr lang="cs-CZ" dirty="0"/>
              <a:t> + brainstorming, co </a:t>
            </a:r>
            <a:r>
              <a:rPr lang="cs-CZ"/>
              <a:t>vše sem patří  </a:t>
            </a:r>
            <a:endParaRPr lang="en-GB" dirty="0"/>
          </a:p>
          <a:p>
            <a:endParaRPr lang="en-GB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51CCFE8D-08E6-40AC-BF4B-494C67BC535C}" type="datetime1">
              <a:rPr lang="cs-CZ" smtClean="0"/>
              <a:t>11.11.2022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B41D33-19C8-4450-B3C5-BE83E9C8F0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13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8" name="Zástupný symbol pro datum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EC4697-A511-4167-98D5-E240268A2670}" type="datetime1">
              <a:rPr lang="cs-CZ" smtClean="0"/>
              <a:t>10.11.2022</a:t>
            </a:fld>
            <a:endParaRPr lang="en-US" dirty="0"/>
          </a:p>
        </p:txBody>
      </p:sp>
      <p:sp>
        <p:nvSpPr>
          <p:cNvPr id="9" name="Zástupný symbol pro zápatí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Zástupný symbol pro číslo snímku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C2422F-D08F-49D0-98CD-DC7D2F2607DE}" type="datetime1">
              <a:rPr lang="cs-CZ" smtClean="0"/>
              <a:t>10.11.2022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rtlCol="0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rtlCol="0" anchor="t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Zástupný symbol pro datum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72C44F-B7A3-4350-988C-CFC166A0AA82}" type="datetime1">
              <a:rPr lang="cs-CZ" smtClean="0"/>
              <a:t>10.11.2022</a:t>
            </a:fld>
            <a:endParaRPr lang="en-US" dirty="0"/>
          </a:p>
        </p:txBody>
      </p:sp>
      <p:sp>
        <p:nvSpPr>
          <p:cNvPr id="12" name="Zástupný symbol pro zápatí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3" name="Zástupný symbol pro číslo snímku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Zástupný symbol pro datum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25B38F-3440-48E9-8BA6-B9B0E297B628}" type="datetime1">
              <a:rPr lang="cs-CZ" smtClean="0"/>
              <a:t>10.11.2022</a:t>
            </a:fld>
            <a:endParaRPr lang="en-US" dirty="0"/>
          </a:p>
        </p:txBody>
      </p:sp>
      <p:sp>
        <p:nvSpPr>
          <p:cNvPr id="9" name="Zástupný symbol pro zápatí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Zástupný symbol pro číslo snímku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CB43DD-355E-4ACB-AF6B-F0A0D93B1FF7}" type="datetime1">
              <a:rPr lang="cs-CZ" smtClean="0"/>
              <a:t>10.11.2022</a:t>
            </a:fld>
            <a:endParaRPr lang="en-US" dirty="0"/>
          </a:p>
        </p:txBody>
      </p:sp>
      <p:sp>
        <p:nvSpPr>
          <p:cNvPr id="9" name="Zástupný symbol pro zápatí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Zástupný symbol pro číslo snímku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 rtlCol="0">
            <a:normAutofit/>
          </a:bodyPr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 rtlCol="0">
            <a:normAutofit/>
          </a:bodyPr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0DC0DA-1C84-4CFB-A589-758D033EC754}" type="datetime1">
              <a:rPr lang="cs-CZ" smtClean="0"/>
              <a:t>10.11.2022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rtlCol="0"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rtlCol="0"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E68CB40-5E53-430A-BC80-66A7330A3E11}" type="datetime1">
              <a:rPr lang="cs-CZ" smtClean="0"/>
              <a:t>10.11.2022</a:t>
            </a:fld>
            <a:endParaRPr 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030092-A1C2-46B4-B050-3676FFA9CD44}" type="datetime1">
              <a:rPr lang="cs-CZ" smtClean="0"/>
              <a:t>10.11.2022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CD7C02-7CC9-44AF-9768-6A6F42347937}" type="datetime1">
              <a:rPr lang="cs-CZ" smtClean="0"/>
              <a:t>10.11.2022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8" name="Zástupný symbol pro datum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 rtlCol="0"/>
          <a:lstStyle/>
          <a:p>
            <a:pPr rtl="0"/>
            <a:fld id="{4E756D9B-B1BA-4BAF-99A5-DC08EF34F207}" type="datetime1">
              <a:rPr lang="cs-CZ" smtClean="0"/>
              <a:t>10.11.2022</a:t>
            </a:fld>
            <a:endParaRPr lang="en-US" dirty="0"/>
          </a:p>
        </p:txBody>
      </p:sp>
      <p:sp>
        <p:nvSpPr>
          <p:cNvPr id="10" name="Zástupný symbol pro zápatí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1" name="Zástupný symbol pro číslo snímku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 rtlCol="0"/>
          <a:lstStyle/>
          <a:p>
            <a:pPr rtl="0"/>
            <a:fld id="{3A98EE3D-8CD1-4C3F-BD1C-C98C9596463C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E295CD-EF07-4568-A35E-D8DFD54CCEB6}" type="datetime1">
              <a:rPr lang="cs-CZ" smtClean="0"/>
              <a:t>10.11.2022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l" rtl="0"/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"/>
              <a:t>Kliknutím můžete upravit styl předlohy nadpisů.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cs"/>
              <a:t>Kliknutím můžete upravit styly předlohy textu.</a:t>
            </a:r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00C9E6-3834-4C30-AC74-37ACA7F99694}" type="datetime1">
              <a:rPr lang="cs-CZ" smtClean="0"/>
              <a:t>10.11.2022</a:t>
            </a:fld>
            <a:endParaRPr lang="en-US" dirty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Obdélník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Obdélník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Obdélník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Obdélník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4" y="124692"/>
            <a:ext cx="10993549" cy="1475013"/>
          </a:xfrm>
        </p:spPr>
        <p:txBody>
          <a:bodyPr rtlCol="0">
            <a:normAutofit/>
          </a:bodyPr>
          <a:lstStyle/>
          <a:p>
            <a:pPr rtl="0"/>
            <a:r>
              <a:rPr lang="cs" dirty="0"/>
              <a:t>Neurotické poruchy a práce se stresem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1724397"/>
            <a:ext cx="11260666" cy="1675339"/>
          </a:xfrm>
        </p:spPr>
        <p:txBody>
          <a:bodyPr rtlCol="0">
            <a:normAutofit/>
          </a:bodyPr>
          <a:lstStyle/>
          <a:p>
            <a:pPr rtl="0"/>
            <a:r>
              <a:rPr lang="cs" dirty="0"/>
              <a:t>Mgr. Jana Horáková</a:t>
            </a:r>
          </a:p>
          <a:p>
            <a:pPr rtl="0"/>
            <a:r>
              <a:rPr lang="cs" dirty="0"/>
              <a:t>11. 11. 2022</a:t>
            </a:r>
          </a:p>
          <a:p>
            <a:pPr rtl="0"/>
            <a:r>
              <a:rPr lang="cs" dirty="0"/>
              <a:t>PSÚ FF MUNI</a:t>
            </a:r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bdélník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Obrázek 5" descr="Logo v detailu&#10;&#10;Automaticky generovaný popis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3081867"/>
            <a:ext cx="11260667" cy="331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04B5F3-FD03-D7D8-EE7D-F14BEE343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0" u="sng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F40-F48 Neurotické‚ stresové a somatoformní poruchy</a:t>
            </a:r>
            <a:endParaRPr lang="en-GB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B8726D7B-E0E9-C784-4D0D-7C2ABA50F0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77496" y="2391855"/>
            <a:ext cx="6037007" cy="3531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313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A13E28-EED8-BA55-933B-7C782B3CF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CDA6BF-E436-D4C6-CC9D-E5231AB66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71370"/>
            <a:ext cx="11029616" cy="4084474"/>
          </a:xfrm>
        </p:spPr>
        <p:txBody>
          <a:bodyPr>
            <a:normAutofit fontScale="92500" lnSpcReduction="10000"/>
          </a:bodyPr>
          <a:lstStyle/>
          <a:p>
            <a:pPr marL="457200">
              <a:lnSpc>
                <a:spcPct val="107000"/>
              </a:lnSpc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FreesiaUPC" panose="020B0604020202020204" pitchFamily="34" charset="-34"/>
            </a:endParaRPr>
          </a:p>
          <a:p>
            <a:pPr marL="457200">
              <a:lnSpc>
                <a:spcPct val="107000"/>
              </a:lnSpc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FreesiaUPC" panose="020B0604020202020204" pitchFamily="34" charset="-34"/>
              </a:rPr>
              <a:t>20 min + 20 min + reflexe (15 minut) </a:t>
            </a:r>
          </a:p>
          <a:p>
            <a:pPr marL="781200" lvl="1">
              <a:lnSpc>
                <a:spcPct val="107000"/>
              </a:lnSpc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FreesiaUPC" panose="020B0604020202020204" pitchFamily="34" charset="-34"/>
              </a:rPr>
              <a:t>Dvojice (psycholog-klient)</a:t>
            </a:r>
          </a:p>
          <a:p>
            <a:pPr marL="457200">
              <a:lnSpc>
                <a:spcPct val="107000"/>
              </a:lnSpc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FreesiaUPC" panose="020B0604020202020204" pitchFamily="34" charset="-34"/>
              </a:rPr>
              <a:t>Klient (2 možnosti):</a:t>
            </a:r>
          </a:p>
          <a:p>
            <a:pPr marL="781200" lvl="1">
              <a:lnSpc>
                <a:spcPct val="107000"/>
              </a:lnSpc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FreesiaUPC" panose="020B0604020202020204" pitchFamily="34" charset="-34"/>
              </a:rPr>
              <a:t>Představte si/vybavte si situaci, kdy jste byli v náročné situaci a zkuste se do té situace vrátit – jak jste přemýšleli, co jste cítili v těle, z čeho jste měli strach, co vám v tu chvíli chybělo… přeneste se do té situace/představte si ji – a nyní v této roli vystupujte</a:t>
            </a:r>
          </a:p>
          <a:p>
            <a:pPr marL="781200" lvl="1">
              <a:lnSpc>
                <a:spcPct val="107000"/>
              </a:lnSpc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FreesiaUPC" panose="020B0604020202020204" pitchFamily="34" charset="-34"/>
              </a:rPr>
              <a:t>Představte si, jak může vypadat klinický obraz člověka s úzkostmi/fóbií/OCD (obecně F4X) a vyberte si nějakou z těchto poruch a zkuste v této roli vystupovat    </a:t>
            </a:r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FreesiaUPC" panose="020B0604020202020204" pitchFamily="34" charset="-34"/>
              </a:rPr>
              <a:t>Psycholog:</a:t>
            </a:r>
          </a:p>
          <a:p>
            <a:pPr marL="773580" lvl="1">
              <a:lnSpc>
                <a:spcPct val="107000"/>
              </a:lnSpc>
              <a:spcAft>
                <a:spcPts val="800"/>
              </a:spcAft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FreesiaUPC" panose="020B0604020202020204" pitchFamily="34" charset="-34"/>
              </a:rPr>
              <a:t>Pozorovat psychopatologické projevy ze skupiny F4x </a:t>
            </a:r>
            <a:r>
              <a:rPr lang="cs-CZ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FreesiaUPC" panose="020B0604020202020204" pitchFamily="34" charset="-34"/>
              </a:rPr>
              <a:t>– jak se u konkrétního člověka projevují (umět je zachytit/pojmenovat, doptat se na ně…</a:t>
            </a: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FreesiaUPC" panose="020B0604020202020204" pitchFamily="34" charset="-34"/>
              </a:rPr>
              <a:t>) + dg. úvaha – kategorizace potíží; jak s tím v konkrétní situaci pracovat; co v tu chvíli klient potřebuje a jak mu to nabídnout/poskytnout?; jak klienta edukovat? Jak lze nabídnout rychlou pomoc/intervenci…? Pozorovat, jak se ke klientovi/problému vztahujete; Je vhodná edukace?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7653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85C494-FAFA-09AC-A178-9A21A9D23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1152144"/>
            <a:ext cx="11029616" cy="1188720"/>
          </a:xfrm>
        </p:spPr>
        <p:txBody>
          <a:bodyPr/>
          <a:lstStyle/>
          <a:p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FreesiaUPC" panose="020B0604020202020204" pitchFamily="34" charset="-34"/>
              </a:rPr>
              <a:t>Edukace klienta (o stresu a neurotické/stresové poruchách)</a:t>
            </a:r>
            <a:b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FreesiaUPC" panose="020B0604020202020204" pitchFamily="34" charset="-34"/>
              </a:rPr>
            </a:b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853A92-90EA-A54B-91A2-7A9C29047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FreesiaUPC" panose="020B0604020202020204" pitchFamily="34" charset="-34"/>
              </a:rPr>
              <a:t>J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FreesiaUPC" panose="020B0604020202020204" pitchFamily="34" charset="-34"/>
              </a:rPr>
              <a:t>e důležitá – ano/ne a proč? 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FreesiaUPC" panose="020B0604020202020204" pitchFamily="34" charset="-34"/>
              </a:rPr>
              <a:t>Dle možností a schopností klienta + přiléhající situaci!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FreesiaUPC" panose="020B0604020202020204" pitchFamily="34" charset="-34"/>
              </a:rPr>
              <a:t>Je dobré mít svou verzi, jak vysvětlit stresovou reakci (FFF; příp. sympatikus a parasympatikus), aby to bylo rychlé/snadné pochopitelné (např. lovci mamutů; různé přirovnání a metafory)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FreesiaUPC" panose="020B0604020202020204" pitchFamily="34" charset="-34"/>
              </a:rPr>
              <a:t>Povědomí o tom, že stres se stres může projevovat různě – somatoformní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89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9FFD3E-0E2F-DEC9-1748-39EDD5B0A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FreesiaUPC" panose="020B0604020202020204" pitchFamily="34" charset="-34"/>
              </a:rPr>
              <a:t>Relaxační metody </a:t>
            </a:r>
            <a:b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FreesiaUPC" panose="020B0604020202020204" pitchFamily="34" charset="-34"/>
              </a:rPr>
            </a:b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B585D5-68AC-9CA8-FC80-6852BA124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FreesiaUPC" panose="020B0604020202020204" pitchFamily="34" charset="-34"/>
              </a:rPr>
              <a:t>Rychlý, univerzální nástroj pro akutní pomoc i dlouhodobý přesah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FreesiaUPC" panose="020B0604020202020204" pitchFamily="34" charset="-34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FreesiaUPC" panose="020B0604020202020204" pitchFamily="34" charset="-34"/>
              </a:rPr>
              <a:t>Jaké znáte/používáte?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FreesiaUPC" panose="020B0604020202020204" pitchFamily="34" charset="-34"/>
              </a:rPr>
              <a:t>Kde najít nahrávky/instrukce?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1492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441332-2274-DE91-EA79-04D21FFE4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E2EC1B-57B1-1AFD-6F6E-04BF29175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Odevzdávárna</a:t>
            </a:r>
          </a:p>
          <a:p>
            <a:r>
              <a:rPr lang="cs-CZ" dirty="0"/>
              <a:t>Do konce semestru</a:t>
            </a:r>
          </a:p>
          <a:p>
            <a:r>
              <a:rPr lang="cs-CZ" dirty="0"/>
              <a:t>Zadání: Najděte si relaxační nahrávku s mluveným slovem, poslechněte ji a napište krátkou sebereflexi prožitku (+ odkaz na relaxační techniku)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10908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698_TF33552983" id="{76B99DA1-8F4B-4CDD-AF17-E230D0ABAD07}" vid="{3FF160E1-38F3-4E00-BD3B-0B3A46B66420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{05C58B8D-51A4-4F6A-9529-54CDC55BF7D9}tf33552983_win32</Template>
  <TotalTime>1047</TotalTime>
  <Words>373</Words>
  <Application>Microsoft Office PowerPoint</Application>
  <PresentationFormat>Širokoúhlá obrazovka</PresentationFormat>
  <Paragraphs>30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Calibri</vt:lpstr>
      <vt:lpstr>Franklin Gothic Book</vt:lpstr>
      <vt:lpstr>Franklin Gothic Demi</vt:lpstr>
      <vt:lpstr>Open Sans</vt:lpstr>
      <vt:lpstr>Wingdings 2</vt:lpstr>
      <vt:lpstr>DividendVTI</vt:lpstr>
      <vt:lpstr>Neurotické poruchy a práce se stresem</vt:lpstr>
      <vt:lpstr>F40-F48 Neurotické‚ stresové a somatoformní poruchy</vt:lpstr>
      <vt:lpstr>Cvičení</vt:lpstr>
      <vt:lpstr>Edukace klienta (o stresu a neurotické/stresové poruchách) </vt:lpstr>
      <vt:lpstr>Relaxační metody  </vt:lpstr>
      <vt:lpstr>úkol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Neurotické poruchy a práce se stresem</dc:title>
  <dc:creator>Jana Horáková</dc:creator>
  <cp:lastModifiedBy>Jana Horáková</cp:lastModifiedBy>
  <cp:revision>5</cp:revision>
  <dcterms:created xsi:type="dcterms:W3CDTF">2022-11-10T16:27:05Z</dcterms:created>
  <dcterms:modified xsi:type="dcterms:W3CDTF">2022-11-11T09:54:55Z</dcterms:modified>
</cp:coreProperties>
</file>