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3"/>
  </p:notesMasterIdLst>
  <p:sldIdLst>
    <p:sldId id="256" r:id="rId2"/>
    <p:sldId id="257" r:id="rId3"/>
    <p:sldId id="263" r:id="rId4"/>
    <p:sldId id="264" r:id="rId5"/>
    <p:sldId id="265" r:id="rId6"/>
    <p:sldId id="259" r:id="rId7"/>
    <p:sldId id="266" r:id="rId8"/>
    <p:sldId id="261" r:id="rId9"/>
    <p:sldId id="260" r:id="rId10"/>
    <p:sldId id="262"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196" autoAdjust="0"/>
  </p:normalViewPr>
  <p:slideViewPr>
    <p:cSldViewPr snapToGrid="0">
      <p:cViewPr varScale="1">
        <p:scale>
          <a:sx n="58" d="100"/>
          <a:sy n="58" d="100"/>
        </p:scale>
        <p:origin x="1646"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676D6-0EA1-4D13-BC91-AC8BE57B77CC}" type="datetimeFigureOut">
              <a:rPr lang="en-GB" smtClean="0"/>
              <a:t>30/09/2022</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5D6F-C435-4BEF-AA90-DA02983A240A}" type="slidenum">
              <a:rPr lang="en-GB" smtClean="0"/>
              <a:t>‹#›</a:t>
            </a:fld>
            <a:endParaRPr lang="en-GB"/>
          </a:p>
        </p:txBody>
      </p:sp>
    </p:spTree>
    <p:extLst>
      <p:ext uri="{BB962C8B-B14F-4D97-AF65-F5344CB8AC3E}">
        <p14:creationId xmlns:p14="http://schemas.microsoft.com/office/powerpoint/2010/main" val="4017806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zacitzit.cz/clanky/osobni-zpoved-aneb-od-alkoholika-k-abstinentovi"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 Y otevřít odkaz </a:t>
            </a:r>
            <a:endParaRPr lang="en-GB" dirty="0"/>
          </a:p>
        </p:txBody>
      </p:sp>
      <p:sp>
        <p:nvSpPr>
          <p:cNvPr id="4" name="Zástupný symbol pro číslo snímku 3"/>
          <p:cNvSpPr>
            <a:spLocks noGrp="1"/>
          </p:cNvSpPr>
          <p:nvPr>
            <p:ph type="sldNum" sz="quarter" idx="5"/>
          </p:nvPr>
        </p:nvSpPr>
        <p:spPr/>
        <p:txBody>
          <a:bodyPr/>
          <a:lstStyle/>
          <a:p>
            <a:fld id="{DC2B5D6F-C435-4BEF-AA90-DA02983A240A}" type="slidenum">
              <a:rPr lang="en-GB" smtClean="0"/>
              <a:t>3</a:t>
            </a:fld>
            <a:endParaRPr lang="en-GB"/>
          </a:p>
        </p:txBody>
      </p:sp>
    </p:spTree>
    <p:extLst>
      <p:ext uri="{BB962C8B-B14F-4D97-AF65-F5344CB8AC3E}">
        <p14:creationId xmlns:p14="http://schemas.microsoft.com/office/powerpoint/2010/main" val="1997276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l"/>
            <a:r>
              <a:rPr lang="cs-CZ" b="1" i="0" dirty="0">
                <a:effectLst/>
                <a:latin typeface="museo-sans-rounded"/>
              </a:rPr>
              <a:t>1. Počáteční stadium</a:t>
            </a:r>
          </a:p>
          <a:p>
            <a:pPr marL="0" indent="0" algn="l">
              <a:buNone/>
            </a:pPr>
            <a:r>
              <a:rPr lang="cs-CZ" b="1" i="0" dirty="0">
                <a:effectLst/>
                <a:latin typeface="museo-sans-rounded"/>
              </a:rPr>
              <a:t>Piják poznal účinek alkoholu jako drogy.</a:t>
            </a:r>
            <a:endParaRPr lang="cs-CZ" b="0" i="0" dirty="0">
              <a:effectLst/>
              <a:latin typeface="museo-sans-rounded"/>
            </a:endParaRPr>
          </a:p>
          <a:p>
            <a:pPr marL="0" indent="0" algn="l">
              <a:buNone/>
            </a:pPr>
            <a:r>
              <a:rPr lang="cs-CZ" b="0" i="0" dirty="0">
                <a:effectLst/>
                <a:latin typeface="museo-sans-rounded"/>
              </a:rPr>
              <a:t>Má potřebu zvyšovat dávky alkoholu, aby se dostavily pocity dobré nálady. „Alkohol mu „dává, ale nebere.“ Většinou se to projevuje na různých oslavách, kdy na pijákovi pozorujeme, že před časem pil menší množství alkoholu a nyní ho „k dobré“ náladě potřebuje více. Již zde se začínají projevovat první příznaky alkoholismu, ale piják se je ještě nepřipouští. Čas od času se napít je přeci normální. Začínají se objevovat občasná okénka a ranní kocovina. Varovným signálem v tomto stadiu muže být zbytkový alkohol následující den. Piják odjíždí ráno do práce autem a neuvědomuje si svůj stav, ve kterém usedá za volant.</a:t>
            </a:r>
          </a:p>
          <a:p>
            <a:pPr algn="l"/>
            <a:r>
              <a:rPr lang="cs-CZ" b="1" i="0" dirty="0">
                <a:effectLst/>
                <a:latin typeface="museo-sans-rounded"/>
              </a:rPr>
              <a:t>2. Varovné stadium</a:t>
            </a:r>
          </a:p>
          <a:p>
            <a:pPr marL="0" indent="0" algn="l">
              <a:buNone/>
            </a:pPr>
            <a:r>
              <a:rPr lang="cs-CZ" b="1" i="0" dirty="0">
                <a:effectLst/>
                <a:latin typeface="museo-sans-rounded"/>
              </a:rPr>
              <a:t>Častá podnapilost a opilost.</a:t>
            </a:r>
            <a:endParaRPr lang="cs-CZ" b="0" i="0" dirty="0">
              <a:effectLst/>
              <a:latin typeface="museo-sans-rounded"/>
            </a:endParaRPr>
          </a:p>
          <a:p>
            <a:pPr marL="0" indent="0" algn="l">
              <a:buNone/>
            </a:pPr>
            <a:r>
              <a:rPr lang="cs-CZ" b="0" i="0" dirty="0">
                <a:effectLst/>
                <a:latin typeface="museo-sans-rounded"/>
              </a:rPr>
              <a:t>Nikdo (ani piják, ani okolí) neodhadují nebezpečnost častého pití. Opilost je znovu a znovu. Pije častěji, přechází od méně koncentrovaných alkoholických nápojů (pivo a víno) k lihovinám. Okénka začínají být častější. Kdyby piják pil o samotě, byl by nápadný. To si uvědomuje. Hledá společníky se kterými pije a které v budoucnu pravděpodobně označí jako „špatnou společnost“, která ho k pití přivedla. Nicméně on je tím, kdo ostatní „verbuje“ k pití, protože v tom nechce být sám.</a:t>
            </a:r>
          </a:p>
          <a:p>
            <a:pPr algn="l"/>
            <a:r>
              <a:rPr lang="cs-CZ" b="1" i="0" dirty="0">
                <a:effectLst/>
                <a:latin typeface="museo-sans-rounded"/>
              </a:rPr>
              <a:t>3. Rozhodné stadium</a:t>
            </a:r>
          </a:p>
          <a:p>
            <a:pPr marL="0" indent="0" algn="l">
              <a:buNone/>
            </a:pPr>
            <a:r>
              <a:rPr lang="cs-CZ" b="1" i="0" dirty="0">
                <a:effectLst/>
                <a:latin typeface="museo-sans-rounded"/>
              </a:rPr>
              <a:t>Roste tolerance, typická okénka jsou již pravidlem (tím se odlišuje od předchozího stadia)</a:t>
            </a:r>
            <a:endParaRPr lang="cs-CZ" b="0" i="0" dirty="0">
              <a:effectLst/>
              <a:latin typeface="museo-sans-rounded"/>
            </a:endParaRPr>
          </a:p>
          <a:p>
            <a:pPr marL="0" indent="0" algn="l">
              <a:buNone/>
            </a:pPr>
            <a:r>
              <a:rPr lang="cs-CZ" b="0" i="0" dirty="0">
                <a:effectLst/>
                <a:latin typeface="museo-sans-rounded"/>
              </a:rPr>
              <a:t>Alkohol se dostává z periferie pozornosti do centra. Přestává ovládat alkohol, </a:t>
            </a:r>
            <a:r>
              <a:rPr lang="cs-CZ" b="1" i="0" u="sng" dirty="0">
                <a:effectLst/>
                <a:latin typeface="museo-sans-rounded"/>
                <a:hlinkClick r:id="rId3" tooltip="Článek - Zpověď alkoholika">
                  <a:extLst>
                    <a:ext uri="{A12FA001-AC4F-418D-AE19-62706E023703}">
                      <ahyp:hlinkClr xmlns:ahyp="http://schemas.microsoft.com/office/drawing/2018/hyperlinkcolor" val="tx"/>
                    </a:ext>
                  </a:extLst>
                </a:hlinkClick>
              </a:rPr>
              <a:t>alkohol již ovládá jeho</a:t>
            </a:r>
            <a:r>
              <a:rPr lang="cs-CZ" b="0" i="0" dirty="0">
                <a:effectLst/>
                <a:latin typeface="museo-sans-rounded"/>
              </a:rPr>
              <a:t>. Znovu a znovu slibuje sobě a svým blízkým (nejčastěji další den po tom co byl opilý), že již pít nebude a toto permanentně porušuje. Pokud však po delší době abstinuje, získá dojem, že pití ovládá. Toto stadium může trvat týdny nebo měsíce. Neuvědomuje si, že vlivem častých a opakovaných dávek alkoholu se dostal jeho nervový systém do situace podobné té, kdy škrtnutím zápalky vybuchne skladiště trhavin. Pokud bude v tomto stadiu dále pít, jeho hranice se ztratí a už nepřestane. Již zde je zapotřebí vyhledat odbornou pomoc, aby nedošlo ke konečnému stadiu.</a:t>
            </a:r>
          </a:p>
          <a:p>
            <a:pPr algn="l"/>
            <a:r>
              <a:rPr lang="cs-CZ" b="1" i="0" dirty="0">
                <a:effectLst/>
                <a:latin typeface="museo-sans-rounded"/>
              </a:rPr>
              <a:t>4. Konečné stadium</a:t>
            </a:r>
          </a:p>
          <a:p>
            <a:pPr marL="0" indent="0" algn="l">
              <a:buNone/>
            </a:pPr>
            <a:r>
              <a:rPr lang="cs-CZ" b="1" i="0" dirty="0">
                <a:effectLst/>
                <a:latin typeface="museo-sans-rounded"/>
              </a:rPr>
              <a:t>Mění se tolerance na alkohol, k dosažení opilosti potřebuje větší množství alkoholu, frekvence opilosti roste.</a:t>
            </a:r>
            <a:endParaRPr lang="cs-CZ" b="0" i="0" dirty="0">
              <a:effectLst/>
              <a:latin typeface="museo-sans-rounded"/>
            </a:endParaRPr>
          </a:p>
          <a:p>
            <a:pPr marL="0" indent="0" algn="l">
              <a:buNone/>
            </a:pPr>
            <a:r>
              <a:rPr lang="cs-CZ" b="0" i="0" dirty="0">
                <a:effectLst/>
                <a:latin typeface="museo-sans-rounded"/>
              </a:rPr>
              <a:t>Opíjí se do němoty i při nevhodné příležitosti (pohřeb, posezení s rodinou). Pije i několik dní v kuse – tzv. tahy. Pije již od rána, tzv. </a:t>
            </a:r>
            <a:r>
              <a:rPr lang="cs-CZ" b="0" i="0" dirty="0" err="1">
                <a:effectLst/>
                <a:latin typeface="museo-sans-rounded"/>
              </a:rPr>
              <a:t>vyprošťovák</a:t>
            </a:r>
            <a:r>
              <a:rPr lang="cs-CZ" b="0" i="0" dirty="0">
                <a:effectLst/>
                <a:latin typeface="museo-sans-rounded"/>
              </a:rPr>
              <a:t>. Dostavuje se debakl: BEZ ALKOHOLU TO NEJDE A S ALKOHOLEM TAKÉ NE. Tím se uzavírá kruh a bez odborné pomoci to piják sám nezvládá. Je dosaženo celkové destrukce v soukromém a pracovním životě.</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b="0" i="0" dirty="0">
              <a:effectLst/>
              <a:latin typeface="museo-sans-rounded"/>
            </a:endParaRPr>
          </a:p>
        </p:txBody>
      </p:sp>
      <p:sp>
        <p:nvSpPr>
          <p:cNvPr id="4" name="Zástupný symbol pro číslo snímku 3"/>
          <p:cNvSpPr>
            <a:spLocks noGrp="1"/>
          </p:cNvSpPr>
          <p:nvPr>
            <p:ph type="sldNum" sz="quarter" idx="5"/>
          </p:nvPr>
        </p:nvSpPr>
        <p:spPr/>
        <p:txBody>
          <a:bodyPr/>
          <a:lstStyle/>
          <a:p>
            <a:fld id="{DC2B5D6F-C435-4BEF-AA90-DA02983A240A}" type="slidenum">
              <a:rPr lang="en-GB" smtClean="0"/>
              <a:t>6</a:t>
            </a:fld>
            <a:endParaRPr lang="en-GB"/>
          </a:p>
        </p:txBody>
      </p:sp>
    </p:spTree>
    <p:extLst>
      <p:ext uri="{BB962C8B-B14F-4D97-AF65-F5344CB8AC3E}">
        <p14:creationId xmlns:p14="http://schemas.microsoft.com/office/powerpoint/2010/main" val="165907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9/30/2022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6633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880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9/30/2022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6133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9/30/2022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6671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9/30/2022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9464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7425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1587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5622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9/30/2022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329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715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9/30/2022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1291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8604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0" y="3132666"/>
            <a:ext cx="5311775"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132666"/>
            <a:ext cx="5334000"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61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142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723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450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smtClean="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462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9/30/2022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37201433"/>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mkn10.uzis.cz/prohlizec/F10-F19"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zacitzit.cz/clanky/osobni-zpoved-aneb-od-alkoholika-k-abstinentov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6763" y="992606"/>
            <a:ext cx="10658474" cy="3303338"/>
          </a:xfrm>
        </p:spPr>
        <p:txBody>
          <a:bodyPr>
            <a:normAutofit fontScale="90000"/>
          </a:bodyPr>
          <a:lstStyle/>
          <a:p>
            <a:r>
              <a:rPr lang="cs-CZ" sz="6000" i="0" dirty="0">
                <a:effectLst/>
                <a:latin typeface="Open Sans" panose="020B0606030504020204" pitchFamily="34" charset="0"/>
              </a:rPr>
              <a:t>F10-F19 Poruchy duševní a poruchy chování způsobené </a:t>
            </a:r>
            <a:r>
              <a:rPr lang="cs-CZ" sz="6000" b="1" i="0" u="sng" dirty="0">
                <a:effectLst/>
                <a:latin typeface="Open Sans" panose="020B0606030504020204" pitchFamily="34" charset="0"/>
              </a:rPr>
              <a:t>užíváním psychoaktivních látek</a:t>
            </a:r>
            <a:endParaRPr lang="cs-CZ" dirty="0"/>
          </a:p>
        </p:txBody>
      </p:sp>
      <p:sp>
        <p:nvSpPr>
          <p:cNvPr id="3" name="Podnadpis 2"/>
          <p:cNvSpPr>
            <a:spLocks noGrp="1"/>
          </p:cNvSpPr>
          <p:nvPr>
            <p:ph type="subTitle" idx="1"/>
          </p:nvPr>
        </p:nvSpPr>
        <p:spPr>
          <a:xfrm>
            <a:off x="766763" y="5047247"/>
            <a:ext cx="9532270" cy="987926"/>
          </a:xfrm>
        </p:spPr>
        <p:txBody>
          <a:bodyPr>
            <a:normAutofit/>
          </a:bodyPr>
          <a:lstStyle/>
          <a:p>
            <a:r>
              <a:rPr lang="cs-CZ" dirty="0"/>
              <a:t>PSMA002_Klinická psychologie                                                     </a:t>
            </a:r>
          </a:p>
          <a:p>
            <a:r>
              <a:rPr lang="cs-CZ" dirty="0"/>
              <a:t>30.9. + 14.10. 2022</a:t>
            </a:r>
          </a:p>
          <a:p>
            <a:endParaRPr lang="cs-CZ" dirty="0"/>
          </a:p>
          <a:p>
            <a:endParaRPr lang="cs-CZ" dirty="0"/>
          </a:p>
          <a:p>
            <a:endParaRPr lang="cs-CZ" dirty="0"/>
          </a:p>
        </p:txBody>
      </p:sp>
      <p:sp>
        <p:nvSpPr>
          <p:cNvPr id="4" name="Podnadpis 2">
            <a:extLst>
              <a:ext uri="{FF2B5EF4-FFF2-40B4-BE49-F238E27FC236}">
                <a16:creationId xmlns:a16="http://schemas.microsoft.com/office/drawing/2014/main" id="{175F9A05-615E-41DB-2AD2-6E05061340B6}"/>
              </a:ext>
            </a:extLst>
          </p:cNvPr>
          <p:cNvSpPr txBox="1">
            <a:spLocks/>
          </p:cNvSpPr>
          <p:nvPr/>
        </p:nvSpPr>
        <p:spPr>
          <a:xfrm>
            <a:off x="766763" y="4424614"/>
            <a:ext cx="9532270" cy="98792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dirty="0"/>
              <a:t>Mgr. Jana Horáková</a:t>
            </a:r>
          </a:p>
          <a:p>
            <a:endParaRPr lang="cs-CZ" dirty="0"/>
          </a:p>
          <a:p>
            <a:endParaRPr lang="cs-CZ" dirty="0"/>
          </a:p>
          <a:p>
            <a:endParaRPr lang="cs-CZ" dirty="0"/>
          </a:p>
        </p:txBody>
      </p:sp>
    </p:spTree>
    <p:extLst>
      <p:ext uri="{BB962C8B-B14F-4D97-AF65-F5344CB8AC3E}">
        <p14:creationId xmlns:p14="http://schemas.microsoft.com/office/powerpoint/2010/main" val="35981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587F51-0E25-7C3C-E4EA-1CA30893E421}"/>
              </a:ext>
            </a:extLst>
          </p:cNvPr>
          <p:cNvSpPr>
            <a:spLocks noGrp="1"/>
          </p:cNvSpPr>
          <p:nvPr>
            <p:ph type="title"/>
          </p:nvPr>
        </p:nvSpPr>
        <p:spPr/>
        <p:txBody>
          <a:bodyPr/>
          <a:lstStyle/>
          <a:p>
            <a:r>
              <a:rPr lang="cs-CZ" dirty="0"/>
              <a:t>Užitečný slovníček </a:t>
            </a:r>
            <a:endParaRPr lang="en-GB" dirty="0"/>
          </a:p>
        </p:txBody>
      </p:sp>
      <p:sp>
        <p:nvSpPr>
          <p:cNvPr id="3" name="Zástupný obsah 2">
            <a:extLst>
              <a:ext uri="{FF2B5EF4-FFF2-40B4-BE49-F238E27FC236}">
                <a16:creationId xmlns:a16="http://schemas.microsoft.com/office/drawing/2014/main" id="{0C874111-6E23-1F81-4B1F-B4041CF8E855}"/>
              </a:ext>
            </a:extLst>
          </p:cNvPr>
          <p:cNvSpPr>
            <a:spLocks noGrp="1"/>
          </p:cNvSpPr>
          <p:nvPr>
            <p:ph idx="1"/>
          </p:nvPr>
        </p:nvSpPr>
        <p:spPr>
          <a:xfrm>
            <a:off x="1613453" y="1211527"/>
            <a:ext cx="3435626" cy="4166482"/>
          </a:xfrm>
        </p:spPr>
        <p:txBody>
          <a:bodyPr>
            <a:normAutofit/>
          </a:bodyPr>
          <a:lstStyle/>
          <a:p>
            <a:r>
              <a:rPr lang="cs-CZ" dirty="0"/>
              <a:t>Kofeinismus</a:t>
            </a:r>
          </a:p>
          <a:p>
            <a:r>
              <a:rPr lang="cs-CZ" dirty="0"/>
              <a:t>Nikotinismus</a:t>
            </a:r>
          </a:p>
          <a:p>
            <a:r>
              <a:rPr lang="cs-CZ" dirty="0" err="1"/>
              <a:t>Fumátor</a:t>
            </a:r>
            <a:endParaRPr lang="cs-CZ" dirty="0"/>
          </a:p>
          <a:p>
            <a:r>
              <a:rPr lang="cs-CZ" dirty="0"/>
              <a:t>Abúzus</a:t>
            </a:r>
          </a:p>
          <a:p>
            <a:r>
              <a:rPr lang="cs-CZ" dirty="0"/>
              <a:t>Palimpsest</a:t>
            </a:r>
          </a:p>
          <a:p>
            <a:r>
              <a:rPr lang="cs-CZ" dirty="0"/>
              <a:t>Delirium tremens</a:t>
            </a:r>
          </a:p>
          <a:p>
            <a:r>
              <a:rPr lang="cs-CZ" dirty="0"/>
              <a:t>Alkoholémie </a:t>
            </a:r>
          </a:p>
          <a:p>
            <a:r>
              <a:rPr lang="cs-CZ" dirty="0" err="1"/>
              <a:t>Craving</a:t>
            </a:r>
            <a:r>
              <a:rPr lang="cs-CZ" dirty="0"/>
              <a:t> </a:t>
            </a:r>
          </a:p>
          <a:p>
            <a:r>
              <a:rPr lang="cs-CZ" dirty="0"/>
              <a:t>Recidiva, relaps</a:t>
            </a:r>
            <a:endParaRPr lang="en-GB" dirty="0"/>
          </a:p>
        </p:txBody>
      </p:sp>
      <p:sp>
        <p:nvSpPr>
          <p:cNvPr id="4" name="TextovéPole 3">
            <a:extLst>
              <a:ext uri="{FF2B5EF4-FFF2-40B4-BE49-F238E27FC236}">
                <a16:creationId xmlns:a16="http://schemas.microsoft.com/office/drawing/2014/main" id="{59FF685F-1B21-3DCE-EF55-09A606B3BCEF}"/>
              </a:ext>
            </a:extLst>
          </p:cNvPr>
          <p:cNvSpPr txBox="1"/>
          <p:nvPr/>
        </p:nvSpPr>
        <p:spPr>
          <a:xfrm>
            <a:off x="5287618" y="4800600"/>
            <a:ext cx="8004314" cy="2185214"/>
          </a:xfrm>
          <a:prstGeom prst="rect">
            <a:avLst/>
          </a:prstGeom>
          <a:noFill/>
        </p:spPr>
        <p:txBody>
          <a:bodyPr wrap="square" rtlCol="0">
            <a:spAutoFit/>
          </a:bodyPr>
          <a:lstStyle/>
          <a:p>
            <a:r>
              <a:rPr lang="cs-CZ" sz="2000" dirty="0"/>
              <a:t>Užitečné knihy: </a:t>
            </a:r>
          </a:p>
          <a:p>
            <a:r>
              <a:rPr lang="cs-CZ" sz="2000" dirty="0"/>
              <a:t>Kalina: Klinická adiktologie </a:t>
            </a:r>
          </a:p>
          <a:p>
            <a:r>
              <a:rPr lang="cs-CZ" sz="2000" dirty="0"/>
              <a:t>Nešpor: Návykové chování a závislost</a:t>
            </a:r>
          </a:p>
          <a:p>
            <a:r>
              <a:rPr lang="cs-CZ" sz="2000" dirty="0" err="1"/>
              <a:t>Večeřová-Procházková</a:t>
            </a:r>
            <a:r>
              <a:rPr lang="cs-CZ" sz="2000" dirty="0"/>
              <a:t>, Dušek: Diagnostika a terapie duševních poruch  </a:t>
            </a:r>
          </a:p>
          <a:p>
            <a:endParaRPr lang="cs-CZ" dirty="0"/>
          </a:p>
          <a:p>
            <a:endParaRPr lang="en-GB" dirty="0"/>
          </a:p>
        </p:txBody>
      </p:sp>
    </p:spTree>
    <p:extLst>
      <p:ext uri="{BB962C8B-B14F-4D97-AF65-F5344CB8AC3E}">
        <p14:creationId xmlns:p14="http://schemas.microsoft.com/office/powerpoint/2010/main" val="536327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123F13-B3A3-44F5-BFD2-7879F3B4081A}"/>
              </a:ext>
            </a:extLst>
          </p:cNvPr>
          <p:cNvSpPr>
            <a:spLocks noGrp="1"/>
          </p:cNvSpPr>
          <p:nvPr>
            <p:ph type="title"/>
          </p:nvPr>
        </p:nvSpPr>
        <p:spPr/>
        <p:txBody>
          <a:bodyPr/>
          <a:lstStyle/>
          <a:p>
            <a:r>
              <a:rPr lang="cs-CZ" dirty="0"/>
              <a:t>Jak může vypadat alkoholismus?</a:t>
            </a:r>
          </a:p>
        </p:txBody>
      </p:sp>
      <p:sp>
        <p:nvSpPr>
          <p:cNvPr id="3" name="Zástupný obsah 2">
            <a:extLst>
              <a:ext uri="{FF2B5EF4-FFF2-40B4-BE49-F238E27FC236}">
                <a16:creationId xmlns:a16="http://schemas.microsoft.com/office/drawing/2014/main" id="{325E5FC5-D3DA-4FBD-BBF7-B7B07F927D8A}"/>
              </a:ext>
            </a:extLst>
          </p:cNvPr>
          <p:cNvSpPr>
            <a:spLocks noGrp="1"/>
          </p:cNvSpPr>
          <p:nvPr>
            <p:ph idx="1"/>
          </p:nvPr>
        </p:nvSpPr>
        <p:spPr>
          <a:xfrm>
            <a:off x="685800" y="2194560"/>
            <a:ext cx="10496550" cy="4024125"/>
          </a:xfrm>
        </p:spPr>
        <p:txBody>
          <a:bodyPr>
            <a:normAutofit fontScale="77500" lnSpcReduction="20000"/>
          </a:bodyPr>
          <a:lstStyle/>
          <a:p>
            <a:r>
              <a:rPr lang="cs-CZ" b="1" i="0" dirty="0">
                <a:solidFill>
                  <a:srgbClr val="B2B3B2"/>
                </a:solidFill>
                <a:effectLst/>
                <a:latin typeface="Verdana" panose="020B0604030504040204" pitchFamily="34" charset="0"/>
              </a:rPr>
              <a:t>Gama </a:t>
            </a:r>
            <a:r>
              <a:rPr lang="cs-CZ" b="0" i="0" dirty="0">
                <a:solidFill>
                  <a:srgbClr val="B2B3B2"/>
                </a:solidFill>
                <a:effectLst/>
                <a:latin typeface="Verdana" panose="020B0604030504040204" pitchFamily="34" charset="0"/>
              </a:rPr>
              <a:t>– zvýšená tolerance na alkohol, ztráta kontroly v pití, schopnost abstinence. Gama alkoholismus děláme dále na:</a:t>
            </a:r>
            <a:br>
              <a:rPr lang="cs-CZ" dirty="0"/>
            </a:br>
            <a:r>
              <a:rPr lang="cs-CZ" b="0" i="0" dirty="0">
                <a:solidFill>
                  <a:srgbClr val="B2B3B2"/>
                </a:solidFill>
                <a:effectLst/>
                <a:latin typeface="Verdana" panose="020B0604030504040204" pitchFamily="34" charset="0"/>
              </a:rPr>
              <a:t>a)  normální společenské pití (nepije "vše co mu přijde pod ruku", ale vybírá si)</a:t>
            </a:r>
            <a:br>
              <a:rPr lang="cs-CZ" dirty="0"/>
            </a:br>
            <a:r>
              <a:rPr lang="cs-CZ" b="0" i="0" dirty="0">
                <a:solidFill>
                  <a:srgbClr val="B2B3B2"/>
                </a:solidFill>
                <a:effectLst/>
                <a:latin typeface="Verdana" panose="020B0604030504040204" pitchFamily="34" charset="0"/>
              </a:rPr>
              <a:t>b) prodromální fáze (má okénka, ještě může přestat, občas nejde do práce, těší se na alkohol, při „absťáku“ má třes)</a:t>
            </a:r>
            <a:br>
              <a:rPr lang="cs-CZ" dirty="0"/>
            </a:br>
            <a:br>
              <a:rPr lang="cs-CZ" dirty="0"/>
            </a:br>
            <a:r>
              <a:rPr lang="cs-CZ" b="1" i="0" dirty="0">
                <a:solidFill>
                  <a:srgbClr val="B2B3B2"/>
                </a:solidFill>
                <a:effectLst/>
                <a:latin typeface="Verdana" panose="020B0604030504040204" pitchFamily="34" charset="0"/>
              </a:rPr>
              <a:t>Delta </a:t>
            </a:r>
            <a:r>
              <a:rPr lang="cs-CZ" b="0" i="0" dirty="0">
                <a:solidFill>
                  <a:srgbClr val="B2B3B2"/>
                </a:solidFill>
                <a:effectLst/>
                <a:latin typeface="Verdana" panose="020B0604030504040204" pitchFamily="34" charset="0"/>
              </a:rPr>
              <a:t>– neschopnost abstinence, při vysazení alkoholu větší abstinenční příznaky, má stále „svou hladinku,“ (Francie – víno).</a:t>
            </a:r>
            <a:br>
              <a:rPr lang="cs-CZ" dirty="0"/>
            </a:br>
            <a:br>
              <a:rPr lang="cs-CZ" dirty="0"/>
            </a:br>
            <a:r>
              <a:rPr lang="cs-CZ" b="1" i="0" dirty="0">
                <a:solidFill>
                  <a:srgbClr val="B2B3B2"/>
                </a:solidFill>
                <a:effectLst/>
                <a:latin typeface="Verdana" panose="020B0604030504040204" pitchFamily="34" charset="0"/>
              </a:rPr>
              <a:t>Epsilon </a:t>
            </a:r>
            <a:r>
              <a:rPr lang="cs-CZ" b="0" i="0" dirty="0">
                <a:solidFill>
                  <a:srgbClr val="B2B3B2"/>
                </a:solidFill>
                <a:effectLst/>
                <a:latin typeface="Verdana" panose="020B0604030504040204" pitchFamily="34" charset="0"/>
              </a:rPr>
              <a:t>– </a:t>
            </a:r>
            <a:r>
              <a:rPr lang="cs-CZ" b="0" i="0" dirty="0" err="1">
                <a:solidFill>
                  <a:srgbClr val="B2B3B2"/>
                </a:solidFill>
                <a:effectLst/>
                <a:latin typeface="Verdana" panose="020B0604030504040204" pitchFamily="34" charset="0"/>
              </a:rPr>
              <a:t>dipsománie</a:t>
            </a:r>
            <a:r>
              <a:rPr lang="cs-CZ" b="0" i="0" dirty="0">
                <a:solidFill>
                  <a:srgbClr val="B2B3B2"/>
                </a:solidFill>
                <a:effectLst/>
                <a:latin typeface="Verdana" panose="020B0604030504040204" pitchFamily="34" charset="0"/>
              </a:rPr>
              <a:t> – alkoholismus, který „nasedá“ na jiný typ nemoci (např. schizofrenie, mánie, epilepsie). Slovo </a:t>
            </a:r>
            <a:r>
              <a:rPr lang="cs-CZ" b="0" i="0" dirty="0" err="1">
                <a:solidFill>
                  <a:srgbClr val="B2B3B2"/>
                </a:solidFill>
                <a:effectLst/>
                <a:latin typeface="Verdana" panose="020B0604030504040204" pitchFamily="34" charset="0"/>
              </a:rPr>
              <a:t>dipsománie</a:t>
            </a:r>
            <a:r>
              <a:rPr lang="cs-CZ" b="0" i="0" dirty="0">
                <a:solidFill>
                  <a:srgbClr val="B2B3B2"/>
                </a:solidFill>
                <a:effectLst/>
                <a:latin typeface="Verdana" panose="020B0604030504040204" pitchFamily="34" charset="0"/>
              </a:rPr>
              <a:t> přesně znamená dle slovníku cizích slov: "občasné chorobné nutkání k několikadennímu pití alkoholu až do stavu otravy, kvartální pijáctví."</a:t>
            </a:r>
            <a:br>
              <a:rPr lang="cs-CZ" dirty="0"/>
            </a:br>
            <a:br>
              <a:rPr lang="cs-CZ" dirty="0"/>
            </a:br>
            <a:r>
              <a:rPr lang="cs-CZ" b="1" i="0" dirty="0">
                <a:solidFill>
                  <a:srgbClr val="B2B3B2"/>
                </a:solidFill>
                <a:effectLst/>
                <a:latin typeface="Verdana" panose="020B0604030504040204" pitchFamily="34" charset="0"/>
              </a:rPr>
              <a:t>Alfa </a:t>
            </a:r>
            <a:r>
              <a:rPr lang="cs-CZ" b="0" i="0" dirty="0">
                <a:solidFill>
                  <a:srgbClr val="B2B3B2"/>
                </a:solidFill>
                <a:effectLst/>
                <a:latin typeface="Verdana" panose="020B0604030504040204" pitchFamily="34" charset="0"/>
              </a:rPr>
              <a:t>-  nedisciplinované pití, má kontrolu v pití (tento typ může trvat i desítky let). Většinou nepokračuje do III. stadia alkoholismu. Může přejít v gamu (nekontrolované pití).</a:t>
            </a:r>
            <a:br>
              <a:rPr lang="cs-CZ" dirty="0"/>
            </a:br>
            <a:br>
              <a:rPr lang="cs-CZ" dirty="0"/>
            </a:br>
            <a:r>
              <a:rPr lang="cs-CZ" b="1" i="0" dirty="0">
                <a:solidFill>
                  <a:srgbClr val="B2B3B2"/>
                </a:solidFill>
                <a:effectLst/>
                <a:latin typeface="Verdana" panose="020B0604030504040204" pitchFamily="34" charset="0"/>
              </a:rPr>
              <a:t>Beta </a:t>
            </a:r>
            <a:r>
              <a:rPr lang="cs-CZ" b="0" i="0" dirty="0">
                <a:solidFill>
                  <a:srgbClr val="B2B3B2"/>
                </a:solidFill>
                <a:effectLst/>
                <a:latin typeface="Verdana" panose="020B0604030504040204" pitchFamily="34" charset="0"/>
              </a:rPr>
              <a:t>– osoba není přímo závislá, ale dochází u ní k sekundárním nemocem z pití – např. záněty močových cest, žaludku, cirhóza jaterní, poškození mozku z pití alkoholu ad.</a:t>
            </a:r>
            <a:endParaRPr lang="cs-CZ" dirty="0"/>
          </a:p>
        </p:txBody>
      </p:sp>
    </p:spTree>
    <p:extLst>
      <p:ext uri="{BB962C8B-B14F-4D97-AF65-F5344CB8AC3E}">
        <p14:creationId xmlns:p14="http://schemas.microsoft.com/office/powerpoint/2010/main" val="3652672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8A8C0A-D12E-4BDE-922E-DCB6B345FF36}"/>
              </a:ext>
            </a:extLst>
          </p:cNvPr>
          <p:cNvSpPr>
            <a:spLocks noGrp="1"/>
          </p:cNvSpPr>
          <p:nvPr>
            <p:ph type="title"/>
          </p:nvPr>
        </p:nvSpPr>
        <p:spPr/>
        <p:txBody>
          <a:bodyPr/>
          <a:lstStyle/>
          <a:p>
            <a:r>
              <a:rPr lang="cs-CZ" dirty="0"/>
              <a:t>Co je závislost?</a:t>
            </a:r>
          </a:p>
        </p:txBody>
      </p:sp>
      <p:sp>
        <p:nvSpPr>
          <p:cNvPr id="3" name="Zástupný obsah 2">
            <a:extLst>
              <a:ext uri="{FF2B5EF4-FFF2-40B4-BE49-F238E27FC236}">
                <a16:creationId xmlns:a16="http://schemas.microsoft.com/office/drawing/2014/main" id="{93A8FB34-582A-4D4B-AD97-E54417CB50B4}"/>
              </a:ext>
            </a:extLst>
          </p:cNvPr>
          <p:cNvSpPr>
            <a:spLocks noGrp="1"/>
          </p:cNvSpPr>
          <p:nvPr>
            <p:ph idx="1"/>
          </p:nvPr>
        </p:nvSpPr>
        <p:spPr/>
        <p:txBody>
          <a:bodyPr/>
          <a:lstStyle/>
          <a:p>
            <a:r>
              <a:rPr lang="cs-CZ" dirty="0"/>
              <a:t>Kolik alkoholu (jiné návykové látky) (ne)škodí?</a:t>
            </a:r>
          </a:p>
          <a:p>
            <a:r>
              <a:rPr lang="cs-CZ" dirty="0"/>
              <a:t>Nemoc nebo „zlozvyk“?</a:t>
            </a:r>
          </a:p>
          <a:p>
            <a:r>
              <a:rPr lang="cs-CZ" dirty="0"/>
              <a:t>Jak vzniká závislost? Co to ovlivňuje?</a:t>
            </a:r>
          </a:p>
          <a:p>
            <a:r>
              <a:rPr lang="cs-CZ" dirty="0"/>
              <a:t>Piják, </a:t>
            </a:r>
            <a:r>
              <a:rPr lang="cs-CZ" dirty="0" err="1"/>
              <a:t>abuzér</a:t>
            </a:r>
            <a:r>
              <a:rPr lang="cs-CZ" dirty="0"/>
              <a:t>, alkoholik, feťák, </a:t>
            </a:r>
            <a:r>
              <a:rPr lang="cs-CZ" dirty="0" err="1"/>
              <a:t>toxík</a:t>
            </a:r>
            <a:r>
              <a:rPr lang="cs-CZ" dirty="0"/>
              <a:t>, toxikoman, uživatel….? </a:t>
            </a:r>
          </a:p>
          <a:p>
            <a:r>
              <a:rPr lang="cs-CZ" dirty="0"/>
              <a:t>Jak poznat závislého?</a:t>
            </a:r>
          </a:p>
          <a:p>
            <a:endParaRPr lang="cs-CZ" dirty="0"/>
          </a:p>
          <a:p>
            <a:endParaRPr lang="cs-CZ" dirty="0"/>
          </a:p>
        </p:txBody>
      </p:sp>
    </p:spTree>
    <p:extLst>
      <p:ext uri="{BB962C8B-B14F-4D97-AF65-F5344CB8AC3E}">
        <p14:creationId xmlns:p14="http://schemas.microsoft.com/office/powerpoint/2010/main" val="381393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ounded Rectangle 14">
            <a:extLst>
              <a:ext uri="{FF2B5EF4-FFF2-40B4-BE49-F238E27FC236}">
                <a16:creationId xmlns:a16="http://schemas.microsoft.com/office/drawing/2014/main" id="{1FDFF85F-F105-40D5-9793-90419158C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8" name="Rectangle 27">
            <a:extLst>
              <a:ext uri="{FF2B5EF4-FFF2-40B4-BE49-F238E27FC236}">
                <a16:creationId xmlns:a16="http://schemas.microsoft.com/office/drawing/2014/main" id="{35AB47A4-BA8C-4250-88BD-D49C68C5F9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30" name="Picture 29">
            <a:extLst>
              <a:ext uri="{FF2B5EF4-FFF2-40B4-BE49-F238E27FC236}">
                <a16:creationId xmlns:a16="http://schemas.microsoft.com/office/drawing/2014/main" id="{66C8958D-EB99-414F-B735-863B67BB14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0"/>
            <a:ext cx="4636008" cy="1441450"/>
          </a:xfrm>
          <a:prstGeom prst="rect">
            <a:avLst/>
          </a:prstGeom>
        </p:spPr>
      </p:pic>
      <p:sp>
        <p:nvSpPr>
          <p:cNvPr id="2" name="Nadpis 1">
            <a:extLst>
              <a:ext uri="{FF2B5EF4-FFF2-40B4-BE49-F238E27FC236}">
                <a16:creationId xmlns:a16="http://schemas.microsoft.com/office/drawing/2014/main" id="{F1C71DDD-4C9D-F1B9-E14F-A7BBD3409371}"/>
              </a:ext>
            </a:extLst>
          </p:cNvPr>
          <p:cNvSpPr>
            <a:spLocks noGrp="1"/>
          </p:cNvSpPr>
          <p:nvPr>
            <p:ph type="title"/>
          </p:nvPr>
        </p:nvSpPr>
        <p:spPr>
          <a:xfrm>
            <a:off x="685800" y="764373"/>
            <a:ext cx="3687417" cy="1920372"/>
          </a:xfrm>
        </p:spPr>
        <p:txBody>
          <a:bodyPr>
            <a:normAutofit/>
          </a:bodyPr>
          <a:lstStyle/>
          <a:p>
            <a:pPr algn="l"/>
            <a:r>
              <a:rPr lang="cs-CZ" sz="2000">
                <a:solidFill>
                  <a:schemeClr val="bg1"/>
                </a:solidFill>
              </a:rPr>
              <a:t>Diagnostika poruch způsobených užíváním psychoaktovních látek</a:t>
            </a:r>
            <a:br>
              <a:rPr lang="cs-CZ" sz="2000">
                <a:solidFill>
                  <a:schemeClr val="bg1"/>
                </a:solidFill>
              </a:rPr>
            </a:br>
            <a:r>
              <a:rPr lang="cs-CZ" sz="2000">
                <a:solidFill>
                  <a:schemeClr val="bg1"/>
                </a:solidFill>
              </a:rPr>
              <a:t>(F10-F19)</a:t>
            </a:r>
            <a:endParaRPr lang="en-GB" sz="2000">
              <a:solidFill>
                <a:schemeClr val="bg1"/>
              </a:solidFill>
            </a:endParaRPr>
          </a:p>
        </p:txBody>
      </p:sp>
      <p:pic>
        <p:nvPicPr>
          <p:cNvPr id="32" name="Picture 31">
            <a:extLst>
              <a:ext uri="{FF2B5EF4-FFF2-40B4-BE49-F238E27FC236}">
                <a16:creationId xmlns:a16="http://schemas.microsoft.com/office/drawing/2014/main" id="{39E5F3CB-7BDD-4E64-B274-CD900F08C6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3" name="Zástupný obsah 2">
            <a:extLst>
              <a:ext uri="{FF2B5EF4-FFF2-40B4-BE49-F238E27FC236}">
                <a16:creationId xmlns:a16="http://schemas.microsoft.com/office/drawing/2014/main" id="{1F061308-7965-49D7-85C8-79776D294850}"/>
              </a:ext>
            </a:extLst>
          </p:cNvPr>
          <p:cNvSpPr>
            <a:spLocks noGrp="1"/>
          </p:cNvSpPr>
          <p:nvPr>
            <p:ph idx="1"/>
          </p:nvPr>
        </p:nvSpPr>
        <p:spPr>
          <a:xfrm>
            <a:off x="685800" y="2821774"/>
            <a:ext cx="3687417" cy="3148329"/>
          </a:xfrm>
        </p:spPr>
        <p:txBody>
          <a:bodyPr>
            <a:normAutofit/>
          </a:bodyPr>
          <a:lstStyle/>
          <a:p>
            <a:r>
              <a:rPr lang="cs-CZ" sz="1600">
                <a:solidFill>
                  <a:schemeClr val="bg1"/>
                </a:solidFill>
              </a:rPr>
              <a:t>F 1X.Y </a:t>
            </a:r>
          </a:p>
          <a:p>
            <a:r>
              <a:rPr lang="cs-CZ" sz="1600">
                <a:solidFill>
                  <a:schemeClr val="bg1"/>
                </a:solidFill>
              </a:rPr>
              <a:t>X = druh látky</a:t>
            </a:r>
          </a:p>
          <a:p>
            <a:r>
              <a:rPr lang="cs-CZ" sz="1600">
                <a:solidFill>
                  <a:schemeClr val="bg1"/>
                </a:solidFill>
              </a:rPr>
              <a:t>Y = upřesnění obtíží </a:t>
            </a:r>
          </a:p>
          <a:p>
            <a:endParaRPr lang="cs-CZ" sz="1600">
              <a:solidFill>
                <a:schemeClr val="bg1"/>
              </a:solidFill>
            </a:endParaRPr>
          </a:p>
          <a:p>
            <a:endParaRPr lang="cs-CZ" sz="1600">
              <a:solidFill>
                <a:schemeClr val="bg1"/>
              </a:solidFill>
            </a:endParaRPr>
          </a:p>
          <a:p>
            <a:r>
              <a:rPr lang="en-GB" sz="1600">
                <a:solidFill>
                  <a:schemeClr val="bg1"/>
                </a:solidFill>
                <a:hlinkClick r:id="rId5"/>
              </a:rPr>
              <a:t>https://mkn10.uzis.cz/prohlizec/F10-F19</a:t>
            </a:r>
            <a:r>
              <a:rPr lang="cs-CZ" sz="1600">
                <a:solidFill>
                  <a:schemeClr val="bg1"/>
                </a:solidFill>
              </a:rPr>
              <a:t> </a:t>
            </a:r>
            <a:endParaRPr lang="en-GB" sz="1600">
              <a:solidFill>
                <a:schemeClr val="bg1"/>
              </a:solidFill>
            </a:endParaRPr>
          </a:p>
          <a:p>
            <a:endParaRPr lang="en-GB" sz="1600">
              <a:solidFill>
                <a:schemeClr val="bg1"/>
              </a:solidFill>
            </a:endParaRPr>
          </a:p>
        </p:txBody>
      </p:sp>
      <p:pic>
        <p:nvPicPr>
          <p:cNvPr id="7" name="Obrázek 6">
            <a:extLst>
              <a:ext uri="{FF2B5EF4-FFF2-40B4-BE49-F238E27FC236}">
                <a16:creationId xmlns:a16="http://schemas.microsoft.com/office/drawing/2014/main" id="{FCBDDF10-AFD1-C962-61DB-C207D77B7046}"/>
              </a:ext>
            </a:extLst>
          </p:cNvPr>
          <p:cNvPicPr>
            <a:picLocks noChangeAspect="1"/>
          </p:cNvPicPr>
          <p:nvPr/>
        </p:nvPicPr>
        <p:blipFill>
          <a:blip r:embed="rId6"/>
          <a:stretch>
            <a:fillRect/>
          </a:stretch>
        </p:blipFill>
        <p:spPr>
          <a:xfrm>
            <a:off x="6373746" y="264264"/>
            <a:ext cx="4636008" cy="6329472"/>
          </a:xfrm>
          <a:prstGeom prst="rect">
            <a:avLst/>
          </a:prstGeom>
        </p:spPr>
      </p:pic>
    </p:spTree>
    <p:extLst>
      <p:ext uri="{BB962C8B-B14F-4D97-AF65-F5344CB8AC3E}">
        <p14:creationId xmlns:p14="http://schemas.microsoft.com/office/powerpoint/2010/main" val="287516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F0AB7D1-2133-BEBF-2F85-96F8E71101FF}"/>
              </a:ext>
            </a:extLst>
          </p:cNvPr>
          <p:cNvSpPr>
            <a:spLocks noGrp="1"/>
          </p:cNvSpPr>
          <p:nvPr>
            <p:ph idx="1"/>
          </p:nvPr>
        </p:nvSpPr>
        <p:spPr>
          <a:xfrm>
            <a:off x="505326" y="1042736"/>
            <a:ext cx="11181347" cy="5101390"/>
          </a:xfrm>
        </p:spPr>
        <p:txBody>
          <a:bodyPr>
            <a:normAutofit/>
          </a:bodyPr>
          <a:lstStyle/>
          <a:p>
            <a:r>
              <a:rPr lang="cs-CZ" dirty="0"/>
              <a:t>F1X.Y:</a:t>
            </a:r>
          </a:p>
          <a:p>
            <a:pPr marL="0" indent="0">
              <a:buNone/>
            </a:pPr>
            <a:r>
              <a:rPr lang="cs-CZ" dirty="0"/>
              <a:t>.0 Akutní intoxikace</a:t>
            </a:r>
          </a:p>
          <a:p>
            <a:pPr marL="0" indent="0">
              <a:buNone/>
            </a:pPr>
            <a:r>
              <a:rPr lang="cs-CZ" dirty="0"/>
              <a:t>.1 Škodlivé užití</a:t>
            </a:r>
          </a:p>
          <a:p>
            <a:pPr marL="0" indent="0">
              <a:buNone/>
            </a:pPr>
            <a:r>
              <a:rPr lang="cs-CZ" dirty="0"/>
              <a:t>.2 Syndrom závislosti</a:t>
            </a:r>
          </a:p>
          <a:p>
            <a:pPr marL="0" indent="0">
              <a:buNone/>
            </a:pPr>
            <a:r>
              <a:rPr lang="cs-CZ" dirty="0"/>
              <a:t>.3 Odvykací stav </a:t>
            </a:r>
          </a:p>
          <a:p>
            <a:pPr marL="0" indent="0">
              <a:buNone/>
            </a:pPr>
            <a:r>
              <a:rPr lang="cs-CZ" dirty="0"/>
              <a:t>.4 Odvykací stav s deliriem</a:t>
            </a:r>
          </a:p>
          <a:p>
            <a:pPr marL="0" indent="0">
              <a:buNone/>
            </a:pPr>
            <a:r>
              <a:rPr lang="cs-CZ" dirty="0"/>
              <a:t>.5 Psychotická porucha</a:t>
            </a:r>
          </a:p>
          <a:p>
            <a:pPr marL="0" indent="0">
              <a:buNone/>
            </a:pPr>
            <a:r>
              <a:rPr lang="cs-CZ" dirty="0"/>
              <a:t>.6 Amnestický syndrom</a:t>
            </a:r>
          </a:p>
          <a:p>
            <a:pPr marL="0" indent="0">
              <a:buNone/>
            </a:pPr>
            <a:r>
              <a:rPr lang="cs-CZ" dirty="0"/>
              <a:t>.7 Psychotická porucha reziduální a s pozdním nástupem</a:t>
            </a:r>
          </a:p>
          <a:p>
            <a:pPr marL="0" indent="0">
              <a:buNone/>
            </a:pPr>
            <a:r>
              <a:rPr lang="cs-CZ" dirty="0"/>
              <a:t>.8 Jiné duševní poruchy a poruchy chování</a:t>
            </a:r>
          </a:p>
          <a:p>
            <a:pPr marL="0" indent="0">
              <a:buNone/>
            </a:pPr>
            <a:r>
              <a:rPr lang="cs-CZ" dirty="0"/>
              <a:t>.9 Neurčené duševní poruchy a poruchy chování</a:t>
            </a:r>
            <a:endParaRPr lang="en-GB" dirty="0"/>
          </a:p>
        </p:txBody>
      </p:sp>
    </p:spTree>
    <p:extLst>
      <p:ext uri="{BB962C8B-B14F-4D97-AF65-F5344CB8AC3E}">
        <p14:creationId xmlns:p14="http://schemas.microsoft.com/office/powerpoint/2010/main" val="1971692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363C5B-C3AC-648A-FE15-982C08BC3135}"/>
              </a:ext>
            </a:extLst>
          </p:cNvPr>
          <p:cNvSpPr>
            <a:spLocks noGrp="1"/>
          </p:cNvSpPr>
          <p:nvPr>
            <p:ph type="title"/>
          </p:nvPr>
        </p:nvSpPr>
        <p:spPr/>
        <p:txBody>
          <a:bodyPr/>
          <a:lstStyle/>
          <a:p>
            <a:r>
              <a:rPr lang="cs-CZ" dirty="0"/>
              <a:t>Diagnostická kritéria</a:t>
            </a:r>
            <a:br>
              <a:rPr lang="cs-CZ" dirty="0"/>
            </a:br>
            <a:r>
              <a:rPr lang="cs-CZ" dirty="0"/>
              <a:t>F1X.2 Syndrom závislosti </a:t>
            </a:r>
            <a:endParaRPr lang="en-GB" dirty="0"/>
          </a:p>
        </p:txBody>
      </p:sp>
      <p:sp>
        <p:nvSpPr>
          <p:cNvPr id="3" name="Zástupný obsah 2">
            <a:extLst>
              <a:ext uri="{FF2B5EF4-FFF2-40B4-BE49-F238E27FC236}">
                <a16:creationId xmlns:a16="http://schemas.microsoft.com/office/drawing/2014/main" id="{CC7C5415-A232-CEE5-82DC-441F040984FA}"/>
              </a:ext>
            </a:extLst>
          </p:cNvPr>
          <p:cNvSpPr>
            <a:spLocks noGrp="1"/>
          </p:cNvSpPr>
          <p:nvPr>
            <p:ph idx="1"/>
          </p:nvPr>
        </p:nvSpPr>
        <p:spPr/>
        <p:txBody>
          <a:bodyPr/>
          <a:lstStyle/>
          <a:p>
            <a:r>
              <a:rPr lang="cs-CZ" dirty="0" err="1"/>
              <a:t>Craving</a:t>
            </a:r>
            <a:endParaRPr lang="cs-CZ" dirty="0"/>
          </a:p>
          <a:p>
            <a:r>
              <a:rPr lang="cs-CZ" dirty="0"/>
              <a:t>Potíže s kontrolou užívání (kvalitativní/kvantitativní)</a:t>
            </a:r>
          </a:p>
          <a:p>
            <a:r>
              <a:rPr lang="cs-CZ" dirty="0"/>
              <a:t>Odvykací stav</a:t>
            </a:r>
          </a:p>
          <a:p>
            <a:r>
              <a:rPr lang="cs-CZ" dirty="0"/>
              <a:t>Zvyšování tolerance </a:t>
            </a:r>
          </a:p>
          <a:p>
            <a:r>
              <a:rPr lang="cs-CZ" dirty="0"/>
              <a:t>Zanedbávání zájmů, přátel, povinností (+ více času věnuje užívání látky)</a:t>
            </a:r>
          </a:p>
          <a:p>
            <a:r>
              <a:rPr lang="cs-CZ" dirty="0"/>
              <a:t>Užívání i přes zjevné škody na zdraví</a:t>
            </a:r>
          </a:p>
          <a:p>
            <a:endParaRPr lang="cs-CZ" dirty="0"/>
          </a:p>
          <a:p>
            <a:r>
              <a:rPr lang="cs-CZ" dirty="0"/>
              <a:t>DG pozitivní – pokud splňuje 3 a více kritérií</a:t>
            </a:r>
            <a:endParaRPr lang="en-GB" dirty="0"/>
          </a:p>
        </p:txBody>
      </p:sp>
    </p:spTree>
    <p:extLst>
      <p:ext uri="{BB962C8B-B14F-4D97-AF65-F5344CB8AC3E}">
        <p14:creationId xmlns:p14="http://schemas.microsoft.com/office/powerpoint/2010/main" val="81545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1CC3C6-3BEA-485A-919F-18F5E796B324}"/>
              </a:ext>
            </a:extLst>
          </p:cNvPr>
          <p:cNvSpPr>
            <a:spLocks noGrp="1"/>
          </p:cNvSpPr>
          <p:nvPr>
            <p:ph type="title"/>
          </p:nvPr>
        </p:nvSpPr>
        <p:spPr>
          <a:xfrm>
            <a:off x="898358" y="764373"/>
            <a:ext cx="10607842" cy="1293028"/>
          </a:xfrm>
        </p:spPr>
        <p:txBody>
          <a:bodyPr>
            <a:normAutofit/>
          </a:bodyPr>
          <a:lstStyle/>
          <a:p>
            <a:pPr algn="l"/>
            <a:r>
              <a:rPr lang="cs-CZ" dirty="0"/>
              <a:t>Stádia závislosti na </a:t>
            </a:r>
            <a:br>
              <a:rPr lang="cs-CZ" dirty="0"/>
            </a:br>
            <a:r>
              <a:rPr lang="cs-CZ" dirty="0"/>
              <a:t>alkoholu            Drogách </a:t>
            </a:r>
          </a:p>
        </p:txBody>
      </p:sp>
      <p:sp>
        <p:nvSpPr>
          <p:cNvPr id="3" name="Zástupný obsah 2">
            <a:extLst>
              <a:ext uri="{FF2B5EF4-FFF2-40B4-BE49-F238E27FC236}">
                <a16:creationId xmlns:a16="http://schemas.microsoft.com/office/drawing/2014/main" id="{4BFA9095-7A46-4197-A0D5-297425654A32}"/>
              </a:ext>
            </a:extLst>
          </p:cNvPr>
          <p:cNvSpPr>
            <a:spLocks noGrp="1"/>
          </p:cNvSpPr>
          <p:nvPr>
            <p:ph idx="1"/>
          </p:nvPr>
        </p:nvSpPr>
        <p:spPr/>
        <p:txBody>
          <a:bodyPr/>
          <a:lstStyle/>
          <a:p>
            <a:r>
              <a:rPr lang="cs-CZ" dirty="0"/>
              <a:t>Počáteční                                       Experimentální</a:t>
            </a:r>
          </a:p>
          <a:p>
            <a:r>
              <a:rPr lang="cs-CZ" dirty="0"/>
              <a:t>Varovné                                          Sociální užívání</a:t>
            </a:r>
          </a:p>
          <a:p>
            <a:r>
              <a:rPr lang="cs-CZ" dirty="0"/>
              <a:t>Rozhodné                                        Každodenní užívání</a:t>
            </a:r>
          </a:p>
          <a:p>
            <a:r>
              <a:rPr lang="cs-CZ" dirty="0"/>
              <a:t>Konečné                                          Užívání k dosažení normálu</a:t>
            </a:r>
          </a:p>
          <a:p>
            <a:endParaRPr lang="cs-CZ" dirty="0"/>
          </a:p>
          <a:p>
            <a:pPr marL="0" indent="0">
              <a:buNone/>
            </a:pPr>
            <a:r>
              <a:rPr lang="cs-CZ" dirty="0"/>
              <a:t>Kazuistika 1 </a:t>
            </a:r>
          </a:p>
        </p:txBody>
      </p:sp>
    </p:spTree>
    <p:extLst>
      <p:ext uri="{BB962C8B-B14F-4D97-AF65-F5344CB8AC3E}">
        <p14:creationId xmlns:p14="http://schemas.microsoft.com/office/powerpoint/2010/main" val="2756139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DC68974-0F86-1B9B-EC3D-142E485EFD63}"/>
              </a:ext>
            </a:extLst>
          </p:cNvPr>
          <p:cNvSpPr>
            <a:spLocks noGrp="1"/>
          </p:cNvSpPr>
          <p:nvPr>
            <p:ph idx="1"/>
          </p:nvPr>
        </p:nvSpPr>
        <p:spPr>
          <a:xfrm>
            <a:off x="629265" y="550606"/>
            <a:ext cx="10876935" cy="5668079"/>
          </a:xfrm>
        </p:spPr>
        <p:txBody>
          <a:bodyPr>
            <a:normAutofit fontScale="70000" lnSpcReduction="20000"/>
          </a:bodyPr>
          <a:lstStyle/>
          <a:p>
            <a:pPr algn="l"/>
            <a:r>
              <a:rPr lang="cs-CZ" b="1" i="0" dirty="0">
                <a:effectLst/>
                <a:latin typeface="museo-sans-rounded"/>
              </a:rPr>
              <a:t>1. Počáteční stadium</a:t>
            </a:r>
          </a:p>
          <a:p>
            <a:pPr marL="0" indent="0" algn="l">
              <a:buNone/>
            </a:pPr>
            <a:r>
              <a:rPr lang="cs-CZ" b="1" i="0" dirty="0">
                <a:effectLst/>
                <a:latin typeface="museo-sans-rounded"/>
              </a:rPr>
              <a:t>Piják poznal účinek alkoholu jako drogy.</a:t>
            </a:r>
            <a:endParaRPr lang="cs-CZ" b="0" i="0" dirty="0">
              <a:effectLst/>
              <a:latin typeface="museo-sans-rounded"/>
            </a:endParaRPr>
          </a:p>
          <a:p>
            <a:pPr marL="0" indent="0" algn="l">
              <a:buNone/>
            </a:pPr>
            <a:r>
              <a:rPr lang="cs-CZ" b="0" i="0" dirty="0">
                <a:effectLst/>
                <a:latin typeface="museo-sans-rounded"/>
              </a:rPr>
              <a:t>Má potřebu zvyšovat dávky alkoholu, aby se dostavily pocity dobré nálady. „Alkohol mu „dává, ale nebere.“ Většinou se to projevuje na různých oslavách, kdy na pijákovi pozorujeme, že před časem pil menší množství alkoholu a nyní ho „k dobré“ náladě potřebuje více. Již zde se začínají projevovat první příznaky alkoholismu, ale piják se je ještě nepřipouští. Čas od času se napít je přeci normální. Začínají se objevovat občasná okénka a ranní kocovina. Varovným signálem v tomto stadiu muže být zbytkový alkohol následující den. Piják odjíždí ráno do práce autem a neuvědomuje si svůj stav, ve kterém usedá za volant.</a:t>
            </a:r>
          </a:p>
          <a:p>
            <a:pPr algn="l"/>
            <a:r>
              <a:rPr lang="cs-CZ" b="1" i="0" dirty="0">
                <a:effectLst/>
                <a:latin typeface="museo-sans-rounded"/>
              </a:rPr>
              <a:t>2. Varovné stadium</a:t>
            </a:r>
          </a:p>
          <a:p>
            <a:pPr marL="0" indent="0" algn="l">
              <a:buNone/>
            </a:pPr>
            <a:r>
              <a:rPr lang="cs-CZ" b="1" i="0" dirty="0">
                <a:effectLst/>
                <a:latin typeface="museo-sans-rounded"/>
              </a:rPr>
              <a:t>Častá podnapilost a opilost.</a:t>
            </a:r>
            <a:endParaRPr lang="cs-CZ" b="0" i="0" dirty="0">
              <a:effectLst/>
              <a:latin typeface="museo-sans-rounded"/>
            </a:endParaRPr>
          </a:p>
          <a:p>
            <a:pPr marL="0" indent="0" algn="l">
              <a:buNone/>
            </a:pPr>
            <a:r>
              <a:rPr lang="cs-CZ" b="0" i="0" dirty="0">
                <a:effectLst/>
                <a:latin typeface="museo-sans-rounded"/>
              </a:rPr>
              <a:t>Nikdo (ani piják, ani okolí) neodhadují nebezpečnost častého pití. Opilost je znovu a znovu. Pije častěji, přechází od méně koncentrovaných alkoholických nápojů (pivo a víno) k lihovinám. Okénka začínají být častější. Kdyby piják pil o samotě, byl by nápadný. To si uvědomuje. Hledá společníky se kterými pije a které v budoucnu pravděpodobně označí jako „špatnou společnost“, která ho k pití přivedla. Nicméně on je tím, kdo ostatní „verbuje“ k pití, protože v tom nechce být sám.</a:t>
            </a:r>
          </a:p>
          <a:p>
            <a:pPr algn="l"/>
            <a:r>
              <a:rPr lang="cs-CZ" b="1" i="0" dirty="0">
                <a:effectLst/>
                <a:latin typeface="museo-sans-rounded"/>
              </a:rPr>
              <a:t>3. Rozhodné stadium</a:t>
            </a:r>
          </a:p>
          <a:p>
            <a:pPr marL="0" indent="0" algn="l">
              <a:buNone/>
            </a:pPr>
            <a:r>
              <a:rPr lang="cs-CZ" b="1" i="0" dirty="0">
                <a:effectLst/>
                <a:latin typeface="museo-sans-rounded"/>
              </a:rPr>
              <a:t>Roste tolerance, typická okénka jsou již pravidlem (tím se odlišuje od předchozího stadia)</a:t>
            </a:r>
            <a:endParaRPr lang="cs-CZ" b="0" i="0" dirty="0">
              <a:effectLst/>
              <a:latin typeface="museo-sans-rounded"/>
            </a:endParaRPr>
          </a:p>
          <a:p>
            <a:pPr marL="0" indent="0" algn="l">
              <a:buNone/>
            </a:pPr>
            <a:r>
              <a:rPr lang="cs-CZ" b="0" i="0" dirty="0">
                <a:effectLst/>
                <a:latin typeface="museo-sans-rounded"/>
              </a:rPr>
              <a:t>Alkohol se dostává z periferie pozornosti do centra. Přestává ovládat alkohol, </a:t>
            </a:r>
            <a:r>
              <a:rPr lang="cs-CZ" b="1" i="0" u="sng" dirty="0">
                <a:effectLst/>
                <a:latin typeface="museo-sans-rounded"/>
                <a:hlinkClick r:id="rId2" tooltip="Článek - Zpověď alkoholika">
                  <a:extLst>
                    <a:ext uri="{A12FA001-AC4F-418D-AE19-62706E023703}">
                      <ahyp:hlinkClr xmlns:ahyp="http://schemas.microsoft.com/office/drawing/2018/hyperlinkcolor" val="tx"/>
                    </a:ext>
                  </a:extLst>
                </a:hlinkClick>
              </a:rPr>
              <a:t>alkohol již ovládá jeho</a:t>
            </a:r>
            <a:r>
              <a:rPr lang="cs-CZ" b="0" i="0" dirty="0">
                <a:effectLst/>
                <a:latin typeface="museo-sans-rounded"/>
              </a:rPr>
              <a:t>. Znovu a znovu slibuje sobě a svým blízkým (nejčastěji další den po tom co byl opilý), že již pít nebude a toto permanentně porušuje. Pokud však po delší době abstinuje, získá dojem, že pití ovládá. Toto stadium může trvat týdny nebo měsíce. Neuvědomuje si, že vlivem častých a opakovaných dávek alkoholu se dostal jeho nervový systém do situace podobné té, kdy škrtnutím zápalky vybuchne skladiště trhavin. Pokud bude v tomto stadiu dále pít, jeho hranice se ztratí a už nepřestane. Již zde je zapotřebí vyhledat odbornou pomoc, aby nedošlo ke konečnému stadiu.</a:t>
            </a:r>
          </a:p>
          <a:p>
            <a:pPr algn="l"/>
            <a:r>
              <a:rPr lang="cs-CZ" b="1" i="0" dirty="0">
                <a:effectLst/>
                <a:latin typeface="museo-sans-rounded"/>
              </a:rPr>
              <a:t>4. Konečné stadium</a:t>
            </a:r>
          </a:p>
          <a:p>
            <a:pPr marL="0" indent="0" algn="l">
              <a:buNone/>
            </a:pPr>
            <a:r>
              <a:rPr lang="cs-CZ" b="1" i="0" dirty="0">
                <a:effectLst/>
                <a:latin typeface="museo-sans-rounded"/>
              </a:rPr>
              <a:t>Mění se tolerance na alkohol, k dosažení opilosti potřebuje větší množství alkoholu, frekvence opilosti roste.</a:t>
            </a:r>
            <a:endParaRPr lang="cs-CZ" b="0" i="0" dirty="0">
              <a:effectLst/>
              <a:latin typeface="museo-sans-rounded"/>
            </a:endParaRPr>
          </a:p>
          <a:p>
            <a:pPr marL="0" indent="0" algn="l">
              <a:buNone/>
            </a:pPr>
            <a:r>
              <a:rPr lang="cs-CZ" b="0" i="0" dirty="0">
                <a:effectLst/>
                <a:latin typeface="museo-sans-rounded"/>
              </a:rPr>
              <a:t>Opíjí se do němoty i při nevhodné příležitosti (pohřeb, posezení s rodinou). Pije i několik dní v kuse – tzv. tahy. Pije již od rána, tzv. </a:t>
            </a:r>
            <a:r>
              <a:rPr lang="cs-CZ" b="0" i="0" dirty="0" err="1">
                <a:effectLst/>
                <a:latin typeface="museo-sans-rounded"/>
              </a:rPr>
              <a:t>vyprošťovák</a:t>
            </a:r>
            <a:r>
              <a:rPr lang="cs-CZ" b="0" i="0" dirty="0">
                <a:effectLst/>
                <a:latin typeface="museo-sans-rounded"/>
              </a:rPr>
              <a:t>. Dostavuje se debakl: BEZ ALKOHOLU TO NEJDE A S ALKOHOLEM TAKÉ NE. Tím se uzavírá kruh a bez odborné pomoci to piják sám nezvládá. Je dosaženo celkové destrukce v soukromém a pracovním životě.</a:t>
            </a:r>
          </a:p>
          <a:p>
            <a:endParaRPr lang="en-GB" dirty="0"/>
          </a:p>
        </p:txBody>
      </p:sp>
    </p:spTree>
    <p:extLst>
      <p:ext uri="{BB962C8B-B14F-4D97-AF65-F5344CB8AC3E}">
        <p14:creationId xmlns:p14="http://schemas.microsoft.com/office/powerpoint/2010/main" val="3855552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D565DD-2D5B-4B59-8D5D-425FFC2123F6}"/>
              </a:ext>
            </a:extLst>
          </p:cNvPr>
          <p:cNvSpPr>
            <a:spLocks noGrp="1"/>
          </p:cNvSpPr>
          <p:nvPr>
            <p:ph type="title"/>
          </p:nvPr>
        </p:nvSpPr>
        <p:spPr/>
        <p:txBody>
          <a:bodyPr/>
          <a:lstStyle/>
          <a:p>
            <a:r>
              <a:rPr lang="cs-CZ" dirty="0"/>
              <a:t>Možnosti léčby</a:t>
            </a:r>
          </a:p>
        </p:txBody>
      </p:sp>
      <p:sp>
        <p:nvSpPr>
          <p:cNvPr id="3" name="Zástupný obsah 2">
            <a:extLst>
              <a:ext uri="{FF2B5EF4-FFF2-40B4-BE49-F238E27FC236}">
                <a16:creationId xmlns:a16="http://schemas.microsoft.com/office/drawing/2014/main" id="{A9CFA549-0476-4687-A120-04B9DEF9A709}"/>
              </a:ext>
            </a:extLst>
          </p:cNvPr>
          <p:cNvSpPr>
            <a:spLocks noGrp="1"/>
          </p:cNvSpPr>
          <p:nvPr>
            <p:ph idx="1"/>
          </p:nvPr>
        </p:nvSpPr>
        <p:spPr/>
        <p:txBody>
          <a:bodyPr>
            <a:normAutofit lnSpcReduction="10000"/>
          </a:bodyPr>
          <a:lstStyle/>
          <a:p>
            <a:r>
              <a:rPr lang="cs-CZ" dirty="0"/>
              <a:t>1) Ambulantní</a:t>
            </a:r>
          </a:p>
          <a:p>
            <a:endParaRPr lang="cs-CZ" dirty="0"/>
          </a:p>
          <a:p>
            <a:r>
              <a:rPr lang="cs-CZ" dirty="0"/>
              <a:t>2) Ústavní (+doléčování)  </a:t>
            </a:r>
          </a:p>
          <a:p>
            <a:pPr marL="0" indent="0">
              <a:buNone/>
            </a:pPr>
            <a:r>
              <a:rPr lang="cs-CZ" dirty="0"/>
              <a:t>          - detox X „klasická“ léčba                                  Abstinence </a:t>
            </a:r>
          </a:p>
          <a:p>
            <a:pPr marL="0" indent="0">
              <a:buNone/>
            </a:pPr>
            <a:r>
              <a:rPr lang="cs-CZ" dirty="0"/>
              <a:t>                                                                                                X</a:t>
            </a:r>
          </a:p>
          <a:p>
            <a:r>
              <a:rPr lang="cs-CZ" dirty="0"/>
              <a:t>3) Komunitní                                               kontrolované užívání/</a:t>
            </a:r>
            <a:r>
              <a:rPr lang="cs-CZ" dirty="0" err="1"/>
              <a:t>harm</a:t>
            </a:r>
            <a:r>
              <a:rPr lang="cs-CZ" dirty="0"/>
              <a:t> </a:t>
            </a:r>
            <a:r>
              <a:rPr lang="cs-CZ" dirty="0" err="1"/>
              <a:t>reduction</a:t>
            </a:r>
            <a:endParaRPr lang="cs-CZ" dirty="0"/>
          </a:p>
          <a:p>
            <a:endParaRPr lang="cs-CZ" dirty="0"/>
          </a:p>
          <a:p>
            <a:r>
              <a:rPr lang="cs-CZ" dirty="0"/>
              <a:t>4) Svépomocné skupiny</a:t>
            </a:r>
          </a:p>
          <a:p>
            <a:pPr marL="0" indent="0">
              <a:buNone/>
            </a:pPr>
            <a:endParaRPr lang="cs-CZ" dirty="0"/>
          </a:p>
          <a:p>
            <a:r>
              <a:rPr lang="cs-CZ" dirty="0"/>
              <a:t>5) Stacionární </a:t>
            </a:r>
          </a:p>
        </p:txBody>
      </p:sp>
    </p:spTree>
    <p:extLst>
      <p:ext uri="{BB962C8B-B14F-4D97-AF65-F5344CB8AC3E}">
        <p14:creationId xmlns:p14="http://schemas.microsoft.com/office/powerpoint/2010/main" val="1026996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82726-D69D-4264-B475-4352B73148F7}"/>
              </a:ext>
            </a:extLst>
          </p:cNvPr>
          <p:cNvSpPr>
            <a:spLocks noGrp="1"/>
          </p:cNvSpPr>
          <p:nvPr>
            <p:ph type="title"/>
          </p:nvPr>
        </p:nvSpPr>
        <p:spPr/>
        <p:txBody>
          <a:bodyPr/>
          <a:lstStyle/>
          <a:p>
            <a:r>
              <a:rPr lang="cs-CZ" dirty="0"/>
              <a:t>Přidružené problémy</a:t>
            </a:r>
          </a:p>
        </p:txBody>
      </p:sp>
      <p:sp>
        <p:nvSpPr>
          <p:cNvPr id="3" name="Zástupný obsah 2">
            <a:extLst>
              <a:ext uri="{FF2B5EF4-FFF2-40B4-BE49-F238E27FC236}">
                <a16:creationId xmlns:a16="http://schemas.microsoft.com/office/drawing/2014/main" id="{367DF248-0A66-4148-8EAA-303A6BD3228F}"/>
              </a:ext>
            </a:extLst>
          </p:cNvPr>
          <p:cNvSpPr>
            <a:spLocks noGrp="1"/>
          </p:cNvSpPr>
          <p:nvPr>
            <p:ph idx="1"/>
          </p:nvPr>
        </p:nvSpPr>
        <p:spPr/>
        <p:txBody>
          <a:bodyPr>
            <a:normAutofit fontScale="92500" lnSpcReduction="20000"/>
          </a:bodyPr>
          <a:lstStyle/>
          <a:p>
            <a:r>
              <a:rPr lang="cs-CZ" dirty="0"/>
              <a:t>1) Somatické </a:t>
            </a:r>
          </a:p>
          <a:p>
            <a:pPr marL="0" indent="0">
              <a:buNone/>
            </a:pPr>
            <a:r>
              <a:rPr lang="cs-CZ" dirty="0"/>
              <a:t>	- játra, srdce, mozek, gastro… → záněty, nádory, selhávání</a:t>
            </a:r>
          </a:p>
          <a:p>
            <a:pPr marL="0" indent="0">
              <a:buNone/>
            </a:pPr>
            <a:r>
              <a:rPr lang="cs-CZ" dirty="0"/>
              <a:t>	- EPI</a:t>
            </a:r>
          </a:p>
          <a:p>
            <a:pPr marL="0" indent="0">
              <a:buNone/>
            </a:pPr>
            <a:r>
              <a:rPr lang="cs-CZ" dirty="0"/>
              <a:t>	- </a:t>
            </a:r>
            <a:r>
              <a:rPr lang="cs-CZ" b="1" dirty="0"/>
              <a:t>odvykací stav u alkoholu!</a:t>
            </a:r>
          </a:p>
          <a:p>
            <a:pPr marL="0" indent="0">
              <a:buNone/>
            </a:pPr>
            <a:endParaRPr lang="cs-CZ" dirty="0"/>
          </a:p>
          <a:p>
            <a:r>
              <a:rPr lang="cs-CZ" dirty="0"/>
              <a:t>2) Psychické </a:t>
            </a:r>
          </a:p>
          <a:p>
            <a:pPr marL="0" indent="0">
              <a:buNone/>
            </a:pPr>
            <a:r>
              <a:rPr lang="cs-CZ" dirty="0"/>
              <a:t>	- afektivní poruchy, úzkostné poruchy...</a:t>
            </a:r>
          </a:p>
          <a:p>
            <a:pPr marL="0" indent="0">
              <a:buNone/>
            </a:pPr>
            <a:r>
              <a:rPr lang="cs-CZ" dirty="0"/>
              <a:t>	- toxická psychóza (</a:t>
            </a:r>
            <a:r>
              <a:rPr lang="cs-CZ" dirty="0" err="1"/>
              <a:t>df</a:t>
            </a:r>
            <a:r>
              <a:rPr lang="cs-CZ" dirty="0"/>
              <a:t>. dg. </a:t>
            </a:r>
            <a:r>
              <a:rPr lang="cs-CZ" dirty="0" err="1"/>
              <a:t>sch</a:t>
            </a:r>
            <a:r>
              <a:rPr lang="cs-CZ" dirty="0"/>
              <a:t>.) </a:t>
            </a:r>
          </a:p>
          <a:p>
            <a:pPr marL="0" indent="0">
              <a:buNone/>
            </a:pPr>
            <a:r>
              <a:rPr lang="cs-CZ" dirty="0"/>
              <a:t>	- organické změny CNS – demence, Korsakov…</a:t>
            </a:r>
          </a:p>
          <a:p>
            <a:endParaRPr lang="cs-CZ" dirty="0"/>
          </a:p>
          <a:p>
            <a:pPr marL="0" indent="0">
              <a:buNone/>
            </a:pPr>
            <a:r>
              <a:rPr lang="cs-CZ" dirty="0"/>
              <a:t>(Kazuistika 2)</a:t>
            </a:r>
          </a:p>
        </p:txBody>
      </p:sp>
    </p:spTree>
    <p:extLst>
      <p:ext uri="{BB962C8B-B14F-4D97-AF65-F5344CB8AC3E}">
        <p14:creationId xmlns:p14="http://schemas.microsoft.com/office/powerpoint/2010/main" val="2920249396"/>
      </p:ext>
    </p:extLst>
  </p:cSld>
  <p:clrMapOvr>
    <a:masterClrMapping/>
  </p:clrMapOvr>
</p:sld>
</file>

<file path=ppt/theme/theme1.xml><?xml version="1.0" encoding="utf-8"?>
<a:theme xmlns:a="http://schemas.openxmlformats.org/drawingml/2006/main" name="Kondenzační stopa">
  <a:themeElements>
    <a:clrScheme name="Kondenzační stopa">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Kondenzační stopa">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denzační stopa">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tf00001028_wac</Template>
  <TotalTime>527</TotalTime>
  <Words>1549</Words>
  <Application>Microsoft Office PowerPoint</Application>
  <PresentationFormat>Širokoúhlá obrazovka</PresentationFormat>
  <Paragraphs>112</Paragraphs>
  <Slides>11</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11</vt:i4>
      </vt:variant>
    </vt:vector>
  </HeadingPairs>
  <TitlesOfParts>
    <vt:vector size="18" baseType="lpstr">
      <vt:lpstr>Arial</vt:lpstr>
      <vt:lpstr>Calibri</vt:lpstr>
      <vt:lpstr>Century Gothic</vt:lpstr>
      <vt:lpstr>museo-sans-rounded</vt:lpstr>
      <vt:lpstr>Open Sans</vt:lpstr>
      <vt:lpstr>Verdana</vt:lpstr>
      <vt:lpstr>Kondenzační stopa</vt:lpstr>
      <vt:lpstr>F10-F19 Poruchy duševní a poruchy chování způsobené užíváním psychoaktivních látek</vt:lpstr>
      <vt:lpstr>Co je závislost?</vt:lpstr>
      <vt:lpstr>Diagnostika poruch způsobených užíváním psychoaktovních látek (F10-F19)</vt:lpstr>
      <vt:lpstr>Prezentace aplikace PowerPoint</vt:lpstr>
      <vt:lpstr>Diagnostická kritéria F1X.2 Syndrom závislosti </vt:lpstr>
      <vt:lpstr>Stádia závislosti na  alkoholu            Drogách </vt:lpstr>
      <vt:lpstr>Prezentace aplikace PowerPoint</vt:lpstr>
      <vt:lpstr>Možnosti léčby</vt:lpstr>
      <vt:lpstr>Přidružené problémy</vt:lpstr>
      <vt:lpstr>Užitečný slovníček </vt:lpstr>
      <vt:lpstr>Jak může vypadat alkoholismus?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Závislost na alkoholu</dc:title>
  <dc:creator>Jana Horáková</dc:creator>
  <cp:lastModifiedBy>Jana Horáková</cp:lastModifiedBy>
  <cp:revision>20</cp:revision>
  <dcterms:created xsi:type="dcterms:W3CDTF">2020-11-02T16:35:29Z</dcterms:created>
  <dcterms:modified xsi:type="dcterms:W3CDTF">2022-09-30T09:55:23Z</dcterms:modified>
</cp:coreProperties>
</file>