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5E6"/>
          </a:solidFill>
        </a:fill>
      </a:tcStyle>
    </a:wholeTbl>
    <a:band2H>
      <a:tcTxStyle b="def" i="def"/>
      <a:tcStyle>
        <a:tcBdr/>
        <a:fill>
          <a:solidFill>
            <a:srgbClr val="E6EBF3"/>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E4CA"/>
          </a:solidFill>
        </a:fill>
      </a:tcStyle>
    </a:wholeTbl>
    <a:band2H>
      <a:tcTxStyle b="def" i="def"/>
      <a:tcStyle>
        <a:tcBdr/>
        <a:fill>
          <a:solidFill>
            <a:srgbClr val="E7F2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CCBD6"/>
          </a:solidFill>
        </a:fill>
      </a:tcStyle>
    </a:wholeTbl>
    <a:band2H>
      <a:tcTxStyle b="def" i="def"/>
      <a:tcStyle>
        <a:tcBdr/>
        <a:fill>
          <a:solidFill>
            <a:srgbClr val="F6E7EC"/>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8" name="Shape 158"/>
          <p:cNvSpPr/>
          <p:nvPr>
            <p:ph type="sldImg"/>
          </p:nvPr>
        </p:nvSpPr>
        <p:spPr>
          <a:xfrm>
            <a:off x="1143000" y="685800"/>
            <a:ext cx="4572000" cy="3429000"/>
          </a:xfrm>
          <a:prstGeom prst="rect">
            <a:avLst/>
          </a:prstGeom>
        </p:spPr>
        <p:txBody>
          <a:bodyPr/>
          <a:lstStyle/>
          <a:p>
            <a:pPr/>
          </a:p>
        </p:txBody>
      </p:sp>
      <p:sp>
        <p:nvSpPr>
          <p:cNvPr id="159" name="Shape 15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p:spTree>
      <p:nvGrpSpPr>
        <p:cNvPr id="1" name=""/>
        <p:cNvGrpSpPr/>
        <p:nvPr/>
      </p:nvGrpSpPr>
      <p:grpSpPr>
        <a:xfrm>
          <a:off x="0" y="0"/>
          <a:ext cx="0" cy="0"/>
          <a:chOff x="0" y="0"/>
          <a:chExt cx="0" cy="0"/>
        </a:xfrm>
      </p:grpSpPr>
      <p:sp>
        <p:nvSpPr>
          <p:cNvPr id="11" name="Body Level One…"/>
          <p:cNvSpPr txBox="1"/>
          <p:nvPr>
            <p:ph type="body" sz="quarter" idx="1" hasCustomPrompt="1"/>
          </p:nvPr>
        </p:nvSpPr>
        <p:spPr>
          <a:xfrm>
            <a:off x="1206497" y="11839047"/>
            <a:ext cx="21971005" cy="636980"/>
          </a:xfrm>
          <a:prstGeom prst="rect">
            <a:avLst/>
          </a:prstGeom>
        </p:spPr>
        <p:txBody>
          <a:bodyPr lIns="45718" tIns="45718" rIns="45718" bIns="45718" numCol="1" spcCol="38100" anchor="b"/>
          <a:lstStyle>
            <a:lvl1pPr marL="0" indent="0" defTabSz="825500">
              <a:lnSpc>
                <a:spcPct val="100000"/>
              </a:lnSpc>
              <a:spcBef>
                <a:spcPts val="0"/>
              </a:spcBef>
              <a:buSzTx/>
              <a:buNone/>
              <a:defRPr b="1" sz="3600"/>
            </a:lvl1pPr>
            <a:lvl2pPr marL="1066800" indent="-457200" defTabSz="825500">
              <a:lnSpc>
                <a:spcPct val="100000"/>
              </a:lnSpc>
              <a:spcBef>
                <a:spcPts val="0"/>
              </a:spcBef>
              <a:defRPr b="1" sz="3600"/>
            </a:lvl2pPr>
            <a:lvl3pPr marL="1676400" indent="-457200" defTabSz="825500">
              <a:lnSpc>
                <a:spcPct val="100000"/>
              </a:lnSpc>
              <a:spcBef>
                <a:spcPts val="0"/>
              </a:spcBef>
              <a:defRPr b="1" sz="3600"/>
            </a:lvl3pPr>
            <a:lvl4pPr marL="2286000" indent="-457200" defTabSz="825500">
              <a:lnSpc>
                <a:spcPct val="100000"/>
              </a:lnSpc>
              <a:spcBef>
                <a:spcPts val="0"/>
              </a:spcBef>
              <a:defRPr b="1" sz="3600"/>
            </a:lvl4pPr>
            <a:lvl5pPr marL="2895600" indent="-457200" defTabSz="825500">
              <a:lnSpc>
                <a:spcPct val="100000"/>
              </a:lnSpc>
              <a:spcBef>
                <a:spcPts val="0"/>
              </a:spcBef>
              <a:defRPr b="1" sz="3600"/>
            </a:lvl5pPr>
          </a:lstStyle>
          <a:p>
            <a:pPr/>
            <a:r>
              <a:t>Author and Date</a:t>
            </a:r>
          </a:p>
          <a:p>
            <a:pPr lvl="1"/>
            <a:r>
              <a:t/>
            </a:r>
          </a:p>
          <a:p>
            <a:pPr lvl="2"/>
            <a:r>
              <a:t/>
            </a:r>
          </a:p>
          <a:p>
            <a:pPr lvl="3"/>
            <a:r>
              <a:t/>
            </a:r>
          </a:p>
          <a:p>
            <a:pPr lvl="4"/>
            <a:r>
              <a:t/>
            </a:r>
          </a:p>
        </p:txBody>
      </p:sp>
      <p:sp>
        <p:nvSpPr>
          <p:cNvPr id="12" name="Presentation Title"/>
          <p:cNvSpPr txBox="1"/>
          <p:nvPr>
            <p:ph type="title" hasCustomPrompt="1"/>
          </p:nvPr>
        </p:nvSpPr>
        <p:spPr>
          <a:xfrm>
            <a:off x="1206496" y="2574991"/>
            <a:ext cx="21971005" cy="4648202"/>
          </a:xfrm>
          <a:prstGeom prst="rect">
            <a:avLst/>
          </a:prstGeom>
        </p:spPr>
        <p:txBody>
          <a:bodyPr anchor="b"/>
          <a:lstStyle>
            <a:lvl1pPr>
              <a:defRPr spc="-232" sz="11600"/>
            </a:lvl1pPr>
          </a:lstStyle>
          <a:p>
            <a:pPr/>
            <a:r>
              <a:t>Presentation Title</a:t>
            </a:r>
          </a:p>
        </p:txBody>
      </p:sp>
      <p:sp>
        <p:nvSpPr>
          <p:cNvPr id="13" name="Body Level One…"/>
          <p:cNvSpPr txBox="1"/>
          <p:nvPr>
            <p:ph type="body" sz="quarter" idx="21" hasCustomPrompt="1"/>
          </p:nvPr>
        </p:nvSpPr>
        <p:spPr>
          <a:xfrm>
            <a:off x="1206500" y="7196865"/>
            <a:ext cx="21971000" cy="1905002"/>
          </a:xfrm>
          <a:prstGeom prst="rect">
            <a:avLst/>
          </a:prstGeom>
        </p:spPr>
        <p:txBody>
          <a:bodyPr numCol="1" spcCol="38100"/>
          <a:lstStyle>
            <a:lvl1pPr marL="0" indent="0" defTabSz="825500">
              <a:lnSpc>
                <a:spcPct val="100000"/>
              </a:lnSpc>
              <a:spcBef>
                <a:spcPts val="0"/>
              </a:spcBef>
              <a:buSzTx/>
              <a:buNone/>
              <a:defRPr b="1" sz="5500"/>
            </a:lvl1pPr>
          </a:lstStyle>
          <a:p>
            <a:pPr/>
            <a:r>
              <a:t>Presentation Subtitle</a:t>
            </a:r>
          </a:p>
        </p:txBody>
      </p:sp>
      <p:sp>
        <p:nvSpPr>
          <p:cNvPr id="14" name="Slide Number"/>
          <p:cNvSpPr txBox="1"/>
          <p:nvPr>
            <p:ph type="sldNum" sz="quarter" idx="2"/>
          </p:nvPr>
        </p:nvSpPr>
        <p:spPr>
          <a:xfrm>
            <a:off x="12007748" y="13080999"/>
            <a:ext cx="368504"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06500" y="4920843"/>
            <a:ext cx="21971000" cy="3874314"/>
          </a:xfrm>
          <a:prstGeom prst="rect">
            <a:avLst/>
          </a:prstGeom>
        </p:spPr>
        <p:txBody>
          <a:bodyPr numCol="1" spcCol="38100"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Body Level One…"/>
          <p:cNvSpPr txBox="1"/>
          <p:nvPr>
            <p:ph type="body" sz="quarter" idx="1" hasCustomPrompt="1"/>
          </p:nvPr>
        </p:nvSpPr>
        <p:spPr>
          <a:xfrm>
            <a:off x="1206500" y="8262180"/>
            <a:ext cx="21971000" cy="934781"/>
          </a:xfrm>
          <a:prstGeom prst="rect">
            <a:avLst/>
          </a:prstGeom>
        </p:spPr>
        <p:txBody>
          <a:bodyPr lIns="45718" tIns="45718" rIns="45718" bIns="45718" numCol="1" spcCol="38100"/>
          <a:lstStyle>
            <a:lvl1pPr marL="0" indent="0" algn="ctr" defTabSz="825500">
              <a:lnSpc>
                <a:spcPct val="100000"/>
              </a:lnSpc>
              <a:spcBef>
                <a:spcPts val="0"/>
              </a:spcBef>
              <a:buSzTx/>
              <a:buNone/>
              <a:defRPr b="1" sz="5500"/>
            </a:lvl1pPr>
            <a:lvl2pPr marL="1308100" indent="-698500" algn="ctr" defTabSz="825500">
              <a:lnSpc>
                <a:spcPct val="100000"/>
              </a:lnSpc>
              <a:spcBef>
                <a:spcPts val="0"/>
              </a:spcBef>
              <a:defRPr b="1" sz="5500"/>
            </a:lvl2pPr>
            <a:lvl3pPr marL="1917700" indent="-698500" algn="ctr" defTabSz="825500">
              <a:lnSpc>
                <a:spcPct val="100000"/>
              </a:lnSpc>
              <a:spcBef>
                <a:spcPts val="0"/>
              </a:spcBef>
              <a:defRPr b="1" sz="5500"/>
            </a:lvl3pPr>
            <a:lvl4pPr marL="2527300" indent="-698500" algn="ctr" defTabSz="825500">
              <a:lnSpc>
                <a:spcPct val="100000"/>
              </a:lnSpc>
              <a:spcBef>
                <a:spcPts val="0"/>
              </a:spcBef>
              <a:defRPr b="1" sz="5500"/>
            </a:lvl4pPr>
            <a:lvl5pPr marL="3136900" indent="-698500" algn="ctr" defTabSz="825500">
              <a:lnSpc>
                <a:spcPct val="100000"/>
              </a:lnSpc>
              <a:spcBef>
                <a:spcPts val="0"/>
              </a:spcBef>
              <a:defRPr b="1" sz="5500"/>
            </a:lvl5pPr>
          </a:lstStyle>
          <a:p>
            <a:pPr/>
            <a:r>
              <a:t>Fact information</a:t>
            </a:r>
          </a:p>
          <a:p>
            <a:pPr lvl="1"/>
            <a:r>
              <a:t/>
            </a:r>
          </a:p>
          <a:p>
            <a:pPr lvl="2"/>
            <a:r>
              <a:t/>
            </a:r>
          </a:p>
          <a:p>
            <a:pPr lvl="3"/>
            <a:r>
              <a:t/>
            </a:r>
          </a:p>
          <a:p>
            <a:pPr lvl="4"/>
            <a:r>
              <a:t/>
            </a:r>
          </a:p>
        </p:txBody>
      </p:sp>
      <p:sp>
        <p:nvSpPr>
          <p:cNvPr id="107" name="Body Level One…"/>
          <p:cNvSpPr txBox="1"/>
          <p:nvPr>
            <p:ph type="body" idx="21" hasCustomPrompt="1"/>
          </p:nvPr>
        </p:nvSpPr>
        <p:spPr>
          <a:xfrm>
            <a:off x="1206500" y="935257"/>
            <a:ext cx="21971000" cy="7359065"/>
          </a:xfrm>
          <a:prstGeom prst="rect">
            <a:avLst/>
          </a:prstGeom>
        </p:spPr>
        <p:txBody>
          <a:bodyPr numCol="1" spcCol="38100" anchor="b"/>
          <a:lstStyle/>
          <a:p>
            <a:pPr lvl="4" marL="0" indent="1207008" algn="ctr" defTabSz="1072868">
              <a:lnSpc>
                <a:spcPct val="80000"/>
              </a:lnSpc>
              <a:spcBef>
                <a:spcPts val="0"/>
              </a:spcBef>
              <a:buSzTx/>
              <a:buNone/>
              <a:defRPr b="1" spc="-132" sz="11000"/>
            </a:pPr>
            <a:r>
              <a:t>100%
</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Body Level One…"/>
          <p:cNvSpPr txBox="1"/>
          <p:nvPr>
            <p:ph type="body" sz="quarter" idx="1" hasCustomPrompt="1"/>
          </p:nvPr>
        </p:nvSpPr>
        <p:spPr>
          <a:xfrm>
            <a:off x="2480824" y="10675453"/>
            <a:ext cx="20149254" cy="636980"/>
          </a:xfrm>
          <a:prstGeom prst="rect">
            <a:avLst/>
          </a:prstGeom>
        </p:spPr>
        <p:txBody>
          <a:bodyPr lIns="45718" tIns="45718" rIns="45718" bIns="45718" numCol="1" spcCol="38100"/>
          <a:lstStyle>
            <a:lvl1pPr marL="0" indent="0" defTabSz="825500">
              <a:lnSpc>
                <a:spcPct val="100000"/>
              </a:lnSpc>
              <a:spcBef>
                <a:spcPts val="0"/>
              </a:spcBef>
              <a:buSzTx/>
              <a:buNone/>
              <a:defRPr b="1" sz="3600"/>
            </a:lvl1pPr>
            <a:lvl2pPr marL="1066800" indent="-457200" defTabSz="825500">
              <a:lnSpc>
                <a:spcPct val="100000"/>
              </a:lnSpc>
              <a:spcBef>
                <a:spcPts val="0"/>
              </a:spcBef>
              <a:defRPr b="1" sz="3600"/>
            </a:lvl2pPr>
            <a:lvl3pPr marL="1676400" indent="-457200" defTabSz="825500">
              <a:lnSpc>
                <a:spcPct val="100000"/>
              </a:lnSpc>
              <a:spcBef>
                <a:spcPts val="0"/>
              </a:spcBef>
              <a:defRPr b="1" sz="3600"/>
            </a:lvl3pPr>
            <a:lvl4pPr marL="2286000" indent="-457200" defTabSz="825500">
              <a:lnSpc>
                <a:spcPct val="100000"/>
              </a:lnSpc>
              <a:spcBef>
                <a:spcPts val="0"/>
              </a:spcBef>
              <a:defRPr b="1" sz="3600"/>
            </a:lvl4pPr>
            <a:lvl5pPr marL="2895600" indent="-457200" defTabSz="825500">
              <a:lnSpc>
                <a:spcPct val="100000"/>
              </a:lnSpc>
              <a:spcBef>
                <a:spcPts val="0"/>
              </a:spcBef>
              <a:defRPr b="1" sz="3600"/>
            </a:lvl5pPr>
          </a:lstStyle>
          <a:p>
            <a:pPr/>
            <a:r>
              <a:t>Attribution</a:t>
            </a:r>
          </a:p>
          <a:p>
            <a:pPr lvl="1"/>
            <a:r>
              <a:t/>
            </a:r>
          </a:p>
          <a:p>
            <a:pPr lvl="2"/>
            <a:r>
              <a:t/>
            </a:r>
          </a:p>
          <a:p>
            <a:pPr lvl="3"/>
            <a:r>
              <a:t/>
            </a:r>
          </a:p>
          <a:p>
            <a:pPr lvl="4"/>
            <a:r>
              <a:t/>
            </a:r>
          </a:p>
        </p:txBody>
      </p:sp>
      <p:sp>
        <p:nvSpPr>
          <p:cNvPr id="116" name="Body Level One…"/>
          <p:cNvSpPr txBox="1"/>
          <p:nvPr>
            <p:ph type="body" sz="half" idx="21" hasCustomPrompt="1"/>
          </p:nvPr>
        </p:nvSpPr>
        <p:spPr>
          <a:xfrm>
            <a:off x="1753923" y="4939860"/>
            <a:ext cx="20876154" cy="3836281"/>
          </a:xfrm>
          <a:prstGeom prst="rect">
            <a:avLst/>
          </a:prstGeom>
        </p:spPr>
        <p:txBody>
          <a:bodyPr numCol="1" spcCol="38100" anchor="ctr"/>
          <a:lstStyle/>
          <a:p>
            <a:pPr lvl="4" marL="0" indent="1409446" defTabSz="1511769">
              <a:spcBef>
                <a:spcPts val="0"/>
              </a:spcBef>
              <a:buSzTx/>
              <a:buNone/>
              <a:defRPr spc="-124" sz="5270">
                <a:latin typeface="Helvetica Neue Medium"/>
                <a:ea typeface="Helvetica Neue Medium"/>
                <a:cs typeface="Helvetica Neue Medium"/>
                <a:sym typeface="Helvetica Neue Medium"/>
              </a:defRPr>
            </a:pPr>
            <a:r>
              <a:t>“Notable Quote”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Close-up of wild plants growing between rocks"/>
          <p:cNvSpPr/>
          <p:nvPr>
            <p:ph type="pic" sz="quarter" idx="21"/>
          </p:nvPr>
        </p:nvSpPr>
        <p:spPr>
          <a:xfrm>
            <a:off x="15430500" y="7085409"/>
            <a:ext cx="8128000" cy="5410202"/>
          </a:xfrm>
          <a:prstGeom prst="rect">
            <a:avLst/>
          </a:prstGeom>
        </p:spPr>
        <p:txBody>
          <a:bodyPr lIns="91439" tIns="45719" rIns="91439" bIns="45719" numCol="1" spcCol="38100">
            <a:noAutofit/>
          </a:bodyPr>
          <a:lstStyle/>
          <a:p>
            <a:pPr/>
          </a:p>
        </p:txBody>
      </p:sp>
      <p:sp>
        <p:nvSpPr>
          <p:cNvPr id="125" name="Large rock formation under dark clouds with a dirt road in the foreground"/>
          <p:cNvSpPr/>
          <p:nvPr>
            <p:ph type="pic" idx="22"/>
          </p:nvPr>
        </p:nvSpPr>
        <p:spPr>
          <a:xfrm>
            <a:off x="-2933700" y="1270000"/>
            <a:ext cx="22699133" cy="11277600"/>
          </a:xfrm>
          <a:prstGeom prst="rect">
            <a:avLst/>
          </a:prstGeom>
        </p:spPr>
        <p:txBody>
          <a:bodyPr lIns="91439" tIns="45719" rIns="91439" bIns="45719" numCol="1" spcCol="38100">
            <a:noAutofit/>
          </a:bodyPr>
          <a:lstStyle/>
          <a:p>
            <a:pPr/>
          </a:p>
        </p:txBody>
      </p:sp>
      <p:sp>
        <p:nvSpPr>
          <p:cNvPr id="126" name="Close-up of a wild plant growing between lava rocks"/>
          <p:cNvSpPr/>
          <p:nvPr>
            <p:ph type="pic" sz="quarter" idx="23"/>
          </p:nvPr>
        </p:nvSpPr>
        <p:spPr>
          <a:xfrm>
            <a:off x="15430500" y="1270000"/>
            <a:ext cx="8128000" cy="5410200"/>
          </a:xfrm>
          <a:prstGeom prst="rect">
            <a:avLst/>
          </a:prstGeom>
        </p:spPr>
        <p:txBody>
          <a:bodyPr lIns="91439" tIns="45719" rIns="91439" bIns="45719" numCol="1" spcCol="38100">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waterfall surrounded by a green rocky landscape"/>
          <p:cNvSpPr/>
          <p:nvPr>
            <p:ph type="pic" idx="21"/>
          </p:nvPr>
        </p:nvSpPr>
        <p:spPr>
          <a:xfrm>
            <a:off x="-1511300" y="-3721100"/>
            <a:ext cx="28511500" cy="19030242"/>
          </a:xfrm>
          <a:prstGeom prst="rect">
            <a:avLst/>
          </a:prstGeom>
        </p:spPr>
        <p:txBody>
          <a:bodyPr lIns="91439" tIns="45719" rIns="91439" bIns="45719" numCol="1" spcCol="38100">
            <a:noAutofit/>
          </a:bodyPr>
          <a:lstStyle/>
          <a:p>
            <a:pPr/>
          </a:p>
        </p:txBody>
      </p:sp>
      <p:sp>
        <p:nvSpPr>
          <p:cNvPr id="1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pic>
        <p:nvPicPr>
          <p:cNvPr id="149" name="Picture 7" descr="Picture 7"/>
          <p:cNvPicPr>
            <a:picLocks noChangeAspect="1"/>
          </p:cNvPicPr>
          <p:nvPr/>
        </p:nvPicPr>
        <p:blipFill>
          <a:blip r:embed="rId2">
            <a:extLst/>
          </a:blip>
          <a:stretch>
            <a:fillRect/>
          </a:stretch>
        </p:blipFill>
        <p:spPr>
          <a:xfrm>
            <a:off x="0" y="0"/>
            <a:ext cx="24384000" cy="2882900"/>
          </a:xfrm>
          <a:prstGeom prst="rect">
            <a:avLst/>
          </a:prstGeom>
          <a:ln w="12700">
            <a:miter lim="400000"/>
          </a:ln>
        </p:spPr>
      </p:pic>
      <p:sp>
        <p:nvSpPr>
          <p:cNvPr id="150" name="Title Text"/>
          <p:cNvSpPr txBox="1"/>
          <p:nvPr>
            <p:ph type="title"/>
          </p:nvPr>
        </p:nvSpPr>
        <p:spPr>
          <a:xfrm>
            <a:off x="5791200" y="1528746"/>
            <a:ext cx="17221200" cy="2586056"/>
          </a:xfrm>
          <a:prstGeom prst="rect">
            <a:avLst/>
          </a:prstGeom>
        </p:spPr>
        <p:txBody>
          <a:bodyPr lIns="91438" tIns="91438" rIns="91438" bIns="91438" anchor="ctr"/>
          <a:lstStyle>
            <a:lvl1pPr algn="r" defTabSz="1828800">
              <a:lnSpc>
                <a:spcPct val="90000"/>
              </a:lnSpc>
              <a:defRPr b="0" cap="all" spc="0" sz="8000">
                <a:latin typeface="Century Gothic"/>
                <a:ea typeface="Century Gothic"/>
                <a:cs typeface="Century Gothic"/>
                <a:sym typeface="Century Gothic"/>
              </a:defRPr>
            </a:lvl1pPr>
          </a:lstStyle>
          <a:p>
            <a:pPr/>
            <a:r>
              <a:t>Title Text</a:t>
            </a:r>
          </a:p>
        </p:txBody>
      </p:sp>
      <p:sp>
        <p:nvSpPr>
          <p:cNvPr id="151" name="Body Level One…"/>
          <p:cNvSpPr txBox="1"/>
          <p:nvPr>
            <p:ph type="body" idx="1"/>
          </p:nvPr>
        </p:nvSpPr>
        <p:spPr>
          <a:xfrm>
            <a:off x="1371600" y="4389120"/>
            <a:ext cx="21640800" cy="8048250"/>
          </a:xfrm>
          <a:prstGeom prst="rect">
            <a:avLst/>
          </a:prstGeom>
        </p:spPr>
        <p:txBody>
          <a:bodyPr lIns="91438" tIns="91438" rIns="91438" bIns="91438" numCol="1" spcCol="38100"/>
          <a:lstStyle>
            <a:lvl1pPr marL="457200" indent="-457200" defTabSz="1828800">
              <a:spcBef>
                <a:spcPts val="2000"/>
              </a:spcBef>
              <a:buSzPct val="100000"/>
              <a:buFont typeface="Arial"/>
              <a:defRPr sz="4400">
                <a:latin typeface="Century Gothic"/>
                <a:ea typeface="Century Gothic"/>
                <a:cs typeface="Century Gothic"/>
                <a:sym typeface="Century Gothic"/>
              </a:defRPr>
            </a:lvl1pPr>
            <a:lvl2pPr marL="960119" indent="-502919" defTabSz="1828800">
              <a:spcBef>
                <a:spcPts val="2000"/>
              </a:spcBef>
              <a:buSzPct val="100000"/>
              <a:buFont typeface="Arial"/>
              <a:defRPr sz="4400">
                <a:latin typeface="Century Gothic"/>
                <a:ea typeface="Century Gothic"/>
                <a:cs typeface="Century Gothic"/>
                <a:sym typeface="Century Gothic"/>
              </a:defRPr>
            </a:lvl2pPr>
            <a:lvl3pPr marL="1473200" indent="-558800" defTabSz="1828800">
              <a:spcBef>
                <a:spcPts val="2000"/>
              </a:spcBef>
              <a:buSzPct val="100000"/>
              <a:buFont typeface="Arial"/>
              <a:defRPr sz="4400">
                <a:latin typeface="Century Gothic"/>
                <a:ea typeface="Century Gothic"/>
                <a:cs typeface="Century Gothic"/>
                <a:sym typeface="Century Gothic"/>
              </a:defRPr>
            </a:lvl3pPr>
            <a:lvl4pPr marL="2000250" indent="-628650" defTabSz="1828800">
              <a:spcBef>
                <a:spcPts val="2000"/>
              </a:spcBef>
              <a:buSzPct val="100000"/>
              <a:buFont typeface="Arial"/>
              <a:defRPr sz="4400">
                <a:latin typeface="Century Gothic"/>
                <a:ea typeface="Century Gothic"/>
                <a:cs typeface="Century Gothic"/>
                <a:sym typeface="Century Gothic"/>
              </a:defRPr>
            </a:lvl4pPr>
            <a:lvl5pPr marL="2457450" indent="-628650" defTabSz="1828800">
              <a:spcBef>
                <a:spcPts val="2000"/>
              </a:spcBef>
              <a:buSzPct val="100000"/>
              <a:buFont typeface="Arial"/>
              <a:defRPr sz="4400">
                <a:latin typeface="Century Gothic"/>
                <a:ea typeface="Century Gothic"/>
                <a:cs typeface="Century Gothic"/>
                <a:sym typeface="Century Gothic"/>
              </a:defRPr>
            </a:lvl5pPr>
          </a:lstStyle>
          <a:p>
            <a:pPr/>
            <a:r>
              <a:t>Body Level One</a:t>
            </a:r>
          </a:p>
          <a:p>
            <a:pPr lvl="1"/>
            <a:r>
              <a:t>Body Level Two</a:t>
            </a:r>
          </a:p>
          <a:p>
            <a:pPr lvl="2"/>
            <a:r>
              <a:t>Body Level Three</a:t>
            </a:r>
          </a:p>
          <a:p>
            <a:pPr lvl="3"/>
            <a:r>
              <a:t>Body Level Four</a:t>
            </a:r>
          </a:p>
          <a:p>
            <a:pPr lvl="4"/>
            <a:r>
              <a:t>Body Level Five</a:t>
            </a:r>
          </a:p>
        </p:txBody>
      </p:sp>
      <p:sp>
        <p:nvSpPr>
          <p:cNvPr id="152" name="Slide Number"/>
          <p:cNvSpPr txBox="1"/>
          <p:nvPr>
            <p:ph type="sldNum" sz="quarter" idx="2"/>
          </p:nvPr>
        </p:nvSpPr>
        <p:spPr>
          <a:xfrm>
            <a:off x="22535290" y="883285"/>
            <a:ext cx="477112" cy="487679"/>
          </a:xfrm>
          <a:prstGeom prst="rect">
            <a:avLst/>
          </a:prstGeom>
        </p:spPr>
        <p:txBody>
          <a:bodyPr lIns="91438" tIns="91438" rIns="91438" bIns="91438" anchor="ctr"/>
          <a:lstStyle>
            <a:lvl1pPr algn="r" defTabSz="914400">
              <a:defRPr sz="2000">
                <a:latin typeface="Century Gothic"/>
                <a:ea typeface="Century Gothic"/>
                <a:cs typeface="Century Gothic"/>
                <a:sym typeface="Century Gothic"/>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Green, hilly landscape"/>
          <p:cNvSpPr/>
          <p:nvPr>
            <p:ph type="pic" idx="21"/>
          </p:nvPr>
        </p:nvSpPr>
        <p:spPr>
          <a:xfrm>
            <a:off x="-431800" y="-4038600"/>
            <a:ext cx="29464000" cy="18034000"/>
          </a:xfrm>
          <a:prstGeom prst="rect">
            <a:avLst/>
          </a:prstGeom>
        </p:spPr>
        <p:txBody>
          <a:bodyPr lIns="91439" tIns="45719" rIns="91439" bIns="45719" numCol="1" spcCol="38100">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Body Level One…"/>
          <p:cNvSpPr txBox="1"/>
          <p:nvPr>
            <p:ph type="body" sz="quarter" idx="1" hasCustomPrompt="1"/>
          </p:nvPr>
        </p:nvSpPr>
        <p:spPr>
          <a:xfrm>
            <a:off x="1207690" y="1106137"/>
            <a:ext cx="21968621" cy="636980"/>
          </a:xfrm>
          <a:prstGeom prst="rect">
            <a:avLst/>
          </a:prstGeom>
        </p:spPr>
        <p:txBody>
          <a:bodyPr lIns="45718" tIns="45718" rIns="45718" bIns="45718" numCol="1" spcCol="38100"/>
          <a:lstStyle>
            <a:lvl1pPr marL="0" indent="0" defTabSz="825500">
              <a:lnSpc>
                <a:spcPct val="100000"/>
              </a:lnSpc>
              <a:spcBef>
                <a:spcPts val="0"/>
              </a:spcBef>
              <a:buSzTx/>
              <a:buNone/>
              <a:defRPr b="1" sz="3600"/>
            </a:lvl1pPr>
            <a:lvl2pPr marL="1066800" indent="-457200" defTabSz="825500">
              <a:lnSpc>
                <a:spcPct val="100000"/>
              </a:lnSpc>
              <a:spcBef>
                <a:spcPts val="0"/>
              </a:spcBef>
              <a:defRPr b="1" sz="3600"/>
            </a:lvl2pPr>
            <a:lvl3pPr marL="1676400" indent="-457200" defTabSz="825500">
              <a:lnSpc>
                <a:spcPct val="100000"/>
              </a:lnSpc>
              <a:spcBef>
                <a:spcPts val="0"/>
              </a:spcBef>
              <a:defRPr b="1" sz="3600"/>
            </a:lvl3pPr>
            <a:lvl4pPr marL="2286000" indent="-457200" defTabSz="825500">
              <a:lnSpc>
                <a:spcPct val="100000"/>
              </a:lnSpc>
              <a:spcBef>
                <a:spcPts val="0"/>
              </a:spcBef>
              <a:defRPr b="1" sz="3600"/>
            </a:lvl4pPr>
            <a:lvl5pPr marL="2895600" indent="-457200" defTabSz="825500">
              <a:lnSpc>
                <a:spcPct val="100000"/>
              </a:lnSpc>
              <a:spcBef>
                <a:spcPts val="0"/>
              </a:spcBef>
              <a:defRPr b="1" sz="3600"/>
            </a:lvl5pPr>
          </a:lstStyle>
          <a:p>
            <a:pPr/>
            <a:r>
              <a:t>Author and Date</a:t>
            </a:r>
          </a:p>
          <a:p>
            <a:pPr lvl="1"/>
            <a:r>
              <a:t/>
            </a:r>
          </a:p>
          <a:p>
            <a:pPr lvl="2"/>
            <a:r>
              <a:t/>
            </a:r>
          </a:p>
          <a:p>
            <a:pPr lvl="3"/>
            <a:r>
              <a:t/>
            </a:r>
          </a:p>
          <a:p>
            <a:pPr lvl="4"/>
            <a:r>
              <a:t/>
            </a:r>
          </a:p>
        </p:txBody>
      </p:sp>
      <p:sp>
        <p:nvSpPr>
          <p:cNvPr id="24" name="Body Level One…"/>
          <p:cNvSpPr txBox="1"/>
          <p:nvPr>
            <p:ph type="body" sz="quarter" idx="22" hasCustomPrompt="1"/>
          </p:nvPr>
        </p:nvSpPr>
        <p:spPr>
          <a:xfrm>
            <a:off x="1206500" y="11609909"/>
            <a:ext cx="21971000" cy="1144689"/>
          </a:xfrm>
          <a:prstGeom prst="rect">
            <a:avLst/>
          </a:prstGeom>
        </p:spPr>
        <p:txBody>
          <a:bodyPr numCol="1" spcCol="38100"/>
          <a:lstStyle>
            <a:lvl1pPr marL="0" indent="0" defTabSz="825500">
              <a:lnSpc>
                <a:spcPct val="100000"/>
              </a:lnSpc>
              <a:spcBef>
                <a:spcPts val="0"/>
              </a:spcBef>
              <a:buSzTx/>
              <a:buNone/>
              <a:defRPr b="1" sz="5500"/>
            </a:lvl1pPr>
          </a:lstStyle>
          <a:p>
            <a:pPr/>
            <a:r>
              <a:t>Presentation Subtitle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Slide Title"/>
          <p:cNvSpPr txBox="1"/>
          <p:nvPr>
            <p:ph type="title" hasCustomPrompt="1"/>
          </p:nvPr>
        </p:nvSpPr>
        <p:spPr>
          <a:xfrm>
            <a:off x="1206500" y="1270000"/>
            <a:ext cx="9779000" cy="5882274"/>
          </a:xfrm>
          <a:prstGeom prst="rect">
            <a:avLst/>
          </a:prstGeom>
        </p:spPr>
        <p:txBody>
          <a:bodyPr anchor="b"/>
          <a:lstStyle/>
          <a:p>
            <a:pPr/>
            <a:r>
              <a:t>Slide Title</a:t>
            </a:r>
          </a:p>
        </p:txBody>
      </p:sp>
      <p:sp>
        <p:nvSpPr>
          <p:cNvPr id="33" name="Body Level One…"/>
          <p:cNvSpPr txBox="1"/>
          <p:nvPr>
            <p:ph type="body" sz="quarter" idx="1" hasCustomPrompt="1"/>
          </p:nvPr>
        </p:nvSpPr>
        <p:spPr>
          <a:xfrm>
            <a:off x="1206500" y="7060576"/>
            <a:ext cx="9779000" cy="5382403"/>
          </a:xfrm>
          <a:prstGeom prst="rect">
            <a:avLst/>
          </a:prstGeom>
        </p:spPr>
        <p:txBody>
          <a:bodyPr numCol="1" spcCol="38100"/>
          <a:lstStyle>
            <a:lvl1pPr marL="0" indent="0" defTabSz="825500">
              <a:lnSpc>
                <a:spcPct val="100000"/>
              </a:lnSpc>
              <a:spcBef>
                <a:spcPts val="0"/>
              </a:spcBef>
              <a:buSzTx/>
              <a:buNone/>
              <a:defRPr b="1" sz="5500"/>
            </a:lvl1pPr>
            <a:lvl2pPr marL="0" indent="0" defTabSz="825500">
              <a:lnSpc>
                <a:spcPct val="100000"/>
              </a:lnSpc>
              <a:spcBef>
                <a:spcPts val="0"/>
              </a:spcBef>
              <a:buSzTx/>
              <a:buNone/>
              <a:defRPr b="1" sz="5500"/>
            </a:lvl2pPr>
            <a:lvl3pPr marL="0" indent="0" defTabSz="825500">
              <a:lnSpc>
                <a:spcPct val="100000"/>
              </a:lnSpc>
              <a:spcBef>
                <a:spcPts val="0"/>
              </a:spcBef>
              <a:buSzTx/>
              <a:buNone/>
              <a:defRPr b="1" sz="5500"/>
            </a:lvl3pPr>
            <a:lvl4pPr marL="0" indent="0" defTabSz="825500">
              <a:lnSpc>
                <a:spcPct val="100000"/>
              </a:lnSpc>
              <a:spcBef>
                <a:spcPts val="0"/>
              </a:spcBef>
              <a:buSzTx/>
              <a:buNone/>
              <a:defRPr b="1" sz="5500"/>
            </a:lvl4pPr>
            <a:lvl5pPr marL="0" indent="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4" name="Moss-covered rocks"/>
          <p:cNvSpPr/>
          <p:nvPr>
            <p:ph type="pic" sz="half" idx="21"/>
          </p:nvPr>
        </p:nvSpPr>
        <p:spPr>
          <a:xfrm>
            <a:off x="12052303" y="1270000"/>
            <a:ext cx="11188407" cy="11209889"/>
          </a:xfrm>
          <a:prstGeom prst="rect">
            <a:avLst/>
          </a:prstGeom>
        </p:spPr>
        <p:txBody>
          <a:bodyPr lIns="91439" tIns="45719" rIns="91439" bIns="45719" numCol="1" spcCol="38100">
            <a:noAutofit/>
          </a:bodyPr>
          <a:lstStyle/>
          <a:p>
            <a:pPr/>
          </a:p>
        </p:txBody>
      </p:sp>
      <p:sp>
        <p:nvSpPr>
          <p:cNvPr id="35" name="Slide Number"/>
          <p:cNvSpPr txBox="1"/>
          <p:nvPr>
            <p:ph type="sldNum" sz="quarter" idx="2"/>
          </p:nvPr>
        </p:nvSpPr>
        <p:spPr>
          <a:xfrm>
            <a:off x="12001500" y="13085233"/>
            <a:ext cx="368504"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xfrm>
            <a:off x="1206500" y="952500"/>
            <a:ext cx="21971000" cy="1433164"/>
          </a:xfrm>
          <a:prstGeom prst="rect">
            <a:avLst/>
          </a:prstGeom>
        </p:spPr>
        <p:txBody>
          <a:bodyPr/>
          <a:lstStyle/>
          <a:p>
            <a:pPr/>
            <a:r>
              <a:t>Slide Title</a:t>
            </a:r>
          </a:p>
        </p:txBody>
      </p:sp>
      <p:sp>
        <p:nvSpPr>
          <p:cNvPr id="43" name="Body Level One…"/>
          <p:cNvSpPr txBox="1"/>
          <p:nvPr>
            <p:ph type="body" sz="quarter" idx="1" hasCustomPrompt="1"/>
          </p:nvPr>
        </p:nvSpPr>
        <p:spPr>
          <a:xfrm>
            <a:off x="1206500" y="2245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b="1" sz="5500"/>
            </a:lvl1pPr>
            <a:lvl2pPr marL="1308100" indent="-698500" defTabSz="825500">
              <a:lnSpc>
                <a:spcPct val="100000"/>
              </a:lnSpc>
              <a:spcBef>
                <a:spcPts val="0"/>
              </a:spcBef>
              <a:defRPr b="1" sz="5500"/>
            </a:lvl2pPr>
            <a:lvl3pPr marL="1917700" indent="-698500" defTabSz="825500">
              <a:lnSpc>
                <a:spcPct val="100000"/>
              </a:lnSpc>
              <a:spcBef>
                <a:spcPts val="0"/>
              </a:spcBef>
              <a:defRPr b="1" sz="5500"/>
            </a:lvl3pPr>
            <a:lvl4pPr marL="2527300" indent="-698500" defTabSz="825500">
              <a:lnSpc>
                <a:spcPct val="100000"/>
              </a:lnSpc>
              <a:spcBef>
                <a:spcPts val="0"/>
              </a:spcBef>
              <a:defRPr b="1" sz="5500"/>
            </a:lvl4pPr>
            <a:lvl5pPr marL="3136900" indent="-698500" defTabSz="825500">
              <a:lnSpc>
                <a:spcPct val="100000"/>
              </a:lnSpc>
              <a:spcBef>
                <a:spcPts val="0"/>
              </a:spcBef>
              <a:defRPr b="1" sz="5500"/>
            </a:lvl5pPr>
          </a:lstStyle>
          <a:p>
            <a:pPr/>
            <a:r>
              <a:t>Slide Subtitle</a:t>
            </a:r>
          </a:p>
          <a:p>
            <a:pPr lvl="1"/>
            <a:r>
              <a:t/>
            </a:r>
          </a:p>
          <a:p>
            <a:pPr lvl="2"/>
            <a:r>
              <a:t/>
            </a:r>
          </a:p>
          <a:p>
            <a:pPr lvl="3"/>
            <a:r>
              <a:t/>
            </a:r>
          </a:p>
          <a:p>
            <a:pPr lvl="4"/>
            <a:r>
              <a:t/>
            </a:r>
          </a:p>
        </p:txBody>
      </p:sp>
      <p:sp>
        <p:nvSpPr>
          <p:cNvPr id="44" name="Body Level One…"/>
          <p:cNvSpPr txBox="1"/>
          <p:nvPr>
            <p:ph type="body" idx="21" hasCustomPrompt="1"/>
          </p:nvPr>
        </p:nvSpPr>
        <p:spPr>
          <a:xfrm>
            <a:off x="1206500" y="4248503"/>
            <a:ext cx="21971000" cy="8256014"/>
          </a:xfrm>
          <a:prstGeom prst="rect">
            <a:avLst/>
          </a:prstGeom>
        </p:spPr>
        <p:txBody>
          <a:bodyPr numCol="1" spcCol="38100"/>
          <a:lstStyle/>
          <a:p>
            <a:pPr/>
            <a:r>
              <a:t>Slide bullet text</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Title"/>
          <p:cNvSpPr txBox="1"/>
          <p:nvPr>
            <p:ph type="title" hasCustomPrompt="1"/>
          </p:nvPr>
        </p:nvSpPr>
        <p:spPr>
          <a:xfrm>
            <a:off x="1206500" y="952500"/>
            <a:ext cx="9779000" cy="1435100"/>
          </a:xfrm>
          <a:prstGeom prst="rect">
            <a:avLst/>
          </a:prstGeom>
        </p:spPr>
        <p:txBody>
          <a:bodyPr/>
          <a:lstStyle/>
          <a:p>
            <a:pPr/>
            <a:r>
              <a:t>Slide Title</a:t>
            </a:r>
          </a:p>
        </p:txBody>
      </p:sp>
      <p:sp>
        <p:nvSpPr>
          <p:cNvPr id="61" name="Body Level One…"/>
          <p:cNvSpPr txBox="1"/>
          <p:nvPr>
            <p:ph type="body" sz="quarter" idx="1" hasCustomPrompt="1"/>
          </p:nvPr>
        </p:nvSpPr>
        <p:spPr>
          <a:xfrm>
            <a:off x="1206500" y="2245961"/>
            <a:ext cx="9779000" cy="934781"/>
          </a:xfrm>
          <a:prstGeom prst="rect">
            <a:avLst/>
          </a:prstGeom>
        </p:spPr>
        <p:txBody>
          <a:bodyPr lIns="45718" tIns="45718" rIns="45718" bIns="45718" numCol="1" spcCol="38100"/>
          <a:lstStyle>
            <a:lvl1pPr marL="0" indent="0" defTabSz="825500">
              <a:lnSpc>
                <a:spcPct val="100000"/>
              </a:lnSpc>
              <a:spcBef>
                <a:spcPts val="0"/>
              </a:spcBef>
              <a:buSzTx/>
              <a:buNone/>
              <a:defRPr b="1" sz="5500"/>
            </a:lvl1pPr>
            <a:lvl2pPr marL="1308100" indent="-698500" defTabSz="825500">
              <a:lnSpc>
                <a:spcPct val="100000"/>
              </a:lnSpc>
              <a:spcBef>
                <a:spcPts val="0"/>
              </a:spcBef>
              <a:defRPr b="1" sz="5500"/>
            </a:lvl2pPr>
            <a:lvl3pPr marL="1917700" indent="-698500" defTabSz="825500">
              <a:lnSpc>
                <a:spcPct val="100000"/>
              </a:lnSpc>
              <a:spcBef>
                <a:spcPts val="0"/>
              </a:spcBef>
              <a:defRPr b="1" sz="5500"/>
            </a:lvl3pPr>
            <a:lvl4pPr marL="2527300" indent="-698500" defTabSz="825500">
              <a:lnSpc>
                <a:spcPct val="100000"/>
              </a:lnSpc>
              <a:spcBef>
                <a:spcPts val="0"/>
              </a:spcBef>
              <a:defRPr b="1" sz="5500"/>
            </a:lvl4pPr>
            <a:lvl5pPr marL="3136900" indent="-698500" defTabSz="825500">
              <a:lnSpc>
                <a:spcPct val="100000"/>
              </a:lnSpc>
              <a:spcBef>
                <a:spcPts val="0"/>
              </a:spcBef>
              <a:defRPr b="1" sz="5500"/>
            </a:lvl5pPr>
          </a:lstStyle>
          <a:p>
            <a:pPr/>
            <a:r>
              <a:t>Slide Subtitle</a:t>
            </a:r>
          </a:p>
          <a:p>
            <a:pPr lvl="1"/>
            <a:r>
              <a:t/>
            </a:r>
          </a:p>
          <a:p>
            <a:pPr lvl="2"/>
            <a:r>
              <a:t/>
            </a:r>
          </a:p>
          <a:p>
            <a:pPr lvl="3"/>
            <a:r>
              <a:t/>
            </a:r>
          </a:p>
          <a:p>
            <a:pPr lvl="4"/>
            <a:r>
              <a:t/>
            </a:r>
          </a:p>
        </p:txBody>
      </p:sp>
      <p:sp>
        <p:nvSpPr>
          <p:cNvPr id="62" name="Body Level One…"/>
          <p:cNvSpPr txBox="1"/>
          <p:nvPr>
            <p:ph type="body" sz="half" idx="21" hasCustomPrompt="1"/>
          </p:nvPr>
        </p:nvSpPr>
        <p:spPr>
          <a:xfrm>
            <a:off x="1206500" y="4248503"/>
            <a:ext cx="9779000" cy="8256014"/>
          </a:xfrm>
          <a:prstGeom prst="rect">
            <a:avLst/>
          </a:prstGeom>
        </p:spPr>
        <p:txBody>
          <a:bodyPr numCol="1" spcCol="38100"/>
          <a:lstStyle/>
          <a:p>
            <a:pPr/>
            <a:r>
              <a:t>Slide bullet text</a:t>
            </a:r>
          </a:p>
        </p:txBody>
      </p:sp>
      <p:sp>
        <p:nvSpPr>
          <p:cNvPr id="63" name="Large rock formation under dark clouds with a dirt road in the foreground"/>
          <p:cNvSpPr/>
          <p:nvPr>
            <p:ph type="pic" idx="22"/>
          </p:nvPr>
        </p:nvSpPr>
        <p:spPr>
          <a:xfrm>
            <a:off x="6380200" y="1263847"/>
            <a:ext cx="22529802" cy="11193472"/>
          </a:xfrm>
          <a:prstGeom prst="rect">
            <a:avLst/>
          </a:prstGeom>
        </p:spPr>
        <p:txBody>
          <a:bodyPr lIns="91439" tIns="45719" rIns="91439" bIns="45719" numCol="1" spcCol="38100">
            <a:noAutofit/>
          </a:bodyPr>
          <a:lstStyle/>
          <a:p>
            <a:pP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06496" y="4533900"/>
            <a:ext cx="21971005"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xfrm>
            <a:off x="12001500" y="13085233"/>
            <a:ext cx="368504"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xfrm>
            <a:off x="1206500" y="952500"/>
            <a:ext cx="21971000" cy="1434950"/>
          </a:xfrm>
          <a:prstGeom prst="rect">
            <a:avLst/>
          </a:prstGeom>
        </p:spPr>
        <p:txBody>
          <a:bodyPr/>
          <a:lstStyle/>
          <a:p>
            <a:pPr/>
            <a:r>
              <a:t>Slide Title</a:t>
            </a:r>
          </a:p>
        </p:txBody>
      </p:sp>
      <p:sp>
        <p:nvSpPr>
          <p:cNvPr id="80" name="Body Level One…"/>
          <p:cNvSpPr txBox="1"/>
          <p:nvPr>
            <p:ph type="body" sz="quarter" idx="1" hasCustomPrompt="1"/>
          </p:nvPr>
        </p:nvSpPr>
        <p:spPr>
          <a:xfrm>
            <a:off x="1206500" y="2245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b="1" sz="5500"/>
            </a:lvl1pPr>
            <a:lvl2pPr marL="1308100" indent="-698500" defTabSz="825500">
              <a:lnSpc>
                <a:spcPct val="100000"/>
              </a:lnSpc>
              <a:spcBef>
                <a:spcPts val="0"/>
              </a:spcBef>
              <a:defRPr b="1" sz="5500"/>
            </a:lvl2pPr>
            <a:lvl3pPr marL="1917700" indent="-698500" defTabSz="825500">
              <a:lnSpc>
                <a:spcPct val="100000"/>
              </a:lnSpc>
              <a:spcBef>
                <a:spcPts val="0"/>
              </a:spcBef>
              <a:defRPr b="1" sz="5500"/>
            </a:lvl3pPr>
            <a:lvl4pPr marL="2527300" indent="-698500" defTabSz="825500">
              <a:lnSpc>
                <a:spcPct val="100000"/>
              </a:lnSpc>
              <a:spcBef>
                <a:spcPts val="0"/>
              </a:spcBef>
              <a:defRPr b="1" sz="5500"/>
            </a:lvl4pPr>
            <a:lvl5pPr marL="3136900" indent="-698500" defTabSz="825500">
              <a:lnSpc>
                <a:spcPct val="100000"/>
              </a:lnSpc>
              <a:spcBef>
                <a:spcPts val="0"/>
              </a:spcBef>
              <a:defRPr b="1" sz="5500"/>
            </a:lvl5pPr>
          </a:lstStyle>
          <a:p>
            <a:pPr/>
            <a:r>
              <a:t>Slide Subtitle</a:t>
            </a:r>
          </a:p>
          <a:p>
            <a:pPr lvl="1"/>
            <a:r>
              <a:t/>
            </a:r>
          </a:p>
          <a:p>
            <a:pPr lvl="2"/>
            <a:r>
              <a:t/>
            </a:r>
          </a:p>
          <a:p>
            <a:pPr lvl="3"/>
            <a:r>
              <a:t/>
            </a:r>
          </a:p>
          <a:p>
            <a:pPr lvl="4"/>
            <a:r>
              <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06500" y="952500"/>
            <a:ext cx="21971000" cy="1435100"/>
          </a:xfrm>
          <a:prstGeom prst="rect">
            <a:avLst/>
          </a:prstGeom>
        </p:spPr>
        <p:txBody>
          <a:bodyPr/>
          <a:lstStyle/>
          <a:p>
            <a:pPr/>
            <a:r>
              <a:t>Agenda Title</a:t>
            </a:r>
          </a:p>
        </p:txBody>
      </p:sp>
      <p:sp>
        <p:nvSpPr>
          <p:cNvPr id="89" name="Body Level One…"/>
          <p:cNvSpPr txBox="1"/>
          <p:nvPr>
            <p:ph type="body" sz="quarter" idx="1" hasCustomPrompt="1"/>
          </p:nvPr>
        </p:nvSpPr>
        <p:spPr>
          <a:xfrm>
            <a:off x="1206500" y="2245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b="1" sz="5500"/>
            </a:lvl1pPr>
            <a:lvl2pPr marL="1308100" indent="-698500" defTabSz="825500">
              <a:lnSpc>
                <a:spcPct val="100000"/>
              </a:lnSpc>
              <a:spcBef>
                <a:spcPts val="0"/>
              </a:spcBef>
              <a:defRPr b="1" sz="5500"/>
            </a:lvl2pPr>
            <a:lvl3pPr marL="1917700" indent="-698500" defTabSz="825500">
              <a:lnSpc>
                <a:spcPct val="100000"/>
              </a:lnSpc>
              <a:spcBef>
                <a:spcPts val="0"/>
              </a:spcBef>
              <a:defRPr b="1" sz="5500"/>
            </a:lvl3pPr>
            <a:lvl4pPr marL="2527300" indent="-698500" defTabSz="825500">
              <a:lnSpc>
                <a:spcPct val="100000"/>
              </a:lnSpc>
              <a:spcBef>
                <a:spcPts val="0"/>
              </a:spcBef>
              <a:defRPr b="1" sz="5500"/>
            </a:lvl4pPr>
            <a:lvl5pPr marL="3136900" indent="-698500" defTabSz="825500">
              <a:lnSpc>
                <a:spcPct val="100000"/>
              </a:lnSpc>
              <a:spcBef>
                <a:spcPts val="0"/>
              </a:spcBef>
              <a:defRPr b="1" sz="5500"/>
            </a:lvl5pPr>
          </a:lstStyle>
          <a:p>
            <a:pPr/>
            <a:r>
              <a:t>Agenda Subtitle</a:t>
            </a:r>
          </a:p>
          <a:p>
            <a:pPr lvl="1"/>
            <a:r>
              <a:t/>
            </a:r>
          </a:p>
          <a:p>
            <a:pPr lvl="2"/>
            <a:r>
              <a:t/>
            </a:r>
          </a:p>
          <a:p>
            <a:pPr lvl="3"/>
            <a:r>
              <a:t/>
            </a:r>
          </a:p>
          <a:p>
            <a:pPr lvl="4"/>
            <a:r>
              <a:t/>
            </a:r>
          </a:p>
        </p:txBody>
      </p:sp>
      <p:sp>
        <p:nvSpPr>
          <p:cNvPr id="90" name="Body Level One…"/>
          <p:cNvSpPr txBox="1"/>
          <p:nvPr>
            <p:ph type="body" idx="21" hasCustomPrompt="1"/>
          </p:nvPr>
        </p:nvSpPr>
        <p:spPr>
          <a:xfrm>
            <a:off x="1206500" y="4248503"/>
            <a:ext cx="21971000" cy="8256014"/>
          </a:xfrm>
          <a:prstGeom prst="rect">
            <a:avLst/>
          </a:prstGeom>
        </p:spPr>
        <p:txBody>
          <a:bodyPr numCol="1" spcCol="38100"/>
          <a:lstStyle>
            <a:lvl1pPr marL="0" indent="0" defTabSz="825500">
              <a:lnSpc>
                <a:spcPct val="100000"/>
              </a:lnSpc>
              <a:spcBef>
                <a:spcPts val="1800"/>
              </a:spcBef>
              <a:buSzTx/>
              <a:buNone/>
              <a:defRPr spc="-99" sz="5500"/>
            </a:lvl1pPr>
          </a:lstStyle>
          <a:p>
            <a:pPr/>
            <a:r>
              <a:t>Agenda Topics</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Body Level One…"/>
          <p:cNvSpPr txBox="1"/>
          <p:nvPr>
            <p:ph type="body" idx="1" hasCustomPrompt="1"/>
          </p:nvPr>
        </p:nvSpPr>
        <p:spPr>
          <a:xfrm>
            <a:off x="1206500" y="4248503"/>
            <a:ext cx="21971000" cy="825601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numCol="2" spcCol="1098550">
            <a:normAutofit fontScale="100000" lnSpcReduction="0"/>
          </a:bodyPr>
          <a:lstStyle/>
          <a:p>
            <a:pPr/>
            <a:r>
              <a:t>Slide bullet text</a:t>
            </a:r>
          </a:p>
          <a:p>
            <a:pPr lvl="1"/>
            <a:r>
              <a:t/>
            </a:r>
          </a:p>
          <a:p>
            <a:pPr lvl="2"/>
            <a:r>
              <a:t/>
            </a:r>
          </a:p>
          <a:p>
            <a:pPr lvl="3"/>
            <a:r>
              <a:t/>
            </a:r>
          </a:p>
          <a:p>
            <a:pPr lvl="4"/>
            <a:r>
              <a:t/>
            </a:r>
          </a:p>
        </p:txBody>
      </p:sp>
      <p:sp>
        <p:nvSpPr>
          <p:cNvPr id="3" name="Title Text"/>
          <p:cNvSpPr txBox="1"/>
          <p:nvPr>
            <p:ph type="title"/>
          </p:nvPr>
        </p:nvSpPr>
        <p:spPr>
          <a:xfrm>
            <a:off x="3653366" y="2743200"/>
            <a:ext cx="19507201" cy="150530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Title Text</a:t>
            </a:r>
          </a:p>
        </p:txBody>
      </p:sp>
      <p:sp>
        <p:nvSpPr>
          <p:cNvPr id="4" name="Slide Number"/>
          <p:cNvSpPr txBox="1"/>
          <p:nvPr>
            <p:ph type="sldNum" sz="quarter" idx="2"/>
          </p:nvPr>
        </p:nvSpPr>
        <p:spPr>
          <a:xfrm>
            <a:off x="12001500" y="13080999"/>
            <a:ext cx="368504" cy="374600"/>
          </a:xfrm>
          <a:prstGeom prst="rect">
            <a:avLst/>
          </a:prstGeom>
          <a:ln w="12700">
            <a:miter lim="400000"/>
          </a:ln>
        </p:spPr>
        <p:txBody>
          <a:bodyPr wrap="none" lIns="50800" tIns="50800" rIns="50800" bIns="50800" anchor="b">
            <a:spAutoFit/>
          </a:bodyPr>
          <a:lstStyle>
            <a:lvl1pPr defTabSz="584200">
              <a:defRPr sz="18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xmlns:p14="http://schemas.microsoft.com/office/powerpoint/2010/main" spd="med" advClick="1"/>
  <p:txStyles>
    <p:titleStyle>
      <a:lvl1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1pPr>
      <a:lvl2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2pPr>
      <a:lvl3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3pPr>
      <a:lvl4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4pPr>
      <a:lvl5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5pPr>
      <a:lvl6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6pPr>
      <a:lvl7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7pPr>
      <a:lvl8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8pPr>
      <a:lvl9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9pPr>
    </p:titleStyle>
    <p:bodyStyle>
      <a:lvl1pPr marL="6096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reformapsychiatrie.cz" TargetMode="External"/></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youtube.com/watch?v=-FxlMd7lYF8" TargetMode="External"/><Relationship Id="rId3" Type="http://schemas.openxmlformats.org/officeDocument/2006/relationships/hyperlink" Target="https://doi.org/10.1007/s10746-011-9174-0" TargetMode="External"/></Relationships>

</file>

<file path=ppt/slides/_rels/slide2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doi.org/10.1037/0022-006X.70.1.246" TargetMode="External"/><Relationship Id="rId3" Type="http://schemas.openxmlformats.org/officeDocument/2006/relationships/hyperlink" Target="https://doi.org/10.1136/bmj.i375" TargetMode="External"/><Relationship Id="rId4" Type="http://schemas.openxmlformats.org/officeDocument/2006/relationships/hyperlink" Target="https://doi.org/10.1001/jamapsychiatry.2013.19" TargetMode="External"/></Relationships>

</file>

<file path=ppt/slides/_rels/slide2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Presentation Title"/>
          <p:cNvSpPr txBox="1"/>
          <p:nvPr>
            <p:ph type="title"/>
          </p:nvPr>
        </p:nvSpPr>
        <p:spPr>
          <a:xfrm>
            <a:off x="1206495" y="2574990"/>
            <a:ext cx="21971006" cy="4648203"/>
          </a:xfrm>
          <a:prstGeom prst="rect">
            <a:avLst/>
          </a:prstGeom>
        </p:spPr>
        <p:txBody>
          <a:bodyPr/>
          <a:lstStyle/>
          <a:p>
            <a:pPr/>
          </a:p>
        </p:txBody>
      </p:sp>
      <p:sp>
        <p:nvSpPr>
          <p:cNvPr id="162" name="Presentation Subtitle"/>
          <p:cNvSpPr txBox="1"/>
          <p:nvPr>
            <p:ph type="body" sz="quarter" idx="1"/>
          </p:nvPr>
        </p:nvSpPr>
        <p:spPr>
          <a:xfrm>
            <a:off x="1206500" y="7196865"/>
            <a:ext cx="21971000" cy="1905002"/>
          </a:xfrm>
          <a:prstGeom prst="rect">
            <a:avLst/>
          </a:prstGeom>
        </p:spPr>
        <p:txBody>
          <a:bodyPr lIns="50800" tIns="50800" rIns="50800" bIns="50800" anchor="t"/>
          <a:lstStyle/>
          <a:p>
            <a:pPr>
              <a:defRPr sz="5500"/>
            </a:pPr>
          </a:p>
        </p:txBody>
      </p:sp>
      <p:pic>
        <p:nvPicPr>
          <p:cNvPr id="163" name="Image" descr="Image"/>
          <p:cNvPicPr>
            <a:picLocks noChangeAspect="1"/>
          </p:cNvPicPr>
          <p:nvPr/>
        </p:nvPicPr>
        <p:blipFill>
          <a:blip r:embed="rId2">
            <a:extLst/>
          </a:blip>
          <a:stretch>
            <a:fillRect/>
          </a:stretch>
        </p:blipFill>
        <p:spPr>
          <a:xfrm>
            <a:off x="-2" y="1680633"/>
            <a:ext cx="24384003" cy="10354734"/>
          </a:xfrm>
          <a:prstGeom prst="rect">
            <a:avLst/>
          </a:prstGeom>
          <a:ln w="12700">
            <a:miter lim="400000"/>
          </a:ln>
        </p:spPr>
      </p:pic>
      <p:sp>
        <p:nvSpPr>
          <p:cNvPr id="164" name="Psychoterapia a schizofrénia"/>
          <p:cNvSpPr txBox="1"/>
          <p:nvPr/>
        </p:nvSpPr>
        <p:spPr>
          <a:xfrm>
            <a:off x="2419382" y="3646292"/>
            <a:ext cx="5818125" cy="60985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solidFill>
                  <a:srgbClr val="FFFFFF"/>
                </a:solidFill>
              </a:defRPr>
            </a:lvl1pPr>
          </a:lstStyle>
          <a:p>
            <a:pPr/>
            <a:r>
              <a:t>Psychoterapia a schizofrénia</a:t>
            </a:r>
          </a:p>
        </p:txBody>
      </p:sp>
      <p:sp>
        <p:nvSpPr>
          <p:cNvPr id="165" name="Adam Šmidovič"/>
          <p:cNvSpPr txBox="1"/>
          <p:nvPr/>
        </p:nvSpPr>
        <p:spPr>
          <a:xfrm>
            <a:off x="19271448" y="9997623"/>
            <a:ext cx="3251582" cy="60985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solidFill>
                  <a:srgbClr val="FFFFFF"/>
                </a:solidFill>
              </a:defRPr>
            </a:lvl1pPr>
          </a:lstStyle>
          <a:p>
            <a:pPr/>
            <a:r>
              <a:t>Adam Šmidovič</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Podpora pre ľudí s touto diagnózou"/>
          <p:cNvSpPr txBox="1"/>
          <p:nvPr>
            <p:ph type="title"/>
          </p:nvPr>
        </p:nvSpPr>
        <p:spPr>
          <a:xfrm>
            <a:off x="1206500" y="952499"/>
            <a:ext cx="21971000" cy="1433165"/>
          </a:xfrm>
          <a:prstGeom prst="rect">
            <a:avLst/>
          </a:prstGeom>
        </p:spPr>
        <p:txBody>
          <a:bodyPr/>
          <a:lstStyle>
            <a:lvl1pPr>
              <a:defRPr spc="-200"/>
            </a:lvl1pPr>
          </a:lstStyle>
          <a:p>
            <a:pPr/>
            <a:r>
              <a:t>Podpora pre ľudí s touto diagnózou</a:t>
            </a:r>
          </a:p>
        </p:txBody>
      </p:sp>
      <p:sp>
        <p:nvSpPr>
          <p:cNvPr id="200" name="Slide Subtitle"/>
          <p:cNvSpPr txBox="1"/>
          <p:nvPr>
            <p:ph type="body" sz="quarter" idx="1"/>
          </p:nvPr>
        </p:nvSpPr>
        <p:spPr>
          <a:xfrm>
            <a:off x="1206500" y="2245961"/>
            <a:ext cx="21971000" cy="934780"/>
          </a:xfrm>
          <a:prstGeom prst="rect">
            <a:avLst/>
          </a:prstGeom>
        </p:spPr>
        <p:txBody>
          <a:bodyPr/>
          <a:lstStyle/>
          <a:p>
            <a:pPr/>
          </a:p>
        </p:txBody>
      </p:sp>
      <p:sp>
        <p:nvSpPr>
          <p:cNvPr id="201" name="psychiatrické ambulantné a lôžkové zariadenia - farmakoterapia, hospitalizácie v prípade zhoršeného stavu…"/>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marL="438912" indent="-438912" defTabSz="1755604">
              <a:spcBef>
                <a:spcPts val="3200"/>
              </a:spcBef>
              <a:defRPr sz="3400"/>
            </a:pPr>
            <a:r>
              <a:t>psychiatrické ambulantné a lôžkové zariadenia - farmakoterapia, hospitalizácie v prípade zhoršeného stavu</a:t>
            </a:r>
          </a:p>
          <a:p>
            <a:pPr marL="438912" indent="-438912" defTabSz="1755604">
              <a:spcBef>
                <a:spcPts val="3200"/>
              </a:spcBef>
              <a:defRPr sz="3400"/>
            </a:pPr>
            <a:r>
              <a:t>ale - kľúčová rola sociálnej práce - sociálna rehabilitácia, komunitná psychiatria, case management, asertívne oslovovanie v teréne, práca s okolím klienta…</a:t>
            </a:r>
          </a:p>
          <a:p>
            <a:pPr marL="438912" indent="-438912" defTabSz="1755604">
              <a:spcBef>
                <a:spcPts val="3200"/>
              </a:spcBef>
              <a:defRPr sz="3400"/>
            </a:pPr>
            <a:r>
              <a:t>v súčasnosti po celej ČR v rámci reformy psychiatrickej starostlivosti (</a:t>
            </a:r>
            <a:r>
              <a:rPr u="sng">
                <a:solidFill>
                  <a:srgbClr val="0000FF"/>
                </a:solidFill>
                <a:uFill>
                  <a:solidFill>
                    <a:srgbClr val="0000FF"/>
                  </a:solidFill>
                </a:uFill>
                <a:hlinkClick r:id="rId2" invalidUrl="" action="" tgtFrame="" tooltip="" history="1" highlightClick="0" endSnd="0"/>
              </a:rPr>
              <a:t>https://www.reformapsychiatrie.cz</a:t>
            </a:r>
            <a:r>
              <a:t>) prebieha zakladanie a rozvoj CDZ</a:t>
            </a:r>
          </a:p>
          <a:p>
            <a:pPr marL="438912" indent="-438912" defTabSz="1755604">
              <a:spcBef>
                <a:spcPts val="3200"/>
              </a:spcBef>
              <a:defRPr sz="3400"/>
            </a:pPr>
            <a:r>
              <a:t>Brno - dve CDZ a ďalšie organizácie podporujúce ľudí s diagnostikovaným závažným duševným ochorením - Práh, Celsuz…</a:t>
            </a:r>
          </a:p>
          <a:p>
            <a:pPr marL="438912" indent="-438912" defTabSz="1755604">
              <a:spcBef>
                <a:spcPts val="3200"/>
              </a:spcBef>
              <a:defRPr sz="3400"/>
            </a:pPr>
            <a:r>
              <a:t>najprv je potrebné zabezpečiť základne potreby (sociálne, pracovné, zdravotné, atď.) inde, až potom je možné pre klienta sústrediť sa na psychoterapiu (Lotterman, 2005) (K)</a:t>
            </a:r>
          </a:p>
          <a:p>
            <a:pPr marL="438912" indent="-438912" defTabSz="1755604">
              <a:spcBef>
                <a:spcPts val="3200"/>
              </a:spcBef>
              <a:defRPr sz="3400"/>
            </a:pPr>
            <a:r>
              <a:t>systematická dlhodobá psychoterapia ale pre týchto ľudí často nie je reálne dostupná</a:t>
            </a:r>
          </a:p>
          <a:p>
            <a:pPr marL="438912" indent="-438912" defTabSz="1755604">
              <a:spcBef>
                <a:spcPts val="3200"/>
              </a:spcBef>
              <a:defRPr sz="3400"/>
            </a:pPr>
            <a:r>
              <a:t>v praxi často dochádza k chronickému užívaniu vysokých dávok antipsychotík, pričom efektivita tohto postupu je minimálne v niektorých situáciach (prvá ataka) otázna (Wunderink et al., 2013)</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Gestalt terapia pre ľudí s dg schizofrénia"/>
          <p:cNvSpPr txBox="1"/>
          <p:nvPr>
            <p:ph type="title"/>
          </p:nvPr>
        </p:nvSpPr>
        <p:spPr>
          <a:xfrm>
            <a:off x="1206500" y="952499"/>
            <a:ext cx="21971000" cy="1433165"/>
          </a:xfrm>
          <a:prstGeom prst="rect">
            <a:avLst/>
          </a:prstGeom>
        </p:spPr>
        <p:txBody>
          <a:bodyPr/>
          <a:lstStyle>
            <a:lvl1pPr>
              <a:defRPr spc="-200"/>
            </a:lvl1pPr>
          </a:lstStyle>
          <a:p>
            <a:pPr/>
            <a:r>
              <a:t>Gestalt terapia pre ľudí s dg schizofrénia</a:t>
            </a:r>
          </a:p>
        </p:txBody>
      </p:sp>
      <p:sp>
        <p:nvSpPr>
          <p:cNvPr id="204" name="Predstavenie GT ako takej"/>
          <p:cNvSpPr txBox="1"/>
          <p:nvPr>
            <p:ph type="body" sz="quarter" idx="1"/>
          </p:nvPr>
        </p:nvSpPr>
        <p:spPr>
          <a:xfrm>
            <a:off x="1206500" y="2245961"/>
            <a:ext cx="21971000" cy="934780"/>
          </a:xfrm>
          <a:prstGeom prst="rect">
            <a:avLst/>
          </a:prstGeom>
        </p:spPr>
        <p:txBody>
          <a:bodyPr/>
          <a:lstStyle/>
          <a:p>
            <a:pPr/>
            <a:r>
              <a:t>Predstavenie GT ako takej</a:t>
            </a:r>
          </a:p>
        </p:txBody>
      </p:sp>
      <p:sp>
        <p:nvSpPr>
          <p:cNvPr id="205" name="dôraz na uvedomovanie a kontakt…"/>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marL="463294" indent="-463294" defTabSz="1853137">
              <a:spcBef>
                <a:spcPts val="3400"/>
              </a:spcBef>
              <a:defRPr sz="3600"/>
            </a:pPr>
            <a:r>
              <a:t>dôraz na uvedomovanie a kontakt</a:t>
            </a:r>
          </a:p>
          <a:p>
            <a:pPr marL="463294" indent="-463294" defTabSz="1853137">
              <a:spcBef>
                <a:spcPts val="3400"/>
              </a:spcBef>
              <a:defRPr sz="3600"/>
            </a:pPr>
            <a:r>
              <a:t>vzťahová terapia, ktorá stojí na troch pilieroch:</a:t>
            </a:r>
          </a:p>
          <a:p>
            <a:pPr lvl="1" marL="1351280" indent="-675640" defTabSz="1853137">
              <a:spcBef>
                <a:spcPts val="3400"/>
              </a:spcBef>
              <a:buSzPct val="100000"/>
              <a:buAutoNum type="arabicPeriod" startAt="1"/>
              <a:defRPr sz="3600"/>
            </a:pPr>
            <a:r>
              <a:t>teória poľa</a:t>
            </a:r>
          </a:p>
          <a:p>
            <a:pPr lvl="1" marL="1351280" indent="-675640" defTabSz="1853137">
              <a:spcBef>
                <a:spcPts val="3400"/>
              </a:spcBef>
              <a:buSzPct val="100000"/>
              <a:buAutoNum type="arabicPeriod" startAt="1"/>
              <a:defRPr sz="3600"/>
            </a:pPr>
            <a:r>
              <a:t>fenomenologická metóda (popis, horizontalizácia, zátvorkovanie)</a:t>
            </a:r>
          </a:p>
          <a:p>
            <a:pPr lvl="1" marL="1351280" indent="-675640" defTabSz="1853137">
              <a:spcBef>
                <a:spcPts val="3400"/>
              </a:spcBef>
              <a:buSzPct val="100000"/>
              <a:buAutoNum type="arabicPeriod" startAt="1"/>
              <a:defRPr sz="3600"/>
            </a:pPr>
            <a:r>
              <a:t>existenciálny dialóg</a:t>
            </a:r>
          </a:p>
          <a:p>
            <a:pPr marL="463294" indent="-463294" defTabSz="1853137">
              <a:spcBef>
                <a:spcPts val="3400"/>
              </a:spcBef>
              <a:defRPr sz="3600"/>
            </a:pPr>
            <a:r>
              <a:t>Gestalt terapeut sa v praxi v dialógu s klientom intenzívne zameriava na proces uvedomovania (Polster &amp; Polster, 1973, s. 207-208): </a:t>
            </a:r>
            <a:r>
              <a:rPr i="1"/>
              <a:t>"The gestalt therapist repeatedly and frequently asks such questions as what are you aware of; what are you doing; what are you feeling; or what do you want. For a person to answer these questions he may have to abandon the ongoing flow of communication, turn his attention towards himself, identify what was indeed happening therein, and finally be able to report to another person about processes which might ordinarily remain unobstrusively underground or unattended.”</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Gestalt terapia pre ľudí s dg schizofrénia"/>
          <p:cNvSpPr txBox="1"/>
          <p:nvPr>
            <p:ph type="title"/>
          </p:nvPr>
        </p:nvSpPr>
        <p:spPr>
          <a:xfrm>
            <a:off x="1206500" y="952499"/>
            <a:ext cx="21971000" cy="1433165"/>
          </a:xfrm>
          <a:prstGeom prst="rect">
            <a:avLst/>
          </a:prstGeom>
        </p:spPr>
        <p:txBody>
          <a:bodyPr/>
          <a:lstStyle>
            <a:lvl1pPr>
              <a:defRPr spc="-200"/>
            </a:lvl1pPr>
          </a:lstStyle>
          <a:p>
            <a:pPr/>
            <a:r>
              <a:t>Gestalt terapia pre ľudí s dg schizofrénia</a:t>
            </a:r>
          </a:p>
        </p:txBody>
      </p:sp>
      <p:sp>
        <p:nvSpPr>
          <p:cNvPr id="208" name="Predstavenie GT ako takej"/>
          <p:cNvSpPr txBox="1"/>
          <p:nvPr>
            <p:ph type="body" sz="quarter" idx="1"/>
          </p:nvPr>
        </p:nvSpPr>
        <p:spPr>
          <a:xfrm>
            <a:off x="1206500" y="2245961"/>
            <a:ext cx="21971000" cy="934780"/>
          </a:xfrm>
          <a:prstGeom prst="rect">
            <a:avLst/>
          </a:prstGeom>
        </p:spPr>
        <p:txBody>
          <a:bodyPr/>
          <a:lstStyle/>
          <a:p>
            <a:pPr/>
            <a:r>
              <a:t>Predstavenie GT ako takej</a:t>
            </a:r>
          </a:p>
        </p:txBody>
      </p:sp>
      <p:sp>
        <p:nvSpPr>
          <p:cNvPr id="209" name="dôraz na “tady a teď”…"/>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marL="493776" indent="-493776" defTabSz="1975054">
              <a:spcBef>
                <a:spcPts val="3600"/>
              </a:spcBef>
              <a:defRPr sz="3800"/>
            </a:pPr>
            <a:r>
              <a:t>dôraz na “tady a teď”</a:t>
            </a:r>
          </a:p>
          <a:p>
            <a:pPr marL="493776" indent="-493776" defTabSz="1975054">
              <a:spcBef>
                <a:spcPts val="3600"/>
              </a:spcBef>
              <a:defRPr sz="3800"/>
            </a:pPr>
            <a:r>
              <a:t>zaoberanie sa skôr </a:t>
            </a:r>
            <a:r>
              <a:rPr i="1" u="sng"/>
              <a:t>čo</a:t>
            </a:r>
            <a:r>
              <a:t> a </a:t>
            </a:r>
            <a:r>
              <a:rPr i="1" u="sng"/>
              <a:t>ako</a:t>
            </a:r>
            <a:r>
              <a:t> oproti </a:t>
            </a:r>
            <a:r>
              <a:rPr i="1" u="sng"/>
              <a:t>prečo</a:t>
            </a:r>
            <a:endParaRPr i="1" u="sng"/>
          </a:p>
          <a:p>
            <a:pPr marL="493776" indent="-493776" defTabSz="1975054">
              <a:spcBef>
                <a:spcPts val="3600"/>
              </a:spcBef>
              <a:defRPr sz="3800"/>
            </a:pPr>
            <a:r>
              <a:t>kontaktný cyklus - proces napĺňania potrieb</a:t>
            </a:r>
          </a:p>
          <a:p>
            <a:pPr marL="493776" indent="-493776" defTabSz="1975054">
              <a:spcBef>
                <a:spcPts val="3600"/>
              </a:spcBef>
              <a:defRPr sz="3800"/>
            </a:pPr>
            <a:r>
              <a:t>narušenia kontaktu</a:t>
            </a:r>
          </a:p>
          <a:p>
            <a:pPr marL="493776" indent="-493776" defTabSz="1975054">
              <a:spcBef>
                <a:spcPts val="3600"/>
              </a:spcBef>
              <a:defRPr sz="3800"/>
            </a:pPr>
            <a:r>
              <a:t>kreatívne prispôsobovanie / organizmická seberegulácia</a:t>
            </a:r>
            <a:endParaRPr i="1" u="sng"/>
          </a:p>
          <a:p>
            <a:pPr marL="493776" indent="-493776" defTabSz="1975054">
              <a:spcBef>
                <a:spcPts val="3600"/>
              </a:spcBef>
              <a:defRPr sz="3800"/>
            </a:pPr>
            <a:r>
              <a:t>využívanie experimentov</a:t>
            </a:r>
          </a:p>
          <a:p>
            <a:pPr marL="493776" indent="-493776" defTabSz="1975054">
              <a:spcBef>
                <a:spcPts val="3600"/>
              </a:spcBef>
              <a:defRPr sz="3800"/>
            </a:pPr>
            <a:r>
              <a:t>ciele: privlastňovať si svoje prežitky, prevziať zodpovednosť za svoje činy a za svoje prežívanie, rozvinúť dobrú schopnosť uvedomovania - vo výsledku: </a:t>
            </a:r>
            <a:r>
              <a:rPr b="1"/>
              <a:t>uvedomiť si svoje potreby, uvedomiť si kde napĺňanie týchto potrieb sabotujeme a na základe tohto uvedomenia začať tieto potreby plynule realizovať</a:t>
            </a:r>
            <a:r>
              <a:t> (pochopiteľne tiež s uvedomovaným dopadom na okolie)</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Nadpis 1"/>
          <p:cNvSpPr txBox="1"/>
          <p:nvPr>
            <p:ph type="title"/>
          </p:nvPr>
        </p:nvSpPr>
        <p:spPr>
          <a:xfrm>
            <a:off x="5791200" y="1528746"/>
            <a:ext cx="17221200" cy="2586056"/>
          </a:xfrm>
          <a:prstGeom prst="rect">
            <a:avLst/>
          </a:prstGeom>
        </p:spPr>
        <p:txBody>
          <a:bodyPr/>
          <a:lstStyle/>
          <a:p>
            <a:pPr/>
            <a:r>
              <a:t>moja diplomová práca</a:t>
            </a:r>
          </a:p>
        </p:txBody>
      </p:sp>
      <p:sp>
        <p:nvSpPr>
          <p:cNvPr id="212" name="Zástupný symbol pro obsah 2"/>
          <p:cNvSpPr txBox="1"/>
          <p:nvPr>
            <p:ph type="body" idx="1"/>
          </p:nvPr>
        </p:nvSpPr>
        <p:spPr>
          <a:xfrm>
            <a:off x="1371600" y="4389120"/>
            <a:ext cx="21640800" cy="8048250"/>
          </a:xfrm>
          <a:prstGeom prst="rect">
            <a:avLst/>
          </a:prstGeom>
        </p:spPr>
        <p:txBody>
          <a:bodyPr/>
          <a:lstStyle/>
          <a:p>
            <a:pPr/>
            <a:r>
              <a:t>kvalitatívny výskum</a:t>
            </a:r>
          </a:p>
          <a:p>
            <a:pPr/>
            <a:r>
              <a:t>výskumná otázka: AKO GESTALT TERAPEUTI PRACUJÚ V INDIVIDUÁLNEJ PSYCHOTERAPII S KLIENTAMI S DIAGNOSTIKOVANOU SCHIZOFRÉNIOU?</a:t>
            </a:r>
          </a:p>
          <a:p>
            <a:pPr/>
            <a:r>
              <a:t>n=7</a:t>
            </a:r>
          </a:p>
          <a:p>
            <a:pPr/>
            <a:r>
              <a:t>respondenti – Gestalt terapeuti pôsobiaci v ČR</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Nadpis 1"/>
          <p:cNvSpPr txBox="1"/>
          <p:nvPr>
            <p:ph type="title"/>
          </p:nvPr>
        </p:nvSpPr>
        <p:spPr>
          <a:xfrm>
            <a:off x="5791200" y="1528746"/>
            <a:ext cx="17221200" cy="2586056"/>
          </a:xfrm>
          <a:prstGeom prst="rect">
            <a:avLst/>
          </a:prstGeom>
        </p:spPr>
        <p:txBody>
          <a:bodyPr/>
          <a:lstStyle/>
          <a:p>
            <a:pPr/>
            <a:r>
              <a:t>výsledný model</a:t>
            </a:r>
          </a:p>
        </p:txBody>
      </p:sp>
      <p:pic>
        <p:nvPicPr>
          <p:cNvPr id="215" name="Zástupný symbol pro obsah 3" descr="Zástupný symbol pro obsah 3"/>
          <p:cNvPicPr>
            <a:picLocks noChangeAspect="1"/>
          </p:cNvPicPr>
          <p:nvPr/>
        </p:nvPicPr>
        <p:blipFill>
          <a:blip r:embed="rId2">
            <a:extLst/>
          </a:blip>
          <a:stretch>
            <a:fillRect/>
          </a:stretch>
        </p:blipFill>
        <p:spPr>
          <a:xfrm>
            <a:off x="-3" y="0"/>
            <a:ext cx="24384004" cy="14139477"/>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Nadpis 1"/>
          <p:cNvSpPr txBox="1"/>
          <p:nvPr>
            <p:ph type="title"/>
          </p:nvPr>
        </p:nvSpPr>
        <p:spPr>
          <a:xfrm>
            <a:off x="0" y="2918692"/>
            <a:ext cx="12838546" cy="2937165"/>
          </a:xfrm>
          <a:prstGeom prst="rect">
            <a:avLst/>
          </a:prstGeom>
        </p:spPr>
        <p:txBody>
          <a:bodyPr/>
          <a:lstStyle>
            <a:lvl1pPr algn="ctr"/>
          </a:lstStyle>
          <a:p>
            <a:pPr/>
            <a:r>
              <a:t>„niečo chýba“</a:t>
            </a:r>
          </a:p>
        </p:txBody>
      </p:sp>
      <p:sp>
        <p:nvSpPr>
          <p:cNvPr id="218" name="Zástupný symbol pro obsah 2"/>
          <p:cNvSpPr txBox="1"/>
          <p:nvPr>
            <p:ph type="body" idx="1"/>
          </p:nvPr>
        </p:nvSpPr>
        <p:spPr>
          <a:xfrm>
            <a:off x="1371600" y="4389120"/>
            <a:ext cx="21640800" cy="8048250"/>
          </a:xfrm>
          <a:prstGeom prst="rect">
            <a:avLst/>
          </a:prstGeom>
        </p:spPr>
        <p:txBody>
          <a:bodyPr/>
          <a:lstStyle/>
          <a:p>
            <a:pPr/>
          </a:p>
          <a:p>
            <a:pPr/>
          </a:p>
          <a:p>
            <a:pPr/>
          </a:p>
          <a:p>
            <a:pPr/>
            <a:r>
              <a:t>tzv. centrálna kategória – základ výsledného modelu</a:t>
            </a:r>
          </a:p>
          <a:p>
            <a:pPr/>
            <a:r>
              <a:t>v terapii chýba kontakt, emočné reakcie klienta, zdieľané porozumenie základom reality, základný pocit bezpečia a stability terapeutickej situácie, štruktúra, zdravé obranné mechanizmy, trpezlivosť terapeuta...</a:t>
            </a:r>
          </a:p>
          <a:p>
            <a:pPr/>
            <a:r>
              <a:t>nie je to myslené tak, že „chýbanie“ je len na strane klienta</a:t>
            </a:r>
          </a:p>
          <a:p>
            <a:pPr/>
            <a:r>
              <a:t>„niečo chýba“ celej terapeutickej situácii</a:t>
            </a:r>
          </a:p>
        </p:txBody>
      </p:sp>
      <p:pic>
        <p:nvPicPr>
          <p:cNvPr id="219" name="Obrázek 3" descr="Obrázek 3"/>
          <p:cNvPicPr>
            <a:picLocks noChangeAspect="1"/>
          </p:cNvPicPr>
          <p:nvPr/>
        </p:nvPicPr>
        <p:blipFill>
          <a:blip r:embed="rId2">
            <a:extLst/>
          </a:blip>
          <a:stretch>
            <a:fillRect/>
          </a:stretch>
        </p:blipFill>
        <p:spPr>
          <a:xfrm>
            <a:off x="12838545" y="0"/>
            <a:ext cx="11545455" cy="6694828"/>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Nadpis 1"/>
          <p:cNvSpPr txBox="1"/>
          <p:nvPr>
            <p:ph type="title"/>
          </p:nvPr>
        </p:nvSpPr>
        <p:spPr>
          <a:xfrm>
            <a:off x="0" y="2918692"/>
            <a:ext cx="12838546" cy="2937165"/>
          </a:xfrm>
          <a:prstGeom prst="rect">
            <a:avLst/>
          </a:prstGeom>
        </p:spPr>
        <p:txBody>
          <a:bodyPr/>
          <a:lstStyle/>
          <a:p>
            <a:pPr algn="ctr" defTabSz="1591055">
              <a:defRPr sz="6200"/>
            </a:pPr>
            <a:r>
              <a:t>Terapeut</a:t>
            </a:r>
            <a:br/>
            <a:r>
              <a:t>aktívne</a:t>
            </a:r>
            <a:br/>
            <a:r>
              <a:t>dopĺňa</a:t>
            </a:r>
          </a:p>
        </p:txBody>
      </p:sp>
      <p:sp>
        <p:nvSpPr>
          <p:cNvPr id="222" name="Zástupný symbol pro obsah 2"/>
          <p:cNvSpPr txBox="1"/>
          <p:nvPr>
            <p:ph type="body" idx="1"/>
          </p:nvPr>
        </p:nvSpPr>
        <p:spPr>
          <a:xfrm>
            <a:off x="1371600" y="4389120"/>
            <a:ext cx="21640800" cy="8048250"/>
          </a:xfrm>
          <a:prstGeom prst="rect">
            <a:avLst/>
          </a:prstGeom>
        </p:spPr>
        <p:txBody>
          <a:bodyPr/>
          <a:lstStyle/>
          <a:p>
            <a:pPr marL="0" indent="0">
              <a:buSzTx/>
              <a:buNone/>
            </a:pPr>
          </a:p>
          <a:p>
            <a:pPr/>
          </a:p>
          <a:p>
            <a:pPr/>
          </a:p>
          <a:p>
            <a:pPr/>
            <a:r>
              <a:t>keďže terapeutickej situácii „niečo chýba“, tak terapeut na to reaguje a do terapie sa o to viac snaží chýbajúce prvky „dopĺňať“</a:t>
            </a:r>
          </a:p>
          <a:p>
            <a:pPr/>
            <a:r>
              <a:t>všeobecne je potrebné byť ako terapeut oveľa viac aktívny, ako pri práci s neurotickou (úzkostnou) problematikou (K)</a:t>
            </a:r>
          </a:p>
          <a:p>
            <a:pPr/>
            <a:r>
              <a:t>terapeut dopĺňa do dvoch smerov...</a:t>
            </a:r>
          </a:p>
          <a:p>
            <a:pPr lvl="1" marL="914400" indent="-457200">
              <a:spcBef>
                <a:spcPts val="1000"/>
              </a:spcBef>
              <a:defRPr sz="4000"/>
            </a:pPr>
            <a:r>
              <a:t>do SVETA – „podpora pri ukotvovaní vo svete“</a:t>
            </a:r>
          </a:p>
          <a:p>
            <a:pPr lvl="1" marL="914400" indent="-457200">
              <a:spcBef>
                <a:spcPts val="1000"/>
              </a:spcBef>
              <a:defRPr sz="4000"/>
            </a:pPr>
            <a:r>
              <a:t>do VZŤAHU – „zvýšenie zodpovednosti za vzťah“</a:t>
            </a:r>
          </a:p>
        </p:txBody>
      </p:sp>
      <p:pic>
        <p:nvPicPr>
          <p:cNvPr id="223" name="Obrázek 3" descr="Obrázek 3"/>
          <p:cNvPicPr>
            <a:picLocks noChangeAspect="1"/>
          </p:cNvPicPr>
          <p:nvPr/>
        </p:nvPicPr>
        <p:blipFill>
          <a:blip r:embed="rId2">
            <a:extLst/>
          </a:blip>
          <a:stretch>
            <a:fillRect/>
          </a:stretch>
        </p:blipFill>
        <p:spPr>
          <a:xfrm>
            <a:off x="12838545" y="0"/>
            <a:ext cx="11545455" cy="6694828"/>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Nadpis 1"/>
          <p:cNvSpPr txBox="1"/>
          <p:nvPr>
            <p:ph type="title"/>
          </p:nvPr>
        </p:nvSpPr>
        <p:spPr>
          <a:xfrm>
            <a:off x="0" y="2918692"/>
            <a:ext cx="12838546" cy="2937165"/>
          </a:xfrm>
          <a:prstGeom prst="rect">
            <a:avLst/>
          </a:prstGeom>
        </p:spPr>
        <p:txBody>
          <a:bodyPr/>
          <a:lstStyle/>
          <a:p>
            <a:pPr algn="ctr" defTabSz="1591055">
              <a:defRPr sz="6200"/>
            </a:pPr>
            <a:r>
              <a:t>podpora</a:t>
            </a:r>
            <a:br/>
            <a:r>
              <a:t>pri ukotvovaní</a:t>
            </a:r>
            <a:br/>
            <a:r>
              <a:t>vo svete</a:t>
            </a:r>
          </a:p>
        </p:txBody>
      </p:sp>
      <p:sp>
        <p:nvSpPr>
          <p:cNvPr id="226" name="Zástupný symbol pro obsah 2"/>
          <p:cNvSpPr txBox="1"/>
          <p:nvPr>
            <p:ph type="body" idx="1"/>
          </p:nvPr>
        </p:nvSpPr>
        <p:spPr>
          <a:xfrm>
            <a:off x="1371600" y="4389120"/>
            <a:ext cx="21640800" cy="8048250"/>
          </a:xfrm>
          <a:prstGeom prst="rect">
            <a:avLst/>
          </a:prstGeom>
        </p:spPr>
        <p:txBody>
          <a:bodyPr/>
          <a:lstStyle/>
          <a:p>
            <a:pPr marL="406908" indent="-406908" defTabSz="1627632">
              <a:lnSpc>
                <a:spcPct val="72000"/>
              </a:lnSpc>
              <a:spcBef>
                <a:spcPts val="1700"/>
              </a:spcBef>
              <a:defRPr sz="3500"/>
            </a:pPr>
          </a:p>
          <a:p>
            <a:pPr marL="406908" indent="-406908" defTabSz="1627632">
              <a:lnSpc>
                <a:spcPct val="72000"/>
              </a:lnSpc>
              <a:spcBef>
                <a:spcPts val="1700"/>
              </a:spcBef>
              <a:defRPr sz="3500"/>
            </a:pPr>
          </a:p>
          <a:p>
            <a:pPr marL="406908" indent="-406908" defTabSz="1627632">
              <a:lnSpc>
                <a:spcPct val="72000"/>
              </a:lnSpc>
              <a:spcBef>
                <a:spcPts val="1700"/>
              </a:spcBef>
              <a:defRPr sz="3500"/>
            </a:pPr>
          </a:p>
          <a:p>
            <a:pPr marL="406908" indent="-406908" defTabSz="1627632">
              <a:lnSpc>
                <a:spcPct val="72000"/>
              </a:lnSpc>
              <a:spcBef>
                <a:spcPts val="1700"/>
              </a:spcBef>
              <a:defRPr sz="3500"/>
            </a:pPr>
          </a:p>
          <a:p>
            <a:pPr marL="406908" indent="-406908" defTabSz="1627632">
              <a:lnSpc>
                <a:spcPct val="72000"/>
              </a:lnSpc>
              <a:spcBef>
                <a:spcPts val="1700"/>
              </a:spcBef>
              <a:defRPr sz="3500"/>
            </a:pPr>
            <a:r>
              <a:t>kompenzácia klientovej praktickej „stratenosti“ v realite</a:t>
            </a:r>
          </a:p>
          <a:p>
            <a:pPr marL="406908" indent="-406908" defTabSz="1627632">
              <a:lnSpc>
                <a:spcPct val="72000"/>
              </a:lnSpc>
              <a:spcBef>
                <a:spcPts val="1700"/>
              </a:spcBef>
              <a:defRPr sz="3500"/>
            </a:pPr>
            <a:r>
              <a:t>dopĺňanie chýbajúcich prvkov, oporných bodov, informácií…</a:t>
            </a:r>
          </a:p>
          <a:p>
            <a:pPr marL="406908" indent="-406908" defTabSz="1627632">
              <a:lnSpc>
                <a:spcPct val="72000"/>
              </a:lnSpc>
              <a:spcBef>
                <a:spcPts val="1700"/>
              </a:spcBef>
              <a:defRPr sz="3500"/>
            </a:pPr>
            <a:r>
              <a:t>pomoc napríklad s...</a:t>
            </a:r>
          </a:p>
          <a:p>
            <a:pPr lvl="1" marL="813816" indent="-406908" defTabSz="1627632">
              <a:lnSpc>
                <a:spcPct val="72000"/>
              </a:lnSpc>
              <a:spcBef>
                <a:spcPts val="800"/>
              </a:spcBef>
              <a:defRPr sz="3200"/>
            </a:pPr>
            <a:r>
              <a:t>budovaním sociálnej podpornej siete</a:t>
            </a:r>
          </a:p>
          <a:p>
            <a:pPr lvl="1" marL="813816" indent="-406908" defTabSz="1627632">
              <a:lnSpc>
                <a:spcPct val="72000"/>
              </a:lnSpc>
              <a:spcBef>
                <a:spcPts val="800"/>
              </a:spcBef>
              <a:defRPr sz="3200"/>
            </a:pPr>
            <a:r>
              <a:t>tvorbou denného režimu</a:t>
            </a:r>
          </a:p>
          <a:p>
            <a:pPr lvl="1" marL="813816" indent="-406908" defTabSz="1627632">
              <a:lnSpc>
                <a:spcPct val="72000"/>
              </a:lnSpc>
              <a:spcBef>
                <a:spcPts val="800"/>
              </a:spcBef>
              <a:defRPr sz="3200"/>
            </a:pPr>
            <a:r>
              <a:t>hľadaním záľub</a:t>
            </a:r>
          </a:p>
          <a:p>
            <a:pPr lvl="1" marL="813816" indent="-406908" defTabSz="1627632">
              <a:lnSpc>
                <a:spcPct val="72000"/>
              </a:lnSpc>
              <a:spcBef>
                <a:spcPts val="800"/>
              </a:spcBef>
              <a:defRPr sz="3200"/>
            </a:pPr>
            <a:r>
              <a:t>edukáciou – informácie o schizofrénii, učenie sa signálom dekompenzácie, krízové postupy...</a:t>
            </a:r>
          </a:p>
          <a:p>
            <a:pPr marL="406908" indent="-406908" defTabSz="1627632">
              <a:lnSpc>
                <a:spcPct val="72000"/>
              </a:lnSpc>
              <a:spcBef>
                <a:spcPts val="1700"/>
              </a:spcBef>
              <a:defRPr sz="3500"/>
            </a:pPr>
            <a:r>
              <a:t>prípadne intervencie smerujúce aktívne k zabraňovaniu škodám v klientovom svete</a:t>
            </a:r>
          </a:p>
          <a:p>
            <a:pPr marL="406908" indent="-406908" defTabSz="1627632">
              <a:lnSpc>
                <a:spcPct val="72000"/>
              </a:lnSpc>
              <a:spcBef>
                <a:spcPts val="1700"/>
              </a:spcBef>
              <a:defRPr sz="3500"/>
            </a:pPr>
            <a:r>
              <a:t>potenciálne možné do veľkej miery nahradiť fungujúcou spoluprácou s komunitnými službami, case management…</a:t>
            </a:r>
          </a:p>
        </p:txBody>
      </p:sp>
      <p:pic>
        <p:nvPicPr>
          <p:cNvPr id="227" name="Obrázek 3" descr="Obrázek 3"/>
          <p:cNvPicPr>
            <a:picLocks noChangeAspect="1"/>
          </p:cNvPicPr>
          <p:nvPr/>
        </p:nvPicPr>
        <p:blipFill>
          <a:blip r:embed="rId2">
            <a:extLst/>
          </a:blip>
          <a:stretch>
            <a:fillRect/>
          </a:stretch>
        </p:blipFill>
        <p:spPr>
          <a:xfrm>
            <a:off x="12838545" y="0"/>
            <a:ext cx="11545455" cy="6694828"/>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Nadpis 1"/>
          <p:cNvSpPr txBox="1"/>
          <p:nvPr>
            <p:ph type="title"/>
          </p:nvPr>
        </p:nvSpPr>
        <p:spPr>
          <a:xfrm>
            <a:off x="0" y="2918692"/>
            <a:ext cx="12838546" cy="2937165"/>
          </a:xfrm>
          <a:prstGeom prst="rect">
            <a:avLst/>
          </a:prstGeom>
        </p:spPr>
        <p:txBody>
          <a:bodyPr/>
          <a:lstStyle/>
          <a:p>
            <a:pPr algn="ctr" defTabSz="1591055">
              <a:defRPr sz="6200"/>
            </a:pPr>
            <a:r>
              <a:t>zvýšenie </a:t>
            </a:r>
            <a:br/>
            <a:r>
              <a:t>zodpovednosti</a:t>
            </a:r>
            <a:br/>
            <a:r>
              <a:t>za vzťah</a:t>
            </a:r>
          </a:p>
        </p:txBody>
      </p:sp>
      <p:sp>
        <p:nvSpPr>
          <p:cNvPr id="230" name="Zástupný symbol pro obsah 2"/>
          <p:cNvSpPr txBox="1"/>
          <p:nvPr>
            <p:ph type="body" idx="1"/>
          </p:nvPr>
        </p:nvSpPr>
        <p:spPr>
          <a:xfrm>
            <a:off x="1371600" y="4389120"/>
            <a:ext cx="21640800" cy="8048250"/>
          </a:xfrm>
          <a:prstGeom prst="rect">
            <a:avLst/>
          </a:prstGeom>
        </p:spPr>
        <p:txBody>
          <a:bodyPr/>
          <a:lstStyle/>
          <a:p>
            <a:pPr marL="0" indent="0" defTabSz="1792222">
              <a:lnSpc>
                <a:spcPct val="81000"/>
              </a:lnSpc>
              <a:spcBef>
                <a:spcPts val="1900"/>
              </a:spcBef>
              <a:buSzTx/>
              <a:buNone/>
              <a:defRPr sz="4300"/>
            </a:pPr>
          </a:p>
          <a:p>
            <a:pPr marL="448055" indent="-448055" defTabSz="1792222">
              <a:lnSpc>
                <a:spcPct val="81000"/>
              </a:lnSpc>
              <a:spcBef>
                <a:spcPts val="1900"/>
              </a:spcBef>
              <a:defRPr sz="4300"/>
            </a:pPr>
          </a:p>
          <a:p>
            <a:pPr marL="448055" indent="-448055" defTabSz="1792222">
              <a:lnSpc>
                <a:spcPct val="81000"/>
              </a:lnSpc>
              <a:spcBef>
                <a:spcPts val="1900"/>
              </a:spcBef>
              <a:defRPr sz="4300"/>
            </a:pPr>
          </a:p>
          <a:p>
            <a:pPr marL="448055" indent="-448055" defTabSz="1792222">
              <a:lnSpc>
                <a:spcPct val="81000"/>
              </a:lnSpc>
              <a:spcBef>
                <a:spcPts val="1900"/>
              </a:spcBef>
              <a:defRPr sz="4300"/>
            </a:pPr>
            <a:r>
              <a:t>oproti práci s klientom s neurotickými obtiažami je potrebné pristúpiť k tvorbe a udržaniu vzťahu aktívnejšie (K)</a:t>
            </a:r>
          </a:p>
          <a:p>
            <a:pPr marL="448055" indent="-448055" defTabSz="1792222">
              <a:lnSpc>
                <a:spcPct val="81000"/>
              </a:lnSpc>
              <a:spcBef>
                <a:spcPts val="1900"/>
              </a:spcBef>
              <a:defRPr sz="4300"/>
            </a:pPr>
            <a:r>
              <a:t>terapeut preberá za vzťah (... kontakt, vzťah a teda vlastne za celú prebiehajúcu Gestalt terapiu ako takú) vyššiu zodpovednosť, čo sa realizuje v štyroch rôznych oblastiach:</a:t>
            </a:r>
          </a:p>
          <a:p>
            <a:pPr lvl="1" marL="896111" indent="-448055" defTabSz="1792222">
              <a:lnSpc>
                <a:spcPct val="81000"/>
              </a:lnSpc>
              <a:spcBef>
                <a:spcPts val="900"/>
              </a:spcBef>
              <a:defRPr sz="3900"/>
            </a:pPr>
            <a:r>
              <a:t>Regulácia nárokov a očakávaní </a:t>
            </a:r>
          </a:p>
          <a:p>
            <a:pPr lvl="1" marL="896111" indent="-448055" defTabSz="1792222">
              <a:lnSpc>
                <a:spcPct val="81000"/>
              </a:lnSpc>
              <a:spcBef>
                <a:spcPts val="900"/>
              </a:spcBef>
              <a:defRPr sz="3900"/>
            </a:pPr>
            <a:r>
              <a:t>Tvorba bazálneho bezpečia </a:t>
            </a:r>
          </a:p>
          <a:p>
            <a:pPr lvl="1" marL="896111" indent="-448055" defTabSz="1792222">
              <a:lnSpc>
                <a:spcPct val="81000"/>
              </a:lnSpc>
              <a:spcBef>
                <a:spcPts val="900"/>
              </a:spcBef>
              <a:defRPr sz="3900"/>
            </a:pPr>
            <a:r>
              <a:t>Podpora kontaktu</a:t>
            </a:r>
          </a:p>
          <a:p>
            <a:pPr lvl="1" marL="896111" indent="-448055" defTabSz="1792222">
              <a:lnSpc>
                <a:spcPct val="81000"/>
              </a:lnSpc>
              <a:spcBef>
                <a:spcPts val="900"/>
              </a:spcBef>
              <a:defRPr sz="3900"/>
            </a:pPr>
            <a:r>
              <a:t>Autorita</a:t>
            </a:r>
          </a:p>
        </p:txBody>
      </p:sp>
      <p:pic>
        <p:nvPicPr>
          <p:cNvPr id="231" name="Obrázek 3" descr="Obrázek 3"/>
          <p:cNvPicPr>
            <a:picLocks noChangeAspect="1"/>
          </p:cNvPicPr>
          <p:nvPr/>
        </p:nvPicPr>
        <p:blipFill>
          <a:blip r:embed="rId2">
            <a:extLst/>
          </a:blip>
          <a:stretch>
            <a:fillRect/>
          </a:stretch>
        </p:blipFill>
        <p:spPr>
          <a:xfrm>
            <a:off x="12838545" y="0"/>
            <a:ext cx="11545455" cy="6694828"/>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Nadpis 1"/>
          <p:cNvSpPr txBox="1"/>
          <p:nvPr>
            <p:ph type="title"/>
          </p:nvPr>
        </p:nvSpPr>
        <p:spPr>
          <a:xfrm>
            <a:off x="0" y="2918692"/>
            <a:ext cx="12838546" cy="2937165"/>
          </a:xfrm>
          <a:prstGeom prst="rect">
            <a:avLst/>
          </a:prstGeom>
        </p:spPr>
        <p:txBody>
          <a:bodyPr/>
          <a:lstStyle/>
          <a:p>
            <a:pPr algn="ctr" defTabSz="1591055">
              <a:defRPr sz="6200"/>
            </a:pPr>
            <a:r>
              <a:t>regulácia</a:t>
            </a:r>
            <a:br/>
            <a:r>
              <a:t>nárokov</a:t>
            </a:r>
            <a:br/>
            <a:r>
              <a:t>a očakávaní</a:t>
            </a:r>
          </a:p>
        </p:txBody>
      </p:sp>
      <p:sp>
        <p:nvSpPr>
          <p:cNvPr id="234" name="Zástupný symbol pro obsah 2"/>
          <p:cNvSpPr txBox="1"/>
          <p:nvPr>
            <p:ph type="body" idx="1"/>
          </p:nvPr>
        </p:nvSpPr>
        <p:spPr>
          <a:xfrm>
            <a:off x="1371600" y="4389120"/>
            <a:ext cx="21640800" cy="8048250"/>
          </a:xfrm>
          <a:prstGeom prst="rect">
            <a:avLst/>
          </a:prstGeom>
        </p:spPr>
        <p:txBody>
          <a:bodyPr/>
          <a:lstStyle/>
          <a:p>
            <a:pPr marL="0" indent="0" defTabSz="1408174">
              <a:spcBef>
                <a:spcPts val="1500"/>
              </a:spcBef>
              <a:buSzTx/>
              <a:buNone/>
              <a:defRPr sz="3300"/>
            </a:pPr>
          </a:p>
          <a:p>
            <a:pPr marL="352042" indent="-352042" defTabSz="1408174">
              <a:spcBef>
                <a:spcPts val="1500"/>
              </a:spcBef>
              <a:defRPr sz="3300"/>
            </a:pPr>
          </a:p>
          <a:p>
            <a:pPr marL="352042" indent="-352042" defTabSz="1408174">
              <a:spcBef>
                <a:spcPts val="1500"/>
              </a:spcBef>
              <a:defRPr sz="3300"/>
            </a:pPr>
          </a:p>
          <a:p>
            <a:pPr marL="352042" indent="-352042" defTabSz="1408174">
              <a:spcBef>
                <a:spcPts val="1500"/>
              </a:spcBef>
              <a:defRPr sz="3300"/>
            </a:pPr>
          </a:p>
          <a:p>
            <a:pPr marL="352042" indent="-352042" defTabSz="1408174">
              <a:spcBef>
                <a:spcPts val="1500"/>
              </a:spcBef>
              <a:defRPr sz="3300"/>
            </a:pPr>
            <a:r>
              <a:t>pre túto terapeutickú prácu sú na terapeutov kladené v rôznych ohľadoch vysoké nároky</a:t>
            </a:r>
          </a:p>
          <a:p>
            <a:pPr marL="352042" indent="-352042" defTabSz="1408174">
              <a:spcBef>
                <a:spcPts val="1500"/>
              </a:spcBef>
              <a:defRPr sz="3300"/>
            </a:pPr>
            <a:r>
              <a:t>terapeut, ktorý chce s ľuďmi zasiahnutými psychózou pracovať a utvoriť s nimi zmysluplný liečivý kontakt, musí vedieť rozpoznať a zvládnuť svoju vlastnú „psychotickú“ oblasť, musí byť schopný containementu hlbokej bolesti zažívanej klientom a musí vedieť udržiavať si svoju podporu a sebepodporu nutnú k zvládaniu vlastnej ťažoby prameniacej z tejto práce (Spagnuolo Lobb, 2003)</a:t>
            </a:r>
          </a:p>
          <a:p>
            <a:pPr marL="352042" indent="-352042" defTabSz="1408174">
              <a:spcBef>
                <a:spcPts val="1500"/>
              </a:spcBef>
              <a:defRPr sz="3300"/>
            </a:pPr>
            <a:r>
              <a:t>naopak terapeuti často vedome znižujú nároky a očakávania od klientov</a:t>
            </a:r>
          </a:p>
          <a:p>
            <a:pPr marL="352042" indent="-352042" defTabSz="1408174">
              <a:spcBef>
                <a:spcPts val="1500"/>
              </a:spcBef>
              <a:defRPr sz="3300"/>
            </a:pPr>
            <a:r>
              <a:t>dôsledné uvedomovanie a seberegulácia terapeuta v tejto oblasti sú pre dobrý priebeh terapie podstatné</a:t>
            </a:r>
          </a:p>
          <a:p>
            <a:pPr marL="352042" indent="-352042" defTabSz="1408174">
              <a:spcBef>
                <a:spcPts val="1500"/>
              </a:spcBef>
              <a:defRPr sz="3300"/>
            </a:pPr>
            <a:r>
              <a:t>a je to kľúčové k zvládaniu pocitov frustrácie terapeuta</a:t>
            </a:r>
          </a:p>
        </p:txBody>
      </p:sp>
      <p:pic>
        <p:nvPicPr>
          <p:cNvPr id="235" name="Obrázek 3" descr="Obrázek 3"/>
          <p:cNvPicPr>
            <a:picLocks noChangeAspect="1"/>
          </p:cNvPicPr>
          <p:nvPr/>
        </p:nvPicPr>
        <p:blipFill>
          <a:blip r:embed="rId2">
            <a:extLst/>
          </a:blip>
          <a:stretch>
            <a:fillRect/>
          </a:stretch>
        </p:blipFill>
        <p:spPr>
          <a:xfrm>
            <a:off x="12838545" y="0"/>
            <a:ext cx="11545455" cy="6694828"/>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Má psychoterapia u ľudí s dg schizofrénie zmysel?"/>
          <p:cNvSpPr txBox="1"/>
          <p:nvPr>
            <p:ph type="title"/>
          </p:nvPr>
        </p:nvSpPr>
        <p:spPr>
          <a:xfrm>
            <a:off x="1206500" y="952499"/>
            <a:ext cx="21971000" cy="1433165"/>
          </a:xfrm>
          <a:prstGeom prst="rect">
            <a:avLst/>
          </a:prstGeom>
        </p:spPr>
        <p:txBody>
          <a:bodyPr/>
          <a:lstStyle>
            <a:lvl1pPr defTabSz="2121354">
              <a:defRPr spc="-200" sz="7300"/>
            </a:lvl1pPr>
          </a:lstStyle>
          <a:p>
            <a:pPr/>
            <a:r>
              <a:t>Má psychoterapia u ľudí s dg schizofrénie zmysel?</a:t>
            </a:r>
          </a:p>
        </p:txBody>
      </p:sp>
      <p:sp>
        <p:nvSpPr>
          <p:cNvPr id="168" name="Slide Subtitle"/>
          <p:cNvSpPr txBox="1"/>
          <p:nvPr>
            <p:ph type="body" sz="quarter" idx="1"/>
          </p:nvPr>
        </p:nvSpPr>
        <p:spPr>
          <a:xfrm>
            <a:off x="1206500" y="2245961"/>
            <a:ext cx="21971000" cy="934780"/>
          </a:xfrm>
          <a:prstGeom prst="rect">
            <a:avLst/>
          </a:prstGeom>
        </p:spPr>
        <p:txBody>
          <a:bodyPr/>
          <a:lstStyle/>
          <a:p>
            <a:pPr/>
          </a:p>
        </p:txBody>
      </p:sp>
      <p:sp>
        <p:nvSpPr>
          <p:cNvPr id="169" name="Prečo áno?…"/>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Prečo áno?</a:t>
            </a:r>
          </a:p>
          <a:p>
            <a:pPr/>
            <a:r>
              <a:t>Prečo nie?</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Nadpis 1"/>
          <p:cNvSpPr txBox="1"/>
          <p:nvPr>
            <p:ph type="title"/>
          </p:nvPr>
        </p:nvSpPr>
        <p:spPr>
          <a:xfrm>
            <a:off x="0" y="2918692"/>
            <a:ext cx="12838546" cy="2937165"/>
          </a:xfrm>
          <a:prstGeom prst="rect">
            <a:avLst/>
          </a:prstGeom>
        </p:spPr>
        <p:txBody>
          <a:bodyPr/>
          <a:lstStyle/>
          <a:p>
            <a:pPr algn="ctr"/>
            <a:r>
              <a:t>frustrácia</a:t>
            </a:r>
            <a:br/>
            <a:r>
              <a:t>terapeuta</a:t>
            </a:r>
          </a:p>
        </p:txBody>
      </p:sp>
      <p:sp>
        <p:nvSpPr>
          <p:cNvPr id="238" name="Zástupný symbol pro obsah 2"/>
          <p:cNvSpPr txBox="1"/>
          <p:nvPr>
            <p:ph type="body" idx="1"/>
          </p:nvPr>
        </p:nvSpPr>
        <p:spPr>
          <a:xfrm>
            <a:off x="1371600" y="4389120"/>
            <a:ext cx="21640800" cy="8048250"/>
          </a:xfrm>
          <a:prstGeom prst="rect">
            <a:avLst/>
          </a:prstGeom>
        </p:spPr>
        <p:txBody>
          <a:bodyPr/>
          <a:lstStyle/>
          <a:p>
            <a:pPr marL="0" indent="0">
              <a:lnSpc>
                <a:spcPct val="72000"/>
              </a:lnSpc>
              <a:buSzTx/>
              <a:buNone/>
              <a:defRPr sz="3600"/>
            </a:pPr>
          </a:p>
          <a:p>
            <a:pPr>
              <a:lnSpc>
                <a:spcPct val="72000"/>
              </a:lnSpc>
              <a:defRPr sz="3600"/>
            </a:pPr>
          </a:p>
          <a:p>
            <a:pPr>
              <a:lnSpc>
                <a:spcPct val="72000"/>
              </a:lnSpc>
              <a:defRPr sz="3600"/>
            </a:pPr>
          </a:p>
          <a:p>
            <a:pPr>
              <a:lnSpc>
                <a:spcPct val="72000"/>
              </a:lnSpc>
              <a:defRPr sz="3600"/>
            </a:pPr>
          </a:p>
          <a:p>
            <a:pPr>
              <a:lnSpc>
                <a:spcPct val="72000"/>
              </a:lnSpc>
              <a:defRPr sz="3600"/>
            </a:pPr>
            <a:r>
              <a:t>pocity únavy, nudy, frustrácie, nespokojnosti sú častý problém, vyplývajúci práve z celej zaťaženosti terapeutickej situácie („niečo chýba“)</a:t>
            </a:r>
          </a:p>
          <a:p>
            <a:pPr>
              <a:lnSpc>
                <a:spcPct val="72000"/>
              </a:lnSpc>
              <a:defRPr sz="3600"/>
            </a:pPr>
            <a:r>
              <a:t>frustrácia často pramení z:</a:t>
            </a:r>
          </a:p>
          <a:p>
            <a:pPr lvl="1" marL="914400" indent="-457200">
              <a:lnSpc>
                <a:spcPct val="72000"/>
              </a:lnSpc>
              <a:spcBef>
                <a:spcPts val="1000"/>
              </a:spcBef>
              <a:defRPr sz="3400"/>
            </a:pPr>
            <a:r>
              <a:t>(ne)kontaktu ako takého – terapeutovi „chýba kontakt“ s klientom</a:t>
            </a:r>
          </a:p>
          <a:p>
            <a:pPr lvl="1" marL="914400" indent="-457200">
              <a:lnSpc>
                <a:spcPct val="72000"/>
              </a:lnSpc>
              <a:spcBef>
                <a:spcPts val="1000"/>
              </a:spcBef>
              <a:defRPr sz="3400"/>
            </a:pPr>
            <a:r>
              <a:t>procesu terapie - terapeutovi „chýba pokrok“ terapie</a:t>
            </a:r>
          </a:p>
          <a:p>
            <a:pPr>
              <a:lnSpc>
                <a:spcPct val="72000"/>
              </a:lnSpc>
              <a:defRPr sz="3600"/>
            </a:pPr>
            <a:r>
              <a:t>vedomá práca s reguláciou nárokov a očakávaní môže byť dôležitý protektívny faktor voči objaveniu sa pocitov frustrácie (K)</a:t>
            </a:r>
          </a:p>
          <a:p>
            <a:pPr>
              <a:lnSpc>
                <a:spcPct val="72000"/>
              </a:lnSpc>
              <a:defRPr sz="3600"/>
            </a:pPr>
            <a:r>
              <a:t>čiže v zásade - je dôležité si pripustiť, že práca bude pomalá a pre terapeuta náročná a že nemá zmysel klásť na klientov nerealistické očakávania</a:t>
            </a:r>
          </a:p>
        </p:txBody>
      </p:sp>
      <p:pic>
        <p:nvPicPr>
          <p:cNvPr id="239" name="Obrázek 3" descr="Obrázek 3"/>
          <p:cNvPicPr>
            <a:picLocks noChangeAspect="1"/>
          </p:cNvPicPr>
          <p:nvPr/>
        </p:nvPicPr>
        <p:blipFill>
          <a:blip r:embed="rId2">
            <a:extLst/>
          </a:blip>
          <a:stretch>
            <a:fillRect/>
          </a:stretch>
        </p:blipFill>
        <p:spPr>
          <a:xfrm>
            <a:off x="12838545" y="0"/>
            <a:ext cx="11545455" cy="6694828"/>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Nadpis 1"/>
          <p:cNvSpPr txBox="1"/>
          <p:nvPr>
            <p:ph type="title"/>
          </p:nvPr>
        </p:nvSpPr>
        <p:spPr>
          <a:xfrm>
            <a:off x="0" y="2918692"/>
            <a:ext cx="12838546" cy="2937165"/>
          </a:xfrm>
          <a:prstGeom prst="rect">
            <a:avLst/>
          </a:prstGeom>
        </p:spPr>
        <p:txBody>
          <a:bodyPr/>
          <a:lstStyle/>
          <a:p>
            <a:pPr algn="ctr" defTabSz="1591055">
              <a:defRPr sz="6200"/>
            </a:pPr>
            <a:r>
              <a:t>tvorba</a:t>
            </a:r>
            <a:br/>
            <a:r>
              <a:t>bazálného</a:t>
            </a:r>
            <a:br/>
            <a:r>
              <a:t>bezpečia</a:t>
            </a:r>
          </a:p>
        </p:txBody>
      </p:sp>
      <p:sp>
        <p:nvSpPr>
          <p:cNvPr id="242" name="Zástupný symbol pro obsah 2"/>
          <p:cNvSpPr txBox="1"/>
          <p:nvPr>
            <p:ph type="body" idx="1"/>
          </p:nvPr>
        </p:nvSpPr>
        <p:spPr>
          <a:xfrm>
            <a:off x="1371600" y="4389120"/>
            <a:ext cx="21640800" cy="8048250"/>
          </a:xfrm>
          <a:prstGeom prst="rect">
            <a:avLst/>
          </a:prstGeom>
        </p:spPr>
        <p:txBody>
          <a:bodyPr/>
          <a:lstStyle/>
          <a:p>
            <a:pPr marL="0" indent="0" defTabSz="1627632">
              <a:spcBef>
                <a:spcPts val="1700"/>
              </a:spcBef>
              <a:buSzTx/>
              <a:buNone/>
              <a:defRPr sz="3500"/>
            </a:pPr>
          </a:p>
          <a:p>
            <a:pPr marL="406908" indent="-406908" defTabSz="1627632">
              <a:spcBef>
                <a:spcPts val="1700"/>
              </a:spcBef>
              <a:defRPr sz="3500"/>
            </a:pPr>
          </a:p>
          <a:p>
            <a:pPr marL="406908" indent="-406908" defTabSz="1627632">
              <a:spcBef>
                <a:spcPts val="1700"/>
              </a:spcBef>
              <a:defRPr sz="3500"/>
            </a:pPr>
          </a:p>
          <a:p>
            <a:pPr marL="406908" indent="-406908" defTabSz="1627632">
              <a:spcBef>
                <a:spcPts val="1700"/>
              </a:spcBef>
              <a:defRPr sz="3500"/>
            </a:pPr>
            <a:r>
              <a:t>klienti prežívajú existenciálny pocit ohrozenia, chýba bazálny pocit bezpečia, základné istoty a preto je potrebná od terapeuta veľká opatrnosť, trpezlivosť, podporný a nefrustrujúci prístup…</a:t>
            </a:r>
          </a:p>
          <a:p>
            <a:pPr marL="406908" indent="-406908" defTabSz="1627632">
              <a:spcBef>
                <a:spcPts val="800"/>
              </a:spcBef>
              <a:defRPr sz="3200"/>
            </a:pPr>
            <a:r>
              <a:t>terapeutické intervencie: “rozpúšťadlá” (solvent) vs “lepidlá” (glue) - Stratford a Brallier (1979, s. 94): </a:t>
            </a:r>
            <a:r>
              <a:rPr i="1"/>
              <a:t>"Generally speaking, working with people experiencing psychosis requires lots of glue to begin with, then carefully chosen small amounts of solvent, well-timed, properly placed and with the glue pot nearby.”</a:t>
            </a:r>
            <a:endParaRPr sz="3500"/>
          </a:p>
          <a:p>
            <a:pPr marL="406908" indent="-406908" defTabSz="1627632">
              <a:spcBef>
                <a:spcPts val="1700"/>
              </a:spcBef>
              <a:defRPr sz="3500"/>
            </a:pPr>
            <a:r>
              <a:t>snaha o vytvorenie základného bezpečného pozadia</a:t>
            </a:r>
          </a:p>
          <a:p>
            <a:pPr marL="406908" indent="-406908" defTabSz="1627632">
              <a:spcBef>
                <a:spcPts val="1700"/>
              </a:spcBef>
              <a:defRPr sz="3500"/>
            </a:pPr>
            <a:r>
              <a:t>klienti k tomuto od terapeuta potrebujú dostať veľa bezpečia, čo sa dodáva cez:</a:t>
            </a:r>
          </a:p>
          <a:p>
            <a:pPr lvl="2" marL="1220722" indent="-406908" defTabSz="1627632">
              <a:spcBef>
                <a:spcPts val="800"/>
              </a:spcBef>
              <a:defRPr sz="3200"/>
            </a:pPr>
            <a:r>
              <a:t>rešpekt k vnútornému svetu - akokoľvek je ten bizarný či ťažko uchopiteľný</a:t>
            </a:r>
            <a:r>
              <a:t> (K)</a:t>
            </a:r>
          </a:p>
          <a:p>
            <a:pPr lvl="2" marL="1220722" indent="-406908" defTabSz="1627632">
              <a:spcBef>
                <a:spcPts val="800"/>
              </a:spcBef>
              <a:defRPr sz="3200"/>
            </a:pPr>
            <a:r>
              <a:t>predvídateľnosť terapeuta - jednoduchosť, zrozumiteľnosť… (Harris, 1994)</a:t>
            </a:r>
          </a:p>
          <a:p>
            <a:pPr lvl="2" marL="1220722" indent="-406908" defTabSz="1627632">
              <a:spcBef>
                <a:spcPts val="800"/>
              </a:spcBef>
              <a:defRPr sz="3200"/>
            </a:pPr>
            <a:r>
              <a:t>predvídateľnosť terapeutického settingu</a:t>
            </a:r>
          </a:p>
        </p:txBody>
      </p:sp>
      <p:pic>
        <p:nvPicPr>
          <p:cNvPr id="243" name="Obrázek 3" descr="Obrázek 3"/>
          <p:cNvPicPr>
            <a:picLocks noChangeAspect="1"/>
          </p:cNvPicPr>
          <p:nvPr/>
        </p:nvPicPr>
        <p:blipFill>
          <a:blip r:embed="rId2">
            <a:extLst/>
          </a:blip>
          <a:stretch>
            <a:fillRect/>
          </a:stretch>
        </p:blipFill>
        <p:spPr>
          <a:xfrm>
            <a:off x="12838545" y="0"/>
            <a:ext cx="11545455" cy="6694828"/>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Nadpis 1"/>
          <p:cNvSpPr txBox="1"/>
          <p:nvPr>
            <p:ph type="title"/>
          </p:nvPr>
        </p:nvSpPr>
        <p:spPr>
          <a:xfrm>
            <a:off x="0" y="2918692"/>
            <a:ext cx="12838546" cy="2937165"/>
          </a:xfrm>
          <a:prstGeom prst="rect">
            <a:avLst/>
          </a:prstGeom>
        </p:spPr>
        <p:txBody>
          <a:bodyPr/>
          <a:lstStyle/>
          <a:p>
            <a:pPr algn="ctr"/>
            <a:r>
              <a:t>podpora</a:t>
            </a:r>
            <a:br/>
            <a:r>
              <a:t>kontaktu</a:t>
            </a:r>
          </a:p>
        </p:txBody>
      </p:sp>
      <p:sp>
        <p:nvSpPr>
          <p:cNvPr id="246" name="Zástupný symbol pro obsah 2"/>
          <p:cNvSpPr txBox="1"/>
          <p:nvPr>
            <p:ph type="body" idx="1"/>
          </p:nvPr>
        </p:nvSpPr>
        <p:spPr>
          <a:xfrm>
            <a:off x="1371600" y="4389120"/>
            <a:ext cx="21640800" cy="8048250"/>
          </a:xfrm>
          <a:prstGeom prst="rect">
            <a:avLst/>
          </a:prstGeom>
        </p:spPr>
        <p:txBody>
          <a:bodyPr/>
          <a:lstStyle/>
          <a:p>
            <a:pPr marL="0" indent="0" defTabSz="1609344">
              <a:lnSpc>
                <a:spcPct val="72000"/>
              </a:lnSpc>
              <a:spcBef>
                <a:spcPts val="1700"/>
              </a:spcBef>
              <a:buSzTx/>
              <a:buNone/>
              <a:defRPr sz="3100"/>
            </a:pPr>
          </a:p>
          <a:p>
            <a:pPr marL="402336" indent="-402336" defTabSz="1609344">
              <a:lnSpc>
                <a:spcPct val="72000"/>
              </a:lnSpc>
              <a:spcBef>
                <a:spcPts val="1700"/>
              </a:spcBef>
              <a:defRPr sz="3100"/>
            </a:pPr>
          </a:p>
          <a:p>
            <a:pPr marL="402336" indent="-402336" defTabSz="1609344">
              <a:lnSpc>
                <a:spcPct val="72000"/>
              </a:lnSpc>
              <a:spcBef>
                <a:spcPts val="1700"/>
              </a:spcBef>
              <a:defRPr sz="3100"/>
            </a:pPr>
          </a:p>
          <a:p>
            <a:pPr marL="402336" indent="-402336" defTabSz="1609344">
              <a:lnSpc>
                <a:spcPct val="72000"/>
              </a:lnSpc>
              <a:spcBef>
                <a:spcPts val="1700"/>
              </a:spcBef>
              <a:defRPr sz="3100"/>
            </a:pPr>
          </a:p>
          <a:p>
            <a:pPr marL="402336" indent="-402336" defTabSz="1609344">
              <a:lnSpc>
                <a:spcPct val="72000"/>
              </a:lnSpc>
              <a:spcBef>
                <a:spcPts val="1700"/>
              </a:spcBef>
              <a:defRPr sz="3100"/>
            </a:pPr>
            <a:r>
              <a:t>terapeut musí aktívne vytvárať terapeutický materiál - musí často hľadať v neprehľadnom a psychoticky rozfragmentovanom klientovom materiále vhodné figúry</a:t>
            </a:r>
          </a:p>
          <a:p>
            <a:pPr marL="402336" indent="-402336" defTabSz="1609344">
              <a:lnSpc>
                <a:spcPct val="72000"/>
              </a:lnSpc>
              <a:spcBef>
                <a:spcPts val="1700"/>
              </a:spcBef>
              <a:defRPr sz="3100"/>
            </a:pPr>
            <a:r>
              <a:t>je dôležité pomáhať klientovi sústrediť pozornost a zistiť, kde je energia a čo by sa malo stať figúrou... výber a ostrenie figúry ako úvodné fázy kontaktného cyklu sú pre klientov zasiahnutých psychózou obzvlášť ťažké</a:t>
            </a:r>
          </a:p>
          <a:p>
            <a:pPr marL="402336" indent="-402336" defTabSz="1609344">
              <a:lnSpc>
                <a:spcPct val="72000"/>
              </a:lnSpc>
              <a:spcBef>
                <a:spcPts val="1700"/>
              </a:spcBef>
              <a:defRPr sz="3100"/>
            </a:pPr>
            <a:r>
              <a:t>od terapeuta je potrebná mimoriadna citlivosť k akémusi jemnému uchopeniu klientovej pravdy - hľadať zrnko pravdy, hľadať správu nesúcu určitú nekomunikovateľnú pravdu, ktorú musí terapeut „uchopiť” (Francesetti &amp; Spagnuolo Lobb, 2013) (K)</a:t>
            </a:r>
          </a:p>
          <a:p>
            <a:pPr marL="402336" indent="-402336" defTabSz="1609344">
              <a:lnSpc>
                <a:spcPct val="72000"/>
              </a:lnSpc>
              <a:spcBef>
                <a:spcPts val="1700"/>
              </a:spcBef>
              <a:defRPr sz="3100"/>
            </a:pPr>
            <a:r>
              <a:t>pri prechádzaní kontaktným cyklom musí klienta terapeut aktívne „pridržiavať“</a:t>
            </a:r>
          </a:p>
          <a:p>
            <a:pPr marL="402336" indent="-402336" defTabSz="1609344">
              <a:lnSpc>
                <a:spcPct val="72000"/>
              </a:lnSpc>
              <a:spcBef>
                <a:spcPts val="1700"/>
              </a:spcBef>
              <a:defRPr sz="3100"/>
            </a:pPr>
            <a:r>
              <a:t>terapeut musí často „postrážiť“, aby klient neodišiel z kontaktu do svojich projekcií</a:t>
            </a:r>
          </a:p>
          <a:p>
            <a:pPr marL="402336" indent="-402336" defTabSz="1609344">
              <a:lnSpc>
                <a:spcPct val="72000"/>
              </a:lnSpc>
              <a:spcBef>
                <a:spcPts val="1700"/>
              </a:spcBef>
              <a:defRPr sz="3100"/>
            </a:pPr>
            <a:r>
              <a:t>terapeut musí byť ochotný pracovať kreatívne a mimo obvyklého terapeutického rámcu a svojej komfortnej zóny - ako píšu autori (Burley et al., 2015, s. 76): </a:t>
            </a:r>
            <a:r>
              <a:rPr i="1"/>
              <a:t>"All psychosis is creative; so must be the indicated therapeutic interventions."</a:t>
            </a:r>
          </a:p>
        </p:txBody>
      </p:sp>
      <p:pic>
        <p:nvPicPr>
          <p:cNvPr id="247" name="Obrázek 3" descr="Obrázek 3"/>
          <p:cNvPicPr>
            <a:picLocks noChangeAspect="1"/>
          </p:cNvPicPr>
          <p:nvPr/>
        </p:nvPicPr>
        <p:blipFill>
          <a:blip r:embed="rId2">
            <a:extLst/>
          </a:blip>
          <a:stretch>
            <a:fillRect/>
          </a:stretch>
        </p:blipFill>
        <p:spPr>
          <a:xfrm>
            <a:off x="12838545" y="0"/>
            <a:ext cx="11545455" cy="6694828"/>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Nadpis 1"/>
          <p:cNvSpPr txBox="1"/>
          <p:nvPr>
            <p:ph type="title"/>
          </p:nvPr>
        </p:nvSpPr>
        <p:spPr>
          <a:xfrm>
            <a:off x="0" y="2918692"/>
            <a:ext cx="12838546" cy="2937165"/>
          </a:xfrm>
          <a:prstGeom prst="rect">
            <a:avLst/>
          </a:prstGeom>
        </p:spPr>
        <p:txBody>
          <a:bodyPr/>
          <a:lstStyle>
            <a:lvl1pPr algn="ctr"/>
          </a:lstStyle>
          <a:p>
            <a:pPr/>
            <a:r>
              <a:t>autorita</a:t>
            </a:r>
          </a:p>
        </p:txBody>
      </p:sp>
      <p:sp>
        <p:nvSpPr>
          <p:cNvPr id="250" name="Zástupný symbol pro obsah 2"/>
          <p:cNvSpPr txBox="1"/>
          <p:nvPr>
            <p:ph type="body" idx="1"/>
          </p:nvPr>
        </p:nvSpPr>
        <p:spPr>
          <a:xfrm>
            <a:off x="1371600" y="4389120"/>
            <a:ext cx="21640800" cy="8048250"/>
          </a:xfrm>
          <a:prstGeom prst="rect">
            <a:avLst/>
          </a:prstGeom>
        </p:spPr>
        <p:txBody>
          <a:bodyPr/>
          <a:lstStyle/>
          <a:p>
            <a:pPr marL="0" indent="0" defTabSz="1737360">
              <a:lnSpc>
                <a:spcPct val="72000"/>
              </a:lnSpc>
              <a:spcBef>
                <a:spcPts val="1900"/>
              </a:spcBef>
              <a:buSzTx/>
              <a:buNone/>
              <a:defRPr sz="3400"/>
            </a:pPr>
          </a:p>
          <a:p>
            <a:pPr marL="434340" indent="-434340" defTabSz="1737360">
              <a:lnSpc>
                <a:spcPct val="72000"/>
              </a:lnSpc>
              <a:spcBef>
                <a:spcPts val="1900"/>
              </a:spcBef>
              <a:defRPr sz="3400"/>
            </a:pPr>
          </a:p>
          <a:p>
            <a:pPr marL="434340" indent="-434340" defTabSz="1737360">
              <a:lnSpc>
                <a:spcPct val="72000"/>
              </a:lnSpc>
              <a:spcBef>
                <a:spcPts val="1900"/>
              </a:spcBef>
              <a:defRPr sz="3400"/>
            </a:pPr>
          </a:p>
          <a:p>
            <a:pPr marL="434340" indent="-434340" defTabSz="1737360">
              <a:lnSpc>
                <a:spcPct val="72000"/>
              </a:lnSpc>
              <a:spcBef>
                <a:spcPts val="1900"/>
              </a:spcBef>
              <a:defRPr sz="3400"/>
            </a:pPr>
          </a:p>
          <a:p>
            <a:pPr marL="434340" indent="-434340" defTabSz="1737360">
              <a:lnSpc>
                <a:spcPct val="72000"/>
              </a:lnSpc>
              <a:spcBef>
                <a:spcPts val="1900"/>
              </a:spcBef>
              <a:defRPr sz="3400"/>
            </a:pPr>
            <a:r>
              <a:t>dilema – je vôbec možné, aby išlo v terapii s týmito klientami o klasický horizontálny vzťah, tak ako sa o neho bežne v Gestalt terapii snažíme?</a:t>
            </a:r>
          </a:p>
          <a:p>
            <a:pPr marL="434340" indent="-434340" defTabSz="1737360">
              <a:lnSpc>
                <a:spcPct val="72000"/>
              </a:lnSpc>
              <a:spcBef>
                <a:spcPts val="1900"/>
              </a:spcBef>
              <a:defRPr sz="3400"/>
            </a:pPr>
            <a:r>
              <a:t>postavenie terapeuta vo vzťahu – kontinuum miery autority s dvomi dimenziami:</a:t>
            </a:r>
          </a:p>
          <a:p>
            <a:pPr lvl="3" marL="0" indent="1764506" defTabSz="1737360">
              <a:lnSpc>
                <a:spcPct val="72000"/>
              </a:lnSpc>
              <a:spcBef>
                <a:spcPts val="900"/>
              </a:spcBef>
              <a:buSzTx/>
              <a:buNone/>
              <a:defRPr sz="3200"/>
            </a:pPr>
            <a:r>
              <a:t>	„dôsledné zotrvávanie na horizontálnej pozícii“</a:t>
            </a:r>
          </a:p>
          <a:p>
            <a:pPr lvl="4" marL="0" indent="2144553" defTabSz="1737360">
              <a:lnSpc>
                <a:spcPct val="72000"/>
              </a:lnSpc>
              <a:spcBef>
                <a:spcPts val="900"/>
              </a:spcBef>
              <a:buSzTx/>
              <a:buNone/>
              <a:defRPr sz="2800"/>
            </a:pPr>
            <a:r>
              <a:t>		vs.</a:t>
            </a:r>
          </a:p>
          <a:p>
            <a:pPr lvl="1" marL="0" indent="434340" defTabSz="1737360">
              <a:lnSpc>
                <a:spcPct val="72000"/>
              </a:lnSpc>
              <a:spcBef>
                <a:spcPts val="900"/>
              </a:spcBef>
              <a:buSzTx/>
              <a:buNone/>
              <a:defRPr sz="3200"/>
            </a:pPr>
            <a:r>
              <a:t>		„reflektované vedenie“</a:t>
            </a:r>
          </a:p>
          <a:p>
            <a:pPr marL="434340" indent="-434340" defTabSz="1737360">
              <a:lnSpc>
                <a:spcPct val="72000"/>
              </a:lnSpc>
              <a:spcBef>
                <a:spcPts val="1900"/>
              </a:spcBef>
              <a:defRPr sz="3400"/>
            </a:pPr>
            <a:r>
              <a:t>rozdiely medzi respondentami, kde na tomto kontinuu v takejto terapii bežne stoja</a:t>
            </a:r>
          </a:p>
          <a:p>
            <a:pPr marL="434340" indent="-434340" defTabSz="1737360">
              <a:lnSpc>
                <a:spcPct val="72000"/>
              </a:lnSpc>
              <a:spcBef>
                <a:spcPts val="1900"/>
              </a:spcBef>
              <a:defRPr sz="3400"/>
            </a:pPr>
            <a:r>
              <a:t>a taktiež zmeny v priebehu terapie – napríklad pri klientovom dekompenzovaní a zhoršení kontaktu s realitou Gestalt terapeut opúšťa typickú horizontálnu pozíciu a posúva sa viac smerom k „vedeniu“ klienta, jedná viac z pozície autority (napr. už zmienené intervencie smerujúce aktívne k zabraňovaniu škodám v klientovom svete)</a:t>
            </a:r>
          </a:p>
        </p:txBody>
      </p:sp>
      <p:pic>
        <p:nvPicPr>
          <p:cNvPr id="251" name="Obrázek 3" descr="Obrázek 3"/>
          <p:cNvPicPr>
            <a:picLocks noChangeAspect="1"/>
          </p:cNvPicPr>
          <p:nvPr/>
        </p:nvPicPr>
        <p:blipFill>
          <a:blip r:embed="rId2">
            <a:extLst/>
          </a:blip>
          <a:stretch>
            <a:fillRect/>
          </a:stretch>
        </p:blipFill>
        <p:spPr>
          <a:xfrm>
            <a:off x="12838545" y="0"/>
            <a:ext cx="11545455" cy="6694828"/>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Iné prístupy"/>
          <p:cNvSpPr txBox="1"/>
          <p:nvPr>
            <p:ph type="title"/>
          </p:nvPr>
        </p:nvSpPr>
        <p:spPr>
          <a:xfrm>
            <a:off x="1206500" y="952499"/>
            <a:ext cx="21971000" cy="1433165"/>
          </a:xfrm>
          <a:prstGeom prst="rect">
            <a:avLst/>
          </a:prstGeom>
        </p:spPr>
        <p:txBody>
          <a:bodyPr/>
          <a:lstStyle>
            <a:lvl1pPr>
              <a:defRPr spc="-200"/>
            </a:lvl1pPr>
          </a:lstStyle>
          <a:p>
            <a:pPr/>
            <a:r>
              <a:t>Iné prístupy</a:t>
            </a:r>
          </a:p>
        </p:txBody>
      </p:sp>
      <p:sp>
        <p:nvSpPr>
          <p:cNvPr id="254" name="Slide Subtitle"/>
          <p:cNvSpPr txBox="1"/>
          <p:nvPr>
            <p:ph type="body" sz="quarter" idx="1"/>
          </p:nvPr>
        </p:nvSpPr>
        <p:spPr>
          <a:xfrm>
            <a:off x="1206500" y="2245961"/>
            <a:ext cx="21971000" cy="934780"/>
          </a:xfrm>
          <a:prstGeom prst="rect">
            <a:avLst/>
          </a:prstGeom>
        </p:spPr>
        <p:txBody>
          <a:bodyPr/>
          <a:lstStyle/>
          <a:p>
            <a:pPr/>
          </a:p>
        </p:txBody>
      </p:sp>
      <p:sp>
        <p:nvSpPr>
          <p:cNvPr id="255" name="Open Dialogu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Open Dialogue </a:t>
            </a:r>
          </a:p>
          <a:p>
            <a:pPr/>
            <a:r>
              <a:t>KBT pre psychózy</a:t>
            </a:r>
          </a:p>
          <a:p>
            <a:pPr/>
            <a:r>
              <a:t>psychodynamické terapie</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Zadanie úlohy"/>
          <p:cNvSpPr txBox="1"/>
          <p:nvPr>
            <p:ph type="title"/>
          </p:nvPr>
        </p:nvSpPr>
        <p:spPr>
          <a:xfrm>
            <a:off x="1206500" y="952499"/>
            <a:ext cx="21971000" cy="1433165"/>
          </a:xfrm>
          <a:prstGeom prst="rect">
            <a:avLst/>
          </a:prstGeom>
        </p:spPr>
        <p:txBody>
          <a:bodyPr/>
          <a:lstStyle>
            <a:lvl1pPr>
              <a:defRPr spc="-200"/>
            </a:lvl1pPr>
          </a:lstStyle>
          <a:p>
            <a:pPr/>
            <a:r>
              <a:t>Zadanie úlohy</a:t>
            </a:r>
          </a:p>
        </p:txBody>
      </p:sp>
      <p:sp>
        <p:nvSpPr>
          <p:cNvPr id="258" name="Slide Subtitle"/>
          <p:cNvSpPr txBox="1"/>
          <p:nvPr>
            <p:ph type="body" sz="quarter" idx="1"/>
          </p:nvPr>
        </p:nvSpPr>
        <p:spPr>
          <a:xfrm>
            <a:off x="1206500" y="2245961"/>
            <a:ext cx="21971000" cy="934780"/>
          </a:xfrm>
          <a:prstGeom prst="rect">
            <a:avLst/>
          </a:prstGeom>
        </p:spPr>
        <p:txBody>
          <a:bodyPr/>
          <a:lstStyle/>
          <a:p>
            <a:pPr/>
          </a:p>
        </p:txBody>
      </p:sp>
      <p:sp>
        <p:nvSpPr>
          <p:cNvPr id="259" name="zareagujte akýmkoľvek spôsobom na tento seminár a témy alebo niektorú z tém, ktorými sa zaoberal…"/>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zareagujte akýmkoľvek spôsobom na tento seminár a témy alebo niektorú z tém, ktorými sa zaoberal</a:t>
            </a:r>
          </a:p>
          <a:p>
            <a:pPr/>
            <a:r>
              <a:t>ľubovoľná forma (úvaha, esej, reakcia na niečo čo zaznelo, rešerš, popis iného psychoterapeutického prístupu k psychózam, umelecké dielo…)</a:t>
            </a:r>
          </a:p>
          <a:p>
            <a:pPr/>
            <a:r>
              <a:t>rozsah max 2 normostrany</a:t>
            </a:r>
          </a:p>
          <a:p>
            <a:pPr/>
            <a:r>
              <a:t>deadline - do konca mesiaca</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Literatúra"/>
          <p:cNvSpPr txBox="1"/>
          <p:nvPr>
            <p:ph type="title"/>
          </p:nvPr>
        </p:nvSpPr>
        <p:spPr>
          <a:xfrm>
            <a:off x="1206500" y="952499"/>
            <a:ext cx="21971000" cy="1433165"/>
          </a:xfrm>
          <a:prstGeom prst="rect">
            <a:avLst/>
          </a:prstGeom>
        </p:spPr>
        <p:txBody>
          <a:bodyPr/>
          <a:lstStyle>
            <a:lvl1pPr>
              <a:defRPr spc="-200"/>
            </a:lvl1pPr>
          </a:lstStyle>
          <a:p>
            <a:pPr/>
            <a:r>
              <a:t>Literatúra</a:t>
            </a:r>
          </a:p>
        </p:txBody>
      </p:sp>
      <p:sp>
        <p:nvSpPr>
          <p:cNvPr id="262" name="Použité zdroje 1/2"/>
          <p:cNvSpPr txBox="1"/>
          <p:nvPr>
            <p:ph type="body" sz="quarter" idx="1"/>
          </p:nvPr>
        </p:nvSpPr>
        <p:spPr>
          <a:xfrm>
            <a:off x="1206500" y="2245961"/>
            <a:ext cx="21971000" cy="934780"/>
          </a:xfrm>
          <a:prstGeom prst="rect">
            <a:avLst/>
          </a:prstGeom>
        </p:spPr>
        <p:txBody>
          <a:bodyPr/>
          <a:lstStyle/>
          <a:p>
            <a:pPr/>
            <a:r>
              <a:t>Použité zdroje 1/2</a:t>
            </a:r>
          </a:p>
        </p:txBody>
      </p:sp>
      <p:sp>
        <p:nvSpPr>
          <p:cNvPr id="263" name="úvodný a záverečný obrázok je z klipu: Boy Wonder - Prekrásný nový svet, autor videa Adam Rohál (https://www.youtube.com/watch?v=-FxlMd7lYF8)…"/>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marL="298704" indent="-298704" defTabSz="1194785">
              <a:spcBef>
                <a:spcPts val="2200"/>
              </a:spcBef>
              <a:defRPr sz="2300"/>
            </a:pPr>
            <a:r>
              <a:t>úvodný a záverečný obrázok je z klipu: </a:t>
            </a:r>
            <a:r>
              <a:rPr i="1"/>
              <a:t>Boy Wonder - Prekrásný nový svet</a:t>
            </a:r>
            <a:r>
              <a:t>, autor videa Adam Rohál (</a:t>
            </a:r>
            <a:r>
              <a:rPr u="sng">
                <a:solidFill>
                  <a:srgbClr val="0000FF"/>
                </a:solidFill>
                <a:uFill>
                  <a:solidFill>
                    <a:srgbClr val="0000FF"/>
                  </a:solidFill>
                </a:uFill>
                <a:hlinkClick r:id="rId2" invalidUrl="" action="" tgtFrame="" tooltip="" history="1" highlightClick="0" endSnd="0"/>
              </a:rPr>
              <a:t>https://www.youtube.com/watch?v=-FxlMd7lYF8</a:t>
            </a:r>
            <a:r>
              <a:t>) </a:t>
            </a:r>
          </a:p>
          <a:p>
            <a:pPr marL="0" indent="0" defTabSz="1194785">
              <a:spcBef>
                <a:spcPts val="2200"/>
              </a:spcBef>
              <a:buSzTx/>
              <a:buNone/>
              <a:defRPr sz="2300"/>
            </a:pPr>
          </a:p>
          <a:p>
            <a:pPr marL="298704" indent="-298704" defTabSz="1194785">
              <a:spcBef>
                <a:spcPts val="2200"/>
              </a:spcBef>
              <a:defRPr sz="2300"/>
            </a:pPr>
            <a:r>
              <a:t>Alanen, Y., O. (2009). In Y. O. Alanen, M. González de Chávez, A. S. Silver, &amp; B. Martindale (Eds.), Psychotherapeutic Approaches to Schizophrenic Psychoses : Past, Present and Future (pp. 3-9). Hove: Routledge.</a:t>
            </a:r>
          </a:p>
          <a:p>
            <a:pPr marL="298704" indent="-298704" defTabSz="1194785">
              <a:spcBef>
                <a:spcPts val="2200"/>
              </a:spcBef>
              <a:defRPr sz="2300"/>
            </a:pPr>
            <a:r>
              <a:t>American Psychiatric Association (2013). Diagnostic and statistical manual of mental  disorders (5th ed.). Washington, DC: Author.</a:t>
            </a:r>
          </a:p>
          <a:p>
            <a:pPr marL="298704" indent="-298704" defTabSz="1194785">
              <a:spcBef>
                <a:spcPts val="2200"/>
              </a:spcBef>
              <a:defRPr sz="2300"/>
            </a:pPr>
            <a:r>
              <a:t>Burley, T., Stinnett, R., Goldsmith, S., Barrera, K., &amp; Dobson, L. (2015). “Schizophrenia”  Part IV: A Gestalt Conceptualization for Treating the Schizophrenic Patient. Gestalt  Review, 19(1), 65-89. https://doi.org/10.5325/gestaltreview.19.1.0065Francesetti, G., Gecele, M., &amp; Roubal, J. (2013). Gestalt Therapy Approach to  Psychopathology. In G. Francesetti, M. Gecele, &amp; J. Roubal (Eds.), Gestalt Therapy in  Clinical Practice : From Psychopathology to the Aestethics of Contact (pp. 59-76). Milan:  FrancoAngeli.</a:t>
            </a:r>
          </a:p>
          <a:p>
            <a:pPr marL="298704" indent="-298704" defTabSz="1194785">
              <a:spcBef>
                <a:spcPts val="2200"/>
              </a:spcBef>
              <a:defRPr sz="2300"/>
            </a:pPr>
            <a:r>
              <a:t>Francesetti, G., &amp; Spagnuolo Lobb, M. (2013). Beyond the Pillars of Hercules. A Gestalt  Therapy Perspective of Psychotic Experiences. In G. Francesetti, M. Gecele, &amp; J. Roubal  (Eds.), Gestalt Therapy in Clinical Practice : From Psychopathology to the Aestethics of  Contact (pp. 393-428). Milan: FrancoAngeli.</a:t>
            </a:r>
          </a:p>
          <a:p>
            <a:pPr marL="298704" indent="-298704" defTabSz="1194785">
              <a:spcBef>
                <a:spcPts val="2200"/>
              </a:spcBef>
              <a:defRPr sz="2300"/>
            </a:pPr>
            <a:r>
              <a:t>Harris, C. O. (1992). Gestalt Work With Psychotics. In E. C. Nevis (Ed.), Gestalt Therapy : Perspectives and Applications (pp. 239-261). New York: Gardner Press.</a:t>
            </a:r>
          </a:p>
          <a:p>
            <a:pPr marL="298704" indent="-298704" defTabSz="1194785">
              <a:spcBef>
                <a:spcPts val="2200"/>
              </a:spcBef>
              <a:defRPr sz="2300"/>
            </a:pPr>
            <a:r>
              <a:t>Karon, B. P. (2008). Trauma and Schizophrenia. Journal of Psychological Trauma, 6(2–3), 127–144. https://doi.org/10.1300/J513v06n02_08</a:t>
            </a:r>
          </a:p>
          <a:p>
            <a:pPr marL="298704" indent="-298704" defTabSz="1194785">
              <a:spcBef>
                <a:spcPts val="2200"/>
              </a:spcBef>
              <a:defRPr sz="2300"/>
            </a:pPr>
            <a:r>
              <a:t>Leiviskä Deland, A. C., Karlsson, G., &amp; Fatouros-Bergman, H. (2011). A Phenomenological Analysis of the Psychotic Experience. Human Studies, 34(1), 23–42. </a:t>
            </a:r>
            <a:r>
              <a:rPr u="sng">
                <a:solidFill>
                  <a:srgbClr val="0000FF"/>
                </a:solidFill>
                <a:uFill>
                  <a:solidFill>
                    <a:srgbClr val="0000FF"/>
                  </a:solidFill>
                </a:uFill>
                <a:hlinkClick r:id="rId3" invalidUrl="" action="" tgtFrame="" tooltip="" history="1" highlightClick="0" endSnd="0"/>
              </a:rPr>
              <a:t>https://doi.org/10.1007/s10746-011-9174-0</a:t>
            </a:r>
          </a:p>
          <a:p>
            <a:pPr marL="298704" indent="-298704" defTabSz="1194785">
              <a:spcBef>
                <a:spcPts val="2200"/>
              </a:spcBef>
              <a:defRPr sz="2300"/>
            </a:pPr>
            <a:r>
              <a:t>Lotterman, A. (2005). Psychotherapy for People Diagnosed with Schizophrenia : Specific Techniques. Hove: Routledge.</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5" name="Literatúra"/>
          <p:cNvSpPr txBox="1"/>
          <p:nvPr>
            <p:ph type="title"/>
          </p:nvPr>
        </p:nvSpPr>
        <p:spPr>
          <a:xfrm>
            <a:off x="1206500" y="952499"/>
            <a:ext cx="21971000" cy="1433165"/>
          </a:xfrm>
          <a:prstGeom prst="rect">
            <a:avLst/>
          </a:prstGeom>
        </p:spPr>
        <p:txBody>
          <a:bodyPr/>
          <a:lstStyle>
            <a:lvl1pPr>
              <a:defRPr spc="-200"/>
            </a:lvl1pPr>
          </a:lstStyle>
          <a:p>
            <a:pPr/>
            <a:r>
              <a:t>Literatúra</a:t>
            </a:r>
          </a:p>
        </p:txBody>
      </p:sp>
      <p:sp>
        <p:nvSpPr>
          <p:cNvPr id="266" name="Použité zdroje 2/2"/>
          <p:cNvSpPr txBox="1"/>
          <p:nvPr>
            <p:ph type="body" sz="quarter" idx="1"/>
          </p:nvPr>
        </p:nvSpPr>
        <p:spPr>
          <a:xfrm>
            <a:off x="1206500" y="2245961"/>
            <a:ext cx="21971000" cy="934780"/>
          </a:xfrm>
          <a:prstGeom prst="rect">
            <a:avLst/>
          </a:prstGeom>
        </p:spPr>
        <p:txBody>
          <a:bodyPr/>
          <a:lstStyle/>
          <a:p>
            <a:pPr/>
            <a:r>
              <a:t>Použité zdroje 2/2</a:t>
            </a:r>
          </a:p>
        </p:txBody>
      </p:sp>
      <p:sp>
        <p:nvSpPr>
          <p:cNvPr id="267" name="Neria, Y., Bromet, E. J., Sievers, S., Lavelle, J., &amp; Fochtmann, L. J. (2002). Trauma exposure and posttraumatic stress disorder in psychosis: Findings from a first-admission cohort. Journal of Consulting and Clinical Psychology, 70(1), 246–251. http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marL="335279" indent="-335279" defTabSz="1341085">
              <a:spcBef>
                <a:spcPts val="2400"/>
              </a:spcBef>
              <a:defRPr sz="2600"/>
            </a:pPr>
            <a:r>
              <a:t>Neria, Y., Bromet, E. J., Sievers, S., Lavelle, J., &amp; Fochtmann, L. J. (2002). Trauma exposure and posttraumatic stress disorder in psychosis: Findings from a first-admission cohort. Journal of Consulting and Clinical Psychology, 70(1), 246–251. </a:t>
            </a:r>
            <a:r>
              <a:rPr u="sng">
                <a:solidFill>
                  <a:srgbClr val="0000FF"/>
                </a:solidFill>
                <a:uFill>
                  <a:solidFill>
                    <a:srgbClr val="0000FF"/>
                  </a:solidFill>
                </a:uFill>
                <a:hlinkClick r:id="rId2" invalidUrl="" action="" tgtFrame="" tooltip="" history="1" highlightClick="0" endSnd="0"/>
              </a:rPr>
              <a:t>https://doi.org/10.1037/0022-006X.70.1.246</a:t>
            </a:r>
            <a:r>
              <a:t> </a:t>
            </a:r>
          </a:p>
          <a:p>
            <a:pPr marL="335279" indent="-335279" defTabSz="1341085">
              <a:spcBef>
                <a:spcPts val="2400"/>
              </a:spcBef>
              <a:defRPr sz="2600"/>
            </a:pPr>
            <a:r>
              <a:t>Polster, E., &amp; Polster, M. (1973). Gestalt Therapy Integrated. New York: Random House.</a:t>
            </a:r>
          </a:p>
          <a:p>
            <a:pPr marL="335279" indent="-335279" defTabSz="1341085">
              <a:spcBef>
                <a:spcPts val="2400"/>
              </a:spcBef>
              <a:defRPr sz="2600"/>
            </a:pPr>
            <a:r>
              <a:t>Silver, A., Koehler, B., &amp; Karon, B. (2004). Psychodynamic psychotherapy of schizophrenia: its history and development. In J. Read, L. Mosher, &amp; R. Bentall (Eds.), Models of madness : psychological, social and biological approaches to schizophrenia (pp. 209-222). Hove: Brunner-Routledge.</a:t>
            </a:r>
          </a:p>
          <a:p>
            <a:pPr marL="335279" indent="-335279" defTabSz="1341085">
              <a:spcBef>
                <a:spcPts val="2400"/>
              </a:spcBef>
              <a:defRPr sz="2600"/>
            </a:pPr>
            <a:r>
              <a:t>Spagnuolo Lobb, M. (2003). Creative Adjustment in Madness: A Gestalt Therapy Model  for Seriously Disturbed Patients. In M. Spagnuolo Lobb, &amp; N. Amendt-Lyon (Eds.),  Creative License : The Art of Gestalt Therapy (pp. 261-277). Wien: Springer-Verlag.</a:t>
            </a:r>
          </a:p>
          <a:p>
            <a:pPr marL="335279" indent="-335279" defTabSz="1341085">
              <a:spcBef>
                <a:spcPts val="2400"/>
              </a:spcBef>
              <a:defRPr sz="2600"/>
            </a:pPr>
            <a:r>
              <a:t>Stratford, C. D., &amp; Brallier, L. W. (1979). Gestalt therapy with profoundly disturbed persons. Gestalt Journal, 2(1), 90-103.</a:t>
            </a:r>
          </a:p>
          <a:p>
            <a:pPr marL="335279" indent="-335279" defTabSz="1341085">
              <a:spcBef>
                <a:spcPts val="2400"/>
              </a:spcBef>
              <a:defRPr sz="2600"/>
            </a:pPr>
            <a:r>
              <a:t>van Os, J. (2016). “Schizophrenia” does not exist. BMJ, 352:i375. </a:t>
            </a:r>
            <a:r>
              <a:rPr u="sng">
                <a:solidFill>
                  <a:srgbClr val="0000FF"/>
                </a:solidFill>
                <a:uFill>
                  <a:solidFill>
                    <a:srgbClr val="0000FF"/>
                  </a:solidFill>
                </a:uFill>
                <a:hlinkClick r:id="rId3" invalidUrl="" action="" tgtFrame="" tooltip="" history="1" highlightClick="0" endSnd="0"/>
              </a:rPr>
              <a:t>https://doi.org/10.1136/bmj.i375</a:t>
            </a:r>
          </a:p>
          <a:p>
            <a:pPr marL="335279" indent="-335279" defTabSz="1341085">
              <a:spcBef>
                <a:spcPts val="2400"/>
              </a:spcBef>
              <a:defRPr sz="2600"/>
            </a:pPr>
            <a:r>
              <a:t>Walker, E., Kestler, L., Bollini, A., &amp; Hochman, K. M. (2004). Schizophrenia: Etiology and Course. Annual Review of Psychology, 55(1), 401–430. https://doi.org/10.1146/annurev.psych.55.090902.141950 </a:t>
            </a:r>
          </a:p>
          <a:p>
            <a:pPr marL="335279" indent="-335279" defTabSz="1341085">
              <a:spcBef>
                <a:spcPts val="2400"/>
              </a:spcBef>
              <a:defRPr sz="2600"/>
            </a:pPr>
            <a:r>
              <a:t>Wunderink, L., Nieboer, R. M., Wiersma, D., Sytema, S., &amp; Nienhuis, F. J. (2013). Recovery in Remitted First-Episode Psychosis at 7 Years of Follow-up of an Early Dose Reduction/ Discontinuation or Maintenance Treatment Strategy: Long-term Follow-up of a 2-Year Randomized Clinical Trial. JAMA Psychiatry, 70(9), 913-920. </a:t>
            </a:r>
            <a:r>
              <a:rPr u="sng">
                <a:solidFill>
                  <a:srgbClr val="0000FF"/>
                </a:solidFill>
                <a:uFill>
                  <a:solidFill>
                    <a:srgbClr val="0000FF"/>
                  </a:solidFill>
                </a:uFill>
                <a:hlinkClick r:id="rId4" invalidUrl="" action="" tgtFrame="" tooltip="" history="1" highlightClick="0" endSnd="0"/>
              </a:rPr>
              <a:t>https://doi.org/10.1001/jamapsychiatry.2013.19</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Slide Title"/>
          <p:cNvSpPr txBox="1"/>
          <p:nvPr>
            <p:ph type="title"/>
          </p:nvPr>
        </p:nvSpPr>
        <p:spPr>
          <a:xfrm>
            <a:off x="1206500" y="952499"/>
            <a:ext cx="21971000" cy="1433165"/>
          </a:xfrm>
          <a:prstGeom prst="rect">
            <a:avLst/>
          </a:prstGeom>
        </p:spPr>
        <p:txBody>
          <a:bodyPr/>
          <a:lstStyle/>
          <a:p>
            <a:pPr/>
          </a:p>
        </p:txBody>
      </p:sp>
      <p:sp>
        <p:nvSpPr>
          <p:cNvPr id="270" name="Slide Subtitle"/>
          <p:cNvSpPr txBox="1"/>
          <p:nvPr>
            <p:ph type="body" sz="quarter" idx="1"/>
          </p:nvPr>
        </p:nvSpPr>
        <p:spPr>
          <a:xfrm>
            <a:off x="1206500" y="2245961"/>
            <a:ext cx="21971000" cy="934780"/>
          </a:xfrm>
          <a:prstGeom prst="rect">
            <a:avLst/>
          </a:prstGeom>
        </p:spPr>
        <p:txBody>
          <a:bodyPr/>
          <a:lstStyle/>
          <a:p>
            <a:pPr/>
          </a:p>
        </p:txBody>
      </p:sp>
      <p:sp>
        <p:nvSpPr>
          <p:cNvPr id="271" name="Slide bullet text"/>
          <p:cNvSpPr txBox="1"/>
          <p:nvPr>
            <p:ph type="body" idx="21"/>
          </p:nvPr>
        </p:nvSpPr>
        <p:spPr>
          <a:prstGeom prst="rect">
            <a:avLst/>
          </a:prstGeom>
        </p:spPr>
        <p:txBody>
          <a:bodyPr/>
          <a:lstStyle/>
          <a:p>
            <a:pPr/>
          </a:p>
        </p:txBody>
      </p:sp>
      <p:pic>
        <p:nvPicPr>
          <p:cNvPr id="272" name="Image" descr="Image"/>
          <p:cNvPicPr>
            <a:picLocks noChangeAspect="1"/>
          </p:cNvPicPr>
          <p:nvPr/>
        </p:nvPicPr>
        <p:blipFill>
          <a:blip r:embed="rId2">
            <a:extLst/>
          </a:blip>
          <a:stretch>
            <a:fillRect/>
          </a:stretch>
        </p:blipFill>
        <p:spPr>
          <a:xfrm>
            <a:off x="0" y="1680633"/>
            <a:ext cx="24384000" cy="10354734"/>
          </a:xfrm>
          <a:prstGeom prst="rect">
            <a:avLst/>
          </a:prstGeom>
          <a:ln w="12700">
            <a:miter lim="400000"/>
          </a:ln>
        </p:spPr>
      </p:pic>
      <p:sp>
        <p:nvSpPr>
          <p:cNvPr id="273" name="Ďakujem za pozornosť."/>
          <p:cNvSpPr txBox="1"/>
          <p:nvPr/>
        </p:nvSpPr>
        <p:spPr>
          <a:xfrm>
            <a:off x="4760269" y="10258287"/>
            <a:ext cx="4690873" cy="60985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solidFill>
                  <a:srgbClr val="FFFFFF"/>
                </a:solidFill>
              </a:defRPr>
            </a:lvl1pPr>
          </a:lstStyle>
          <a:p>
            <a:pPr/>
            <a:r>
              <a:t>Ďakujem za pozornosť.</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Schizofrénia ako diagnóza"/>
          <p:cNvSpPr txBox="1"/>
          <p:nvPr>
            <p:ph type="title"/>
          </p:nvPr>
        </p:nvSpPr>
        <p:spPr>
          <a:xfrm>
            <a:off x="1206500" y="952499"/>
            <a:ext cx="21971000" cy="1433165"/>
          </a:xfrm>
          <a:prstGeom prst="rect">
            <a:avLst/>
          </a:prstGeom>
        </p:spPr>
        <p:txBody>
          <a:bodyPr/>
          <a:lstStyle>
            <a:lvl1pPr>
              <a:defRPr spc="-200"/>
            </a:lvl1pPr>
          </a:lstStyle>
          <a:p>
            <a:pPr/>
            <a:r>
              <a:t>Schizofrénia ako diagnóza</a:t>
            </a:r>
          </a:p>
        </p:txBody>
      </p:sp>
      <p:sp>
        <p:nvSpPr>
          <p:cNvPr id="172" name="Slide Subtitle"/>
          <p:cNvSpPr txBox="1"/>
          <p:nvPr>
            <p:ph type="body" sz="quarter" idx="1"/>
          </p:nvPr>
        </p:nvSpPr>
        <p:spPr>
          <a:xfrm>
            <a:off x="1206500" y="2245961"/>
            <a:ext cx="21971000" cy="934780"/>
          </a:xfrm>
          <a:prstGeom prst="rect">
            <a:avLst/>
          </a:prstGeom>
        </p:spPr>
        <p:txBody>
          <a:bodyPr/>
          <a:lstStyle/>
          <a:p>
            <a:pPr/>
          </a:p>
        </p:txBody>
      </p:sp>
      <p:sp>
        <p:nvSpPr>
          <p:cNvPr id="173" name="diagnostické kritéria podľa DSM-5 (American Psychiatric Association, 2013) - príznaky musia trvať aspoň 6 mesiacov, u jedinca musí byť jasné narušenie úrovne fungovania v živote a podstatná je prítomnosť aspoň dvoch z nasledujúcich piatich príznakov, pri"/>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marL="493776" indent="-493776" defTabSz="1975054">
              <a:spcBef>
                <a:spcPts val="3600"/>
              </a:spcBef>
              <a:defRPr sz="3800"/>
            </a:pPr>
            <a:r>
              <a:t>diagnostické kritéria podľa DSM-5 (American Psychiatric Association, 2013) - príznaky musia trvať aspoň 6 mesiacov, u jedinca musí byť jasné narušenie úrovne fungovania v živote a podstatná je prítomnosť </a:t>
            </a:r>
            <a:r>
              <a:rPr u="sng"/>
              <a:t>aspoň dvoch z nasledujúcich piatich príznakov</a:t>
            </a:r>
            <a:r>
              <a:t>, pričom </a:t>
            </a:r>
            <a:r>
              <a:rPr u="sng"/>
              <a:t>aspoň jeden musí byť z prvej trojice</a:t>
            </a:r>
            <a:r>
              <a:t>:</a:t>
            </a:r>
          </a:p>
          <a:p>
            <a:pPr lvl="3" marL="1975104" indent="-493776" defTabSz="1975054">
              <a:spcBef>
                <a:spcPts val="3600"/>
              </a:spcBef>
              <a:defRPr b="1" i="1" sz="3800"/>
            </a:pPr>
            <a:r>
              <a:t>bludy</a:t>
            </a:r>
          </a:p>
          <a:p>
            <a:pPr lvl="3" marL="1975104" indent="-493776" defTabSz="1975054">
              <a:spcBef>
                <a:spcPts val="3600"/>
              </a:spcBef>
              <a:defRPr b="1" i="1" sz="3800"/>
            </a:pPr>
            <a:r>
              <a:t>halucinácie</a:t>
            </a:r>
          </a:p>
          <a:p>
            <a:pPr lvl="3" marL="1975104" indent="-493776" defTabSz="1975054">
              <a:spcBef>
                <a:spcPts val="3600"/>
              </a:spcBef>
              <a:defRPr b="1" i="1" sz="3800"/>
            </a:pPr>
            <a:r>
              <a:t>dezorganizovaná reč (napr. časté zabiehanie alebo inkoherencia)</a:t>
            </a:r>
          </a:p>
          <a:p>
            <a:pPr lvl="3" marL="1975104" indent="-493776" defTabSz="1975054">
              <a:spcBef>
                <a:spcPts val="3600"/>
              </a:spcBef>
              <a:defRPr sz="3800"/>
            </a:pPr>
            <a:r>
              <a:t>zásadne dezorganizované alebo katatonické správanie</a:t>
            </a:r>
          </a:p>
          <a:p>
            <a:pPr lvl="3" marL="1975104" indent="-493776" defTabSz="1975054">
              <a:spcBef>
                <a:spcPts val="3600"/>
              </a:spcBef>
              <a:defRPr sz="3800"/>
            </a:pPr>
            <a:r>
              <a:t>negatívne príznaky (napr. znížená emočná expresia, abúlia)</a:t>
            </a:r>
          </a:p>
          <a:p>
            <a:pPr marL="493776" indent="-493776" defTabSz="1975054">
              <a:spcBef>
                <a:spcPts val="3600"/>
              </a:spcBef>
              <a:defRPr sz="3800"/>
            </a:pPr>
            <a:r>
              <a:t>typický priebeh - psychotické ataky vs remisie, rozvoj postpsychotického kognitívneho deficitu</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Schizofrénia ako diagnóza"/>
          <p:cNvSpPr txBox="1"/>
          <p:nvPr>
            <p:ph type="title"/>
          </p:nvPr>
        </p:nvSpPr>
        <p:spPr>
          <a:xfrm>
            <a:off x="1206500" y="952499"/>
            <a:ext cx="21971000" cy="1433165"/>
          </a:xfrm>
          <a:prstGeom prst="rect">
            <a:avLst/>
          </a:prstGeom>
        </p:spPr>
        <p:txBody>
          <a:bodyPr/>
          <a:lstStyle>
            <a:lvl1pPr>
              <a:defRPr spc="-200"/>
            </a:lvl1pPr>
          </a:lstStyle>
          <a:p>
            <a:pPr/>
            <a:r>
              <a:t>Schizofrénia ako diagnóza</a:t>
            </a:r>
          </a:p>
        </p:txBody>
      </p:sp>
      <p:sp>
        <p:nvSpPr>
          <p:cNvPr id="176" name="Slide Subtitle"/>
          <p:cNvSpPr txBox="1"/>
          <p:nvPr>
            <p:ph type="body" sz="quarter" idx="1"/>
          </p:nvPr>
        </p:nvSpPr>
        <p:spPr>
          <a:xfrm>
            <a:off x="1206500" y="2245961"/>
            <a:ext cx="21971000" cy="934780"/>
          </a:xfrm>
          <a:prstGeom prst="rect">
            <a:avLst/>
          </a:prstGeom>
        </p:spPr>
        <p:txBody>
          <a:bodyPr/>
          <a:lstStyle/>
          <a:p>
            <a:pPr/>
          </a:p>
        </p:txBody>
      </p:sp>
      <p:sp>
        <p:nvSpPr>
          <p:cNvPr id="177" name="ale na druhú stranu aj iné názory na konceptualizáciu schizofrénie, napr. viď článok “Schizophrenia” does not exist (van Os, 2016)…"/>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marL="438912" indent="-438912" defTabSz="1755604">
              <a:spcBef>
                <a:spcPts val="3200"/>
              </a:spcBef>
              <a:defRPr sz="3400"/>
            </a:pPr>
            <a:r>
              <a:t>ale na druhú stranu aj iné názory na konceptualizáciu schizofrénie, napr. viď článok </a:t>
            </a:r>
            <a:r>
              <a:rPr i="1"/>
              <a:t>“Schizophrenia” does not exist</a:t>
            </a:r>
            <a:r>
              <a:t> (van Os, 2016)</a:t>
            </a:r>
          </a:p>
          <a:p>
            <a:pPr marL="438912" indent="-438912" defTabSz="1755604">
              <a:spcBef>
                <a:spcPts val="3200"/>
              </a:spcBef>
              <a:defRPr sz="3400"/>
            </a:pPr>
            <a:r>
              <a:t>schizofrénia je koncept, ktorý sa stále vyvíja (napr. štúdie o etiológii, alebo zmena MKN-10 vs pripravované MKN-11 - odstránenie subtypov schizofrénie)</a:t>
            </a:r>
          </a:p>
          <a:p>
            <a:pPr marL="438912" indent="-438912" defTabSz="1755604">
              <a:spcBef>
                <a:spcPts val="3200"/>
              </a:spcBef>
              <a:defRPr sz="3400"/>
            </a:pPr>
            <a:r>
              <a:t>krajne medicínsky model (“ochorenie mozgu”) vs odporcovia medicínskeho modelu (“len za to, že niečo nejak označíme a zakategorizujeme, neznamená to, že to takto skutočne existuje” - “zlomená noha” vs “schizofrénia”)</a:t>
            </a:r>
          </a:p>
          <a:p>
            <a:pPr marL="438912" indent="-438912" defTabSz="1755604">
              <a:spcBef>
                <a:spcPts val="3200"/>
              </a:spcBef>
              <a:defRPr sz="3400"/>
            </a:pPr>
            <a:r>
              <a:t>v praktickej komunikácii je dôležité aj lingvistické hľadisko:</a:t>
            </a:r>
          </a:p>
          <a:p>
            <a:pPr lvl="2" marL="1316736" indent="-438912" defTabSz="1755604">
              <a:spcBef>
                <a:spcPts val="3200"/>
              </a:spcBef>
              <a:defRPr sz="3400"/>
            </a:pPr>
            <a:r>
              <a:t>“schizofrenik” vs “schizofrénny jedinec” vs “pacient so schizofréniou” vs “človek s diagnózou schizofrénia” </a:t>
            </a:r>
          </a:p>
          <a:p>
            <a:pPr lvl="2" marL="1316736" indent="-438912" defTabSz="1755604">
              <a:spcBef>
                <a:spcPts val="3200"/>
              </a:spcBef>
              <a:defRPr sz="3400"/>
            </a:pPr>
            <a:r>
              <a:t>(K)        (K) = kazuistická vsuvka :)</a:t>
            </a:r>
          </a:p>
          <a:p>
            <a:pPr marL="438912" indent="-438912" defTabSz="1755604">
              <a:spcBef>
                <a:spcPts val="3200"/>
              </a:spcBef>
              <a:defRPr sz="3400"/>
            </a:pPr>
            <a:r>
              <a:t>ako podľa vás vzniká schizofrénia?</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Ako vzniká schizofrénia?"/>
          <p:cNvSpPr txBox="1"/>
          <p:nvPr>
            <p:ph type="title"/>
          </p:nvPr>
        </p:nvSpPr>
        <p:spPr>
          <a:xfrm>
            <a:off x="1206500" y="952499"/>
            <a:ext cx="21971000" cy="1433165"/>
          </a:xfrm>
          <a:prstGeom prst="rect">
            <a:avLst/>
          </a:prstGeom>
        </p:spPr>
        <p:txBody>
          <a:bodyPr/>
          <a:lstStyle>
            <a:lvl1pPr>
              <a:defRPr spc="-200"/>
            </a:lvl1pPr>
          </a:lstStyle>
          <a:p>
            <a:pPr/>
            <a:r>
              <a:t>Ako vzniká schizofrénia?</a:t>
            </a:r>
          </a:p>
        </p:txBody>
      </p:sp>
      <p:sp>
        <p:nvSpPr>
          <p:cNvPr id="180" name="Slide Subtitle"/>
          <p:cNvSpPr txBox="1"/>
          <p:nvPr>
            <p:ph type="body" sz="quarter" idx="1"/>
          </p:nvPr>
        </p:nvSpPr>
        <p:spPr>
          <a:xfrm>
            <a:off x="1206500" y="2245961"/>
            <a:ext cx="21971000" cy="934780"/>
          </a:xfrm>
          <a:prstGeom prst="rect">
            <a:avLst/>
          </a:prstGeom>
        </p:spPr>
        <p:txBody>
          <a:bodyPr/>
          <a:lstStyle/>
          <a:p>
            <a:pPr/>
          </a:p>
        </p:txBody>
      </p:sp>
      <p:sp>
        <p:nvSpPr>
          <p:cNvPr id="181" name="v minulosti (ale aj v súčasnosti) častý biologický redukcionizmu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marL="512062" indent="-512062" defTabSz="2048204">
              <a:spcBef>
                <a:spcPts val="3700"/>
              </a:spcBef>
              <a:defRPr sz="4000"/>
            </a:pPr>
            <a:r>
              <a:t>v minulosti (ale aj v súčasnosti) častý biologický redukcionizmus</a:t>
            </a:r>
          </a:p>
          <a:p>
            <a:pPr marL="512062" indent="-512062" defTabSz="2048204">
              <a:spcBef>
                <a:spcPts val="3700"/>
              </a:spcBef>
              <a:defRPr sz="4000"/>
            </a:pPr>
            <a:r>
              <a:t>na schizofréniu je často nazerané ako na geneticky či neurobiologicky podmienené ochorenie, pričom sú pri úvahách zanedbávané či ignorované vplyvy prostredia</a:t>
            </a:r>
          </a:p>
          <a:p>
            <a:pPr marL="512062" indent="-512062" defTabSz="2048204">
              <a:spcBef>
                <a:spcPts val="3700"/>
              </a:spcBef>
              <a:defRPr sz="4000"/>
            </a:pPr>
            <a:r>
              <a:t>biologický redukcionizmus môže viesť aj k príliš jednoznačnému zameraniu sa na farmakologickú stránku liečby a ignorovaniu ostatných možností (K)</a:t>
            </a:r>
          </a:p>
          <a:p>
            <a:pPr marL="512062" indent="-512062" defTabSz="2048204">
              <a:spcBef>
                <a:spcPts val="3700"/>
              </a:spcBef>
              <a:defRPr sz="4000"/>
            </a:pPr>
            <a:r>
              <a:t>prekonanie takéhoto redukcionizmu - diatéza/stres model vzniku schizofrénie</a:t>
            </a:r>
          </a:p>
          <a:p>
            <a:pPr marL="512062" indent="-512062" defTabSz="2048204">
              <a:spcBef>
                <a:spcPts val="3700"/>
              </a:spcBef>
              <a:defRPr sz="4000"/>
            </a:pPr>
            <a:r>
              <a:t>Walker et al. (2004, s. 422): </a:t>
            </a:r>
            <a:r>
              <a:rPr i="1"/>
              <a:t>”The notion that schizophrenia is a single disease with discrete phenomenological boundaries and a specific cause no longer seems plausible. Rather, the contemporary view assumes that we have not yet clearly defined the boundaries of the disorder, and that the etiologies are diverse, with multiple genetic and environmental contributors.”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Dôvody pretrvávajúceho redukcionizmu"/>
          <p:cNvSpPr txBox="1"/>
          <p:nvPr>
            <p:ph type="title"/>
          </p:nvPr>
        </p:nvSpPr>
        <p:spPr>
          <a:xfrm>
            <a:off x="1206500" y="952499"/>
            <a:ext cx="21971000" cy="1433165"/>
          </a:xfrm>
          <a:prstGeom prst="rect">
            <a:avLst/>
          </a:prstGeom>
        </p:spPr>
        <p:txBody>
          <a:bodyPr/>
          <a:lstStyle>
            <a:lvl1pPr>
              <a:defRPr spc="-200"/>
            </a:lvl1pPr>
          </a:lstStyle>
          <a:p>
            <a:pPr/>
            <a:r>
              <a:t>Dôvody pretrvávajúceho redukcionizmu</a:t>
            </a:r>
          </a:p>
        </p:txBody>
      </p:sp>
      <p:sp>
        <p:nvSpPr>
          <p:cNvPr id="184" name="Slide Subtitle"/>
          <p:cNvSpPr txBox="1"/>
          <p:nvPr>
            <p:ph type="body" sz="quarter" idx="1"/>
          </p:nvPr>
        </p:nvSpPr>
        <p:spPr>
          <a:xfrm>
            <a:off x="1206500" y="2245961"/>
            <a:ext cx="21971000" cy="934780"/>
          </a:xfrm>
          <a:prstGeom prst="rect">
            <a:avLst/>
          </a:prstGeom>
        </p:spPr>
        <p:txBody>
          <a:bodyPr/>
          <a:lstStyle/>
          <a:p>
            <a:pPr/>
          </a:p>
        </p:txBody>
      </p:sp>
      <p:sp>
        <p:nvSpPr>
          <p:cNvPr id="185" name="podľa Alanen (2009):…"/>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marL="390143" indent="-390143" defTabSz="1560536">
              <a:spcBef>
                <a:spcPts val="2800"/>
              </a:spcBef>
              <a:defRPr sz="3000"/>
            </a:pPr>
            <a:r>
              <a:t>podľa Alanen (2009):</a:t>
            </a:r>
          </a:p>
          <a:p>
            <a:pPr lvl="2" marL="1170430" indent="-390142" defTabSz="1560536">
              <a:spcBef>
                <a:spcPts val="2800"/>
              </a:spcBef>
              <a:defRPr sz="3000"/>
            </a:pPr>
            <a:r>
              <a:t>vplyv farmaceutického priemyslu</a:t>
            </a:r>
          </a:p>
          <a:p>
            <a:pPr lvl="2" marL="1170430" indent="-390142" defTabSz="1560536">
              <a:spcBef>
                <a:spcPts val="2800"/>
              </a:spcBef>
              <a:defRPr sz="3000"/>
            </a:pPr>
            <a:r>
              <a:t>dominancia prírodných vied a takto zameraného uvažovania v rámci lekárskeho štúdia</a:t>
            </a:r>
          </a:p>
          <a:p>
            <a:pPr lvl="2" marL="1170430" indent="-390142" defTabSz="1560536">
              <a:spcBef>
                <a:spcPts val="2800"/>
              </a:spcBef>
              <a:defRPr sz="3000"/>
            </a:pPr>
            <a:r>
              <a:t>expanzia výskumu mozgu v ostatných rokoch naoko dodávajúca podporu vysvetleniu schizofrénie ako organického ochorenia mozgu</a:t>
            </a:r>
          </a:p>
          <a:p>
            <a:pPr lvl="2" marL="1170430" indent="-390142" defTabSz="1560536">
              <a:spcBef>
                <a:spcPts val="2800"/>
              </a:spcBef>
              <a:defRPr sz="3000"/>
            </a:pPr>
            <a:r>
              <a:t>presvedčenie o tom, že široko dostupná psychoterapeutická práca s psychotickými pacientami nie je aplikovateľná v rámci štátneho zdravotníctva kvôli veľkej náročnosti na personál</a:t>
            </a:r>
          </a:p>
          <a:p>
            <a:pPr lvl="2" marL="1170430" indent="-390142" defTabSz="1560536">
              <a:spcBef>
                <a:spcPts val="2800"/>
              </a:spcBef>
              <a:defRPr sz="3000"/>
            </a:pPr>
            <a:r>
              <a:t>úzkosť a odpor, ktoré v ľuďoch prebúdzajú štúdie psychologickej etiológie schizofrénie, najmä keď sú chápané ako určovanie zodpovednosti rodičov za ochorenie detí</a:t>
            </a:r>
          </a:p>
          <a:p>
            <a:pPr lvl="2" marL="1170430" indent="-390142" defTabSz="1560536">
              <a:spcBef>
                <a:spcPts val="2800"/>
              </a:spcBef>
              <a:defRPr sz="3000"/>
            </a:pPr>
            <a:r>
              <a:t>psychické  obranné  mechanizmy,  zdôrazňujúce  rozdiely  medzi odborníkmi a pacientami, v zmysle „my“ vs. „oni“</a:t>
            </a:r>
          </a:p>
          <a:p>
            <a:pPr lvl="2" marL="1170430" indent="-390142" defTabSz="1560536">
              <a:spcBef>
                <a:spcPts val="2800"/>
              </a:spcBef>
              <a:defRPr sz="3000"/>
            </a:pPr>
            <a:r>
              <a:t>náročnosť pochopenia schizofrénnej psychiky, ktorá vyžaduje od terapeuta obrovskú dávku tréningu, záujmu, empatie a dobrú schopnosť práce s vlastnou nevedomou „psychotickou“ oblasťou</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Schizofrénia a traumatizácia"/>
          <p:cNvSpPr txBox="1"/>
          <p:nvPr>
            <p:ph type="title"/>
          </p:nvPr>
        </p:nvSpPr>
        <p:spPr>
          <a:xfrm>
            <a:off x="1206500" y="952499"/>
            <a:ext cx="21971000" cy="1433165"/>
          </a:xfrm>
          <a:prstGeom prst="rect">
            <a:avLst/>
          </a:prstGeom>
        </p:spPr>
        <p:txBody>
          <a:bodyPr/>
          <a:lstStyle>
            <a:lvl1pPr>
              <a:defRPr spc="-200"/>
            </a:lvl1pPr>
          </a:lstStyle>
          <a:p>
            <a:pPr/>
            <a:r>
              <a:t>Schizofrénia a traumatizácia</a:t>
            </a:r>
          </a:p>
        </p:txBody>
      </p:sp>
      <p:sp>
        <p:nvSpPr>
          <p:cNvPr id="188" name="Slide Subtitle"/>
          <p:cNvSpPr txBox="1"/>
          <p:nvPr>
            <p:ph type="body" sz="quarter" idx="1"/>
          </p:nvPr>
        </p:nvSpPr>
        <p:spPr>
          <a:xfrm>
            <a:off x="1206500" y="2245961"/>
            <a:ext cx="21971000" cy="934780"/>
          </a:xfrm>
          <a:prstGeom prst="rect">
            <a:avLst/>
          </a:prstGeom>
        </p:spPr>
        <p:txBody>
          <a:bodyPr/>
          <a:lstStyle/>
          <a:p>
            <a:pPr/>
          </a:p>
        </p:txBody>
      </p:sp>
      <p:sp>
        <p:nvSpPr>
          <p:cNvPr id="189" name="vysoká miera traumatizácie, vysoká prevalencia PTSD (Neria et al., 2002)…"/>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vysoká miera traumatizácie, vysoká prevalencia PTSD (Neria et al., 2002)</a:t>
            </a:r>
          </a:p>
          <a:p>
            <a:pPr>
              <a:defRPr i="1"/>
            </a:pPr>
            <a:r>
              <a:t>“Any human being can develop such symptoms under enough stress, and every patient's life, as subjectively experienced, would drive anyone psychotic.”</a:t>
            </a:r>
            <a:r>
              <a:rPr i="0"/>
              <a:t> (Silver, Koehler &amp; Karon, 2004, s. 209)</a:t>
            </a:r>
            <a:endParaRPr i="0"/>
          </a:p>
          <a:p>
            <a:pPr/>
            <a:r>
              <a:t>rôzne druhy traumatizácie - jednorazová veľká, ktorá “zlomí” disponovanú osobnosť, alebo chronická traumatizácia vo veľmi útlom detstve… (K)</a:t>
            </a:r>
          </a:p>
          <a:p>
            <a:pPr/>
            <a:r>
              <a:t>v praxi zrejme častá traumatizácia v rámci primárnej rodiny - napríklad častá hyperprotektivita zo strany rodičov, zároveň spojená s nedostatkom vrelosti a nedostatkom záujmu a počúvania a naopak spojená s veľkou dávkou kritiky</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Fenomenológia psychózy"/>
          <p:cNvSpPr txBox="1"/>
          <p:nvPr>
            <p:ph type="title"/>
          </p:nvPr>
        </p:nvSpPr>
        <p:spPr>
          <a:xfrm>
            <a:off x="1206500" y="952499"/>
            <a:ext cx="21971000" cy="1433165"/>
          </a:xfrm>
          <a:prstGeom prst="rect">
            <a:avLst/>
          </a:prstGeom>
        </p:spPr>
        <p:txBody>
          <a:bodyPr/>
          <a:lstStyle>
            <a:lvl1pPr>
              <a:defRPr spc="-200"/>
            </a:lvl1pPr>
          </a:lstStyle>
          <a:p>
            <a:pPr/>
            <a:r>
              <a:t>Fenomenológia psychózy</a:t>
            </a:r>
          </a:p>
        </p:txBody>
      </p:sp>
      <p:sp>
        <p:nvSpPr>
          <p:cNvPr id="192" name="Slide Subtitle"/>
          <p:cNvSpPr txBox="1"/>
          <p:nvPr>
            <p:ph type="body" sz="quarter" idx="1"/>
          </p:nvPr>
        </p:nvSpPr>
        <p:spPr>
          <a:xfrm>
            <a:off x="1206500" y="2245961"/>
            <a:ext cx="21971000" cy="934780"/>
          </a:xfrm>
          <a:prstGeom prst="rect">
            <a:avLst/>
          </a:prstGeom>
        </p:spPr>
        <p:txBody>
          <a:bodyPr/>
          <a:lstStyle/>
          <a:p>
            <a:pPr/>
          </a:p>
        </p:txBody>
      </p:sp>
      <p:sp>
        <p:nvSpPr>
          <p:cNvPr id="193" name="podľa Leiviskä Deland, Karlsson &amp; Fatouros-Bergman (2011):…"/>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marL="566926" indent="-566926" defTabSz="2267654">
              <a:spcBef>
                <a:spcPts val="4100"/>
              </a:spcBef>
              <a:defRPr sz="4400"/>
            </a:pPr>
            <a:r>
              <a:t>podľa Leiviskä Deland, Karlsson &amp; Fatouros-Bergman (2011):</a:t>
            </a:r>
          </a:p>
          <a:p>
            <a:pPr lvl="3" marL="2267711" indent="-566927" defTabSz="2267654">
              <a:spcBef>
                <a:spcPts val="4100"/>
              </a:spcBef>
              <a:defRPr sz="4400"/>
            </a:pPr>
            <a:r>
              <a:t>pocit odcudzenia vo vzťahu ku svetu</a:t>
            </a:r>
          </a:p>
          <a:p>
            <a:pPr lvl="3" marL="2267711" indent="-566927" defTabSz="2267654">
              <a:spcBef>
                <a:spcPts val="4100"/>
              </a:spcBef>
              <a:defRPr sz="4400"/>
            </a:pPr>
            <a:r>
              <a:t>rozpustenie času</a:t>
            </a:r>
          </a:p>
          <a:p>
            <a:pPr lvl="3" marL="2267711" indent="-566927" defTabSz="2267654">
              <a:spcBef>
                <a:spcPts val="4100"/>
              </a:spcBef>
              <a:defRPr sz="4400"/>
            </a:pPr>
            <a:r>
              <a:t>strata intuitívnych sociálnych znalostí</a:t>
            </a:r>
          </a:p>
          <a:p>
            <a:pPr lvl="3" marL="2267711" indent="-566927" defTabSz="2267654">
              <a:spcBef>
                <a:spcPts val="4100"/>
              </a:spcBef>
              <a:defRPr sz="4400"/>
            </a:pPr>
            <a:r>
              <a:t>odcudzenie seba samého</a:t>
            </a:r>
          </a:p>
          <a:p>
            <a:pPr lvl="3" marL="2267711" indent="-566927" defTabSz="2267654">
              <a:spcBef>
                <a:spcPts val="4100"/>
              </a:spcBef>
              <a:defRPr sz="4400"/>
            </a:pPr>
            <a:r>
              <a:t>strata intencionality či pocitu vlastného pôsobenia či vplyvu</a:t>
            </a:r>
          </a:p>
          <a:p>
            <a:pPr marL="566926" indent="-566926" defTabSz="2267654">
              <a:spcBef>
                <a:spcPts val="4100"/>
              </a:spcBef>
              <a:defRPr sz="4400"/>
            </a:pPr>
            <a:r>
              <a:t>skúste si tento stav na chvíľu predstaviť - aké dôsledky z neho vyplývajú pre život daného jedinca?</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Dôsledky na život jedinca"/>
          <p:cNvSpPr txBox="1"/>
          <p:nvPr>
            <p:ph type="title"/>
          </p:nvPr>
        </p:nvSpPr>
        <p:spPr>
          <a:xfrm>
            <a:off x="1206500" y="952499"/>
            <a:ext cx="21971000" cy="1433165"/>
          </a:xfrm>
          <a:prstGeom prst="rect">
            <a:avLst/>
          </a:prstGeom>
        </p:spPr>
        <p:txBody>
          <a:bodyPr/>
          <a:lstStyle>
            <a:lvl1pPr>
              <a:defRPr spc="-200"/>
            </a:lvl1pPr>
          </a:lstStyle>
          <a:p>
            <a:pPr/>
            <a:r>
              <a:t>Dôsledky na život jedinca</a:t>
            </a:r>
          </a:p>
        </p:txBody>
      </p:sp>
      <p:sp>
        <p:nvSpPr>
          <p:cNvPr id="196" name="Slide Subtitle"/>
          <p:cNvSpPr txBox="1"/>
          <p:nvPr>
            <p:ph type="body" sz="quarter" idx="1"/>
          </p:nvPr>
        </p:nvSpPr>
        <p:spPr>
          <a:xfrm>
            <a:off x="1206500" y="2245961"/>
            <a:ext cx="21971000" cy="934780"/>
          </a:xfrm>
          <a:prstGeom prst="rect">
            <a:avLst/>
          </a:prstGeom>
        </p:spPr>
        <p:txBody>
          <a:bodyPr/>
          <a:lstStyle/>
          <a:p>
            <a:pPr/>
          </a:p>
        </p:txBody>
      </p:sp>
      <p:sp>
        <p:nvSpPr>
          <p:cNvPr id="197" name="strata bežne prežívaných hraníc a súvislostí, ktoré dodávajú prehľadnosť a bezpečie vedú ku konštantnému pocitu existenciálneho ohrozenia, straty pocitu bezpečia, nemožnosť spoľahnúť sa na seba a na svet, dezorientácia, stres… (Francesetti, Gecele &amp; Roub"/>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marL="426719" indent="-426719" defTabSz="1706837">
              <a:spcBef>
                <a:spcPts val="3100"/>
              </a:spcBef>
              <a:defRPr sz="3300"/>
            </a:pPr>
            <a:r>
              <a:t>strata bežne prežívaných hraníc a súvislostí, ktoré dodávajú prehľadnosť a bezpečie vedú ku konštantnému pocitu existenciálneho ohrozenia, straty pocitu bezpečia, nemožnosť spoľahnúť sa na seba a na svet, dezorientácia, stres… (Francesetti, Gecele &amp; Roubal, 2013)</a:t>
            </a:r>
          </a:p>
          <a:p>
            <a:pPr marL="426719" indent="-426719" defTabSz="1706837">
              <a:spcBef>
                <a:spcPts val="3100"/>
              </a:spcBef>
              <a:defRPr sz="3300"/>
            </a:pPr>
            <a:r>
              <a:t>viď Karon (2008) - schizofrénia ako </a:t>
            </a:r>
            <a:r>
              <a:rPr i="1"/>
              <a:t>“Chronic terror syndrome”</a:t>
            </a:r>
          </a:p>
          <a:p>
            <a:pPr marL="426719" indent="-426719" defTabSz="1706837">
              <a:spcBef>
                <a:spcPts val="3100"/>
              </a:spcBef>
              <a:defRPr sz="3300"/>
            </a:pPr>
            <a:r>
              <a:t>kvôli veľkému zahlteniu - zhoršená schopnosť uvedomiť si a napĺňať vlastné potreby  - pracovné, vzťahové, atď.</a:t>
            </a:r>
          </a:p>
          <a:p>
            <a:pPr marL="426719" indent="-426719" defTabSz="1706837">
              <a:spcBef>
                <a:spcPts val="3100"/>
              </a:spcBef>
              <a:defRPr sz="3300"/>
            </a:pPr>
            <a:r>
              <a:t>interpersonálne problémy vyplývajúce zo zlého psychického stavu ďalej spätne prehlbujú nemožnosť napĺňať ostatné jedincove potreby - napr. v extrémnych prípadoch môže byť pre daného človeka problém si vykomunikovať aj niečo tak základné, ako zaistenie jedla</a:t>
            </a:r>
          </a:p>
          <a:p>
            <a:pPr marL="426719" indent="-426719" defTabSz="1706837">
              <a:spcBef>
                <a:spcPts val="3100"/>
              </a:spcBef>
              <a:defRPr sz="3300"/>
            </a:pPr>
            <a:r>
              <a:t>negatívne dopady užívania psychofarmák na zdravotný stav, pri hospitalizáciach potenciálny rozvoj hospitalizmu</a:t>
            </a:r>
          </a:p>
          <a:p>
            <a:pPr marL="426719" indent="-426719" defTabSz="1706837">
              <a:spcBef>
                <a:spcPts val="3100"/>
              </a:spcBef>
              <a:defRPr sz="3300"/>
            </a:pPr>
            <a:r>
              <a:t>častejšia viktimizácia pri porovnaní s bežnou populáciou</a:t>
            </a:r>
          </a:p>
          <a:p>
            <a:pPr marL="426719" indent="-426719" defTabSz="1706837">
              <a:spcBef>
                <a:spcPts val="3100"/>
              </a:spcBef>
              <a:defRPr sz="3300"/>
            </a:pPr>
            <a:r>
              <a:t>vo výsledku - znížená očakávaná doba dožitia, zvýšené riziko samovražedného správania (American Psychiatric Association, 2013)</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0_BasicBlack">
  <a:themeElements>
    <a:clrScheme name="20_BasicBlack">
      <a:dk1>
        <a:srgbClr val="000000"/>
      </a:dk1>
      <a:lt1>
        <a:srgbClr val="000000"/>
      </a:lt1>
      <a:dk2>
        <a:srgbClr val="A7A7A7"/>
      </a:dk2>
      <a:lt2>
        <a:srgbClr val="535353"/>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0_BasicBlack">
      <a:majorFont>
        <a:latin typeface="Helvetica"/>
        <a:ea typeface="Helvetica"/>
        <a:cs typeface="Helvetica"/>
      </a:majorFont>
      <a:minorFont>
        <a:latin typeface="Helvetica Neue"/>
        <a:ea typeface="Helvetica Neue"/>
        <a:cs typeface="Helvetica Neue"/>
      </a:minorFont>
    </a:fontScheme>
    <a:fmtScheme name="20_Basic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0_BasicBlack">
  <a:themeElements>
    <a:clrScheme name="20_BasicBlack">
      <a:dk1>
        <a:srgbClr val="000000"/>
      </a:dk1>
      <a:lt1>
        <a:srgbClr val="FFFFFF"/>
      </a:lt1>
      <a:dk2>
        <a:srgbClr val="A7A7A7"/>
      </a:dk2>
      <a:lt2>
        <a:srgbClr val="535353"/>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0_BasicBlack">
      <a:majorFont>
        <a:latin typeface="Helvetica"/>
        <a:ea typeface="Helvetica"/>
        <a:cs typeface="Helvetica"/>
      </a:majorFont>
      <a:minorFont>
        <a:latin typeface="Helvetica Neue"/>
        <a:ea typeface="Helvetica Neue"/>
        <a:cs typeface="Helvetica Neue"/>
      </a:minorFont>
    </a:fontScheme>
    <a:fmtScheme name="20_Basic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