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4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0350" cy="400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1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" name="Google Shape;106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1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" name="Google Shape;123;p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9c6f6a0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g359c6f6a05_0_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2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Google Shape;172;p2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9c6f6a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" name="Google Shape;44;g359c6f6a05_0_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59c6f6a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" name="Google Shape;50;g359c6f6a05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9c6f6a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Google Shape;55;g359c6f6a05_0_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" name="Google Shape;76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ayout with centered title and subtitle placeholders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621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621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315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154112" y="192066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5400"/>
              <a:buFont typeface="Arial"/>
              <a:buNone/>
            </a:pPr>
            <a:r>
              <a:rPr lang="cs-CZ" sz="5400" b="1" dirty="0" err="1">
                <a:solidFill>
                  <a:srgbClr val="000080"/>
                </a:solidFill>
              </a:rPr>
              <a:t>Neuropsychoterapie</a:t>
            </a:r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839912" y="389592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6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Petr Grossmann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998064" y="1600200"/>
            <a:ext cx="78486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Psychofarmaka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mají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různé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vyvolávají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synapsích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neuroneogeneze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Mozek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se ale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neobejde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bez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efektivní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využití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vzniklých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buněk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potřeba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stimulace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…)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Vinař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Knopp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1116012" y="961231"/>
            <a:ext cx="7848600" cy="563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Klient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veden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podporován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tom, aby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dělal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zkušenosti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Pozitivní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fixuje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negativní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vyhnutí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sebelepší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tedy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nemůže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stát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nadbytečnou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ani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alternativní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nutnou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součástí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116012" y="1140618"/>
            <a:ext cx="7848600" cy="527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správnému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fungování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mozku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potřeba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rovnováha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neurotransmiterů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Nerovnováha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obnovena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psychoterapeuticky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 „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Správná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směs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neurotransmiterů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ještě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nikoho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neučinila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šťastným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116012" y="872331"/>
            <a:ext cx="7848600" cy="581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vjemy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paměťové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obsahy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starých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paměťových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obsahů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PF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bez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cíleného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ovlivnění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zkušeností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neurovědního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pohledu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zdůvodnitelná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900906" y="1878806"/>
            <a:ext cx="8278812" cy="380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Praktické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otázky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součinnosti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farmakoterapie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828674" y="1098549"/>
            <a:ext cx="8423275" cy="536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Některé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řešitelné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jen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některé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kombinací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PT.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poznatků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neuropsychoterapie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naopak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Přesto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to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běžná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praxe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Recidivy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obtíže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vysazením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apod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828674" y="523570"/>
            <a:ext cx="8423275" cy="4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Doporučené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posupy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uvádějí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možnou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volby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několik</a:t>
            </a:r>
            <a:r>
              <a:rPr lang="en-US" sz="3200" b="1" dirty="0" err="1">
                <a:solidFill>
                  <a:srgbClr val="000080"/>
                </a:solidFill>
              </a:rPr>
              <a:t>a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případech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často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ji ale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doporučujeme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Zdrženlivost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obavy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snaha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zahrnout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péčí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Osheroff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vs Chestnut Lodge</a:t>
            </a:r>
            <a:endParaRPr dirty="0"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7850" y="5483525"/>
            <a:ext cx="3122775" cy="21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828674" y="376237"/>
            <a:ext cx="8423275" cy="6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sng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Doporučení</a:t>
            </a:r>
            <a:r>
              <a:rPr lang="en-US" sz="3200" b="1" i="0" u="sng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PT u: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Panická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porucha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GAD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Fobie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Lehké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středně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těžké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depresivní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osobno</a:t>
            </a:r>
            <a:r>
              <a:rPr lang="cs-CZ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Závislosti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Psychózy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???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racionální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léčba</a:t>
            </a:r>
            <a:endParaRPr dirty="0"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2777" y="3612542"/>
            <a:ext cx="2732161" cy="300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505618" y="299463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kombinovat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 PT a FT?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040861" y="1768475"/>
            <a:ext cx="8531764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Otázka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volby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dávkování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Vliv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emotivitu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anxiolytika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redukují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úzkost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forma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vyhýbavého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chování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návykové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antidepresiva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vliv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emotivitu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„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sklem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netěší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nedojme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...“)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antipsychotika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thymostabilizéry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265049" y="411137"/>
            <a:ext cx="9550525" cy="6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Rogers: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nutné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podmínky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psychoterapeutického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percepce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inkongruence</a:t>
            </a:r>
            <a:r>
              <a:rPr lang="en-US" sz="3200" b="1" dirty="0">
                <a:solidFill>
                  <a:srgbClr val="000080"/>
                </a:solidFill>
              </a:rPr>
              <a:t>, BPP, </a:t>
            </a:r>
            <a:r>
              <a:rPr lang="en-US" sz="3200" b="1" dirty="0" err="1">
                <a:solidFill>
                  <a:srgbClr val="000080"/>
                </a:solidFill>
              </a:rPr>
              <a:t>empatie</a:t>
            </a:r>
            <a:r>
              <a:rPr lang="en-US" sz="3200" b="1" dirty="0">
                <a:solidFill>
                  <a:srgbClr val="000080"/>
                </a:solidFill>
              </a:rPr>
              <a:t> a </a:t>
            </a:r>
            <a:r>
              <a:rPr lang="en-US" sz="3200" b="1" dirty="0" err="1">
                <a:solidFill>
                  <a:srgbClr val="000080"/>
                </a:solidFill>
              </a:rPr>
              <a:t>kongruence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terapeuta</a:t>
            </a:r>
            <a:r>
              <a:rPr lang="en-US" sz="3200" b="1" dirty="0">
                <a:solidFill>
                  <a:srgbClr val="000080"/>
                </a:solidFill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Inkongruence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zažívána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subjektivní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nepohoda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nespokojenost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úzkost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smutek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vypadá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je-li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farmakologický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zásah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příliš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razantní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004654" y="-149330"/>
            <a:ext cx="75390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Deprese</a:t>
            </a:r>
            <a:r>
              <a:rPr lang="en-US" sz="4800" b="1" dirty="0">
                <a:solidFill>
                  <a:srgbClr val="000080"/>
                </a:solidFill>
              </a:rPr>
              <a:t> v MKN-10</a:t>
            </a:r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928796" y="959537"/>
            <a:ext cx="6332400" cy="5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zhoršená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nálada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snížená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energie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aktivita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narušen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smysl</a:t>
            </a:r>
            <a:r>
              <a:rPr lang="en-US" dirty="0">
                <a:solidFill>
                  <a:schemeClr val="dk1"/>
                </a:solidFill>
              </a:rPr>
              <a:t> pro </a:t>
            </a:r>
            <a:r>
              <a:rPr lang="en-US" dirty="0" err="1">
                <a:solidFill>
                  <a:schemeClr val="dk1"/>
                </a:solidFill>
              </a:rPr>
              <a:t>zábavu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osobní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zájmy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schopnost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koncentrace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únava</a:t>
            </a:r>
            <a:r>
              <a:rPr lang="en-US" dirty="0">
                <a:solidFill>
                  <a:schemeClr val="dk1"/>
                </a:solidFill>
              </a:rPr>
              <a:t> po </a:t>
            </a:r>
            <a:r>
              <a:rPr lang="en-US" dirty="0" err="1">
                <a:solidFill>
                  <a:schemeClr val="dk1"/>
                </a:solidFill>
              </a:rPr>
              <a:t>minimální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námaze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narušený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spánek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zhoršená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chuť</a:t>
            </a:r>
            <a:r>
              <a:rPr lang="en-US" dirty="0">
                <a:solidFill>
                  <a:schemeClr val="dk1"/>
                </a:solidFill>
              </a:rPr>
              <a:t> k </a:t>
            </a:r>
            <a:r>
              <a:rPr lang="en-US" dirty="0" err="1">
                <a:solidFill>
                  <a:schemeClr val="dk1"/>
                </a:solidFill>
              </a:rPr>
              <a:t>jídlu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sebehodnocení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sebedůvěra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zhoršeny</a:t>
            </a:r>
            <a:r>
              <a:rPr lang="en-US" dirty="0">
                <a:solidFill>
                  <a:schemeClr val="dk1"/>
                </a:solidFill>
              </a:rPr>
              <a:t>‚ </a:t>
            </a:r>
            <a:r>
              <a:rPr lang="en-US" dirty="0" err="1">
                <a:solidFill>
                  <a:schemeClr val="dk1"/>
                </a:solidFill>
              </a:rPr>
              <a:t>pocity</a:t>
            </a:r>
            <a:r>
              <a:rPr lang="en-US" dirty="0">
                <a:solidFill>
                  <a:schemeClr val="dk1"/>
                </a:solidFill>
              </a:rPr>
              <a:t> viny a </a:t>
            </a:r>
            <a:r>
              <a:rPr lang="en-US" dirty="0" err="1">
                <a:solidFill>
                  <a:schemeClr val="dk1"/>
                </a:solidFill>
              </a:rPr>
              <a:t>beznaděje</a:t>
            </a:r>
            <a:endParaRPr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dirty="0" err="1">
                <a:solidFill>
                  <a:schemeClr val="dk1"/>
                </a:solidFill>
              </a:rPr>
              <a:t>Somatické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symptomy</a:t>
            </a:r>
            <a:r>
              <a:rPr lang="en-US" dirty="0">
                <a:solidFill>
                  <a:schemeClr val="dk1"/>
                </a:solidFill>
              </a:rPr>
              <a:t>”: </a:t>
            </a:r>
            <a:r>
              <a:rPr lang="en-US" dirty="0" err="1">
                <a:solidFill>
                  <a:schemeClr val="dk1"/>
                </a:solidFill>
              </a:rPr>
              <a:t>ztráta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zájmů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pocitů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uspokojení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ranní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probouzení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ranní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pessima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psychomotorická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retardace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agitovanost</a:t>
            </a:r>
            <a:endParaRPr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1285" y="168075"/>
            <a:ext cx="9696390" cy="7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dirty="0" err="1">
                <a:solidFill>
                  <a:srgbClr val="000080"/>
                </a:solidFill>
              </a:rPr>
              <a:t>Zde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vzniká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prostor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endParaRPr sz="3200" b="1" dirty="0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0080"/>
                </a:solidFill>
              </a:rPr>
              <a:t>pro </a:t>
            </a:r>
            <a:r>
              <a:rPr lang="en-US" sz="3200" b="1" dirty="0" err="1">
                <a:solidFill>
                  <a:srgbClr val="000080"/>
                </a:solidFill>
              </a:rPr>
              <a:t>nová</a:t>
            </a:r>
            <a:r>
              <a:rPr lang="en-US" sz="3200" b="1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antidepresiva</a:t>
            </a:r>
            <a:endParaRPr sz="3200" b="1" dirty="0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 dirty="0">
                <a:solidFill>
                  <a:srgbClr val="000080"/>
                </a:solidFill>
              </a:rPr>
              <a:t>SSRI </a:t>
            </a:r>
            <a:r>
              <a:rPr lang="en-US" sz="3000" dirty="0" err="1">
                <a:solidFill>
                  <a:srgbClr val="000080"/>
                </a:solidFill>
              </a:rPr>
              <a:t>zlepšují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negativní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příznaky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neovlivňují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pozitivní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emoce</a:t>
            </a:r>
            <a:r>
              <a:rPr lang="en-US" sz="3000" dirty="0">
                <a:solidFill>
                  <a:srgbClr val="000080"/>
                </a:solidFill>
              </a:rPr>
              <a:t>, resp. </a:t>
            </a:r>
            <a:r>
              <a:rPr lang="en-US" sz="3000" dirty="0" err="1">
                <a:solidFill>
                  <a:srgbClr val="000080"/>
                </a:solidFill>
              </a:rPr>
              <a:t>často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způsobují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emoční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oploštění</a:t>
            </a:r>
            <a:r>
              <a:rPr lang="en-US" sz="3000" dirty="0">
                <a:solidFill>
                  <a:srgbClr val="000080"/>
                </a:solidFill>
              </a:rPr>
              <a:t>.</a:t>
            </a:r>
            <a:endParaRPr sz="3000" dirty="0">
              <a:solidFill>
                <a:srgbClr val="000080"/>
              </a:solidFill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endParaRPr sz="3200" b="1" dirty="0">
              <a:solidFill>
                <a:srgbClr val="00008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 dirty="0" err="1">
                <a:solidFill>
                  <a:srgbClr val="000080"/>
                </a:solidFill>
              </a:rPr>
              <a:t>Agomelatin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blokádou</a:t>
            </a:r>
            <a:r>
              <a:rPr lang="en-US" sz="3000" dirty="0">
                <a:solidFill>
                  <a:srgbClr val="000080"/>
                </a:solidFill>
              </a:rPr>
              <a:t> 5-HT2C </a:t>
            </a:r>
            <a:r>
              <a:rPr lang="en-US" sz="3000" dirty="0" err="1">
                <a:solidFill>
                  <a:srgbClr val="000080"/>
                </a:solidFill>
              </a:rPr>
              <a:t>uolňuje</a:t>
            </a:r>
            <a:r>
              <a:rPr lang="en-US" sz="3000" dirty="0">
                <a:solidFill>
                  <a:srgbClr val="000080"/>
                </a:solidFill>
              </a:rPr>
              <a:t> noradrenalin a </a:t>
            </a:r>
            <a:r>
              <a:rPr lang="en-US" sz="3000" dirty="0" err="1">
                <a:solidFill>
                  <a:srgbClr val="000080"/>
                </a:solidFill>
              </a:rPr>
              <a:t>dopamin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tím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vede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ke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zlepšení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nálady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zmírnění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úzkosti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zvýšení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motivace</a:t>
            </a:r>
            <a:r>
              <a:rPr lang="en-US" sz="3000" dirty="0">
                <a:solidFill>
                  <a:srgbClr val="000080"/>
                </a:solidFill>
              </a:rPr>
              <a:t> a </a:t>
            </a:r>
            <a:r>
              <a:rPr lang="en-US" sz="3000" dirty="0" err="1">
                <a:solidFill>
                  <a:srgbClr val="000080"/>
                </a:solidFill>
              </a:rPr>
              <a:t>pocitu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radosti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pozornosti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bdělosti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brání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rozvoji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sexuální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dysfunkce</a:t>
            </a:r>
            <a:r>
              <a:rPr lang="en-US" sz="3000" dirty="0">
                <a:solidFill>
                  <a:srgbClr val="000080"/>
                </a:solidFill>
              </a:rPr>
              <a:t> a </a:t>
            </a:r>
            <a:r>
              <a:rPr lang="en-US" sz="3000" dirty="0" err="1">
                <a:solidFill>
                  <a:srgbClr val="000080"/>
                </a:solidFill>
              </a:rPr>
              <a:t>emočního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oploštění</a:t>
            </a:r>
            <a:r>
              <a:rPr lang="en-US" sz="3000" dirty="0">
                <a:solidFill>
                  <a:srgbClr val="000080"/>
                </a:solidFill>
              </a:rPr>
              <a:t>.</a:t>
            </a:r>
            <a:endParaRPr sz="3000" dirty="0">
              <a:solidFill>
                <a:srgbClr val="000080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140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000" dirty="0" err="1">
                <a:solidFill>
                  <a:srgbClr val="000080"/>
                </a:solidFill>
              </a:rPr>
              <a:t>Snižuje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uvolňování</a:t>
            </a:r>
            <a:r>
              <a:rPr lang="en-US" sz="3000" dirty="0">
                <a:solidFill>
                  <a:srgbClr val="000080"/>
                </a:solidFill>
              </a:rPr>
              <a:t> </a:t>
            </a:r>
            <a:r>
              <a:rPr lang="en-US" sz="3000" dirty="0" err="1">
                <a:solidFill>
                  <a:srgbClr val="000080"/>
                </a:solidFill>
              </a:rPr>
              <a:t>glutamátu</a:t>
            </a:r>
            <a:r>
              <a:rPr lang="en-US" sz="3000" dirty="0">
                <a:solidFill>
                  <a:srgbClr val="000080"/>
                </a:solidFill>
              </a:rPr>
              <a:t> v amygdale (</a:t>
            </a:r>
            <a:r>
              <a:rPr lang="en-US" sz="3000" dirty="0" err="1">
                <a:solidFill>
                  <a:srgbClr val="000080"/>
                </a:solidFill>
              </a:rPr>
              <a:t>stres</a:t>
            </a:r>
            <a:r>
              <a:rPr lang="en-US" sz="3000" dirty="0">
                <a:solidFill>
                  <a:srgbClr val="000080"/>
                </a:solidFill>
              </a:rPr>
              <a:t>, </a:t>
            </a:r>
            <a:r>
              <a:rPr lang="en-US" sz="3000" dirty="0" err="1">
                <a:solidFill>
                  <a:srgbClr val="000080"/>
                </a:solidFill>
              </a:rPr>
              <a:t>strach</a:t>
            </a:r>
            <a:r>
              <a:rPr lang="en-US" sz="3000" dirty="0">
                <a:solidFill>
                  <a:srgbClr val="000080"/>
                </a:solidFill>
              </a:rPr>
              <a:t>)</a:t>
            </a:r>
            <a:endParaRPr sz="30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1437225" y="328019"/>
            <a:ext cx="74469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Jak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edukovat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pacienta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875489" y="1582250"/>
            <a:ext cx="8307422" cy="5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Opatrnost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sebemedikaci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alkoholem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benzodiazepiny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Zejména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po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sezení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terapeuta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skupině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Edukace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sester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nepodávaly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fakultativní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medikaci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před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po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skupinové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terapii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pohovoru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psychologem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apod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1635587" y="68094"/>
            <a:ext cx="6506464" cy="109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Závěr</a:t>
            </a:r>
            <a:endParaRPr dirty="0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505662" y="1058695"/>
            <a:ext cx="9069300" cy="6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není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alternativní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léčbou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ani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doplněk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ale u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psychických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poruch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nedílnou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součástí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komplexní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možná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monoterapie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i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kombinace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racionální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farmakoterapií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Medikace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měla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být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vztažena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k PT a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dalším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aspektům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léčby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aby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byla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podpůrná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,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nikoli</a:t>
            </a:r>
            <a:r>
              <a:rPr lang="en-US" sz="3200" b="1" i="0" u="none" strike="noStrike" cap="none" dirty="0">
                <a:solidFill>
                  <a:srgbClr val="000080"/>
                </a:solidFill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</a:rPr>
              <a:t>komplikující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rgbClr val="000080"/>
                </a:solidFill>
              </a:rPr>
              <a:t>Nová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antidepresiva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jako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agomelatin</a:t>
            </a:r>
            <a:r>
              <a:rPr lang="en-US" sz="3200" dirty="0">
                <a:solidFill>
                  <a:srgbClr val="000080"/>
                </a:solidFill>
              </a:rPr>
              <a:t> se </a:t>
            </a:r>
            <a:r>
              <a:rPr lang="en-US" sz="3200" dirty="0" err="1">
                <a:solidFill>
                  <a:srgbClr val="000080"/>
                </a:solidFill>
              </a:rPr>
              <a:t>ukazují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jako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b="1" dirty="0" err="1">
                <a:solidFill>
                  <a:srgbClr val="000080"/>
                </a:solidFill>
              </a:rPr>
              <a:t>kooperující</a:t>
            </a:r>
            <a:r>
              <a:rPr lang="en-US" sz="3200" b="1" dirty="0">
                <a:solidFill>
                  <a:srgbClr val="000080"/>
                </a:solidFill>
              </a:rPr>
              <a:t> partner</a:t>
            </a:r>
            <a:r>
              <a:rPr lang="en-US" sz="3200" dirty="0">
                <a:solidFill>
                  <a:srgbClr val="000080"/>
                </a:solidFill>
              </a:rPr>
              <a:t> v </a:t>
            </a:r>
            <a:r>
              <a:rPr lang="en-US" sz="3200" dirty="0" err="1">
                <a:solidFill>
                  <a:srgbClr val="000080"/>
                </a:solidFill>
              </a:rPr>
              <a:t>komplexní</a:t>
            </a:r>
            <a:r>
              <a:rPr lang="en-US" sz="3200" dirty="0">
                <a:solidFill>
                  <a:srgbClr val="000080"/>
                </a:solidFill>
              </a:rPr>
              <a:t> </a:t>
            </a:r>
            <a:r>
              <a:rPr lang="en-US" sz="3200" dirty="0" err="1">
                <a:solidFill>
                  <a:srgbClr val="000080"/>
                </a:solidFill>
              </a:rPr>
              <a:t>léčbě</a:t>
            </a:r>
            <a:r>
              <a:rPr lang="en-US" sz="3200" dirty="0">
                <a:solidFill>
                  <a:srgbClr val="000080"/>
                </a:solidFill>
              </a:rPr>
              <a:t>.</a:t>
            </a:r>
            <a:endParaRPr sz="32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024187" y="5975350"/>
            <a:ext cx="69818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Děkuji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pozornost</a:t>
            </a:r>
            <a:endParaRPr dirty="0"/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l="8664" t="14842" r="11913" b="15373"/>
          <a:stretch/>
        </p:blipFill>
        <p:spPr>
          <a:xfrm>
            <a:off x="689059" y="1138137"/>
            <a:ext cx="8702506" cy="447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121386" y="-129875"/>
            <a:ext cx="75390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Psychodynamika</a:t>
            </a:r>
            <a:r>
              <a:rPr lang="en-US" sz="4800" b="1" dirty="0">
                <a:solidFill>
                  <a:srgbClr val="000080"/>
                </a:solidFill>
              </a:rPr>
              <a:t> </a:t>
            </a:r>
            <a:r>
              <a:rPr lang="en-US" sz="4800" b="1" dirty="0" err="1">
                <a:solidFill>
                  <a:srgbClr val="000080"/>
                </a:solidFill>
              </a:rPr>
              <a:t>deprese</a:t>
            </a: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24128" y="959551"/>
            <a:ext cx="9002447" cy="6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</a:rPr>
              <a:t>Potřeba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láskyplného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vztahu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přijetí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opouští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autonomii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vlastní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potřeby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naplňuje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očekávání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okolí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Patologické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prožívání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smutku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Ztrátu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provází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smutek</a:t>
            </a:r>
            <a:r>
              <a:rPr lang="en-US" sz="3000" dirty="0">
                <a:solidFill>
                  <a:schemeClr val="dk1"/>
                </a:solidFill>
              </a:rPr>
              <a:t> a </a:t>
            </a:r>
            <a:r>
              <a:rPr lang="en-US" sz="3000" dirty="0" err="1">
                <a:solidFill>
                  <a:schemeClr val="dk1"/>
                </a:solidFill>
              </a:rPr>
              <a:t>hněv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Hněvu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brání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Potlačování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agrese</a:t>
            </a:r>
            <a:endParaRPr sz="3000" dirty="0">
              <a:solidFill>
                <a:schemeClr val="dk1"/>
              </a:solidFill>
            </a:endParaRPr>
          </a:p>
          <a:p>
            <a:pPr marL="457200" marR="0" lvl="0" indent="-4191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3000" dirty="0" err="1">
                <a:solidFill>
                  <a:schemeClr val="dk1"/>
                </a:solidFill>
              </a:rPr>
              <a:t>Obrácení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agrese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proti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sobě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1"/>
                </a:solidFill>
              </a:rPr>
              <a:t>Destrukce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sebeobrazu</a:t>
            </a:r>
            <a:r>
              <a:rPr lang="en-US" sz="3000" dirty="0">
                <a:solidFill>
                  <a:schemeClr val="dk1"/>
                </a:solidFill>
              </a:rPr>
              <a:t> - </a:t>
            </a:r>
            <a:r>
              <a:rPr lang="en-US" sz="3000" dirty="0" err="1">
                <a:solidFill>
                  <a:schemeClr val="dk1"/>
                </a:solidFill>
              </a:rPr>
              <a:t>riziko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suicidia</a:t>
            </a:r>
            <a:endParaRPr sz="3000" dirty="0">
              <a:solidFill>
                <a:schemeClr val="dk1"/>
              </a:solidFill>
            </a:endParaRPr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98834" y="575250"/>
            <a:ext cx="9251004" cy="5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0080"/>
                </a:solidFill>
              </a:rPr>
              <a:t>Na </a:t>
            </a:r>
            <a:r>
              <a:rPr lang="en-US" sz="4800" b="1" dirty="0" err="1">
                <a:solidFill>
                  <a:srgbClr val="000080"/>
                </a:solidFill>
              </a:rPr>
              <a:t>který</a:t>
            </a:r>
            <a:r>
              <a:rPr lang="en-US" sz="4800" b="1" dirty="0">
                <a:solidFill>
                  <a:srgbClr val="000080"/>
                </a:solidFill>
              </a:rPr>
              <a:t> z </a:t>
            </a:r>
            <a:r>
              <a:rPr lang="en-US" sz="4800" b="1" dirty="0" err="1">
                <a:solidFill>
                  <a:srgbClr val="000080"/>
                </a:solidFill>
              </a:rPr>
              <a:t>obrazů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reagujeme</a:t>
            </a:r>
            <a:r>
              <a:rPr lang="en-US" sz="4800" b="1" dirty="0">
                <a:solidFill>
                  <a:srgbClr val="000080"/>
                </a:solidFill>
              </a:rPr>
              <a:t>?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err="1">
                <a:solidFill>
                  <a:srgbClr val="000080"/>
                </a:solidFill>
              </a:rPr>
              <a:t>Deskriptivní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00080"/>
                </a:solidFill>
              </a:rPr>
              <a:t>vs</a:t>
            </a:r>
            <a:endParaRPr sz="4800" b="1" dirty="0">
              <a:solidFill>
                <a:srgbClr val="000080"/>
              </a:solidFill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dirty="0" err="1">
                <a:solidFill>
                  <a:srgbClr val="000080"/>
                </a:solidFill>
              </a:rPr>
              <a:t>Dynamický</a:t>
            </a:r>
            <a:endParaRPr sz="4800" b="1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04762" y="1878737"/>
            <a:ext cx="90711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4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8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Několik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teoretických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východisek</a:t>
            </a: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Pohled</a:t>
            </a:r>
            <a:r>
              <a:rPr lang="en-US" sz="48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neuropsychoterapie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189812" y="522420"/>
            <a:ext cx="77010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5E11A6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Co je </a:t>
            </a:r>
            <a:r>
              <a:rPr lang="en-US" sz="4400" b="1" i="0" u="none" strike="noStrike" cap="none" dirty="0" err="1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4400" b="1" i="0" u="none" strike="noStrike" cap="none" dirty="0">
                <a:solidFill>
                  <a:srgbClr val="5E11A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93965" y="2507194"/>
            <a:ext cx="6332400" cy="416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Psychoterapie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způsob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pomoci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člověka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člověku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psychologickými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prostředky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vztahem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rozhovorem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specifickými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technikami</a:t>
            </a:r>
            <a:endParaRPr dirty="0"/>
          </a:p>
          <a:p>
            <a:pPr marL="342900" marR="0" lvl="0" indent="-339725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0262" y="1885105"/>
            <a:ext cx="8420100" cy="455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Základem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psychického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dána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změnou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neuronálního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027247" y="2076855"/>
            <a:ext cx="7848600" cy="391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trvale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psychické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účinně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trvale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neuronální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procesy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struktury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Grawe</a:t>
            </a: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988336" y="1835943"/>
            <a:ext cx="7848600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342900" marR="0" lvl="0" indent="-33972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je …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procesem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tudíž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způsobem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, jak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dochází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změnám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drah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mozku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ct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PT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využívá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biologických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mechanismů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k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léčení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duševních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onemocnění</a:t>
            </a:r>
            <a:r>
              <a:rPr lang="en-US" sz="3200" b="1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342900" marR="0" lvl="0" indent="-339725" algn="r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(LeDoux)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687</Words>
  <Application>Microsoft Office PowerPoint</Application>
  <PresentationFormat>Vlastní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Noto Sans Symbols</vt:lpstr>
      <vt:lpstr>Times New Roman</vt:lpstr>
      <vt:lpstr>POI_THEME_TEMPLATE_DESIGN</vt:lpstr>
      <vt:lpstr>Neuropsychoterapie</vt:lpstr>
      <vt:lpstr>Deprese v MKN-10</vt:lpstr>
      <vt:lpstr>Psychodynamika deprese</vt:lpstr>
      <vt:lpstr>Na který z obrazů reagujeme?  Deskriptivní vs Dynamický</vt:lpstr>
      <vt:lpstr>Několik teoretických východisek  Pohled neuropsychoterapie</vt:lpstr>
      <vt:lpstr>Co je psychoterapie?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otázky součinnosti psychoterapie  a farmakoterapie</vt:lpstr>
      <vt:lpstr>Prezentace aplikace PowerPoint</vt:lpstr>
      <vt:lpstr>Prezentace aplikace PowerPoint</vt:lpstr>
      <vt:lpstr>Prezentace aplikace PowerPoint</vt:lpstr>
      <vt:lpstr>Jak kombinovat PT a FT?</vt:lpstr>
      <vt:lpstr>Prezentace aplikace PowerPoint</vt:lpstr>
      <vt:lpstr>Prezentace aplikace PowerPoint</vt:lpstr>
      <vt:lpstr>Jak edukovat pacienta?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Neuropsychoterapie</dc:title>
  <cp:lastModifiedBy>Petr Grossmann</cp:lastModifiedBy>
  <cp:revision>5</cp:revision>
  <dcterms:modified xsi:type="dcterms:W3CDTF">2022-11-06T21:10:58Z</dcterms:modified>
</cp:coreProperties>
</file>