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oboto Slab"/>
      <p:regular r:id="rId23"/>
      <p:bold r:id="rId24"/>
    </p:embeddedFont>
    <p:embeddedFont>
      <p:font typeface="Robo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Slab-bold.fntdata"/><Relationship Id="rId23" Type="http://schemas.openxmlformats.org/officeDocument/2006/relationships/font" Target="fonts/RobotoSlab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361a809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361a809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7ddfc43a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7ddfc43a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7aaf857c7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97aaf857c7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7aaf857c7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97aaf857c7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97aaf857c7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97aaf857c7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364b0a17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364b0a17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97ddfc43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97ddfc43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97aaf857c7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97aaf857c7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7aaf857c7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7aaf857c7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844cab21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9844cab21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7ddfc43a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7ddfc43a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7aaf857c7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7aaf857c7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7ddfc43a5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7ddfc43a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7aaf857c7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7aaf857c7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243ab7e9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f243ab7e9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364b0a1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364b0a1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icd.who.int/browse11/l-m/en" TargetMode="External"/><Relationship Id="rId4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hyperlink" Target="https://indianfolk.com/wp-content/uploads/2019/02/p2eugenics-copy.sized-770x415x225x239x1831x987.png" TargetMode="External"/><Relationship Id="rId10" Type="http://schemas.openxmlformats.org/officeDocument/2006/relationships/hyperlink" Target="https://media.sciencephoto.com/image/h4020600/800wm" TargetMode="External"/><Relationship Id="rId13" Type="http://schemas.openxmlformats.org/officeDocument/2006/relationships/hyperlink" Target="https://lh3.googleusercontent.com/proxy/n-pS5E--3T5-Wfj1av3vjymA0V6bp0Avjt-vTny9T6s92PdZbjku1gfx1_th37jzNcLywjO_7UKJU6Bl4eY_qA" TargetMode="External"/><Relationship Id="rId12" Type="http://schemas.openxmlformats.org/officeDocument/2006/relationships/hyperlink" Target="https://node2.sdccdn.com/images/savings/logo/4639159.png?width=225&amp;height=150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cdn.clipart.email/e63024c7af7ff074dfa1f5a2a57d19ef_things-you-should-know-vol-5-how-to-change-a-tire_299-256.png" TargetMode="External"/><Relationship Id="rId4" Type="http://schemas.openxmlformats.org/officeDocument/2006/relationships/hyperlink" Target="https://i1.sndcdn.com/artworks-000255451784-fsm3zi-t500x500.jpg" TargetMode="External"/><Relationship Id="rId9" Type="http://schemas.openxmlformats.org/officeDocument/2006/relationships/hyperlink" Target="https://www.clinical-partners.co.uk/images/autism/triad-of-impairment.png" TargetMode="External"/><Relationship Id="rId15" Type="http://schemas.openxmlformats.org/officeDocument/2006/relationships/hyperlink" Target="https://els-jbs-prod-cdn.jbs.elsevierhealth.com/cms/attachment/2021723771/2041541990/gr1.jpg" TargetMode="External"/><Relationship Id="rId14" Type="http://schemas.openxmlformats.org/officeDocument/2006/relationships/hyperlink" Target="https://www.autismsociety-nc.org/wp-content/uploads/1in54-3.jpg" TargetMode="External"/><Relationship Id="rId5" Type="http://schemas.openxmlformats.org/officeDocument/2006/relationships/hyperlink" Target="https://static01.nyt.com/images/2018/04/20/world/europe/20asperger/20asperger-superJumbo.jpg" TargetMode="External"/><Relationship Id="rId6" Type="http://schemas.openxmlformats.org/officeDocument/2006/relationships/hyperlink" Target="https://i.pinimg.com/originals/49/54/d4/4954d41f6100ca6264e8a8fb20c5e3f7.jpg" TargetMode="External"/><Relationship Id="rId7" Type="http://schemas.openxmlformats.org/officeDocument/2006/relationships/hyperlink" Target="https://img.universitystudent.org/1/4/3149/when-youre-the-only-one-contributing-to-a-group-project-meme.jpg" TargetMode="External"/><Relationship Id="rId8" Type="http://schemas.openxmlformats.org/officeDocument/2006/relationships/hyperlink" Target="https://lh3.googleusercontent.com/proxy/dXVAO9OcNZLi0qnwvg-6AomPuqs7XNsRx4XqNupyauqMGx2XwF1OkocQtIgAoaxZrDN8itoRnPbPMpWRBYZlM66gmFHEzY4vjqWP-sGY2qsvs-9wWYuimveb9RT2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cs.google.com/spreadsheets/d/1IC_HHVN1CDLKOaUwxqj2llXBj3zCIkdiYhI49nOdVno/edit?usp=sharing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7.jpg"/><Relationship Id="rId5" Type="http://schemas.openxmlformats.org/officeDocument/2006/relationships/image" Target="../media/image15.jpg"/><Relationship Id="rId6" Type="http://schemas.openxmlformats.org/officeDocument/2006/relationships/image" Target="../media/image8.jpg"/><Relationship Id="rId7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cdn.website-editor.net/30f11123991548a0af708722d458e476/files/uploaded/DSM%2520V.pdf" TargetMode="External"/><Relationship Id="rId4" Type="http://schemas.openxmlformats.org/officeDocument/2006/relationships/hyperlink" Target="https://mkn10.uzis.cz/prohlizec" TargetMode="External"/><Relationship Id="rId5" Type="http://schemas.openxmlformats.org/officeDocument/2006/relationships/hyperlink" Target="https://icd.who.int/browse11/l-m/en" TargetMode="External"/><Relationship Id="rId6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Poruchy autistického spektra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Katarína Kemková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3">
            <a:alphaModFix/>
          </a:blip>
          <a:srcRect b="0" l="-820" r="820" t="0"/>
          <a:stretch/>
        </p:blipFill>
        <p:spPr>
          <a:xfrm>
            <a:off x="190275" y="277925"/>
            <a:ext cx="8496300" cy="4762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22"/>
          <p:cNvCxnSpPr/>
          <p:nvPr/>
        </p:nvCxnSpPr>
        <p:spPr>
          <a:xfrm>
            <a:off x="6974475" y="2166425"/>
            <a:ext cx="964500" cy="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" name="Google Shape;131;p22"/>
          <p:cNvCxnSpPr/>
          <p:nvPr/>
        </p:nvCxnSpPr>
        <p:spPr>
          <a:xfrm>
            <a:off x="880550" y="2390050"/>
            <a:ext cx="1817100" cy="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" name="Google Shape;132;p22"/>
          <p:cNvCxnSpPr/>
          <p:nvPr/>
        </p:nvCxnSpPr>
        <p:spPr>
          <a:xfrm>
            <a:off x="866575" y="2809350"/>
            <a:ext cx="6723000" cy="141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" name="Google Shape;133;p22"/>
          <p:cNvCxnSpPr/>
          <p:nvPr/>
        </p:nvCxnSpPr>
        <p:spPr>
          <a:xfrm>
            <a:off x="5744500" y="2599700"/>
            <a:ext cx="2208300" cy="141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" name="Google Shape;134;p22"/>
          <p:cNvCxnSpPr/>
          <p:nvPr/>
        </p:nvCxnSpPr>
        <p:spPr>
          <a:xfrm>
            <a:off x="852600" y="3033000"/>
            <a:ext cx="7086300" cy="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" name="Google Shape;135;p22"/>
          <p:cNvCxnSpPr/>
          <p:nvPr/>
        </p:nvCxnSpPr>
        <p:spPr>
          <a:xfrm>
            <a:off x="894525" y="3256625"/>
            <a:ext cx="5926200" cy="141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6797" y="0"/>
            <a:ext cx="300940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1925" y="190500"/>
            <a:ext cx="35433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3"/>
          <p:cNvSpPr/>
          <p:nvPr/>
        </p:nvSpPr>
        <p:spPr>
          <a:xfrm>
            <a:off x="2112625" y="3592050"/>
            <a:ext cx="3312600" cy="27900"/>
          </a:xfrm>
          <a:prstGeom prst="mathMinus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3"/>
          <p:cNvSpPr/>
          <p:nvPr/>
        </p:nvSpPr>
        <p:spPr>
          <a:xfrm>
            <a:off x="2336725" y="3912175"/>
            <a:ext cx="1534800" cy="27900"/>
          </a:xfrm>
          <a:prstGeom prst="mathMinus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3"/>
          <p:cNvSpPr txBox="1"/>
          <p:nvPr>
            <p:ph type="title"/>
          </p:nvPr>
        </p:nvSpPr>
        <p:spPr>
          <a:xfrm>
            <a:off x="192225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MKN-10</a:t>
            </a:r>
            <a:endParaRPr/>
          </a:p>
        </p:txBody>
      </p:sp>
      <p:cxnSp>
        <p:nvCxnSpPr>
          <p:cNvPr id="145" name="Google Shape;145;p23"/>
          <p:cNvCxnSpPr/>
          <p:nvPr/>
        </p:nvCxnSpPr>
        <p:spPr>
          <a:xfrm>
            <a:off x="6457325" y="768725"/>
            <a:ext cx="2103000" cy="32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" name="Google Shape;146;p23"/>
          <p:cNvCxnSpPr/>
          <p:nvPr/>
        </p:nvCxnSpPr>
        <p:spPr>
          <a:xfrm>
            <a:off x="6457325" y="1032950"/>
            <a:ext cx="2103000" cy="32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7" name="Google Shape;147;p23"/>
          <p:cNvCxnSpPr/>
          <p:nvPr/>
        </p:nvCxnSpPr>
        <p:spPr>
          <a:xfrm flipH="1" rot="10800000">
            <a:off x="6457325" y="3536250"/>
            <a:ext cx="824700" cy="23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" name="Google Shape;148;p23"/>
          <p:cNvCxnSpPr/>
          <p:nvPr/>
        </p:nvCxnSpPr>
        <p:spPr>
          <a:xfrm>
            <a:off x="6457325" y="3266550"/>
            <a:ext cx="1551300" cy="4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MKN-10</a:t>
            </a:r>
            <a:endParaRPr/>
          </a:p>
        </p:txBody>
      </p:sp>
      <p:pic>
        <p:nvPicPr>
          <p:cNvPr id="154" name="Google Shape;1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22325"/>
            <a:ext cx="9143999" cy="2838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Google Shape;155;p24"/>
          <p:cNvCxnSpPr/>
          <p:nvPr/>
        </p:nvCxnSpPr>
        <p:spPr>
          <a:xfrm>
            <a:off x="4486575" y="2250275"/>
            <a:ext cx="3675900" cy="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" name="Google Shape;156;p24"/>
          <p:cNvCxnSpPr/>
          <p:nvPr/>
        </p:nvCxnSpPr>
        <p:spPr>
          <a:xfrm>
            <a:off x="880550" y="2431975"/>
            <a:ext cx="7938900" cy="279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" name="Google Shape;157;p24"/>
          <p:cNvCxnSpPr/>
          <p:nvPr/>
        </p:nvCxnSpPr>
        <p:spPr>
          <a:xfrm>
            <a:off x="894525" y="2641625"/>
            <a:ext cx="6499200" cy="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title"/>
          </p:nvPr>
        </p:nvSpPr>
        <p:spPr>
          <a:xfrm>
            <a:off x="387900" y="1902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Definícia - DSM-5</a:t>
            </a:r>
            <a:endParaRPr/>
          </a:p>
        </p:txBody>
      </p:sp>
      <p:pic>
        <p:nvPicPr>
          <p:cNvPr id="163" name="Google Shape;16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8000" y="2484725"/>
            <a:ext cx="9202000" cy="1887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p25"/>
          <p:cNvCxnSpPr/>
          <p:nvPr/>
        </p:nvCxnSpPr>
        <p:spPr>
          <a:xfrm>
            <a:off x="4933850" y="2753450"/>
            <a:ext cx="3564300" cy="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" name="Google Shape;165;p25"/>
          <p:cNvCxnSpPr/>
          <p:nvPr/>
        </p:nvCxnSpPr>
        <p:spPr>
          <a:xfrm>
            <a:off x="503150" y="2977075"/>
            <a:ext cx="7953000" cy="141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Google Shape;166;p25"/>
          <p:cNvCxnSpPr/>
          <p:nvPr/>
        </p:nvCxnSpPr>
        <p:spPr>
          <a:xfrm flipH="1" rot="10800000">
            <a:off x="503150" y="3242500"/>
            <a:ext cx="7953000" cy="141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" name="Google Shape;167;p25"/>
          <p:cNvCxnSpPr/>
          <p:nvPr/>
        </p:nvCxnSpPr>
        <p:spPr>
          <a:xfrm>
            <a:off x="503150" y="3494225"/>
            <a:ext cx="4165200" cy="141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25"/>
          <p:cNvCxnSpPr/>
          <p:nvPr/>
        </p:nvCxnSpPr>
        <p:spPr>
          <a:xfrm>
            <a:off x="6150050" y="3731825"/>
            <a:ext cx="2306100" cy="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" name="Google Shape;169;p25"/>
          <p:cNvCxnSpPr/>
          <p:nvPr/>
        </p:nvCxnSpPr>
        <p:spPr>
          <a:xfrm>
            <a:off x="503150" y="3955450"/>
            <a:ext cx="4626300" cy="141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>
            <p:ph type="title"/>
          </p:nvPr>
        </p:nvSpPr>
        <p:spPr>
          <a:xfrm>
            <a:off x="44725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hlinkClick r:id="rId3"/>
              </a:rPr>
              <a:t>ICD-11 - 6A02</a:t>
            </a:r>
            <a:endParaRPr/>
          </a:p>
        </p:txBody>
      </p:sp>
      <p:pic>
        <p:nvPicPr>
          <p:cNvPr id="175" name="Google Shape;17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6050" y="1659900"/>
            <a:ext cx="9256101" cy="2575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26"/>
          <p:cNvCxnSpPr/>
          <p:nvPr/>
        </p:nvCxnSpPr>
        <p:spPr>
          <a:xfrm>
            <a:off x="6457325" y="1998700"/>
            <a:ext cx="1998600" cy="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7" name="Google Shape;177;p26"/>
          <p:cNvCxnSpPr/>
          <p:nvPr/>
        </p:nvCxnSpPr>
        <p:spPr>
          <a:xfrm flipH="1" rot="10800000">
            <a:off x="139775" y="2278300"/>
            <a:ext cx="8078700" cy="279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8" name="Google Shape;178;p26"/>
          <p:cNvCxnSpPr/>
          <p:nvPr/>
        </p:nvCxnSpPr>
        <p:spPr>
          <a:xfrm flipH="1" rot="10800000">
            <a:off x="153750" y="2543675"/>
            <a:ext cx="3690000" cy="141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9" name="Google Shape;179;p26"/>
          <p:cNvCxnSpPr/>
          <p:nvPr/>
        </p:nvCxnSpPr>
        <p:spPr>
          <a:xfrm>
            <a:off x="754750" y="2809350"/>
            <a:ext cx="6862500" cy="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3263" y="881788"/>
            <a:ext cx="3933825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3801" y="0"/>
            <a:ext cx="56563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/>
          <p:nvPr/>
        </p:nvSpPr>
        <p:spPr>
          <a:xfrm>
            <a:off x="419300" y="447250"/>
            <a:ext cx="8344200" cy="4430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Zdroje obrázkov: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https://cdn.clipart.email/e63024c7af7ff074dfa1f5a2a57d19ef_things-you-should-know-vol-5-how-to-change-a-tire_299-256.png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https://i1.sndcdn.com/artworks-000255451784-fsm3zi-t500x500.jpg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https://static01.nyt.com/images/2018/04/20/world/europe/20asperger/20asperger-superJumbo.jpg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https://i.pinimg.com/originals/49/54/d4/4954d41f6100ca6264e8a8fb20c5e3f7.jpg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https://img.universitystudent.org/1/4/3149/when-youre-the-only-one-contributing-to-a-group-project-meme.jpg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https://lh3.googleusercontent.com/proxy/dXVAO9OcNZLi0qnwvg-6AomPuqs7XNsRx4XqNupyauqMGx2XwF1OkocQtIgAoaxZrDN8itoRnPbPMpWRBYZlM66gmFHEzY4vjqWP-sGY2qsvs-9wWYuimveb9RT2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9"/>
              </a:rPr>
              <a:t>https://www.clinical-partners.co.uk/images/autism/triad-of-impairment.png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0"/>
              </a:rPr>
              <a:t>https://media.sciencephoto.com/image/h4020600/800wm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1"/>
              </a:rPr>
              <a:t>https://indianfolk.com/wp-content/uploads/2019/02/p2eugenics-copy.sized-770x415x225x239x1831x987.png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2"/>
              </a:rPr>
              <a:t>https://node2.sdccdn.com/images/savings/logo/4639159.png?width=225&amp;height=150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3"/>
              </a:rPr>
              <a:t>https://lh3.googleusercontent.com/proxy/n-pS5E--3T5-Wfj1av3vjymA0V6bp0Avjt-vTny9T6s92PdZbjku1gfx1_th37jzNcLywjO_7UKJU6Bl4eY_qA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4"/>
              </a:rPr>
              <a:t>https://www.autismsociety-nc.org/wp-content/uploads/1in54-3.jpg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5"/>
              </a:rPr>
              <a:t>https://els-jbs-prod-cdn.jbs.elsevierhealth.com/cms/attachment/2021723771/2041541990/gr1.jpg</a:t>
            </a:r>
            <a:br>
              <a:rPr lang="sk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87900" y="1489825"/>
            <a:ext cx="82218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900"/>
              <a:t>Semináre každý týždeň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900"/>
              <a:t>80% účasť na seminároch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900"/>
              <a:t>Skupinový projekt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900"/>
              <a:t>Odovzdané rešerše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sk" sz="1900"/>
              <a:t>Kolokvium</a:t>
            </a:r>
            <a:endParaRPr sz="1900"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6872" y="133350"/>
            <a:ext cx="2180275" cy="18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Skupinový projekt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87900" y="1489825"/>
            <a:ext cx="43365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/>
              <a:t>téma “Zlepšenie života ľudí s PAS”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hlinkClick r:id="rId3"/>
              </a:rPr>
              <a:t>tabuľka skupín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/>
              <a:t>poster + prezentácia (20 min.)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/>
              <a:t>prezentácie na hodine - 7.12.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/>
              <a:t>deadline odovzdania do IS - 4.12.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2624" y="601000"/>
            <a:ext cx="4634000" cy="439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Sylabus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87900" y="141994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k"/>
              <a:t>základné poznatky o autizme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k"/>
              <a:t>autistická triáda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k"/>
              <a:t>senzorické abnormality a jazyk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k"/>
              <a:t>vznik, komorbidita a poznatky z neurovied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k"/>
              <a:t>diagnostika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k"/>
              <a:t>teórie autizmu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k"/>
              <a:t>intervencia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k"/>
              <a:t>kazuistiky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k"/>
              <a:t>skupinové projekty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275025" y="1362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Čo je autizmus?...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00" y="741725"/>
            <a:ext cx="8942199" cy="432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Štatistiky...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87900" y="187284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USA Rok 2000 - 1 zo 150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/>
              <a:t>USA teraz - 1 z 54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/>
              <a:t>Celosvetovo - 1 zo 160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/>
              <a:t>ČR +1500 až 2000 detí ročne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sk"/>
              <a:t>chlapci 4x častejšie ako dievčatá</a:t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1551" y="686461"/>
            <a:ext cx="4514550" cy="377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192425" y="1220325"/>
            <a:ext cx="1226700" cy="6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k"/>
              <a:t>Eugene Bleuler         </a:t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b="18111" l="0" r="0" t="-5777"/>
          <a:stretch/>
        </p:blipFill>
        <p:spPr>
          <a:xfrm>
            <a:off x="5333200" y="1845025"/>
            <a:ext cx="2095301" cy="2754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6700" y="2009062"/>
            <a:ext cx="1784903" cy="250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7399" y="1951832"/>
            <a:ext cx="1986600" cy="2623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 rotWithShape="1">
          <a:blip r:embed="rId6">
            <a:alphaModFix/>
          </a:blip>
          <a:srcRect b="0" l="21284" r="5039" t="0"/>
          <a:stretch/>
        </p:blipFill>
        <p:spPr>
          <a:xfrm>
            <a:off x="3434500" y="1873900"/>
            <a:ext cx="1986600" cy="269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37350" y="1845025"/>
            <a:ext cx="2033587" cy="27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1877575" y="950225"/>
            <a:ext cx="1553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Grunya Sukhareva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5604300" y="1106125"/>
            <a:ext cx="1553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Hans Asperger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3788588" y="1171000"/>
            <a:ext cx="155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Leo Kanner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7632025" y="1173975"/>
            <a:ext cx="1316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Bruno Bettelheim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Dôležité dátumy</a:t>
            </a:r>
            <a:endParaRPr/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k"/>
              <a:t>1911 - Blueler - pojem autistický</a:t>
            </a:r>
            <a:br>
              <a:rPr lang="sk"/>
            </a:br>
            <a:r>
              <a:rPr lang="sk"/>
              <a:t>1925 - Sukhareva - popis ASD</a:t>
            </a:r>
            <a:br>
              <a:rPr lang="sk"/>
            </a:br>
            <a:r>
              <a:rPr lang="sk"/>
              <a:t>1943 - Kanner - Nervous Child</a:t>
            </a:r>
            <a:br>
              <a:rPr lang="sk"/>
            </a:br>
            <a:r>
              <a:rPr lang="sk"/>
              <a:t>1944 - Asperger - Autistická psychóza</a:t>
            </a:r>
            <a:br>
              <a:rPr lang="sk"/>
            </a:br>
            <a:r>
              <a:rPr lang="sk"/>
              <a:t>1976 - Lorna Wing - Aspergerov syndróm</a:t>
            </a:r>
            <a:br>
              <a:rPr lang="sk"/>
            </a:br>
            <a:r>
              <a:rPr lang="sk"/>
              <a:t>1980 - DSM III - ASD</a:t>
            </a:r>
            <a:br>
              <a:rPr lang="sk"/>
            </a:br>
            <a:r>
              <a:rPr lang="sk"/>
              <a:t>1994 - ICD-10 / DSM4- Asperger</a:t>
            </a:r>
            <a:br>
              <a:rPr lang="sk"/>
            </a:b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9725" y="1537563"/>
            <a:ext cx="4248150" cy="326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87900" y="4300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hlinkClick r:id="rId3"/>
              </a:rPr>
              <a:t>DSM-5</a:t>
            </a:r>
            <a:r>
              <a:rPr lang="sk"/>
              <a:t> vs </a:t>
            </a:r>
            <a:r>
              <a:rPr lang="sk" u="sng">
                <a:solidFill>
                  <a:schemeClr val="hlink"/>
                </a:solidFill>
                <a:hlinkClick r:id="rId4"/>
              </a:rPr>
              <a:t>MKN-10</a:t>
            </a:r>
            <a:r>
              <a:rPr lang="sk"/>
              <a:t> vs </a:t>
            </a:r>
            <a:r>
              <a:rPr lang="sk" u="sng">
                <a:solidFill>
                  <a:schemeClr val="hlink"/>
                </a:solidFill>
                <a:hlinkClick r:id="rId5"/>
              </a:rPr>
              <a:t>ICD-11</a:t>
            </a:r>
            <a:r>
              <a:rPr lang="sk"/>
              <a:t> </a:t>
            </a: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6113" y="1296525"/>
            <a:ext cx="3191775" cy="37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