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c5e7d515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c5e7d515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e8add337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e8add337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a9087b5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fa9087b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c5e7d515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c5e7d515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486f5bc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486f5bc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ea758852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ea758852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ea758852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ea758852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ea75885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ea75885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c5e7d515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c5e7d51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6479869a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6479869a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5e7d51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5e7d51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c5e7d515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c5e7d515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5e7d515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5e7d515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49e6a1f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49e6a1f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c5e7d515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c5e7d515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c5e7d515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c5e7d515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c5e7d515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c5e7d515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userfiles.steadyhealth.com/userfiles/212254/repetitive-behavior-autism-stimming-boy-playing-fidget-spinner.jpg" TargetMode="External"/><Relationship Id="rId10" Type="http://schemas.openxmlformats.org/officeDocument/2006/relationships/hyperlink" Target="https://static.wixstatic.com/media/1dbb87_5ca3763d1a4c4cbb966caa8d909a3d9f.png" TargetMode="External"/><Relationship Id="rId13" Type="http://schemas.openxmlformats.org/officeDocument/2006/relationships/hyperlink" Target="https://chronicle.brightspotcdn.com/dims4/default/cb11061/2147483647/strip/true/crop/792x528+0+36/resize/840x560!/quality/90/?url=http%3A%2F%2Fchronicle-brightspot.s3.amazonaws.com%2Fa3%2F27%2Fd09b3017d21e39d901f54b81978c%2F55c6a744f320f9c830bdf9cbd9d10055.jpg" TargetMode="External"/><Relationship Id="rId12" Type="http://schemas.openxmlformats.org/officeDocument/2006/relationships/hyperlink" Target="https://www.babybonus.msf.gov.sg/wp-content/parentingresources/images/500232398_Stimming_and_Autism_Spectrum_Disorder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dn5.vectorstock.com/i/1000x1000/52/99/kids-daily-routine-activities-vector-20635299.jpg" TargetMode="External"/><Relationship Id="rId4" Type="http://schemas.openxmlformats.org/officeDocument/2006/relationships/hyperlink" Target="https://www.nature.com/news/2011/111102/images/G460.jpg" TargetMode="External"/><Relationship Id="rId9" Type="http://schemas.openxmlformats.org/officeDocument/2006/relationships/hyperlink" Target="https://lh3.googleusercontent.com/proxy/imoTtq9WWxbbl3Jc4xuEtkxay6WAVWosN7Mh31eqM3tbZdUnrlpiv6Tr3p1oaZjkVdN8WmlsqCEKYOarv08whV3Moy3WiSWno_xsFBb7BCzQ1_MaZ-9a6t_Wrg" TargetMode="External"/><Relationship Id="rId15" Type="http://schemas.openxmlformats.org/officeDocument/2006/relationships/hyperlink" Target="https://www.asdhelpinghands.org.uk/wp-content/uploads/2022/01/dyadofimpairment-1024x629.jpg" TargetMode="External"/><Relationship Id="rId14" Type="http://schemas.openxmlformats.org/officeDocument/2006/relationships/hyperlink" Target="https://www.clinical-partners.co.uk/images/autism/triad-of-impairment.png" TargetMode="External"/><Relationship Id="rId5" Type="http://schemas.openxmlformats.org/officeDocument/2006/relationships/hyperlink" Target="https://cdn.psychologytoday.com/sites/default/files/styles/image-article_inline_full/public/field_blog_entry_teaser_image/2020-01/communication-download-png.png?itok=-rpzvIHR" TargetMode="External"/><Relationship Id="rId6" Type="http://schemas.openxmlformats.org/officeDocument/2006/relationships/hyperlink" Target="https://visiontraininginternational.com.au/wp-content/uploads/2010/03/difficultcommunication-300x225.jpg" TargetMode="External"/><Relationship Id="rId7" Type="http://schemas.openxmlformats.org/officeDocument/2006/relationships/hyperlink" Target="https://1.bp.blogspot.com/-Y7Os3v_K0aE/TYi7fMUqoqI/AAAAAAAABz0/-Yy5qyFWieI/s1600/face-1-iStock_000013739090Small.jpg" TargetMode="External"/><Relationship Id="rId8" Type="http://schemas.openxmlformats.org/officeDocument/2006/relationships/hyperlink" Target="https://theantisocialbutterflyblog.files.wordpress.com/2015/12/avoid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4ALy6I1J1uo" TargetMode="External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Autistická triáda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87900" y="475225"/>
            <a:ext cx="83682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/>
              <a:t>Pre-intencionálna</a:t>
            </a:r>
            <a:r>
              <a:rPr lang="sk"/>
              <a:t> - upokojiť sa, reakcie na podnety bez úmyslu komunikácie</a:t>
            </a:r>
            <a:br>
              <a:rPr lang="sk"/>
            </a:br>
            <a:r>
              <a:rPr lang="sk"/>
              <a:t>                                       </a:t>
            </a:r>
            <a:r>
              <a:rPr lang="sk" sz="1600"/>
              <a:t>(Štádium vlastnej agendy)</a:t>
            </a:r>
            <a:br>
              <a:rPr lang="sk"/>
            </a:br>
            <a:r>
              <a:rPr lang="sk" sz="2100"/>
              <a:t>Intencionálna</a:t>
            </a:r>
            <a:endParaRPr sz="21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Komunikujem, lebo niečo chcem alebo nechcem </a:t>
            </a:r>
            <a:br>
              <a:rPr lang="sk"/>
            </a:br>
            <a:r>
              <a:rPr lang="sk" sz="1600"/>
              <a:t>(Štádium požiadavky)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Komunikujem, lebo chcem pozornosť </a:t>
            </a:r>
            <a:br>
              <a:rPr lang="sk" sz="1600"/>
            </a:br>
            <a:r>
              <a:rPr lang="sk" sz="1600"/>
              <a:t>(Štádium rannej komunikácie)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Komunikujem kvôli interakcii </a:t>
            </a:r>
            <a:br>
              <a:rPr lang="sk" sz="1600"/>
            </a:br>
            <a:r>
              <a:rPr lang="sk" sz="1600"/>
              <a:t>(Partnerské štádium)</a:t>
            </a:r>
            <a:br>
              <a:rPr lang="sk" sz="1600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Kvalita komunikácie závisí od: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príčiny komunikácie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schopnosti interakcie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porozumeniu jazyku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-5959" l="-4840" r="4840" t="5960"/>
          <a:stretch/>
        </p:blipFill>
        <p:spPr>
          <a:xfrm>
            <a:off x="5229300" y="2330654"/>
            <a:ext cx="3750450" cy="28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87900" y="16492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Fyzická manipulácia človeka </a:t>
            </a:r>
            <a:br>
              <a:rPr lang="sk"/>
            </a:br>
            <a:r>
              <a:rPr lang="sk"/>
              <a:t>alebo objektu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Ukazovanie gestami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Smerovanie pohľadu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Podávanie predmetu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Obrazová komunikácia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Prejavy úzkosti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825" y="1649275"/>
            <a:ext cx="5040625" cy="335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Komunikácia u neverbálnych detí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Sociálna interakcia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Sociálna interakcia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5676375" y="2907175"/>
            <a:ext cx="25752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Vyhýbanie sa akejkoľvek sociálnej interakcii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810650" y="2683675"/>
            <a:ext cx="7379700" cy="223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810650" y="1953888"/>
            <a:ext cx="25752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Obsesívne monológy o vlastných záujmoch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14741" l="16342" r="17088" t="0"/>
          <a:stretch/>
        </p:blipFill>
        <p:spPr>
          <a:xfrm>
            <a:off x="5975159" y="150775"/>
            <a:ext cx="1977642" cy="25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650" y="2977075"/>
            <a:ext cx="3438851" cy="19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50325" y="573050"/>
            <a:ext cx="32793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Problémy verbálnej aj </a:t>
            </a:r>
            <a:br>
              <a:rPr lang="sk"/>
            </a:br>
            <a:r>
              <a:rPr lang="sk"/>
              <a:t>neverbálnej komunikácie</a:t>
            </a:r>
            <a:br>
              <a:rPr lang="sk"/>
            </a:br>
            <a:r>
              <a:rPr lang="sk" sz="1600"/>
              <a:t>(problém vyjadriť sa)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Repetitívne správanie</a:t>
            </a:r>
            <a:br>
              <a:rPr lang="sk"/>
            </a:br>
            <a:r>
              <a:rPr lang="sk" sz="1600"/>
              <a:t>(záujmy, reakcie okolia)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Senzorické zahltenie </a:t>
            </a:r>
            <a:r>
              <a:rPr lang="sk" sz="1600"/>
              <a:t>(diferencovanie relevantného)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Nepochopenie sociálnych </a:t>
            </a:r>
            <a:br>
              <a:rPr lang="sk"/>
            </a:br>
            <a:r>
              <a:rPr lang="sk"/>
              <a:t>noriem a pravidiel </a:t>
            </a:r>
            <a:r>
              <a:rPr lang="sk" sz="1600"/>
              <a:t>(osobný priestor, zdravenie, kedy ne/hovoriť, …)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Mindblindness - ToM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625" y="1551425"/>
            <a:ext cx="5551825" cy="30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 zamyslenie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329375" y="1265125"/>
            <a:ext cx="46158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Všimli ste si repetitívne správanie niekedy u seba alebo niekoho známeho? Aké a v akých </a:t>
            </a:r>
            <a:r>
              <a:rPr lang="sk"/>
              <a:t>situáciách</a:t>
            </a:r>
            <a:r>
              <a:rPr lang="sk"/>
              <a:t>?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25" y="1719175"/>
            <a:ext cx="3893600" cy="25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4329375" y="2461625"/>
            <a:ext cx="4400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Ako dieťa motivovať ku komunikácii?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4366275" y="3072300"/>
            <a:ext cx="45420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Aké sú možnosti komunikácie s neverbálnym dospelým človekom?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4329375" y="3826100"/>
            <a:ext cx="4232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Ako je možné narušiť vzorec interakcia - frustrácia?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5438" l="0" r="0" t="8907"/>
          <a:stretch/>
        </p:blipFill>
        <p:spPr>
          <a:xfrm>
            <a:off x="0" y="513950"/>
            <a:ext cx="9144000" cy="44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5800" l="0" r="1029" t="9273"/>
          <a:stretch/>
        </p:blipFill>
        <p:spPr>
          <a:xfrm>
            <a:off x="141625" y="684875"/>
            <a:ext cx="8918626" cy="43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87900" y="12102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3"/>
              </a:rPr>
              <a:t>https://cdn5.vectorstock.com/i/1000x1000/52/99/kids-daily-routine-activities-vector-20635299.jpg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4"/>
              </a:rPr>
              <a:t>https://www.nature.com/news/2011/111102/images/G460.jpg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5"/>
              </a:rPr>
              <a:t>https://cdn.psychologytoday.com/sites/default/files/styles/image-article_inline_full/public/field_blog_entry_teaser_image/2020-01/communication-download-png.png?itok=-rpzvIHR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6"/>
              </a:rPr>
              <a:t>https://visiontraininginternational.com.au/wp-content/uploads/2010/03/difficultcommunication-300x225.jpg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7"/>
              </a:rPr>
              <a:t>https://1.bp.blogspot.com/-Y7Os3v_K0aE/TYi7fMUqoqI/AAAAAAAABz0/-Yy5qyFWieI/s1600/face-1-iStock_000013739090Small.jpg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8"/>
              </a:rPr>
              <a:t>https://theantisocialbutterflyblog.files.wordpress.com/2015/12/avoid.jpg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9"/>
              </a:rPr>
              <a:t>https://lh3.googleusercontent.com/proxy/imoTtq9WWxbbl3Jc4xuEtkxay6WAVWosN7Mh31eqM3tbZdUnrlpiv6Tr3p1oaZjkVdN8WmlsqCEKYOarv08whV3Moy3WiSWno_xsFBb7BCzQ1_MaZ-9a6t_Wrg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10"/>
              </a:rPr>
              <a:t>https://static.wixstatic.com/media/1dbb87_5ca3763d1a4c4cbb966caa8d909a3d9f.png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11"/>
              </a:rPr>
              <a:t>https://userfiles.steadyhealth.com/userfiles/212254/repetitive-behavior-autism-stimming-boy-playing-fidget-spinner.jpg</a:t>
            </a:r>
            <a:br>
              <a:rPr lang="sk"/>
            </a:br>
            <a:r>
              <a:rPr lang="sk" sz="800" u="sng">
                <a:solidFill>
                  <a:schemeClr val="hlink"/>
                </a:solidFill>
                <a:hlinkClick r:id="rId12"/>
              </a:rPr>
              <a:t>https://www.babybonus.msf.gov.sg/wp-content/parentingresources/images/500232398_Stimming_and_Autism_Spectrum_Disorder.jpg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3"/>
              </a:rPr>
              <a:t>https://chronicle.brightspotcdn.com/dims4/default/cb11061/2147483647/strip/true/crop/792x528+0+36/resize/840x560!/quality/90/?url=http%3A%2F%2Fchronicle-brightspot.s3.amazonaws.com%2Fa3%2F27%2Fd09b3017d21e39d901f54b81978c%2F55c6a744f320f9c830bdf9cbd9d10055.jpg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4"/>
              </a:rPr>
              <a:t>https://www.clinical-partners.co.uk/images/autism/triad-of-impairment.png</a:t>
            </a:r>
            <a:br>
              <a:rPr lang="sk" sz="800"/>
            </a:br>
            <a:r>
              <a:rPr lang="sk" sz="800" u="sng">
                <a:solidFill>
                  <a:schemeClr val="hlink"/>
                </a:solidFill>
                <a:hlinkClick r:id="rId15"/>
              </a:rPr>
              <a:t>https://www.asdhelpinghands.org.uk/wp-content/uploads/2022/01/dyadofimpairment-1024x629.jpg</a:t>
            </a:r>
            <a:br>
              <a:rPr lang="sk" sz="800"/>
            </a:b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75" y="917700"/>
            <a:ext cx="393382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875" y="1163500"/>
            <a:ext cx="4585201" cy="2816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Repetitívne správanie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902300" y="1517775"/>
            <a:ext cx="4241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Repetitívna manipulácia s objektom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Repetitívne pohyby tela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Ritualizované správanie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Ohraničené záujmy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01850"/>
            <a:ext cx="4597500" cy="306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Nižšieho rádu </a:t>
            </a:r>
            <a:r>
              <a:rPr lang="sk" sz="1800"/>
              <a:t>-</a:t>
            </a:r>
            <a:r>
              <a:rPr lang="sk" sz="1800"/>
              <a:t> Pohyby a jednoduché správanie </a:t>
            </a:r>
            <a:endParaRPr sz="18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538" y="1470775"/>
            <a:ext cx="284797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775" y="1518400"/>
            <a:ext cx="27717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263" y="1489825"/>
            <a:ext cx="282892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Vyššieho rádu </a:t>
            </a:r>
            <a:r>
              <a:rPr lang="sk" sz="1800"/>
              <a:t>- preferencia rutiny, rituály a obmedzené záujmy</a:t>
            </a:r>
            <a:endParaRPr sz="18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718550"/>
            <a:ext cx="3067725" cy="331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401" y="1803025"/>
            <a:ext cx="5031675" cy="30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7825" y="283524"/>
            <a:ext cx="83682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prejav dezorganizácie nervového systému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kognitívny deficit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200" y="1495525"/>
            <a:ext cx="5157474" cy="34383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317825" y="4153550"/>
            <a:ext cx="3307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sebapoškodzovanie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sociálne následky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97775" y="1217788"/>
            <a:ext cx="29151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uvoľnenie napätia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presmerovanie pozornosti </a:t>
            </a:r>
            <a:b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 senzorickom presýtení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komunikácia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hobby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sk" sz="1800" u="sng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stimming</a:t>
            </a:r>
            <a:r>
              <a:rPr lang="sk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seba stimulácia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1850" y="395625"/>
            <a:ext cx="557400" cy="5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87900" y="17169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ADHD/ADD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Schizofrénia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Rettov syndróm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Tikové poruchy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Klasický vývoj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806" y="596075"/>
            <a:ext cx="3509400" cy="42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500"/>
              <a:t>Repetitívne správanie </a:t>
            </a:r>
            <a:br>
              <a:rPr lang="sk" sz="2500"/>
            </a:br>
            <a:r>
              <a:rPr lang="sk" sz="2500"/>
              <a:t>mimo PAS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Komunikácia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87900" y="13780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Verbálne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Neverbálne deti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Pozornosť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Slová - zachytenie a </a:t>
            </a:r>
            <a:br>
              <a:rPr lang="sk"/>
            </a:br>
            <a:r>
              <a:rPr lang="sk"/>
              <a:t>dekódovanie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Pamäť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</a:t>
            </a:r>
            <a:r>
              <a:rPr lang="sk"/>
              <a:t>everbálne signály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Expresia reči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500" y="1026375"/>
            <a:ext cx="5817501" cy="41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87900" y="307500"/>
            <a:ext cx="8368200" cy="10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Najčastejšie symptomatické prejavy u verbálnych detí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Echolalia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Agramatizmy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Používanie tretej osoby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Doslovný zmysel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Neologizmy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Perseverácia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Obsesívna konverzácia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Excesívne otázky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4961800" y="1900850"/>
            <a:ext cx="31029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sk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Pragmatika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sk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Prozódia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Vysoko funkční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" name="Google Shape;122;p21"/>
          <p:cNvCxnSpPr/>
          <p:nvPr/>
        </p:nvCxnSpPr>
        <p:spPr>
          <a:xfrm>
            <a:off x="6038025" y="2697525"/>
            <a:ext cx="0" cy="475200"/>
          </a:xfrm>
          <a:prstGeom prst="straightConnector1">
            <a:avLst/>
          </a:prstGeom>
          <a:noFill/>
          <a:ln cap="flat" cmpd="sng" w="38100">
            <a:solidFill>
              <a:srgbClr val="C9DAF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