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Slab"/>
      <p:regular r:id="rId27"/>
      <p:bold r:id="rId28"/>
    </p:embeddedFon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3" roundtripDataSignature="AMtx7mi3N4aOIpFV4nLQjCrjtjvXC7rN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6b82d897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6b82d897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6e0a68d9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6e0a68d9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6b82d8975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6b82d8975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6b82d8975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6b82d8975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9"/>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19"/>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19"/>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19"/>
          <p:cNvSpPr txBox="1"/>
          <p:nvPr>
            <p:ph type="ctrTitle"/>
          </p:nvPr>
        </p:nvSpPr>
        <p:spPr>
          <a:xfrm>
            <a:off x="1680302" y="1188925"/>
            <a:ext cx="5783400" cy="145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sp>
        <p:nvSpPr>
          <p:cNvPr id="14" name="Google Shape;14;p19"/>
          <p:cNvSpPr txBox="1"/>
          <p:nvPr>
            <p:ph idx="1" type="subTitle"/>
          </p:nvPr>
        </p:nvSpPr>
        <p:spPr>
          <a:xfrm>
            <a:off x="1680302" y="3049450"/>
            <a:ext cx="5783400" cy="90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28"/>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8"/>
          <p:cNvSpPr txBox="1"/>
          <p:nvPr>
            <p:ph hasCustomPrompt="1" type="title"/>
          </p:nvPr>
        </p:nvSpPr>
        <p:spPr>
          <a:xfrm>
            <a:off x="387900" y="1152450"/>
            <a:ext cx="83682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28"/>
          <p:cNvSpPr txBox="1"/>
          <p:nvPr>
            <p:ph idx="1" type="body"/>
          </p:nvPr>
        </p:nvSpPr>
        <p:spPr>
          <a:xfrm>
            <a:off x="387900" y="2919450"/>
            <a:ext cx="83682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6" name="Google Shape;5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cxnSp>
        <p:nvCxnSpPr>
          <p:cNvPr id="17" name="Google Shape;17;p20"/>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20"/>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 name="Google Shape;19;p20"/>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0" name="Google Shape;20;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 name="Shape 21"/>
        <p:cNvGrpSpPr/>
        <p:nvPr/>
      </p:nvGrpSpPr>
      <p:grpSpPr>
        <a:xfrm>
          <a:off x="0" y="0"/>
          <a:ext cx="0" cy="0"/>
          <a:chOff x="0" y="0"/>
          <a:chExt cx="0" cy="0"/>
        </a:xfrm>
      </p:grpSpPr>
      <p:sp>
        <p:nvSpPr>
          <p:cNvPr id="22" name="Google Shape;22;p21"/>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3" name="Google Shape;2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cxnSp>
        <p:nvCxnSpPr>
          <p:cNvPr id="25" name="Google Shape;25;p2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26" name="Google Shape;26;p22"/>
          <p:cNvSpPr txBox="1"/>
          <p:nvPr>
            <p:ph type="title"/>
          </p:nvPr>
        </p:nvSpPr>
        <p:spPr>
          <a:xfrm>
            <a:off x="480750" y="1764950"/>
            <a:ext cx="8222100" cy="90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7" name="Google Shape;2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23"/>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30" name="Google Shape;30;p23"/>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23"/>
          <p:cNvSpPr txBox="1"/>
          <p:nvPr>
            <p:ph idx="1" type="body"/>
          </p:nvPr>
        </p:nvSpPr>
        <p:spPr>
          <a:xfrm>
            <a:off x="387900" y="1489825"/>
            <a:ext cx="3999900" cy="3078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23"/>
          <p:cNvSpPr txBox="1"/>
          <p:nvPr>
            <p:ph idx="2" type="body"/>
          </p:nvPr>
        </p:nvSpPr>
        <p:spPr>
          <a:xfrm>
            <a:off x="4756200" y="1489825"/>
            <a:ext cx="3999900" cy="3078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24"/>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6" name="Google Shape;3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cxnSp>
        <p:nvCxnSpPr>
          <p:cNvPr id="38" name="Google Shape;38;p25"/>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9" name="Google Shape;39;p25"/>
          <p:cNvSpPr txBox="1"/>
          <p:nvPr>
            <p:ph type="title"/>
          </p:nvPr>
        </p:nvSpPr>
        <p:spPr>
          <a:xfrm>
            <a:off x="3879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25"/>
          <p:cNvSpPr txBox="1"/>
          <p:nvPr>
            <p:ph idx="1" type="body"/>
          </p:nvPr>
        </p:nvSpPr>
        <p:spPr>
          <a:xfrm>
            <a:off x="387900" y="1594025"/>
            <a:ext cx="2808000" cy="26811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1" name="Google Shape;41;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26"/>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 name="Google Shape;44;p26"/>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26"/>
          <p:cNvSpPr txBox="1"/>
          <p:nvPr>
            <p:ph type="title"/>
          </p:nvPr>
        </p:nvSpPr>
        <p:spPr>
          <a:xfrm>
            <a:off x="265500" y="1209075"/>
            <a:ext cx="4045200" cy="1506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6" name="Google Shape;46;p26"/>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2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8" name="Google Shape;4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27"/>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2pPr>
            <a:lvl3pPr lvl="2"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3pPr>
            <a:lvl4pPr lvl="3"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4pPr>
            <a:lvl5pPr lvl="4"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5pPr>
            <a:lvl6pPr lvl="5"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6pPr>
            <a:lvl7pPr lvl="6"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7pPr>
            <a:lvl8pPr lvl="7"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8pPr>
            <a:lvl9pPr lvl="8"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9pPr>
          </a:lstStyle>
          <a:p/>
        </p:txBody>
      </p:sp>
      <p:sp>
        <p:nvSpPr>
          <p:cNvPr id="7" name="Google Shape;7;p18"/>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8" name="Google Shape;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3.jpg"/><Relationship Id="rId5"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1" Type="http://schemas.openxmlformats.org/officeDocument/2006/relationships/hyperlink" Target="https://encrypted-tbn0.gstatic.com/images?q=tbn%3AANd9GcS-XdBalKSiwcKxS4YP8NJ-oslwTZXX7miQMw&amp;usqp=CAU" TargetMode="External"/><Relationship Id="rId10" Type="http://schemas.openxmlformats.org/officeDocument/2006/relationships/hyperlink" Target="https://encrypted-tbn0.gstatic.com/images?q=tbn%3AANd9GcQzIbpZ3cakOK6wBz3GMH2V1HwuB0GtnQN0lA&amp;usqp=CAU" TargetMode="External"/><Relationship Id="rId13" Type="http://schemas.openxmlformats.org/officeDocument/2006/relationships/hyperlink" Target="https://i.pinimg.com/564x/8b/98/24/8b98244b7b187fdd67d0a71f8657fe3f.jpg" TargetMode="External"/><Relationship Id="rId12" Type="http://schemas.openxmlformats.org/officeDocument/2006/relationships/hyperlink" Target="https://i.pinimg.com/originals/82/98/3b/82983b31d41eca27492cceeeb04de0c8.jpg"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encrypted-tbn0.gstatic.com/images?q=tbn%3AANd9GcRswVilletm73fFX5ulq3Cmohqln91pdL_NhA&amp;usqp=CAU" TargetMode="External"/><Relationship Id="rId4" Type="http://schemas.openxmlformats.org/officeDocument/2006/relationships/hyperlink" Target="https://ecdn.teacherspayteachers.com/thumbitem/Visual-Necklace-for-Children-with-Autism-1500027381/original-291278-1.jpg" TargetMode="External"/><Relationship Id="rId9" Type="http://schemas.openxmlformats.org/officeDocument/2006/relationships/hyperlink" Target="https://icatcare.org/app/uploads/2018/06/Layer-1704-1920x840.jpg" TargetMode="External"/><Relationship Id="rId15" Type="http://schemas.openxmlformats.org/officeDocument/2006/relationships/hyperlink" Target="https://s3.amazonaws.com/spectrumnews-web-assets/uploads/image-archive/images/images-2014/viewpoint2014/20140121viewpointfrithintense.jpg" TargetMode="External"/><Relationship Id="rId14" Type="http://schemas.openxmlformats.org/officeDocument/2006/relationships/hyperlink" Target="https://sheaf1-wpengine.netdna-ssl.com/wp-content/uploads/2018/09/coping_JaymieStachyruk.png" TargetMode="External"/><Relationship Id="rId16" Type="http://schemas.openxmlformats.org/officeDocument/2006/relationships/hyperlink" Target="https://cdn.cdnparenting.com/articles/2018/08/94804312-H.jpg" TargetMode="External"/><Relationship Id="rId5" Type="http://schemas.openxmlformats.org/officeDocument/2006/relationships/hyperlink" Target="https://images-na.ssl-images-amazon.com/images/I/51ZzjbohD6L._SX321_BO1,204,203,200_.jpg" TargetMode="External"/><Relationship Id="rId6" Type="http://schemas.openxmlformats.org/officeDocument/2006/relationships/hyperlink" Target="https://vetstreet-brightspot.s3.amazonaws.com/c7/c56260a33911e087a80050568d634f/file/Egyptian-Mau-1-645mk062311.jpg" TargetMode="External"/><Relationship Id="rId7" Type="http://schemas.openxmlformats.org/officeDocument/2006/relationships/hyperlink" Target="https://images-na.ssl-images-amazon.com/images/I/A1jZwzuPdrL.jpg" TargetMode="External"/><Relationship Id="rId8" Type="http://schemas.openxmlformats.org/officeDocument/2006/relationships/hyperlink" Target="https://i.pinimg.com/originals/55/33/a5/5533a50e5b6fc48776b7309f5134735b.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images.theconversation.com/files/239165/original/file-20181003-52666-7rp8mq.jpg?ixlib=rb-1.1.0&amp;q=45&amp;auto=format&amp;w=1200&amp;h=900.0&amp;fit=crop" TargetMode="External"/><Relationship Id="rId4" Type="http://schemas.openxmlformats.org/officeDocument/2006/relationships/hyperlink" Target="https://img.huffingtonpost.com/asset/5b9af0e72000002d00fd0669.jpeg?ops=scalefit_720_noupscale" TargetMode="External"/><Relationship Id="rId9" Type="http://schemas.openxmlformats.org/officeDocument/2006/relationships/hyperlink" Target="https://www.casita.com/images//files/public/21112019032447PM-shutterstock_257788978.jpg" TargetMode="External"/><Relationship Id="rId5" Type="http://schemas.openxmlformats.org/officeDocument/2006/relationships/hyperlink" Target="https://s3.amazonaws.com/spectrumnews-web-assets/uploads/2013/05/longitudinal400.jpg" TargetMode="External"/><Relationship Id="rId6" Type="http://schemas.openxmlformats.org/officeDocument/2006/relationships/hyperlink" Target="https://spectrumnews-web-assets.s3.amazonaws.com/wp-content/uploads/2020/08/12114525/MotorExplainer1120-1120x550.jpg" TargetMode="External"/><Relationship Id="rId7" Type="http://schemas.openxmlformats.org/officeDocument/2006/relationships/hyperlink" Target="https://i5.walmartimages.com/asr/c3a22d2c-270d-4f26-8925-6997eb1f2a5c_1.46bcf3e6e6210bdc40813e5cb9f2bf14.jpeg?odnHeight=612&amp;odnWidth=612&amp;odnBg=FFFFFF" TargetMode="External"/><Relationship Id="rId8" Type="http://schemas.openxmlformats.org/officeDocument/2006/relationships/hyperlink" Target="https://media.istockphoto.com/vectors/vector-illustration-of-flask-isolated-on-white-background-black-and-vector-id1319337509?k=20&amp;m=1319337509&amp;s=612x612&amp;w=0&amp;h=BlokVh9mMd5H-RBrHWBw63pGaS070jB2RRrwjz6n_p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youtube.com/watch?v=QdhwsK7E6cc" TargetMode="Externa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txBox="1"/>
          <p:nvPr>
            <p:ph type="ctrTitle"/>
          </p:nvPr>
        </p:nvSpPr>
        <p:spPr>
          <a:xfrm>
            <a:off x="1680302" y="1188925"/>
            <a:ext cx="5783400" cy="1457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000"/>
              <a:buNone/>
            </a:pPr>
            <a:r>
              <a:rPr lang="sk"/>
              <a:t>Senzorické alterácie a jazyk</a:t>
            </a:r>
            <a:endParaRPr/>
          </a:p>
        </p:txBody>
      </p:sp>
      <p:sp>
        <p:nvSpPr>
          <p:cNvPr id="64" name="Google Shape;64;p1"/>
          <p:cNvSpPr txBox="1"/>
          <p:nvPr>
            <p:ph idx="1" type="subTitle"/>
          </p:nvPr>
        </p:nvSpPr>
        <p:spPr>
          <a:xfrm>
            <a:off x="1680302" y="3049450"/>
            <a:ext cx="5783400" cy="90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lang="sk" sz="1950">
                <a:latin typeface="Times New Roman"/>
                <a:ea typeface="Times New Roman"/>
                <a:cs typeface="Times New Roman"/>
                <a:sym typeface="Times New Roman"/>
              </a:rPr>
              <a:t>“Before you can learn to be social, you need to learn how to tolerate your environment,” Temple Grandin</a:t>
            </a:r>
            <a:endParaRPr sz="2300">
              <a:latin typeface="Roboto"/>
              <a:ea typeface="Roboto"/>
              <a:cs typeface="Roboto"/>
              <a:sym typeface="Roboto"/>
            </a:endParaRPr>
          </a:p>
          <a:p>
            <a:pPr indent="0" lvl="0" marL="0" rtl="0" algn="ctr">
              <a:lnSpc>
                <a:spcPct val="100000"/>
              </a:lnSpc>
              <a:spcBef>
                <a:spcPts val="1600"/>
              </a:spcBef>
              <a:spcAft>
                <a:spcPts val="0"/>
              </a:spcAft>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0"/>
          <p:cNvSpPr txBox="1"/>
          <p:nvPr>
            <p:ph idx="1" type="body"/>
          </p:nvPr>
        </p:nvSpPr>
        <p:spPr>
          <a:xfrm>
            <a:off x="320166" y="1473541"/>
            <a:ext cx="8368200" cy="3078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sk"/>
              <a:t>Vizuálny</a:t>
            </a:r>
            <a:endParaRPr/>
          </a:p>
          <a:p>
            <a:pPr indent="-342900" lvl="0" marL="457200" rtl="0" algn="l">
              <a:lnSpc>
                <a:spcPct val="115000"/>
              </a:lnSpc>
              <a:spcBef>
                <a:spcPts val="0"/>
              </a:spcBef>
              <a:spcAft>
                <a:spcPts val="0"/>
              </a:spcAft>
              <a:buSzPts val="1800"/>
              <a:buChar char="●"/>
            </a:pPr>
            <a:r>
              <a:rPr lang="sk"/>
              <a:t>Sluchový</a:t>
            </a:r>
            <a:endParaRPr/>
          </a:p>
          <a:p>
            <a:pPr indent="-342900" lvl="0" marL="457200" rtl="0" algn="l">
              <a:lnSpc>
                <a:spcPct val="115000"/>
              </a:lnSpc>
              <a:spcBef>
                <a:spcPts val="0"/>
              </a:spcBef>
              <a:spcAft>
                <a:spcPts val="0"/>
              </a:spcAft>
              <a:buSzPts val="1800"/>
              <a:buChar char="●"/>
            </a:pPr>
            <a:r>
              <a:rPr lang="sk"/>
              <a:t>Taktilný</a:t>
            </a:r>
            <a:endParaRPr/>
          </a:p>
          <a:p>
            <a:pPr indent="-342900" lvl="0" marL="457200" rtl="0" algn="l">
              <a:lnSpc>
                <a:spcPct val="115000"/>
              </a:lnSpc>
              <a:spcBef>
                <a:spcPts val="0"/>
              </a:spcBef>
              <a:spcAft>
                <a:spcPts val="0"/>
              </a:spcAft>
              <a:buSzPts val="1800"/>
              <a:buChar char="●"/>
            </a:pPr>
            <a:r>
              <a:rPr lang="sk"/>
              <a:t>Kinestetický</a:t>
            </a:r>
            <a:endParaRPr/>
          </a:p>
          <a:p>
            <a:pPr indent="-342900" lvl="0" marL="457200" rtl="0" algn="l">
              <a:lnSpc>
                <a:spcPct val="115000"/>
              </a:lnSpc>
              <a:spcBef>
                <a:spcPts val="0"/>
              </a:spcBef>
              <a:spcAft>
                <a:spcPts val="0"/>
              </a:spcAft>
              <a:buSzPts val="1800"/>
              <a:buChar char="●"/>
            </a:pPr>
            <a:r>
              <a:rPr lang="sk"/>
              <a:t>Čuchový/Chuťový</a:t>
            </a:r>
            <a:endParaRPr/>
          </a:p>
        </p:txBody>
      </p:sp>
      <p:sp>
        <p:nvSpPr>
          <p:cNvPr id="120" name="Google Shape;120;p10"/>
          <p:cNvSpPr txBox="1"/>
          <p:nvPr/>
        </p:nvSpPr>
        <p:spPr>
          <a:xfrm>
            <a:off x="320166" y="372875"/>
            <a:ext cx="3871500" cy="85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sk" sz="2500" u="none" cap="none" strike="noStrike">
                <a:solidFill>
                  <a:srgbClr val="FFFFFF"/>
                </a:solidFill>
                <a:latin typeface="Roboto"/>
                <a:ea typeface="Roboto"/>
                <a:cs typeface="Roboto"/>
                <a:sym typeface="Roboto"/>
              </a:rPr>
              <a:t>Typ jazyka</a:t>
            </a:r>
            <a:endParaRPr b="0" i="0" sz="2500" u="none" cap="none" strike="noStrike">
              <a:solidFill>
                <a:srgbClr val="FFFFFF"/>
              </a:solidFill>
              <a:latin typeface="Roboto"/>
              <a:ea typeface="Roboto"/>
              <a:cs typeface="Roboto"/>
              <a:sym typeface="Roboto"/>
            </a:endParaRPr>
          </a:p>
        </p:txBody>
      </p:sp>
      <p:pic>
        <p:nvPicPr>
          <p:cNvPr id="121" name="Google Shape;121;p10"/>
          <p:cNvPicPr preferRelativeResize="0"/>
          <p:nvPr/>
        </p:nvPicPr>
        <p:blipFill rotWithShape="1">
          <a:blip r:embed="rId3">
            <a:alphaModFix/>
          </a:blip>
          <a:srcRect b="0" l="0" r="0" t="0"/>
          <a:stretch/>
        </p:blipFill>
        <p:spPr>
          <a:xfrm>
            <a:off x="2897167" y="1536994"/>
            <a:ext cx="6011333" cy="29519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2"/>
          <p:cNvSpPr txBox="1"/>
          <p:nvPr>
            <p:ph idx="1" type="body"/>
          </p:nvPr>
        </p:nvSpPr>
        <p:spPr>
          <a:xfrm>
            <a:off x="294767" y="0"/>
            <a:ext cx="8368200" cy="30789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Clr>
                <a:schemeClr val="accent5"/>
              </a:buClr>
              <a:buSzPts val="1800"/>
              <a:buChar char="●"/>
            </a:pPr>
            <a:r>
              <a:rPr lang="sk">
                <a:solidFill>
                  <a:schemeClr val="accent5"/>
                </a:solidFill>
              </a:rPr>
              <a:t>Sluchový</a:t>
            </a:r>
            <a:endParaRPr>
              <a:solidFill>
                <a:schemeClr val="accent5"/>
              </a:solidFill>
            </a:endParaRPr>
          </a:p>
        </p:txBody>
      </p:sp>
      <p:pic>
        <p:nvPicPr>
          <p:cNvPr id="127" name="Google Shape;127;p12"/>
          <p:cNvPicPr preferRelativeResize="0"/>
          <p:nvPr/>
        </p:nvPicPr>
        <p:blipFill rotWithShape="1">
          <a:blip r:embed="rId3">
            <a:alphaModFix/>
          </a:blip>
          <a:srcRect b="0" l="0" r="0" t="0"/>
          <a:stretch/>
        </p:blipFill>
        <p:spPr>
          <a:xfrm>
            <a:off x="4572001" y="2853267"/>
            <a:ext cx="4572000" cy="2290233"/>
          </a:xfrm>
          <a:prstGeom prst="rect">
            <a:avLst/>
          </a:prstGeom>
          <a:noFill/>
          <a:ln>
            <a:noFill/>
          </a:ln>
        </p:spPr>
      </p:pic>
      <p:sp>
        <p:nvSpPr>
          <p:cNvPr id="128" name="Google Shape;128;p12"/>
          <p:cNvSpPr txBox="1"/>
          <p:nvPr>
            <p:ph idx="1" type="body"/>
          </p:nvPr>
        </p:nvSpPr>
        <p:spPr>
          <a:xfrm>
            <a:off x="7690167" y="1715240"/>
            <a:ext cx="3190200" cy="3078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sk"/>
              <a:t>FOOSH</a:t>
            </a:r>
            <a:endParaRPr/>
          </a:p>
          <a:p>
            <a:pPr indent="-342900" lvl="0" marL="457200" rtl="0" algn="l">
              <a:lnSpc>
                <a:spcPct val="115000"/>
              </a:lnSpc>
              <a:spcBef>
                <a:spcPts val="0"/>
              </a:spcBef>
              <a:spcAft>
                <a:spcPts val="0"/>
              </a:spcAft>
              <a:buSzPts val="1800"/>
              <a:buChar char="●"/>
            </a:pPr>
            <a:r>
              <a:rPr lang="sk"/>
              <a:t>BROOK</a:t>
            </a:r>
            <a:endParaRPr/>
          </a:p>
        </p:txBody>
      </p:sp>
      <p:sp>
        <p:nvSpPr>
          <p:cNvPr id="129" name="Google Shape;129;p12"/>
          <p:cNvSpPr txBox="1"/>
          <p:nvPr/>
        </p:nvSpPr>
        <p:spPr>
          <a:xfrm>
            <a:off x="294767" y="1539449"/>
            <a:ext cx="3862366" cy="3430483"/>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1"/>
              </a:buClr>
              <a:buSzPts val="1800"/>
              <a:buFont typeface="Roboto"/>
              <a:buChar char="●"/>
            </a:pPr>
            <a:r>
              <a:rPr b="0" i="0" lang="sk" sz="1800" u="none" cap="none" strike="noStrike">
                <a:solidFill>
                  <a:schemeClr val="dk1"/>
                </a:solidFill>
                <a:latin typeface="Roboto"/>
                <a:ea typeface="Roboto"/>
                <a:cs typeface="Roboto"/>
                <a:sym typeface="Roboto"/>
              </a:rPr>
              <a:t>Narušené vnímanie reči</a:t>
            </a:r>
            <a:endParaRPr/>
          </a:p>
          <a:p>
            <a:pPr indent="-342900" lvl="0" marL="457200" marR="0" rtl="0" algn="l">
              <a:lnSpc>
                <a:spcPct val="115000"/>
              </a:lnSpc>
              <a:spcBef>
                <a:spcPts val="0"/>
              </a:spcBef>
              <a:spcAft>
                <a:spcPts val="0"/>
              </a:spcAft>
              <a:buClr>
                <a:schemeClr val="dk1"/>
              </a:buClr>
              <a:buSzPts val="1800"/>
              <a:buFont typeface="Roboto"/>
              <a:buChar char="●"/>
            </a:pPr>
            <a:r>
              <a:rPr b="0" i="0" lang="sk" sz="1800" u="none" cap="none" strike="noStrike">
                <a:solidFill>
                  <a:schemeClr val="dk1"/>
                </a:solidFill>
                <a:latin typeface="Roboto"/>
                <a:ea typeface="Roboto"/>
                <a:cs typeface="Roboto"/>
                <a:sym typeface="Roboto"/>
              </a:rPr>
              <a:t>Meaning blindness</a:t>
            </a:r>
            <a:endParaRPr b="0" i="0" sz="1800" u="none" cap="none" strike="noStrike">
              <a:solidFill>
                <a:schemeClr val="dk1"/>
              </a:solidFill>
              <a:latin typeface="Roboto"/>
              <a:ea typeface="Roboto"/>
              <a:cs typeface="Roboto"/>
              <a:sym typeface="Roboto"/>
            </a:endParaRPr>
          </a:p>
          <a:p>
            <a:pPr indent="-342900" lvl="0" marL="457200" marR="0" rtl="0" algn="l">
              <a:lnSpc>
                <a:spcPct val="115000"/>
              </a:lnSpc>
              <a:spcBef>
                <a:spcPts val="0"/>
              </a:spcBef>
              <a:spcAft>
                <a:spcPts val="0"/>
              </a:spcAft>
              <a:buClr>
                <a:schemeClr val="dk1"/>
              </a:buClr>
              <a:buSzPts val="1800"/>
              <a:buFont typeface="Roboto"/>
              <a:buChar char="●"/>
            </a:pPr>
            <a:r>
              <a:rPr b="0" i="0" lang="sk" sz="1800" u="none" cap="none" strike="noStrike">
                <a:solidFill>
                  <a:schemeClr val="dk1"/>
                </a:solidFill>
                <a:latin typeface="Roboto"/>
                <a:ea typeface="Roboto"/>
                <a:cs typeface="Roboto"/>
                <a:sym typeface="Roboto"/>
              </a:rPr>
              <a:t>Tvorba reči – attention-shifting slowness</a:t>
            </a:r>
            <a:endParaRPr b="0" i="0" sz="1800" u="none" cap="none" strike="noStrike">
              <a:solidFill>
                <a:schemeClr val="dk1"/>
              </a:solidFill>
              <a:latin typeface="Roboto"/>
              <a:ea typeface="Roboto"/>
              <a:cs typeface="Roboto"/>
              <a:sym typeface="Roboto"/>
            </a:endParaRPr>
          </a:p>
          <a:p>
            <a:pPr indent="-342900" lvl="0" marL="457200" marR="0" rtl="0" algn="l">
              <a:lnSpc>
                <a:spcPct val="115000"/>
              </a:lnSpc>
              <a:spcBef>
                <a:spcPts val="0"/>
              </a:spcBef>
              <a:spcAft>
                <a:spcPts val="0"/>
              </a:spcAft>
              <a:buClr>
                <a:schemeClr val="dk1"/>
              </a:buClr>
              <a:buSzPts val="1800"/>
              <a:buFont typeface="Roboto"/>
              <a:buChar char="●"/>
            </a:pPr>
            <a:r>
              <a:rPr b="0" i="0" lang="sk" sz="1800" u="none" cap="none" strike="noStrike">
                <a:solidFill>
                  <a:schemeClr val="dk1"/>
                </a:solidFill>
                <a:latin typeface="Roboto"/>
                <a:ea typeface="Roboto"/>
                <a:cs typeface="Roboto"/>
                <a:sym typeface="Roboto"/>
              </a:rPr>
              <a:t>Hypersenzitivita</a:t>
            </a:r>
            <a:endParaRPr b="0" i="0" sz="1800" u="none" cap="none" strike="noStrike">
              <a:solidFill>
                <a:schemeClr val="dk1"/>
              </a:solidFill>
              <a:latin typeface="Roboto"/>
              <a:ea typeface="Roboto"/>
              <a:cs typeface="Roboto"/>
              <a:sym typeface="Roboto"/>
            </a:endParaRPr>
          </a:p>
          <a:p>
            <a:pPr indent="-228600" lvl="0" marL="457200" marR="0" rtl="0" algn="l">
              <a:lnSpc>
                <a:spcPct val="115000"/>
              </a:lnSpc>
              <a:spcBef>
                <a:spcPts val="0"/>
              </a:spcBef>
              <a:spcAft>
                <a:spcPts val="0"/>
              </a:spcAft>
              <a:buClr>
                <a:schemeClr val="dk1"/>
              </a:buClr>
              <a:buSzPts val="1800"/>
              <a:buFont typeface="Roboto"/>
              <a:buNone/>
            </a:pPr>
            <a:r>
              <a:t/>
            </a:r>
            <a:endParaRPr b="0" i="0" sz="1800" u="none" cap="none" strike="noStrike">
              <a:solidFill>
                <a:schemeClr val="dk1"/>
              </a:solidFill>
              <a:latin typeface="Roboto"/>
              <a:ea typeface="Roboto"/>
              <a:cs typeface="Roboto"/>
              <a:sym typeface="Roboto"/>
            </a:endParaRPr>
          </a:p>
          <a:p>
            <a:pPr indent="0" lvl="0" marL="114300" marR="0" rtl="0" algn="l">
              <a:lnSpc>
                <a:spcPct val="115000"/>
              </a:lnSpc>
              <a:spcBef>
                <a:spcPts val="0"/>
              </a:spcBef>
              <a:spcAft>
                <a:spcPts val="0"/>
              </a:spcAft>
              <a:buClr>
                <a:schemeClr val="dk1"/>
              </a:buClr>
              <a:buSzPts val="1800"/>
              <a:buFont typeface="Roboto"/>
              <a:buNone/>
            </a:pPr>
            <a:r>
              <a:t/>
            </a:r>
            <a:endParaRPr b="0" i="0" sz="1800" u="none" cap="none" strike="noStrike">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1"/>
          <p:cNvSpPr txBox="1"/>
          <p:nvPr>
            <p:ph idx="1" type="body"/>
          </p:nvPr>
        </p:nvSpPr>
        <p:spPr>
          <a:xfrm>
            <a:off x="387900" y="245874"/>
            <a:ext cx="8368200" cy="3078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5"/>
              </a:buClr>
              <a:buSzPts val="1800"/>
              <a:buChar char="●"/>
            </a:pPr>
            <a:r>
              <a:rPr lang="sk">
                <a:solidFill>
                  <a:schemeClr val="accent5"/>
                </a:solidFill>
              </a:rPr>
              <a:t>Vizuálny</a:t>
            </a:r>
            <a:endParaRPr/>
          </a:p>
        </p:txBody>
      </p:sp>
      <p:sp>
        <p:nvSpPr>
          <p:cNvPr id="135" name="Google Shape;135;p11"/>
          <p:cNvSpPr txBox="1"/>
          <p:nvPr>
            <p:ph idx="1" type="body"/>
          </p:nvPr>
        </p:nvSpPr>
        <p:spPr>
          <a:xfrm>
            <a:off x="338963" y="1666790"/>
            <a:ext cx="3190200" cy="3078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sk"/>
              <a:t>Mazacia tabuľa</a:t>
            </a:r>
            <a:endParaRPr/>
          </a:p>
          <a:p>
            <a:pPr indent="-342900" lvl="0" marL="457200" rtl="0" algn="l">
              <a:lnSpc>
                <a:spcPct val="115000"/>
              </a:lnSpc>
              <a:spcBef>
                <a:spcPts val="0"/>
              </a:spcBef>
              <a:spcAft>
                <a:spcPts val="0"/>
              </a:spcAft>
              <a:buSzPts val="1800"/>
              <a:buChar char="●"/>
            </a:pPr>
            <a:r>
              <a:rPr lang="sk"/>
              <a:t>Tablet</a:t>
            </a:r>
            <a:endParaRPr/>
          </a:p>
          <a:p>
            <a:pPr indent="-342900" lvl="0" marL="457200" rtl="0" algn="l">
              <a:lnSpc>
                <a:spcPct val="115000"/>
              </a:lnSpc>
              <a:spcBef>
                <a:spcPts val="0"/>
              </a:spcBef>
              <a:spcAft>
                <a:spcPts val="0"/>
              </a:spcAft>
              <a:buSzPts val="1800"/>
              <a:buChar char="●"/>
            </a:pPr>
            <a:r>
              <a:rPr lang="sk"/>
              <a:t>PECS (Pictures Exchange Communication Systems)</a:t>
            </a:r>
            <a:endParaRPr/>
          </a:p>
          <a:p>
            <a:pPr indent="-342900" lvl="0" marL="457200" rtl="0" algn="l">
              <a:lnSpc>
                <a:spcPct val="115000"/>
              </a:lnSpc>
              <a:spcBef>
                <a:spcPts val="0"/>
              </a:spcBef>
              <a:spcAft>
                <a:spcPts val="0"/>
              </a:spcAft>
              <a:buSzPts val="1800"/>
              <a:buChar char="●"/>
            </a:pPr>
            <a:r>
              <a:rPr lang="sk"/>
              <a:t>Farby</a:t>
            </a:r>
            <a:endParaRPr/>
          </a:p>
        </p:txBody>
      </p:sp>
      <p:pic>
        <p:nvPicPr>
          <p:cNvPr id="136" name="Google Shape;136;p11"/>
          <p:cNvPicPr preferRelativeResize="0"/>
          <p:nvPr/>
        </p:nvPicPr>
        <p:blipFill rotWithShape="1">
          <a:blip r:embed="rId3">
            <a:alphaModFix/>
          </a:blip>
          <a:srcRect b="0" l="0" r="0" t="0"/>
          <a:stretch/>
        </p:blipFill>
        <p:spPr>
          <a:xfrm>
            <a:off x="6670425" y="114276"/>
            <a:ext cx="2085675" cy="2067800"/>
          </a:xfrm>
          <a:prstGeom prst="rect">
            <a:avLst/>
          </a:prstGeom>
          <a:noFill/>
          <a:ln>
            <a:noFill/>
          </a:ln>
        </p:spPr>
      </p:pic>
      <p:pic>
        <p:nvPicPr>
          <p:cNvPr id="137" name="Google Shape;137;p11"/>
          <p:cNvPicPr preferRelativeResize="0"/>
          <p:nvPr/>
        </p:nvPicPr>
        <p:blipFill rotWithShape="1">
          <a:blip r:embed="rId4">
            <a:alphaModFix/>
          </a:blip>
          <a:srcRect b="0" l="0" r="0" t="0"/>
          <a:stretch/>
        </p:blipFill>
        <p:spPr>
          <a:xfrm>
            <a:off x="3349575" y="2335801"/>
            <a:ext cx="5406525" cy="2807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g16b82d8975e_0_0"/>
          <p:cNvPicPr preferRelativeResize="0"/>
          <p:nvPr/>
        </p:nvPicPr>
        <p:blipFill>
          <a:blip r:embed="rId3">
            <a:alphaModFix/>
          </a:blip>
          <a:stretch>
            <a:fillRect/>
          </a:stretch>
        </p:blipFill>
        <p:spPr>
          <a:xfrm>
            <a:off x="-467575" y="1663275"/>
            <a:ext cx="2263825" cy="2263825"/>
          </a:xfrm>
          <a:prstGeom prst="rect">
            <a:avLst/>
          </a:prstGeom>
          <a:noFill/>
          <a:ln>
            <a:noFill/>
          </a:ln>
        </p:spPr>
      </p:pic>
      <p:pic>
        <p:nvPicPr>
          <p:cNvPr id="143" name="Google Shape;143;g16b82d8975e_0_0"/>
          <p:cNvPicPr preferRelativeResize="0"/>
          <p:nvPr/>
        </p:nvPicPr>
        <p:blipFill rotWithShape="1">
          <a:blip r:embed="rId4">
            <a:alphaModFix/>
          </a:blip>
          <a:srcRect b="0" l="-18133" r="0" t="-18133"/>
          <a:stretch/>
        </p:blipFill>
        <p:spPr>
          <a:xfrm>
            <a:off x="869275" y="1663287"/>
            <a:ext cx="2263825" cy="2263800"/>
          </a:xfrm>
          <a:prstGeom prst="rect">
            <a:avLst/>
          </a:prstGeom>
          <a:noFill/>
          <a:ln>
            <a:noFill/>
          </a:ln>
        </p:spPr>
      </p:pic>
      <p:pic>
        <p:nvPicPr>
          <p:cNvPr id="144" name="Google Shape;144;g16b82d8975e_0_0"/>
          <p:cNvPicPr preferRelativeResize="0"/>
          <p:nvPr/>
        </p:nvPicPr>
        <p:blipFill>
          <a:blip r:embed="rId5">
            <a:alphaModFix/>
          </a:blip>
          <a:stretch>
            <a:fillRect/>
          </a:stretch>
        </p:blipFill>
        <p:spPr>
          <a:xfrm>
            <a:off x="3250050" y="1975475"/>
            <a:ext cx="1975750" cy="1975750"/>
          </a:xfrm>
          <a:prstGeom prst="rect">
            <a:avLst/>
          </a:prstGeom>
          <a:noFill/>
          <a:ln>
            <a:noFill/>
          </a:ln>
        </p:spPr>
      </p:pic>
      <p:sp>
        <p:nvSpPr>
          <p:cNvPr id="145" name="Google Shape;145;g16b82d8975e_0_0"/>
          <p:cNvSpPr/>
          <p:nvPr/>
        </p:nvSpPr>
        <p:spPr>
          <a:xfrm>
            <a:off x="5342750" y="1975438"/>
            <a:ext cx="1756500" cy="1975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 name="Google Shape;146;g16b82d8975e_0_0"/>
          <p:cNvPicPr preferRelativeResize="0"/>
          <p:nvPr/>
        </p:nvPicPr>
        <p:blipFill>
          <a:blip r:embed="rId5">
            <a:alphaModFix/>
          </a:blip>
          <a:stretch>
            <a:fillRect/>
          </a:stretch>
        </p:blipFill>
        <p:spPr>
          <a:xfrm>
            <a:off x="5444225" y="2068028"/>
            <a:ext cx="1454300" cy="1454325"/>
          </a:xfrm>
          <a:prstGeom prst="rect">
            <a:avLst/>
          </a:prstGeom>
          <a:noFill/>
          <a:ln>
            <a:noFill/>
          </a:ln>
        </p:spPr>
      </p:pic>
      <p:sp>
        <p:nvSpPr>
          <p:cNvPr id="147" name="Google Shape;147;g16b82d8975e_0_0"/>
          <p:cNvSpPr txBox="1"/>
          <p:nvPr/>
        </p:nvSpPr>
        <p:spPr>
          <a:xfrm>
            <a:off x="5476725" y="3327200"/>
            <a:ext cx="13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k">
                <a:latin typeface="Roboto"/>
                <a:ea typeface="Roboto"/>
                <a:cs typeface="Roboto"/>
                <a:sym typeface="Roboto"/>
              </a:rPr>
              <a:t>Fľaša</a:t>
            </a:r>
            <a:endParaRPr>
              <a:latin typeface="Roboto"/>
              <a:ea typeface="Roboto"/>
              <a:cs typeface="Roboto"/>
              <a:sym typeface="Roboto"/>
            </a:endParaRPr>
          </a:p>
        </p:txBody>
      </p:sp>
      <p:sp>
        <p:nvSpPr>
          <p:cNvPr id="148" name="Google Shape;148;g16b82d8975e_0_0"/>
          <p:cNvSpPr/>
          <p:nvPr/>
        </p:nvSpPr>
        <p:spPr>
          <a:xfrm>
            <a:off x="7216200" y="1975438"/>
            <a:ext cx="1756500" cy="1975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16b82d8975e_0_0"/>
          <p:cNvSpPr txBox="1"/>
          <p:nvPr/>
        </p:nvSpPr>
        <p:spPr>
          <a:xfrm>
            <a:off x="7503150" y="2744700"/>
            <a:ext cx="11826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k" sz="3100">
                <a:latin typeface="Roboto"/>
                <a:ea typeface="Roboto"/>
                <a:cs typeface="Roboto"/>
                <a:sym typeface="Roboto"/>
              </a:rPr>
              <a:t>Fľaša</a:t>
            </a:r>
            <a:endParaRPr sz="31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3"/>
          <p:cNvSpPr txBox="1"/>
          <p:nvPr>
            <p:ph idx="1" type="body"/>
          </p:nvPr>
        </p:nvSpPr>
        <p:spPr>
          <a:xfrm>
            <a:off x="387900" y="245874"/>
            <a:ext cx="8368200" cy="3078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5"/>
              </a:buClr>
              <a:buSzPts val="1800"/>
              <a:buChar char="●"/>
            </a:pPr>
            <a:r>
              <a:rPr lang="sk">
                <a:solidFill>
                  <a:schemeClr val="accent5"/>
                </a:solidFill>
              </a:rPr>
              <a:t>Kinestetický</a:t>
            </a:r>
            <a:endParaRPr>
              <a:solidFill>
                <a:schemeClr val="accent5"/>
              </a:solidFill>
            </a:endParaRPr>
          </a:p>
        </p:txBody>
      </p:sp>
      <p:pic>
        <p:nvPicPr>
          <p:cNvPr id="155" name="Google Shape;155;p13"/>
          <p:cNvPicPr preferRelativeResize="0"/>
          <p:nvPr/>
        </p:nvPicPr>
        <p:blipFill rotWithShape="1">
          <a:blip r:embed="rId3">
            <a:alphaModFix/>
          </a:blip>
          <a:srcRect b="0" l="0" r="0" t="0"/>
          <a:stretch/>
        </p:blipFill>
        <p:spPr>
          <a:xfrm>
            <a:off x="1566251" y="1341775"/>
            <a:ext cx="2777149" cy="3661950"/>
          </a:xfrm>
          <a:prstGeom prst="rect">
            <a:avLst/>
          </a:prstGeom>
          <a:noFill/>
          <a:ln>
            <a:noFill/>
          </a:ln>
        </p:spPr>
      </p:pic>
      <p:pic>
        <p:nvPicPr>
          <p:cNvPr id="156" name="Google Shape;156;p13"/>
          <p:cNvPicPr preferRelativeResize="0"/>
          <p:nvPr/>
        </p:nvPicPr>
        <p:blipFill rotWithShape="1">
          <a:blip r:embed="rId4">
            <a:alphaModFix/>
          </a:blip>
          <a:srcRect b="0" l="0" r="0" t="0"/>
          <a:stretch/>
        </p:blipFill>
        <p:spPr>
          <a:xfrm>
            <a:off x="5427133" y="1341775"/>
            <a:ext cx="3535167" cy="3661950"/>
          </a:xfrm>
          <a:prstGeom prst="rect">
            <a:avLst/>
          </a:prstGeom>
          <a:noFill/>
          <a:ln>
            <a:noFill/>
          </a:ln>
        </p:spPr>
      </p:pic>
      <p:sp>
        <p:nvSpPr>
          <p:cNvPr id="157" name="Google Shape;157;p13"/>
          <p:cNvSpPr txBox="1"/>
          <p:nvPr/>
        </p:nvSpPr>
        <p:spPr>
          <a:xfrm>
            <a:off x="1506975" y="798925"/>
            <a:ext cx="2290500" cy="44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sk" sz="1600" u="none" cap="none" strike="noStrike">
                <a:solidFill>
                  <a:srgbClr val="FFFFFF"/>
                </a:solidFill>
                <a:latin typeface="Roboto"/>
                <a:ea typeface="Roboto"/>
                <a:cs typeface="Roboto"/>
                <a:sym typeface="Roboto"/>
              </a:rPr>
              <a:t>Znaková reč</a:t>
            </a:r>
            <a:endParaRPr b="0" i="0" sz="1600" u="none" cap="none" strike="noStrike">
              <a:solidFill>
                <a:srgbClr val="FFFFFF"/>
              </a:solidFill>
              <a:latin typeface="Roboto"/>
              <a:ea typeface="Roboto"/>
              <a:cs typeface="Roboto"/>
              <a:sym typeface="Roboto"/>
            </a:endParaRPr>
          </a:p>
        </p:txBody>
      </p:sp>
      <p:sp>
        <p:nvSpPr>
          <p:cNvPr id="158" name="Google Shape;158;p13"/>
          <p:cNvSpPr txBox="1"/>
          <p:nvPr/>
        </p:nvSpPr>
        <p:spPr>
          <a:xfrm>
            <a:off x="5427133" y="798925"/>
            <a:ext cx="2290500" cy="44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sk" sz="1600" u="none" cap="none" strike="noStrike">
                <a:solidFill>
                  <a:srgbClr val="FFFFFF"/>
                </a:solidFill>
                <a:latin typeface="Roboto"/>
                <a:ea typeface="Roboto"/>
                <a:cs typeface="Roboto"/>
                <a:sym typeface="Roboto"/>
              </a:rPr>
              <a:t>Mimické znakovanie</a:t>
            </a:r>
            <a:endParaRPr b="0" i="0" sz="1600" u="none" cap="none" strike="noStrike">
              <a:solidFill>
                <a:srgbClr val="FFFFFF"/>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4"/>
          <p:cNvSpPr txBox="1"/>
          <p:nvPr>
            <p:ph idx="1" type="body"/>
          </p:nvPr>
        </p:nvSpPr>
        <p:spPr>
          <a:xfrm>
            <a:off x="387900" y="245874"/>
            <a:ext cx="8368200" cy="3078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5"/>
              </a:buClr>
              <a:buSzPts val="1800"/>
              <a:buChar char="●"/>
            </a:pPr>
            <a:r>
              <a:rPr lang="sk">
                <a:solidFill>
                  <a:schemeClr val="accent5"/>
                </a:solidFill>
              </a:rPr>
              <a:t>Čuchový/Chuťový</a:t>
            </a:r>
            <a:endParaRPr>
              <a:solidFill>
                <a:schemeClr val="accent5"/>
              </a:solidFill>
            </a:endParaRPr>
          </a:p>
        </p:txBody>
      </p:sp>
      <p:pic>
        <p:nvPicPr>
          <p:cNvPr id="164" name="Google Shape;164;p14"/>
          <p:cNvPicPr preferRelativeResize="0"/>
          <p:nvPr/>
        </p:nvPicPr>
        <p:blipFill rotWithShape="1">
          <a:blip r:embed="rId3">
            <a:alphaModFix/>
          </a:blip>
          <a:srcRect b="0" l="0" r="0" t="0"/>
          <a:stretch/>
        </p:blipFill>
        <p:spPr>
          <a:xfrm>
            <a:off x="449674" y="2737655"/>
            <a:ext cx="3255359" cy="2159972"/>
          </a:xfrm>
          <a:prstGeom prst="rect">
            <a:avLst/>
          </a:prstGeom>
          <a:noFill/>
          <a:ln>
            <a:noFill/>
          </a:ln>
        </p:spPr>
      </p:pic>
      <p:sp>
        <p:nvSpPr>
          <p:cNvPr id="165" name="Google Shape;165;p14"/>
          <p:cNvSpPr txBox="1"/>
          <p:nvPr/>
        </p:nvSpPr>
        <p:spPr>
          <a:xfrm>
            <a:off x="294767" y="1378582"/>
            <a:ext cx="3255359" cy="3430483"/>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1"/>
              </a:buClr>
              <a:buSzPts val="1800"/>
              <a:buFont typeface="Roboto"/>
              <a:buChar char="●"/>
            </a:pPr>
            <a:r>
              <a:rPr b="0" i="0" lang="sk" sz="1800" u="none" cap="none" strike="noStrike">
                <a:solidFill>
                  <a:schemeClr val="dk1"/>
                </a:solidFill>
                <a:latin typeface="Roboto"/>
                <a:ea typeface="Roboto"/>
                <a:cs typeface="Roboto"/>
                <a:sym typeface="Roboto"/>
              </a:rPr>
              <a:t>Hlavne ako spôsob získavania informácií</a:t>
            </a:r>
            <a:endParaRPr/>
          </a:p>
          <a:p>
            <a:pPr indent="-342900" lvl="0" marL="457200" marR="0" rtl="0" algn="l">
              <a:lnSpc>
                <a:spcPct val="115000"/>
              </a:lnSpc>
              <a:spcBef>
                <a:spcPts val="0"/>
              </a:spcBef>
              <a:spcAft>
                <a:spcPts val="0"/>
              </a:spcAft>
              <a:buClr>
                <a:schemeClr val="dk1"/>
              </a:buClr>
              <a:buSzPts val="1800"/>
              <a:buFont typeface="Roboto"/>
              <a:buChar char="●"/>
            </a:pPr>
            <a:r>
              <a:rPr b="0" i="0" lang="sk" sz="1800" u="none" cap="none" strike="noStrike">
                <a:solidFill>
                  <a:schemeClr val="dk1"/>
                </a:solidFill>
                <a:latin typeface="Roboto"/>
                <a:ea typeface="Roboto"/>
                <a:cs typeface="Roboto"/>
                <a:sym typeface="Roboto"/>
              </a:rPr>
              <a:t>Sociálne neakceptované</a:t>
            </a:r>
            <a:endParaRPr/>
          </a:p>
          <a:p>
            <a:pPr indent="-228600" lvl="0" marL="457200" marR="0" rtl="0" algn="l">
              <a:lnSpc>
                <a:spcPct val="115000"/>
              </a:lnSpc>
              <a:spcBef>
                <a:spcPts val="0"/>
              </a:spcBef>
              <a:spcAft>
                <a:spcPts val="0"/>
              </a:spcAft>
              <a:buClr>
                <a:schemeClr val="dk1"/>
              </a:buClr>
              <a:buSzPts val="1800"/>
              <a:buFont typeface="Roboto"/>
              <a:buNone/>
            </a:pPr>
            <a:r>
              <a:t/>
            </a:r>
            <a:endParaRPr b="0" i="0" sz="1800" u="none" cap="none" strike="noStrike">
              <a:solidFill>
                <a:schemeClr val="dk1"/>
              </a:solidFill>
              <a:latin typeface="Roboto"/>
              <a:ea typeface="Roboto"/>
              <a:cs typeface="Roboto"/>
              <a:sym typeface="Roboto"/>
            </a:endParaRPr>
          </a:p>
        </p:txBody>
      </p:sp>
      <p:sp>
        <p:nvSpPr>
          <p:cNvPr id="166" name="Google Shape;166;p14"/>
          <p:cNvSpPr txBox="1"/>
          <p:nvPr/>
        </p:nvSpPr>
        <p:spPr>
          <a:xfrm>
            <a:off x="4538133" y="245874"/>
            <a:ext cx="4666700" cy="3078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accent5"/>
              </a:buClr>
              <a:buSzPts val="1800"/>
              <a:buFont typeface="Roboto"/>
              <a:buChar char="●"/>
            </a:pPr>
            <a:r>
              <a:rPr b="0" i="0" lang="sk" sz="1800" u="none" cap="none" strike="noStrike">
                <a:solidFill>
                  <a:schemeClr val="accent5"/>
                </a:solidFill>
                <a:latin typeface="Roboto"/>
                <a:ea typeface="Roboto"/>
                <a:cs typeface="Roboto"/>
                <a:sym typeface="Roboto"/>
              </a:rPr>
              <a:t>Taktilný</a:t>
            </a:r>
            <a:endParaRPr b="0" i="0" sz="1800" u="none" cap="none" strike="noStrike">
              <a:solidFill>
                <a:schemeClr val="accent5"/>
              </a:solidFill>
              <a:latin typeface="Roboto"/>
              <a:ea typeface="Roboto"/>
              <a:cs typeface="Roboto"/>
              <a:sym typeface="Roboto"/>
            </a:endParaRPr>
          </a:p>
        </p:txBody>
      </p:sp>
      <p:sp>
        <p:nvSpPr>
          <p:cNvPr id="167" name="Google Shape;167;p14"/>
          <p:cNvSpPr txBox="1"/>
          <p:nvPr/>
        </p:nvSpPr>
        <p:spPr>
          <a:xfrm>
            <a:off x="4486037" y="1378581"/>
            <a:ext cx="3862366" cy="3430483"/>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1"/>
              </a:buClr>
              <a:buSzPts val="1800"/>
              <a:buFont typeface="Roboto"/>
              <a:buChar char="●"/>
            </a:pPr>
            <a:r>
              <a:rPr b="0" i="0" lang="sk" sz="1800" u="none" cap="none" strike="noStrike">
                <a:solidFill>
                  <a:schemeClr val="dk1"/>
                </a:solidFill>
                <a:latin typeface="Roboto"/>
                <a:ea typeface="Roboto"/>
                <a:cs typeface="Roboto"/>
                <a:sym typeface="Roboto"/>
              </a:rPr>
              <a:t>Tvar</a:t>
            </a:r>
            <a:endParaRPr/>
          </a:p>
          <a:p>
            <a:pPr indent="-342900" lvl="0" marL="457200" marR="0" rtl="0" algn="l">
              <a:lnSpc>
                <a:spcPct val="115000"/>
              </a:lnSpc>
              <a:spcBef>
                <a:spcPts val="0"/>
              </a:spcBef>
              <a:spcAft>
                <a:spcPts val="0"/>
              </a:spcAft>
              <a:buClr>
                <a:schemeClr val="dk1"/>
              </a:buClr>
              <a:buSzPts val="1800"/>
              <a:buFont typeface="Roboto"/>
              <a:buChar char="●"/>
            </a:pPr>
            <a:r>
              <a:rPr b="0" i="0" lang="sk" sz="1800" u="none" cap="none" strike="noStrike">
                <a:solidFill>
                  <a:schemeClr val="dk1"/>
                </a:solidFill>
                <a:latin typeface="Roboto"/>
                <a:ea typeface="Roboto"/>
                <a:cs typeface="Roboto"/>
                <a:sym typeface="Roboto"/>
              </a:rPr>
              <a:t>Materiál</a:t>
            </a:r>
            <a:endParaRPr/>
          </a:p>
          <a:p>
            <a:pPr indent="-228600" lvl="0" marL="457200" marR="0" rtl="0" algn="l">
              <a:lnSpc>
                <a:spcPct val="115000"/>
              </a:lnSpc>
              <a:spcBef>
                <a:spcPts val="0"/>
              </a:spcBef>
              <a:spcAft>
                <a:spcPts val="0"/>
              </a:spcAft>
              <a:buClr>
                <a:schemeClr val="dk1"/>
              </a:buClr>
              <a:buSzPts val="1800"/>
              <a:buFont typeface="Roboto"/>
              <a:buNone/>
            </a:pPr>
            <a:r>
              <a:t/>
            </a:r>
            <a:endParaRPr b="0" i="0" sz="1800" u="none" cap="none" strike="noStrike">
              <a:solidFill>
                <a:schemeClr val="dk1"/>
              </a:solidFill>
              <a:latin typeface="Roboto"/>
              <a:ea typeface="Roboto"/>
              <a:cs typeface="Roboto"/>
              <a:sym typeface="Roboto"/>
            </a:endParaRPr>
          </a:p>
        </p:txBody>
      </p:sp>
      <p:pic>
        <p:nvPicPr>
          <p:cNvPr id="168" name="Google Shape;168;p14"/>
          <p:cNvPicPr preferRelativeResize="0"/>
          <p:nvPr/>
        </p:nvPicPr>
        <p:blipFill rotWithShape="1">
          <a:blip r:embed="rId4">
            <a:alphaModFix/>
          </a:blip>
          <a:srcRect b="0" l="0" r="0" t="0"/>
          <a:stretch/>
        </p:blipFill>
        <p:spPr>
          <a:xfrm>
            <a:off x="4727768" y="2702328"/>
            <a:ext cx="3378905" cy="22306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sk"/>
              <a:t>Na zamyslenie: Stigmatizácia</a:t>
            </a:r>
            <a:endParaRPr/>
          </a:p>
        </p:txBody>
      </p:sp>
      <p:sp>
        <p:nvSpPr>
          <p:cNvPr id="174" name="Google Shape;174;p15"/>
          <p:cNvSpPr txBox="1"/>
          <p:nvPr>
            <p:ph idx="1" type="body"/>
          </p:nvPr>
        </p:nvSpPr>
        <p:spPr>
          <a:xfrm>
            <a:off x="387900" y="1489825"/>
            <a:ext cx="3493500" cy="3078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sk"/>
              <a:t>Ako vnímate stigmatizáciu psychologických porúch?</a:t>
            </a:r>
            <a:endParaRPr/>
          </a:p>
          <a:p>
            <a:pPr indent="-342900" lvl="0" marL="457200" rtl="0" algn="l">
              <a:lnSpc>
                <a:spcPct val="115000"/>
              </a:lnSpc>
              <a:spcBef>
                <a:spcPts val="0"/>
              </a:spcBef>
              <a:spcAft>
                <a:spcPts val="0"/>
              </a:spcAft>
              <a:buSzPts val="1800"/>
              <a:buChar char="-"/>
            </a:pPr>
            <a:r>
              <a:rPr lang="sk"/>
              <a:t>U ktorých je väčšia či menšia?</a:t>
            </a:r>
            <a:endParaRPr/>
          </a:p>
          <a:p>
            <a:pPr indent="-342900" lvl="0" marL="457200" rtl="0" algn="l">
              <a:lnSpc>
                <a:spcPct val="115000"/>
              </a:lnSpc>
              <a:spcBef>
                <a:spcPts val="0"/>
              </a:spcBef>
              <a:spcAft>
                <a:spcPts val="0"/>
              </a:spcAft>
              <a:buSzPts val="1800"/>
              <a:buChar char="-"/>
            </a:pPr>
            <a:r>
              <a:rPr lang="sk"/>
              <a:t>Čo s tým?</a:t>
            </a:r>
            <a:endParaRPr/>
          </a:p>
        </p:txBody>
      </p:sp>
      <p:pic>
        <p:nvPicPr>
          <p:cNvPr id="175" name="Google Shape;175;p15"/>
          <p:cNvPicPr preferRelativeResize="0"/>
          <p:nvPr/>
        </p:nvPicPr>
        <p:blipFill rotWithShape="1">
          <a:blip r:embed="rId3">
            <a:alphaModFix/>
          </a:blip>
          <a:srcRect b="0" l="0" r="0" t="0"/>
          <a:stretch/>
        </p:blipFill>
        <p:spPr>
          <a:xfrm>
            <a:off x="3881458" y="1233150"/>
            <a:ext cx="5050122" cy="37875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6e0a68d99e_0_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k"/>
              <a:t>Budúca hodina - rešerš</a:t>
            </a:r>
            <a:endParaRPr/>
          </a:p>
        </p:txBody>
      </p:sp>
      <p:sp>
        <p:nvSpPr>
          <p:cNvPr id="181" name="Google Shape;181;g16e0a68d99e_0_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a:t>deadline odovzdania: 25.10.</a:t>
            </a:r>
            <a:endParaRPr/>
          </a:p>
          <a:p>
            <a:pPr indent="-342900" lvl="0" marL="457200" rtl="0" algn="l">
              <a:spcBef>
                <a:spcPts val="0"/>
              </a:spcBef>
              <a:spcAft>
                <a:spcPts val="0"/>
              </a:spcAft>
              <a:buSzPts val="1800"/>
              <a:buChar char="-"/>
            </a:pPr>
            <a:r>
              <a:rPr lang="sk"/>
              <a:t>3 krátke odstavce</a:t>
            </a:r>
            <a:endParaRPr/>
          </a:p>
          <a:p>
            <a:pPr indent="-317500" lvl="1" marL="914400" rtl="0" algn="l">
              <a:spcBef>
                <a:spcPts val="0"/>
              </a:spcBef>
              <a:spcAft>
                <a:spcPts val="0"/>
              </a:spcAft>
              <a:buSzPts val="1400"/>
              <a:buChar char="-"/>
            </a:pPr>
            <a:r>
              <a:rPr lang="sk"/>
              <a:t>Čím sa štúdia zaoberá</a:t>
            </a:r>
            <a:endParaRPr/>
          </a:p>
          <a:p>
            <a:pPr indent="-317500" lvl="1" marL="914400" rtl="0" algn="l">
              <a:spcBef>
                <a:spcPts val="0"/>
              </a:spcBef>
              <a:spcAft>
                <a:spcPts val="0"/>
              </a:spcAft>
              <a:buSzPts val="1400"/>
              <a:buChar char="-"/>
            </a:pPr>
            <a:r>
              <a:rPr lang="sk"/>
              <a:t>Aké sú výsledky</a:t>
            </a:r>
            <a:endParaRPr/>
          </a:p>
          <a:p>
            <a:pPr indent="-317500" lvl="1" marL="914400" rtl="0" algn="l">
              <a:spcBef>
                <a:spcPts val="0"/>
              </a:spcBef>
              <a:spcAft>
                <a:spcPts val="0"/>
              </a:spcAft>
              <a:buSzPts val="1400"/>
              <a:buChar char="-"/>
            </a:pPr>
            <a:r>
              <a:rPr lang="sk"/>
              <a:t>Prečo ste si ju vybrali a </a:t>
            </a:r>
            <a:br>
              <a:rPr lang="sk"/>
            </a:br>
            <a:r>
              <a:rPr lang="sk"/>
              <a:t>kritické zhodnotenie</a:t>
            </a:r>
            <a:endParaRPr/>
          </a:p>
        </p:txBody>
      </p:sp>
      <p:pic>
        <p:nvPicPr>
          <p:cNvPr id="182" name="Google Shape;182;g16e0a68d99e_0_0"/>
          <p:cNvPicPr preferRelativeResize="0"/>
          <p:nvPr/>
        </p:nvPicPr>
        <p:blipFill>
          <a:blip r:embed="rId3">
            <a:alphaModFix/>
          </a:blip>
          <a:stretch>
            <a:fillRect/>
          </a:stretch>
        </p:blipFill>
        <p:spPr>
          <a:xfrm>
            <a:off x="3986425" y="1489825"/>
            <a:ext cx="4846800" cy="32328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6b82d8975e_0_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16b82d8975e_0_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89" name="Google Shape;189;g16b82d8975e_0_15"/>
          <p:cNvPicPr preferRelativeResize="0"/>
          <p:nvPr/>
        </p:nvPicPr>
        <p:blipFill rotWithShape="1">
          <a:blip r:embed="rId3">
            <a:alphaModFix/>
          </a:blip>
          <a:srcRect b="5438" l="0" r="0" t="8907"/>
          <a:stretch/>
        </p:blipFill>
        <p:spPr>
          <a:xfrm>
            <a:off x="0" y="513950"/>
            <a:ext cx="9144000" cy="4405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g16b82d8975e_0_21"/>
          <p:cNvPicPr preferRelativeResize="0"/>
          <p:nvPr/>
        </p:nvPicPr>
        <p:blipFill rotWithShape="1">
          <a:blip r:embed="rId3">
            <a:alphaModFix/>
          </a:blip>
          <a:srcRect b="5800" l="0" r="1029" t="9273"/>
          <a:stretch/>
        </p:blipFill>
        <p:spPr>
          <a:xfrm>
            <a:off x="141625" y="684875"/>
            <a:ext cx="8918626" cy="4304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2"/>
          <p:cNvSpPr txBox="1"/>
          <p:nvPr>
            <p:ph idx="1" type="body"/>
          </p:nvPr>
        </p:nvSpPr>
        <p:spPr>
          <a:xfrm>
            <a:off x="387900" y="1489824"/>
            <a:ext cx="4954567" cy="3078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sk"/>
              <a:t>Aké zvuky, chute, vône, zrakové alebo taktilné podnety neznášate?</a:t>
            </a:r>
            <a:endParaRPr/>
          </a:p>
          <a:p>
            <a:pPr indent="-342900" lvl="0" marL="457200" rtl="0" algn="l">
              <a:lnSpc>
                <a:spcPct val="115000"/>
              </a:lnSpc>
              <a:spcBef>
                <a:spcPts val="0"/>
              </a:spcBef>
              <a:spcAft>
                <a:spcPts val="0"/>
              </a:spcAft>
              <a:buSzPts val="1800"/>
              <a:buChar char="●"/>
            </a:pPr>
            <a:r>
              <a:rPr lang="sk"/>
              <a:t>Ako sa cítite keď s nimi prídete do styku?</a:t>
            </a:r>
            <a:endParaRPr/>
          </a:p>
          <a:p>
            <a:pPr indent="-342900" lvl="0" marL="457200" rtl="0" algn="l">
              <a:lnSpc>
                <a:spcPct val="115000"/>
              </a:lnSpc>
              <a:spcBef>
                <a:spcPts val="0"/>
              </a:spcBef>
              <a:spcAft>
                <a:spcPts val="0"/>
              </a:spcAft>
              <a:buSzPts val="1800"/>
              <a:buChar char="●"/>
            </a:pPr>
            <a:r>
              <a:rPr lang="sk"/>
              <a:t>Ako sa vtedy správate?</a:t>
            </a:r>
            <a:endParaRPr/>
          </a:p>
        </p:txBody>
      </p:sp>
      <p:pic>
        <p:nvPicPr>
          <p:cNvPr descr="Obsah obrázku kytara&#10;&#10;Popis byl vytvořen automaticky" id="70" name="Google Shape;70;p2"/>
          <p:cNvPicPr preferRelativeResize="0"/>
          <p:nvPr/>
        </p:nvPicPr>
        <p:blipFill rotWithShape="1">
          <a:blip r:embed="rId3">
            <a:alphaModFix/>
          </a:blip>
          <a:srcRect b="0" l="0" r="0" t="0"/>
          <a:stretch/>
        </p:blipFill>
        <p:spPr>
          <a:xfrm>
            <a:off x="5477933" y="266488"/>
            <a:ext cx="3192476" cy="477541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6"/>
          <p:cNvSpPr txBox="1"/>
          <p:nvPr>
            <p:ph type="title"/>
          </p:nvPr>
        </p:nvSpPr>
        <p:spPr>
          <a:xfrm>
            <a:off x="387900" y="290300"/>
            <a:ext cx="8368200" cy="686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sk"/>
              <a:t>Obrázky</a:t>
            </a:r>
            <a:endParaRPr/>
          </a:p>
        </p:txBody>
      </p:sp>
      <p:sp>
        <p:nvSpPr>
          <p:cNvPr id="200" name="Google Shape;200;p16"/>
          <p:cNvSpPr txBox="1"/>
          <p:nvPr>
            <p:ph idx="1" type="body"/>
          </p:nvPr>
        </p:nvSpPr>
        <p:spPr>
          <a:xfrm>
            <a:off x="387900" y="1144124"/>
            <a:ext cx="8368200" cy="307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sk" sz="1200" u="sng">
                <a:solidFill>
                  <a:schemeClr val="hlink"/>
                </a:solidFill>
                <a:hlinkClick r:id="rId3"/>
              </a:rPr>
              <a:t>https://encrypted-tbn0.gstatic.com/images?q=tbn%3AANd9GcRswVilletm73fFX5ulq3Cmohqln91pdL_NhA&amp;usqp=CAU</a:t>
            </a:r>
            <a:br>
              <a:rPr lang="sk" sz="1200"/>
            </a:br>
            <a:r>
              <a:rPr lang="sk" sz="1200" u="sng">
                <a:solidFill>
                  <a:schemeClr val="hlink"/>
                </a:solidFill>
                <a:hlinkClick r:id="rId4"/>
              </a:rPr>
              <a:t>https://ecdn.teacherspayteachers.com/thumbitem/Visual-Necklace-for-Children-with-Autism-1500027381/original-291278-1.jpg</a:t>
            </a:r>
            <a:br>
              <a:rPr lang="sk" sz="1200"/>
            </a:br>
            <a:r>
              <a:rPr lang="sk" sz="1200" u="sng">
                <a:solidFill>
                  <a:schemeClr val="hlink"/>
                </a:solidFill>
                <a:hlinkClick r:id="rId5"/>
              </a:rPr>
              <a:t>https://images-na.ssl-images-amazon.com/images/I/51ZzjbohD6L._SX321_BO1,204,203,200_.jpg</a:t>
            </a:r>
            <a:br>
              <a:rPr lang="sk" sz="1200"/>
            </a:br>
            <a:r>
              <a:rPr lang="sk" sz="1200" u="sng">
                <a:solidFill>
                  <a:schemeClr val="hlink"/>
                </a:solidFill>
                <a:hlinkClick r:id="rId6"/>
              </a:rPr>
              <a:t>https://vetstreet-brightspot.s3.amazonaws.com/c7/c56260a33911e087a80050568d634f/file/Egyptian-Mau-1-645mk062311.jpg</a:t>
            </a:r>
            <a:br>
              <a:rPr lang="sk" sz="1200"/>
            </a:br>
            <a:r>
              <a:rPr lang="sk" sz="1200" u="sng">
                <a:solidFill>
                  <a:schemeClr val="hlink"/>
                </a:solidFill>
                <a:hlinkClick r:id="rId7"/>
              </a:rPr>
              <a:t>https://images-na.ssl-images-amazon.com/images/I/A1jZwzuPdrL.jpg</a:t>
            </a:r>
            <a:br>
              <a:rPr lang="sk" sz="1200"/>
            </a:br>
            <a:r>
              <a:rPr lang="sk" sz="1200" u="sng">
                <a:solidFill>
                  <a:schemeClr val="hlink"/>
                </a:solidFill>
                <a:hlinkClick r:id="rId8"/>
              </a:rPr>
              <a:t>https://i.pinimg.com/originals/55/33/a5/5533a50e5b6fc48776b7309f5134735b.jpg</a:t>
            </a:r>
            <a:br>
              <a:rPr lang="sk" sz="1200"/>
            </a:br>
            <a:r>
              <a:rPr lang="sk" sz="1200" u="sng">
                <a:solidFill>
                  <a:schemeClr val="hlink"/>
                </a:solidFill>
                <a:hlinkClick r:id="rId9"/>
              </a:rPr>
              <a:t>https://icatcare.org/app/uploads/2018/06/Layer-1704-1920x840.jpg</a:t>
            </a:r>
            <a:br>
              <a:rPr lang="sk" sz="1200"/>
            </a:br>
            <a:r>
              <a:rPr lang="sk" sz="1200" u="sng">
                <a:solidFill>
                  <a:schemeClr val="hlink"/>
                </a:solidFill>
                <a:hlinkClick r:id="rId10"/>
              </a:rPr>
              <a:t>https://encrypted-tbn0.gstatic.com/images?q=tbn%3AANd9GcQzIbpZ3cakOK6wBz3GMH2V1HwuB0GtnQN0lA&amp;usqp=CAU</a:t>
            </a:r>
            <a:br>
              <a:rPr lang="sk" sz="1200"/>
            </a:br>
            <a:r>
              <a:rPr lang="sk" sz="1200" u="sng">
                <a:solidFill>
                  <a:schemeClr val="hlink"/>
                </a:solidFill>
                <a:hlinkClick r:id="rId11"/>
              </a:rPr>
              <a:t>https://encrypted-tbn0.gstatic.com/images?q=tbn%3AANd9GcS-XdBalKSiwcKxS4YP8NJ-oslwTZXX7miQMw&amp;usqp=CAU</a:t>
            </a:r>
            <a:br>
              <a:rPr lang="sk" sz="1200"/>
            </a:br>
            <a:r>
              <a:rPr lang="sk" sz="1200" u="sng">
                <a:solidFill>
                  <a:schemeClr val="hlink"/>
                </a:solidFill>
                <a:hlinkClick r:id="rId12"/>
              </a:rPr>
              <a:t>https://i.pinimg.com/originals/82/98/3b/82983b31d41eca27492cceeeb04de0c8.jpg</a:t>
            </a:r>
            <a:br>
              <a:rPr lang="sk" sz="1200"/>
            </a:br>
            <a:r>
              <a:rPr lang="sk" sz="1200" u="sng">
                <a:solidFill>
                  <a:schemeClr val="hlink"/>
                </a:solidFill>
                <a:hlinkClick r:id="rId13"/>
              </a:rPr>
              <a:t>https://i.pinimg.com/564x/8b/98/24/8b98244b7b187fdd67d0a71f8657fe3f.jpg</a:t>
            </a:r>
            <a:br>
              <a:rPr lang="sk" sz="1200"/>
            </a:br>
            <a:r>
              <a:rPr lang="sk" sz="1200" u="sng">
                <a:solidFill>
                  <a:schemeClr val="hlink"/>
                </a:solidFill>
                <a:hlinkClick r:id="rId14"/>
              </a:rPr>
              <a:t>https://sheaf1-wpengine.netdna-ssl.com/wp-content/uploads/2018/09/coping_JaymieStachyruk.png</a:t>
            </a:r>
            <a:br>
              <a:rPr lang="sk" sz="1200"/>
            </a:br>
            <a:r>
              <a:rPr lang="sk" sz="1200" u="sng">
                <a:solidFill>
                  <a:schemeClr val="hlink"/>
                </a:solidFill>
                <a:hlinkClick r:id="rId15"/>
              </a:rPr>
              <a:t>https://s3.amazonaws.com/spectrumnews-web-assets/uploads/image-archive/images/images-2014/viewpoint2014/20140121viewpointfrithintense.jpg</a:t>
            </a:r>
            <a:br>
              <a:rPr lang="sk" sz="1200"/>
            </a:br>
            <a:r>
              <a:rPr lang="sk" sz="1200" u="sng">
                <a:solidFill>
                  <a:schemeClr val="hlink"/>
                </a:solidFill>
                <a:hlinkClick r:id="rId16"/>
              </a:rPr>
              <a:t>https://cdn.cdnparenting.com/articles/2018/08/94804312-H.jpg</a:t>
            </a:r>
            <a:br>
              <a:rPr lang="sk" sz="1200"/>
            </a:br>
            <a:br>
              <a:rPr lang="sk" sz="1200"/>
            </a:br>
            <a:br>
              <a:rPr lang="sk" sz="1200"/>
            </a:br>
            <a:br>
              <a:rPr lang="sk" sz="1200"/>
            </a:br>
            <a:br>
              <a:rPr lang="sk" sz="1200"/>
            </a:br>
            <a:br>
              <a:rPr lang="sk" sz="1200"/>
            </a:b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7"/>
          <p:cNvSpPr txBox="1"/>
          <p:nvPr>
            <p:ph type="title"/>
          </p:nvPr>
        </p:nvSpPr>
        <p:spPr>
          <a:xfrm>
            <a:off x="490250" y="526350"/>
            <a:ext cx="8192708"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sk" sz="1000" u="sng">
                <a:solidFill>
                  <a:schemeClr val="hlink"/>
                </a:solidFill>
                <a:latin typeface="Roboto"/>
                <a:ea typeface="Roboto"/>
                <a:cs typeface="Roboto"/>
                <a:sym typeface="Roboto"/>
                <a:hlinkClick r:id="rId3"/>
              </a:rPr>
              <a:t>https://images.theconversation.com/files/239165/original/file-20181003-52666-7rp8mq.jpg?ixlib=rb-1.1.0&amp;q=45&amp;auto=format&amp;w=1200&amp;h=900.0&amp;fit=crop</a:t>
            </a:r>
            <a:br>
              <a:rPr lang="sk" sz="1000">
                <a:latin typeface="Roboto"/>
                <a:ea typeface="Roboto"/>
                <a:cs typeface="Roboto"/>
                <a:sym typeface="Roboto"/>
              </a:rPr>
            </a:br>
            <a:r>
              <a:rPr lang="sk" sz="1000" u="sng">
                <a:solidFill>
                  <a:schemeClr val="hlink"/>
                </a:solidFill>
                <a:latin typeface="Roboto"/>
                <a:ea typeface="Roboto"/>
                <a:cs typeface="Roboto"/>
                <a:sym typeface="Roboto"/>
                <a:hlinkClick r:id="rId4"/>
              </a:rPr>
              <a:t>https://img.huffingtonpost.com/asset/5b9af0e72000002d00fd0669.jpeg?ops=scalefit_720_noupscale</a:t>
            </a:r>
            <a:br>
              <a:rPr lang="sk" sz="1000">
                <a:latin typeface="Roboto"/>
                <a:ea typeface="Roboto"/>
                <a:cs typeface="Roboto"/>
                <a:sym typeface="Roboto"/>
              </a:rPr>
            </a:br>
            <a:r>
              <a:rPr lang="sk" sz="1000" u="sng">
                <a:solidFill>
                  <a:schemeClr val="hlink"/>
                </a:solidFill>
                <a:latin typeface="Roboto"/>
                <a:ea typeface="Roboto"/>
                <a:cs typeface="Roboto"/>
                <a:sym typeface="Roboto"/>
                <a:hlinkClick r:id="rId5"/>
              </a:rPr>
              <a:t>https://s3.amazonaws.com/spectrumnews-web-assets/uploads/2013/05/longitudinal400.jpg</a:t>
            </a:r>
            <a:br>
              <a:rPr lang="sk" sz="1000">
                <a:latin typeface="Roboto"/>
                <a:ea typeface="Roboto"/>
                <a:cs typeface="Roboto"/>
                <a:sym typeface="Roboto"/>
              </a:rPr>
            </a:br>
            <a:r>
              <a:rPr lang="sk" sz="1000" u="sng">
                <a:solidFill>
                  <a:schemeClr val="hlink"/>
                </a:solidFill>
                <a:latin typeface="Roboto"/>
                <a:ea typeface="Roboto"/>
                <a:cs typeface="Roboto"/>
                <a:sym typeface="Roboto"/>
                <a:hlinkClick r:id="rId6"/>
              </a:rPr>
              <a:t>https://spectrumnews-web-assets.s3.amazonaws.com/wp-content/uploads/2020/08/12114525/MotorExplainer1120-1120x550.jpg</a:t>
            </a:r>
            <a:br>
              <a:rPr lang="sk" sz="1000">
                <a:latin typeface="Roboto"/>
                <a:ea typeface="Roboto"/>
                <a:cs typeface="Roboto"/>
                <a:sym typeface="Roboto"/>
              </a:rPr>
            </a:br>
            <a:r>
              <a:rPr lang="sk" sz="1000" u="sng">
                <a:solidFill>
                  <a:schemeClr val="hlink"/>
                </a:solidFill>
                <a:latin typeface="Roboto"/>
                <a:ea typeface="Roboto"/>
                <a:cs typeface="Roboto"/>
                <a:sym typeface="Roboto"/>
                <a:hlinkClick r:id="rId7"/>
              </a:rPr>
              <a:t>https://i5.walmartimages.com/asr/c3a22d2c-270d-4f26-8925-6997eb1f2a5c_1.46bcf3e6e6210bdc40813e5cb9f2bf14.jpeg?odnHeight=612&amp;odnWidth=612&amp;odnBg=FFFFFF</a:t>
            </a:r>
            <a:br>
              <a:rPr lang="sk" sz="1000">
                <a:latin typeface="Roboto"/>
                <a:ea typeface="Roboto"/>
                <a:cs typeface="Roboto"/>
                <a:sym typeface="Roboto"/>
              </a:rPr>
            </a:br>
            <a:r>
              <a:rPr lang="sk" sz="1000" u="sng">
                <a:solidFill>
                  <a:schemeClr val="hlink"/>
                </a:solidFill>
                <a:latin typeface="Roboto"/>
                <a:ea typeface="Roboto"/>
                <a:cs typeface="Roboto"/>
                <a:sym typeface="Roboto"/>
                <a:hlinkClick r:id="rId8"/>
              </a:rPr>
              <a:t>https://media.istockphoto.com/vectors/vector-illustration-of-flask-isolated-on-white-background-black-and-vector-id1319337509?k=20&amp;m=1319337509&amp;s=612x612&amp;w=0&amp;h=BlokVh9mMd5H-RBrHWBw63pGaS070jB2RRrwjz6n_ps=</a:t>
            </a:r>
            <a:endParaRPr sz="1000">
              <a:latin typeface="Roboto"/>
              <a:ea typeface="Roboto"/>
              <a:cs typeface="Roboto"/>
              <a:sym typeface="Roboto"/>
            </a:endParaRPr>
          </a:p>
          <a:p>
            <a:pPr indent="0" lvl="0" marL="0" rtl="0" algn="l">
              <a:lnSpc>
                <a:spcPct val="100000"/>
              </a:lnSpc>
              <a:spcBef>
                <a:spcPts val="0"/>
              </a:spcBef>
              <a:spcAft>
                <a:spcPts val="0"/>
              </a:spcAft>
              <a:buSzPts val="4800"/>
              <a:buNone/>
            </a:pPr>
            <a:r>
              <a:rPr lang="sk" sz="1000" u="sng">
                <a:solidFill>
                  <a:schemeClr val="hlink"/>
                </a:solidFill>
                <a:latin typeface="Roboto"/>
                <a:ea typeface="Roboto"/>
                <a:cs typeface="Roboto"/>
                <a:sym typeface="Roboto"/>
                <a:hlinkClick r:id="rId9"/>
              </a:rPr>
              <a:t>https://www.casita.com/images//files/public/21112019032447PM-shutterstock_257788978.jpg</a:t>
            </a:r>
            <a:br>
              <a:rPr lang="sk" sz="1000">
                <a:latin typeface="Roboto"/>
                <a:ea typeface="Roboto"/>
                <a:cs typeface="Roboto"/>
                <a:sym typeface="Roboto"/>
              </a:rPr>
            </a:br>
            <a:endParaRPr sz="1000">
              <a:latin typeface="Roboto"/>
              <a:ea typeface="Roboto"/>
              <a:cs typeface="Roboto"/>
              <a:sym typeface="Roboto"/>
            </a:endParaRPr>
          </a:p>
          <a:p>
            <a:pPr indent="0" lvl="0" marL="0" rtl="0" algn="l">
              <a:lnSpc>
                <a:spcPct val="100000"/>
              </a:lnSpc>
              <a:spcBef>
                <a:spcPts val="0"/>
              </a:spcBef>
              <a:spcAft>
                <a:spcPts val="0"/>
              </a:spcAft>
              <a:buSzPts val="4800"/>
              <a:buNone/>
            </a:pPr>
            <a:br>
              <a:rPr lang="sk" sz="1000">
                <a:latin typeface="Roboto"/>
                <a:ea typeface="Roboto"/>
                <a:cs typeface="Roboto"/>
                <a:sym typeface="Roboto"/>
              </a:rPr>
            </a:br>
            <a:endParaRPr sz="10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sk"/>
              <a:t>Najčastejšie typy senzorickej alterácie</a:t>
            </a:r>
            <a:endParaRPr/>
          </a:p>
        </p:txBody>
      </p:sp>
      <p:sp>
        <p:nvSpPr>
          <p:cNvPr id="76" name="Google Shape;76;p3"/>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sk"/>
              <a:t>hypersenzitivita</a:t>
            </a:r>
            <a:endParaRPr/>
          </a:p>
          <a:p>
            <a:pPr indent="-342900" lvl="0" marL="457200" rtl="0" algn="l">
              <a:lnSpc>
                <a:spcPct val="115000"/>
              </a:lnSpc>
              <a:spcBef>
                <a:spcPts val="0"/>
              </a:spcBef>
              <a:spcAft>
                <a:spcPts val="0"/>
              </a:spcAft>
              <a:buSzPts val="1800"/>
              <a:buChar char="●"/>
            </a:pPr>
            <a:r>
              <a:rPr lang="sk"/>
              <a:t>hyposenzitivita</a:t>
            </a:r>
            <a:endParaRPr/>
          </a:p>
          <a:p>
            <a:pPr indent="-342900" lvl="0" marL="457200" rtl="0" algn="l">
              <a:lnSpc>
                <a:spcPct val="115000"/>
              </a:lnSpc>
              <a:spcBef>
                <a:spcPts val="0"/>
              </a:spcBef>
              <a:spcAft>
                <a:spcPts val="0"/>
              </a:spcAft>
              <a:buSzPts val="1800"/>
              <a:buChar char="●"/>
            </a:pPr>
            <a:r>
              <a:rPr lang="sk"/>
              <a:t>fascinácia určitým typom podnetov</a:t>
            </a:r>
            <a:endParaRPr/>
          </a:p>
          <a:p>
            <a:pPr indent="-342900" lvl="0" marL="457200" rtl="0" algn="l">
              <a:lnSpc>
                <a:spcPct val="115000"/>
              </a:lnSpc>
              <a:spcBef>
                <a:spcPts val="0"/>
              </a:spcBef>
              <a:spcAft>
                <a:spcPts val="0"/>
              </a:spcAft>
              <a:buSzPts val="1800"/>
              <a:buChar char="●"/>
            </a:pPr>
            <a:r>
              <a:rPr lang="sk"/>
              <a:t>inkonzistencia percepcie</a:t>
            </a:r>
            <a:endParaRPr/>
          </a:p>
          <a:p>
            <a:pPr indent="-342900" lvl="0" marL="457200" rtl="0" algn="l">
              <a:lnSpc>
                <a:spcPct val="115000"/>
              </a:lnSpc>
              <a:spcBef>
                <a:spcPts val="0"/>
              </a:spcBef>
              <a:spcAft>
                <a:spcPts val="0"/>
              </a:spcAft>
              <a:buSzPts val="1800"/>
              <a:buChar char="●"/>
            </a:pPr>
            <a:r>
              <a:rPr lang="sk"/>
              <a:t>fragmentovaná percepcia</a:t>
            </a:r>
            <a:endParaRPr/>
          </a:p>
          <a:p>
            <a:pPr indent="-342900" lvl="0" marL="457200" rtl="0" algn="l">
              <a:lnSpc>
                <a:spcPct val="115000"/>
              </a:lnSpc>
              <a:spcBef>
                <a:spcPts val="0"/>
              </a:spcBef>
              <a:spcAft>
                <a:spcPts val="0"/>
              </a:spcAft>
              <a:buSzPts val="1800"/>
              <a:buChar char="●"/>
            </a:pPr>
            <a:r>
              <a:rPr lang="sk"/>
              <a:t>senzorická agnózia</a:t>
            </a:r>
            <a:endParaRPr/>
          </a:p>
          <a:p>
            <a:pPr indent="0" lvl="0" marL="0" rtl="0" algn="l">
              <a:lnSpc>
                <a:spcPct val="115000"/>
              </a:lnSpc>
              <a:spcBef>
                <a:spcPts val="1600"/>
              </a:spcBef>
              <a:spcAft>
                <a:spcPts val="1600"/>
              </a:spcAft>
              <a:buSzPts val="1800"/>
              <a:buNone/>
            </a:pPr>
            <a:r>
              <a:t/>
            </a:r>
            <a:endParaRPr/>
          </a:p>
        </p:txBody>
      </p:sp>
      <p:sp>
        <p:nvSpPr>
          <p:cNvPr id="77" name="Google Shape;77;p3"/>
          <p:cNvSpPr txBox="1"/>
          <p:nvPr/>
        </p:nvSpPr>
        <p:spPr>
          <a:xfrm>
            <a:off x="4910239" y="2237402"/>
            <a:ext cx="4082927" cy="3430206"/>
          </a:xfrm>
          <a:prstGeom prst="rect">
            <a:avLst/>
          </a:prstGeom>
          <a:noFill/>
          <a:ln>
            <a:noFill/>
          </a:ln>
        </p:spPr>
        <p:txBody>
          <a:bodyPr anchorCtr="0" anchor="t" bIns="91425" lIns="91425" spcFirstLastPara="1" rIns="91425" wrap="square" tIns="91425">
            <a:noAutofit/>
          </a:bodyPr>
          <a:lstStyle/>
          <a:p>
            <a:pPr indent="-285750" lvl="0" marL="285750" marR="0" rtl="0" algn="l">
              <a:lnSpc>
                <a:spcPct val="115000"/>
              </a:lnSpc>
              <a:spcBef>
                <a:spcPts val="1600"/>
              </a:spcBef>
              <a:spcAft>
                <a:spcPts val="0"/>
              </a:spcAft>
              <a:buClr>
                <a:schemeClr val="dk1"/>
              </a:buClr>
              <a:buSzPts val="1800"/>
              <a:buFont typeface="Roboto"/>
              <a:buChar char="●"/>
            </a:pPr>
            <a:r>
              <a:rPr b="0" i="0" lang="sk" sz="1800" u="none" cap="none" strike="noStrike">
                <a:solidFill>
                  <a:schemeClr val="dk1"/>
                </a:solidFill>
                <a:latin typeface="Roboto"/>
                <a:ea typeface="Roboto"/>
                <a:cs typeface="Roboto"/>
                <a:sym typeface="Roboto"/>
              </a:rPr>
              <a:t>Sensory seeking</a:t>
            </a:r>
            <a:endParaRPr b="0" i="0" sz="1800" u="none" cap="none" strike="noStrike">
              <a:solidFill>
                <a:schemeClr val="dk1"/>
              </a:solidFill>
              <a:latin typeface="Roboto"/>
              <a:ea typeface="Roboto"/>
              <a:cs typeface="Roboto"/>
              <a:sym typeface="Roboto"/>
            </a:endParaRPr>
          </a:p>
          <a:p>
            <a:pPr indent="-285750" lvl="0" marL="285750" marR="0" rtl="0" algn="l">
              <a:lnSpc>
                <a:spcPct val="115000"/>
              </a:lnSpc>
              <a:spcBef>
                <a:spcPts val="3200"/>
              </a:spcBef>
              <a:spcAft>
                <a:spcPts val="0"/>
              </a:spcAft>
              <a:buClr>
                <a:schemeClr val="dk1"/>
              </a:buClr>
              <a:buSzPts val="1800"/>
              <a:buFont typeface="Roboto"/>
              <a:buChar char="●"/>
            </a:pPr>
            <a:r>
              <a:rPr b="0" i="0" lang="sk" sz="1800" u="none" cap="none" strike="noStrike">
                <a:solidFill>
                  <a:schemeClr val="dk1"/>
                </a:solidFill>
                <a:latin typeface="Roboto"/>
                <a:ea typeface="Roboto"/>
                <a:cs typeface="Roboto"/>
                <a:sym typeface="Roboto"/>
              </a:rPr>
              <a:t>Sensory overresponsiveness</a:t>
            </a:r>
            <a:endParaRPr b="0" i="0" sz="1800" u="none" cap="none" strike="noStrike">
              <a:solidFill>
                <a:schemeClr val="dk1"/>
              </a:solidFill>
              <a:latin typeface="Roboto"/>
              <a:ea typeface="Roboto"/>
              <a:cs typeface="Roboto"/>
              <a:sym typeface="Roboto"/>
            </a:endParaRPr>
          </a:p>
          <a:p>
            <a:pPr indent="-285750" lvl="0" marL="285750" marR="0" rtl="0" algn="l">
              <a:lnSpc>
                <a:spcPct val="115000"/>
              </a:lnSpc>
              <a:spcBef>
                <a:spcPts val="3200"/>
              </a:spcBef>
              <a:spcAft>
                <a:spcPts val="1600"/>
              </a:spcAft>
              <a:buClr>
                <a:schemeClr val="dk1"/>
              </a:buClr>
              <a:buSzPts val="1800"/>
              <a:buFont typeface="Roboto"/>
              <a:buChar char="●"/>
            </a:pPr>
            <a:r>
              <a:rPr b="0" i="0" lang="sk" sz="1800" u="none" cap="none" strike="noStrike">
                <a:solidFill>
                  <a:schemeClr val="dk1"/>
                </a:solidFill>
                <a:latin typeface="Roboto"/>
                <a:ea typeface="Roboto"/>
                <a:cs typeface="Roboto"/>
                <a:sym typeface="Roboto"/>
              </a:rPr>
              <a:t>Sensory underresponsiveness</a:t>
            </a:r>
            <a:endParaRPr b="0" i="0" sz="1800" u="none" cap="none" strike="noStrike">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4"/>
          <p:cNvPicPr preferRelativeResize="0"/>
          <p:nvPr/>
        </p:nvPicPr>
        <p:blipFill rotWithShape="1">
          <a:blip r:embed="rId3">
            <a:alphaModFix/>
          </a:blip>
          <a:srcRect b="0" l="0" r="0" t="0"/>
          <a:stretch/>
        </p:blipFill>
        <p:spPr>
          <a:xfrm>
            <a:off x="805926" y="0"/>
            <a:ext cx="7532148"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descr="My Name is Thomas Gipson ( Sharp Witted )&#10;I'm a High Functioning Autistic Person ..also ...a  little bit of Manic Depression and High Functioning &#10;Schizophrenia and you got the singer songwriter spiritual researcher known as .....&#10;&#10;Thomas Gipson (Sharp Witted) seeks to embody his definition. Being both mentally &amp; spiritually aware can affect people deeply and sincerely.&#10;By integrating this in his music, Sharp desires to get across the message to the world, to Be One. Shedding light upon injustices that reinforce the barriers between us. Barriers that keep you from knowing yourself and the world around you. The purpose of the music is to communicate to people that we can come together as human beings in love and understanding to help one another. Additionally, the intention is to move people positively. Not only, can we do this, but we must do this so that we can evolve and create our future.&#10;Thomas Gipson was born in Harlem Hospital on December 5th in Manhattan, New York. Early in his life, he came to Los Angeles, California where he was raised. One might characterize Sharp as adventurous, often in the wrong place at the wrong time and exploring in places where most wouldn't dare to venture at a very young age. &#10;&#10;I'm here basically to show other people with disabilities, whether it be severe or very light, that you can make it in life, do not let your disability make everything have a disadvantage.... Take advantage of your disability&#10;&#10;Check Me Out:&#10;Spotify: (https://open.spotify.com/album/4ZlGys...)&#10;Apple Music: (https://music.apple.com/us/album/2020...)&#10;Google Play: https://play.google.com/store/music/a...&#10;&#10;Sharp Witted Online :&#10;Instagram: https://www.instagram.com/sharpwitt3d...&#10;Donate (Optional) https://cash.app/$SharpWitted&#10;Email: SharpWittedMusic@gmail.com" id="87" name="Google Shape;87;p5" title="What it's Like Being Autistic (Sensory Overload ) Short Film">
            <a:hlinkClick r:id="rId3"/>
          </p:cNvPr>
          <p:cNvPicPr preferRelativeResize="0"/>
          <p:nvPr/>
        </p:nvPicPr>
        <p:blipFill rotWithShape="1">
          <a:blip r:embed="rId4">
            <a:alphaModFix/>
          </a:blip>
          <a:srcRect b="0" l="0" r="0" t="0"/>
          <a:stretch/>
        </p:blipFill>
        <p:spPr>
          <a:xfrm>
            <a:off x="1220650" y="58238"/>
            <a:ext cx="6702700" cy="502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sk"/>
              <a:t>The intense world theory</a:t>
            </a:r>
            <a:endParaRPr/>
          </a:p>
        </p:txBody>
      </p:sp>
      <p:sp>
        <p:nvSpPr>
          <p:cNvPr id="93" name="Google Shape;93;p6"/>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sk"/>
              <a:t>Henry, Kamila Markram</a:t>
            </a:r>
            <a:endParaRPr/>
          </a:p>
          <a:p>
            <a:pPr indent="-342900" lvl="0" marL="457200" rtl="0" algn="l">
              <a:lnSpc>
                <a:spcPct val="115000"/>
              </a:lnSpc>
              <a:spcBef>
                <a:spcPts val="0"/>
              </a:spcBef>
              <a:spcAft>
                <a:spcPts val="0"/>
              </a:spcAft>
              <a:buSzPts val="1800"/>
              <a:buChar char="●"/>
            </a:pPr>
            <a:r>
              <a:rPr lang="sk"/>
              <a:t>Biologický základ</a:t>
            </a:r>
            <a:endParaRPr/>
          </a:p>
          <a:p>
            <a:pPr indent="-342900" lvl="0" marL="457200" rtl="0" algn="l">
              <a:lnSpc>
                <a:spcPct val="115000"/>
              </a:lnSpc>
              <a:spcBef>
                <a:spcPts val="0"/>
              </a:spcBef>
              <a:spcAft>
                <a:spcPts val="0"/>
              </a:spcAft>
              <a:buSzPts val="1800"/>
              <a:buChar char="●"/>
            </a:pPr>
            <a:r>
              <a:rPr lang="sk"/>
              <a:t>Bolestne intenzívne vnímanie svety</a:t>
            </a:r>
            <a:endParaRPr/>
          </a:p>
          <a:p>
            <a:pPr indent="-342900" lvl="0" marL="457200" rtl="0" algn="l">
              <a:lnSpc>
                <a:spcPct val="115000"/>
              </a:lnSpc>
              <a:spcBef>
                <a:spcPts val="0"/>
              </a:spcBef>
              <a:spcAft>
                <a:spcPts val="0"/>
              </a:spcAft>
              <a:buSzPts val="1800"/>
              <a:buChar char="●"/>
            </a:pPr>
            <a:r>
              <a:rPr lang="sk"/>
              <a:t>Animálny model - VPA podávané potkanom v tehotenstve - autistické rysy </a:t>
            </a:r>
            <a:endParaRPr/>
          </a:p>
          <a:p>
            <a:pPr indent="0" lvl="0" marL="0" rtl="0" algn="l">
              <a:lnSpc>
                <a:spcPct val="115000"/>
              </a:lnSpc>
              <a:spcBef>
                <a:spcPts val="1600"/>
              </a:spcBef>
              <a:spcAft>
                <a:spcPts val="0"/>
              </a:spcAft>
              <a:buSzPts val="1800"/>
              <a:buNone/>
            </a:pPr>
            <a:r>
              <a:t/>
            </a:r>
            <a:endParaRPr/>
          </a:p>
          <a:p>
            <a:pPr indent="0" lvl="0" marL="457200" rtl="0" algn="ctr">
              <a:lnSpc>
                <a:spcPct val="115000"/>
              </a:lnSpc>
              <a:spcBef>
                <a:spcPts val="1600"/>
              </a:spcBef>
              <a:spcAft>
                <a:spcPts val="0"/>
              </a:spcAft>
              <a:buSzPts val="1800"/>
              <a:buNone/>
            </a:pPr>
            <a:r>
              <a:rPr i="1" lang="sk" sz="2000"/>
              <a:t>“The core pathology of the autistic brain is hyper-reactivity and hyper-plasticity of local neuronal circuits.”</a:t>
            </a:r>
            <a:endParaRPr i="1" sz="2000"/>
          </a:p>
          <a:p>
            <a:pPr indent="0" lvl="0" marL="0" rtl="0" algn="l">
              <a:lnSpc>
                <a:spcPct val="115000"/>
              </a:lnSpc>
              <a:spcBef>
                <a:spcPts val="1600"/>
              </a:spcBef>
              <a:spcAft>
                <a:spcPts val="1600"/>
              </a:spcAft>
              <a:buSzPts val="1800"/>
              <a:buNone/>
            </a:pPr>
            <a:r>
              <a:t/>
            </a:r>
            <a:endParaRPr/>
          </a:p>
        </p:txBody>
      </p:sp>
      <p:pic>
        <p:nvPicPr>
          <p:cNvPr id="94" name="Google Shape;94;p6"/>
          <p:cNvPicPr preferRelativeResize="0"/>
          <p:nvPr/>
        </p:nvPicPr>
        <p:blipFill rotWithShape="1">
          <a:blip r:embed="rId3">
            <a:alphaModFix/>
          </a:blip>
          <a:srcRect b="0" l="0" r="0" t="0"/>
          <a:stretch/>
        </p:blipFill>
        <p:spPr>
          <a:xfrm>
            <a:off x="5618700" y="346325"/>
            <a:ext cx="2759150" cy="2069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7"/>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sk"/>
              <a:t>Skoré prejavy</a:t>
            </a:r>
            <a:endParaRPr/>
          </a:p>
        </p:txBody>
      </p:sp>
      <p:sp>
        <p:nvSpPr>
          <p:cNvPr id="100" name="Google Shape;100;p7"/>
          <p:cNvSpPr txBox="1"/>
          <p:nvPr>
            <p:ph idx="1" type="body"/>
          </p:nvPr>
        </p:nvSpPr>
        <p:spPr>
          <a:xfrm>
            <a:off x="4445000" y="1489824"/>
            <a:ext cx="4311100" cy="3078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sk"/>
              <a:t>Testovanie objektov ústami</a:t>
            </a:r>
            <a:endParaRPr/>
          </a:p>
          <a:p>
            <a:pPr indent="-342900" lvl="0" marL="457200" rtl="0" algn="l">
              <a:lnSpc>
                <a:spcPct val="115000"/>
              </a:lnSpc>
              <a:spcBef>
                <a:spcPts val="0"/>
              </a:spcBef>
              <a:spcAft>
                <a:spcPts val="0"/>
              </a:spcAft>
              <a:buSzPts val="1800"/>
              <a:buChar char="●"/>
            </a:pPr>
            <a:r>
              <a:rPr lang="sk"/>
              <a:t>Reakcia na vlastné meno</a:t>
            </a:r>
            <a:endParaRPr/>
          </a:p>
          <a:p>
            <a:pPr indent="-342900" lvl="0" marL="457200" rtl="0" algn="l">
              <a:lnSpc>
                <a:spcPct val="115000"/>
              </a:lnSpc>
              <a:spcBef>
                <a:spcPts val="0"/>
              </a:spcBef>
              <a:spcAft>
                <a:spcPts val="0"/>
              </a:spcAft>
              <a:buSzPts val="1800"/>
              <a:buChar char="●"/>
            </a:pPr>
            <a:r>
              <a:rPr lang="sk"/>
              <a:t>Slabšie odpovede na vizuálne podnety</a:t>
            </a:r>
            <a:endParaRPr/>
          </a:p>
          <a:p>
            <a:pPr indent="-342900" lvl="0" marL="457200" rtl="0" algn="l">
              <a:lnSpc>
                <a:spcPct val="115000"/>
              </a:lnSpc>
              <a:spcBef>
                <a:spcPts val="0"/>
              </a:spcBef>
              <a:spcAft>
                <a:spcPts val="0"/>
              </a:spcAft>
              <a:buSzPts val="1800"/>
              <a:buChar char="●"/>
            </a:pPr>
            <a:r>
              <a:rPr lang="sk"/>
              <a:t>Atypický záujem</a:t>
            </a:r>
            <a:endParaRPr/>
          </a:p>
          <a:p>
            <a:pPr indent="-342900" lvl="0" marL="457200" rtl="0" algn="l">
              <a:lnSpc>
                <a:spcPct val="115000"/>
              </a:lnSpc>
              <a:spcBef>
                <a:spcPts val="0"/>
              </a:spcBef>
              <a:spcAft>
                <a:spcPts val="0"/>
              </a:spcAft>
              <a:buSzPts val="1800"/>
              <a:buChar char="●"/>
            </a:pPr>
            <a:r>
              <a:rPr lang="sk"/>
              <a:t>Bez odpovede na určité podnety</a:t>
            </a:r>
            <a:endParaRPr/>
          </a:p>
          <a:p>
            <a:pPr indent="-342900" lvl="0" marL="457200" rtl="0" algn="l">
              <a:lnSpc>
                <a:spcPct val="115000"/>
              </a:lnSpc>
              <a:spcBef>
                <a:spcPts val="0"/>
              </a:spcBef>
              <a:spcAft>
                <a:spcPts val="0"/>
              </a:spcAft>
              <a:buSzPts val="1800"/>
              <a:buChar char="●"/>
            </a:pPr>
            <a:r>
              <a:rPr lang="sk"/>
              <a:t>Problémy s pozornosťou</a:t>
            </a:r>
            <a:endParaRPr/>
          </a:p>
        </p:txBody>
      </p:sp>
      <p:pic>
        <p:nvPicPr>
          <p:cNvPr descr="Obsah obrázku silueta&#10;&#10;Popis byl vytvořen automaticky" id="101" name="Google Shape;101;p7"/>
          <p:cNvPicPr preferRelativeResize="0"/>
          <p:nvPr/>
        </p:nvPicPr>
        <p:blipFill rotWithShape="1">
          <a:blip r:embed="rId3">
            <a:alphaModFix/>
          </a:blip>
          <a:srcRect b="0" l="0" r="0" t="0"/>
          <a:stretch/>
        </p:blipFill>
        <p:spPr>
          <a:xfrm>
            <a:off x="491067" y="1308100"/>
            <a:ext cx="3810000" cy="3695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8"/>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sk"/>
              <a:t>Coping</a:t>
            </a:r>
            <a:endParaRPr/>
          </a:p>
        </p:txBody>
      </p:sp>
      <p:sp>
        <p:nvSpPr>
          <p:cNvPr id="107" name="Google Shape;107;p8"/>
          <p:cNvSpPr txBox="1"/>
          <p:nvPr>
            <p:ph idx="1" type="body"/>
          </p:nvPr>
        </p:nvSpPr>
        <p:spPr>
          <a:xfrm>
            <a:off x="387900" y="1425649"/>
            <a:ext cx="8368200" cy="3078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sk"/>
              <a:t>Identifikovať prostredie, zistiť, kedy prichádza presýtenie - pomôcky</a:t>
            </a:r>
            <a:endParaRPr/>
          </a:p>
          <a:p>
            <a:pPr indent="-342900" lvl="0" marL="457200" rtl="0" algn="l">
              <a:lnSpc>
                <a:spcPct val="115000"/>
              </a:lnSpc>
              <a:spcBef>
                <a:spcPts val="0"/>
              </a:spcBef>
              <a:spcAft>
                <a:spcPts val="0"/>
              </a:spcAft>
              <a:buSzPts val="1800"/>
              <a:buChar char="●"/>
            </a:pPr>
            <a:r>
              <a:rPr lang="sk"/>
              <a:t>Vytvoriť senzoricky príjemné prostredie</a:t>
            </a:r>
            <a:endParaRPr/>
          </a:p>
          <a:p>
            <a:pPr indent="-342900" lvl="0" marL="457200" rtl="0" algn="l">
              <a:lnSpc>
                <a:spcPct val="115000"/>
              </a:lnSpc>
              <a:spcBef>
                <a:spcPts val="0"/>
              </a:spcBef>
              <a:spcAft>
                <a:spcPts val="0"/>
              </a:spcAft>
              <a:buSzPts val="1800"/>
              <a:buChar char="●"/>
            </a:pPr>
            <a:r>
              <a:rPr lang="sk"/>
              <a:t>Identifikovať konkrétne nepríjemné stimuly</a:t>
            </a:r>
            <a:endParaRPr/>
          </a:p>
          <a:p>
            <a:pPr indent="-342900" lvl="0" marL="457200" rtl="0" algn="l">
              <a:lnSpc>
                <a:spcPct val="115000"/>
              </a:lnSpc>
              <a:spcBef>
                <a:spcPts val="0"/>
              </a:spcBef>
              <a:spcAft>
                <a:spcPts val="0"/>
              </a:spcAft>
              <a:buSzPts val="1800"/>
              <a:buChar char="●"/>
            </a:pPr>
            <a:r>
              <a:rPr lang="sk"/>
              <a:t>Mono-processing</a:t>
            </a:r>
            <a:endParaRPr/>
          </a:p>
          <a:p>
            <a:pPr indent="-342900" lvl="0" marL="457200" rtl="0" algn="l">
              <a:lnSpc>
                <a:spcPct val="115000"/>
              </a:lnSpc>
              <a:spcBef>
                <a:spcPts val="0"/>
              </a:spcBef>
              <a:spcAft>
                <a:spcPts val="0"/>
              </a:spcAft>
              <a:buSzPts val="1800"/>
              <a:buChar char="●"/>
            </a:pPr>
            <a:r>
              <a:rPr lang="sk"/>
              <a:t>Periférne vnímanie</a:t>
            </a:r>
            <a:endParaRPr/>
          </a:p>
          <a:p>
            <a:pPr indent="-342900" lvl="0" marL="457200" rtl="0" algn="l">
              <a:lnSpc>
                <a:spcPct val="115000"/>
              </a:lnSpc>
              <a:spcBef>
                <a:spcPts val="0"/>
              </a:spcBef>
              <a:spcAft>
                <a:spcPts val="0"/>
              </a:spcAft>
              <a:buSzPts val="1800"/>
              <a:buChar char="●"/>
            </a:pPr>
            <a:r>
              <a:rPr lang="sk"/>
              <a:t>Netlačiť na hypersenzitívne modality</a:t>
            </a:r>
            <a:endParaRPr/>
          </a:p>
          <a:p>
            <a:pPr indent="-342900" lvl="0" marL="457200" rtl="0" algn="l">
              <a:lnSpc>
                <a:spcPct val="115000"/>
              </a:lnSpc>
              <a:spcBef>
                <a:spcPts val="0"/>
              </a:spcBef>
              <a:spcAft>
                <a:spcPts val="0"/>
              </a:spcAft>
              <a:buSzPts val="1800"/>
              <a:buChar char="●"/>
            </a:pPr>
            <a:r>
              <a:rPr lang="sk"/>
              <a:t>Fast blinking – Donna Williams</a:t>
            </a:r>
            <a:endParaRPr/>
          </a:p>
          <a:p>
            <a:pPr indent="-342900" lvl="0" marL="457200" rtl="0" algn="l">
              <a:lnSpc>
                <a:spcPct val="115000"/>
              </a:lnSpc>
              <a:spcBef>
                <a:spcPts val="0"/>
              </a:spcBef>
              <a:spcAft>
                <a:spcPts val="0"/>
              </a:spcAft>
              <a:buSzPts val="1800"/>
              <a:buChar char="●"/>
            </a:pPr>
            <a:r>
              <a:rPr lang="sk"/>
              <a:t>Medikácia</a:t>
            </a:r>
            <a:endParaRPr/>
          </a:p>
          <a:p>
            <a:pPr indent="-342900" lvl="0" marL="457200" rtl="0" algn="l">
              <a:lnSpc>
                <a:spcPct val="115000"/>
              </a:lnSpc>
              <a:spcBef>
                <a:spcPts val="0"/>
              </a:spcBef>
              <a:spcAft>
                <a:spcPts val="0"/>
              </a:spcAft>
              <a:buSzPts val="1800"/>
              <a:buChar char="●"/>
            </a:pPr>
            <a:r>
              <a:rPr lang="sk"/>
              <a:t>Irlen syndróm</a:t>
            </a:r>
            <a:endParaRPr/>
          </a:p>
        </p:txBody>
      </p:sp>
      <p:pic>
        <p:nvPicPr>
          <p:cNvPr id="108" name="Google Shape;108;p8"/>
          <p:cNvPicPr preferRelativeResize="0"/>
          <p:nvPr/>
        </p:nvPicPr>
        <p:blipFill rotWithShape="1">
          <a:blip r:embed="rId3">
            <a:alphaModFix/>
          </a:blip>
          <a:srcRect b="0" l="0" r="0" t="0"/>
          <a:stretch/>
        </p:blipFill>
        <p:spPr>
          <a:xfrm>
            <a:off x="5531400" y="1754525"/>
            <a:ext cx="3612600" cy="3612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9"/>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sk"/>
              <a:t>Jazyk</a:t>
            </a:r>
            <a:endParaRPr/>
          </a:p>
        </p:txBody>
      </p:sp>
      <p:sp>
        <p:nvSpPr>
          <p:cNvPr id="114" name="Google Shape;114;p9"/>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sk"/>
              <a:t>Čo je jazyk?</a:t>
            </a:r>
            <a:endParaRPr/>
          </a:p>
          <a:p>
            <a:pPr indent="-342900" lvl="0" marL="457200" rtl="0" algn="l">
              <a:lnSpc>
                <a:spcPct val="115000"/>
              </a:lnSpc>
              <a:spcBef>
                <a:spcPts val="0"/>
              </a:spcBef>
              <a:spcAft>
                <a:spcPts val="0"/>
              </a:spcAft>
              <a:buSzPts val="1800"/>
              <a:buChar char="●"/>
            </a:pPr>
            <a:r>
              <a:rPr lang="sk"/>
              <a:t>Aký je rozdiel medzi jazykom a komunikáciou?</a:t>
            </a:r>
            <a:endParaRPr/>
          </a:p>
          <a:p>
            <a:pPr indent="-342900" lvl="0" marL="457200" rtl="0" algn="l">
              <a:lnSpc>
                <a:spcPct val="115000"/>
              </a:lnSpc>
              <a:spcBef>
                <a:spcPts val="0"/>
              </a:spcBef>
              <a:spcAft>
                <a:spcPts val="0"/>
              </a:spcAft>
              <a:buSzPts val="1800"/>
              <a:buChar char="●"/>
            </a:pPr>
            <a:r>
              <a:rPr lang="sk"/>
              <a:t>Akú rolu hrá reč v komunikácii?</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