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782d9e8e6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782d9e8e6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3a07debcd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3a07debcd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3a07debcd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3a07debcd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3a07debcd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3a07debcd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82d9e8e6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82d9e8e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7ffce5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7ffce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b7ffce5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b7ffce5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782d9e8e6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782d9e8e6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a77e43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a77e43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6b59b4c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6b59b4c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782d9e8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782d9e8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782d9e8e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782d9e8e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3a07deb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3a07deb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3a07deb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3a07deb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782d9e8e6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782d9e8e6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ded77a614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ded77a614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ded77a614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ded77a614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jpg"/><Relationship Id="rId5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YQ4qs_45CV0" TargetMode="External"/><Relationship Id="rId4" Type="http://schemas.openxmlformats.org/officeDocument/2006/relationships/hyperlink" Target="https://www.youtube.com/watch?v=Dc2J6WZvfUY" TargetMode="External"/><Relationship Id="rId10" Type="http://schemas.openxmlformats.org/officeDocument/2006/relationships/image" Target="../media/image13.jpg"/><Relationship Id="rId9" Type="http://schemas.openxmlformats.org/officeDocument/2006/relationships/image" Target="../media/image19.png"/><Relationship Id="rId5" Type="http://schemas.openxmlformats.org/officeDocument/2006/relationships/hyperlink" Target="https://www.youtube.com/watch?v=13DiS7cPgX0" TargetMode="External"/><Relationship Id="rId6" Type="http://schemas.openxmlformats.org/officeDocument/2006/relationships/hyperlink" Target="https://www.youtube.com/watch?v=OIsiC0Cf95I" TargetMode="External"/><Relationship Id="rId7" Type="http://schemas.openxmlformats.org/officeDocument/2006/relationships/hyperlink" Target="https://www.sensorytoywarehouse.com/product-category/sensory-toys-equipment/" TargetMode="External"/><Relationship Id="rId8" Type="http://schemas.openxmlformats.org/officeDocument/2006/relationships/hyperlink" Target="https://www.youtube.com/watch?v=T9j6rQ4rtQ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mk0ahrcnycschoox0qre.kinstacdn.com/wp-content/uploads/2013/08/wTEACCHclassroom.jpg" TargetMode="External"/><Relationship Id="rId10" Type="http://schemas.openxmlformats.org/officeDocument/2006/relationships/hyperlink" Target="https://x3r9t7q7.rocketcdn.me/wp-content/uploads/2011/07/chelation-therapy-florida.jpg" TargetMode="External"/><Relationship Id="rId13" Type="http://schemas.openxmlformats.org/officeDocument/2006/relationships/hyperlink" Target="https://bookshop.vshcdn.net/hachette-books/eating-for-autism_id430449.jpg" TargetMode="External"/><Relationship Id="rId12" Type="http://schemas.openxmlformats.org/officeDocument/2006/relationships/hyperlink" Target="https://www.dba.com.sg/images/img-getstarted-methodology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i.pinimg.com/originals/d4/e1/c5/d4e1c505798adc2c664188c2bd7e5042.png" TargetMode="External"/><Relationship Id="rId4" Type="http://schemas.openxmlformats.org/officeDocument/2006/relationships/hyperlink" Target="https://www.worldallergy.org/UserFiles/image/10_iStock_000023876167_Doub.jpg" TargetMode="External"/><Relationship Id="rId9" Type="http://schemas.openxmlformats.org/officeDocument/2006/relationships/hyperlink" Target="https://static.wixstatic.com/media/a798251a672c484b9a2e4c08b1e6b7ec.jpg/v1/fill/w_1000,h_667,al_c,q_90,usm_0.66_1.00_0.01/a798251a672c484b9a2e4c08b1e6b7ec.jpg" TargetMode="External"/><Relationship Id="rId15" Type="http://schemas.openxmlformats.org/officeDocument/2006/relationships/hyperlink" Target="https://images-na.ssl-images-amazon.com/images/I/71a+JY4PMfL.jpg" TargetMode="External"/><Relationship Id="rId14" Type="http://schemas.openxmlformats.org/officeDocument/2006/relationships/hyperlink" Target="https://d1w7fb2mkkr3kw.cloudfront.net/assets/images/book/lrg/9781/4022/9781402218453.jpg" TargetMode="External"/><Relationship Id="rId16" Type="http://schemas.openxmlformats.org/officeDocument/2006/relationships/hyperlink" Target="https://nautis.cz/_files/news-images/11251845_logo-autismport-final-page-001-1.jpg" TargetMode="External"/><Relationship Id="rId5" Type="http://schemas.openxmlformats.org/officeDocument/2006/relationships/hyperlink" Target="https://assets.tvo.org/prod/s3fs-public/article-thumbnails/child-therapy-exercises.jpg?nSPptDkeLGBcHqLTPFDlTm0wogdN9oAw" TargetMode="External"/><Relationship Id="rId6" Type="http://schemas.openxmlformats.org/officeDocument/2006/relationships/hyperlink" Target="https://encrypted-tbn0.gstatic.com/images?q=tbn:ANd9GcTEY3_Ivf-pTwitWD4SdYfDrLY6aSqZZU-Rkg&amp;usqp=CAU" TargetMode="External"/><Relationship Id="rId7" Type="http://schemas.openxmlformats.org/officeDocument/2006/relationships/hyperlink" Target="https://1.bp.blogspot.com/-KOptubtGdeM/XyXHfqNq0rI/AAAAAAAAFoY/m_d_h3w7p54P0XPU0FdsNoTzCM5XqV2YgCNcBGAsYHQ/s1600/assistivetech3.jpeg" TargetMode="External"/><Relationship Id="rId8" Type="http://schemas.openxmlformats.org/officeDocument/2006/relationships/hyperlink" Target="https://encrypted-tbn0.gstatic.com/images?q=tbn:ANd9GcTg_ZyWh5r1hy-jsdkvr2pEAoLztjvBvv8Shg&amp;usqp=CA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utismport.cz/mista-podpory?r=1&amp;r=2&amp;r=3&amp;r=4&amp;r=5&amp;r=6&amp;r=7&amp;r=8&amp;r=9&amp;r=10&amp;r=11&amp;r=12&amp;r=13&amp;r=14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sRatZa4oqhc" TargetMode="External"/><Relationship Id="rId9" Type="http://schemas.openxmlformats.org/officeDocument/2006/relationships/hyperlink" Target="https://www.youtube.com/watch?v=yzgC9ZPzot8" TargetMode="External"/><Relationship Id="rId5" Type="http://schemas.openxmlformats.org/officeDocument/2006/relationships/hyperlink" Target="https://www.youtube.com/watch?v=7pN6ydLE4EQ" TargetMode="External"/><Relationship Id="rId6" Type="http://schemas.openxmlformats.org/officeDocument/2006/relationships/hyperlink" Target="https://www.youtube.com/watch?v=crFjZlWWZo0" TargetMode="External"/><Relationship Id="rId7" Type="http://schemas.openxmlformats.org/officeDocument/2006/relationships/hyperlink" Target="https://www.youtube.com/watch?v=TDijJjKHMVQ" TargetMode="External"/><Relationship Id="rId8" Type="http://schemas.openxmlformats.org/officeDocument/2006/relationships/hyperlink" Target="https://www.youtube.com/watch?v=xU395HgXl2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ch.com/" TargetMode="External"/><Relationship Id="rId4" Type="http://schemas.openxmlformats.org/officeDocument/2006/relationships/hyperlink" Target="https://teacch.com/" TargetMode="External"/><Relationship Id="rId5" Type="http://schemas.openxmlformats.org/officeDocument/2006/relationships/hyperlink" Target="https://teacch.com/" TargetMode="External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Intervencia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Medikácia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87900" y="12801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Antipsychotiká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Risperidon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Aripiprazole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SSRI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Prozac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Paretin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Stimulanciá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Ritalin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Adderall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Medikácia komorbidity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350" y="1548025"/>
            <a:ext cx="38100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Dietetické úpravy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178" y="1697908"/>
            <a:ext cx="2361022" cy="30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854" y="1697900"/>
            <a:ext cx="2117807" cy="30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997" y="1697900"/>
            <a:ext cx="1992228" cy="30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b="6464" l="3586" r="32711" t="18629"/>
          <a:stretch/>
        </p:blipFill>
        <p:spPr>
          <a:xfrm>
            <a:off x="553705" y="0"/>
            <a:ext cx="77765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Dietetické úpravy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87900" y="1489825"/>
            <a:ext cx="351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obmedziť alergény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glutén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kazeín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zabezpečiť vyváženú výživu!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vitamínové doplnky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24" y="782700"/>
            <a:ext cx="4992525" cy="4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Doplnková terapia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87900" y="1243950"/>
            <a:ext cx="8368200" cy="3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3"/>
              </a:rPr>
              <a:t>Rečová 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KBT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4"/>
              </a:rPr>
              <a:t>Arteterapia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Muzikoterapia</a:t>
            </a:r>
            <a:r>
              <a:rPr lang="sk"/>
              <a:t> </a:t>
            </a:r>
            <a:r>
              <a:rPr lang="sk" u="sng">
                <a:solidFill>
                  <a:schemeClr val="hlink"/>
                </a:solidFill>
                <a:hlinkClick r:id="rId6"/>
              </a:rPr>
              <a:t>(2. dospelý)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Canisterapia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Tréning sociálnych zručností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Pracovná 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Deep Pressure Therapy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Senzorické hračky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hlink"/>
                </a:solidFill>
                <a:hlinkClick r:id="rId8"/>
              </a:rPr>
              <a:t>Sensory room</a:t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9">
            <a:alphaModFix/>
          </a:blip>
          <a:srcRect b="0" l="23064" r="20953" t="1903"/>
          <a:stretch/>
        </p:blipFill>
        <p:spPr>
          <a:xfrm>
            <a:off x="6163800" y="48925"/>
            <a:ext cx="2879250" cy="504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91788" y="1607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485662"/>
            <a:ext cx="4368425" cy="4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975" y="485663"/>
            <a:ext cx="4368424" cy="43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00" y="554375"/>
            <a:ext cx="4324600" cy="4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54375"/>
            <a:ext cx="4324600" cy="4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Alternatívne prístupy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387900" y="1489825"/>
            <a:ext cx="3356100" cy="1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Masáže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Akupunktúra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Aromaterapia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Chelácia…..!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614" y="1336100"/>
            <a:ext cx="5165987" cy="3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521400" y="2967425"/>
            <a:ext cx="30891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teploty, bolesti hlavy, zvracanie, záchvaty, nízky krvný tlak, hypocalcémia, anémia, poškodenie obličiek, nepravidelný srdcový tep, poškodenie pečene, alergické reakcie, strata vitamínov a minerálov, zlyhanie dýchania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hlinkClick r:id="rId3"/>
              </a:rPr>
              <a:t>https://i.pinimg.com/originals/d4/e1/c5/d4e1c505798adc2c664188c2bd7e5042.png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4"/>
              </a:rPr>
              <a:t>https://www.worldallergy.org/UserFiles/image/10_iStock_000023876167_Doub.jpg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5"/>
              </a:rPr>
              <a:t>https://assets.tvo.org/prod/s3fs-public/article-thumbnails/child-therapy-exercises.jpg?nSPptDkeLGBcHqLTPFDlTm0wogdN9oAw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6"/>
              </a:rPr>
              <a:t>https://encrypted-tbn0.gstatic.com/images?q=tbn:ANd9GcTEY3_Ivf-pTwitWD4SdYfDrLY6aSqZZU-Rkg&amp;usqp=CAU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7"/>
              </a:rPr>
              <a:t>https://1.bp.blogspot.com/-KOptubtGdeM/XyXHfqNq0rI/AAAAAAAAFoY/m_d_h3w7p54P0XPU0FdsNoTzCM5XqV2YgCNcBGAsYHQ/s1600/assistivetech3.jpeg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8"/>
              </a:rPr>
              <a:t>https://encrypted-tbn0.gstatic.com/images?q=tbn:ANd9GcTg_ZyWh5r1hy-jsdkvr2pEAoLztjvBvv8Shg&amp;usqp=CAU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9"/>
              </a:rPr>
              <a:t>https://static.wixstatic.com/media/a798251a672c484b9a2e4c08b1e6b7ec.jpg/v1/fill/w_1000,h_667,al_c,q_90,usm_0.66_1.00_0.01/a798251a672c484b9a2e4c08b1e6b7ec.jpg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0"/>
              </a:rPr>
              <a:t>https://x3r9t7q7.rocketcdn.me/wp-content/uploads/2011/07/chelation-therapy-florida.jpg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1"/>
              </a:rPr>
              <a:t>https://mk0ahrcnycschoox0qre.kinstacdn.com/wp-content/uploads/2013/08/wTEACCHclassroom.jpg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2"/>
              </a:rPr>
              <a:t>https://www.dba.com.sg/images/img-getstarted-methodology.png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3"/>
              </a:rPr>
              <a:t>https://bookshop.vshcdn.net/hachette-books/eating-for-autism_id430449.jpg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4"/>
              </a:rPr>
              <a:t>https://d1w7fb2mkkr3kw.cloudfront.net/assets/images/book/lrg/9781/4022/9781402218453.jpg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5"/>
              </a:rPr>
              <a:t>https://images-na.ssl-images-amazon.com/images/I/71a+JY4PMfL.jpg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6"/>
              </a:rPr>
              <a:t>https://nautis.cz/_files/news-images/11251845_logo-autismport-final-page-001-1.jpg</a:t>
            </a:r>
            <a:br>
              <a:rPr lang="sk" sz="1000"/>
            </a:br>
            <a:br>
              <a:rPr lang="sk" sz="1000"/>
            </a:br>
            <a:br>
              <a:rPr lang="sk" sz="1000"/>
            </a:br>
            <a:br>
              <a:rPr lang="sk" sz="1000"/>
            </a:br>
            <a:br>
              <a:rPr lang="sk" sz="1000"/>
            </a:b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Miesta podpory ČR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72" y="1240425"/>
            <a:ext cx="5988276" cy="37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5"/>
          <p:cNvGrpSpPr/>
          <p:nvPr/>
        </p:nvGrpSpPr>
        <p:grpSpPr>
          <a:xfrm>
            <a:off x="3503814" y="76243"/>
            <a:ext cx="2673494" cy="2577540"/>
            <a:chOff x="3614360" y="410488"/>
            <a:chExt cx="2166000" cy="2166000"/>
          </a:xfrm>
        </p:grpSpPr>
        <p:sp>
          <p:nvSpPr>
            <p:cNvPr id="75" name="Google Shape;75;p15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Behaviorálne prístupy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2152386" y="1282987"/>
            <a:ext cx="2673494" cy="2577540"/>
            <a:chOff x="2519466" y="1488593"/>
            <a:chExt cx="2166000" cy="2166000"/>
          </a:xfrm>
        </p:grpSpPr>
        <p:sp>
          <p:nvSpPr>
            <p:cNvPr id="78" name="Google Shape;78;p15"/>
            <p:cNvSpPr/>
            <p:nvPr/>
          </p:nvSpPr>
          <p:spPr>
            <a:xfrm>
              <a:off x="2519466" y="1488592"/>
              <a:ext cx="2166000" cy="21660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2771016" y="196195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Doplnkové terapie a alternatívne prístupy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" name="Google Shape;80;p15"/>
          <p:cNvGrpSpPr/>
          <p:nvPr/>
        </p:nvGrpSpPr>
        <p:grpSpPr>
          <a:xfrm>
            <a:off x="3503809" y="2566183"/>
            <a:ext cx="2673494" cy="2577540"/>
            <a:chOff x="3614356" y="2566908"/>
            <a:chExt cx="2166000" cy="2166000"/>
          </a:xfrm>
        </p:grpSpPr>
        <p:sp>
          <p:nvSpPr>
            <p:cNvPr id="81" name="Google Shape;81;p15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 txBox="1"/>
            <p:nvPr/>
          </p:nvSpPr>
          <p:spPr>
            <a:xfrm>
              <a:off x="3949309" y="3298446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Medikácia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15"/>
          <p:cNvGrpSpPr/>
          <p:nvPr/>
        </p:nvGrpSpPr>
        <p:grpSpPr>
          <a:xfrm>
            <a:off x="4846158" y="1289272"/>
            <a:ext cx="2673494" cy="2577540"/>
            <a:chOff x="4701894" y="1493874"/>
            <a:chExt cx="2166000" cy="2166000"/>
          </a:xfrm>
        </p:grpSpPr>
        <p:sp>
          <p:nvSpPr>
            <p:cNvPr id="84" name="Google Shape;84;p15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5036836" y="2225447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Dietetické úpravy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Behaviorálne programy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241550" y="1779900"/>
            <a:ext cx="8368200" cy="31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ABA - Applied Behavioral Analysis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DTT - Discrete Trial 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EIBI - Early Intensive Behavioral Intervention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ESDM - Early Start Denver Model</a:t>
            </a:r>
            <a:br>
              <a:rPr lang="sk"/>
            </a:b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TEACCH - Treatment and Education of Autistic and Communication related handicappec CHildren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10287" l="20673" r="23841" t="9281"/>
          <a:stretch/>
        </p:blipFill>
        <p:spPr>
          <a:xfrm>
            <a:off x="5829900" y="458025"/>
            <a:ext cx="2779851" cy="226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ABA 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572" y="75662"/>
            <a:ext cx="5546850" cy="49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ABA - základné princípy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7900" y="15660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Správanie je ovplyvnené prostredím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Správanie môže byť posilnené alebo oslabené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Zmeny správania sú efektívnejšie na základe pozitívneho posilnenia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Správanie musí byť posilované opakovane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p18"/>
          <p:cNvGrpSpPr/>
          <p:nvPr/>
        </p:nvGrpSpPr>
        <p:grpSpPr>
          <a:xfrm>
            <a:off x="3529795" y="3303233"/>
            <a:ext cx="2084417" cy="1057596"/>
            <a:chOff x="3071457" y="2013875"/>
            <a:chExt cx="1944600" cy="1569600"/>
          </a:xfrm>
        </p:grpSpPr>
        <p:sp>
          <p:nvSpPr>
            <p:cNvPr id="106" name="Google Shape;106;p18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Správanie</a:t>
              </a:r>
              <a:b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(behavior)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18"/>
          <p:cNvGrpSpPr/>
          <p:nvPr/>
        </p:nvGrpSpPr>
        <p:grpSpPr>
          <a:xfrm>
            <a:off x="1020101" y="3303295"/>
            <a:ext cx="2509701" cy="1057596"/>
            <a:chOff x="858731" y="2013875"/>
            <a:chExt cx="1944600" cy="1569600"/>
          </a:xfrm>
        </p:grpSpPr>
        <p:sp>
          <p:nvSpPr>
            <p:cNvPr id="109" name="Google Shape;109;p18"/>
            <p:cNvSpPr/>
            <p:nvPr/>
          </p:nvSpPr>
          <p:spPr>
            <a:xfrm>
              <a:off x="858731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110518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Inštrukcia</a:t>
              </a:r>
              <a:endParaRPr b="1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(antecedent)</a:t>
              </a:r>
              <a:endParaRPr b="1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p18"/>
          <p:cNvGrpSpPr/>
          <p:nvPr/>
        </p:nvGrpSpPr>
        <p:grpSpPr>
          <a:xfrm>
            <a:off x="5614200" y="3303295"/>
            <a:ext cx="2576230" cy="1057596"/>
            <a:chOff x="4934157" y="2013875"/>
            <a:chExt cx="3001200" cy="1569600"/>
          </a:xfrm>
        </p:grpSpPr>
        <p:sp>
          <p:nvSpPr>
            <p:cNvPr id="112" name="Google Shape;112;p18"/>
            <p:cNvSpPr/>
            <p:nvPr/>
          </p:nvSpPr>
          <p:spPr>
            <a:xfrm>
              <a:off x="4934157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 txBox="1"/>
            <p:nvPr/>
          </p:nvSpPr>
          <p:spPr>
            <a:xfrm>
              <a:off x="5226198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Odmena</a:t>
              </a:r>
              <a:b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(consequence)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5492384" y="3701907"/>
            <a:ext cx="261571" cy="260379"/>
            <a:chOff x="4858109" y="2631368"/>
            <a:chExt cx="316442" cy="315000"/>
          </a:xfrm>
        </p:grpSpPr>
        <p:sp>
          <p:nvSpPr>
            <p:cNvPr id="115" name="Google Shape;115;p1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sk"/>
              </a:br>
              <a:endParaRPr/>
            </a:p>
          </p:txBody>
        </p:sp>
      </p:grpSp>
      <p:grpSp>
        <p:nvGrpSpPr>
          <p:cNvPr id="117" name="Google Shape;117;p18"/>
          <p:cNvGrpSpPr/>
          <p:nvPr/>
        </p:nvGrpSpPr>
        <p:grpSpPr>
          <a:xfrm>
            <a:off x="3458509" y="3701857"/>
            <a:ext cx="261571" cy="260379"/>
            <a:chOff x="4858109" y="2631368"/>
            <a:chExt cx="316442" cy="315000"/>
          </a:xfrm>
        </p:grpSpPr>
        <p:sp>
          <p:nvSpPr>
            <p:cNvPr id="118" name="Google Shape;118;p1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sk"/>
              </a:b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575" y="1948100"/>
            <a:ext cx="5057551" cy="28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type="title"/>
          </p:nvPr>
        </p:nvSpPr>
        <p:spPr>
          <a:xfrm>
            <a:off x="437200" y="541875"/>
            <a:ext cx="2031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ABA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37200" y="203217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Pokus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6"/>
              </a:rPr>
              <a:t>Posilnenie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7"/>
              </a:rPr>
              <a:t>Výzva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8"/>
              </a:rPr>
              <a:t>Generalizácia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9"/>
              </a:rPr>
              <a:t>Náhodné učenie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3349575" y="882950"/>
            <a:ext cx="49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01975" y="0"/>
            <a:ext cx="4321200" cy="12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TEACCH </a:t>
            </a:r>
            <a:br>
              <a:rPr lang="sk" u="sng">
                <a:solidFill>
                  <a:schemeClr val="hlink"/>
                </a:solidFill>
                <a:hlinkClick r:id="rId4"/>
              </a:rPr>
            </a:br>
            <a:r>
              <a:rPr lang="sk" sz="1400" u="sng">
                <a:solidFill>
                  <a:schemeClr val="hlink"/>
                </a:solidFill>
                <a:hlinkClick r:id="rId5"/>
              </a:rPr>
              <a:t>(Treatment and Education of Autistic and related Communication Handicapped Children)</a:t>
            </a:r>
            <a:r>
              <a:rPr lang="sk" sz="14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832550" y="343725"/>
            <a:ext cx="6614400" cy="3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Zlepšenie adaptácie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úprava správania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úprava prostredia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Spolupráca s rodičmi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Individuálny program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Psychoedukačný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Štruktúrované učenie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Organizácia priestoru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Časový plán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Vizuálne pomôcky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Rutina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sk"/>
              <a:t>“najprv práca, potom zábava”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sk"/>
              <a:t>“zhora dole”, “zľava doprava”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Stavanie na silných stránkach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Multidisciplinarita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600" y="1709825"/>
            <a:ext cx="4539949" cy="30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87900" y="266300"/>
            <a:ext cx="4596300" cy="9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Ďalšie behaviorálne prístupy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87900" y="1367775"/>
            <a:ext cx="4419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AAC - Augmentative and Alternative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Floortime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Pracovná 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Nácvik sociálnych zručností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800" y="2449151"/>
            <a:ext cx="4419301" cy="2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13" y="32394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274" y="62575"/>
            <a:ext cx="3451925" cy="230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