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</p:sldMasterIdLst>
  <p:sldIdLst>
    <p:sldId id="256" r:id="rId2"/>
    <p:sldId id="257" r:id="rId3"/>
    <p:sldId id="296" r:id="rId4"/>
    <p:sldId id="283" r:id="rId5"/>
    <p:sldId id="284" r:id="rId6"/>
    <p:sldId id="291" r:id="rId7"/>
    <p:sldId id="262" r:id="rId8"/>
    <p:sldId id="264" r:id="rId9"/>
    <p:sldId id="263" r:id="rId10"/>
    <p:sldId id="265" r:id="rId11"/>
    <p:sldId id="266" r:id="rId12"/>
    <p:sldId id="290" r:id="rId13"/>
    <p:sldId id="267" r:id="rId14"/>
    <p:sldId id="268" r:id="rId15"/>
    <p:sldId id="292" r:id="rId16"/>
    <p:sldId id="293" r:id="rId17"/>
    <p:sldId id="285" r:id="rId18"/>
    <p:sldId id="286" r:id="rId19"/>
    <p:sldId id="270" r:id="rId20"/>
    <p:sldId id="272" r:id="rId21"/>
    <p:sldId id="275" r:id="rId22"/>
    <p:sldId id="276" r:id="rId23"/>
    <p:sldId id="277" r:id="rId24"/>
    <p:sldId id="295" r:id="rId25"/>
    <p:sldId id="274" r:id="rId26"/>
    <p:sldId id="273" r:id="rId27"/>
    <p:sldId id="278" r:id="rId28"/>
    <p:sldId id="294" r:id="rId29"/>
    <p:sldId id="287" r:id="rId30"/>
    <p:sldId id="289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83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88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4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53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547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27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29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50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65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18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87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74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08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35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45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39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71F2F3-7863-4243-BB47-D62A65EC5E3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4857-31C3-437E-A0EC-9AB6C9959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363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  <p:sldLayoutId id="2147484138" r:id="rId16"/>
    <p:sldLayoutId id="21474841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plainxkcd.com/wiki/index.php/882:_Significan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aniellakens.blogspot.com/2020/09/p-hacking-and-optional-stopping-have.html?fbclid=IwAR0D60w8LA-2wWsTqYqJsufmm73aUnIkd90TcKzPKTtbnzZIgEU6stNkW9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0fAjNHb1M&amp;t=289s" TargetMode="External"/><Relationship Id="rId2" Type="http://schemas.openxmlformats.org/officeDocument/2006/relationships/hyperlink" Target="https://www.youtube.com/watch?v=vBzEGSm23y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user/how2stat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an.r-project.org/manuals.html" TargetMode="External"/><Relationship Id="rId5" Type="http://schemas.openxmlformats.org/officeDocument/2006/relationships/hyperlink" Target="https://www.youtube.com/watch?v=_V8eKsto3Ug&amp;t=48s" TargetMode="External"/><Relationship Id="rId4" Type="http://schemas.openxmlformats.org/officeDocument/2006/relationships/hyperlink" Target="https://www.youtube.com/channel/UCfJyQ3P2k_SuqfxVdqIEQN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ic.jasp-stats.org/Statistical%20Analysis%20in%20JASP%20-%20A%20Students%20Guide%20v1.0.pdf" TargetMode="External"/><Relationship Id="rId4" Type="http://schemas.openxmlformats.org/officeDocument/2006/relationships/hyperlink" Target="https://www.youtube.com/channel/UCSulowI4mXFyBkw3bmp7pX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omeS0tLxY" TargetMode="External"/><Relationship Id="rId2" Type="http://schemas.openxmlformats.org/officeDocument/2006/relationships/hyperlink" Target="https://www.jamovi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ologie.hhu.de/fileadmin/redaktion/Fakultaeten/Mathematisch-Naturwissenschaftliche_Fakultaet/Psychologie/AAP/gpower/GPowerManual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tsoft.cz/file1/PDF/StrucnyManualSTATISTICA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chive.org/details/B-001-003-730/page/n139/mode/2u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provalisresearch.com/uploads/QDA-Miner-5-User-Guide-V1.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3A8ED-618E-4C29-A6B4-4C9E3636D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209" y="2063660"/>
            <a:ext cx="8449582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Rozšířený úvod do inferenční statistiky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13E2D6-36D9-4469-B097-EC327543D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137" y="4444997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cs-CZ" altLang="ko-KR" b="1" dirty="0">
                <a:cs typeface="Arial" pitchFamily="34" charset="0"/>
              </a:rPr>
              <a:t>Mgr. Tomáš Prošek, Mgr. David Lacko, Mgr. Lukáš Čunek</a:t>
            </a:r>
            <a:endParaRPr lang="ko-KR" altLang="en-US" b="1" dirty="0">
              <a:cs typeface="Arial" pitchFamily="34" charset="0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93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14804-38E2-490C-A9A8-F019F93B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P-</a:t>
            </a:r>
            <a:r>
              <a:rPr lang="cs-CZ" b="1" dirty="0" err="1"/>
              <a:t>hacking</a:t>
            </a:r>
            <a:r>
              <a:rPr lang="cs-CZ" b="1" dirty="0"/>
              <a:t> – jak na to?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3238DF-A241-4073-9E84-907567707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Nevyužití korekce při vyšším počtu testů v rámci jednoho vzorku</a:t>
            </a:r>
          </a:p>
          <a:p>
            <a:pPr lvl="1"/>
            <a:r>
              <a:rPr lang="cs-CZ" b="1" dirty="0"/>
              <a:t>Nejvyužívanější je tzv. „</a:t>
            </a:r>
            <a:r>
              <a:rPr lang="cs-CZ" b="1" dirty="0" err="1"/>
              <a:t>Bonferoniho</a:t>
            </a:r>
            <a:r>
              <a:rPr lang="cs-CZ" b="1" dirty="0"/>
              <a:t> korekce“ p/počet testů</a:t>
            </a:r>
          </a:p>
          <a:p>
            <a:pPr lvl="1"/>
            <a:r>
              <a:rPr lang="cs-CZ" b="1" dirty="0" err="1"/>
              <a:t>Family</a:t>
            </a:r>
            <a:r>
              <a:rPr lang="cs-CZ" b="1" dirty="0"/>
              <a:t> </a:t>
            </a:r>
            <a:r>
              <a:rPr lang="cs-CZ" b="1" dirty="0" err="1"/>
              <a:t>wise</a:t>
            </a:r>
            <a:r>
              <a:rPr lang="cs-CZ" b="1" dirty="0"/>
              <a:t> </a:t>
            </a:r>
            <a:r>
              <a:rPr lang="cs-CZ" b="1" dirty="0" err="1"/>
              <a:t>error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Testování velkého množství  proměnných</a:t>
            </a:r>
          </a:p>
          <a:p>
            <a:pPr lvl="1"/>
            <a:r>
              <a:rPr lang="cs-CZ" b="1" dirty="0"/>
              <a:t>Dokud něco nenajdeme</a:t>
            </a:r>
          </a:p>
          <a:p>
            <a:pPr lvl="1"/>
            <a:endParaRPr lang="cs-CZ" b="1" dirty="0"/>
          </a:p>
          <a:p>
            <a:pPr lvl="1"/>
            <a:r>
              <a:rPr lang="cs-CZ" b="1" dirty="0">
                <a:hlinkClick r:id="rId2"/>
              </a:rPr>
              <a:t>https://www.explainxkcd.com/wiki/index.php/882:_Significant</a:t>
            </a:r>
            <a:endParaRPr lang="cs-CZ" b="1" dirty="0"/>
          </a:p>
          <a:p>
            <a:pPr marL="457200" lvl="1" indent="0">
              <a:buNone/>
            </a:pPr>
            <a:endParaRPr lang="cs-CZ" b="1" dirty="0"/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15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10E01-B669-4925-8187-38C7971B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P-</a:t>
            </a:r>
            <a:r>
              <a:rPr lang="cs-CZ" b="1" dirty="0" err="1"/>
              <a:t>hacking</a:t>
            </a:r>
            <a:r>
              <a:rPr lang="cs-CZ" b="1" dirty="0"/>
              <a:t> - důsledky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338C15-2E63-4FB7-8533-AC2666FDC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b="1" dirty="0"/>
          </a:p>
          <a:p>
            <a:r>
              <a:rPr lang="cs-CZ" b="1" dirty="0"/>
              <a:t>Dochází k utváření nesprávných závěrů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Publikování těchto závěrů může mít malý nebo velký vliv na veřejnost</a:t>
            </a:r>
          </a:p>
          <a:p>
            <a:endParaRPr lang="cs-CZ" b="1" dirty="0"/>
          </a:p>
          <a:p>
            <a:r>
              <a:rPr lang="cs-CZ" b="1" dirty="0"/>
              <a:t>Publikování pouze signifikantních výsledků bez kontextu těch nesignifikantních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8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EF72E-609E-46D8-94E4-62BAD9E1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HARKing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EE68CC-9D4A-4441-9A53-CD22FC0B1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b="1" dirty="0" err="1"/>
              <a:t>There</a:t>
            </a:r>
            <a:r>
              <a:rPr lang="cs-CZ" b="1" dirty="0"/>
              <a:t> are </a:t>
            </a:r>
            <a:r>
              <a:rPr lang="cs-CZ" b="1" dirty="0" err="1"/>
              <a:t>two</a:t>
            </a:r>
            <a:r>
              <a:rPr lang="cs-CZ" b="1" dirty="0"/>
              <a:t> </a:t>
            </a:r>
            <a:r>
              <a:rPr lang="cs-CZ" b="1" dirty="0" err="1"/>
              <a:t>possible</a:t>
            </a:r>
            <a:r>
              <a:rPr lang="cs-CZ" b="1" dirty="0"/>
              <a:t> </a:t>
            </a:r>
            <a:r>
              <a:rPr lang="cs-CZ" b="1" dirty="0" err="1"/>
              <a:t>articles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write</a:t>
            </a:r>
            <a:r>
              <a:rPr lang="cs-CZ" b="1" dirty="0"/>
              <a:t>: a)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article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planned</a:t>
            </a:r>
            <a:r>
              <a:rPr lang="cs-CZ" b="1" dirty="0"/>
              <a:t> to </a:t>
            </a:r>
            <a:r>
              <a:rPr lang="cs-CZ" b="1" dirty="0" err="1"/>
              <a:t>write</a:t>
            </a:r>
            <a:r>
              <a:rPr lang="cs-CZ" b="1" dirty="0"/>
              <a:t> </a:t>
            </a:r>
            <a:r>
              <a:rPr lang="cs-CZ" b="1" dirty="0" err="1"/>
              <a:t>when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designet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study </a:t>
            </a:r>
            <a:r>
              <a:rPr lang="cs-CZ" b="1" dirty="0" err="1"/>
              <a:t>or</a:t>
            </a:r>
            <a:r>
              <a:rPr lang="cs-CZ" b="1" dirty="0"/>
              <a:t> b)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article</a:t>
            </a:r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makes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most </a:t>
            </a:r>
            <a:r>
              <a:rPr lang="cs-CZ" b="1" dirty="0" err="1"/>
              <a:t>sense</a:t>
            </a:r>
            <a:r>
              <a:rPr lang="cs-CZ" b="1" dirty="0"/>
              <a:t> </a:t>
            </a:r>
            <a:r>
              <a:rPr lang="cs-CZ" b="1" dirty="0" err="1"/>
              <a:t>now</a:t>
            </a:r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have</a:t>
            </a:r>
            <a:r>
              <a:rPr lang="cs-CZ" b="1" dirty="0"/>
              <a:t> </a:t>
            </a:r>
            <a:r>
              <a:rPr lang="cs-CZ" b="1" dirty="0" err="1"/>
              <a:t>seen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result</a:t>
            </a:r>
            <a:r>
              <a:rPr lang="cs-CZ" b="1" dirty="0"/>
              <a:t>. </a:t>
            </a:r>
            <a:r>
              <a:rPr lang="cs-CZ" b="1" dirty="0" err="1"/>
              <a:t>They</a:t>
            </a:r>
            <a:r>
              <a:rPr lang="cs-CZ" b="1" dirty="0"/>
              <a:t> are </a:t>
            </a:r>
            <a:r>
              <a:rPr lang="cs-CZ" b="1" dirty="0" err="1"/>
              <a:t>rarely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same</a:t>
            </a:r>
            <a:r>
              <a:rPr lang="cs-CZ" b="1" dirty="0"/>
              <a:t> and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correct</a:t>
            </a:r>
            <a:r>
              <a:rPr lang="cs-CZ" b="1" dirty="0"/>
              <a:t> </a:t>
            </a:r>
            <a:r>
              <a:rPr lang="cs-CZ" b="1" dirty="0" err="1"/>
              <a:t>answer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…</a:t>
            </a:r>
          </a:p>
          <a:p>
            <a:pPr lvl="8"/>
            <a:r>
              <a:rPr lang="cs-CZ" b="1" dirty="0" err="1"/>
              <a:t>Bem</a:t>
            </a:r>
            <a:r>
              <a:rPr lang="cs-CZ" b="1" dirty="0"/>
              <a:t> (2004) </a:t>
            </a:r>
            <a:r>
              <a:rPr lang="en-US" b="1" dirty="0"/>
              <a:t>Writing the empirical journal article</a:t>
            </a:r>
            <a:endParaRPr lang="cs-CZ" b="1" dirty="0"/>
          </a:p>
          <a:p>
            <a:endParaRPr lang="cs-CZ" b="1" dirty="0"/>
          </a:p>
          <a:p>
            <a:r>
              <a:rPr lang="cs-CZ" b="1" dirty="0" err="1"/>
              <a:t>Hypothesizing</a:t>
            </a:r>
            <a:r>
              <a:rPr lang="cs-CZ" b="1" dirty="0"/>
              <a:t> </a:t>
            </a:r>
            <a:r>
              <a:rPr lang="cs-CZ" b="1" dirty="0" err="1"/>
              <a:t>after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results</a:t>
            </a:r>
            <a:r>
              <a:rPr lang="cs-CZ" b="1" dirty="0"/>
              <a:t> are </a:t>
            </a:r>
            <a:r>
              <a:rPr lang="cs-CZ" b="1" dirty="0" err="1"/>
              <a:t>known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9474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21B94-8A5E-4426-97CF-960DCD45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Replikační krize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A16E25-A327-4777-94EF-BAE251BCE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Replikace</a:t>
            </a:r>
          </a:p>
          <a:p>
            <a:pPr lvl="1"/>
            <a:r>
              <a:rPr lang="cs-CZ" b="1" dirty="0"/>
              <a:t>Zopakování studie a potvrzení výsledků</a:t>
            </a:r>
          </a:p>
          <a:p>
            <a:pPr marL="457200" lvl="1" indent="0">
              <a:buNone/>
            </a:pPr>
            <a:endParaRPr lang="cs-CZ" b="1" dirty="0"/>
          </a:p>
          <a:p>
            <a:r>
              <a:rPr lang="cs-CZ" b="1" dirty="0"/>
              <a:t>Zopakování analýzy (</a:t>
            </a:r>
            <a:r>
              <a:rPr lang="cs-CZ" b="1" dirty="0" err="1"/>
              <a:t>Reproducible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)</a:t>
            </a:r>
          </a:p>
          <a:p>
            <a:pPr lvl="1"/>
            <a:r>
              <a:rPr lang="cs-CZ" b="1" dirty="0"/>
              <a:t>Zopakování statistické analýzy na stejných datech ostatními vědci</a:t>
            </a:r>
          </a:p>
        </p:txBody>
      </p:sp>
    </p:spTree>
    <p:extLst>
      <p:ext uri="{BB962C8B-B14F-4D97-AF65-F5344CB8AC3E}">
        <p14:creationId xmlns:p14="http://schemas.microsoft.com/office/powerpoint/2010/main" val="37744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D6EDE-85D4-4992-98AF-4FCC7622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Replikační krize – co ji způsobuje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A890CC-F36E-49F4-90AC-5B68FE27C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Nestydatí vědci</a:t>
            </a:r>
          </a:p>
          <a:p>
            <a:pPr lvl="1"/>
            <a:r>
              <a:rPr lang="cs-CZ" b="1" dirty="0"/>
              <a:t>p-</a:t>
            </a:r>
            <a:r>
              <a:rPr lang="cs-CZ" b="1" dirty="0" err="1"/>
              <a:t>hacking</a:t>
            </a:r>
            <a:r>
              <a:rPr lang="cs-CZ" b="1" dirty="0"/>
              <a:t>, snaha spíše o publikování než o kvalitní vědu, padělání dat</a:t>
            </a:r>
          </a:p>
          <a:p>
            <a:pPr lvl="1"/>
            <a:r>
              <a:rPr lang="cs-CZ" b="1" dirty="0">
                <a:hlinkClick r:id="rId2"/>
              </a:rPr>
              <a:t>https://daniellakens.blogspot.com/2020/09/p-hacking-and-optional-stopping-have.html?fbclid=IwAR0D60w8LA-2wWsTqYqJsufmm73aUnIkd90TcKzPKTtbnzZIgEU6stNkW9g</a:t>
            </a:r>
            <a:endParaRPr lang="cs-CZ" b="1" dirty="0"/>
          </a:p>
          <a:p>
            <a:pPr lvl="1"/>
            <a:endParaRPr lang="cs-CZ" b="1" dirty="0"/>
          </a:p>
          <a:p>
            <a:r>
              <a:rPr lang="cs-CZ" b="1" dirty="0"/>
              <a:t>Špatně popsané statistické postupy</a:t>
            </a:r>
          </a:p>
          <a:p>
            <a:endParaRPr lang="cs-CZ" b="1" dirty="0"/>
          </a:p>
          <a:p>
            <a:r>
              <a:rPr lang="cs-CZ" b="1" dirty="0"/>
              <a:t>Náhodné výsledky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1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6DE92-15CB-4B77-A6DF-48D0F712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Posun ve vnímání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ECE11D-6BBC-40A4-BD5E-DD7C4058E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Velká trojka nevědeckého chování</a:t>
            </a:r>
          </a:p>
          <a:p>
            <a:pPr lvl="1"/>
            <a:r>
              <a:rPr lang="cs-CZ" dirty="0" err="1"/>
              <a:t>Fabrication</a:t>
            </a:r>
            <a:r>
              <a:rPr lang="cs-CZ" dirty="0"/>
              <a:t> – fabrikování dat</a:t>
            </a:r>
          </a:p>
          <a:p>
            <a:pPr lvl="1"/>
            <a:r>
              <a:rPr lang="cs-CZ" dirty="0" err="1"/>
              <a:t>Falsification</a:t>
            </a:r>
            <a:r>
              <a:rPr lang="cs-CZ" dirty="0"/>
              <a:t> – falsifikace výsledků</a:t>
            </a:r>
          </a:p>
          <a:p>
            <a:pPr lvl="1"/>
            <a:r>
              <a:rPr lang="cs-CZ" dirty="0" err="1"/>
              <a:t>Plagiarism</a:t>
            </a:r>
            <a:r>
              <a:rPr lang="cs-CZ" dirty="0"/>
              <a:t> – plagiátorství</a:t>
            </a:r>
          </a:p>
          <a:p>
            <a:pPr lvl="1"/>
            <a:endParaRPr lang="cs-CZ" dirty="0"/>
          </a:p>
          <a:p>
            <a:r>
              <a:rPr lang="cs-CZ" b="1" dirty="0"/>
              <a:t>Další přestupky</a:t>
            </a:r>
          </a:p>
          <a:p>
            <a:pPr lvl="1"/>
            <a:r>
              <a:rPr lang="cs-CZ" dirty="0"/>
              <a:t>P-</a:t>
            </a:r>
            <a:r>
              <a:rPr lang="cs-CZ" dirty="0" err="1"/>
              <a:t>hacking</a:t>
            </a:r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39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45303-A2CF-4BA1-A644-224AB7DE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Crash</a:t>
            </a:r>
            <a:r>
              <a:rPr lang="cs-CZ" b="1" dirty="0"/>
              <a:t> </a:t>
            </a:r>
            <a:r>
              <a:rPr lang="cs-CZ" b="1" dirty="0" err="1"/>
              <a:t>course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ABBCB4-B99C-441F-AF45-6CB4C9519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Replikační krize</a:t>
            </a:r>
            <a:endParaRPr lang="cs-CZ" b="1" dirty="0">
              <a:hlinkClick r:id="rId2"/>
            </a:endParaRPr>
          </a:p>
          <a:p>
            <a:r>
              <a:rPr lang="cs-CZ" dirty="0">
                <a:hlinkClick r:id="rId2"/>
              </a:rPr>
              <a:t>https://www.youtube.com/watch?v=vBzEGSm23y8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P-</a:t>
            </a:r>
            <a:r>
              <a:rPr lang="cs-CZ" b="1" dirty="0" err="1"/>
              <a:t>hacking</a:t>
            </a:r>
            <a:endParaRPr lang="cs-CZ" b="1" dirty="0"/>
          </a:p>
          <a:p>
            <a:r>
              <a:rPr lang="cs-CZ" dirty="0">
                <a:hlinkClick r:id="rId3"/>
              </a:rPr>
              <a:t>https://www.youtube.com/watch?v=Gx0fAjNHb1M&amp;t=289s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57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9E32-DEB1-4DDC-8A23-F7B337E8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4" y="2255762"/>
            <a:ext cx="8204391" cy="23464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6000" b="1" dirty="0"/>
              <a:t>Otázky k problémů vědecké psychologie?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6030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9E32-DEB1-4DDC-8A23-F7B337E8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4" y="2842381"/>
            <a:ext cx="8204391" cy="11732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000" b="1" dirty="0"/>
              <a:t>Statistické softwary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470879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57B2F-C541-4FFF-935B-785C949A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Statistické softwary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71DCD-7C04-48F5-97BE-5C2AFC72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Je jich spousta </a:t>
            </a:r>
          </a:p>
          <a:p>
            <a:endParaRPr lang="cs-CZ" b="1" dirty="0"/>
          </a:p>
          <a:p>
            <a:r>
              <a:rPr lang="cs-CZ" b="1" dirty="0"/>
              <a:t>SPSS </a:t>
            </a:r>
          </a:p>
          <a:p>
            <a:r>
              <a:rPr lang="cs-CZ" b="1" dirty="0"/>
              <a:t>STATISTICA </a:t>
            </a:r>
          </a:p>
          <a:p>
            <a:r>
              <a:rPr lang="cs-CZ" b="1" dirty="0"/>
              <a:t>G-</a:t>
            </a:r>
            <a:r>
              <a:rPr lang="cs-CZ" b="1" dirty="0" err="1"/>
              <a:t>power</a:t>
            </a:r>
            <a:r>
              <a:rPr lang="cs-CZ" b="1" dirty="0"/>
              <a:t> </a:t>
            </a:r>
          </a:p>
          <a:p>
            <a:r>
              <a:rPr lang="cs-CZ" b="1" dirty="0"/>
              <a:t>JASP</a:t>
            </a:r>
          </a:p>
          <a:p>
            <a:r>
              <a:rPr lang="cs-CZ" b="1" dirty="0" err="1"/>
              <a:t>Jamovi</a:t>
            </a:r>
            <a:endParaRPr lang="cs-CZ" b="1" dirty="0"/>
          </a:p>
          <a:p>
            <a:r>
              <a:rPr lang="cs-CZ" b="1" dirty="0"/>
              <a:t>R (</a:t>
            </a:r>
            <a:r>
              <a:rPr lang="cs-CZ" b="1" dirty="0" err="1"/>
              <a:t>Rstudio</a:t>
            </a:r>
            <a:r>
              <a:rPr lang="cs-CZ" b="1" dirty="0"/>
              <a:t>) </a:t>
            </a:r>
          </a:p>
          <a:p>
            <a:r>
              <a:rPr lang="cs-CZ" b="1" dirty="0" err="1"/>
              <a:t>Winsteps</a:t>
            </a:r>
            <a:r>
              <a:rPr lang="cs-CZ" b="1" dirty="0"/>
              <a:t> </a:t>
            </a:r>
          </a:p>
          <a:p>
            <a:r>
              <a:rPr lang="cs-CZ" b="1" dirty="0"/>
              <a:t>QDA </a:t>
            </a:r>
            <a:r>
              <a:rPr lang="cs-CZ" b="1" dirty="0" err="1"/>
              <a:t>Miner</a:t>
            </a:r>
            <a:endParaRPr lang="cs-CZ" b="1" dirty="0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900589A6-02C1-42D8-A3CF-AB3EAE90A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88" y="1825625"/>
            <a:ext cx="7035799" cy="39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2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9E32-DEB1-4DDC-8A23-F7B337E8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4" y="2804254"/>
            <a:ext cx="8204391" cy="1249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 err="1"/>
              <a:t>Proč</a:t>
            </a:r>
            <a:r>
              <a:rPr lang="en-US" sz="6000" b="1" dirty="0"/>
              <a:t> </a:t>
            </a:r>
            <a:r>
              <a:rPr lang="en-US" sz="6000" b="1" dirty="0" err="1"/>
              <a:t>jste</a:t>
            </a:r>
            <a:r>
              <a:rPr lang="en-US" sz="6000" b="1" dirty="0"/>
              <a:t> </a:t>
            </a:r>
            <a:r>
              <a:rPr lang="en-US" sz="6000" b="1" dirty="0" err="1"/>
              <a:t>tady</a:t>
            </a:r>
            <a:r>
              <a:rPr lang="en-US" sz="6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749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FFEB001-9762-42E1-BCCB-FF75677AA047}"/>
              </a:ext>
            </a:extLst>
          </p:cNvPr>
          <p:cNvSpPr/>
          <p:nvPr/>
        </p:nvSpPr>
        <p:spPr>
          <a:xfrm>
            <a:off x="5773800" y="3021580"/>
            <a:ext cx="5580000" cy="3336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17F0D3-8A4F-4C2C-8376-E780CAED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SPSS</a:t>
            </a:r>
          </a:p>
        </p:txBody>
      </p:sp>
      <p:pic>
        <p:nvPicPr>
          <p:cNvPr id="5" name="Zástupný obsah 4" descr="Obsah obrázku hodiny, podepsat&#10;&#10;Popis byl vytvořen automaticky">
            <a:extLst>
              <a:ext uri="{FF2B5EF4-FFF2-40B4-BE49-F238E27FC236}">
                <a16:creationId xmlns:a16="http://schemas.microsoft.com/office/drawing/2014/main" id="{36596C12-2439-4949-A61F-AB2A6994C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49" y="365125"/>
            <a:ext cx="2471151" cy="2520000"/>
          </a:xfrm>
        </p:spPr>
      </p:pic>
      <p:pic>
        <p:nvPicPr>
          <p:cNvPr id="7" name="Obrázek 6" descr="Obsah obrázku počítač&#10;&#10;Popis byl vytvořen automaticky">
            <a:extLst>
              <a:ext uri="{FF2B5EF4-FFF2-40B4-BE49-F238E27FC236}">
                <a16:creationId xmlns:a16="http://schemas.microsoft.com/office/drawing/2014/main" id="{0EEF4C4F-48A4-4644-ACC4-CBB05BFC2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00" y="3021580"/>
            <a:ext cx="5580000" cy="333637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F36780A-EEBC-4FB6-8048-EC4983938DBD}"/>
              </a:ext>
            </a:extLst>
          </p:cNvPr>
          <p:cNvSpPr txBox="1"/>
          <p:nvPr/>
        </p:nvSpPr>
        <p:spPr>
          <a:xfrm>
            <a:off x="637953" y="2052084"/>
            <a:ext cx="5458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Licencovaný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How2stats</a:t>
            </a:r>
          </a:p>
          <a:p>
            <a:r>
              <a:rPr lang="cs-CZ" dirty="0">
                <a:hlinkClick r:id="rId4"/>
              </a:rPr>
              <a:t>https://www.youtube.com/user/how2stats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636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0309820-C6B9-4415-8586-D8C455F878BA}"/>
              </a:ext>
            </a:extLst>
          </p:cNvPr>
          <p:cNvSpPr/>
          <p:nvPr/>
        </p:nvSpPr>
        <p:spPr>
          <a:xfrm>
            <a:off x="6096000" y="2972718"/>
            <a:ext cx="5580000" cy="3344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D16B65-2845-4899-AC23-1186CA60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 </a:t>
            </a:r>
          </a:p>
        </p:txBody>
      </p:sp>
      <p:pic>
        <p:nvPicPr>
          <p:cNvPr id="5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0B62336B-7BCE-4223-ABB2-CA80FA564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28" y="365125"/>
            <a:ext cx="2098472" cy="2520000"/>
          </a:xfrm>
        </p:spPr>
      </p:pic>
      <p:pic>
        <p:nvPicPr>
          <p:cNvPr id="7" name="Obrázek 6" descr="Obsah obrázku snímek obrazovky, přenosný počítač, počítač&#10;&#10;Popis byl vytvořen automaticky">
            <a:extLst>
              <a:ext uri="{FF2B5EF4-FFF2-40B4-BE49-F238E27FC236}">
                <a16:creationId xmlns:a16="http://schemas.microsoft.com/office/drawing/2014/main" id="{F0C4D076-6C66-4FFE-8AF8-6C2AFCE19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2718"/>
            <a:ext cx="5580000" cy="334412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ED3F9B1-6BF8-4005-9B32-258975855B45}"/>
              </a:ext>
            </a:extLst>
          </p:cNvPr>
          <p:cNvSpPr txBox="1"/>
          <p:nvPr/>
        </p:nvSpPr>
        <p:spPr>
          <a:xfrm>
            <a:off x="393405" y="1301332"/>
            <a:ext cx="570259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Program/programovací jazyk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Velmi rozšířený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Komplexní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err="1"/>
              <a:t>Youtube</a:t>
            </a:r>
            <a:r>
              <a:rPr lang="cs-CZ" sz="2800" b="1" dirty="0"/>
              <a:t>:</a:t>
            </a:r>
          </a:p>
          <a:p>
            <a:r>
              <a:rPr lang="cs-CZ" dirty="0">
                <a:hlinkClick r:id="rId4"/>
              </a:rPr>
              <a:t>https://www.youtube.com/channel/UCfJyQ3P2k_SuqfxVdqIEQNw</a:t>
            </a:r>
            <a:endParaRPr lang="cs-CZ" dirty="0"/>
          </a:p>
          <a:p>
            <a:r>
              <a:rPr lang="cs-CZ" dirty="0">
                <a:hlinkClick r:id="rId5"/>
              </a:rPr>
              <a:t>https://www.youtube.com/watch?v=_V8eKsto3Ug&amp;t=48s</a:t>
            </a:r>
            <a:endParaRPr lang="cs-CZ" dirty="0"/>
          </a:p>
          <a:p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Manuál</a:t>
            </a:r>
            <a:r>
              <a:rPr lang="cs-CZ" sz="2800" dirty="0"/>
              <a:t>:</a:t>
            </a:r>
          </a:p>
          <a:p>
            <a:r>
              <a:rPr lang="cs-CZ" dirty="0">
                <a:hlinkClick r:id="rId6"/>
              </a:rPr>
              <a:t>https://cran.r-project.org/manuals.html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8517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5512587-2DF3-48FC-83DD-36257BDE1E7D}"/>
              </a:ext>
            </a:extLst>
          </p:cNvPr>
          <p:cNvSpPr/>
          <p:nvPr/>
        </p:nvSpPr>
        <p:spPr>
          <a:xfrm>
            <a:off x="6218595" y="3125500"/>
            <a:ext cx="5580000" cy="3367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CF1710-AE4F-4506-B594-01F7C720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Rstudio</a:t>
            </a:r>
            <a:endParaRPr lang="cs-CZ" b="1" dirty="0"/>
          </a:p>
        </p:txBody>
      </p:sp>
      <p:pic>
        <p:nvPicPr>
          <p:cNvPr id="5" name="Zástupný obsah 4" descr="Obsah obrázku kreslení, hodiny&#10;&#10;Popis byl vytvořen automaticky">
            <a:extLst>
              <a:ext uri="{FF2B5EF4-FFF2-40B4-BE49-F238E27FC236}">
                <a16:creationId xmlns:a16="http://schemas.microsoft.com/office/drawing/2014/main" id="{6BF0200E-3B86-4771-832E-C9C6A9F73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365125"/>
            <a:ext cx="2520000" cy="2520000"/>
          </a:xfrm>
        </p:spPr>
      </p:pic>
      <p:pic>
        <p:nvPicPr>
          <p:cNvPr id="7" name="Obrázek 6" descr="Obsah obrázku snímek obrazovky, monitor, interiér, počítač&#10;&#10;Popis byl vytvořen automaticky">
            <a:extLst>
              <a:ext uri="{FF2B5EF4-FFF2-40B4-BE49-F238E27FC236}">
                <a16:creationId xmlns:a16="http://schemas.microsoft.com/office/drawing/2014/main" id="{8E6332F8-5D44-4D55-92E9-FDD8E0758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95" y="3125500"/>
            <a:ext cx="5580000" cy="336737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9B3C1EF-B6D0-4A38-A682-A026B6FC52FC}"/>
              </a:ext>
            </a:extLst>
          </p:cNvPr>
          <p:cNvSpPr txBox="1"/>
          <p:nvPr/>
        </p:nvSpPr>
        <p:spPr>
          <a:xfrm>
            <a:off x="393405" y="2041451"/>
            <a:ext cx="5702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Rozšíření 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Vytváří uživatelsky příjemnější prostředí</a:t>
            </a:r>
          </a:p>
        </p:txBody>
      </p:sp>
    </p:spTree>
    <p:extLst>
      <p:ext uri="{BB962C8B-B14F-4D97-AF65-F5344CB8AC3E}">
        <p14:creationId xmlns:p14="http://schemas.microsoft.com/office/powerpoint/2010/main" val="3265919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B43FD-7EDF-49CE-AD9E-72B8AD4D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JASP</a:t>
            </a:r>
          </a:p>
        </p:txBody>
      </p:sp>
      <p:pic>
        <p:nvPicPr>
          <p:cNvPr id="5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40CB3E8A-8547-47D6-BB10-9A0BEBE55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365125"/>
            <a:ext cx="2520000" cy="2520000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A0D1F7F-F1EE-41C3-A093-91F5B536B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46612"/>
            <a:ext cx="5580000" cy="314154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A88DAD8-4DD9-4BBD-9112-4071AB5C27D9}"/>
              </a:ext>
            </a:extLst>
          </p:cNvPr>
          <p:cNvSpPr txBox="1"/>
          <p:nvPr/>
        </p:nvSpPr>
        <p:spPr>
          <a:xfrm>
            <a:off x="446568" y="1500713"/>
            <a:ext cx="5507086" cy="54784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Volně dostupný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Tradiční i </a:t>
            </a:r>
            <a:r>
              <a:rPr lang="cs-CZ" sz="2800" b="1" dirty="0" err="1"/>
              <a:t>Bayesiánský</a:t>
            </a:r>
            <a:r>
              <a:rPr lang="cs-CZ" sz="2800" b="1" dirty="0"/>
              <a:t> přístup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Do budoucna 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err="1"/>
              <a:t>Youtube</a:t>
            </a:r>
            <a:r>
              <a:rPr lang="cs-CZ" sz="2800" b="1" dirty="0"/>
              <a:t>:</a:t>
            </a:r>
          </a:p>
          <a:p>
            <a:r>
              <a:rPr lang="cs-CZ" dirty="0">
                <a:hlinkClick r:id="rId4"/>
              </a:rPr>
              <a:t>https://www.youtube.com/channel/UCSulowI4mXFyBkw3bmp7pXg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Manuál</a:t>
            </a:r>
            <a:r>
              <a:rPr lang="cs-CZ" b="1" dirty="0"/>
              <a:t>:</a:t>
            </a:r>
          </a:p>
          <a:p>
            <a:r>
              <a:rPr lang="cs-CZ" dirty="0">
                <a:hlinkClick r:id="rId5"/>
              </a:rPr>
              <a:t>https://static.jasp-stats.org/Statistical%20Analysis%20in%20JASP%20-%20A%20Students%20Guide%20v1.0.pdf</a:t>
            </a:r>
            <a:endParaRPr lang="cs-CZ" dirty="0"/>
          </a:p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32869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B43FD-7EDF-49CE-AD9E-72B8AD4D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Jamovi</a:t>
            </a:r>
            <a:endParaRPr lang="cs-CZ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A88DAD8-4DD9-4BBD-9112-4071AB5C27D9}"/>
              </a:ext>
            </a:extLst>
          </p:cNvPr>
          <p:cNvSpPr txBox="1"/>
          <p:nvPr/>
        </p:nvSpPr>
        <p:spPr>
          <a:xfrm>
            <a:off x="446568" y="1331437"/>
            <a:ext cx="5507086" cy="581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Volně dostupný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„od komunity komunitě“</a:t>
            </a:r>
          </a:p>
          <a:p>
            <a:endParaRPr lang="cs-C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Integrace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Zdroj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b="1" dirty="0">
                <a:hlinkClick r:id="rId2"/>
              </a:rPr>
              <a:t>https://www.jamovi.org/</a:t>
            </a:r>
            <a:endParaRPr lang="cs-C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err="1"/>
              <a:t>Youtube</a:t>
            </a:r>
            <a:r>
              <a:rPr lang="cs-CZ" sz="2800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b="1" dirty="0">
                <a:hlinkClick r:id="rId3"/>
              </a:rPr>
              <a:t>https://www.youtube.com/watch?v=mZomeS0tLxY</a:t>
            </a:r>
            <a:endParaRPr lang="cs-CZ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	</a:t>
            </a:r>
          </a:p>
        </p:txBody>
      </p:sp>
      <p:pic>
        <p:nvPicPr>
          <p:cNvPr id="8" name="Zástupný obsah 7" descr="Obsah obrázku text, klipart&#10;&#10;Popis byl vytvořen automaticky">
            <a:extLst>
              <a:ext uri="{FF2B5EF4-FFF2-40B4-BE49-F238E27FC236}">
                <a16:creationId xmlns:a16="http://schemas.microsoft.com/office/drawing/2014/main" id="{AAD82A40-C5B0-485F-81C5-981B0D495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77" y="452718"/>
            <a:ext cx="2520000" cy="2520000"/>
          </a:xfrm>
        </p:spPr>
      </p:pic>
      <p:pic>
        <p:nvPicPr>
          <p:cNvPr id="5" name="Obrázek 4" descr="Obsah obrázku text, počítač, elektronika, přenosný počítač&#10;&#10;Popis byl vytvořen automaticky">
            <a:extLst>
              <a:ext uri="{FF2B5EF4-FFF2-40B4-BE49-F238E27FC236}">
                <a16:creationId xmlns:a16="http://schemas.microsoft.com/office/drawing/2014/main" id="{1FDA65EB-1E60-4B6C-9436-ED76C3D959E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66" y="3429000"/>
            <a:ext cx="5371751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03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E4E9F-E2DE-4943-A3D0-A5A433FEF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G-</a:t>
            </a:r>
            <a:r>
              <a:rPr lang="cs-CZ" b="1" dirty="0" err="1"/>
              <a:t>power</a:t>
            </a:r>
            <a:endParaRPr lang="cs-CZ" b="1" dirty="0"/>
          </a:p>
        </p:txBody>
      </p:sp>
      <p:pic>
        <p:nvPicPr>
          <p:cNvPr id="5" name="Zástupný obsah 4" descr="Obsah obrázku nůžky, interiér, dvojice, hrníček&#10;&#10;Popis byl vytvořen automaticky">
            <a:extLst>
              <a:ext uri="{FF2B5EF4-FFF2-40B4-BE49-F238E27FC236}">
                <a16:creationId xmlns:a16="http://schemas.microsoft.com/office/drawing/2014/main" id="{331251AE-E061-4EDB-8585-493B5FC24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365125"/>
            <a:ext cx="2520000" cy="2520000"/>
          </a:xfrm>
        </p:spPr>
      </p:pic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030B5CEB-7EBE-4D88-9C3B-B854BD4C7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70" y="3166846"/>
            <a:ext cx="2880000" cy="347881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C315A0C-A8E8-47B5-A52A-0335920B78FA}"/>
              </a:ext>
            </a:extLst>
          </p:cNvPr>
          <p:cNvSpPr txBox="1"/>
          <p:nvPr/>
        </p:nvSpPr>
        <p:spPr>
          <a:xfrm>
            <a:off x="685800" y="2151529"/>
            <a:ext cx="641424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Volně</a:t>
            </a:r>
            <a:r>
              <a:rPr lang="cs-CZ" b="1" dirty="0"/>
              <a:t> </a:t>
            </a:r>
            <a:r>
              <a:rPr lang="cs-CZ" sz="2800" b="1" dirty="0"/>
              <a:t>dostupný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Analýzy statistické síly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Výpočet velikosti vzorku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Manuál:</a:t>
            </a:r>
          </a:p>
          <a:p>
            <a:r>
              <a:rPr lang="cs-CZ" dirty="0">
                <a:hlinkClick r:id="rId4"/>
              </a:rPr>
              <a:t>http://www.psychologie.hhu.de/fileadmin/redaktion/Fakultaeten/Mathematisch-Naturwissenschaftliche_Fakultaet/Psychologie/AAP/gpower/GPowerManual.pdf</a:t>
            </a:r>
            <a:endParaRPr lang="cs-CZ" dirty="0"/>
          </a:p>
          <a:p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195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E9DA0-9F14-40F7-A51D-89D60294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Statistica</a:t>
            </a:r>
            <a:endParaRPr lang="cs-CZ" b="1" dirty="0"/>
          </a:p>
        </p:txBody>
      </p:sp>
      <p:pic>
        <p:nvPicPr>
          <p:cNvPr id="9" name="Zástupný obsah 8" descr="Obsah obrázku okno&#10;&#10;Popis byl vytvořen automaticky">
            <a:extLst>
              <a:ext uri="{FF2B5EF4-FFF2-40B4-BE49-F238E27FC236}">
                <a16:creationId xmlns:a16="http://schemas.microsoft.com/office/drawing/2014/main" id="{6B8316E9-6AB1-4081-BD23-8CCA96952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365125"/>
            <a:ext cx="2520000" cy="2520000"/>
          </a:xfrm>
        </p:spPr>
      </p:pic>
      <p:pic>
        <p:nvPicPr>
          <p:cNvPr id="13" name="Obrázek 12" descr="Obsah obrázku snímek obrazovky&#10;&#10;Popis byl vytvořen automaticky">
            <a:extLst>
              <a:ext uri="{FF2B5EF4-FFF2-40B4-BE49-F238E27FC236}">
                <a16:creationId xmlns:a16="http://schemas.microsoft.com/office/drawing/2014/main" id="{D97E0D6A-46C7-4949-B07F-6F0C52126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14" y="3612875"/>
            <a:ext cx="4690286" cy="2880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0904664-489E-422D-A4E8-9921EB3C869A}"/>
              </a:ext>
            </a:extLst>
          </p:cNvPr>
          <p:cNvSpPr txBox="1"/>
          <p:nvPr/>
        </p:nvSpPr>
        <p:spPr>
          <a:xfrm>
            <a:off x="622852" y="2133600"/>
            <a:ext cx="581770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Licencovaný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Microsoft software</a:t>
            </a:r>
          </a:p>
          <a:p>
            <a:endParaRPr lang="cs-CZ" sz="2800" b="1" dirty="0"/>
          </a:p>
          <a:p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Manuál</a:t>
            </a:r>
          </a:p>
          <a:p>
            <a:r>
              <a:rPr lang="cs-CZ" dirty="0">
                <a:hlinkClick r:id="rId4"/>
              </a:rPr>
              <a:t>http://www.statsoft.cz/file1/PDF/StrucnyManualSTATISTICA.pdf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5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D99EE-5E2D-4052-B675-207738E3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Winsteps</a:t>
            </a:r>
            <a:endParaRPr lang="cs-CZ" b="1" dirty="0"/>
          </a:p>
        </p:txBody>
      </p:sp>
      <p:pic>
        <p:nvPicPr>
          <p:cNvPr id="5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8A4D6487-B15B-46D8-A1D1-95A36692E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365125"/>
            <a:ext cx="2520000" cy="2520000"/>
          </a:xfrm>
        </p:spPr>
      </p:pic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BCFF6B06-4C9B-41FD-8BE5-042926E35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86" y="3429000"/>
            <a:ext cx="3235014" cy="2880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D51AE3C-24DF-45FE-ACA8-21516F23F76D}"/>
              </a:ext>
            </a:extLst>
          </p:cNvPr>
          <p:cNvSpPr txBox="1"/>
          <p:nvPr/>
        </p:nvSpPr>
        <p:spPr>
          <a:xfrm>
            <a:off x="838200" y="2123466"/>
            <a:ext cx="678628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Pro analýzy </a:t>
            </a:r>
            <a:r>
              <a:rPr lang="cs-CZ" sz="2800" b="1" dirty="0" err="1"/>
              <a:t>Raschových</a:t>
            </a:r>
            <a:r>
              <a:rPr lang="cs-CZ" sz="2800" b="1" dirty="0"/>
              <a:t> modelů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Manuál:</a:t>
            </a:r>
          </a:p>
          <a:p>
            <a:r>
              <a:rPr lang="cs-CZ" b="1" dirty="0">
                <a:hlinkClick r:id="rId4"/>
              </a:rPr>
              <a:t>https://archive.org/details/B-001-003-730/page/n139/mode</a:t>
            </a:r>
            <a:r>
              <a:rPr lang="cs-CZ" b="1">
                <a:hlinkClick r:id="rId4"/>
              </a:rPr>
              <a:t>/2up</a:t>
            </a:r>
            <a:endParaRPr lang="cs-CZ" b="1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481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D99EE-5E2D-4052-B675-207738E3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QDA </a:t>
            </a:r>
            <a:r>
              <a:rPr lang="cs-CZ" b="1" dirty="0" err="1"/>
              <a:t>Miner</a:t>
            </a:r>
            <a:endParaRPr lang="cs-CZ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D51AE3C-24DF-45FE-ACA8-21516F23F76D}"/>
              </a:ext>
            </a:extLst>
          </p:cNvPr>
          <p:cNvSpPr txBox="1"/>
          <p:nvPr/>
        </p:nvSpPr>
        <p:spPr>
          <a:xfrm>
            <a:off x="838200" y="2123466"/>
            <a:ext cx="678628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Postupy kvalitativního výzkumu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Manuál:</a:t>
            </a:r>
          </a:p>
          <a:p>
            <a:r>
              <a:rPr lang="cs-CZ" b="1" dirty="0">
                <a:hlinkClick r:id="rId2"/>
              </a:rPr>
              <a:t>https://provalisresearch.com/uploads/QDA-Miner-5-User-Guide-V1.2.pdf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0DF0CB4B-2D7E-47CA-B2FC-47769248D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77" y="467466"/>
            <a:ext cx="2518325" cy="2518325"/>
          </a:xfrm>
        </p:spPr>
      </p:pic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16F26A70-7A71-4BBE-BF58-1DC175B91DB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56800"/>
            <a:ext cx="5257800" cy="2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9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9E32-DEB1-4DDC-8A23-F7B337E8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4" y="2507869"/>
            <a:ext cx="8204391" cy="18422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6000" b="1" dirty="0"/>
              <a:t>Otázky ke statistickým softwarům?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23733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E7A02-C47B-45FA-9A3C-CB0971BC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Proč jsme tady my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9B967A-33B2-4D5D-8A4C-4E2B51BA3E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r>
              <a:rPr lang="cs-CZ" b="1" dirty="0"/>
              <a:t>21.9. Úvod, software, problémy</a:t>
            </a:r>
          </a:p>
          <a:p>
            <a:pPr lvl="1"/>
            <a:r>
              <a:rPr lang="cs-CZ" b="1" dirty="0"/>
              <a:t>Mgr. Lukáš Čunek</a:t>
            </a:r>
          </a:p>
          <a:p>
            <a:pPr lvl="0">
              <a:lnSpc>
                <a:spcPct val="100000"/>
              </a:lnSpc>
            </a:pPr>
            <a:r>
              <a:rPr lang="cs-CZ" b="1" dirty="0"/>
              <a:t>5.10. Testování hypotéz</a:t>
            </a:r>
          </a:p>
          <a:p>
            <a:pPr lvl="1"/>
            <a:r>
              <a:rPr lang="cs-CZ" b="1" dirty="0"/>
              <a:t>Mgr. David Lacko</a:t>
            </a:r>
          </a:p>
          <a:p>
            <a:pPr lvl="0">
              <a:lnSpc>
                <a:spcPct val="100000"/>
              </a:lnSpc>
            </a:pPr>
            <a:r>
              <a:rPr lang="cs-CZ" b="1" dirty="0"/>
              <a:t>12.10. Základní statistické pojmy</a:t>
            </a:r>
          </a:p>
          <a:p>
            <a:pPr lvl="1"/>
            <a:r>
              <a:rPr lang="cs-CZ" b="1" dirty="0"/>
              <a:t>Mgr. Tomáš Prošek - online</a:t>
            </a:r>
          </a:p>
          <a:p>
            <a:r>
              <a:rPr lang="cs-CZ" b="1" dirty="0"/>
              <a:t>19.10. Velikost účinku </a:t>
            </a:r>
          </a:p>
          <a:p>
            <a:pPr lvl="1"/>
            <a:r>
              <a:rPr lang="cs-CZ" b="1" dirty="0"/>
              <a:t>Mgr. Tomáš Prošek - online</a:t>
            </a:r>
          </a:p>
          <a:p>
            <a:r>
              <a:rPr lang="cs-CZ" b="1" dirty="0"/>
              <a:t>26.10. Statistická síla</a:t>
            </a:r>
          </a:p>
          <a:p>
            <a:pPr lvl="1"/>
            <a:r>
              <a:rPr lang="cs-CZ" altLang="ko-KR" b="1" dirty="0">
                <a:cs typeface="Arial" pitchFamily="34" charset="0"/>
              </a:rPr>
              <a:t>Mgr. Tomáš Prošek – online</a:t>
            </a:r>
            <a:endParaRPr lang="cs-CZ" b="1" dirty="0"/>
          </a:p>
          <a:p>
            <a:r>
              <a:rPr lang="cs-CZ" b="1" dirty="0"/>
              <a:t>2.11. Práce s daty</a:t>
            </a:r>
          </a:p>
          <a:p>
            <a:pPr lvl="1"/>
            <a:r>
              <a:rPr lang="cs-CZ" altLang="ko-KR" sz="1400" b="1" dirty="0">
                <a:cs typeface="Arial" pitchFamily="34" charset="0"/>
              </a:rPr>
              <a:t>Mgr. Lukáš Čunek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7DF99E-CB6E-4757-947F-25523F69C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284751" cy="4200245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r>
              <a:rPr lang="cs-CZ" b="1" dirty="0"/>
              <a:t>9.11. Testování ekvivalence</a:t>
            </a:r>
          </a:p>
          <a:p>
            <a:pPr lvl="1"/>
            <a:r>
              <a:rPr lang="cs-CZ" b="1" dirty="0"/>
              <a:t>Mgr. Tomáš Prošek – online</a:t>
            </a:r>
          </a:p>
          <a:p>
            <a:r>
              <a:rPr lang="cs-CZ" b="1" dirty="0"/>
              <a:t>16.11. Vizualizace dat </a:t>
            </a:r>
          </a:p>
          <a:p>
            <a:pPr lvl="1"/>
            <a:r>
              <a:rPr lang="cs-CZ" b="1" dirty="0"/>
              <a:t>Mgr. Tomáš Prošek – online</a:t>
            </a:r>
            <a:endParaRPr lang="cs-CZ" dirty="0"/>
          </a:p>
          <a:p>
            <a:r>
              <a:rPr lang="cs-CZ" b="1" dirty="0"/>
              <a:t>23.11. Invariance měření</a:t>
            </a:r>
          </a:p>
          <a:p>
            <a:pPr lvl="1"/>
            <a:r>
              <a:rPr lang="cs-CZ" b="1" dirty="0"/>
              <a:t>Zatím neznámo</a:t>
            </a:r>
          </a:p>
          <a:p>
            <a:r>
              <a:rPr lang="cs-CZ" b="1" dirty="0"/>
              <a:t>30.11. IRT</a:t>
            </a:r>
          </a:p>
          <a:p>
            <a:pPr lvl="1"/>
            <a:r>
              <a:rPr lang="cs-CZ" b="1" dirty="0"/>
              <a:t>Mgr. Lukáš Čunek</a:t>
            </a:r>
          </a:p>
          <a:p>
            <a:r>
              <a:rPr lang="cs-CZ" b="1" dirty="0"/>
              <a:t>7.12. Hodnotící škály a párová porovnávání</a:t>
            </a:r>
          </a:p>
          <a:p>
            <a:pPr lvl="1"/>
            <a:r>
              <a:rPr lang="cs-CZ" b="1" dirty="0"/>
              <a:t>Mgr. Lukáš Čunek a Mgr. Tomáš Prošek</a:t>
            </a:r>
          </a:p>
          <a:p>
            <a:r>
              <a:rPr lang="cs-CZ" b="1" dirty="0"/>
              <a:t>14.12 Shrnutí</a:t>
            </a:r>
          </a:p>
          <a:p>
            <a:pPr lvl="1"/>
            <a:r>
              <a:rPr lang="cs-CZ" b="1" dirty="0"/>
              <a:t>Nejspíš všichni</a:t>
            </a:r>
          </a:p>
          <a:p>
            <a:pPr marL="457200" lvl="1" indent="0">
              <a:buNone/>
            </a:pPr>
            <a:endParaRPr lang="cs-CZ" sz="2000" b="1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73740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9E32-DEB1-4DDC-8A23-F7B337E8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4" y="2897204"/>
            <a:ext cx="8204391" cy="10635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6000" b="1" dirty="0"/>
              <a:t>Jakékoliv jiné otázky?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10518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9E32-DEB1-4DDC-8A23-F7B337E8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4" y="2143976"/>
            <a:ext cx="8204391" cy="18422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000" b="1" dirty="0"/>
              <a:t>Děkuji za pozornost!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2043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9E32-DEB1-4DDC-8A23-F7B337E8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4" y="2255762"/>
            <a:ext cx="8204391" cy="234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000" b="1" dirty="0"/>
              <a:t>Otázky k organizaci kurzu?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23548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9E32-DEB1-4DDC-8A23-F7B337E8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4" y="2255762"/>
            <a:ext cx="8204391" cy="23464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6000" b="1" dirty="0"/>
              <a:t>Problémy současné vědecké psychologie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0647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67DD7-D4DB-40AB-BBB4-1E14CDAC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Konfirmační vs. Explorační výzkum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79DA29-681C-49AD-B8F7-73684498C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Explorační – prvotní výzkumy</a:t>
            </a:r>
          </a:p>
          <a:p>
            <a:endParaRPr lang="cs-CZ" b="1" dirty="0"/>
          </a:p>
          <a:p>
            <a:r>
              <a:rPr lang="cs-CZ" b="1" dirty="0"/>
              <a:t>Konfirmační – potvrzování teorie</a:t>
            </a:r>
          </a:p>
        </p:txBody>
      </p:sp>
    </p:spTree>
    <p:extLst>
      <p:ext uri="{BB962C8B-B14F-4D97-AF65-F5344CB8AC3E}">
        <p14:creationId xmlns:p14="http://schemas.microsoft.com/office/powerpoint/2010/main" val="414115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D7BDC-3516-4698-BF93-00044CE2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P-</a:t>
            </a:r>
            <a:r>
              <a:rPr lang="cs-CZ" b="1" dirty="0" err="1"/>
              <a:t>hacking</a:t>
            </a:r>
            <a:r>
              <a:rPr lang="cs-CZ" b="1" dirty="0"/>
              <a:t> – podstata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F2CDBE-194E-4BF1-971C-46F046205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altLang="ko-KR" b="1" dirty="0">
              <a:cs typeface="Arial" pitchFamily="34" charset="0"/>
            </a:endParaRPr>
          </a:p>
          <a:p>
            <a:r>
              <a:rPr lang="cs-CZ" altLang="ko-KR" b="1" dirty="0">
                <a:cs typeface="Arial" pitchFamily="34" charset="0"/>
              </a:rPr>
              <a:t>Manipulace s daty nebo statistickými analýzami za účelem získání signifikantních výsledků</a:t>
            </a:r>
            <a:endParaRPr lang="ko-KR" altLang="en-US" b="1" dirty="0">
              <a:cs typeface="Arial" pitchFamily="34" charset="0"/>
            </a:endParaRPr>
          </a:p>
          <a:p>
            <a:endParaRPr lang="cs-CZ" b="1" dirty="0"/>
          </a:p>
          <a:p>
            <a:r>
              <a:rPr lang="cs-CZ" altLang="ko-KR" b="1" dirty="0">
                <a:cs typeface="Arial" pitchFamily="34" charset="0"/>
              </a:rPr>
              <a:t>Statistické postupy nejsou voleny z hlediska vhodnosti pro daný kontext ale z hlediska schopnosti generovat signifikantní výsledky</a:t>
            </a:r>
          </a:p>
          <a:p>
            <a:endParaRPr lang="cs-CZ" altLang="ko-KR" b="1" dirty="0">
              <a:cs typeface="Arial" pitchFamily="34" charset="0"/>
            </a:endParaRPr>
          </a:p>
          <a:p>
            <a:r>
              <a:rPr lang="cs-CZ" altLang="ko-KR" b="1" dirty="0">
                <a:cs typeface="Arial" pitchFamily="34" charset="0"/>
              </a:rPr>
              <a:t>Statistické postupy tedy nejsou naplánovány dopředu, nebo dochází k jejich změně v kontextu situace</a:t>
            </a:r>
            <a:endParaRPr lang="ko-KR" altLang="en-US" b="1" dirty="0"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7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7663E-6866-4B8D-9C8F-5FE51508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P-</a:t>
            </a:r>
            <a:r>
              <a:rPr lang="cs-CZ" b="1" dirty="0" err="1"/>
              <a:t>hacking</a:t>
            </a:r>
            <a:r>
              <a:rPr lang="cs-CZ" b="1" dirty="0"/>
              <a:t> – jak k tomu dochází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881D43-49CF-42E5-886B-E8E24D3E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b="1" dirty="0"/>
          </a:p>
          <a:p>
            <a:r>
              <a:rPr lang="cs-CZ" b="1" dirty="0"/>
              <a:t>V důsledku chyby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V důsledku mezery ve znalostech</a:t>
            </a:r>
          </a:p>
          <a:p>
            <a:endParaRPr lang="cs-CZ" b="1" dirty="0"/>
          </a:p>
          <a:p>
            <a:r>
              <a:rPr lang="cs-CZ" b="1" dirty="0"/>
              <a:t>Záměrně</a:t>
            </a:r>
          </a:p>
        </p:txBody>
      </p:sp>
    </p:spTree>
    <p:extLst>
      <p:ext uri="{BB962C8B-B14F-4D97-AF65-F5344CB8AC3E}">
        <p14:creationId xmlns:p14="http://schemas.microsoft.com/office/powerpoint/2010/main" val="9069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C7372-CB6C-44D0-9F2E-E2FC3304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P-</a:t>
            </a:r>
            <a:r>
              <a:rPr lang="cs-CZ" b="1" dirty="0" err="1"/>
              <a:t>hacking</a:t>
            </a:r>
            <a:r>
              <a:rPr lang="cs-CZ" b="1" dirty="0"/>
              <a:t> – proč se to děje?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CA400F-57C3-4FBB-A205-453E68E29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ko-KR" b="1" dirty="0">
              <a:cs typeface="Arial" pitchFamily="34" charset="0"/>
            </a:endParaRPr>
          </a:p>
          <a:p>
            <a:r>
              <a:rPr lang="cs-CZ" altLang="ko-KR" b="1" dirty="0">
                <a:cs typeface="Arial" pitchFamily="34" charset="0"/>
              </a:rPr>
              <a:t>Nesignifikantní výsledky nelze publikovat</a:t>
            </a:r>
          </a:p>
          <a:p>
            <a:endParaRPr lang="cs-CZ" altLang="ko-KR" b="1" dirty="0">
              <a:cs typeface="Arial" pitchFamily="34" charset="0"/>
            </a:endParaRPr>
          </a:p>
          <a:p>
            <a:r>
              <a:rPr lang="cs-CZ" altLang="ko-KR" b="1" dirty="0">
                <a:cs typeface="Arial" pitchFamily="34" charset="0"/>
              </a:rPr>
              <a:t>Publikace generují zisk a vědecké renomé</a:t>
            </a:r>
          </a:p>
          <a:p>
            <a:endParaRPr lang="cs-CZ" altLang="ko-KR" b="1" dirty="0">
              <a:cs typeface="Arial" pitchFamily="34" charset="0"/>
            </a:endParaRPr>
          </a:p>
          <a:p>
            <a:r>
              <a:rPr lang="cs-CZ" altLang="ko-KR" b="1" dirty="0">
                <a:cs typeface="Arial" pitchFamily="34" charset="0"/>
              </a:rPr>
              <a:t>Investice času a úsilí je příliš velká na to, abychom výzkum uzavřeli bez hmatatelného výsledku</a:t>
            </a:r>
            <a:endParaRPr lang="ko-KR" altLang="en-US" b="1" dirty="0"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82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664</TotalTime>
  <Words>833</Words>
  <Application>Microsoft Office PowerPoint</Application>
  <PresentationFormat>Širokoúhlá obrazovka</PresentationFormat>
  <Paragraphs>211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Ion</vt:lpstr>
      <vt:lpstr>Rozšířený úvod do inferenční statistiky</vt:lpstr>
      <vt:lpstr>Proč jste tady?</vt:lpstr>
      <vt:lpstr>Proč jsme tady my</vt:lpstr>
      <vt:lpstr>Otázky k organizaci kurzu?</vt:lpstr>
      <vt:lpstr>Problémy současné vědecké psychologie</vt:lpstr>
      <vt:lpstr>Konfirmační vs. Explorační výzkum</vt:lpstr>
      <vt:lpstr>P-hacking – podstata</vt:lpstr>
      <vt:lpstr>P-hacking – jak k tomu dochází</vt:lpstr>
      <vt:lpstr>P-hacking – proč se to děje?</vt:lpstr>
      <vt:lpstr>P-hacking – jak na to?</vt:lpstr>
      <vt:lpstr>P-hacking - důsledky</vt:lpstr>
      <vt:lpstr>HARKing</vt:lpstr>
      <vt:lpstr>Replikační krize</vt:lpstr>
      <vt:lpstr>Replikační krize – co ji způsobuje</vt:lpstr>
      <vt:lpstr>Posun ve vnímání</vt:lpstr>
      <vt:lpstr>Crash course statistics </vt:lpstr>
      <vt:lpstr>Otázky k problémů vědecké psychologie?</vt:lpstr>
      <vt:lpstr>Statistické softwary</vt:lpstr>
      <vt:lpstr>Statistické softwary</vt:lpstr>
      <vt:lpstr>SPSS</vt:lpstr>
      <vt:lpstr>R </vt:lpstr>
      <vt:lpstr>Rstudio</vt:lpstr>
      <vt:lpstr>JASP</vt:lpstr>
      <vt:lpstr>Jamovi</vt:lpstr>
      <vt:lpstr>G-power</vt:lpstr>
      <vt:lpstr>Statistica</vt:lpstr>
      <vt:lpstr>Winsteps</vt:lpstr>
      <vt:lpstr>QDA Miner</vt:lpstr>
      <vt:lpstr>Otázky ke statistickým softwarům?</vt:lpstr>
      <vt:lpstr>Jakékoliv jiné otázky?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Rozšířený úvod do inferenční statistiky</dc:title>
  <dc:creator>Lukas Čunek</dc:creator>
  <cp:lastModifiedBy>Lukáš Čunek</cp:lastModifiedBy>
  <cp:revision>37</cp:revision>
  <dcterms:created xsi:type="dcterms:W3CDTF">2020-02-19T16:17:55Z</dcterms:created>
  <dcterms:modified xsi:type="dcterms:W3CDTF">2021-09-21T10:25:05Z</dcterms:modified>
</cp:coreProperties>
</file>