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2"/>
  </p:notesMasterIdLst>
  <p:sldIdLst>
    <p:sldId id="256" r:id="rId2"/>
    <p:sldId id="315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3" r:id="rId12"/>
    <p:sldId id="264" r:id="rId13"/>
    <p:sldId id="270" r:id="rId14"/>
    <p:sldId id="271" r:id="rId15"/>
    <p:sldId id="269" r:id="rId16"/>
    <p:sldId id="265" r:id="rId17"/>
    <p:sldId id="268" r:id="rId18"/>
    <p:sldId id="273" r:id="rId19"/>
    <p:sldId id="272" r:id="rId20"/>
    <p:sldId id="274" r:id="rId21"/>
    <p:sldId id="275" r:id="rId22"/>
    <p:sldId id="276" r:id="rId23"/>
    <p:sldId id="277" r:id="rId24"/>
    <p:sldId id="299" r:id="rId25"/>
    <p:sldId id="278" r:id="rId26"/>
    <p:sldId id="280" r:id="rId27"/>
    <p:sldId id="279" r:id="rId28"/>
    <p:sldId id="281" r:id="rId29"/>
    <p:sldId id="293" r:id="rId30"/>
    <p:sldId id="282" r:id="rId31"/>
    <p:sldId id="283" r:id="rId32"/>
    <p:sldId id="285" r:id="rId33"/>
    <p:sldId id="284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4" r:id="rId42"/>
    <p:sldId id="295" r:id="rId43"/>
    <p:sldId id="296" r:id="rId44"/>
    <p:sldId id="297" r:id="rId45"/>
    <p:sldId id="298" r:id="rId46"/>
    <p:sldId id="300" r:id="rId47"/>
    <p:sldId id="301" r:id="rId48"/>
    <p:sldId id="302" r:id="rId49"/>
    <p:sldId id="303" r:id="rId50"/>
    <p:sldId id="304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řemysl Bar" userId="e729b752-3125-4e78-a7e7-46c1a5182e56" providerId="ADAL" clId="{F59964BB-92FF-4917-B1C9-FF0924771BCF}"/>
    <pc:docChg chg="custSel delSld modSld">
      <pc:chgData name="Přemysl Bar" userId="e729b752-3125-4e78-a7e7-46c1a5182e56" providerId="ADAL" clId="{F59964BB-92FF-4917-B1C9-FF0924771BCF}" dt="2021-12-22T18:03:17.811" v="136" actId="20577"/>
      <pc:docMkLst>
        <pc:docMk/>
      </pc:docMkLst>
      <pc:sldChg chg="addSp modSp mod">
        <pc:chgData name="Přemysl Bar" userId="e729b752-3125-4e78-a7e7-46c1a5182e56" providerId="ADAL" clId="{F59964BB-92FF-4917-B1C9-FF0924771BCF}" dt="2021-12-22T17:32:02.479" v="28" actId="1076"/>
        <pc:sldMkLst>
          <pc:docMk/>
          <pc:sldMk cId="1644986703" sldId="265"/>
        </pc:sldMkLst>
        <pc:spChg chg="mod">
          <ac:chgData name="Přemysl Bar" userId="e729b752-3125-4e78-a7e7-46c1a5182e56" providerId="ADAL" clId="{F59964BB-92FF-4917-B1C9-FF0924771BCF}" dt="2021-12-22T17:30:13.601" v="1" actId="12"/>
          <ac:spMkLst>
            <pc:docMk/>
            <pc:sldMk cId="1644986703" sldId="265"/>
            <ac:spMk id="3" creationId="{8AA2C25E-70DE-4F98-9B07-EEAB36F00F58}"/>
          </ac:spMkLst>
        </pc:spChg>
        <pc:spChg chg="add mod">
          <ac:chgData name="Přemysl Bar" userId="e729b752-3125-4e78-a7e7-46c1a5182e56" providerId="ADAL" clId="{F59964BB-92FF-4917-B1C9-FF0924771BCF}" dt="2021-12-22T17:32:02.479" v="28" actId="1076"/>
          <ac:spMkLst>
            <pc:docMk/>
            <pc:sldMk cId="1644986703" sldId="265"/>
            <ac:spMk id="4" creationId="{EB154E01-599A-49D7-9046-435F6ED43933}"/>
          </ac:spMkLst>
        </pc:spChg>
        <pc:spChg chg="add mod">
          <ac:chgData name="Přemysl Bar" userId="e729b752-3125-4e78-a7e7-46c1a5182e56" providerId="ADAL" clId="{F59964BB-92FF-4917-B1C9-FF0924771BCF}" dt="2021-12-22T17:31:58.265" v="27" actId="1076"/>
          <ac:spMkLst>
            <pc:docMk/>
            <pc:sldMk cId="1644986703" sldId="265"/>
            <ac:spMk id="5" creationId="{178AC5CA-006C-4EFD-803C-C4B5B216492A}"/>
          </ac:spMkLst>
        </pc:spChg>
        <pc:picChg chg="mod">
          <ac:chgData name="Přemysl Bar" userId="e729b752-3125-4e78-a7e7-46c1a5182e56" providerId="ADAL" clId="{F59964BB-92FF-4917-B1C9-FF0924771BCF}" dt="2021-12-22T17:30:46.839" v="6" actId="1076"/>
          <ac:picMkLst>
            <pc:docMk/>
            <pc:sldMk cId="1644986703" sldId="265"/>
            <ac:picMk id="1026" creationId="{BE91057C-6676-452C-A1BC-D067E4430043}"/>
          </ac:picMkLst>
        </pc:picChg>
      </pc:sldChg>
      <pc:sldChg chg="modSp mod">
        <pc:chgData name="Přemysl Bar" userId="e729b752-3125-4e78-a7e7-46c1a5182e56" providerId="ADAL" clId="{F59964BB-92FF-4917-B1C9-FF0924771BCF}" dt="2021-12-22T17:32:55.903" v="31" actId="114"/>
        <pc:sldMkLst>
          <pc:docMk/>
          <pc:sldMk cId="725869385" sldId="272"/>
        </pc:sldMkLst>
        <pc:spChg chg="mod">
          <ac:chgData name="Přemysl Bar" userId="e729b752-3125-4e78-a7e7-46c1a5182e56" providerId="ADAL" clId="{F59964BB-92FF-4917-B1C9-FF0924771BCF}" dt="2021-12-22T17:32:55.903" v="31" actId="114"/>
          <ac:spMkLst>
            <pc:docMk/>
            <pc:sldMk cId="725869385" sldId="272"/>
            <ac:spMk id="3" creationId="{243DE0C6-4B0E-4751-B8D6-3084C913D47E}"/>
          </ac:spMkLst>
        </pc:spChg>
      </pc:sldChg>
      <pc:sldChg chg="modSp mod">
        <pc:chgData name="Přemysl Bar" userId="e729b752-3125-4e78-a7e7-46c1a5182e56" providerId="ADAL" clId="{F59964BB-92FF-4917-B1C9-FF0924771BCF}" dt="2021-12-22T17:44:34.121" v="55" actId="20577"/>
        <pc:sldMkLst>
          <pc:docMk/>
          <pc:sldMk cId="2715859279" sldId="281"/>
        </pc:sldMkLst>
        <pc:spChg chg="mod">
          <ac:chgData name="Přemysl Bar" userId="e729b752-3125-4e78-a7e7-46c1a5182e56" providerId="ADAL" clId="{F59964BB-92FF-4917-B1C9-FF0924771BCF}" dt="2021-12-22T17:44:34.121" v="55" actId="20577"/>
          <ac:spMkLst>
            <pc:docMk/>
            <pc:sldMk cId="2715859279" sldId="281"/>
            <ac:spMk id="2" creationId="{5E96E92B-FCFE-4109-8CB4-DE7D033C743F}"/>
          </ac:spMkLst>
        </pc:spChg>
      </pc:sldChg>
      <pc:sldChg chg="modSp mod">
        <pc:chgData name="Přemysl Bar" userId="e729b752-3125-4e78-a7e7-46c1a5182e56" providerId="ADAL" clId="{F59964BB-92FF-4917-B1C9-FF0924771BCF}" dt="2021-12-22T17:46:11.244" v="56" actId="20577"/>
        <pc:sldMkLst>
          <pc:docMk/>
          <pc:sldMk cId="169863842" sldId="283"/>
        </pc:sldMkLst>
        <pc:spChg chg="mod">
          <ac:chgData name="Přemysl Bar" userId="e729b752-3125-4e78-a7e7-46c1a5182e56" providerId="ADAL" clId="{F59964BB-92FF-4917-B1C9-FF0924771BCF}" dt="2021-12-22T17:46:11.244" v="56" actId="20577"/>
          <ac:spMkLst>
            <pc:docMk/>
            <pc:sldMk cId="169863842" sldId="283"/>
            <ac:spMk id="2" creationId="{FE91C18B-6C74-45F6-8FD8-C805B9B8162F}"/>
          </ac:spMkLst>
        </pc:spChg>
      </pc:sldChg>
      <pc:sldChg chg="modSp mod">
        <pc:chgData name="Přemysl Bar" userId="e729b752-3125-4e78-a7e7-46c1a5182e56" providerId="ADAL" clId="{F59964BB-92FF-4917-B1C9-FF0924771BCF}" dt="2021-12-22T17:46:52.591" v="58" actId="1076"/>
        <pc:sldMkLst>
          <pc:docMk/>
          <pc:sldMk cId="1991246269" sldId="285"/>
        </pc:sldMkLst>
        <pc:spChg chg="mod">
          <ac:chgData name="Přemysl Bar" userId="e729b752-3125-4e78-a7e7-46c1a5182e56" providerId="ADAL" clId="{F59964BB-92FF-4917-B1C9-FF0924771BCF}" dt="2021-12-22T17:46:52.591" v="58" actId="1076"/>
          <ac:spMkLst>
            <pc:docMk/>
            <pc:sldMk cId="1991246269" sldId="285"/>
            <ac:spMk id="2" creationId="{69768A3B-190C-48D9-8775-937C3F693F0A}"/>
          </ac:spMkLst>
        </pc:spChg>
      </pc:sldChg>
      <pc:sldChg chg="modSp mod">
        <pc:chgData name="Přemysl Bar" userId="e729b752-3125-4e78-a7e7-46c1a5182e56" providerId="ADAL" clId="{F59964BB-92FF-4917-B1C9-FF0924771BCF}" dt="2021-12-22T17:49:20.052" v="71" actId="1035"/>
        <pc:sldMkLst>
          <pc:docMk/>
          <pc:sldMk cId="2259118137" sldId="286"/>
        </pc:sldMkLst>
        <pc:spChg chg="mod">
          <ac:chgData name="Přemysl Bar" userId="e729b752-3125-4e78-a7e7-46c1a5182e56" providerId="ADAL" clId="{F59964BB-92FF-4917-B1C9-FF0924771BCF}" dt="2021-12-22T17:49:20.052" v="71" actId="1035"/>
          <ac:spMkLst>
            <pc:docMk/>
            <pc:sldMk cId="2259118137" sldId="286"/>
            <ac:spMk id="3" creationId="{C06A262C-E2D4-4483-ACDB-452FDE1B6E69}"/>
          </ac:spMkLst>
        </pc:spChg>
      </pc:sldChg>
      <pc:sldChg chg="modSp mod">
        <pc:chgData name="Přemysl Bar" userId="e729b752-3125-4e78-a7e7-46c1a5182e56" providerId="ADAL" clId="{F59964BB-92FF-4917-B1C9-FF0924771BCF}" dt="2021-12-22T17:50:01.264" v="72"/>
        <pc:sldMkLst>
          <pc:docMk/>
          <pc:sldMk cId="3390665880" sldId="287"/>
        </pc:sldMkLst>
        <pc:spChg chg="mod">
          <ac:chgData name="Přemysl Bar" userId="e729b752-3125-4e78-a7e7-46c1a5182e56" providerId="ADAL" clId="{F59964BB-92FF-4917-B1C9-FF0924771BCF}" dt="2021-12-22T17:50:01.264" v="72"/>
          <ac:spMkLst>
            <pc:docMk/>
            <pc:sldMk cId="3390665880" sldId="287"/>
            <ac:spMk id="3" creationId="{B160246B-DC25-4715-A2CA-661A11B06090}"/>
          </ac:spMkLst>
        </pc:spChg>
      </pc:sldChg>
      <pc:sldChg chg="modSp mod">
        <pc:chgData name="Přemysl Bar" userId="e729b752-3125-4e78-a7e7-46c1a5182e56" providerId="ADAL" clId="{F59964BB-92FF-4917-B1C9-FF0924771BCF}" dt="2021-12-22T17:50:54.691" v="80" actId="20577"/>
        <pc:sldMkLst>
          <pc:docMk/>
          <pc:sldMk cId="2346653695" sldId="288"/>
        </pc:sldMkLst>
        <pc:spChg chg="mod">
          <ac:chgData name="Přemysl Bar" userId="e729b752-3125-4e78-a7e7-46c1a5182e56" providerId="ADAL" clId="{F59964BB-92FF-4917-B1C9-FF0924771BCF}" dt="2021-12-22T17:50:54.691" v="80" actId="20577"/>
          <ac:spMkLst>
            <pc:docMk/>
            <pc:sldMk cId="2346653695" sldId="288"/>
            <ac:spMk id="2" creationId="{5E94FF79-D009-49BB-B21C-A20152B29B19}"/>
          </ac:spMkLst>
        </pc:spChg>
      </pc:sldChg>
      <pc:sldChg chg="addSp modSp mod">
        <pc:chgData name="Přemysl Bar" userId="e729b752-3125-4e78-a7e7-46c1a5182e56" providerId="ADAL" clId="{F59964BB-92FF-4917-B1C9-FF0924771BCF}" dt="2021-12-22T18:00:16.736" v="121" actId="1076"/>
        <pc:sldMkLst>
          <pc:docMk/>
          <pc:sldMk cId="4248555152" sldId="294"/>
        </pc:sldMkLst>
        <pc:graphicFrameChg chg="add mod modGraphic">
          <ac:chgData name="Přemysl Bar" userId="e729b752-3125-4e78-a7e7-46c1a5182e56" providerId="ADAL" clId="{F59964BB-92FF-4917-B1C9-FF0924771BCF}" dt="2021-12-22T18:00:08.403" v="120" actId="1076"/>
          <ac:graphicFrameMkLst>
            <pc:docMk/>
            <pc:sldMk cId="4248555152" sldId="294"/>
            <ac:graphicFrameMk id="3" creationId="{3F10BE8A-6E78-40FD-92C3-2E5D01C28E14}"/>
          </ac:graphicFrameMkLst>
        </pc:graphicFrameChg>
        <pc:graphicFrameChg chg="mod modGraphic">
          <ac:chgData name="Přemysl Bar" userId="e729b752-3125-4e78-a7e7-46c1a5182e56" providerId="ADAL" clId="{F59964BB-92FF-4917-B1C9-FF0924771BCF}" dt="2021-12-22T17:59:32.836" v="113" actId="1076"/>
          <ac:graphicFrameMkLst>
            <pc:docMk/>
            <pc:sldMk cId="4248555152" sldId="294"/>
            <ac:graphicFrameMk id="4" creationId="{8B32D92E-1011-420B-AC66-6BA5836A6377}"/>
          </ac:graphicFrameMkLst>
        </pc:graphicFrameChg>
        <pc:graphicFrameChg chg="add mod modGraphic">
          <ac:chgData name="Přemysl Bar" userId="e729b752-3125-4e78-a7e7-46c1a5182e56" providerId="ADAL" clId="{F59964BB-92FF-4917-B1C9-FF0924771BCF}" dt="2021-12-22T18:00:16.736" v="121" actId="1076"/>
          <ac:graphicFrameMkLst>
            <pc:docMk/>
            <pc:sldMk cId="4248555152" sldId="294"/>
            <ac:graphicFrameMk id="5" creationId="{4F61A6B8-31C1-4B81-B20C-9A888D10A28B}"/>
          </ac:graphicFrameMkLst>
        </pc:graphicFrameChg>
      </pc:sldChg>
      <pc:sldChg chg="modSp mod">
        <pc:chgData name="Přemysl Bar" userId="e729b752-3125-4e78-a7e7-46c1a5182e56" providerId="ADAL" clId="{F59964BB-92FF-4917-B1C9-FF0924771BCF}" dt="2021-12-22T17:37:10.123" v="52" actId="20577"/>
        <pc:sldMkLst>
          <pc:docMk/>
          <pc:sldMk cId="2244460271" sldId="299"/>
        </pc:sldMkLst>
        <pc:spChg chg="mod">
          <ac:chgData name="Přemysl Bar" userId="e729b752-3125-4e78-a7e7-46c1a5182e56" providerId="ADAL" clId="{F59964BB-92FF-4917-B1C9-FF0924771BCF}" dt="2021-12-22T17:36:57.182" v="50" actId="20577"/>
          <ac:spMkLst>
            <pc:docMk/>
            <pc:sldMk cId="2244460271" sldId="299"/>
            <ac:spMk id="3" creationId="{7F5AFF19-41C5-476E-8874-4154D85AAC96}"/>
          </ac:spMkLst>
        </pc:spChg>
        <pc:spChg chg="mod">
          <ac:chgData name="Přemysl Bar" userId="e729b752-3125-4e78-a7e7-46c1a5182e56" providerId="ADAL" clId="{F59964BB-92FF-4917-B1C9-FF0924771BCF}" dt="2021-12-22T17:37:10.123" v="52" actId="20577"/>
          <ac:spMkLst>
            <pc:docMk/>
            <pc:sldMk cId="2244460271" sldId="299"/>
            <ac:spMk id="4" creationId="{CD17846E-DC75-4E02-B74A-21DDB0C68E59}"/>
          </ac:spMkLst>
        </pc:spChg>
      </pc:sldChg>
      <pc:sldChg chg="modSp mod">
        <pc:chgData name="Přemysl Bar" userId="e729b752-3125-4e78-a7e7-46c1a5182e56" providerId="ADAL" clId="{F59964BB-92FF-4917-B1C9-FF0924771BCF}" dt="2021-12-22T18:03:17.811" v="136" actId="20577"/>
        <pc:sldMkLst>
          <pc:docMk/>
          <pc:sldMk cId="2313576320" sldId="301"/>
        </pc:sldMkLst>
        <pc:spChg chg="mod">
          <ac:chgData name="Přemysl Bar" userId="e729b752-3125-4e78-a7e7-46c1a5182e56" providerId="ADAL" clId="{F59964BB-92FF-4917-B1C9-FF0924771BCF}" dt="2021-12-22T18:03:17.811" v="136" actId="20577"/>
          <ac:spMkLst>
            <pc:docMk/>
            <pc:sldMk cId="2313576320" sldId="301"/>
            <ac:spMk id="2" creationId="{6A27EC14-9829-4A74-8C9D-B5226B1E1AB1}"/>
          </ac:spMkLst>
        </pc:spChg>
        <pc:spChg chg="mod">
          <ac:chgData name="Přemysl Bar" userId="e729b752-3125-4e78-a7e7-46c1a5182e56" providerId="ADAL" clId="{F59964BB-92FF-4917-B1C9-FF0924771BCF}" dt="2021-12-22T18:03:05.141" v="125" actId="27636"/>
          <ac:spMkLst>
            <pc:docMk/>
            <pc:sldMk cId="2313576320" sldId="301"/>
            <ac:spMk id="3" creationId="{A667D44F-32ED-4348-9F8C-70758AE11D34}"/>
          </ac:spMkLst>
        </pc:spChg>
      </pc:sldChg>
      <pc:sldChg chg="del">
        <pc:chgData name="Přemysl Bar" userId="e729b752-3125-4e78-a7e7-46c1a5182e56" providerId="ADAL" clId="{F59964BB-92FF-4917-B1C9-FF0924771BCF}" dt="2021-12-22T17:26:22.830" v="0" actId="2696"/>
        <pc:sldMkLst>
          <pc:docMk/>
          <pc:sldMk cId="824830302" sldId="305"/>
        </pc:sldMkLst>
      </pc:sldChg>
      <pc:sldChg chg="del">
        <pc:chgData name="Přemysl Bar" userId="e729b752-3125-4e78-a7e7-46c1a5182e56" providerId="ADAL" clId="{F59964BB-92FF-4917-B1C9-FF0924771BCF}" dt="2021-12-22T17:26:22.830" v="0" actId="2696"/>
        <pc:sldMkLst>
          <pc:docMk/>
          <pc:sldMk cId="3903982584" sldId="306"/>
        </pc:sldMkLst>
      </pc:sldChg>
      <pc:sldChg chg="del">
        <pc:chgData name="Přemysl Bar" userId="e729b752-3125-4e78-a7e7-46c1a5182e56" providerId="ADAL" clId="{F59964BB-92FF-4917-B1C9-FF0924771BCF}" dt="2021-12-22T17:26:22.830" v="0" actId="2696"/>
        <pc:sldMkLst>
          <pc:docMk/>
          <pc:sldMk cId="2681037204" sldId="307"/>
        </pc:sldMkLst>
      </pc:sldChg>
      <pc:sldChg chg="del">
        <pc:chgData name="Přemysl Bar" userId="e729b752-3125-4e78-a7e7-46c1a5182e56" providerId="ADAL" clId="{F59964BB-92FF-4917-B1C9-FF0924771BCF}" dt="2021-12-22T17:26:22.830" v="0" actId="2696"/>
        <pc:sldMkLst>
          <pc:docMk/>
          <pc:sldMk cId="3016674577" sldId="308"/>
        </pc:sldMkLst>
      </pc:sldChg>
      <pc:sldChg chg="del">
        <pc:chgData name="Přemysl Bar" userId="e729b752-3125-4e78-a7e7-46c1a5182e56" providerId="ADAL" clId="{F59964BB-92FF-4917-B1C9-FF0924771BCF}" dt="2021-12-22T17:26:22.830" v="0" actId="2696"/>
        <pc:sldMkLst>
          <pc:docMk/>
          <pc:sldMk cId="2838952715" sldId="309"/>
        </pc:sldMkLst>
      </pc:sldChg>
      <pc:sldChg chg="del">
        <pc:chgData name="Přemysl Bar" userId="e729b752-3125-4e78-a7e7-46c1a5182e56" providerId="ADAL" clId="{F59964BB-92FF-4917-B1C9-FF0924771BCF}" dt="2021-12-22T17:26:22.830" v="0" actId="2696"/>
        <pc:sldMkLst>
          <pc:docMk/>
          <pc:sldMk cId="1251313536" sldId="310"/>
        </pc:sldMkLst>
      </pc:sldChg>
      <pc:sldChg chg="del">
        <pc:chgData name="Přemysl Bar" userId="e729b752-3125-4e78-a7e7-46c1a5182e56" providerId="ADAL" clId="{F59964BB-92FF-4917-B1C9-FF0924771BCF}" dt="2021-12-22T17:26:22.830" v="0" actId="2696"/>
        <pc:sldMkLst>
          <pc:docMk/>
          <pc:sldMk cId="1813191400" sldId="311"/>
        </pc:sldMkLst>
      </pc:sldChg>
      <pc:sldChg chg="del">
        <pc:chgData name="Přemysl Bar" userId="e729b752-3125-4e78-a7e7-46c1a5182e56" providerId="ADAL" clId="{F59964BB-92FF-4917-B1C9-FF0924771BCF}" dt="2021-12-22T17:26:22.830" v="0" actId="2696"/>
        <pc:sldMkLst>
          <pc:docMk/>
          <pc:sldMk cId="539372786" sldId="312"/>
        </pc:sldMkLst>
      </pc:sldChg>
      <pc:sldChg chg="del">
        <pc:chgData name="Přemysl Bar" userId="e729b752-3125-4e78-a7e7-46c1a5182e56" providerId="ADAL" clId="{F59964BB-92FF-4917-B1C9-FF0924771BCF}" dt="2021-12-22T17:26:22.830" v="0" actId="2696"/>
        <pc:sldMkLst>
          <pc:docMk/>
          <pc:sldMk cId="3637238850" sldId="313"/>
        </pc:sldMkLst>
      </pc:sldChg>
      <pc:sldChg chg="del">
        <pc:chgData name="Přemysl Bar" userId="e729b752-3125-4e78-a7e7-46c1a5182e56" providerId="ADAL" clId="{F59964BB-92FF-4917-B1C9-FF0924771BCF}" dt="2021-12-22T17:26:22.830" v="0" actId="2696"/>
        <pc:sldMkLst>
          <pc:docMk/>
          <pc:sldMk cId="4081973489" sldId="314"/>
        </pc:sldMkLst>
      </pc:sldChg>
    </pc:docChg>
  </pc:docChgLst>
  <pc:docChgLst>
    <pc:chgData name="Přemysl Bar" userId="e729b752-3125-4e78-a7e7-46c1a5182e56" providerId="ADAL" clId="{DCE1D692-D7A2-4006-8EE8-CDC68BE499F7}"/>
    <pc:docChg chg="modSld">
      <pc:chgData name="Přemysl Bar" userId="e729b752-3125-4e78-a7e7-46c1a5182e56" providerId="ADAL" clId="{DCE1D692-D7A2-4006-8EE8-CDC68BE499F7}" dt="2022-12-15T06:40:48.908" v="1" actId="255"/>
      <pc:docMkLst>
        <pc:docMk/>
      </pc:docMkLst>
      <pc:sldChg chg="modSp mod">
        <pc:chgData name="Přemysl Bar" userId="e729b752-3125-4e78-a7e7-46c1a5182e56" providerId="ADAL" clId="{DCE1D692-D7A2-4006-8EE8-CDC68BE499F7}" dt="2022-12-15T06:38:45.107" v="0" actId="20577"/>
        <pc:sldMkLst>
          <pc:docMk/>
          <pc:sldMk cId="145929026" sldId="260"/>
        </pc:sldMkLst>
        <pc:spChg chg="mod">
          <ac:chgData name="Přemysl Bar" userId="e729b752-3125-4e78-a7e7-46c1a5182e56" providerId="ADAL" clId="{DCE1D692-D7A2-4006-8EE8-CDC68BE499F7}" dt="2022-12-15T06:38:45.107" v="0" actId="20577"/>
          <ac:spMkLst>
            <pc:docMk/>
            <pc:sldMk cId="145929026" sldId="260"/>
            <ac:spMk id="3" creationId="{8F0FB7A4-E107-4B14-8E53-F886A332E945}"/>
          </ac:spMkLst>
        </pc:spChg>
      </pc:sldChg>
      <pc:sldChg chg="modSp mod">
        <pc:chgData name="Přemysl Bar" userId="e729b752-3125-4e78-a7e7-46c1a5182e56" providerId="ADAL" clId="{DCE1D692-D7A2-4006-8EE8-CDC68BE499F7}" dt="2022-12-15T06:40:48.908" v="1" actId="255"/>
        <pc:sldMkLst>
          <pc:docMk/>
          <pc:sldMk cId="2542984724" sldId="269"/>
        </pc:sldMkLst>
        <pc:spChg chg="mod">
          <ac:chgData name="Přemysl Bar" userId="e729b752-3125-4e78-a7e7-46c1a5182e56" providerId="ADAL" clId="{DCE1D692-D7A2-4006-8EE8-CDC68BE499F7}" dt="2022-12-15T06:40:48.908" v="1" actId="255"/>
          <ac:spMkLst>
            <pc:docMk/>
            <pc:sldMk cId="2542984724" sldId="269"/>
            <ac:spMk id="3" creationId="{544AD95E-1FA1-419D-A090-1F253397DB5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8B6D6-7FCC-46F6-883A-BA70EC3A0E77}" type="datetimeFigureOut">
              <a:rPr lang="cs-CZ" smtClean="0"/>
              <a:t>15.12.2022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4F11F-D8FB-4EBA-853C-20D2D7A961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159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502DA0-B533-4EA0-8AD3-7C414BF802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Numismatika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D587C29-0B36-474D-8E4B-6ED1540BAA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493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C5FA24-4809-425C-83E4-CBD794798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Terminologie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A76A9C-A87C-4BAC-A7ED-2668075C6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arenR"/>
            </a:pPr>
            <a:r>
              <a:rPr lang="cs-CZ" dirty="0"/>
              <a:t>Zrno – jádro mince – je množství drahého kovu v každém střížku.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cs-CZ" dirty="0"/>
              <a:t>Hodnota mince – spočívá v druhu mincovního kovu a v hmotnosti mince.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dirty="0"/>
              <a:t>Vnitřní hodnota mince – podle skutečné ceny ryzího kovu.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dirty="0"/>
              <a:t>Nominální hodnota mince – stanovená kupní síla.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dirty="0"/>
              <a:t>Kursovní hodnota – cena mince na mezinárodním měnovém trhu.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cs-CZ" dirty="0"/>
              <a:t>Papírová platidla – kreditní peníze: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dirty="0"/>
              <a:t>Státovky – do oběhu dává stát jako platidla s nuceným oběhem.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dirty="0"/>
              <a:t>Bankovky – do oběhu vydává emisní banka; je slibována výplata buď drahým kovem, nebo devizami.</a:t>
            </a:r>
          </a:p>
        </p:txBody>
      </p:sp>
    </p:spTree>
    <p:extLst>
      <p:ext uri="{BB962C8B-B14F-4D97-AF65-F5344CB8AC3E}">
        <p14:creationId xmlns:p14="http://schemas.microsoft.com/office/powerpoint/2010/main" val="3468648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6D9BB5-8EC0-4C66-911C-64E2CB1B9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Terminologie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A164B1-6B35-4248-BECD-D0DD7332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3761028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arenR"/>
            </a:pPr>
            <a:r>
              <a:rPr lang="cs-CZ" dirty="0"/>
              <a:t>Ražba mince – výrobní proces v mincovně, resp. tvárnění aversu a reversu (rubu) střížku drobnou figurální a grafickou plastikou.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cs-CZ" dirty="0"/>
              <a:t>Fabrika mince – kvalita provedení ražby aversu a reversu mince.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cs-CZ" dirty="0"/>
              <a:t>Typ mince – obrazová a textová totožnost lícních a rubních ražeb u většího počtu mincí téhož vydavatele.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cs-CZ" dirty="0"/>
              <a:t>Obraz na minci – obrazové motivy: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dirty="0"/>
              <a:t>Symbolické (figurální, architektonické, heraldické atd.).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dirty="0"/>
              <a:t>Konkrétní osoby (mincovní pán, světec, osobnost na pamětních mincích) – jen poprsí nebo hlava.</a:t>
            </a:r>
          </a:p>
        </p:txBody>
      </p:sp>
    </p:spTree>
    <p:extLst>
      <p:ext uri="{BB962C8B-B14F-4D97-AF65-F5344CB8AC3E}">
        <p14:creationId xmlns:p14="http://schemas.microsoft.com/office/powerpoint/2010/main" val="3329240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E6C065-F803-43D2-951B-0C2086316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Terminologie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F7EFF5-CE41-424F-BB12-27463F9F8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algn="just">
              <a:buFont typeface="+mj-lt"/>
              <a:buAutoNum type="arabicParenR"/>
            </a:pPr>
            <a:r>
              <a:rPr lang="cs-CZ" dirty="0"/>
              <a:t>Text (mincovní epigrafika):</a:t>
            </a:r>
          </a:p>
          <a:p>
            <a:pPr marL="457200" indent="-457200" algn="just">
              <a:buFont typeface="+mj-lt"/>
              <a:buAutoNum type="arabicParenR"/>
            </a:pPr>
            <a:endParaRPr lang="cs-CZ" dirty="0"/>
          </a:p>
          <a:p>
            <a:pPr marL="800100" lvl="1" indent="-342900" algn="just">
              <a:buFont typeface="+mj-lt"/>
              <a:buAutoNum type="alphaLcParenR"/>
            </a:pPr>
            <a:r>
              <a:rPr lang="cs-CZ" sz="2000" dirty="0"/>
              <a:t>Legenda na mincích vesměs v opisu.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sz="2000" dirty="0"/>
              <a:t>Nápis v mincovním poli.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sz="2000" dirty="0"/>
              <a:t>Nápis na hraně mince.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sz="2000" dirty="0"/>
              <a:t>Jazyk – latina (do 18. st.), národní jazyky.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sz="2000" dirty="0"/>
              <a:t>Letopočty.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sz="2000" dirty="0"/>
              <a:t>Vyznačení hodnoty (u nás na pražských groších – </a:t>
            </a:r>
            <a:r>
              <a:rPr lang="cs-CZ" sz="2000" dirty="0" err="1"/>
              <a:t>grossi</a:t>
            </a:r>
            <a:r>
              <a:rPr lang="cs-CZ" sz="2000" dirty="0"/>
              <a:t> </a:t>
            </a:r>
            <a:r>
              <a:rPr lang="cs-CZ" sz="2000" dirty="0" err="1"/>
              <a:t>Pragenses</a:t>
            </a:r>
            <a:r>
              <a:rPr lang="cs-CZ" sz="2000" dirty="0"/>
              <a:t>).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sz="2000" dirty="0"/>
              <a:t>Vydavatel (pán mince) – od 16. st. značky mincoven, resp. mincmistrů.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4956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E82388-7449-43FF-BCC8-73083EEA8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Dějiny platidel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4AD95E-1FA1-419D-A090-1F253397D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cs-CZ" sz="2400" dirty="0" err="1"/>
              <a:t>Předmincovní</a:t>
            </a:r>
            <a:r>
              <a:rPr lang="cs-CZ" sz="2400" dirty="0"/>
              <a:t> platidla</a:t>
            </a:r>
          </a:p>
          <a:p>
            <a:pPr marL="457200" indent="-457200">
              <a:buFont typeface="+mj-lt"/>
              <a:buAutoNum type="arabicParenR"/>
            </a:pPr>
            <a:endParaRPr lang="cs-CZ" sz="2400" dirty="0"/>
          </a:p>
          <a:p>
            <a:pPr marL="457200" indent="-457200">
              <a:buFont typeface="+mj-lt"/>
              <a:buAutoNum type="arabicParenR"/>
            </a:pPr>
            <a:r>
              <a:rPr lang="cs-CZ" sz="2400" dirty="0"/>
              <a:t>Řecké měnové systémy</a:t>
            </a:r>
          </a:p>
          <a:p>
            <a:pPr marL="457200" indent="-457200">
              <a:buFont typeface="+mj-lt"/>
              <a:buAutoNum type="arabicParenR"/>
            </a:pPr>
            <a:endParaRPr lang="cs-CZ" sz="2400" dirty="0"/>
          </a:p>
          <a:p>
            <a:pPr marL="457200" indent="-457200">
              <a:buFont typeface="+mj-lt"/>
              <a:buAutoNum type="arabicParenR"/>
            </a:pPr>
            <a:r>
              <a:rPr lang="cs-CZ" sz="2400" dirty="0"/>
              <a:t>Keltské mincovnictví</a:t>
            </a:r>
          </a:p>
          <a:p>
            <a:pPr marL="457200" indent="-457200">
              <a:buFont typeface="+mj-lt"/>
              <a:buAutoNum type="arabicParenR"/>
            </a:pPr>
            <a:endParaRPr lang="cs-CZ" sz="2400" dirty="0"/>
          </a:p>
          <a:p>
            <a:pPr marL="457200" indent="-457200">
              <a:buFont typeface="+mj-lt"/>
              <a:buAutoNum type="arabicParenR"/>
            </a:pPr>
            <a:r>
              <a:rPr lang="cs-CZ" sz="2400" dirty="0"/>
              <a:t>Měna římské republiky a římského císařství</a:t>
            </a:r>
          </a:p>
          <a:p>
            <a:pPr marL="457200" indent="-457200">
              <a:buFont typeface="+mj-lt"/>
              <a:buAutoNum type="arabicParenR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7497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E82388-7449-43FF-BCC8-73083EEA8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Dějiny platidel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4AD95E-1FA1-419D-A090-1F253397D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arenR" startAt="5"/>
            </a:pPr>
            <a:r>
              <a:rPr lang="cs-CZ" sz="2400" dirty="0"/>
              <a:t>Byzantská měna</a:t>
            </a:r>
          </a:p>
          <a:p>
            <a:pPr marL="457200" indent="-457200">
              <a:buFont typeface="+mj-lt"/>
              <a:buAutoNum type="arabicParenR" startAt="5"/>
            </a:pPr>
            <a:endParaRPr lang="cs-CZ" sz="2400" dirty="0"/>
          </a:p>
          <a:p>
            <a:pPr marL="457200" indent="-457200">
              <a:buFont typeface="+mj-lt"/>
              <a:buAutoNum type="arabicParenR" startAt="5"/>
            </a:pPr>
            <a:r>
              <a:rPr lang="cs-CZ" sz="2400" dirty="0"/>
              <a:t>Středověké mincovnictví: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sz="2400" dirty="0"/>
              <a:t>období denárové měny (v Čechách ca 955-1300)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sz="2400" dirty="0"/>
              <a:t>období brakteátu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sz="2400" dirty="0"/>
              <a:t>období feniku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sz="2400" dirty="0"/>
              <a:t>období grošové měny</a:t>
            </a:r>
          </a:p>
        </p:txBody>
      </p:sp>
    </p:spTree>
    <p:extLst>
      <p:ext uri="{BB962C8B-B14F-4D97-AF65-F5344CB8AC3E}">
        <p14:creationId xmlns:p14="http://schemas.microsoft.com/office/powerpoint/2010/main" val="3132122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E82388-7449-43FF-BCC8-73083EEA8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Dějiny platidel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4AD95E-1FA1-419D-A090-1F253397D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arenR" startAt="7"/>
            </a:pPr>
            <a:r>
              <a:rPr lang="cs-CZ" sz="1800" dirty="0"/>
              <a:t>Tolarová měna (od r. 1548)</a:t>
            </a:r>
          </a:p>
          <a:p>
            <a:pPr marL="457200" indent="-457200">
              <a:buFont typeface="+mj-lt"/>
              <a:buAutoNum type="arabicParenR" startAt="7"/>
            </a:pPr>
            <a:endParaRPr lang="cs-CZ" sz="1800" dirty="0"/>
          </a:p>
          <a:p>
            <a:pPr marL="457200" indent="-457200">
              <a:buFont typeface="+mj-lt"/>
              <a:buAutoNum type="arabicParenR" startAt="7"/>
            </a:pPr>
            <a:r>
              <a:rPr lang="cs-CZ" sz="1800" dirty="0"/>
              <a:t>Konvenční měna (1750-1857)</a:t>
            </a:r>
          </a:p>
          <a:p>
            <a:pPr marL="457200" indent="-457200">
              <a:buFont typeface="+mj-lt"/>
              <a:buAutoNum type="arabicParenR" startAt="7"/>
            </a:pPr>
            <a:endParaRPr lang="cs-CZ" sz="1800" dirty="0"/>
          </a:p>
          <a:p>
            <a:pPr marL="457200" indent="-457200">
              <a:buFont typeface="+mj-lt"/>
              <a:buAutoNum type="arabicParenR" startAt="7"/>
            </a:pPr>
            <a:r>
              <a:rPr lang="cs-CZ" sz="1800" dirty="0"/>
              <a:t>Rakouská měna (1857-1892)</a:t>
            </a:r>
          </a:p>
          <a:p>
            <a:pPr marL="457200" indent="-457200">
              <a:buFont typeface="+mj-lt"/>
              <a:buAutoNum type="arabicParenR" startAt="7"/>
            </a:pPr>
            <a:endParaRPr lang="cs-CZ" sz="1800" dirty="0"/>
          </a:p>
          <a:p>
            <a:pPr marL="457200" indent="-457200">
              <a:buFont typeface="+mj-lt"/>
              <a:buAutoNum type="arabicParenR" startAt="7"/>
            </a:pPr>
            <a:r>
              <a:rPr lang="cs-CZ" sz="1800" dirty="0"/>
              <a:t>Korunová měna (1892-1918)</a:t>
            </a:r>
          </a:p>
          <a:p>
            <a:pPr marL="457200" indent="-457200">
              <a:buFont typeface="+mj-lt"/>
              <a:buAutoNum type="arabicParenR" startAt="7"/>
            </a:pPr>
            <a:endParaRPr lang="cs-CZ" sz="1800" dirty="0"/>
          </a:p>
          <a:p>
            <a:pPr marL="457200" indent="-457200">
              <a:buFont typeface="+mj-lt"/>
              <a:buAutoNum type="arabicParenR" startAt="7"/>
            </a:pPr>
            <a:r>
              <a:rPr lang="cs-CZ" sz="1800" dirty="0"/>
              <a:t>Československá korunová měna</a:t>
            </a:r>
          </a:p>
          <a:p>
            <a:pPr marL="457200" indent="-457200">
              <a:buFont typeface="+mj-lt"/>
              <a:buAutoNum type="arabicParenR" startAt="7"/>
            </a:pPr>
            <a:endParaRPr lang="cs-CZ" sz="1800" dirty="0"/>
          </a:p>
          <a:p>
            <a:pPr marL="457200" indent="-457200">
              <a:buFont typeface="+mj-lt"/>
              <a:buAutoNum type="arabicParenR" startAt="7"/>
            </a:pPr>
            <a:r>
              <a:rPr lang="cs-CZ" sz="1800" dirty="0"/>
              <a:t>Euroměna</a:t>
            </a:r>
          </a:p>
        </p:txBody>
      </p:sp>
    </p:spTree>
    <p:extLst>
      <p:ext uri="{BB962C8B-B14F-4D97-AF65-F5344CB8AC3E}">
        <p14:creationId xmlns:p14="http://schemas.microsoft.com/office/powerpoint/2010/main" val="2542984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AAC716-8A24-425D-8B96-51651351F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>
            <a:normAutofit fontScale="90000"/>
          </a:bodyPr>
          <a:lstStyle/>
          <a:p>
            <a:pPr algn="just"/>
            <a:r>
              <a:rPr lang="cs-CZ" sz="4400" dirty="0" err="1"/>
              <a:t>Předmincovní</a:t>
            </a:r>
            <a:r>
              <a:rPr lang="cs-CZ" sz="4400" dirty="0"/>
              <a:t> platidla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BAF956B-591A-4461-BB3C-79AA176B0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7191 h 6985200"/>
              <a:gd name="connsiteX6" fmla="*/ 1 w 6858001"/>
              <a:gd name="connsiteY6" fmla="*/ 887191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7191"/>
                </a:lnTo>
                <a:lnTo>
                  <a:pt x="1" y="887191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5" name="Freeform 23">
            <a:extLst>
              <a:ext uri="{FF2B5EF4-FFF2-40B4-BE49-F238E27FC236}">
                <a16:creationId xmlns:a16="http://schemas.microsoft.com/office/drawing/2014/main" id="{E8895FAA-0D03-43F6-9594-A8733552E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bsah obrázku kámen&#10;&#10;Popis byl vytvořen automaticky">
            <a:extLst>
              <a:ext uri="{FF2B5EF4-FFF2-40B4-BE49-F238E27FC236}">
                <a16:creationId xmlns:a16="http://schemas.microsoft.com/office/drawing/2014/main" id="{BE91057C-6676-452C-A1BC-D067E4430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7677" y="647699"/>
            <a:ext cx="4322936" cy="324220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918FB696-BC5E-43A4-9768-4BB5278BD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A2C25E-70DE-4F98-9B07-EEAB36F00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2052918"/>
            <a:ext cx="4165146" cy="4195481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sz="1900" dirty="0"/>
              <a:t>obilí, dobytek, tkaniny, plátna, kůže zvířat, druhy mušlí, šperky, zbraně, nástroje, kamenné kotouče atd.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900" dirty="0"/>
              <a:t>kovová platidla: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900" dirty="0" err="1"/>
              <a:t>Aes</a:t>
            </a:r>
            <a:r>
              <a:rPr lang="cs-CZ" sz="1900" dirty="0"/>
              <a:t> </a:t>
            </a:r>
            <a:r>
              <a:rPr lang="cs-CZ" sz="1900" dirty="0" err="1"/>
              <a:t>rude</a:t>
            </a:r>
            <a:r>
              <a:rPr lang="cs-CZ" sz="1900" dirty="0"/>
              <a:t> – hrubě formovaná surová měď.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900" dirty="0" err="1"/>
              <a:t>Aes</a:t>
            </a:r>
            <a:r>
              <a:rPr lang="cs-CZ" sz="1900" dirty="0"/>
              <a:t> </a:t>
            </a:r>
            <a:r>
              <a:rPr lang="cs-CZ" sz="1900" dirty="0" err="1"/>
              <a:t>signatum</a:t>
            </a:r>
            <a:r>
              <a:rPr lang="cs-CZ" sz="1900" dirty="0"/>
              <a:t> – platidlo pevné formy a hmotnosti.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900" dirty="0" err="1"/>
              <a:t>Aes</a:t>
            </a:r>
            <a:r>
              <a:rPr lang="cs-CZ" sz="1900" dirty="0"/>
              <a:t> </a:t>
            </a:r>
            <a:r>
              <a:rPr lang="cs-CZ" sz="1900" dirty="0" err="1"/>
              <a:t>grave</a:t>
            </a:r>
            <a:r>
              <a:rPr lang="cs-CZ" sz="1900" dirty="0"/>
              <a:t> – platidla velikostně a hmotnostně odstupňované, se značkami, označujícími jejich nominální hodnotu.</a:t>
            </a:r>
          </a:p>
        </p:txBody>
      </p:sp>
      <p:pic>
        <p:nvPicPr>
          <p:cNvPr id="1028" name="Picture 4" descr="Obsah obrázku kousek, čokoláda, dezert, pečivo&#10;&#10;Popis byl vytvořen automaticky">
            <a:extLst>
              <a:ext uri="{FF2B5EF4-FFF2-40B4-BE49-F238E27FC236}">
                <a16:creationId xmlns:a16="http://schemas.microsoft.com/office/drawing/2014/main" id="{E713A7C4-5C1E-459B-980F-F99FE3F93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410" y="4097661"/>
            <a:ext cx="5449471" cy="213891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B154E01-599A-49D7-9046-435F6ED43933}"/>
              </a:ext>
            </a:extLst>
          </p:cNvPr>
          <p:cNvSpPr txBox="1"/>
          <p:nvPr/>
        </p:nvSpPr>
        <p:spPr>
          <a:xfrm>
            <a:off x="6657677" y="6236578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800" dirty="0" err="1">
                <a:solidFill>
                  <a:schemeClr val="bg1"/>
                </a:solidFill>
              </a:rPr>
              <a:t>Aes</a:t>
            </a:r>
            <a:r>
              <a:rPr lang="cs-CZ" sz="1800" dirty="0">
                <a:solidFill>
                  <a:schemeClr val="bg1"/>
                </a:solidFill>
              </a:rPr>
              <a:t> </a:t>
            </a:r>
            <a:r>
              <a:rPr lang="cs-CZ" sz="1800" dirty="0" err="1">
                <a:solidFill>
                  <a:schemeClr val="bg1"/>
                </a:solidFill>
              </a:rPr>
              <a:t>rude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78AC5CA-006C-4EFD-803C-C4B5B216492A}"/>
              </a:ext>
            </a:extLst>
          </p:cNvPr>
          <p:cNvSpPr txBox="1"/>
          <p:nvPr/>
        </p:nvSpPr>
        <p:spPr>
          <a:xfrm>
            <a:off x="6657677" y="3717241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err="1">
                <a:solidFill>
                  <a:schemeClr val="bg1"/>
                </a:solidFill>
              </a:rPr>
              <a:t>Aes</a:t>
            </a:r>
            <a:r>
              <a:rPr lang="cs-CZ" sz="1800" dirty="0">
                <a:solidFill>
                  <a:schemeClr val="bg1"/>
                </a:solidFill>
              </a:rPr>
              <a:t> </a:t>
            </a:r>
            <a:r>
              <a:rPr lang="cs-CZ" sz="1800" dirty="0" err="1">
                <a:solidFill>
                  <a:schemeClr val="bg1"/>
                </a:solidFill>
              </a:rPr>
              <a:t>grave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86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9B253-EBF8-4BAB-A491-4266ADE4B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Řecké měnové systémy – </a:t>
            </a:r>
            <a:r>
              <a:rPr lang="cs-CZ" sz="4400" dirty="0" err="1"/>
              <a:t>attický</a:t>
            </a:r>
            <a:r>
              <a:rPr lang="cs-CZ" sz="4400" dirty="0"/>
              <a:t> měnový systém</a:t>
            </a:r>
            <a:endParaRPr lang="cs-CZ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4418C4C9-DBEC-4DFE-ABD6-E3BA025927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973370"/>
              </p:ext>
            </p:extLst>
          </p:nvPr>
        </p:nvGraphicFramePr>
        <p:xfrm>
          <a:off x="750627" y="2115402"/>
          <a:ext cx="10508776" cy="4070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0285">
                  <a:extLst>
                    <a:ext uri="{9D8B030D-6E8A-4147-A177-3AD203B41FA5}">
                      <a16:colId xmlns:a16="http://schemas.microsoft.com/office/drawing/2014/main" val="333961845"/>
                    </a:ext>
                  </a:extLst>
                </a:gridCol>
                <a:gridCol w="2619497">
                  <a:extLst>
                    <a:ext uri="{9D8B030D-6E8A-4147-A177-3AD203B41FA5}">
                      <a16:colId xmlns:a16="http://schemas.microsoft.com/office/drawing/2014/main" val="301965380"/>
                    </a:ext>
                  </a:extLst>
                </a:gridCol>
                <a:gridCol w="2619497">
                  <a:extLst>
                    <a:ext uri="{9D8B030D-6E8A-4147-A177-3AD203B41FA5}">
                      <a16:colId xmlns:a16="http://schemas.microsoft.com/office/drawing/2014/main" val="1645145096"/>
                    </a:ext>
                  </a:extLst>
                </a:gridCol>
                <a:gridCol w="2619497">
                  <a:extLst>
                    <a:ext uri="{9D8B030D-6E8A-4147-A177-3AD203B41FA5}">
                      <a16:colId xmlns:a16="http://schemas.microsoft.com/office/drawing/2014/main" val="1737305849"/>
                    </a:ext>
                  </a:extLst>
                </a:gridCol>
              </a:tblGrid>
              <a:tr h="405988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309313"/>
                  </a:ext>
                </a:extLst>
              </a:tr>
              <a:tr h="481117">
                <a:tc>
                  <a:txBody>
                    <a:bodyPr/>
                    <a:lstStyle/>
                    <a:p>
                      <a:r>
                        <a:rPr lang="cs-CZ" b="1" dirty="0"/>
                        <a:t>Talent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26,2 kg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60 min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6000 drachem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582840"/>
                  </a:ext>
                </a:extLst>
              </a:tr>
              <a:tr h="695310">
                <a:tc>
                  <a:txBody>
                    <a:bodyPr/>
                    <a:lstStyle/>
                    <a:p>
                      <a:r>
                        <a:rPr lang="cs-CZ" dirty="0"/>
                        <a:t>Mina (početní jednotka)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100 drachem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53560"/>
                  </a:ext>
                </a:extLst>
              </a:tr>
              <a:tr h="457896">
                <a:tc>
                  <a:txBody>
                    <a:bodyPr/>
                    <a:lstStyle/>
                    <a:p>
                      <a:r>
                        <a:rPr lang="cs-CZ" dirty="0"/>
                        <a:t>Tetradrachma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17,46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 drachmy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960293"/>
                  </a:ext>
                </a:extLst>
              </a:tr>
              <a:tr h="405988">
                <a:tc>
                  <a:txBody>
                    <a:bodyPr/>
                    <a:lstStyle/>
                    <a:p>
                      <a:r>
                        <a:rPr lang="cs-CZ" dirty="0" err="1"/>
                        <a:t>Didrachma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8,73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 drachmy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statér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078654"/>
                  </a:ext>
                </a:extLst>
              </a:tr>
              <a:tr h="405988">
                <a:tc>
                  <a:txBody>
                    <a:bodyPr/>
                    <a:lstStyle/>
                    <a:p>
                      <a:r>
                        <a:rPr lang="cs-CZ" b="1" dirty="0"/>
                        <a:t>Drachma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4,37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 obolů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878127"/>
                  </a:ext>
                </a:extLst>
              </a:tr>
              <a:tr h="405988">
                <a:tc>
                  <a:txBody>
                    <a:bodyPr/>
                    <a:lstStyle/>
                    <a:p>
                      <a:r>
                        <a:rPr lang="cs-CZ" dirty="0" err="1"/>
                        <a:t>Triobol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2,20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 oboly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673764"/>
                  </a:ext>
                </a:extLst>
              </a:tr>
              <a:tr h="405988">
                <a:tc>
                  <a:txBody>
                    <a:bodyPr/>
                    <a:lstStyle/>
                    <a:p>
                      <a:r>
                        <a:rPr lang="cs-CZ" dirty="0"/>
                        <a:t>Obol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0,73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22553"/>
                  </a:ext>
                </a:extLst>
              </a:tr>
              <a:tr h="405988">
                <a:tc>
                  <a:txBody>
                    <a:bodyPr/>
                    <a:lstStyle/>
                    <a:p>
                      <a:r>
                        <a:rPr lang="cs-CZ" dirty="0" err="1"/>
                        <a:t>Hemiobol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0,30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½ obolu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157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328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CFECE8-8BA4-4449-94CA-5A34BC059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439" y="358878"/>
            <a:ext cx="6670115" cy="110143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dirty="0">
                <a:solidFill>
                  <a:srgbClr val="FFFFFF"/>
                </a:solidFill>
              </a:rPr>
              <a:t>Stříbrná drachma Mithridata II. kol. 100 př.n.l. Nápis na reversu: </a:t>
            </a:r>
            <a:r>
              <a:rPr lang="el-GR" dirty="0">
                <a:solidFill>
                  <a:srgbClr val="FFFFFF"/>
                </a:solidFill>
              </a:rPr>
              <a:t>ΒΑΣΙΛΕΩΣ / ΜΕΓΑΛΟΥ / ΑΡΣ-ΑΚΟΥ / ΕΠΙΦΑΝ</a:t>
            </a:r>
            <a:r>
              <a:rPr lang="cs-CZ" dirty="0">
                <a:solidFill>
                  <a:srgbClr val="FFFFFF"/>
                </a:solidFill>
              </a:rPr>
              <a:t> →</a:t>
            </a:r>
          </a:p>
        </p:txBody>
      </p:sp>
      <p:sp>
        <p:nvSpPr>
          <p:cNvPr id="75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050" name="Picture 2" descr="Silberdrachme des Mithridates II. um 100 v. Chr. Aufschrift auf dem Revers: ΒΑΣΙΛΕΩΣ / ΜΕΓΑΛΟΥ / ΑΡΣ-ΑΚΟΥ / ΕΠΙΦΑΝ">
            <a:extLst>
              <a:ext uri="{FF2B5EF4-FFF2-40B4-BE49-F238E27FC236}">
                <a16:creationId xmlns:a16="http://schemas.microsoft.com/office/drawing/2014/main" id="{6C9D4A11-7121-4134-A3F6-D7E9A239D0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7" r="-1" b="13598"/>
          <a:stretch/>
        </p:blipFill>
        <p:spPr bwMode="auto">
          <a:xfrm>
            <a:off x="7230352" y="2"/>
            <a:ext cx="4962068" cy="3428999"/>
          </a:xfrm>
          <a:custGeom>
            <a:avLst/>
            <a:gdLst/>
            <a:ahLst/>
            <a:cxnLst/>
            <a:rect l="l" t="t" r="r" b="b"/>
            <a:pathLst>
              <a:path w="4962068" h="3428999">
                <a:moveTo>
                  <a:pt x="0" y="0"/>
                </a:moveTo>
                <a:lnTo>
                  <a:pt x="1343538" y="0"/>
                </a:lnTo>
                <a:lnTo>
                  <a:pt x="1343538" y="1"/>
                </a:lnTo>
                <a:lnTo>
                  <a:pt x="4962068" y="1"/>
                </a:lnTo>
                <a:lnTo>
                  <a:pt x="4962067" y="3428999"/>
                </a:lnTo>
                <a:lnTo>
                  <a:pt x="250957" y="3428999"/>
                </a:lnTo>
                <a:lnTo>
                  <a:pt x="250957" y="3343961"/>
                </a:lnTo>
                <a:lnTo>
                  <a:pt x="251965" y="3201315"/>
                </a:lnTo>
                <a:lnTo>
                  <a:pt x="250957" y="3057297"/>
                </a:lnTo>
                <a:lnTo>
                  <a:pt x="248940" y="2911221"/>
                </a:lnTo>
                <a:lnTo>
                  <a:pt x="247091" y="2765146"/>
                </a:lnTo>
                <a:lnTo>
                  <a:pt x="243057" y="2617013"/>
                </a:lnTo>
                <a:lnTo>
                  <a:pt x="238855" y="2467509"/>
                </a:lnTo>
                <a:lnTo>
                  <a:pt x="233980" y="2318004"/>
                </a:lnTo>
                <a:lnTo>
                  <a:pt x="227089" y="2167128"/>
                </a:lnTo>
                <a:lnTo>
                  <a:pt x="218852" y="2014881"/>
                </a:lnTo>
                <a:lnTo>
                  <a:pt x="210952" y="1861947"/>
                </a:lnTo>
                <a:lnTo>
                  <a:pt x="200867" y="1709014"/>
                </a:lnTo>
                <a:lnTo>
                  <a:pt x="188764" y="1554023"/>
                </a:lnTo>
                <a:lnTo>
                  <a:pt x="176662" y="1401090"/>
                </a:lnTo>
                <a:lnTo>
                  <a:pt x="162710" y="1245413"/>
                </a:lnTo>
                <a:lnTo>
                  <a:pt x="147414" y="1089051"/>
                </a:lnTo>
                <a:lnTo>
                  <a:pt x="131278" y="934746"/>
                </a:lnTo>
                <a:lnTo>
                  <a:pt x="112452" y="778383"/>
                </a:lnTo>
                <a:lnTo>
                  <a:pt x="92281" y="622707"/>
                </a:lnTo>
                <a:lnTo>
                  <a:pt x="72278" y="466344"/>
                </a:lnTo>
                <a:lnTo>
                  <a:pt x="48914" y="310668"/>
                </a:lnTo>
                <a:lnTo>
                  <a:pt x="25045" y="15567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ilberdrachme des Mithridates II. um 100 v. Chr. Aufschrift auf dem Revers: ΒΑΣΙΛΕΩΣ / ΜΕΓΑΛΟΥ / ΑΡΣ-ΑΚΟΥ / ΕΠΙΦΑΝ">
            <a:extLst>
              <a:ext uri="{FF2B5EF4-FFF2-40B4-BE49-F238E27FC236}">
                <a16:creationId xmlns:a16="http://schemas.microsoft.com/office/drawing/2014/main" id="{FAEA1505-1860-4480-AF30-88B2E2D30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17" r="-1" b="13294"/>
          <a:stretch/>
        </p:blipFill>
        <p:spPr bwMode="auto">
          <a:xfrm>
            <a:off x="7228756" y="3428997"/>
            <a:ext cx="4963244" cy="3429002"/>
          </a:xfrm>
          <a:custGeom>
            <a:avLst/>
            <a:gdLst/>
            <a:ahLst/>
            <a:cxnLst/>
            <a:rect l="l" t="t" r="r" b="b"/>
            <a:pathLst>
              <a:path w="4963244" h="3429002">
                <a:moveTo>
                  <a:pt x="252134" y="0"/>
                </a:moveTo>
                <a:lnTo>
                  <a:pt x="4963244" y="0"/>
                </a:lnTo>
                <a:lnTo>
                  <a:pt x="4963244" y="3429002"/>
                </a:lnTo>
                <a:lnTo>
                  <a:pt x="900697" y="3429002"/>
                </a:lnTo>
                <a:lnTo>
                  <a:pt x="900697" y="3429001"/>
                </a:lnTo>
                <a:lnTo>
                  <a:pt x="0" y="3429001"/>
                </a:lnTo>
                <a:lnTo>
                  <a:pt x="5883" y="3388539"/>
                </a:lnTo>
                <a:lnTo>
                  <a:pt x="23196" y="3269895"/>
                </a:lnTo>
                <a:lnTo>
                  <a:pt x="35299" y="3183484"/>
                </a:lnTo>
                <a:lnTo>
                  <a:pt x="48073" y="3080614"/>
                </a:lnTo>
                <a:lnTo>
                  <a:pt x="63369" y="2958542"/>
                </a:lnTo>
                <a:lnTo>
                  <a:pt x="79506" y="2823439"/>
                </a:lnTo>
                <a:lnTo>
                  <a:pt x="96483" y="2671192"/>
                </a:lnTo>
                <a:lnTo>
                  <a:pt x="114469" y="2505228"/>
                </a:lnTo>
                <a:lnTo>
                  <a:pt x="132454" y="2324863"/>
                </a:lnTo>
                <a:lnTo>
                  <a:pt x="150776" y="2132839"/>
                </a:lnTo>
                <a:lnTo>
                  <a:pt x="167753" y="1925727"/>
                </a:lnTo>
                <a:lnTo>
                  <a:pt x="184058" y="1709014"/>
                </a:lnTo>
                <a:lnTo>
                  <a:pt x="198849" y="1479957"/>
                </a:lnTo>
                <a:lnTo>
                  <a:pt x="212969" y="1241299"/>
                </a:lnTo>
                <a:lnTo>
                  <a:pt x="226248" y="992353"/>
                </a:lnTo>
                <a:lnTo>
                  <a:pt x="230955" y="864794"/>
                </a:lnTo>
                <a:lnTo>
                  <a:pt x="236165" y="734493"/>
                </a:lnTo>
                <a:lnTo>
                  <a:pt x="241040" y="602134"/>
                </a:lnTo>
                <a:lnTo>
                  <a:pt x="244234" y="469088"/>
                </a:lnTo>
                <a:lnTo>
                  <a:pt x="247091" y="333300"/>
                </a:lnTo>
                <a:lnTo>
                  <a:pt x="250117" y="196140"/>
                </a:lnTo>
                <a:lnTo>
                  <a:pt x="252134" y="562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7DEC0E8B-481D-40BA-ACCC-EB5A197AF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24196"/>
            <a:ext cx="746532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E918AA25-7BBB-45F1-87B9-2B60D6C2E3E3}"/>
              </a:ext>
            </a:extLst>
          </p:cNvPr>
          <p:cNvSpPr txBox="1">
            <a:spLocks/>
          </p:cNvSpPr>
          <p:nvPr/>
        </p:nvSpPr>
        <p:spPr>
          <a:xfrm>
            <a:off x="172930" y="2400012"/>
            <a:ext cx="6670115" cy="48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cs-CZ" dirty="0" err="1">
                <a:solidFill>
                  <a:srgbClr val="FFFFFF"/>
                </a:solidFill>
              </a:rPr>
              <a:t>Tetradeachma</a:t>
            </a:r>
            <a:r>
              <a:rPr lang="cs-CZ" dirty="0">
                <a:solidFill>
                  <a:srgbClr val="FFFFFF"/>
                </a:solidFill>
              </a:rPr>
              <a:t> ↓</a:t>
            </a:r>
          </a:p>
        </p:txBody>
      </p:sp>
    </p:spTree>
    <p:extLst>
      <p:ext uri="{BB962C8B-B14F-4D97-AF65-F5344CB8AC3E}">
        <p14:creationId xmlns:p14="http://schemas.microsoft.com/office/powerpoint/2010/main" val="4061984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E6C02F8-801F-4434-BE2B-404BC099C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EBEBEB"/>
                </a:solidFill>
              </a:rPr>
              <a:t>Keltské mincovnictví</a:t>
            </a:r>
          </a:p>
        </p:txBody>
      </p:sp>
      <p:sp>
        <p:nvSpPr>
          <p:cNvPr id="73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3074" name="Picture 2" descr="Zlatý statér Alexandra Makedonského  Toto platidlo bylo předlohou nejstarších mincí Keltů.">
            <a:extLst>
              <a:ext uri="{FF2B5EF4-FFF2-40B4-BE49-F238E27FC236}">
                <a16:creationId xmlns:a16="http://schemas.microsoft.com/office/drawing/2014/main" id="{ADA96824-15BF-4265-AF79-FE411BD45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3992" y="2052902"/>
            <a:ext cx="5449889" cy="275219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3DE0C6-4B0E-4751-B8D6-3084C913D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pPr algn="just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EBEBEB"/>
                </a:solidFill>
              </a:rPr>
              <a:t>Keltové čerpali mnoho podnětů z vyspělé kultury řecké a  římské.</a:t>
            </a:r>
          </a:p>
          <a:p>
            <a:pPr algn="just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EBEBEB"/>
                </a:solidFill>
              </a:rPr>
              <a:t>Nejstarší typ na našem území – typ </a:t>
            </a:r>
            <a:r>
              <a:rPr lang="cs-CZ" i="1" dirty="0" err="1">
                <a:solidFill>
                  <a:srgbClr val="EBEBEB"/>
                </a:solidFill>
              </a:rPr>
              <a:t>Níké</a:t>
            </a:r>
            <a:r>
              <a:rPr lang="cs-CZ" dirty="0">
                <a:solidFill>
                  <a:srgbClr val="EBEBEB"/>
                </a:solidFill>
              </a:rPr>
              <a:t> – na základě zlatých statérů makedonského krále Alexandra III. Velikého (336-323) s obrazem hlavy bohyně Athény a s postavou bohy</a:t>
            </a:r>
            <a:r>
              <a:rPr lang="de-DE" dirty="0">
                <a:solidFill>
                  <a:srgbClr val="EBEBEB"/>
                </a:solidFill>
              </a:rPr>
              <a:t>n</a:t>
            </a:r>
            <a:r>
              <a:rPr lang="cs-CZ" dirty="0">
                <a:solidFill>
                  <a:srgbClr val="EBEBEB"/>
                </a:solidFill>
              </a:rPr>
              <a:t>ě </a:t>
            </a:r>
            <a:r>
              <a:rPr lang="cs-CZ" dirty="0" err="1">
                <a:solidFill>
                  <a:srgbClr val="EBEBEB"/>
                </a:solidFill>
              </a:rPr>
              <a:t>Níké</a:t>
            </a:r>
            <a:r>
              <a:rPr lang="cs-CZ" dirty="0">
                <a:solidFill>
                  <a:srgbClr val="EBEBEB"/>
                </a:solidFill>
              </a:rPr>
              <a:t>.</a:t>
            </a:r>
          </a:p>
          <a:p>
            <a:pPr algn="just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endParaRPr lang="cs-CZ" dirty="0">
              <a:solidFill>
                <a:srgbClr val="EBEBEB"/>
              </a:solidFill>
            </a:endParaRPr>
          </a:p>
          <a:p>
            <a:pPr algn="just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endParaRPr lang="cs-CZ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69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449534"/>
            <a:ext cx="9404723" cy="1400530"/>
          </a:xfrm>
        </p:spPr>
        <p:txBody>
          <a:bodyPr/>
          <a:lstStyle/>
          <a:p>
            <a:r>
              <a:rPr lang="cs-CZ" dirty="0"/>
              <a:t>Pojem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6111" y="1263067"/>
            <a:ext cx="3878264" cy="1400530"/>
          </a:xfrm>
        </p:spPr>
        <p:txBody>
          <a:bodyPr/>
          <a:lstStyle/>
          <a:p>
            <a:pPr marL="0" indent="0" algn="just">
              <a:buNone/>
            </a:pPr>
            <a:r>
              <a:rPr lang="cs-CZ" b="1" dirty="0"/>
              <a:t>Numismatika</a:t>
            </a:r>
            <a:r>
              <a:rPr lang="cs-CZ" dirty="0"/>
              <a:t>, někdy psáno též </a:t>
            </a:r>
            <a:r>
              <a:rPr lang="cs-CZ" b="1" dirty="0"/>
              <a:t>numizmatika</a:t>
            </a:r>
            <a:r>
              <a:rPr lang="cs-CZ" dirty="0"/>
              <a:t> (z lat. </a:t>
            </a:r>
            <a:r>
              <a:rPr lang="cs-CZ" b="1" dirty="0" err="1"/>
              <a:t>nummus</a:t>
            </a:r>
            <a:r>
              <a:rPr lang="cs-CZ" dirty="0"/>
              <a:t> = peníz, mince).</a:t>
            </a:r>
          </a:p>
        </p:txBody>
      </p:sp>
      <p:pic>
        <p:nvPicPr>
          <p:cNvPr id="1026" name="Picture 2" descr="http://cnslouny.unas.cz/obr/m-PL-Zikmund-III-gros1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504" y="4838700"/>
            <a:ext cx="3975496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Československo, Dukát 3,491g 19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2586038"/>
            <a:ext cx="4638675" cy="228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nslouny.unas.cz/obr/g-p-f-25sols17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4530484"/>
            <a:ext cx="370522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nslouny.unas.cz/obr/g-p-lv-20Latu19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-33336"/>
            <a:ext cx="46386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Obrázek vložený uživatele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7130"/>
            <a:ext cx="452437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676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5105D4-84FC-42C2-9B33-69B061336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Římská měna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96DEDC-1FA6-492C-A8CA-42C159DB3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115403"/>
            <a:ext cx="3257149" cy="38896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Libra – 327,45g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Aureus (zlatá mince) - 1/40 libry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Denár (stříbrná mince) – 1/84 libry – 3,9g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Denár = 10 </a:t>
            </a:r>
            <a:r>
              <a:rPr lang="cs-CZ" dirty="0" err="1"/>
              <a:t>assů</a:t>
            </a:r>
            <a:r>
              <a:rPr lang="cs-CZ" dirty="0"/>
              <a:t> (později = 16 </a:t>
            </a:r>
            <a:r>
              <a:rPr lang="cs-CZ" dirty="0" err="1"/>
              <a:t>assů</a:t>
            </a:r>
            <a:r>
              <a:rPr lang="cs-CZ" dirty="0"/>
              <a:t>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Sestercius (bronzová mince)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E302F523-C1E4-43C4-BE44-BA299ECF6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386537"/>
              </p:ext>
            </p:extLst>
          </p:nvPr>
        </p:nvGraphicFramePr>
        <p:xfrm>
          <a:off x="4312693" y="1602542"/>
          <a:ext cx="7233196" cy="4402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299">
                  <a:extLst>
                    <a:ext uri="{9D8B030D-6E8A-4147-A177-3AD203B41FA5}">
                      <a16:colId xmlns:a16="http://schemas.microsoft.com/office/drawing/2014/main" val="1394936177"/>
                    </a:ext>
                  </a:extLst>
                </a:gridCol>
                <a:gridCol w="1808299">
                  <a:extLst>
                    <a:ext uri="{9D8B030D-6E8A-4147-A177-3AD203B41FA5}">
                      <a16:colId xmlns:a16="http://schemas.microsoft.com/office/drawing/2014/main" val="2970432096"/>
                    </a:ext>
                  </a:extLst>
                </a:gridCol>
                <a:gridCol w="1808299">
                  <a:extLst>
                    <a:ext uri="{9D8B030D-6E8A-4147-A177-3AD203B41FA5}">
                      <a16:colId xmlns:a16="http://schemas.microsoft.com/office/drawing/2014/main" val="3291132855"/>
                    </a:ext>
                  </a:extLst>
                </a:gridCol>
                <a:gridCol w="1808299">
                  <a:extLst>
                    <a:ext uri="{9D8B030D-6E8A-4147-A177-3AD203B41FA5}">
                      <a16:colId xmlns:a16="http://schemas.microsoft.com/office/drawing/2014/main" val="3403873602"/>
                    </a:ext>
                  </a:extLst>
                </a:gridCol>
              </a:tblGrid>
              <a:tr h="489164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48899"/>
                  </a:ext>
                </a:extLst>
              </a:tr>
              <a:tr h="489164">
                <a:tc>
                  <a:txBody>
                    <a:bodyPr/>
                    <a:lstStyle/>
                    <a:p>
                      <a:r>
                        <a:rPr lang="cs-CZ" b="1" dirty="0"/>
                        <a:t>Aureus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25 denárů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100 sesterciů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400 </a:t>
                      </a:r>
                      <a:r>
                        <a:rPr lang="cs-CZ" dirty="0" err="1"/>
                        <a:t>assů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163153"/>
                  </a:ext>
                </a:extLst>
              </a:tr>
              <a:tr h="489164">
                <a:tc>
                  <a:txBody>
                    <a:bodyPr/>
                    <a:lstStyle/>
                    <a:p>
                      <a:r>
                        <a:rPr lang="cs-CZ" b="1" dirty="0"/>
                        <a:t>Denár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4 sestercie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16 </a:t>
                      </a:r>
                      <a:r>
                        <a:rPr lang="cs-CZ" dirty="0" err="1"/>
                        <a:t>assů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693646"/>
                  </a:ext>
                </a:extLst>
              </a:tr>
              <a:tr h="489164">
                <a:tc>
                  <a:txBody>
                    <a:bodyPr/>
                    <a:lstStyle/>
                    <a:p>
                      <a:r>
                        <a:rPr lang="cs-CZ" dirty="0" err="1"/>
                        <a:t>Quinár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 sestercie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393351"/>
                  </a:ext>
                </a:extLst>
              </a:tr>
              <a:tr h="489164">
                <a:tc>
                  <a:txBody>
                    <a:bodyPr/>
                    <a:lstStyle/>
                    <a:p>
                      <a:r>
                        <a:rPr lang="cs-CZ" b="1" dirty="0"/>
                        <a:t>Sestercius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 </a:t>
                      </a:r>
                      <a:r>
                        <a:rPr lang="cs-CZ" dirty="0" err="1"/>
                        <a:t>assy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245123"/>
                  </a:ext>
                </a:extLst>
              </a:tr>
              <a:tr h="489164">
                <a:tc>
                  <a:txBody>
                    <a:bodyPr/>
                    <a:lstStyle/>
                    <a:p>
                      <a:r>
                        <a:rPr lang="cs-CZ" dirty="0" err="1"/>
                        <a:t>Dupondius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 </a:t>
                      </a:r>
                      <a:r>
                        <a:rPr lang="cs-CZ" dirty="0" err="1"/>
                        <a:t>assy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71012"/>
                  </a:ext>
                </a:extLst>
              </a:tr>
              <a:tr h="489164">
                <a:tc>
                  <a:txBody>
                    <a:bodyPr/>
                    <a:lstStyle/>
                    <a:p>
                      <a:r>
                        <a:rPr lang="cs-CZ" b="1" dirty="0"/>
                        <a:t>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947615"/>
                  </a:ext>
                </a:extLst>
              </a:tr>
              <a:tr h="489164">
                <a:tc>
                  <a:txBody>
                    <a:bodyPr/>
                    <a:lstStyle/>
                    <a:p>
                      <a:r>
                        <a:rPr lang="cs-CZ" dirty="0" err="1"/>
                        <a:t>Semis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½ </a:t>
                      </a:r>
                      <a:r>
                        <a:rPr lang="cs-CZ" dirty="0" err="1"/>
                        <a:t>assu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128491"/>
                  </a:ext>
                </a:extLst>
              </a:tr>
              <a:tr h="489164">
                <a:tc>
                  <a:txBody>
                    <a:bodyPr/>
                    <a:lstStyle/>
                    <a:p>
                      <a:r>
                        <a:rPr lang="cs-CZ" dirty="0" err="1"/>
                        <a:t>Quadrans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¼ </a:t>
                      </a:r>
                      <a:r>
                        <a:rPr lang="cs-CZ" dirty="0" err="1"/>
                        <a:t>assu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908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531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42277E-4120-4700-98B4-142D47677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Středověk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B26174-6158-4C5E-AC74-9D7039165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07160"/>
            <a:ext cx="2486049" cy="42404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Zakladatelem denárové měny Karel Veliký (768-814).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Karlovská libra – </a:t>
            </a:r>
            <a:r>
              <a:rPr lang="cs-CZ" dirty="0" err="1"/>
              <a:t>pondus</a:t>
            </a:r>
            <a:r>
              <a:rPr lang="cs-CZ" dirty="0"/>
              <a:t> Caroli – 408g.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56CC3918-BC4D-42E4-BB52-54FB3C8E1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478514"/>
              </p:ext>
            </p:extLst>
          </p:nvPr>
        </p:nvGraphicFramePr>
        <p:xfrm>
          <a:off x="3875964" y="1407160"/>
          <a:ext cx="8126483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7982">
                  <a:extLst>
                    <a:ext uri="{9D8B030D-6E8A-4147-A177-3AD203B41FA5}">
                      <a16:colId xmlns:a16="http://schemas.microsoft.com/office/drawing/2014/main" val="3710616475"/>
                    </a:ext>
                  </a:extLst>
                </a:gridCol>
                <a:gridCol w="4299045">
                  <a:extLst>
                    <a:ext uri="{9D8B030D-6E8A-4147-A177-3AD203B41FA5}">
                      <a16:colId xmlns:a16="http://schemas.microsoft.com/office/drawing/2014/main" val="4013773200"/>
                    </a:ext>
                  </a:extLst>
                </a:gridCol>
                <a:gridCol w="1889456">
                  <a:extLst>
                    <a:ext uri="{9D8B030D-6E8A-4147-A177-3AD203B41FA5}">
                      <a16:colId xmlns:a16="http://schemas.microsoft.com/office/drawing/2014/main" val="61551256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cs-CZ" dirty="0"/>
                        <a:t>2. polovina 10. století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45056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Karlovská libra 408g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dirty="0"/>
                        <a:t>20 solidů krátkých (brevis) po 12 denárech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240 denárů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55962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dirty="0"/>
                        <a:t>8 solidů dlouhých (</a:t>
                      </a:r>
                      <a:r>
                        <a:rPr lang="cs-CZ" dirty="0" err="1"/>
                        <a:t>longus</a:t>
                      </a:r>
                      <a:r>
                        <a:rPr lang="cs-CZ" dirty="0"/>
                        <a:t>) po 30 denárech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412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 šátečků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1 denár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391517"/>
                  </a:ext>
                </a:extLst>
              </a:tr>
            </a:tbl>
          </a:graphicData>
        </a:graphic>
      </p:graphicFrame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4800765F-8A30-4CD2-8E89-4B516C62B1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179293"/>
              </p:ext>
            </p:extLst>
          </p:nvPr>
        </p:nvGraphicFramePr>
        <p:xfrm>
          <a:off x="3874447" y="4164277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2192">
                  <a:extLst>
                    <a:ext uri="{9D8B030D-6E8A-4147-A177-3AD203B41FA5}">
                      <a16:colId xmlns:a16="http://schemas.microsoft.com/office/drawing/2014/main" val="563462476"/>
                    </a:ext>
                  </a:extLst>
                </a:gridCol>
                <a:gridCol w="1875808">
                  <a:extLst>
                    <a:ext uri="{9D8B030D-6E8A-4147-A177-3AD203B41FA5}">
                      <a16:colId xmlns:a16="http://schemas.microsoft.com/office/drawing/2014/main" val="226067638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cs-CZ" dirty="0"/>
                        <a:t>CENY – konec 10. století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753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Pšenice pro člověka na 1 měsíc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s-CZ" dirty="0"/>
                        <a:t>1 denár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872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Ječmen pro jezdeckého koně na 40 dní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3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10 slepic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22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582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CA3511B-14F2-4835-A3F0-594D9D5B1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EBEBEB"/>
                </a:solidFill>
              </a:rPr>
              <a:t>Velká Morava</a:t>
            </a: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CBB0FE-6C44-4FED-95EF-A2178B568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122606" cy="3658689"/>
          </a:xfrm>
        </p:spPr>
        <p:txBody>
          <a:bodyPr>
            <a:normAutofit/>
          </a:bodyPr>
          <a:lstStyle/>
          <a:p>
            <a:pPr algn="just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Železné hřivny </a:t>
            </a:r>
            <a:r>
              <a:rPr lang="cs-CZ" sz="2400" dirty="0" err="1"/>
              <a:t>sekerovitého</a:t>
            </a:r>
            <a:r>
              <a:rPr lang="cs-CZ" sz="2400" dirty="0"/>
              <a:t> tvaru:</a:t>
            </a:r>
          </a:p>
          <a:p>
            <a:pPr lvl="1" algn="just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Štíhlejší tvar: od 5 do 47 cm.</a:t>
            </a:r>
          </a:p>
          <a:p>
            <a:pPr lvl="1" algn="just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Masivnější tvar: jednotný tvar a velikost.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D1B6DF-3565-4032-B0D7-0F633BBAC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1916" y="2846020"/>
            <a:ext cx="5451627" cy="30665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098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8B7C18-2D66-4625-A895-A9226049B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212709"/>
            <a:ext cx="9164206" cy="831400"/>
          </a:xfrm>
        </p:spPr>
        <p:txBody>
          <a:bodyPr>
            <a:normAutofit/>
          </a:bodyPr>
          <a:lstStyle/>
          <a:p>
            <a:r>
              <a:rPr lang="cs-CZ" sz="4000" dirty="0"/>
              <a:t>České denáry (ca 955-1300)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57C51AA-1AA8-4B87-828A-BED7F4BAA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6860" y="640080"/>
            <a:ext cx="3243757" cy="324375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6A6E86-A873-4BBA-91A0-289D1B7B1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59" y="5163378"/>
            <a:ext cx="9164206" cy="1316931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Ražba dvoustranných mincí v Čechách až do třetího desetiletí 13. st.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Počátek za knížete Boleslava I. (935-972).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Mincovny: Praha, Vyšehrad, Kouřim, Stará Plzeň. Na Moravě: Olomouc, Brno, Znojmo.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Obnovování mince (tzv. </a:t>
            </a:r>
            <a:r>
              <a:rPr lang="cs-CZ" sz="1700" i="1" dirty="0" err="1"/>
              <a:t>renovatio</a:t>
            </a:r>
            <a:r>
              <a:rPr lang="cs-CZ" sz="1700" i="1" dirty="0"/>
              <a:t> </a:t>
            </a:r>
            <a:r>
              <a:rPr lang="cs-CZ" sz="1700" i="1" dirty="0" err="1"/>
              <a:t>monetae</a:t>
            </a:r>
            <a:r>
              <a:rPr lang="cs-CZ" sz="1700" dirty="0"/>
              <a:t>).</a:t>
            </a:r>
          </a:p>
        </p:txBody>
      </p:sp>
      <p:graphicFrame>
        <p:nvGraphicFramePr>
          <p:cNvPr id="4" name="Tabulka 5">
            <a:extLst>
              <a:ext uri="{FF2B5EF4-FFF2-40B4-BE49-F238E27FC236}">
                <a16:creationId xmlns:a16="http://schemas.microsoft.com/office/drawing/2014/main" id="{2374D603-73EF-460B-924C-20680C5B0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449320"/>
              </p:ext>
            </p:extLst>
          </p:nvPr>
        </p:nvGraphicFramePr>
        <p:xfrm>
          <a:off x="5383754" y="1286562"/>
          <a:ext cx="4426564" cy="1944698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1838921">
                  <a:extLst>
                    <a:ext uri="{9D8B030D-6E8A-4147-A177-3AD203B41FA5}">
                      <a16:colId xmlns:a16="http://schemas.microsoft.com/office/drawing/2014/main" val="1158573333"/>
                    </a:ext>
                  </a:extLst>
                </a:gridCol>
                <a:gridCol w="1160353">
                  <a:extLst>
                    <a:ext uri="{9D8B030D-6E8A-4147-A177-3AD203B41FA5}">
                      <a16:colId xmlns:a16="http://schemas.microsoft.com/office/drawing/2014/main" val="3228851462"/>
                    </a:ext>
                  </a:extLst>
                </a:gridCol>
                <a:gridCol w="1427290">
                  <a:extLst>
                    <a:ext uri="{9D8B030D-6E8A-4147-A177-3AD203B41FA5}">
                      <a16:colId xmlns:a16="http://schemas.microsoft.com/office/drawing/2014/main" val="4209555338"/>
                    </a:ext>
                  </a:extLst>
                </a:gridCol>
              </a:tblGrid>
              <a:tr h="1068147">
                <a:tc gridSpan="3">
                  <a:txBody>
                    <a:bodyPr/>
                    <a:lstStyle/>
                    <a:p>
                      <a:pPr algn="ctr"/>
                      <a:r>
                        <a:rPr lang="cs-CZ" sz="2500" b="1" cap="none" spc="0" dirty="0">
                          <a:solidFill>
                            <a:schemeClr val="tx1"/>
                          </a:solidFill>
                        </a:rPr>
                        <a:t>Polovina 11. století – reforma Břetislava I.</a:t>
                      </a:r>
                    </a:p>
                  </a:txBody>
                  <a:tcPr marL="100588" marR="143697" marT="28739" marB="215545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453078"/>
                  </a:ext>
                </a:extLst>
              </a:tr>
              <a:tr h="876551">
                <a:tc>
                  <a:txBody>
                    <a:bodyPr/>
                    <a:lstStyle/>
                    <a:p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Hřivna (marka) 210g</a:t>
                      </a:r>
                    </a:p>
                  </a:txBody>
                  <a:tcPr marL="100588" marR="143697" marT="28739" marB="215545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200 denárů</a:t>
                      </a:r>
                    </a:p>
                  </a:txBody>
                  <a:tcPr marL="100588" marR="143697" marT="28739" marB="2155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cap="none" spc="0" dirty="0">
                          <a:solidFill>
                            <a:schemeClr val="tx1"/>
                          </a:solidFill>
                        </a:rPr>
                        <a:t>1 denár – 0,9g</a:t>
                      </a:r>
                    </a:p>
                  </a:txBody>
                  <a:tcPr marL="100588" marR="143697" marT="28739" marB="2155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148436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A3922875-A98E-497C-8D16-37F85BAB052A}"/>
              </a:ext>
            </a:extLst>
          </p:cNvPr>
          <p:cNvSpPr txBox="1"/>
          <p:nvPr/>
        </p:nvSpPr>
        <p:spPr>
          <a:xfrm>
            <a:off x="1226860" y="640231"/>
            <a:ext cx="3243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FF00"/>
                </a:solidFill>
              </a:rPr>
              <a:t>Denár Vratislava II. (1061-1092) </a:t>
            </a:r>
          </a:p>
        </p:txBody>
      </p:sp>
    </p:spTree>
    <p:extLst>
      <p:ext uri="{BB962C8B-B14F-4D97-AF65-F5344CB8AC3E}">
        <p14:creationId xmlns:p14="http://schemas.microsoft.com/office/powerpoint/2010/main" val="3982447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BEF850-3134-4369-919A-1BD442982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ražby denárů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5AFF19-41C5-476E-8874-4154D85AA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1580472"/>
            <a:ext cx="6447862" cy="2947283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romanUcPeriod"/>
            </a:pPr>
            <a:r>
              <a:rPr lang="cs-CZ" dirty="0"/>
              <a:t>fáze – výroba mincovního kovu (slitiny). Odstraň</a:t>
            </a:r>
            <a:r>
              <a:rPr lang="de-DE" dirty="0" err="1"/>
              <a:t>ov</a:t>
            </a:r>
            <a:r>
              <a:rPr lang="cs-CZ" dirty="0"/>
              <a:t>á</a:t>
            </a:r>
            <a:r>
              <a:rPr lang="de-DE" dirty="0"/>
              <a:t>n</a:t>
            </a:r>
            <a:r>
              <a:rPr lang="cs-CZ" dirty="0"/>
              <a:t>í příměsí. Stříbro vytavené (slitky) muselo být v mincovnách přepalované. Přidání </a:t>
            </a:r>
            <a:r>
              <a:rPr lang="cs-CZ" b="1" dirty="0" err="1"/>
              <a:t>náčistu</a:t>
            </a:r>
            <a:r>
              <a:rPr lang="cs-CZ" dirty="0"/>
              <a:t> (měď v zrnitém stavu) – rovnoměrné rozložení kovu.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cs-CZ" dirty="0"/>
              <a:t>fáze – příprava mincovních </a:t>
            </a:r>
            <a:r>
              <a:rPr lang="cs-CZ" b="1" dirty="0"/>
              <a:t>střížků</a:t>
            </a:r>
            <a:r>
              <a:rPr lang="cs-CZ" dirty="0"/>
              <a:t>. Mincovní </a:t>
            </a:r>
            <a:r>
              <a:rPr lang="cs-CZ" dirty="0" err="1"/>
              <a:t>cán</a:t>
            </a:r>
            <a:r>
              <a:rPr lang="cs-CZ" dirty="0"/>
              <a:t> (tj. odlitek) byl roztepán na plát a rozřezán na menší plíšky, z nichž byly vykrojovány nebo vysekány mincovní střížky.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2B0D74B-F856-4604-BAD7-BABADDB296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2" t="19209" r="31355" b="19615"/>
          <a:stretch/>
        </p:blipFill>
        <p:spPr bwMode="auto">
          <a:xfrm>
            <a:off x="0" y="4793226"/>
            <a:ext cx="2747045" cy="206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B5023D6E-C852-43F2-BD2F-812EBB05F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928" y="0"/>
            <a:ext cx="4719072" cy="530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D17846E-DC75-4E02-B74A-21DDB0C68E59}"/>
              </a:ext>
            </a:extLst>
          </p:cNvPr>
          <p:cNvSpPr txBox="1"/>
          <p:nvPr/>
        </p:nvSpPr>
        <p:spPr>
          <a:xfrm>
            <a:off x="3957360" y="5441161"/>
            <a:ext cx="7031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just">
              <a:buClr>
                <a:schemeClr val="bg2">
                  <a:lumMod val="40000"/>
                  <a:lumOff val="60000"/>
                </a:schemeClr>
              </a:buClr>
              <a:buFont typeface="+mj-lt"/>
              <a:buAutoNum type="romanUcPeriod" startAt="3"/>
            </a:pPr>
            <a:r>
              <a:rPr lang="cs-CZ" dirty="0"/>
              <a:t>fáze – </a:t>
            </a:r>
            <a:r>
              <a:rPr lang="cs-CZ" b="1" dirty="0" err="1"/>
              <a:t>pregéřské</a:t>
            </a:r>
            <a:r>
              <a:rPr lang="cs-CZ" dirty="0"/>
              <a:t> dílo. Dvě razidla v negativním provedení. Spodní razidlo opatřené hrotem do dřevěného špalku, zatímco svrchní razidlo držel pregéř v ruce – úder kladivem.</a:t>
            </a:r>
          </a:p>
        </p:txBody>
      </p:sp>
    </p:spTree>
    <p:extLst>
      <p:ext uri="{BB962C8B-B14F-4D97-AF65-F5344CB8AC3E}">
        <p14:creationId xmlns:p14="http://schemas.microsoft.com/office/powerpoint/2010/main" val="2244460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07FDF3-E244-4C97-9621-4CF0BD56B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cs-CZ" dirty="0"/>
              <a:t>Brakteáty a feniky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49690B-9744-4E0F-9768-17D96E12F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9972728" cy="419618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Potřeba reformy kol. pol. 12. st. v Evropě – nárůst potřeby oběživa, hledání nových forem platidel, urychlení procesu výroby mincí.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Fenik – jednostranný a dvoustranný.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Brakteát – jednostranná mince.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Mincovní reforma Přemysla Otakara I. v 30. letech 13. st.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Pojem „brakteát“ (lat. </a:t>
            </a:r>
            <a:r>
              <a:rPr lang="cs-CZ" i="1" dirty="0" err="1"/>
              <a:t>bractea</a:t>
            </a:r>
            <a:r>
              <a:rPr lang="cs-CZ" dirty="0"/>
              <a:t> – plíšek) až novověký (humanistický) – v pramenech stále „</a:t>
            </a:r>
            <a:r>
              <a:rPr lang="cs-CZ" dirty="0" err="1"/>
              <a:t>denarii</a:t>
            </a:r>
            <a:r>
              <a:rPr lang="cs-CZ" dirty="0"/>
              <a:t>.“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Rozvoj hlubinné těžby stříbra (Jihlava, později Kutná Hora).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Velké brakteáty byly svým obrazem poměrně uniformní (poprsí nebo postava panovníka s atributy a heraldickými znameními).</a:t>
            </a:r>
          </a:p>
        </p:txBody>
      </p:sp>
    </p:spTree>
    <p:extLst>
      <p:ext uri="{BB962C8B-B14F-4D97-AF65-F5344CB8AC3E}">
        <p14:creationId xmlns:p14="http://schemas.microsoft.com/office/powerpoint/2010/main" val="290559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07FDF3-E244-4C97-9621-4CF0BD56B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cs-CZ" dirty="0"/>
              <a:t>Brakteáty a feniky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35F6791C-C924-43A9-B6F8-466D646FA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446840"/>
              </p:ext>
            </p:extLst>
          </p:nvPr>
        </p:nvGraphicFramePr>
        <p:xfrm>
          <a:off x="5275007" y="2000250"/>
          <a:ext cx="5447544" cy="1760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3631">
                  <a:extLst>
                    <a:ext uri="{9D8B030D-6E8A-4147-A177-3AD203B41FA5}">
                      <a16:colId xmlns:a16="http://schemas.microsoft.com/office/drawing/2014/main" val="2608959637"/>
                    </a:ext>
                  </a:extLst>
                </a:gridCol>
                <a:gridCol w="2733913">
                  <a:extLst>
                    <a:ext uri="{9D8B030D-6E8A-4147-A177-3AD203B41FA5}">
                      <a16:colId xmlns:a16="http://schemas.microsoft.com/office/drawing/2014/main" val="1435741627"/>
                    </a:ext>
                  </a:extLst>
                </a:gridCol>
              </a:tblGrid>
              <a:tr h="586863">
                <a:tc gridSpan="2">
                  <a:txBody>
                    <a:bodyPr/>
                    <a:lstStyle/>
                    <a:p>
                      <a:pPr algn="ctr"/>
                      <a:r>
                        <a:rPr lang="cs-CZ" sz="2100" dirty="0"/>
                        <a:t>Početní jednotky</a:t>
                      </a:r>
                    </a:p>
                  </a:txBody>
                  <a:tcPr marL="107461" marR="107461" marT="53730" marB="53730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935828"/>
                  </a:ext>
                </a:extLst>
              </a:tr>
              <a:tr h="586863">
                <a:tc>
                  <a:txBody>
                    <a:bodyPr/>
                    <a:lstStyle/>
                    <a:p>
                      <a:r>
                        <a:rPr lang="cs-CZ" sz="2100" dirty="0"/>
                        <a:t>Talent</a:t>
                      </a:r>
                    </a:p>
                  </a:txBody>
                  <a:tcPr marL="107461" marR="107461" marT="53730" marB="53730"/>
                </a:tc>
                <a:tc>
                  <a:txBody>
                    <a:bodyPr/>
                    <a:lstStyle/>
                    <a:p>
                      <a:r>
                        <a:rPr lang="cs-CZ" sz="2100" dirty="0"/>
                        <a:t>240 denárů</a:t>
                      </a:r>
                    </a:p>
                  </a:txBody>
                  <a:tcPr marL="107461" marR="107461" marT="53730" marB="53730"/>
                </a:tc>
                <a:extLst>
                  <a:ext uri="{0D108BD9-81ED-4DB2-BD59-A6C34878D82A}">
                    <a16:rowId xmlns:a16="http://schemas.microsoft.com/office/drawing/2014/main" val="4051964117"/>
                  </a:ext>
                </a:extLst>
              </a:tr>
              <a:tr h="586863">
                <a:tc>
                  <a:txBody>
                    <a:bodyPr/>
                    <a:lstStyle/>
                    <a:p>
                      <a:pPr algn="l"/>
                      <a:r>
                        <a:rPr lang="cs-CZ" sz="2100" dirty="0"/>
                        <a:t>Hřivna</a:t>
                      </a:r>
                    </a:p>
                  </a:txBody>
                  <a:tcPr marL="107461" marR="107461" marT="53730" marB="53730" anchor="ctr"/>
                </a:tc>
                <a:tc>
                  <a:txBody>
                    <a:bodyPr/>
                    <a:lstStyle/>
                    <a:p>
                      <a:r>
                        <a:rPr lang="cs-CZ" sz="2100" dirty="0"/>
                        <a:t>480 denárů</a:t>
                      </a:r>
                    </a:p>
                  </a:txBody>
                  <a:tcPr marL="107461" marR="107461" marT="53730" marB="53730"/>
                </a:tc>
                <a:extLst>
                  <a:ext uri="{0D108BD9-81ED-4DB2-BD59-A6C34878D82A}">
                    <a16:rowId xmlns:a16="http://schemas.microsoft.com/office/drawing/2014/main" val="1056520180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B43CC6F7-2DCE-4760-BDA5-F004EE1554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59207"/>
              </p:ext>
            </p:extLst>
          </p:nvPr>
        </p:nvGraphicFramePr>
        <p:xfrm>
          <a:off x="5275007" y="3760839"/>
          <a:ext cx="5447544" cy="2654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3631">
                  <a:extLst>
                    <a:ext uri="{9D8B030D-6E8A-4147-A177-3AD203B41FA5}">
                      <a16:colId xmlns:a16="http://schemas.microsoft.com/office/drawing/2014/main" val="2608959637"/>
                    </a:ext>
                  </a:extLst>
                </a:gridCol>
                <a:gridCol w="2733913">
                  <a:extLst>
                    <a:ext uri="{9D8B030D-6E8A-4147-A177-3AD203B41FA5}">
                      <a16:colId xmlns:a16="http://schemas.microsoft.com/office/drawing/2014/main" val="1435741627"/>
                    </a:ext>
                  </a:extLst>
                </a:gridCol>
              </a:tblGrid>
              <a:tr h="575051">
                <a:tc gridSpan="2">
                  <a:txBody>
                    <a:bodyPr/>
                    <a:lstStyle/>
                    <a:p>
                      <a:pPr algn="ctr"/>
                      <a:r>
                        <a:rPr lang="cs-CZ" sz="2100" dirty="0"/>
                        <a:t>Ražební číslo</a:t>
                      </a:r>
                    </a:p>
                  </a:txBody>
                  <a:tcPr marL="107461" marR="107461" marT="53730" marB="53730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935828"/>
                  </a:ext>
                </a:extLst>
              </a:tr>
              <a:tr h="519923">
                <a:tc rowSpan="2">
                  <a:txBody>
                    <a:bodyPr/>
                    <a:lstStyle/>
                    <a:p>
                      <a:r>
                        <a:rPr lang="cs-CZ" sz="2100" dirty="0"/>
                        <a:t>Česká hřivna (253g)</a:t>
                      </a:r>
                    </a:p>
                  </a:txBody>
                  <a:tcPr marL="107461" marR="107461" marT="53730" marB="53730"/>
                </a:tc>
                <a:tc>
                  <a:txBody>
                    <a:bodyPr/>
                    <a:lstStyle/>
                    <a:p>
                      <a:r>
                        <a:rPr lang="cs-CZ" sz="2100" dirty="0"/>
                        <a:t>240 denárů</a:t>
                      </a:r>
                    </a:p>
                  </a:txBody>
                  <a:tcPr marL="107461" marR="107461" marT="53730" marB="53730"/>
                </a:tc>
                <a:extLst>
                  <a:ext uri="{0D108BD9-81ED-4DB2-BD59-A6C34878D82A}">
                    <a16:rowId xmlns:a16="http://schemas.microsoft.com/office/drawing/2014/main" val="4051964117"/>
                  </a:ext>
                </a:extLst>
              </a:tr>
              <a:tr h="51992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100" dirty="0"/>
                        <a:t>360 denárů</a:t>
                      </a:r>
                    </a:p>
                  </a:txBody>
                  <a:tcPr marL="107461" marR="107461" marT="53730" marB="53730"/>
                </a:tc>
                <a:extLst>
                  <a:ext uri="{0D108BD9-81ED-4DB2-BD59-A6C34878D82A}">
                    <a16:rowId xmlns:a16="http://schemas.microsoft.com/office/drawing/2014/main" val="209696943"/>
                  </a:ext>
                </a:extLst>
              </a:tr>
              <a:tr h="519923">
                <a:tc rowSpan="2">
                  <a:txBody>
                    <a:bodyPr/>
                    <a:lstStyle/>
                    <a:p>
                      <a:pPr algn="l"/>
                      <a:r>
                        <a:rPr lang="cs-CZ" sz="2100" dirty="0"/>
                        <a:t>Moravská hřivna (280g)</a:t>
                      </a:r>
                    </a:p>
                  </a:txBody>
                  <a:tcPr marL="107461" marR="107461" marT="53730" marB="53730" anchor="ctr"/>
                </a:tc>
                <a:tc>
                  <a:txBody>
                    <a:bodyPr/>
                    <a:lstStyle/>
                    <a:p>
                      <a:r>
                        <a:rPr lang="cs-CZ" sz="2100" dirty="0"/>
                        <a:t>360 denárů</a:t>
                      </a:r>
                    </a:p>
                  </a:txBody>
                  <a:tcPr marL="107461" marR="107461" marT="53730" marB="53730"/>
                </a:tc>
                <a:extLst>
                  <a:ext uri="{0D108BD9-81ED-4DB2-BD59-A6C34878D82A}">
                    <a16:rowId xmlns:a16="http://schemas.microsoft.com/office/drawing/2014/main" val="1056520180"/>
                  </a:ext>
                </a:extLst>
              </a:tr>
              <a:tr h="51992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100" dirty="0"/>
                        <a:t>480 denárů</a:t>
                      </a:r>
                    </a:p>
                  </a:txBody>
                  <a:tcPr marL="107461" marR="107461" marT="53730" marB="53730"/>
                </a:tc>
                <a:extLst>
                  <a:ext uri="{0D108BD9-81ED-4DB2-BD59-A6C34878D82A}">
                    <a16:rowId xmlns:a16="http://schemas.microsoft.com/office/drawing/2014/main" val="3364135522"/>
                  </a:ext>
                </a:extLst>
              </a:tr>
            </a:tbl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:a16="http://schemas.microsoft.com/office/drawing/2014/main" id="{776BD9B2-FCB8-4FBF-B4F6-F3FCFD9F5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70" y="20002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95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E999B-8191-4C82-88D9-3E5110A49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Grošová měna (1300-1547)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E523A5-4BC5-41F2-B335-EB43E5A4C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V červenci roku 1300 byly zaraženy první pražské groše a jejich díly, tzv. </a:t>
            </a:r>
            <a:r>
              <a:rPr lang="cs-CZ" dirty="0" err="1"/>
              <a:t>denarii</a:t>
            </a:r>
            <a:r>
              <a:rPr lang="cs-CZ" dirty="0"/>
              <a:t> nebo krátce </a:t>
            </a:r>
            <a:r>
              <a:rPr lang="cs-CZ" dirty="0" err="1"/>
              <a:t>parvy</a:t>
            </a:r>
            <a:r>
              <a:rPr lang="cs-CZ" dirty="0"/>
              <a:t> (též denáry). Šlo o skutečnou měnovou soustavu a přechod od brakteátů ke grošům byl stanoven v poměru 6 brakteátů = 1 groš. Reforma byla provedena za účasti italských finančníků, jejichž úkolem bylo patrně především řešení ekonomických a organizačních otázek – koncentrace výroby mince v Kutné Hoře.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Z pražské </a:t>
            </a:r>
            <a:r>
              <a:rPr lang="cs-CZ" dirty="0" err="1"/>
              <a:t>patnáctilotové</a:t>
            </a:r>
            <a:r>
              <a:rPr lang="cs-CZ" dirty="0"/>
              <a:t> hřivny (253g) mělo být raženo 64 grošů o přibližně stejné hmotnosti 3,9g anebo 768 </a:t>
            </a:r>
            <a:r>
              <a:rPr lang="cs-CZ" dirty="0" err="1"/>
              <a:t>parvů</a:t>
            </a:r>
            <a:r>
              <a:rPr lang="cs-CZ" dirty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Početní jednotka – tzv. kopa grošů (</a:t>
            </a:r>
            <a:r>
              <a:rPr lang="cs-CZ" i="1" dirty="0" err="1"/>
              <a:t>sexagena</a:t>
            </a:r>
            <a:r>
              <a:rPr lang="cs-CZ" i="1" dirty="0"/>
              <a:t> </a:t>
            </a:r>
            <a:r>
              <a:rPr lang="cs-CZ" i="1" dirty="0" err="1"/>
              <a:t>grossorum</a:t>
            </a:r>
            <a:r>
              <a:rPr lang="cs-CZ" dirty="0"/>
              <a:t>) – 60 grošů nebo 720 </a:t>
            </a:r>
            <a:r>
              <a:rPr lang="cs-CZ" dirty="0" err="1"/>
              <a:t>parvů</a:t>
            </a:r>
            <a:r>
              <a:rPr lang="cs-CZ" dirty="0"/>
              <a:t> (=haléřů, relace ke groši 1:12).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Zlaté mince – florén a dukát.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Reforma měny za Jiřího z Poděbrad – 1469.</a:t>
            </a:r>
          </a:p>
        </p:txBody>
      </p:sp>
    </p:spTree>
    <p:extLst>
      <p:ext uri="{BB962C8B-B14F-4D97-AF65-F5344CB8AC3E}">
        <p14:creationId xmlns:p14="http://schemas.microsoft.com/office/powerpoint/2010/main" val="3112386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96E92B-FCFE-4109-8CB4-DE7D033C7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6452982" cy="953001"/>
          </a:xfrm>
        </p:spPr>
        <p:txBody>
          <a:bodyPr/>
          <a:lstStyle/>
          <a:p>
            <a:pPr algn="ctr"/>
            <a:r>
              <a:rPr lang="cs-CZ" dirty="0"/>
              <a:t>Grošová měna</a:t>
            </a:r>
            <a:br>
              <a:rPr lang="cs-CZ" dirty="0"/>
            </a:br>
            <a:r>
              <a:rPr lang="cs-CZ" dirty="0"/>
              <a:t>(1300-1547)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15189AFB-E2D1-4935-B383-28B5D85FED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534678"/>
              </p:ext>
            </p:extLst>
          </p:nvPr>
        </p:nvGraphicFramePr>
        <p:xfrm>
          <a:off x="646112" y="2062614"/>
          <a:ext cx="6070040" cy="4142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510">
                  <a:extLst>
                    <a:ext uri="{9D8B030D-6E8A-4147-A177-3AD203B41FA5}">
                      <a16:colId xmlns:a16="http://schemas.microsoft.com/office/drawing/2014/main" val="1003232969"/>
                    </a:ext>
                  </a:extLst>
                </a:gridCol>
                <a:gridCol w="1517510">
                  <a:extLst>
                    <a:ext uri="{9D8B030D-6E8A-4147-A177-3AD203B41FA5}">
                      <a16:colId xmlns:a16="http://schemas.microsoft.com/office/drawing/2014/main" val="3568994989"/>
                    </a:ext>
                  </a:extLst>
                </a:gridCol>
                <a:gridCol w="1517510">
                  <a:extLst>
                    <a:ext uri="{9D8B030D-6E8A-4147-A177-3AD203B41FA5}">
                      <a16:colId xmlns:a16="http://schemas.microsoft.com/office/drawing/2014/main" val="2970497708"/>
                    </a:ext>
                  </a:extLst>
                </a:gridCol>
                <a:gridCol w="1517510">
                  <a:extLst>
                    <a:ext uri="{9D8B030D-6E8A-4147-A177-3AD203B41FA5}">
                      <a16:colId xmlns:a16="http://schemas.microsoft.com/office/drawing/2014/main" val="2725787476"/>
                    </a:ext>
                  </a:extLst>
                </a:gridCol>
              </a:tblGrid>
              <a:tr h="470011">
                <a:tc gridSpan="4">
                  <a:txBody>
                    <a:bodyPr/>
                    <a:lstStyle/>
                    <a:p>
                      <a:pPr algn="ctr"/>
                      <a:r>
                        <a:rPr lang="cs-CZ" dirty="0"/>
                        <a:t>MĚNA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493209"/>
                  </a:ext>
                </a:extLst>
              </a:tr>
              <a:tr h="811253">
                <a:tc>
                  <a:txBody>
                    <a:bodyPr/>
                    <a:lstStyle/>
                    <a:p>
                      <a:r>
                        <a:rPr lang="cs-CZ" dirty="0"/>
                        <a:t>1 florén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12-13 grošů (zač. 14. st.)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313410"/>
                  </a:ext>
                </a:extLst>
              </a:tr>
              <a:tr h="470011">
                <a:tc>
                  <a:txBody>
                    <a:bodyPr/>
                    <a:lstStyle/>
                    <a:p>
                      <a:r>
                        <a:rPr lang="cs-CZ" dirty="0"/>
                        <a:t>1 dukát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18-20 grošů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729457"/>
                  </a:ext>
                </a:extLst>
              </a:tr>
              <a:tr h="470011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 groš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12 </a:t>
                      </a:r>
                      <a:r>
                        <a:rPr lang="cs-CZ" dirty="0" err="1"/>
                        <a:t>parvů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5037"/>
                  </a:ext>
                </a:extLst>
              </a:tr>
              <a:tr h="81125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 groš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 penízů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14 haléřů (od r. 1384)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66005"/>
                  </a:ext>
                </a:extLst>
              </a:tr>
              <a:tr h="470011">
                <a:tc>
                  <a:txBody>
                    <a:bodyPr/>
                    <a:lstStyle/>
                    <a:p>
                      <a:r>
                        <a:rPr lang="cs-CZ" dirty="0"/>
                        <a:t>kopa grošů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60 grošů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645372"/>
                  </a:ext>
                </a:extLst>
              </a:tr>
              <a:tr h="470011">
                <a:tc>
                  <a:txBody>
                    <a:bodyPr/>
                    <a:lstStyle/>
                    <a:p>
                      <a:r>
                        <a:rPr lang="cs-CZ" dirty="0"/>
                        <a:t>hřivna grošů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64 grošů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598744"/>
                  </a:ext>
                </a:extLst>
              </a:tr>
            </a:tbl>
          </a:graphicData>
        </a:graphic>
      </p:graphicFrame>
      <p:pic>
        <p:nvPicPr>
          <p:cNvPr id="4098" name="Picture 2">
            <a:extLst>
              <a:ext uri="{FF2B5EF4-FFF2-40B4-BE49-F238E27FC236}">
                <a16:creationId xmlns:a16="http://schemas.microsoft.com/office/drawing/2014/main" id="{81608825-10E2-4C42-B26E-B9D2124D5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094" y="432242"/>
            <a:ext cx="2894678" cy="289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FF7916AE-EB26-4C23-994C-1F970AB40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094" y="3326920"/>
            <a:ext cx="2894678" cy="287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57FB0C8-F30A-4BCD-AE3B-EEE28581F2CB}"/>
              </a:ext>
            </a:extLst>
          </p:cNvPr>
          <p:cNvSpPr txBox="1"/>
          <p:nvPr/>
        </p:nvSpPr>
        <p:spPr>
          <a:xfrm>
            <a:off x="10376714" y="2957588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Avers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1D8C2CD-0427-4497-90FA-3290487CFE76}"/>
              </a:ext>
            </a:extLst>
          </p:cNvPr>
          <p:cNvSpPr txBox="1"/>
          <p:nvPr/>
        </p:nvSpPr>
        <p:spPr>
          <a:xfrm>
            <a:off x="10376714" y="5733975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Revers</a:t>
            </a:r>
          </a:p>
        </p:txBody>
      </p:sp>
    </p:spTree>
    <p:extLst>
      <p:ext uri="{BB962C8B-B14F-4D97-AF65-F5344CB8AC3E}">
        <p14:creationId xmlns:p14="http://schemas.microsoft.com/office/powerpoint/2010/main" val="27158592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bsah obrázku objekt, mince&#10;&#10;Popis byl vytvořen automaticky">
            <a:extLst>
              <a:ext uri="{FF2B5EF4-FFF2-40B4-BE49-F238E27FC236}">
                <a16:creationId xmlns:a16="http://schemas.microsoft.com/office/drawing/2014/main" id="{838AE606-D2AD-4E16-A68D-7ED975A07A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r="1687" b="-1"/>
          <a:stretch/>
        </p:blipFill>
        <p:spPr bwMode="auto">
          <a:xfrm>
            <a:off x="20" y="-1"/>
            <a:ext cx="1219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384A7D6-66DB-4FCD-A77B-D36315935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Tyrolská krejcarová mince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D187C4E-14B9-4504-B200-5127823F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9B4F06-495E-4EAC-8ABF-B18FD9678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Měnová reforma Ferdinanda I.  pro Rakousy (1524):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2000" dirty="0"/>
              <a:t>Založena na vídeňské hřivně o váze 280g.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2000" dirty="0"/>
              <a:t>Kurantní mince – nominál – zlatník (</a:t>
            </a:r>
            <a:r>
              <a:rPr lang="cs-CZ" sz="2000" dirty="0" err="1"/>
              <a:t>Guldiner</a:t>
            </a:r>
            <a:r>
              <a:rPr lang="cs-CZ" sz="2000" dirty="0"/>
              <a:t>) – 28,8g (zrno 25,78g).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cs-CZ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Říšský augsburský sněm (1560) – schválen říšský mincovní řád. Věnoval se paritě stříbrné a zlaté mince: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2000" dirty="0"/>
              <a:t>Kolínská marka o hmotnosti 233,8g.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2000" dirty="0"/>
              <a:t>Rýnský zlatý (</a:t>
            </a:r>
            <a:r>
              <a:rPr lang="cs-CZ" sz="2000" dirty="0" err="1"/>
              <a:t>fl</a:t>
            </a:r>
            <a:r>
              <a:rPr lang="cs-CZ" sz="2000" dirty="0"/>
              <a:t>.) – něm. </a:t>
            </a:r>
            <a:r>
              <a:rPr lang="de-DE" sz="2000" i="1" dirty="0"/>
              <a:t>Rheinischer Gulden</a:t>
            </a:r>
            <a:r>
              <a:rPr lang="de-DE" sz="2000" dirty="0"/>
              <a:t>; </a:t>
            </a:r>
            <a:r>
              <a:rPr lang="cs-CZ" sz="2000" dirty="0"/>
              <a:t>l</a:t>
            </a:r>
            <a:r>
              <a:rPr lang="de-DE" sz="2000" dirty="0"/>
              <a:t>at</a:t>
            </a:r>
            <a:r>
              <a:rPr lang="cs-CZ" sz="2000" dirty="0"/>
              <a:t>.</a:t>
            </a:r>
            <a:r>
              <a:rPr lang="de-DE" sz="2000" dirty="0"/>
              <a:t> </a:t>
            </a:r>
            <a:r>
              <a:rPr lang="de-DE" sz="2000" i="1" dirty="0" err="1"/>
              <a:t>florenus</a:t>
            </a:r>
            <a:r>
              <a:rPr lang="de-DE" sz="2000" i="1" dirty="0"/>
              <a:t> </a:t>
            </a:r>
            <a:r>
              <a:rPr lang="de-DE" sz="2000" i="1" dirty="0" err="1"/>
              <a:t>Rheni</a:t>
            </a:r>
            <a:r>
              <a:rPr lang="cs-CZ" sz="2000" i="1" dirty="0"/>
              <a:t> </a:t>
            </a:r>
            <a:r>
              <a:rPr lang="cs-CZ" sz="2000" dirty="0"/>
              <a:t>= 72 krejcary stříbra.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9144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CFB4AC-91B8-4193-81AC-67E430628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a cíl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83CF9D-0B92-4D72-8BCF-5E01578D0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algn="just">
              <a:buFont typeface="+mj-lt"/>
              <a:buAutoNum type="arabicParenR"/>
            </a:pPr>
            <a:r>
              <a:rPr lang="cs-CZ" dirty="0"/>
              <a:t>Numismatika je historický obor, jehož předmětem a současně i hlavním pramenem jsou </a:t>
            </a:r>
            <a:r>
              <a:rPr lang="cs-CZ" b="1" dirty="0"/>
              <a:t>platební prostředky</a:t>
            </a:r>
            <a:r>
              <a:rPr lang="cs-CZ" dirty="0"/>
              <a:t>.</a:t>
            </a:r>
          </a:p>
          <a:p>
            <a:pPr marL="457200" indent="-457200" algn="just">
              <a:buFont typeface="+mj-lt"/>
              <a:buAutoNum type="arabicParenR"/>
            </a:pPr>
            <a:endParaRPr lang="cs-CZ" dirty="0"/>
          </a:p>
          <a:p>
            <a:pPr marL="457200" indent="-457200" algn="just">
              <a:buFont typeface="+mj-lt"/>
              <a:buAutoNum type="arabicParenR"/>
            </a:pPr>
            <a:r>
              <a:rPr lang="cs-CZ" dirty="0"/>
              <a:t>Cílem numismatiky je zkoumání funkce těchto platebních prostředků v procesu společenské směny od nejdávnější minulosti po současnost.</a:t>
            </a:r>
          </a:p>
          <a:p>
            <a:pPr marL="457200" indent="-457200" algn="just">
              <a:buFont typeface="+mj-lt"/>
              <a:buAutoNum type="arabicParenR"/>
            </a:pPr>
            <a:endParaRPr lang="cs-CZ" dirty="0"/>
          </a:p>
          <a:p>
            <a:pPr marL="457200" indent="-457200" algn="just">
              <a:buFont typeface="+mj-lt"/>
              <a:buAutoNum type="arabicParenR"/>
            </a:pPr>
            <a:r>
              <a:rPr lang="cs-CZ" dirty="0"/>
              <a:t>Numismatika jako historická disciplína zkoumá </a:t>
            </a:r>
          </a:p>
          <a:p>
            <a:pPr marL="857250" lvl="1" indent="-457200" algn="just">
              <a:buFont typeface="+mj-lt"/>
              <a:buAutoNum type="alphaLcParenR"/>
            </a:pPr>
            <a:r>
              <a:rPr lang="cs-CZ" dirty="0"/>
              <a:t>jednak </a:t>
            </a:r>
            <a:r>
              <a:rPr lang="cs-CZ" b="1" dirty="0"/>
              <a:t>výrobní stránku platidel </a:t>
            </a:r>
            <a:r>
              <a:rPr lang="cs-CZ" dirty="0"/>
              <a:t>(mince, bankovky), 	</a:t>
            </a:r>
          </a:p>
          <a:p>
            <a:pPr marL="857250" lvl="1" indent="-457200" algn="just">
              <a:buFont typeface="+mj-lt"/>
              <a:buAutoNum type="alphaLcParenR"/>
            </a:pPr>
            <a:r>
              <a:rPr lang="cs-CZ" dirty="0"/>
              <a:t>jednak sleduje </a:t>
            </a:r>
            <a:r>
              <a:rPr lang="cs-CZ" b="1" dirty="0"/>
              <a:t>vývoj různých typů platidel </a:t>
            </a:r>
            <a:r>
              <a:rPr lang="cs-CZ" dirty="0"/>
              <a:t>jako zvláštních forem ekonomického procesu (vývoj měny) </a:t>
            </a:r>
          </a:p>
          <a:p>
            <a:pPr marL="857250" lvl="1" indent="-457200" algn="just">
              <a:buFont typeface="+mj-lt"/>
              <a:buAutoNum type="alphaLcParenR"/>
            </a:pPr>
            <a:r>
              <a:rPr lang="cs-CZ" dirty="0"/>
              <a:t>a konečně jako </a:t>
            </a:r>
            <a:r>
              <a:rPr lang="cs-CZ" b="1" dirty="0"/>
              <a:t>nástroj směnných, tj. společenských vztahů </a:t>
            </a:r>
            <a:r>
              <a:rPr lang="cs-CZ" dirty="0"/>
              <a:t>(peníze).</a:t>
            </a:r>
          </a:p>
        </p:txBody>
      </p:sp>
    </p:spTree>
    <p:extLst>
      <p:ext uri="{BB962C8B-B14F-4D97-AF65-F5344CB8AC3E}">
        <p14:creationId xmlns:p14="http://schemas.microsoft.com/office/powerpoint/2010/main" val="3210001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D800BF3-DB4D-47CD-90C4-1A6E33814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cs-CZ" dirty="0"/>
              <a:t>Tolarová měna (1548)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149348-52C1-49E5-81B5-6D9754851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Snaha o unifikaci české měny s měnou rakouskou a uherskou.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Zahájení ražby hrubé mince tzv. jáchymovského tolaru hraběte </a:t>
            </a:r>
            <a:r>
              <a:rPr lang="cs-CZ" sz="1700" dirty="0" err="1"/>
              <a:t>Šlika</a:t>
            </a:r>
            <a:r>
              <a:rPr lang="cs-CZ" sz="1700" dirty="0"/>
              <a:t> v roce 1519-1520 (označený původně „</a:t>
            </a:r>
            <a:r>
              <a:rPr lang="cs-CZ" sz="1700" dirty="0" err="1"/>
              <a:t>tolský</a:t>
            </a:r>
            <a:r>
              <a:rPr lang="cs-CZ" sz="1700" dirty="0"/>
              <a:t>“, „jáchymovský“ groš) – vážil 29,23g (zrno 27,40g). 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V l. 1528/1529 realizoval král Ferdinand I. v Jáchymově svůj mincovní regál proti </a:t>
            </a:r>
            <a:r>
              <a:rPr lang="cs-CZ" sz="1700" dirty="0" err="1"/>
              <a:t>Šlikům</a:t>
            </a:r>
            <a:r>
              <a:rPr lang="cs-CZ" sz="1700" dirty="0"/>
              <a:t>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1547 „dohoda“ mezi českými stavy a panovníkem:</a:t>
            </a:r>
          </a:p>
          <a:p>
            <a:pPr lvl="1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1 tolar = 30 grošů = 210 bílých penízů = 420 malých penízů.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1561 zavedení zlatníkové měny:</a:t>
            </a:r>
          </a:p>
          <a:p>
            <a:pPr lvl="1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Zlatník = 60 krejcarů = 180 bílých = 360 malých penízů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1573 – obnovení tolarové měny.</a:t>
            </a:r>
          </a:p>
        </p:txBody>
      </p:sp>
    </p:spTree>
    <p:extLst>
      <p:ext uri="{BB962C8B-B14F-4D97-AF65-F5344CB8AC3E}">
        <p14:creationId xmlns:p14="http://schemas.microsoft.com/office/powerpoint/2010/main" val="2161784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7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125" name="Picture 7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126" name="Oval 7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127" name="Picture 7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128" name="Picture 7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129" name="Rectangle 8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E91C18B-6C74-45F6-8FD8-C805B9B81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4738887"/>
            <a:ext cx="8825658" cy="83472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 err="1"/>
              <a:t>Jáchymovský</a:t>
            </a:r>
            <a:r>
              <a:rPr lang="en-US" sz="2600" dirty="0"/>
              <a:t> tolar z </a:t>
            </a:r>
            <a:r>
              <a:rPr lang="en-US" sz="2600" dirty="0" err="1"/>
              <a:t>roku</a:t>
            </a:r>
            <a:r>
              <a:rPr lang="en-US" sz="2600" dirty="0"/>
              <a:t> 1525; </a:t>
            </a:r>
            <a:r>
              <a:rPr lang="cs-CZ" sz="2600" dirty="0"/>
              <a:t>a</a:t>
            </a:r>
            <a:r>
              <a:rPr lang="en-US" sz="2600" dirty="0" err="1"/>
              <a:t>vers</a:t>
            </a:r>
            <a:r>
              <a:rPr lang="en-US" sz="2600" dirty="0"/>
              <a:t>: </a:t>
            </a:r>
            <a:r>
              <a:rPr lang="en-US" sz="2600" dirty="0" err="1"/>
              <a:t>Svatý</a:t>
            </a:r>
            <a:r>
              <a:rPr lang="en-US" sz="2600" dirty="0"/>
              <a:t> </a:t>
            </a:r>
            <a:r>
              <a:rPr lang="en-US" sz="2600" dirty="0" err="1"/>
              <a:t>Jáchym</a:t>
            </a:r>
            <a:r>
              <a:rPr lang="en-US" sz="2600" dirty="0"/>
              <a:t>; revers: </a:t>
            </a:r>
            <a:r>
              <a:rPr lang="en-US" sz="2600" dirty="0" err="1"/>
              <a:t>dvojocasý</a:t>
            </a:r>
            <a:r>
              <a:rPr lang="en-US" sz="2600" dirty="0"/>
              <a:t> lev</a:t>
            </a:r>
            <a:r>
              <a:rPr lang="cs-CZ" sz="2600" dirty="0"/>
              <a:t>.</a:t>
            </a:r>
            <a:endParaRPr lang="en-US" sz="26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FB12BE7-4E64-44B9-B2F6-F84280E96F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9"/>
          <a:stretch/>
        </p:blipFill>
        <p:spPr bwMode="auto">
          <a:xfrm>
            <a:off x="1150938" y="-1"/>
            <a:ext cx="8831262" cy="4267831"/>
          </a:xfrm>
          <a:prstGeom prst="rect">
            <a:avLst/>
          </a:prstGeom>
          <a:noFill/>
          <a:effectLst>
            <a:outerShdw blurRad="50800" dist="50800" dir="5400000" algn="tl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638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8D7D1A-2B54-4795-834C-C9B398F93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0DA00E9-E6E1-41AD-B6F4-02EB36F53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76031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435E22C-0DCA-45D1-8FE0-77DB233E9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031" y="3251358"/>
            <a:ext cx="6298324" cy="360664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9768A3B-190C-48D9-8775-937C3F693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6015" y="652388"/>
            <a:ext cx="5578356" cy="1400530"/>
          </a:xfrm>
        </p:spPr>
        <p:txBody>
          <a:bodyPr/>
          <a:lstStyle/>
          <a:p>
            <a:r>
              <a:rPr lang="cs-CZ" sz="3600" dirty="0"/>
              <a:t>Zkratky peněžních a početních jednotek v moravských pramenech</a:t>
            </a:r>
          </a:p>
        </p:txBody>
      </p:sp>
    </p:spTree>
    <p:extLst>
      <p:ext uri="{BB962C8B-B14F-4D97-AF65-F5344CB8AC3E}">
        <p14:creationId xmlns:p14="http://schemas.microsoft.com/office/powerpoint/2010/main" val="1991246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8C18C4-BC8E-48DF-99A2-4093986C8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Krejcarová soustava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78EFDF-0BD2-47AD-BE5B-E3214CCE1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418746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Usnesení stavovského direktoria (28. dubna 1619):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krejcarová soustava jako princip českého mincovnictví.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zrušena ražba bílých a malých grošů.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početní ekvivalenty krejcaru: 24krejcary, 12krejcary, 3krejcar, bílé peníze, malé peníze.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tolary nebyly raženy vůbec a kursově odpovídaly 150 krejcarům.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Nástup Ferdinanda II. na český trůn a po Bílé hoře – mincovní regál pronajat finančnímu konsorciu (v čele Karel z </a:t>
            </a:r>
            <a:r>
              <a:rPr lang="cs-CZ" dirty="0" err="1"/>
              <a:t>Liechtenštejna</a:t>
            </a:r>
            <a:r>
              <a:rPr lang="cs-CZ" dirty="0"/>
              <a:t>).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Ražba tzv. dlouhé mince (1621-1623) – zlehčování mincí až o 90%.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Úpadek, tzv. </a:t>
            </a:r>
            <a:r>
              <a:rPr lang="cs-CZ" dirty="0" err="1"/>
              <a:t>kaláda</a:t>
            </a:r>
            <a:r>
              <a:rPr lang="cs-CZ" dirty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Obnova mince od r. 1624: peněžní jednotkou vídeňská hřivna (280g); měnovou soustavu tvořil tolar (=120 krejcarů), jeho díly a drobná mince.</a:t>
            </a:r>
          </a:p>
        </p:txBody>
      </p:sp>
    </p:spTree>
    <p:extLst>
      <p:ext uri="{BB962C8B-B14F-4D97-AF65-F5344CB8AC3E}">
        <p14:creationId xmlns:p14="http://schemas.microsoft.com/office/powerpoint/2010/main" val="24819021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A27FB5-652A-4C35-A35B-B60747376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73" y="325979"/>
            <a:ext cx="9404723" cy="1400530"/>
          </a:xfrm>
        </p:spPr>
        <p:txBody>
          <a:bodyPr/>
          <a:lstStyle/>
          <a:p>
            <a:r>
              <a:rPr lang="cs-CZ" dirty="0"/>
              <a:t>Krejcar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6A262C-E2D4-4483-ACDB-452FDE1B6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78085"/>
            <a:ext cx="8946541" cy="41954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1271 – v tyrolském </a:t>
            </a:r>
            <a:r>
              <a:rPr lang="cs-CZ" dirty="0" err="1"/>
              <a:t>Meranu</a:t>
            </a:r>
            <a:r>
              <a:rPr lang="cs-CZ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Název podle obrazu spojeného velkého a malého kříže.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Za Friedricha III. (1457-1493) – krejcar se rovnal 4 fenikům.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Od r. 1559: 1 gulden = 60 krejcarů = 252 feniků (později 240 feniků).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Původně mince stříbrná, později bronzová.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43DF4A8-3245-4A0E-9024-360FB3D8E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490" y="0"/>
            <a:ext cx="6489510" cy="324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178DD24-4164-4A9B-B2AF-6163C047E406}"/>
              </a:ext>
            </a:extLst>
          </p:cNvPr>
          <p:cNvSpPr txBox="1"/>
          <p:nvPr/>
        </p:nvSpPr>
        <p:spPr>
          <a:xfrm>
            <a:off x="7878683" y="19814"/>
            <a:ext cx="2137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</a:rPr>
              <a:t>Krejcar z r. 1690</a:t>
            </a:r>
          </a:p>
        </p:txBody>
      </p:sp>
    </p:spTree>
    <p:extLst>
      <p:ext uri="{BB962C8B-B14F-4D97-AF65-F5344CB8AC3E}">
        <p14:creationId xmlns:p14="http://schemas.microsoft.com/office/powerpoint/2010/main" val="22591181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F7182A-17A8-4102-A08D-A59422BF6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Měna konvenční (1750-1857)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60246B-DC25-4715-A2CA-661A11B06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4703929" cy="45923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Měnová reforma – 7. listopadu 1750. Vyhlášená patentem 1. ledna 1754. K reformě se připojily některé stáry – Bavorsko, Bádensko.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Kolínská hřivna – 233,8g – z toho 10 tolarů v hodnotě 20 zlatých.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Díly tolaru a drobná krejcarová mince ve stříbře.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Měděné tzv. grešle – určené pro české země.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Zlatá mince – dukát.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6B504F20-E8E3-41E7-A243-EE0C175372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558278"/>
              </p:ext>
            </p:extLst>
          </p:nvPr>
        </p:nvGraphicFramePr>
        <p:xfrm>
          <a:off x="6096000" y="2052918"/>
          <a:ext cx="5892800" cy="459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200">
                  <a:extLst>
                    <a:ext uri="{9D8B030D-6E8A-4147-A177-3AD203B41FA5}">
                      <a16:colId xmlns:a16="http://schemas.microsoft.com/office/drawing/2014/main" val="3158946441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189530605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1161457078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3825965960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cs-CZ" dirty="0"/>
                        <a:t>Měnové relace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545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dukát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250 krejcarů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613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tolar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 zlaté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120 krejcarů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766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tolar křížový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132 krejcarů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373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zlatý (1/2 tolar)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60 krejcarů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80 grešlí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 grošů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326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groš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 krejcary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 grešle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951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grešle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¾ krejcaru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220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krejcar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 feniky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 haléřů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593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6658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8B0FA8C-2F83-4617-8FBB-F712807E71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0" r="-1" b="10430"/>
          <a:stretch/>
        </p:blipFill>
        <p:spPr bwMode="auto"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E94FF79-D009-49BB-B21C-A20152B29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10407602" cy="86802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700" dirty="0" err="1">
                <a:solidFill>
                  <a:srgbClr val="EBEBEB"/>
                </a:solidFill>
              </a:rPr>
              <a:t>Grešle</a:t>
            </a:r>
            <a:r>
              <a:rPr lang="en-US" sz="3700" dirty="0">
                <a:solidFill>
                  <a:srgbClr val="EBEBEB"/>
                </a:solidFill>
              </a:rPr>
              <a:t>, Marie </a:t>
            </a:r>
            <a:r>
              <a:rPr lang="en-US" sz="3700" dirty="0" err="1">
                <a:solidFill>
                  <a:srgbClr val="EBEBEB"/>
                </a:solidFill>
              </a:rPr>
              <a:t>Terezie</a:t>
            </a:r>
            <a:r>
              <a:rPr lang="en-US" sz="3700" dirty="0">
                <a:solidFill>
                  <a:srgbClr val="EBEBEB"/>
                </a:solidFill>
              </a:rPr>
              <a:t>, 1759, </a:t>
            </a:r>
            <a:r>
              <a:rPr lang="en-US" sz="3700" dirty="0" err="1">
                <a:solidFill>
                  <a:srgbClr val="EBEBEB"/>
                </a:solidFill>
              </a:rPr>
              <a:t>mincovna</a:t>
            </a:r>
            <a:r>
              <a:rPr lang="en-US" sz="3700" dirty="0">
                <a:solidFill>
                  <a:srgbClr val="EBEBEB"/>
                </a:solidFill>
              </a:rPr>
              <a:t> Praha</a:t>
            </a:r>
            <a:r>
              <a:rPr lang="cs-CZ" sz="3700" dirty="0">
                <a:solidFill>
                  <a:srgbClr val="EBEBEB"/>
                </a:solidFill>
              </a:rPr>
              <a:t> (</a:t>
            </a:r>
            <a:r>
              <a:rPr lang="cs-CZ" sz="3700" i="1" dirty="0" err="1">
                <a:solidFill>
                  <a:srgbClr val="EBEBEB"/>
                </a:solidFill>
              </a:rPr>
              <a:t>Cu</a:t>
            </a:r>
            <a:r>
              <a:rPr lang="cs-CZ" sz="3700" dirty="0">
                <a:solidFill>
                  <a:srgbClr val="EBEBEB"/>
                </a:solidFill>
              </a:rPr>
              <a:t>)</a:t>
            </a:r>
            <a:endParaRPr lang="en-US" sz="3700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6536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3CD019-E29B-4705-A8C1-59AFE8B99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1"/>
            <a:ext cx="3325731" cy="16759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600" dirty="0"/>
              <a:t>Měna konvenční (1750-1857)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4D1BAC23-4BFC-4AA5-8640-0B0F00F8D3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"/>
          <a:stretch/>
        </p:blipFill>
        <p:spPr bwMode="auto">
          <a:xfrm>
            <a:off x="4613644" y="609368"/>
            <a:ext cx="3409037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92B2B0E9-D02E-4DBF-AEF2-FB216352E9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4" r="-2" b="16002"/>
          <a:stretch/>
        </p:blipFill>
        <p:spPr bwMode="auto">
          <a:xfrm>
            <a:off x="8135262" y="609601"/>
            <a:ext cx="3409037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B54E2689-26D4-44B0-9175-57BD88CF2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CA847D-1BA0-4D98-806B-F4252E766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6" y="2484544"/>
            <a:ext cx="3329666" cy="376385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1762 – Vídeňská městská banka začala vydávat tzv. bankocetle (</a:t>
            </a:r>
            <a:r>
              <a:rPr lang="cs-CZ" dirty="0" err="1"/>
              <a:t>Banco-Zettel</a:t>
            </a:r>
            <a:r>
              <a:rPr lang="cs-CZ" dirty="0"/>
              <a:t>) v hodnotě 5, 10, 25, 50 a 100 zlatých.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1797 – zastavena jejich výměna za kov.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1800 – zaveden jejich nucený oběh.</a:t>
            </a:r>
          </a:p>
        </p:txBody>
      </p:sp>
    </p:spTree>
    <p:extLst>
      <p:ext uri="{BB962C8B-B14F-4D97-AF65-F5344CB8AC3E}">
        <p14:creationId xmlns:p14="http://schemas.microsoft.com/office/powerpoint/2010/main" val="6764494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1001C-8EA2-48BD-AF50-BA0D194CF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Měna konvenční (1750-1857)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E98E96-48A0-46C5-83E7-6C4829A63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20. února 1811 – vyhlášeno znehodnocení bankocetli – státní bankrot.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Vedle konvenční měny tzv. vnitrostátní vídeňská měna – </a:t>
            </a:r>
            <a:r>
              <a:rPr lang="cs-CZ" dirty="0" err="1"/>
              <a:t>Einlösungsscheine</a:t>
            </a:r>
            <a:r>
              <a:rPr lang="cs-CZ" dirty="0"/>
              <a:t>, v českých zemích „šajny“).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Rakouská národní banka – 1816 – jako akciová společnost – úkol: sjednotit měnu konvenční a platební prostředky. Stahování šajnů a nahrazování bankovkami.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12. května 1848 – vyhlášen nucený oběh bankovek.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22. května 1848 – nesměnitelnost bankovek za kov.</a:t>
            </a:r>
          </a:p>
        </p:txBody>
      </p:sp>
    </p:spTree>
    <p:extLst>
      <p:ext uri="{BB962C8B-B14F-4D97-AF65-F5344CB8AC3E}">
        <p14:creationId xmlns:p14="http://schemas.microsoft.com/office/powerpoint/2010/main" val="1097709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72A9C6-D068-434B-952E-73CBAEE31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Rakouská měna (1857-1892)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F3A27A-F886-42CF-94E6-D22DF5C40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„</a:t>
            </a:r>
            <a:r>
              <a:rPr lang="cs-CZ" dirty="0" err="1"/>
              <a:t>Österreichische</a:t>
            </a:r>
            <a:r>
              <a:rPr lang="cs-CZ" dirty="0"/>
              <a:t> </a:t>
            </a:r>
            <a:r>
              <a:rPr lang="cs-CZ" dirty="0" err="1"/>
              <a:t>Währung</a:t>
            </a:r>
            <a:r>
              <a:rPr lang="cs-CZ" dirty="0"/>
              <a:t>.“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1857 – dohoda mezi Rakouskem a Německým celním spolkem o vytvoření jednotné stříbrné měny při plné směnitelnosti bankovek za kovové mince.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Základem celní libra o hmotnosti 500g = 45 zlatníků (gulden, forint, zlatník) = 100 krejcarů.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Tolar = 1 ½ zlatníku = 150 krejcarů.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Zlaté mince v nominálních hodnotách 1 koruny a ½ koruny  jako obchodní mince spolkové především pro zahraniční obchod. Z libry čistého zlata – 50 kusů korun.</a:t>
            </a:r>
          </a:p>
        </p:txBody>
      </p:sp>
    </p:spTree>
    <p:extLst>
      <p:ext uri="{BB962C8B-B14F-4D97-AF65-F5344CB8AC3E}">
        <p14:creationId xmlns:p14="http://schemas.microsoft.com/office/powerpoint/2010/main" val="3037533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9F3E28-60F4-4AA0-B02C-EC3CEF6ED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Platební prostředky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8F362B-196F-499C-B8BD-841E1C74A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3105936"/>
          </a:xfrm>
        </p:spPr>
        <p:txBody>
          <a:bodyPr>
            <a:normAutofit fontScale="92500" lnSpcReduction="10000"/>
          </a:bodyPr>
          <a:lstStyle/>
          <a:p>
            <a:endParaRPr lang="cs-CZ" dirty="0"/>
          </a:p>
          <a:p>
            <a:pPr marL="457200" indent="-457200">
              <a:buFont typeface="+mj-lt"/>
              <a:buAutoNum type="arabicParenR"/>
            </a:pPr>
            <a:r>
              <a:rPr lang="cs-CZ" dirty="0" err="1"/>
              <a:t>Předmincovní</a:t>
            </a:r>
            <a:r>
              <a:rPr lang="cs-CZ" dirty="0"/>
              <a:t> platidla</a:t>
            </a:r>
          </a:p>
          <a:p>
            <a:pPr marL="457200" indent="-457200">
              <a:buFont typeface="+mj-lt"/>
              <a:buAutoNum type="arabicParenR"/>
            </a:pPr>
            <a:endParaRPr lang="cs-CZ" dirty="0"/>
          </a:p>
          <a:p>
            <a:pPr marL="457200" indent="-457200">
              <a:buFont typeface="+mj-lt"/>
              <a:buAutoNum type="arabicParenR"/>
            </a:pPr>
            <a:r>
              <a:rPr lang="cs-CZ" dirty="0"/>
              <a:t>Mincovní platidla</a:t>
            </a:r>
          </a:p>
          <a:p>
            <a:pPr marL="457200" indent="-457200">
              <a:buFont typeface="+mj-lt"/>
              <a:buAutoNum type="arabicParenR"/>
            </a:pPr>
            <a:endParaRPr lang="cs-CZ" dirty="0"/>
          </a:p>
          <a:p>
            <a:pPr marL="457200" indent="-457200">
              <a:buFont typeface="+mj-lt"/>
              <a:buAutoNum type="arabicParenR"/>
            </a:pPr>
            <a:r>
              <a:rPr lang="cs-CZ" dirty="0" err="1"/>
              <a:t>Pomincovní</a:t>
            </a:r>
            <a:r>
              <a:rPr lang="cs-CZ" dirty="0"/>
              <a:t> (</a:t>
            </a:r>
            <a:r>
              <a:rPr lang="cs-CZ" dirty="0" err="1"/>
              <a:t>postmonetární</a:t>
            </a:r>
            <a:r>
              <a:rPr lang="cs-CZ" dirty="0"/>
              <a:t>) platidla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dirty="0"/>
              <a:t>papírová platidla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dirty="0"/>
              <a:t>kryptoměny</a:t>
            </a:r>
          </a:p>
        </p:txBody>
      </p:sp>
    </p:spTree>
    <p:extLst>
      <p:ext uri="{BB962C8B-B14F-4D97-AF65-F5344CB8AC3E}">
        <p14:creationId xmlns:p14="http://schemas.microsoft.com/office/powerpoint/2010/main" val="41656533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F24DE1-34FA-4FDE-B21E-AC9E5D6A5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Korunová měna (1892-1918)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886226-B4A3-413E-BDB0-FD58E32A2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1892 – zavedení korunové měny, založené na zlatém standardu – v praxi ražba zlatých a stříbrných mincí, a emise bankovek vyšších nominálů, směnitelných za kov.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Mincovní a měnová jednotka – kilogram zlata: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Z mincovního kilogramu zlata (0,9 zlata + 0,1 mědi) = 2952 korun (K).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Za 1. sv. války rychlá inflace.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Na konci 1. sv. války byla rakousko-uherská měna kryta zhruba 1% kovu.</a:t>
            </a:r>
          </a:p>
        </p:txBody>
      </p:sp>
    </p:spTree>
    <p:extLst>
      <p:ext uri="{BB962C8B-B14F-4D97-AF65-F5344CB8AC3E}">
        <p14:creationId xmlns:p14="http://schemas.microsoft.com/office/powerpoint/2010/main" val="30993076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5785D3-B625-4692-9B42-B058C24CA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Korunová měna (1892-1918)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8B32D92E-1011-420B-AC66-6BA5836A63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1587871"/>
              </p:ext>
            </p:extLst>
          </p:nvPr>
        </p:nvGraphicFramePr>
        <p:xfrm>
          <a:off x="646111" y="1331514"/>
          <a:ext cx="2854274" cy="2972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274">
                  <a:extLst>
                    <a:ext uri="{9D8B030D-6E8A-4147-A177-3AD203B41FA5}">
                      <a16:colId xmlns:a16="http://schemas.microsoft.com/office/drawing/2014/main" val="543255827"/>
                    </a:ext>
                  </a:extLst>
                </a:gridCol>
              </a:tblGrid>
              <a:tr h="495387">
                <a:tc>
                  <a:txBody>
                    <a:bodyPr/>
                    <a:lstStyle/>
                    <a:p>
                      <a:r>
                        <a:rPr lang="cs-CZ" dirty="0"/>
                        <a:t>Zlaté mince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31279"/>
                  </a:ext>
                </a:extLst>
              </a:tr>
              <a:tr h="495387">
                <a:tc>
                  <a:txBody>
                    <a:bodyPr/>
                    <a:lstStyle/>
                    <a:p>
                      <a:r>
                        <a:rPr lang="cs-CZ" dirty="0"/>
                        <a:t>100 koruna (33,8g)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026941"/>
                  </a:ext>
                </a:extLst>
              </a:tr>
              <a:tr h="495387">
                <a:tc>
                  <a:txBody>
                    <a:bodyPr/>
                    <a:lstStyle/>
                    <a:p>
                      <a:r>
                        <a:rPr lang="cs-CZ" dirty="0"/>
                        <a:t>20 koruna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828281"/>
                  </a:ext>
                </a:extLst>
              </a:tr>
              <a:tr h="495387">
                <a:tc>
                  <a:txBody>
                    <a:bodyPr/>
                    <a:lstStyle/>
                    <a:p>
                      <a:r>
                        <a:rPr lang="cs-CZ" dirty="0"/>
                        <a:t>10 koruna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41439"/>
                  </a:ext>
                </a:extLst>
              </a:tr>
              <a:tr h="495387">
                <a:tc>
                  <a:txBody>
                    <a:bodyPr/>
                    <a:lstStyle/>
                    <a:p>
                      <a:r>
                        <a:rPr lang="cs-CZ" dirty="0"/>
                        <a:t>4 dukát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275276"/>
                  </a:ext>
                </a:extLst>
              </a:tr>
              <a:tr h="495387">
                <a:tc>
                  <a:txBody>
                    <a:bodyPr/>
                    <a:lstStyle/>
                    <a:p>
                      <a:r>
                        <a:rPr lang="cs-CZ" dirty="0"/>
                        <a:t>dukát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021058"/>
                  </a:ext>
                </a:extLst>
              </a:tr>
            </a:tbl>
          </a:graphicData>
        </a:graphic>
      </p:graphicFrame>
      <p:graphicFrame>
        <p:nvGraphicFramePr>
          <p:cNvPr id="3" name="Tabulka 4">
            <a:extLst>
              <a:ext uri="{FF2B5EF4-FFF2-40B4-BE49-F238E27FC236}">
                <a16:creationId xmlns:a16="http://schemas.microsoft.com/office/drawing/2014/main" id="{3F10BE8A-6E78-40FD-92C3-2E5D01C28E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315644"/>
              </p:ext>
            </p:extLst>
          </p:nvPr>
        </p:nvGraphicFramePr>
        <p:xfrm>
          <a:off x="3728983" y="2817670"/>
          <a:ext cx="2854275" cy="2972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275">
                  <a:extLst>
                    <a:ext uri="{9D8B030D-6E8A-4147-A177-3AD203B41FA5}">
                      <a16:colId xmlns:a16="http://schemas.microsoft.com/office/drawing/2014/main" val="2774473610"/>
                    </a:ext>
                  </a:extLst>
                </a:gridCol>
              </a:tblGrid>
              <a:tr h="495387">
                <a:tc>
                  <a:txBody>
                    <a:bodyPr/>
                    <a:lstStyle/>
                    <a:p>
                      <a:r>
                        <a:rPr lang="cs-CZ" dirty="0"/>
                        <a:t>Stříbrné mince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912422"/>
                  </a:ext>
                </a:extLst>
              </a:tr>
              <a:tr h="495387">
                <a:tc>
                  <a:txBody>
                    <a:bodyPr/>
                    <a:lstStyle/>
                    <a:p>
                      <a:r>
                        <a:rPr lang="cs-CZ" dirty="0"/>
                        <a:t>5 koruna (23g)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695966"/>
                  </a:ext>
                </a:extLst>
              </a:tr>
              <a:tr h="495387">
                <a:tc>
                  <a:txBody>
                    <a:bodyPr/>
                    <a:lstStyle/>
                    <a:p>
                      <a:r>
                        <a:rPr lang="cs-CZ" dirty="0"/>
                        <a:t>2 koruna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473216"/>
                  </a:ext>
                </a:extLst>
              </a:tr>
              <a:tr h="495387">
                <a:tc>
                  <a:txBody>
                    <a:bodyPr/>
                    <a:lstStyle/>
                    <a:p>
                      <a:r>
                        <a:rPr lang="cs-CZ" dirty="0"/>
                        <a:t>koruna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166928"/>
                  </a:ext>
                </a:extLst>
              </a:tr>
              <a:tr h="495387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374190"/>
                  </a:ext>
                </a:extLst>
              </a:tr>
              <a:tr h="495387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731798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4F61A6B8-31C1-4B81-B20C-9A888D10A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460305"/>
              </p:ext>
            </p:extLst>
          </p:nvPr>
        </p:nvGraphicFramePr>
        <p:xfrm>
          <a:off x="6811856" y="3883345"/>
          <a:ext cx="2854274" cy="2972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274">
                  <a:extLst>
                    <a:ext uri="{9D8B030D-6E8A-4147-A177-3AD203B41FA5}">
                      <a16:colId xmlns:a16="http://schemas.microsoft.com/office/drawing/2014/main" val="2774473610"/>
                    </a:ext>
                  </a:extLst>
                </a:gridCol>
              </a:tblGrid>
              <a:tr h="762754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Niklové a měděné mince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912422"/>
                  </a:ext>
                </a:extLst>
              </a:tr>
              <a:tr h="441913">
                <a:tc>
                  <a:txBody>
                    <a:bodyPr/>
                    <a:lstStyle/>
                    <a:p>
                      <a:r>
                        <a:rPr lang="cs-CZ" dirty="0"/>
                        <a:t>20 haléř (4g)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695966"/>
                  </a:ext>
                </a:extLst>
              </a:tr>
              <a:tr h="441913">
                <a:tc>
                  <a:txBody>
                    <a:bodyPr/>
                    <a:lstStyle/>
                    <a:p>
                      <a:r>
                        <a:rPr lang="cs-CZ" dirty="0"/>
                        <a:t>10 haléř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473216"/>
                  </a:ext>
                </a:extLst>
              </a:tr>
              <a:tr h="441913">
                <a:tc>
                  <a:txBody>
                    <a:bodyPr/>
                    <a:lstStyle/>
                    <a:p>
                      <a:r>
                        <a:rPr lang="cs-CZ" dirty="0"/>
                        <a:t>2 haléř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166928"/>
                  </a:ext>
                </a:extLst>
              </a:tr>
              <a:tr h="441913">
                <a:tc>
                  <a:txBody>
                    <a:bodyPr/>
                    <a:lstStyle/>
                    <a:p>
                      <a:r>
                        <a:rPr lang="cs-CZ" dirty="0"/>
                        <a:t>haléř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374190"/>
                  </a:ext>
                </a:extLst>
              </a:tr>
              <a:tr h="44191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731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5551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1B464E-B1CB-4F71-8800-87F78B0CC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447799"/>
            <a:ext cx="3105075" cy="144475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200" dirty="0"/>
              <a:t>Korunová měna (1892-1918)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BF916B6A-4A1E-4A48-8BC8-1E4776E03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9" name="Freeform 23">
            <a:extLst>
              <a:ext uri="{FF2B5EF4-FFF2-40B4-BE49-F238E27FC236}">
                <a16:creationId xmlns:a16="http://schemas.microsoft.com/office/drawing/2014/main" id="{1C5D755C-6A9E-4780-8524-22F98BAC1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8AC099B-3614-4184-BF57-F5447D154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D3BF46-01F1-4B06-AD87-CC98984FC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3088493"/>
            <a:ext cx="3104751" cy="293130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sz="1600" dirty="0"/>
              <a:t>100 koruna (1908)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600" dirty="0"/>
              <a:t>1 haléř (1892–1903, 1909–1916)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23AFA8E-2402-47C4-B053-1528ED669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0133" y="1447799"/>
            <a:ext cx="2204659" cy="218850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428EB82-15FE-4850-A2B4-D8EB00D44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2683" y="1447799"/>
            <a:ext cx="2210837" cy="218850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EF46ACA0-A7B4-4F6A-BDC2-E0A26E94F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0933" y="3831296"/>
            <a:ext cx="2223059" cy="218850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F4DE2536-B83E-49B4-8620-8666AB108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0813" y="3831296"/>
            <a:ext cx="2234577" cy="218850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4408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42F0EC-D68D-49E0-8F77-5A83AA333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Korunová měna (1918-1945)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90AC01-D1D0-436D-BC8D-920102676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333024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Měnová odluka – 25. února 1919 – ministr A. Rašín – okolkování veškerého vyššího korunového oběživa. Neokolkovaná byla stahována z oběhu (do 20. června 1920).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Září 1919 - první papírová platidla korunové měny československé.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1921 – kovové mince.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Mincovna v Kremnici (Slovensko).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Stabilizace měny – zlatá devíza – obsah 1 Kč stanoven na 0,04458g čistého zlata – sedmina předválečné rakousko-uherské koruny.</a:t>
            </a:r>
          </a:p>
        </p:txBody>
      </p:sp>
    </p:spTree>
    <p:extLst>
      <p:ext uri="{BB962C8B-B14F-4D97-AF65-F5344CB8AC3E}">
        <p14:creationId xmlns:p14="http://schemas.microsoft.com/office/powerpoint/2010/main" val="16899428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40A7ED1-6690-4C20-AE06-A663B06AA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1"/>
                </a:solidFill>
              </a:rPr>
              <a:t>Korunová měna (1918-1945)</a:t>
            </a:r>
          </a:p>
        </p:txBody>
      </p:sp>
      <p:sp>
        <p:nvSpPr>
          <p:cNvPr id="73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09B2304-FC09-4599-88B8-7B641AD45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3992" y="724491"/>
            <a:ext cx="5449889" cy="540901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EABC9E-C39B-486C-9862-F94AA459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endParaRPr lang="cs-CZ" dirty="0">
              <a:solidFill>
                <a:srgbClr val="EBEBEB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CAFCEDD-6929-47EA-BC0B-77D960991BA8}"/>
              </a:ext>
            </a:extLst>
          </p:cNvPr>
          <p:cNvSpPr txBox="1"/>
          <p:nvPr/>
        </p:nvSpPr>
        <p:spPr>
          <a:xfrm>
            <a:off x="8351005" y="202168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1931</a:t>
            </a:r>
          </a:p>
        </p:txBody>
      </p:sp>
    </p:spTree>
    <p:extLst>
      <p:ext uri="{BB962C8B-B14F-4D97-AF65-F5344CB8AC3E}">
        <p14:creationId xmlns:p14="http://schemas.microsoft.com/office/powerpoint/2010/main" val="242202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D3AECE-50A5-425F-B5B3-0C8FFF6C2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sv. válka a reformy po válce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E2C384-27EB-4D31-A1A9-64A347952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1939: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Vznik koruny slovenské (Ks).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V Protektorátu zavedení říšské marky (RM) – směnitelný kurz ke koruně – 1:10.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Inflace – znehodnocená koruny v roce 1945 – 1145% k roku 1937.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Reformy: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1945 – výměna platidel do 500 K v poměru 1:1 na osobu. Ostatní sumy blokovány.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1953 – výměna starých platidel v poměru 1:5 (částky do 300 Kč), resp. 1:50 (vyšší částky).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Československá měna zapojena ekonomicky plně do „socialistického bloku.“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Koruna na mezinárodním trhu nekonvertibilní; úzká vazba na sovětský rubl.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96949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F5DCD7-45D1-4E6C-8BF7-9FE0241EC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Dějiny numismatiky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C97A69-4B15-468D-8041-2008D26DF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err="1"/>
              <a:t>Sběratelskoestetický</a:t>
            </a:r>
            <a:r>
              <a:rPr lang="cs-CZ" dirty="0"/>
              <a:t> zájem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14.-15. st. – antické mince.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16.-17. st. – středověké mince (např. rudolfinské sbírky).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Sbírky mincí: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1652 – v Paříži královský kabinet mincí.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Londýn, Vídeň, Petrohrad.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Katalogy různých mincí – 18. st.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V 19. st. od deskripce k analytickým studiím.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Časopisy: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err="1"/>
              <a:t>Blätter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Münzkunde</a:t>
            </a:r>
            <a:r>
              <a:rPr lang="cs-CZ" dirty="0"/>
              <a:t> (1834-1844).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err="1"/>
              <a:t>Numismatische</a:t>
            </a:r>
            <a:r>
              <a:rPr lang="cs-CZ" dirty="0"/>
              <a:t> </a:t>
            </a:r>
            <a:r>
              <a:rPr lang="cs-CZ" dirty="0" err="1"/>
              <a:t>Zeitung</a:t>
            </a:r>
            <a:r>
              <a:rPr lang="cs-CZ" dirty="0"/>
              <a:t> (1834-1873).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Numismatic</a:t>
            </a:r>
            <a:r>
              <a:rPr lang="cs-CZ" dirty="0"/>
              <a:t> </a:t>
            </a:r>
            <a:r>
              <a:rPr lang="cs-CZ" dirty="0" err="1"/>
              <a:t>Chronicle</a:t>
            </a:r>
            <a:r>
              <a:rPr lang="cs-CZ" dirty="0"/>
              <a:t> and </a:t>
            </a:r>
            <a:r>
              <a:rPr lang="cs-CZ" dirty="0" err="1"/>
              <a:t>Journal</a:t>
            </a:r>
            <a:r>
              <a:rPr lang="cs-CZ" dirty="0"/>
              <a:t> (od 1838 dodnes).</a:t>
            </a:r>
          </a:p>
        </p:txBody>
      </p:sp>
    </p:spTree>
    <p:extLst>
      <p:ext uri="{BB962C8B-B14F-4D97-AF65-F5344CB8AC3E}">
        <p14:creationId xmlns:p14="http://schemas.microsoft.com/office/powerpoint/2010/main" val="14365063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27EC14-9829-4A74-8C9D-B5226B1E1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Dějiny numismatiky - časopisy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67D44F-32ED-4348-9F8C-70758AE11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Věstník Numismatické společnosti československé (1919-1923).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Numismatický časopis československý (1925-1952).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Numismatický sborník (od roku 1953).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Numismatické listy – od r. 1963 vydává Národní muzeum.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Slezský numismatik (1955-1971).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Moravské numismatické zprávy (1956-1980).</a:t>
            </a:r>
          </a:p>
        </p:txBody>
      </p:sp>
    </p:spTree>
    <p:extLst>
      <p:ext uri="{BB962C8B-B14F-4D97-AF65-F5344CB8AC3E}">
        <p14:creationId xmlns:p14="http://schemas.microsoft.com/office/powerpoint/2010/main" val="23135763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5ABE89-6C8C-4DFE-8DF7-E3EB439E8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Dějiny numismatiky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09BA3B-E695-415E-91F2-0D7D8DBC8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53249"/>
            <a:ext cx="5349876" cy="363315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dirty="0" err="1"/>
              <a:t>Gelasius</a:t>
            </a:r>
            <a:r>
              <a:rPr lang="cs-CZ" dirty="0"/>
              <a:t> </a:t>
            </a:r>
            <a:r>
              <a:rPr lang="cs-CZ" dirty="0" err="1"/>
              <a:t>Dobner</a:t>
            </a:r>
            <a:r>
              <a:rPr lang="cs-CZ" dirty="0"/>
              <a:t> (1719-1790).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Mikuláš </a:t>
            </a:r>
            <a:r>
              <a:rPr lang="cs-CZ" dirty="0" err="1"/>
              <a:t>Adaukt</a:t>
            </a:r>
            <a:r>
              <a:rPr lang="cs-CZ" dirty="0"/>
              <a:t> </a:t>
            </a:r>
            <a:r>
              <a:rPr lang="cs-CZ" dirty="0" err="1"/>
              <a:t>Voigt</a:t>
            </a:r>
            <a:r>
              <a:rPr lang="cs-CZ" dirty="0"/>
              <a:t> (1733-1787) – na základě sbírky litoměřického biskupa Emanuela Arnošta z Valdštejna (1716-1789) vydal 4 sv. dílo: </a:t>
            </a:r>
            <a:r>
              <a:rPr lang="cs-CZ" dirty="0" err="1"/>
              <a:t>Beschreibung</a:t>
            </a:r>
            <a:r>
              <a:rPr lang="cs-CZ" dirty="0"/>
              <a:t> der </a:t>
            </a:r>
            <a:r>
              <a:rPr lang="cs-CZ" dirty="0" err="1"/>
              <a:t>bisher</a:t>
            </a:r>
            <a:r>
              <a:rPr lang="cs-CZ" dirty="0"/>
              <a:t> </a:t>
            </a:r>
            <a:r>
              <a:rPr lang="cs-CZ" dirty="0" err="1"/>
              <a:t>bekannten</a:t>
            </a:r>
            <a:r>
              <a:rPr lang="cs-CZ" dirty="0"/>
              <a:t> </a:t>
            </a:r>
            <a:r>
              <a:rPr lang="cs-CZ" dirty="0" err="1"/>
              <a:t>böhmischen</a:t>
            </a:r>
            <a:r>
              <a:rPr lang="cs-CZ" dirty="0"/>
              <a:t> </a:t>
            </a:r>
            <a:r>
              <a:rPr lang="cs-CZ" dirty="0" err="1"/>
              <a:t>Münzen</a:t>
            </a:r>
            <a:r>
              <a:rPr lang="cs-CZ" dirty="0"/>
              <a:t> (Praha </a:t>
            </a:r>
            <a:r>
              <a:rPr lang="cs-CZ" b="1" dirty="0"/>
              <a:t>1771</a:t>
            </a:r>
            <a:r>
              <a:rPr lang="cs-CZ" dirty="0"/>
              <a:t>-1787).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Jozef </a:t>
            </a:r>
            <a:r>
              <a:rPr lang="cs-CZ" dirty="0" err="1"/>
              <a:t>Helbling</a:t>
            </a:r>
            <a:r>
              <a:rPr lang="cs-CZ" dirty="0"/>
              <a:t> z </a:t>
            </a:r>
            <a:r>
              <a:rPr lang="cs-CZ" dirty="0" err="1"/>
              <a:t>Hirzenfeldu</a:t>
            </a:r>
            <a:r>
              <a:rPr lang="cs-CZ" dirty="0"/>
              <a:t> (1789-1865) – prof. na pražské univerzitě, založil sbírku mincí (1822/23).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cs-CZ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3D21933-D2D3-4D91-BCD7-ECDC323FE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5" y="0"/>
            <a:ext cx="5349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7712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0D7AA5-113F-4D5D-939D-E20E49278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Dějiny numismatiky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4C59DC-A4CA-4CB3-8384-7357E86B2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1818 – založení České (Národního) muzea.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1830 – hrabě František Šternberk věnoval NM sbírku mincí.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Gustav Skalský (1891-1956) – správce numismatické sbírky NM; odborně školený historik; první numismatik evropské úrovně.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Jeho definice oboru (1931): „Numismatika je věda, která zkoumáním vnějších a vnitřních vlastností mincí v souvislosti s ostatními událostmi, hlavně jevy hospodářskými a sociálními, osvětluje dějinný vývoj a dějinnou úlohu peněz.“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Emanuela </a:t>
            </a:r>
            <a:r>
              <a:rPr lang="cs-CZ" dirty="0" err="1"/>
              <a:t>Nohejlová-Prátová</a:t>
            </a:r>
            <a:r>
              <a:rPr lang="cs-CZ" dirty="0"/>
              <a:t> (1900-1995) – nástupkyně G. Skalského.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Karel </a:t>
            </a:r>
            <a:r>
              <a:rPr lang="cs-CZ" dirty="0" err="1"/>
              <a:t>Castelin</a:t>
            </a:r>
            <a:r>
              <a:rPr lang="cs-CZ" dirty="0"/>
              <a:t> (1903-1981) – znalec keltského a středověkého mincovnictví.</a:t>
            </a:r>
          </a:p>
        </p:txBody>
      </p:sp>
    </p:spTree>
    <p:extLst>
      <p:ext uri="{BB962C8B-B14F-4D97-AF65-F5344CB8AC3E}">
        <p14:creationId xmlns:p14="http://schemas.microsoft.com/office/powerpoint/2010/main" val="2958775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03C87A-D38C-47ED-9B35-0073F932D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numismatiky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19C3E1-3CA4-41B2-B638-C2D78E5E1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arenR"/>
            </a:pPr>
            <a:r>
              <a:rPr lang="cs-CZ" dirty="0"/>
              <a:t>Geografické členění (podle kontinentů a dále podle historicky vznikajících územně politických celků).</a:t>
            </a:r>
          </a:p>
          <a:p>
            <a:pPr marL="457200" indent="-457200" algn="just">
              <a:buFont typeface="+mj-lt"/>
              <a:buAutoNum type="arabicParenR"/>
            </a:pPr>
            <a:endParaRPr lang="cs-CZ" dirty="0"/>
          </a:p>
          <a:p>
            <a:pPr marL="457200" indent="-457200" algn="just">
              <a:buFont typeface="+mj-lt"/>
              <a:buAutoNum type="arabicParenR"/>
            </a:pPr>
            <a:r>
              <a:rPr lang="cs-CZ" dirty="0"/>
              <a:t>Chronologické členění (</a:t>
            </a:r>
            <a:r>
              <a:rPr lang="cs-CZ" dirty="0" err="1"/>
              <a:t>předmincovní</a:t>
            </a:r>
            <a:r>
              <a:rPr lang="cs-CZ" dirty="0"/>
              <a:t> platidla, starověká, středověká, novověká, moderní platidla).</a:t>
            </a:r>
          </a:p>
          <a:p>
            <a:pPr marL="457200" indent="-457200" algn="just">
              <a:buFont typeface="+mj-lt"/>
              <a:buAutoNum type="arabicParenR"/>
            </a:pPr>
            <a:endParaRPr lang="cs-CZ" dirty="0"/>
          </a:p>
          <a:p>
            <a:pPr marL="457200" indent="-457200" algn="just">
              <a:buFont typeface="+mj-lt"/>
              <a:buAutoNum type="arabicParenR"/>
            </a:pPr>
            <a:r>
              <a:rPr lang="cs-CZ" dirty="0"/>
              <a:t>Měnové členění (podle měnových systémů a uvnitř systémů podle platidel tvořících měnovou soustavu).</a:t>
            </a:r>
          </a:p>
          <a:p>
            <a:pPr marL="457200" indent="-457200" algn="just">
              <a:buFont typeface="+mj-lt"/>
              <a:buAutoNum type="arabicParenR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2530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EC65E-83D3-4CD3-A9E4-CAB3B49CF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8262DD-4176-413E-9C78-8EB8D6C02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/>
              <a:t>Jiří </a:t>
            </a:r>
            <a:r>
              <a:rPr lang="cs-CZ" dirty="0" err="1"/>
              <a:t>Sejbal</a:t>
            </a:r>
            <a:r>
              <a:rPr lang="cs-CZ" dirty="0"/>
              <a:t>: Základy peněžního vývoje (Brno 1997).</a:t>
            </a:r>
          </a:p>
          <a:p>
            <a:endParaRPr lang="cs-CZ" dirty="0"/>
          </a:p>
          <a:p>
            <a:pPr marL="0" indent="0" algn="just">
              <a:buNone/>
            </a:pPr>
            <a:r>
              <a:rPr lang="cs-CZ" dirty="0"/>
              <a:t>Prof. PhDr. Jiří </a:t>
            </a:r>
            <a:r>
              <a:rPr lang="cs-CZ" dirty="0" err="1"/>
              <a:t>Sejbal</a:t>
            </a:r>
            <a:r>
              <a:rPr lang="cs-CZ" dirty="0"/>
              <a:t>, DrSc. (1929-2004):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významný numismatik mezinárodní úrovně.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1953–1989 vedoucí numismatického oddělení MZM.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1977–1990 ředitel MZM.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1964–2004 přednášel numismatiku na katedře PVH, archivnictví a archeologie FF MU.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1991–1994 přednášel jako hostující profesor na Vídeňské univerzitě.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1995–2004 přednášel numismatiku na katedře financí ESF MU.</a:t>
            </a:r>
          </a:p>
        </p:txBody>
      </p:sp>
    </p:spTree>
    <p:extLst>
      <p:ext uri="{BB962C8B-B14F-4D97-AF65-F5344CB8AC3E}">
        <p14:creationId xmlns:p14="http://schemas.microsoft.com/office/powerpoint/2010/main" val="2899965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CBCEA1-8D79-44DE-A913-4678C37D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Terminologie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0FB7A4-E107-4B14-8E53-F886A332E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005966" cy="3597255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cs-CZ" dirty="0"/>
              <a:t>Peníze – prostředek směny různých druhů zboží.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 err="1"/>
              <a:t>Předmincovní</a:t>
            </a:r>
            <a:r>
              <a:rPr lang="cs-CZ" dirty="0"/>
              <a:t> a mincovní platidla (zejména drahé kovy – zlato a stříbro).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Funkce peněz:</a:t>
            </a:r>
          </a:p>
          <a:p>
            <a:pPr marL="1314450" lvl="2" indent="-400050">
              <a:buFont typeface="+mj-lt"/>
              <a:buAutoNum type="romanLcPeriod"/>
            </a:pPr>
            <a:r>
              <a:rPr lang="cs-CZ" dirty="0"/>
              <a:t>Peníze jako míra hodnoty (= podstata peněz)</a:t>
            </a:r>
          </a:p>
          <a:p>
            <a:pPr marL="1314450" lvl="2" indent="-400050">
              <a:buFont typeface="+mj-lt"/>
              <a:buAutoNum type="romanLcPeriod"/>
            </a:pPr>
            <a:r>
              <a:rPr lang="cs-CZ" dirty="0"/>
              <a:t>Světové peníze (obchod za hranice jedné země a internacionalizace hospodářského života)</a:t>
            </a:r>
          </a:p>
          <a:p>
            <a:pPr marL="1314450" lvl="2" indent="-400050">
              <a:buFont typeface="+mj-lt"/>
              <a:buAutoNum type="romanLcPeriod"/>
            </a:pPr>
            <a:r>
              <a:rPr lang="cs-CZ" dirty="0"/>
              <a:t>Platidlo</a:t>
            </a:r>
          </a:p>
          <a:p>
            <a:pPr marL="1314450" lvl="2" indent="-400050">
              <a:buFont typeface="+mj-lt"/>
              <a:buAutoNum type="romanLcPeriod"/>
            </a:pPr>
            <a:r>
              <a:rPr lang="cs-CZ" dirty="0"/>
              <a:t>Oběživo</a:t>
            </a:r>
          </a:p>
          <a:p>
            <a:pPr marL="1314450" lvl="2" indent="-400050">
              <a:buFont typeface="+mj-lt"/>
              <a:buAutoNum type="romanLcPeriod"/>
            </a:pPr>
            <a:r>
              <a:rPr lang="cs-CZ" dirty="0"/>
              <a:t>Prostředek tezaurace</a:t>
            </a:r>
          </a:p>
        </p:txBody>
      </p:sp>
    </p:spTree>
    <p:extLst>
      <p:ext uri="{BB962C8B-B14F-4D97-AF65-F5344CB8AC3E}">
        <p14:creationId xmlns:p14="http://schemas.microsoft.com/office/powerpoint/2010/main" val="145929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FD546D-CE1E-421F-A6F3-E3C8AD754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Terminologie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DC69C7-C4E2-4E86-9552-BD3175EC1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930086"/>
            <a:ext cx="9978670" cy="4195481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arenR"/>
            </a:pPr>
            <a:r>
              <a:rPr lang="cs-CZ" dirty="0"/>
              <a:t>Měna:</a:t>
            </a:r>
          </a:p>
          <a:p>
            <a:pPr marL="457200" indent="-457200" algn="just">
              <a:buFont typeface="+mj-lt"/>
              <a:buAutoNum type="arabicParenR"/>
            </a:pPr>
            <a:endParaRPr lang="cs-CZ" dirty="0"/>
          </a:p>
          <a:p>
            <a:pPr marL="800100" lvl="1" indent="-342900" algn="just">
              <a:buFont typeface="+mj-lt"/>
              <a:buAutoNum type="alphaLcParenR"/>
            </a:pPr>
            <a:r>
              <a:rPr lang="cs-CZ" dirty="0"/>
              <a:t>Širší význam: určitý druh celé existující peněžní soustavy (= zlaté + stříbrné + papírové peníze).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dirty="0"/>
              <a:t>Užší význam: peněžní (měnová a mincovní) jednotka, tj. určité množství stříbra nebo zlata (od r. 1975 jen zlata), stanovená jakožto měřítko cen.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dirty="0"/>
              <a:t>Monometalismus – měna založena na oběhu jediného kovu (zlato nebo stříbro).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dirty="0"/>
              <a:t>Bimetalismus – souběžně obíhají zlaté a stříbrné mince.</a:t>
            </a:r>
          </a:p>
          <a:p>
            <a:pPr marL="800100" lvl="1" indent="-342900" algn="just">
              <a:buFont typeface="+mj-lt"/>
              <a:buAutoNum type="alphaLcParenR"/>
            </a:pPr>
            <a:endParaRPr lang="cs-CZ" dirty="0"/>
          </a:p>
          <a:p>
            <a:pPr marL="457200" indent="-457200" algn="just">
              <a:buFont typeface="+mj-lt"/>
              <a:buAutoNum type="arabicParenR"/>
            </a:pPr>
            <a:r>
              <a:rPr lang="cs-CZ" dirty="0"/>
              <a:t>Mince – kus kovu určitého tvaru, za jehož stříž a zrno ručí stát nebo vydavatel mince obrazem a opisem.</a:t>
            </a:r>
          </a:p>
        </p:txBody>
      </p:sp>
    </p:spTree>
    <p:extLst>
      <p:ext uri="{BB962C8B-B14F-4D97-AF65-F5344CB8AC3E}">
        <p14:creationId xmlns:p14="http://schemas.microsoft.com/office/powerpoint/2010/main" val="4213061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6D9BB5-8EC0-4C66-911C-64E2CB1B9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Terminologie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A164B1-6B35-4248-BECD-D0DD7332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992318" cy="4195481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arenR"/>
            </a:pPr>
            <a:r>
              <a:rPr lang="cs-CZ" dirty="0"/>
              <a:t>Měna jako systém platebních a oběžných prostředků:</a:t>
            </a:r>
          </a:p>
          <a:p>
            <a:pPr marL="457200" indent="-457200" algn="just">
              <a:buFont typeface="+mj-lt"/>
              <a:buAutoNum type="arabicParenR"/>
            </a:pPr>
            <a:endParaRPr lang="cs-CZ" dirty="0"/>
          </a:p>
          <a:p>
            <a:pPr marL="800100" lvl="1" indent="-342900" algn="just">
              <a:buFont typeface="+mj-lt"/>
              <a:buAutoNum type="alphaLcParenR"/>
            </a:pPr>
            <a:r>
              <a:rPr lang="cs-CZ" dirty="0"/>
              <a:t>Plnohodnotné mince (tzv. kurantní).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dirty="0"/>
              <a:t>Neplnohodnotné (tzv. drobné) mince.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dirty="0"/>
              <a:t>Papírová platidla (tzv. úvěrová platidla: státovky, bankovky) – nahrazovala v oběhu příslušná váhová množství drahého kovu.</a:t>
            </a:r>
          </a:p>
          <a:p>
            <a:pPr marL="800100" lvl="1" indent="-342900" algn="just">
              <a:buFont typeface="+mj-lt"/>
              <a:buAutoNum type="alphaLcParenR"/>
            </a:pPr>
            <a:endParaRPr lang="cs-CZ" dirty="0"/>
          </a:p>
          <a:p>
            <a:pPr marL="457200" indent="-457200" algn="just">
              <a:buFont typeface="+mj-lt"/>
              <a:buAutoNum type="arabicParenR"/>
            </a:pPr>
            <a:r>
              <a:rPr lang="cs-CZ" dirty="0"/>
              <a:t>Líc (avers) – strana mince, na které je vyznačen obrazem a písmem vydavatel mince (tzv. mincovní pán).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610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FB9863-C747-465E-B930-1139E751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Terminologie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5BC25D-F8EA-4566-9340-188F4FE46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278921" cy="4195481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+mj-lt"/>
              <a:buAutoNum type="arabicParenR"/>
            </a:pPr>
            <a:r>
              <a:rPr lang="cs-CZ" dirty="0"/>
              <a:t>Střížek - plíšek kovu (obvykle kruhového tvaru) předpřipravený pro ražbu mince za použití mincovního razidla.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cs-CZ" dirty="0"/>
              <a:t>Stříž – celková hmotnost mince: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dirty="0"/>
              <a:t>středověk: hmotnost každého kusu kolísala – z určené mincovní hmotnostní jednotky byl ražen stanovený počet mincí (tzv. mincovní číslo).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dirty="0"/>
              <a:t>novověk: zásada jednotné hmotnosti každého kusu mince.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cs-CZ" dirty="0"/>
              <a:t>Jakost mince – čistota (ryzost) mince je vyjádřena poměrem drahých kovů k tzv. </a:t>
            </a:r>
            <a:r>
              <a:rPr lang="cs-CZ" dirty="0" err="1"/>
              <a:t>náčistu</a:t>
            </a:r>
            <a:r>
              <a:rPr lang="cs-CZ" dirty="0"/>
              <a:t> (zpravidla mědi) v každé minci. Vyjadřuje se v tisícinách (</a:t>
            </a:r>
            <a:r>
              <a:rPr lang="cs-CZ" dirty="0" err="1"/>
              <a:t>promilech</a:t>
            </a:r>
            <a:r>
              <a:rPr lang="cs-CZ" dirty="0"/>
              <a:t>) drahého kovu.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dirty="0"/>
              <a:t>Jakost zlata v karátech (24 karátů = ryzí zlato).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dirty="0"/>
              <a:t>Jakost stříbra v lotech (16 lotů = ryzí stříbro).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cs-CZ" dirty="0"/>
              <a:t>Legování  - směšování drahého a obecného kovu.</a:t>
            </a:r>
          </a:p>
        </p:txBody>
      </p:sp>
    </p:spTree>
    <p:extLst>
      <p:ext uri="{BB962C8B-B14F-4D97-AF65-F5344CB8AC3E}">
        <p14:creationId xmlns:p14="http://schemas.microsoft.com/office/powerpoint/2010/main" val="11539588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3111</Words>
  <Application>Microsoft Office PowerPoint</Application>
  <PresentationFormat>Širokoúhlá obrazovka</PresentationFormat>
  <Paragraphs>429</Paragraphs>
  <Slides>50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6" baseType="lpstr">
      <vt:lpstr>Arial</vt:lpstr>
      <vt:lpstr>Calibri</vt:lpstr>
      <vt:lpstr>Century Gothic</vt:lpstr>
      <vt:lpstr>Wingdings</vt:lpstr>
      <vt:lpstr>Wingdings 3</vt:lpstr>
      <vt:lpstr>Ion</vt:lpstr>
      <vt:lpstr>Numismatika</vt:lpstr>
      <vt:lpstr>Pojem</vt:lpstr>
      <vt:lpstr>Definice a cíl</vt:lpstr>
      <vt:lpstr>Platební prostředky</vt:lpstr>
      <vt:lpstr>Dělení numismatiky</vt:lpstr>
      <vt:lpstr>Terminologie</vt:lpstr>
      <vt:lpstr>Terminologie</vt:lpstr>
      <vt:lpstr>Terminologie</vt:lpstr>
      <vt:lpstr>Terminologie</vt:lpstr>
      <vt:lpstr>Terminologie</vt:lpstr>
      <vt:lpstr>Terminologie</vt:lpstr>
      <vt:lpstr>Terminologie</vt:lpstr>
      <vt:lpstr>Dějiny platidel</vt:lpstr>
      <vt:lpstr>Dějiny platidel</vt:lpstr>
      <vt:lpstr>Dějiny platidel</vt:lpstr>
      <vt:lpstr>Předmincovní platidla</vt:lpstr>
      <vt:lpstr>Řecké měnové systémy – attický měnový systém</vt:lpstr>
      <vt:lpstr>Prezentace aplikace PowerPoint</vt:lpstr>
      <vt:lpstr>Keltské mincovnictví</vt:lpstr>
      <vt:lpstr>Římská měna</vt:lpstr>
      <vt:lpstr>Středověk</vt:lpstr>
      <vt:lpstr>Velká Morava</vt:lpstr>
      <vt:lpstr>České denáry (ca 955-1300) </vt:lpstr>
      <vt:lpstr>Technika ražby denárů</vt:lpstr>
      <vt:lpstr>Brakteáty a feniky</vt:lpstr>
      <vt:lpstr>Brakteáty a feniky</vt:lpstr>
      <vt:lpstr>Grošová měna (1300-1547)</vt:lpstr>
      <vt:lpstr>Grošová měna (1300-1547)</vt:lpstr>
      <vt:lpstr>Tyrolská krejcarová mince</vt:lpstr>
      <vt:lpstr>Tolarová měna (1548)</vt:lpstr>
      <vt:lpstr>Jáchymovský tolar z roku 1525; avers: Svatý Jáchym; revers: dvojocasý lev.</vt:lpstr>
      <vt:lpstr>Zkratky peněžních a početních jednotek v moravských pramenech</vt:lpstr>
      <vt:lpstr>Krejcarová soustava</vt:lpstr>
      <vt:lpstr>Krejcar</vt:lpstr>
      <vt:lpstr>Měna konvenční (1750-1857)</vt:lpstr>
      <vt:lpstr>Grešle, Marie Terezie, 1759, mincovna Praha (Cu)</vt:lpstr>
      <vt:lpstr>Měna konvenční (1750-1857)</vt:lpstr>
      <vt:lpstr>Měna konvenční (1750-1857)</vt:lpstr>
      <vt:lpstr>Rakouská měna (1857-1892)</vt:lpstr>
      <vt:lpstr>Korunová měna (1892-1918)</vt:lpstr>
      <vt:lpstr>Korunová měna (1892-1918)</vt:lpstr>
      <vt:lpstr>Korunová měna (1892-1918)</vt:lpstr>
      <vt:lpstr>Korunová měna (1918-1945)</vt:lpstr>
      <vt:lpstr>Korunová měna (1918-1945)</vt:lpstr>
      <vt:lpstr>2. sv. válka a reformy po válce</vt:lpstr>
      <vt:lpstr>Dějiny numismatiky</vt:lpstr>
      <vt:lpstr>Dějiny numismatiky - časopisy</vt:lpstr>
      <vt:lpstr>Dějiny numismatiky</vt:lpstr>
      <vt:lpstr>Dějiny numismatiky</vt:lpstr>
      <vt:lpstr>Doporučená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Numismatika</dc:title>
  <dc:creator>Přemysl Bar</dc:creator>
  <cp:lastModifiedBy>Přemysl Bar</cp:lastModifiedBy>
  <cp:revision>4</cp:revision>
  <dcterms:created xsi:type="dcterms:W3CDTF">2021-12-12T14:32:29Z</dcterms:created>
  <dcterms:modified xsi:type="dcterms:W3CDTF">2022-12-15T06:40:51Z</dcterms:modified>
</cp:coreProperties>
</file>