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42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2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96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51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49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8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68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07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7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99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8EF6-694C-413A-A2F3-95CACC946835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A744-E2EE-4AA5-AB44-4DF0783811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10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E4F1575-5F8E-C9E9-BBEC-AE71DD41B454}"/>
              </a:ext>
            </a:extLst>
          </p:cNvPr>
          <p:cNvCxnSpPr>
            <a:cxnSpLocks/>
          </p:cNvCxnSpPr>
          <p:nvPr/>
        </p:nvCxnSpPr>
        <p:spPr>
          <a:xfrm>
            <a:off x="6041292" y="543112"/>
            <a:ext cx="0" cy="9195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0E596F-DF2C-6D7A-A7A6-684E8AEE0358}"/>
              </a:ext>
            </a:extLst>
          </p:cNvPr>
          <p:cNvSpPr txBox="1"/>
          <p:nvPr/>
        </p:nvSpPr>
        <p:spPr>
          <a:xfrm>
            <a:off x="656788" y="543112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Carolina </a:t>
            </a:r>
          </a:p>
          <a:p>
            <a:r>
              <a:rPr lang="cs-CZ" sz="1000" dirty="0"/>
              <a:t>(karolinská minuskula)</a:t>
            </a:r>
          </a:p>
          <a:p>
            <a:r>
              <a:rPr lang="cs-CZ" sz="1000" dirty="0"/>
              <a:t>IX–XII</a:t>
            </a:r>
            <a:r>
              <a:rPr lang="cs-CZ" sz="1000" baseline="30000" dirty="0"/>
              <a:t>1</a:t>
            </a:r>
            <a:endParaRPr lang="cs-CZ" sz="1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EE4184F-DC71-49CC-F8D6-0A49EFD888ED}"/>
              </a:ext>
            </a:extLst>
          </p:cNvPr>
          <p:cNvSpPr txBox="1"/>
          <p:nvPr/>
        </p:nvSpPr>
        <p:spPr>
          <a:xfrm>
            <a:off x="661538" y="2918056"/>
            <a:ext cx="17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Carolina </a:t>
            </a:r>
            <a:r>
              <a:rPr lang="cs-CZ" sz="1200" dirty="0" err="1"/>
              <a:t>posterior</a:t>
            </a:r>
            <a:r>
              <a:rPr lang="cs-CZ" sz="1200" dirty="0"/>
              <a:t> </a:t>
            </a:r>
          </a:p>
          <a:p>
            <a:r>
              <a:rPr lang="cs-CZ" sz="1000" dirty="0"/>
              <a:t>(pozdní karolinská minuskula)</a:t>
            </a:r>
          </a:p>
          <a:p>
            <a:r>
              <a:rPr lang="cs-CZ" sz="1000" dirty="0" err="1"/>
              <a:t>XII</a:t>
            </a:r>
            <a:r>
              <a:rPr lang="cs-CZ" sz="1000" baseline="30000" dirty="0" err="1"/>
              <a:t>med</a:t>
            </a:r>
            <a:endParaRPr lang="cs-CZ" sz="1000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BC5DF5E9-7AFC-ACF4-54B5-ED61556ED281}"/>
              </a:ext>
            </a:extLst>
          </p:cNvPr>
          <p:cNvCxnSpPr>
            <a:cxnSpLocks/>
          </p:cNvCxnSpPr>
          <p:nvPr/>
        </p:nvCxnSpPr>
        <p:spPr>
          <a:xfrm>
            <a:off x="1494265" y="1189443"/>
            <a:ext cx="0" cy="1785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BDDD27B-F524-B23D-55BC-101DB21FD22E}"/>
              </a:ext>
            </a:extLst>
          </p:cNvPr>
          <p:cNvCxnSpPr>
            <a:cxnSpLocks/>
          </p:cNvCxnSpPr>
          <p:nvPr/>
        </p:nvCxnSpPr>
        <p:spPr>
          <a:xfrm>
            <a:off x="1495144" y="3339163"/>
            <a:ext cx="0" cy="222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AF5E3B2-4AEF-51A2-FADE-1BACF4FB4535}"/>
              </a:ext>
            </a:extLst>
          </p:cNvPr>
          <p:cNvSpPr txBox="1"/>
          <p:nvPr/>
        </p:nvSpPr>
        <p:spPr>
          <a:xfrm>
            <a:off x="653333" y="3504127"/>
            <a:ext cx="2050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Carolino-</a:t>
            </a:r>
            <a:r>
              <a:rPr lang="cs-CZ" sz="1200" dirty="0" err="1"/>
              <a:t>gothica</a:t>
            </a:r>
            <a:r>
              <a:rPr lang="cs-CZ" sz="1200" dirty="0"/>
              <a:t> </a:t>
            </a:r>
            <a:r>
              <a:rPr lang="cs-CZ" sz="1000" dirty="0"/>
              <a:t>(</a:t>
            </a:r>
            <a:r>
              <a:rPr lang="cs-CZ" sz="1000" dirty="0" err="1"/>
              <a:t>romanogotika</a:t>
            </a:r>
            <a:r>
              <a:rPr lang="cs-CZ" sz="1000" dirty="0"/>
              <a:t>)</a:t>
            </a:r>
          </a:p>
          <a:p>
            <a:r>
              <a:rPr lang="cs-CZ" sz="1000" dirty="0"/>
              <a:t>XII</a:t>
            </a:r>
            <a:r>
              <a:rPr lang="cs-CZ" sz="1000" baseline="30000" dirty="0"/>
              <a:t>2</a:t>
            </a:r>
            <a:endParaRPr lang="cs-CZ" sz="1000" dirty="0"/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EFCF93E0-EE5E-055B-C374-7FBEE8A1A944}"/>
              </a:ext>
            </a:extLst>
          </p:cNvPr>
          <p:cNvCxnSpPr>
            <a:cxnSpLocks/>
          </p:cNvCxnSpPr>
          <p:nvPr/>
        </p:nvCxnSpPr>
        <p:spPr>
          <a:xfrm>
            <a:off x="1516815" y="4552426"/>
            <a:ext cx="2492" cy="484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5CD5BEA-67DE-70D2-2243-83642459762C}"/>
              </a:ext>
            </a:extLst>
          </p:cNvPr>
          <p:cNvSpPr txBox="1"/>
          <p:nvPr/>
        </p:nvSpPr>
        <p:spPr>
          <a:xfrm>
            <a:off x="653333" y="4062470"/>
            <a:ext cx="1764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/>
              <a:t>Gothica</a:t>
            </a:r>
            <a:r>
              <a:rPr lang="cs-CZ" sz="1200" dirty="0"/>
              <a:t> </a:t>
            </a:r>
            <a:r>
              <a:rPr lang="cs-CZ" sz="1200" dirty="0" err="1"/>
              <a:t>libraria</a:t>
            </a:r>
            <a:r>
              <a:rPr lang="cs-CZ" sz="1200" dirty="0"/>
              <a:t> primitiva </a:t>
            </a:r>
          </a:p>
          <a:p>
            <a:r>
              <a:rPr lang="cs-CZ" sz="1000" dirty="0"/>
              <a:t>(raná gotická minuskula)</a:t>
            </a:r>
          </a:p>
          <a:p>
            <a:r>
              <a:rPr lang="cs-CZ" sz="1000" dirty="0"/>
              <a:t>XIII</a:t>
            </a:r>
            <a:r>
              <a:rPr lang="cs-CZ" sz="1000" baseline="30000" dirty="0"/>
              <a:t>1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98A4313-A31A-91C9-D513-7A5A01419B22}"/>
              </a:ext>
            </a:extLst>
          </p:cNvPr>
          <p:cNvSpPr txBox="1"/>
          <p:nvPr/>
        </p:nvSpPr>
        <p:spPr>
          <a:xfrm>
            <a:off x="656788" y="5099297"/>
            <a:ext cx="22145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</a:t>
            </a:r>
            <a:r>
              <a:rPr lang="cs-CZ" sz="1200" b="1" dirty="0" err="1"/>
              <a:t>libraria</a:t>
            </a:r>
            <a:r>
              <a:rPr lang="cs-CZ" sz="1200" b="1" dirty="0"/>
              <a:t> </a:t>
            </a:r>
            <a:r>
              <a:rPr lang="cs-CZ" sz="1000" dirty="0"/>
              <a:t>(gotická minuskula)</a:t>
            </a:r>
          </a:p>
          <a:p>
            <a:r>
              <a:rPr lang="cs-CZ" sz="1000" dirty="0"/>
              <a:t>XIII</a:t>
            </a:r>
            <a:r>
              <a:rPr lang="cs-CZ" sz="1000" baseline="30000" dirty="0"/>
              <a:t>2</a:t>
            </a:r>
            <a:r>
              <a:rPr lang="cs-CZ" sz="1000" dirty="0"/>
              <a:t>–XV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3F344AB-E4BB-3B82-BDAE-E33D9E99F6D1}"/>
              </a:ext>
            </a:extLst>
          </p:cNvPr>
          <p:cNvSpPr txBox="1"/>
          <p:nvPr/>
        </p:nvSpPr>
        <p:spPr>
          <a:xfrm>
            <a:off x="6083855" y="548986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800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3A9B5DB-28D4-AF9F-7FA8-B2FD0F18396A}"/>
              </a:ext>
            </a:extLst>
          </p:cNvPr>
          <p:cNvSpPr txBox="1"/>
          <p:nvPr/>
        </p:nvSpPr>
        <p:spPr>
          <a:xfrm>
            <a:off x="6083855" y="1077528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900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D6B8070-A6E1-AB79-C61B-D67BA8019DE2}"/>
              </a:ext>
            </a:extLst>
          </p:cNvPr>
          <p:cNvSpPr txBox="1"/>
          <p:nvPr/>
        </p:nvSpPr>
        <p:spPr>
          <a:xfrm>
            <a:off x="6083851" y="165819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1000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7D0179E-B941-95DD-E75C-CB958ACF9E85}"/>
              </a:ext>
            </a:extLst>
          </p:cNvPr>
          <p:cNvSpPr txBox="1"/>
          <p:nvPr/>
        </p:nvSpPr>
        <p:spPr>
          <a:xfrm>
            <a:off x="6091482" y="232308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1100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3D1B4DC-7C0B-717A-DDFF-DD06C260ADAC}"/>
              </a:ext>
            </a:extLst>
          </p:cNvPr>
          <p:cNvSpPr txBox="1"/>
          <p:nvPr/>
        </p:nvSpPr>
        <p:spPr>
          <a:xfrm>
            <a:off x="6083851" y="4046154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1200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3289923-F7E7-8DF4-6287-B9F39117A37E}"/>
              </a:ext>
            </a:extLst>
          </p:cNvPr>
          <p:cNvSpPr txBox="1"/>
          <p:nvPr/>
        </p:nvSpPr>
        <p:spPr>
          <a:xfrm>
            <a:off x="6083852" y="572609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1300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BE89211A-C4AC-174F-E1F0-70E579D28CD0}"/>
              </a:ext>
            </a:extLst>
          </p:cNvPr>
          <p:cNvSpPr txBox="1"/>
          <p:nvPr/>
        </p:nvSpPr>
        <p:spPr>
          <a:xfrm>
            <a:off x="6091483" y="7638699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1400</a:t>
            </a:r>
          </a:p>
        </p:txBody>
      </p: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F9DFA76D-C946-7B14-6F5F-208F7B9285C7}"/>
              </a:ext>
            </a:extLst>
          </p:cNvPr>
          <p:cNvCxnSpPr>
            <a:cxnSpLocks/>
          </p:cNvCxnSpPr>
          <p:nvPr/>
        </p:nvCxnSpPr>
        <p:spPr>
          <a:xfrm>
            <a:off x="1516815" y="5607899"/>
            <a:ext cx="14426" cy="3892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>
            <a:extLst>
              <a:ext uri="{FF2B5EF4-FFF2-40B4-BE49-F238E27FC236}">
                <a16:creationId xmlns:a16="http://schemas.microsoft.com/office/drawing/2014/main" id="{645DE3D2-7A5B-C79B-D76E-4C17E214994A}"/>
              </a:ext>
            </a:extLst>
          </p:cNvPr>
          <p:cNvCxnSpPr>
            <a:cxnSpLocks/>
          </p:cNvCxnSpPr>
          <p:nvPr/>
        </p:nvCxnSpPr>
        <p:spPr>
          <a:xfrm>
            <a:off x="5146401" y="7492720"/>
            <a:ext cx="23719" cy="2103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3E15FA61-6CAE-33E7-FD9C-1BE1624C4658}"/>
              </a:ext>
            </a:extLst>
          </p:cNvPr>
          <p:cNvSpPr txBox="1"/>
          <p:nvPr/>
        </p:nvSpPr>
        <p:spPr>
          <a:xfrm>
            <a:off x="408374" y="6022176"/>
            <a:ext cx="111133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</a:t>
            </a:r>
            <a:r>
              <a:rPr lang="cs-CZ" sz="1200" b="1" dirty="0" err="1"/>
              <a:t>libraria</a:t>
            </a:r>
            <a:r>
              <a:rPr lang="cs-CZ" sz="1200" b="1" dirty="0"/>
              <a:t> </a:t>
            </a:r>
            <a:r>
              <a:rPr lang="cs-CZ" sz="1200" b="1" dirty="0" err="1"/>
              <a:t>formata</a:t>
            </a:r>
            <a:r>
              <a:rPr lang="cs-CZ" sz="1200" b="1" dirty="0"/>
              <a:t> </a:t>
            </a:r>
          </a:p>
          <a:p>
            <a:r>
              <a:rPr lang="cs-CZ" sz="1000" dirty="0"/>
              <a:t>(textura)</a:t>
            </a:r>
          </a:p>
          <a:p>
            <a:r>
              <a:rPr lang="cs-CZ" sz="1000" dirty="0"/>
              <a:t>20. léta XIV–XVII</a:t>
            </a:r>
          </a:p>
        </p:txBody>
      </p: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527ADBF8-51ED-023B-2488-8F159D8A7C15}"/>
              </a:ext>
            </a:extLst>
          </p:cNvPr>
          <p:cNvCxnSpPr>
            <a:cxnSpLocks/>
          </p:cNvCxnSpPr>
          <p:nvPr/>
        </p:nvCxnSpPr>
        <p:spPr>
          <a:xfrm flipH="1">
            <a:off x="816707" y="5616742"/>
            <a:ext cx="700108" cy="405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bdélník 123">
            <a:extLst>
              <a:ext uri="{FF2B5EF4-FFF2-40B4-BE49-F238E27FC236}">
                <a16:creationId xmlns:a16="http://schemas.microsoft.com/office/drawing/2014/main" id="{84BAAD97-CAF3-BDED-469D-5E7450C7C2C5}"/>
              </a:ext>
            </a:extLst>
          </p:cNvPr>
          <p:cNvSpPr/>
          <p:nvPr/>
        </p:nvSpPr>
        <p:spPr>
          <a:xfrm>
            <a:off x="3735511" y="8703167"/>
            <a:ext cx="2540595" cy="69981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1"/>
                </a:solidFill>
              </a:ln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0AE01BDE-6FC1-5BD7-32F4-01EE4561E56A}"/>
              </a:ext>
            </a:extLst>
          </p:cNvPr>
          <p:cNvCxnSpPr>
            <a:cxnSpLocks/>
          </p:cNvCxnSpPr>
          <p:nvPr/>
        </p:nvCxnSpPr>
        <p:spPr>
          <a:xfrm>
            <a:off x="719231" y="7072558"/>
            <a:ext cx="0" cy="2771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6D7F978E-D611-23E8-9BA9-0E295A63C58C}"/>
              </a:ext>
            </a:extLst>
          </p:cNvPr>
          <p:cNvSpPr txBox="1"/>
          <p:nvPr/>
        </p:nvSpPr>
        <p:spPr>
          <a:xfrm>
            <a:off x="6091483" y="9361766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1500</a:t>
            </a:r>
          </a:p>
        </p:txBody>
      </p: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B4AE5D38-6FE9-88D1-B5E9-9482DAC2396D}"/>
              </a:ext>
            </a:extLst>
          </p:cNvPr>
          <p:cNvCxnSpPr/>
          <p:nvPr/>
        </p:nvCxnSpPr>
        <p:spPr>
          <a:xfrm>
            <a:off x="1516815" y="5616741"/>
            <a:ext cx="673197" cy="218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6629D0CD-EC65-ADC9-A9BC-D25CC804A868}"/>
              </a:ext>
            </a:extLst>
          </p:cNvPr>
          <p:cNvSpPr txBox="1"/>
          <p:nvPr/>
        </p:nvSpPr>
        <p:spPr>
          <a:xfrm>
            <a:off x="1719611" y="5835452"/>
            <a:ext cx="1351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Gothica</a:t>
            </a:r>
            <a:r>
              <a:rPr lang="cs-CZ" sz="1200" dirty="0"/>
              <a:t> </a:t>
            </a:r>
            <a:r>
              <a:rPr lang="cs-CZ" sz="1200" dirty="0" err="1"/>
              <a:t>libraria</a:t>
            </a:r>
            <a:r>
              <a:rPr lang="cs-CZ" sz="1200" dirty="0"/>
              <a:t> </a:t>
            </a:r>
            <a:r>
              <a:rPr lang="cs-CZ" sz="1200" dirty="0" err="1"/>
              <a:t>currens</a:t>
            </a:r>
            <a:r>
              <a:rPr lang="cs-CZ" sz="1200" dirty="0"/>
              <a:t> </a:t>
            </a:r>
          </a:p>
          <a:p>
            <a:r>
              <a:rPr lang="cs-CZ" sz="1000" dirty="0"/>
              <a:t>(zběžná gotická minuskula)</a:t>
            </a:r>
          </a:p>
          <a:p>
            <a:r>
              <a:rPr lang="cs-CZ" sz="1000" dirty="0"/>
              <a:t>XIV</a:t>
            </a:r>
            <a:r>
              <a:rPr lang="cs-CZ" sz="1000" baseline="30000" dirty="0"/>
              <a:t>1</a:t>
            </a:r>
            <a:endParaRPr lang="cs-CZ" sz="1000" dirty="0"/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0D232164-C495-B6BA-AB72-48C758B85C47}"/>
              </a:ext>
            </a:extLst>
          </p:cNvPr>
          <p:cNvSpPr txBox="1"/>
          <p:nvPr/>
        </p:nvSpPr>
        <p:spPr>
          <a:xfrm>
            <a:off x="4533427" y="6584779"/>
            <a:ext cx="1550424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</a:t>
            </a:r>
            <a:r>
              <a:rPr lang="cs-CZ" sz="1200" b="1" dirty="0" err="1"/>
              <a:t>cursiva</a:t>
            </a:r>
            <a:endParaRPr lang="cs-CZ" sz="1200" b="1" dirty="0"/>
          </a:p>
          <a:p>
            <a:r>
              <a:rPr lang="cs-CZ" sz="1000" dirty="0"/>
              <a:t>(gotická kurzíva)</a:t>
            </a:r>
          </a:p>
          <a:p>
            <a:r>
              <a:rPr lang="cs-CZ" sz="1100" b="1" dirty="0" err="1"/>
              <a:t>Gothica</a:t>
            </a:r>
            <a:r>
              <a:rPr lang="cs-CZ" sz="1100" b="1" dirty="0"/>
              <a:t> </a:t>
            </a:r>
            <a:r>
              <a:rPr lang="cs-CZ" sz="1100" b="1" dirty="0" err="1"/>
              <a:t>cursiva</a:t>
            </a:r>
            <a:r>
              <a:rPr lang="cs-CZ" sz="1100" b="1" dirty="0"/>
              <a:t> </a:t>
            </a:r>
            <a:r>
              <a:rPr lang="cs-CZ" sz="1100" b="1" dirty="0" err="1"/>
              <a:t>currens</a:t>
            </a:r>
            <a:endParaRPr lang="cs-CZ" sz="1100" b="1" dirty="0"/>
          </a:p>
          <a:p>
            <a:r>
              <a:rPr lang="cs-CZ" sz="1000" dirty="0"/>
              <a:t>(zběžná gotická kurzíva)</a:t>
            </a:r>
          </a:p>
          <a:p>
            <a:r>
              <a:rPr lang="cs-CZ" sz="1000" dirty="0"/>
              <a:t>60. léta XIV–XV</a:t>
            </a: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309C0A50-E4FB-80DE-9422-FEE8341B42A0}"/>
              </a:ext>
            </a:extLst>
          </p:cNvPr>
          <p:cNvCxnSpPr>
            <a:cxnSpLocks/>
          </p:cNvCxnSpPr>
          <p:nvPr/>
        </p:nvCxnSpPr>
        <p:spPr>
          <a:xfrm>
            <a:off x="2850023" y="6160243"/>
            <a:ext cx="1730227" cy="466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5093D0C4-6D9A-07D5-4D5B-0AAE0AAF5CBC}"/>
              </a:ext>
            </a:extLst>
          </p:cNvPr>
          <p:cNvSpPr txBox="1"/>
          <p:nvPr/>
        </p:nvSpPr>
        <p:spPr>
          <a:xfrm>
            <a:off x="2806361" y="6915296"/>
            <a:ext cx="1414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bastarda</a:t>
            </a:r>
          </a:p>
          <a:p>
            <a:r>
              <a:rPr lang="cs-CZ" sz="1000" dirty="0"/>
              <a:t>(bastarda)</a:t>
            </a:r>
          </a:p>
          <a:p>
            <a:r>
              <a:rPr lang="cs-CZ" sz="1000" dirty="0"/>
              <a:t>80. léta XIV–XV</a:t>
            </a:r>
          </a:p>
        </p:txBody>
      </p:sp>
      <p:cxnSp>
        <p:nvCxnSpPr>
          <p:cNvPr id="51" name="Přímá spojnice se šipkou 50">
            <a:extLst>
              <a:ext uri="{FF2B5EF4-FFF2-40B4-BE49-F238E27FC236}">
                <a16:creationId xmlns:a16="http://schemas.microsoft.com/office/drawing/2014/main" id="{B76F643E-3879-3FFE-B9B9-E639619EFC74}"/>
              </a:ext>
            </a:extLst>
          </p:cNvPr>
          <p:cNvCxnSpPr>
            <a:cxnSpLocks/>
          </p:cNvCxnSpPr>
          <p:nvPr/>
        </p:nvCxnSpPr>
        <p:spPr>
          <a:xfrm flipH="1">
            <a:off x="4145113" y="6809963"/>
            <a:ext cx="388314" cy="307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bdélník 122">
            <a:extLst>
              <a:ext uri="{FF2B5EF4-FFF2-40B4-BE49-F238E27FC236}">
                <a16:creationId xmlns:a16="http://schemas.microsoft.com/office/drawing/2014/main" id="{6DBCE9BB-6C6F-6CCB-B769-FBE9C89F3D25}"/>
              </a:ext>
            </a:extLst>
          </p:cNvPr>
          <p:cNvSpPr/>
          <p:nvPr/>
        </p:nvSpPr>
        <p:spPr>
          <a:xfrm>
            <a:off x="2683495" y="3562136"/>
            <a:ext cx="830280" cy="92333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1"/>
                </a:solidFill>
              </a:ln>
            </a:endParaRPr>
          </a:p>
        </p:txBody>
      </p:sp>
      <p:cxnSp>
        <p:nvCxnSpPr>
          <p:cNvPr id="56" name="Přímá spojnice se šipkou 55">
            <a:extLst>
              <a:ext uri="{FF2B5EF4-FFF2-40B4-BE49-F238E27FC236}">
                <a16:creationId xmlns:a16="http://schemas.microsoft.com/office/drawing/2014/main" id="{605C2838-09E2-A0DD-9B9D-4D1DD93CDD15}"/>
              </a:ext>
            </a:extLst>
          </p:cNvPr>
          <p:cNvCxnSpPr>
            <a:cxnSpLocks/>
          </p:cNvCxnSpPr>
          <p:nvPr/>
        </p:nvCxnSpPr>
        <p:spPr>
          <a:xfrm>
            <a:off x="1527320" y="6817072"/>
            <a:ext cx="1305862" cy="255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>
            <a:extLst>
              <a:ext uri="{FF2B5EF4-FFF2-40B4-BE49-F238E27FC236}">
                <a16:creationId xmlns:a16="http://schemas.microsoft.com/office/drawing/2014/main" id="{80D2A0FB-1458-22CB-7A54-C954C4A6B29C}"/>
              </a:ext>
            </a:extLst>
          </p:cNvPr>
          <p:cNvCxnSpPr>
            <a:cxnSpLocks/>
          </p:cNvCxnSpPr>
          <p:nvPr/>
        </p:nvCxnSpPr>
        <p:spPr>
          <a:xfrm>
            <a:off x="1516815" y="3800828"/>
            <a:ext cx="0" cy="222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7FE8A9B2-1160-EB03-2B09-C59ACEF6C58A}"/>
              </a:ext>
            </a:extLst>
          </p:cNvPr>
          <p:cNvSpPr txBox="1"/>
          <p:nvPr/>
        </p:nvSpPr>
        <p:spPr>
          <a:xfrm>
            <a:off x="2778016" y="3554607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i="1" dirty="0" err="1"/>
              <a:t>gotizace</a:t>
            </a:r>
            <a:endParaRPr lang="cs-CZ" i="1" dirty="0"/>
          </a:p>
        </p:txBody>
      </p:sp>
      <p:cxnSp>
        <p:nvCxnSpPr>
          <p:cNvPr id="70" name="Přímá spojnice se šipkou 69">
            <a:extLst>
              <a:ext uri="{FF2B5EF4-FFF2-40B4-BE49-F238E27FC236}">
                <a16:creationId xmlns:a16="http://schemas.microsoft.com/office/drawing/2014/main" id="{0B302BB7-FDC8-CCFB-6E19-00C05850E060}"/>
              </a:ext>
            </a:extLst>
          </p:cNvPr>
          <p:cNvCxnSpPr>
            <a:cxnSpLocks/>
          </p:cNvCxnSpPr>
          <p:nvPr/>
        </p:nvCxnSpPr>
        <p:spPr>
          <a:xfrm>
            <a:off x="2707349" y="8333515"/>
            <a:ext cx="0" cy="1166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EA92D211-4CE6-0200-3E60-4AF3E8AABEE9}"/>
              </a:ext>
            </a:extLst>
          </p:cNvPr>
          <p:cNvSpPr txBox="1"/>
          <p:nvPr/>
        </p:nvSpPr>
        <p:spPr>
          <a:xfrm>
            <a:off x="653333" y="219947"/>
            <a:ext cx="1299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Kaligrafická písma</a:t>
            </a:r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CAD2729D-9C16-EF7A-4703-3A11B2AB8A20}"/>
              </a:ext>
            </a:extLst>
          </p:cNvPr>
          <p:cNvSpPr txBox="1"/>
          <p:nvPr/>
        </p:nvSpPr>
        <p:spPr>
          <a:xfrm>
            <a:off x="2677375" y="219947"/>
            <a:ext cx="1047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Křížená písma</a:t>
            </a:r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449D774F-A7AA-04BB-22E7-76A9D8CC7DF3}"/>
              </a:ext>
            </a:extLst>
          </p:cNvPr>
          <p:cNvSpPr txBox="1"/>
          <p:nvPr/>
        </p:nvSpPr>
        <p:spPr>
          <a:xfrm>
            <a:off x="4349698" y="219947"/>
            <a:ext cx="1035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Zběžná písma</a:t>
            </a:r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D0917E90-82D5-F3C8-0C89-7EA7AD6DACC8}"/>
              </a:ext>
            </a:extLst>
          </p:cNvPr>
          <p:cNvSpPr txBox="1"/>
          <p:nvPr/>
        </p:nvSpPr>
        <p:spPr>
          <a:xfrm rot="896734">
            <a:off x="2720541" y="6163294"/>
            <a:ext cx="1989191" cy="244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(</a:t>
            </a:r>
            <a:r>
              <a:rPr lang="cs-CZ" sz="1000" dirty="0" err="1"/>
              <a:t>Notula</a:t>
            </a:r>
            <a:r>
              <a:rPr lang="cs-CZ" sz="1000" dirty="0"/>
              <a:t>, </a:t>
            </a:r>
            <a:r>
              <a:rPr lang="cs-CZ" sz="1000" dirty="0" err="1"/>
              <a:t>gothica</a:t>
            </a:r>
            <a:r>
              <a:rPr lang="cs-CZ" sz="1000" dirty="0"/>
              <a:t> </a:t>
            </a:r>
            <a:r>
              <a:rPr lang="cs-CZ" sz="1000" dirty="0" err="1"/>
              <a:t>cursiva</a:t>
            </a:r>
            <a:r>
              <a:rPr lang="cs-CZ" sz="1000" dirty="0"/>
              <a:t> primitiva)</a:t>
            </a:r>
            <a:endParaRPr lang="cs-CZ" dirty="0"/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208636C7-4DCD-4624-498B-9C87BB5FA1B2}"/>
              </a:ext>
            </a:extLst>
          </p:cNvPr>
          <p:cNvSpPr txBox="1"/>
          <p:nvPr/>
        </p:nvSpPr>
        <p:spPr>
          <a:xfrm>
            <a:off x="3715136" y="7906301"/>
            <a:ext cx="13864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bastarda </a:t>
            </a:r>
            <a:r>
              <a:rPr lang="cs-CZ" sz="1200" b="1" dirty="0" err="1"/>
              <a:t>currens</a:t>
            </a:r>
            <a:endParaRPr lang="cs-CZ" sz="1200" b="1" dirty="0"/>
          </a:p>
          <a:p>
            <a:r>
              <a:rPr lang="cs-CZ" sz="1000" dirty="0"/>
              <a:t>(zběžná bastarda)</a:t>
            </a:r>
          </a:p>
          <a:p>
            <a:r>
              <a:rPr lang="cs-CZ" sz="1000" dirty="0" err="1"/>
              <a:t>XIV</a:t>
            </a:r>
            <a:r>
              <a:rPr lang="cs-CZ" sz="1000" baseline="30000" dirty="0" err="1"/>
              <a:t>ex</a:t>
            </a:r>
            <a:r>
              <a:rPr lang="cs-CZ" sz="1000" dirty="0"/>
              <a:t>–XVI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947E9298-2D52-2630-B9B6-083F17DB1160}"/>
              </a:ext>
            </a:extLst>
          </p:cNvPr>
          <p:cNvSpPr txBox="1"/>
          <p:nvPr/>
        </p:nvSpPr>
        <p:spPr>
          <a:xfrm>
            <a:off x="2084816" y="7584713"/>
            <a:ext cx="13864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 err="1"/>
              <a:t>Gothica</a:t>
            </a:r>
            <a:r>
              <a:rPr lang="cs-CZ" sz="1200" b="1" dirty="0"/>
              <a:t> bastarda </a:t>
            </a:r>
            <a:r>
              <a:rPr lang="cs-CZ" sz="1200" b="1" dirty="0" err="1"/>
              <a:t>formata</a:t>
            </a:r>
            <a:endParaRPr lang="cs-CZ" sz="1200" b="1" dirty="0"/>
          </a:p>
          <a:p>
            <a:r>
              <a:rPr lang="cs-CZ" sz="1000" dirty="0"/>
              <a:t>(kaligrafická bastarda)</a:t>
            </a:r>
          </a:p>
          <a:p>
            <a:r>
              <a:rPr lang="cs-CZ" sz="1000" dirty="0" err="1"/>
              <a:t>XIV</a:t>
            </a:r>
            <a:r>
              <a:rPr lang="cs-CZ" sz="1000" baseline="30000" dirty="0" err="1"/>
              <a:t>ex</a:t>
            </a:r>
            <a:r>
              <a:rPr lang="cs-CZ" sz="1000" dirty="0"/>
              <a:t>–XVI</a:t>
            </a:r>
          </a:p>
        </p:txBody>
      </p:sp>
      <p:cxnSp>
        <p:nvCxnSpPr>
          <p:cNvPr id="85" name="Přímá spojnice se šipkou 84">
            <a:extLst>
              <a:ext uri="{FF2B5EF4-FFF2-40B4-BE49-F238E27FC236}">
                <a16:creationId xmlns:a16="http://schemas.microsoft.com/office/drawing/2014/main" id="{0A43629B-FD51-91BD-20DC-7297FB0F00D9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2756171" y="7500071"/>
            <a:ext cx="757607" cy="9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>
            <a:extLst>
              <a:ext uri="{FF2B5EF4-FFF2-40B4-BE49-F238E27FC236}">
                <a16:creationId xmlns:a16="http://schemas.microsoft.com/office/drawing/2014/main" id="{30D7D1E1-F8B3-0E0C-7F56-CE38A33ABDFA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3513778" y="7500071"/>
            <a:ext cx="764199" cy="378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>
            <a:extLst>
              <a:ext uri="{FF2B5EF4-FFF2-40B4-BE49-F238E27FC236}">
                <a16:creationId xmlns:a16="http://schemas.microsoft.com/office/drawing/2014/main" id="{E4CDF3CF-8DC4-AED8-EAC9-FBA0E6A7B3A8}"/>
              </a:ext>
            </a:extLst>
          </p:cNvPr>
          <p:cNvCxnSpPr>
            <a:cxnSpLocks/>
          </p:cNvCxnSpPr>
          <p:nvPr/>
        </p:nvCxnSpPr>
        <p:spPr>
          <a:xfrm>
            <a:off x="3513777" y="7500071"/>
            <a:ext cx="0" cy="2000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ovéPole 109">
            <a:extLst>
              <a:ext uri="{FF2B5EF4-FFF2-40B4-BE49-F238E27FC236}">
                <a16:creationId xmlns:a16="http://schemas.microsoft.com/office/drawing/2014/main" id="{6D7E242E-FC77-2905-B55F-2EA0BCECD053}"/>
              </a:ext>
            </a:extLst>
          </p:cNvPr>
          <p:cNvSpPr txBox="1"/>
          <p:nvPr/>
        </p:nvSpPr>
        <p:spPr>
          <a:xfrm>
            <a:off x="4225195" y="8668359"/>
            <a:ext cx="14641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1" dirty="0"/>
              <a:t>Pronikání humanistického písma</a:t>
            </a:r>
          </a:p>
        </p:txBody>
      </p:sp>
      <p:sp>
        <p:nvSpPr>
          <p:cNvPr id="112" name="TextovéPole 111">
            <a:extLst>
              <a:ext uri="{FF2B5EF4-FFF2-40B4-BE49-F238E27FC236}">
                <a16:creationId xmlns:a16="http://schemas.microsoft.com/office/drawing/2014/main" id="{2BD7BBE7-3375-25FD-35EB-67F82A2E09C7}"/>
              </a:ext>
            </a:extLst>
          </p:cNvPr>
          <p:cNvSpPr txBox="1"/>
          <p:nvPr/>
        </p:nvSpPr>
        <p:spPr>
          <a:xfrm>
            <a:off x="3797005" y="9008291"/>
            <a:ext cx="129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/>
              <a:t>Gothico-humanistica</a:t>
            </a:r>
            <a:r>
              <a:rPr lang="cs-CZ" sz="1000" dirty="0"/>
              <a:t> bastarda</a:t>
            </a:r>
          </a:p>
        </p:txBody>
      </p:sp>
      <p:sp>
        <p:nvSpPr>
          <p:cNvPr id="114" name="TextovéPole 113">
            <a:extLst>
              <a:ext uri="{FF2B5EF4-FFF2-40B4-BE49-F238E27FC236}">
                <a16:creationId xmlns:a16="http://schemas.microsoft.com/office/drawing/2014/main" id="{F498EEDC-08A7-09BF-B7D0-9344079CA49D}"/>
              </a:ext>
            </a:extLst>
          </p:cNvPr>
          <p:cNvSpPr txBox="1"/>
          <p:nvPr/>
        </p:nvSpPr>
        <p:spPr>
          <a:xfrm>
            <a:off x="5051840" y="9002876"/>
            <a:ext cx="13519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 err="1"/>
              <a:t>Gothico-humanistica</a:t>
            </a:r>
            <a:r>
              <a:rPr lang="cs-CZ" sz="1000" dirty="0"/>
              <a:t> </a:t>
            </a:r>
            <a:r>
              <a:rPr lang="cs-CZ" sz="1000" dirty="0" err="1"/>
              <a:t>cursiva</a:t>
            </a:r>
            <a:endParaRPr lang="cs-CZ" sz="1000" dirty="0"/>
          </a:p>
        </p:txBody>
      </p:sp>
      <p:sp>
        <p:nvSpPr>
          <p:cNvPr id="125" name="TextovéPole 124">
            <a:extLst>
              <a:ext uri="{FF2B5EF4-FFF2-40B4-BE49-F238E27FC236}">
                <a16:creationId xmlns:a16="http://schemas.microsoft.com/office/drawing/2014/main" id="{7C014526-72EC-2EBD-7589-B34CDF3859EA}"/>
              </a:ext>
            </a:extLst>
          </p:cNvPr>
          <p:cNvSpPr txBox="1"/>
          <p:nvPr/>
        </p:nvSpPr>
        <p:spPr>
          <a:xfrm>
            <a:off x="2677375" y="1751547"/>
            <a:ext cx="2747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Vývoj knižního písma IX–XV</a:t>
            </a:r>
          </a:p>
        </p:txBody>
      </p:sp>
    </p:spTree>
    <p:extLst>
      <p:ext uri="{BB962C8B-B14F-4D97-AF65-F5344CB8AC3E}">
        <p14:creationId xmlns:p14="http://schemas.microsoft.com/office/powerpoint/2010/main" val="2273910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146</Words>
  <Application>Microsoft Office PowerPoint</Application>
  <PresentationFormat>A4 (210 × 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Fuhrer</dc:creator>
  <cp:lastModifiedBy>Lukas Fuhrer</cp:lastModifiedBy>
  <cp:revision>18</cp:revision>
  <dcterms:created xsi:type="dcterms:W3CDTF">2022-09-30T16:04:18Z</dcterms:created>
  <dcterms:modified xsi:type="dcterms:W3CDTF">2022-10-10T07:34:01Z</dcterms:modified>
</cp:coreProperties>
</file>