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0" r:id="rId4"/>
    <p:sldId id="258" r:id="rId5"/>
    <p:sldId id="265" r:id="rId6"/>
    <p:sldId id="274" r:id="rId7"/>
    <p:sldId id="285" r:id="rId8"/>
    <p:sldId id="275" r:id="rId9"/>
    <p:sldId id="291" r:id="rId10"/>
    <p:sldId id="286" r:id="rId11"/>
    <p:sldId id="292" r:id="rId12"/>
    <p:sldId id="294" r:id="rId13"/>
    <p:sldId id="293" r:id="rId14"/>
    <p:sldId id="307" r:id="rId15"/>
    <p:sldId id="295" r:id="rId16"/>
    <p:sldId id="296" r:id="rId17"/>
    <p:sldId id="298" r:id="rId18"/>
    <p:sldId id="297" r:id="rId19"/>
    <p:sldId id="299" r:id="rId20"/>
    <p:sldId id="300" r:id="rId21"/>
    <p:sldId id="301" r:id="rId22"/>
    <p:sldId id="306" r:id="rId23"/>
    <p:sldId id="302" r:id="rId24"/>
    <p:sldId id="303" r:id="rId25"/>
    <p:sldId id="304" r:id="rId26"/>
    <p:sldId id="259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8AFA9-6C1F-9180-E258-C74F8C5CD15D}" v="29" dt="2024-02-19T22:50:26.576"/>
    <p1510:client id="{544581F1-1B95-88DD-0EF0-D6DA4CD68B13}" v="98" dt="2024-02-20T07:21:08.505"/>
    <p1510:client id="{60BC6240-2B31-5A2B-860B-AD152F068A15}" v="11" dt="2024-02-18T22:04:18.433"/>
    <p1510:client id="{95E57B6D-7467-3141-8FCE-694DFA22C7FE}" v="51" dt="2024-02-20T21:36:09.043"/>
    <p1510:client id="{A2157F15-6E57-2973-2D56-8CED1008A8C4}" v="130" dt="2024-02-20T07:35:02.3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a68f5f07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ca68f5f07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Sketch</a:t>
            </a:r>
            <a:r>
              <a:rPr lang="cs-CZ"/>
              <a:t> </a:t>
            </a:r>
            <a:r>
              <a:rPr lang="cs-CZ" err="1"/>
              <a:t>Engine</a:t>
            </a:r>
            <a:r>
              <a:rPr lang="cs-CZ"/>
              <a:t>: https://www.sketchengine.eu </a:t>
            </a:r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861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islakCenter/VisColl" TargetMode="External"/><Relationship Id="rId2" Type="http://schemas.openxmlformats.org/officeDocument/2006/relationships/hyperlink" Target="https://viscodex.library.utoronto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i-c.org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readcoop.eu/transkribu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ero-ocr.fit.vutbr.cz/inde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oyant-tool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ldmapsonline.or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iKUMQWdP6IrZLojAW-OChAjCRuT_9aA&amp;usp=sharing" TargetMode="External"/><Relationship Id="rId2" Type="http://schemas.openxmlformats.org/officeDocument/2006/relationships/hyperlink" Target="https://www.google.com/maps/d/u/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gis.org/en/site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ephi.org/" TargetMode="External"/><Relationship Id="rId2" Type="http://schemas.openxmlformats.org/officeDocument/2006/relationships/hyperlink" Target="https://hdlab.stanford.edu/pallad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antusindex.or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library.duke.edu/bitstreams/2017/04/24/multispectral-imaging-whats-goo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aeographia.org/graphoskop/index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xhibit.so/" TargetMode="External"/><Relationship Id="rId3" Type="http://schemas.openxmlformats.org/officeDocument/2006/relationships/hyperlink" Target="https://fromthepage.com/" TargetMode="External"/><Relationship Id="rId7" Type="http://schemas.openxmlformats.org/officeDocument/2006/relationships/hyperlink" Target="https://spotlight.vatlib.it/humanist-library" TargetMode="External"/><Relationship Id="rId2" Type="http://schemas.openxmlformats.org/officeDocument/2006/relationships/hyperlink" Target="https://iiif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mos.biblissima.fr/chateauroux/" TargetMode="External"/><Relationship Id="rId5" Type="http://schemas.openxmlformats.org/officeDocument/2006/relationships/hyperlink" Target="https://fragmentarium.ms/overview/F-4ihz" TargetMode="External"/><Relationship Id="rId4" Type="http://schemas.openxmlformats.org/officeDocument/2006/relationships/hyperlink" Target="https://cantus.simssa.ca/manuscripts/" TargetMode="External"/><Relationship Id="rId9" Type="http://schemas.openxmlformats.org/officeDocument/2006/relationships/hyperlink" Target="https://journal.digitalmedievalist.org/article/id/8073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VjrqsqzwNI&amp;list=PLYPP1-8uH9c4QFWKf-dbv3Il4ukkuFAje&amp;index=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sz="4100"/>
              <a:t>Digitální kodikologie </a:t>
            </a:r>
            <a:br>
              <a:rPr lang="cs-CZ" sz="4100"/>
            </a:br>
            <a:r>
              <a:rPr lang="cs-CZ" sz="4100"/>
              <a:t>a paleografie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Přemysl Bar, Eduard Lazorík</a:t>
            </a:r>
          </a:p>
        </p:txBody>
      </p:sp>
      <p:pic>
        <p:nvPicPr>
          <p:cNvPr id="6" name="Obrázek 5" descr="Obsah obrázku interiér, zeď, nábytek, stůl&#10;&#10;Popis se vygeneroval automaticky.">
            <a:extLst>
              <a:ext uri="{FF2B5EF4-FFF2-40B4-BE49-F238E27FC236}">
                <a16:creationId xmlns:a16="http://schemas.microsoft.com/office/drawing/2014/main" id="{39C28AF1-05F7-ABC0-4BA2-1D9CE0845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" r="10999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k-SK"/>
              <a:t>PV2B110 </a:t>
            </a:r>
            <a:r>
              <a:rPr lang="sk-SK" err="1"/>
              <a:t>Digitální</a:t>
            </a:r>
            <a:r>
              <a:rPr lang="sk-SK"/>
              <a:t> </a:t>
            </a:r>
            <a:r>
              <a:rPr lang="sk-SK" err="1"/>
              <a:t>kodikologie</a:t>
            </a:r>
            <a:r>
              <a:rPr lang="sk-SK"/>
              <a:t> a paleografie (jaro 2024)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9387B3B-022F-AECD-4F4D-D29150F850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34FD6A-2C4A-ADE7-23C5-ADC153A5A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Vizualizace složek - </a:t>
            </a:r>
            <a:r>
              <a:rPr lang="cs-CZ" err="1"/>
              <a:t>VisCodex</a:t>
            </a:r>
            <a:endParaRPr lang="sk-SK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2D17420-E6D9-B1A8-E176-0E055FD6F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/>
              <a:t>Online editor </a:t>
            </a:r>
            <a:r>
              <a:rPr lang="cs-CZ" dirty="0">
                <a:hlinkClick r:id="rId2"/>
              </a:rPr>
              <a:t>https://viscodex.library.utoronto.ca</a:t>
            </a:r>
            <a:endParaRPr lang="cs-CZ" dirty="0">
              <a:cs typeface="Arial"/>
            </a:endParaRPr>
          </a:p>
          <a:p>
            <a:pPr marL="251460" indent="-179705"/>
            <a:r>
              <a:rPr lang="cs-CZ" dirty="0"/>
              <a:t>Desktop verze i s návodem </a:t>
            </a:r>
            <a:r>
              <a:rPr lang="cs-CZ" dirty="0">
                <a:hlinkClick r:id="rId3"/>
              </a:rPr>
              <a:t>https://github.com/KislakCenter/VisColl</a:t>
            </a:r>
            <a:r>
              <a:rPr lang="cs-CZ" dirty="0"/>
              <a:t> </a:t>
            </a:r>
            <a:endParaRPr lang="cs-CZ" dirty="0">
              <a:cs typeface="Arial"/>
            </a:endParaRPr>
          </a:p>
          <a:p>
            <a:pPr marL="251460" indent="-179705"/>
            <a:endParaRPr lang="cs-CZ">
              <a:cs typeface="Arial"/>
            </a:endParaRPr>
          </a:p>
        </p:txBody>
      </p:sp>
      <p:pic>
        <p:nvPicPr>
          <p:cNvPr id="6" name="Obrázek 5" descr="Obsah obrázku text, snímek obrazovky, software, Počítačová ikona&#10;&#10;Popis se vygeneroval automaticky.">
            <a:extLst>
              <a:ext uri="{FF2B5EF4-FFF2-40B4-BE49-F238E27FC236}">
                <a16:creationId xmlns:a16="http://schemas.microsoft.com/office/drawing/2014/main" id="{386E69F6-7AD0-269E-EA01-043DD56FF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928" y="3242129"/>
            <a:ext cx="7878535" cy="361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3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4453768-3C61-3FFC-27F0-E65626E59F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7C1240-032E-08FB-E154-EAD1C4FB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Metadata</a:t>
            </a:r>
            <a:endParaRPr lang="sk-SK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36A2377-B1F3-8E3F-0FCC-83468A997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8144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/>
              <a:t>Poskytují základní informace o digitálních objektech</a:t>
            </a:r>
          </a:p>
          <a:p>
            <a:pPr marL="251460" indent="-179705"/>
            <a:r>
              <a:rPr lang="cs-CZ" dirty="0"/>
              <a:t>Umožňují organizovat a lépe propájet a vyhledávat informace </a:t>
            </a:r>
            <a:endParaRPr lang="cs-CZ" dirty="0">
              <a:cs typeface="Arial"/>
            </a:endParaRPr>
          </a:p>
          <a:p>
            <a:pPr marL="251460" indent="-179705"/>
            <a:r>
              <a:rPr lang="cs-CZ" dirty="0"/>
              <a:t>Množství formátů a pravidel zápisu</a:t>
            </a:r>
            <a:endParaRPr lang="cs-CZ" dirty="0">
              <a:cs typeface="Arial"/>
            </a:endParaRPr>
          </a:p>
          <a:p>
            <a:pPr marL="251460" indent="-179705"/>
            <a:endParaRPr lang="cs-CZ"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560AC2-3407-36EF-DC0B-92B43F936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16" y="0"/>
            <a:ext cx="3802784" cy="297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90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09BADF9-E85C-E296-3229-554EFC044C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CC864C-3C8D-21C8-DCB2-0131D3F39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XML = </a:t>
            </a:r>
            <a:r>
              <a:rPr lang="cs-CZ" err="1">
                <a:ea typeface="+mj-lt"/>
                <a:cs typeface="+mj-lt"/>
              </a:rPr>
              <a:t>Extensible</a:t>
            </a:r>
            <a:r>
              <a:rPr lang="cs-CZ" dirty="0">
                <a:ea typeface="+mj-lt"/>
                <a:cs typeface="+mj-lt"/>
              </a:rPr>
              <a:t> </a:t>
            </a:r>
            <a:r>
              <a:rPr lang="cs-CZ" err="1">
                <a:ea typeface="+mj-lt"/>
                <a:cs typeface="+mj-lt"/>
              </a:rPr>
              <a:t>Markup</a:t>
            </a:r>
            <a:r>
              <a:rPr lang="cs-CZ" dirty="0">
                <a:ea typeface="+mj-lt"/>
                <a:cs typeface="+mj-lt"/>
              </a:rPr>
              <a:t> </a:t>
            </a:r>
            <a:r>
              <a:rPr lang="cs-CZ" err="1">
                <a:ea typeface="+mj-lt"/>
                <a:cs typeface="+mj-lt"/>
              </a:rPr>
              <a:t>Language</a:t>
            </a:r>
            <a:endParaRPr lang="sk-SK">
              <a:ea typeface="+mj-lt"/>
              <a:cs typeface="+mj-lt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F9ECC43-A320-9328-3C7C-2089680C0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8669"/>
            <a:ext cx="5197742" cy="4113331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sk-SK" sz="1800" dirty="0"/>
              <a:t>"</a:t>
            </a:r>
            <a:r>
              <a:rPr lang="sk-SK" sz="1800" dirty="0" err="1"/>
              <a:t>rozšiřitelný</a:t>
            </a:r>
            <a:r>
              <a:rPr lang="sk-SK" sz="1800" dirty="0"/>
              <a:t> značkovací jazyk"</a:t>
            </a:r>
            <a:endParaRPr lang="sk-SK" sz="1800">
              <a:cs typeface="Arial"/>
            </a:endParaRPr>
          </a:p>
          <a:p>
            <a:pPr marL="251460" indent="-179705"/>
            <a:r>
              <a:rPr lang="sk-SK" sz="1800" err="1"/>
              <a:t>prostředek</a:t>
            </a:r>
            <a:r>
              <a:rPr lang="sk-SK" sz="1800" dirty="0"/>
              <a:t> pro </a:t>
            </a:r>
            <a:r>
              <a:rPr lang="sk-SK" sz="1800" err="1"/>
              <a:t>interpretaci</a:t>
            </a:r>
            <a:r>
              <a:rPr lang="sk-SK" sz="1800" dirty="0"/>
              <a:t> textu</a:t>
            </a:r>
            <a:endParaRPr lang="sk-SK" sz="1800">
              <a:cs typeface="Arial"/>
            </a:endParaRPr>
          </a:p>
          <a:p>
            <a:pPr marL="251460" indent="-179705"/>
            <a:r>
              <a:rPr lang="sk-SK" sz="1800" dirty="0"/>
              <a:t>XML samotné </a:t>
            </a:r>
            <a:r>
              <a:rPr lang="sk-SK" sz="1800" err="1"/>
              <a:t>nic</a:t>
            </a:r>
            <a:r>
              <a:rPr lang="sk-SK" sz="1800" dirty="0"/>
              <a:t> </a:t>
            </a:r>
            <a:r>
              <a:rPr lang="sk-SK" sz="1800" err="1"/>
              <a:t>nedělá</a:t>
            </a:r>
            <a:r>
              <a:rPr lang="sk-SK" sz="1800" dirty="0"/>
              <a:t>, </a:t>
            </a:r>
            <a:r>
              <a:rPr lang="sk-SK" sz="1800" err="1"/>
              <a:t>pouze</a:t>
            </a:r>
            <a:r>
              <a:rPr lang="sk-SK" sz="1800" dirty="0"/>
              <a:t> </a:t>
            </a:r>
            <a:r>
              <a:rPr lang="sk-SK" sz="1800" err="1"/>
              <a:t>uspořádává</a:t>
            </a:r>
            <a:r>
              <a:rPr lang="sk-SK" sz="1800" dirty="0"/>
              <a:t> a </a:t>
            </a:r>
            <a:r>
              <a:rPr lang="sk-SK" sz="1800" err="1"/>
              <a:t>uchovává</a:t>
            </a:r>
            <a:r>
              <a:rPr lang="sk-SK" sz="1800" dirty="0"/>
              <a:t> </a:t>
            </a:r>
            <a:r>
              <a:rPr lang="sk-SK" sz="1800" err="1"/>
              <a:t>informace</a:t>
            </a:r>
            <a:endParaRPr lang="sk-SK" sz="1800">
              <a:cs typeface="Arial"/>
            </a:endParaRPr>
          </a:p>
          <a:p>
            <a:pPr marL="251460" indent="-179705"/>
            <a:r>
              <a:rPr lang="sk-SK" sz="1800" err="1"/>
              <a:t>neslouží</a:t>
            </a:r>
            <a:r>
              <a:rPr lang="sk-SK" sz="1800" dirty="0"/>
              <a:t> k </a:t>
            </a:r>
            <a:r>
              <a:rPr lang="sk-SK" sz="1800" err="1"/>
              <a:t>prezentaci</a:t>
            </a:r>
            <a:r>
              <a:rPr lang="sk-SK" sz="1800" dirty="0"/>
              <a:t> či zobrazení </a:t>
            </a:r>
            <a:r>
              <a:rPr lang="sk-SK" sz="1800" err="1"/>
              <a:t>dat</a:t>
            </a:r>
            <a:endParaRPr lang="sk-SK" sz="1800">
              <a:cs typeface="Arial"/>
            </a:endParaRPr>
          </a:p>
          <a:p>
            <a:pPr marL="251460" indent="-179705"/>
            <a:r>
              <a:rPr lang="sk-SK" sz="1800" err="1"/>
              <a:t>lze</a:t>
            </a:r>
            <a:r>
              <a:rPr lang="sk-SK" sz="1800" dirty="0"/>
              <a:t> </a:t>
            </a:r>
            <a:r>
              <a:rPr lang="sk-SK" sz="1800" err="1"/>
              <a:t>upravovat</a:t>
            </a:r>
            <a:r>
              <a:rPr lang="sk-SK" sz="1800" dirty="0"/>
              <a:t> v </a:t>
            </a:r>
            <a:r>
              <a:rPr lang="sk-SK" sz="1800" err="1"/>
              <a:t>libovolném</a:t>
            </a:r>
            <a:r>
              <a:rPr lang="sk-SK" sz="1800" dirty="0"/>
              <a:t> </a:t>
            </a:r>
            <a:r>
              <a:rPr lang="sk-SK" sz="1800" err="1"/>
              <a:t>textovém</a:t>
            </a:r>
            <a:r>
              <a:rPr lang="sk-SK" sz="1800" dirty="0"/>
              <a:t> editoru</a:t>
            </a:r>
            <a:endParaRPr lang="sk-SK" sz="1800">
              <a:cs typeface="Arial"/>
            </a:endParaRPr>
          </a:p>
        </p:txBody>
      </p:sp>
      <p:sp>
        <p:nvSpPr>
          <p:cNvPr id="7" name="Zástupný objekt pre obsah 4">
            <a:extLst>
              <a:ext uri="{FF2B5EF4-FFF2-40B4-BE49-F238E27FC236}">
                <a16:creationId xmlns:a16="http://schemas.microsoft.com/office/drawing/2014/main" id="{55F46633-BD07-A4F4-F6B8-2B8F9DB8C758}"/>
              </a:ext>
            </a:extLst>
          </p:cNvPr>
          <p:cNvSpPr txBox="1">
            <a:spLocks/>
          </p:cNvSpPr>
          <p:nvPr/>
        </p:nvSpPr>
        <p:spPr>
          <a:xfrm>
            <a:off x="6781495" y="1698540"/>
            <a:ext cx="5111478" cy="41277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1460" indent="-179705"/>
            <a:r>
              <a:rPr lang="sk-SK" sz="1800" kern="0" err="1">
                <a:ea typeface="+mn-lt"/>
                <a:cs typeface="+mn-lt"/>
              </a:rPr>
              <a:t>human</a:t>
            </a:r>
            <a:r>
              <a:rPr lang="sk-SK" sz="1800" kern="0" dirty="0">
                <a:ea typeface="+mn-lt"/>
                <a:cs typeface="+mn-lt"/>
              </a:rPr>
              <a:t> </a:t>
            </a:r>
            <a:r>
              <a:rPr lang="sk-SK" sz="1800" kern="0" err="1">
                <a:ea typeface="+mn-lt"/>
                <a:cs typeface="+mn-lt"/>
              </a:rPr>
              <a:t>readable</a:t>
            </a:r>
            <a:r>
              <a:rPr lang="sk-SK" sz="1800" kern="0" dirty="0">
                <a:ea typeface="+mn-lt"/>
                <a:cs typeface="+mn-lt"/>
              </a:rPr>
              <a:t> - </a:t>
            </a:r>
            <a:r>
              <a:rPr lang="sk-SK" sz="1800" kern="0" err="1">
                <a:ea typeface="+mn-lt"/>
                <a:cs typeface="+mn-lt"/>
              </a:rPr>
              <a:t>machine</a:t>
            </a:r>
            <a:r>
              <a:rPr lang="sk-SK" sz="1800" kern="0" dirty="0">
                <a:ea typeface="+mn-lt"/>
                <a:cs typeface="+mn-lt"/>
              </a:rPr>
              <a:t> </a:t>
            </a:r>
            <a:r>
              <a:rPr lang="sk-SK" sz="1800" kern="0" err="1">
                <a:ea typeface="+mn-lt"/>
                <a:cs typeface="+mn-lt"/>
              </a:rPr>
              <a:t>readable</a:t>
            </a:r>
            <a:r>
              <a:rPr lang="sk-SK" sz="1800" kern="0" dirty="0">
                <a:ea typeface="+mn-lt"/>
                <a:cs typeface="+mn-lt"/>
              </a:rPr>
              <a:t> </a:t>
            </a:r>
            <a:endParaRPr lang="sk-SK" sz="1800" kern="0">
              <a:cs typeface="Arial"/>
            </a:endParaRPr>
          </a:p>
          <a:p>
            <a:pPr marL="251460" indent="-179705"/>
            <a:r>
              <a:rPr lang="sk-SK" sz="1800" kern="0" err="1">
                <a:ea typeface="+mn-lt"/>
                <a:cs typeface="+mn-lt"/>
              </a:rPr>
              <a:t>lze</a:t>
            </a:r>
            <a:r>
              <a:rPr lang="sk-SK" sz="1800" kern="0" dirty="0">
                <a:ea typeface="+mn-lt"/>
                <a:cs typeface="+mn-lt"/>
              </a:rPr>
              <a:t> </a:t>
            </a:r>
            <a:r>
              <a:rPr lang="sk-SK" sz="1800" kern="0" err="1">
                <a:ea typeface="+mn-lt"/>
                <a:cs typeface="+mn-lt"/>
              </a:rPr>
              <a:t>přizpůsobit</a:t>
            </a:r>
            <a:r>
              <a:rPr lang="sk-SK" sz="1800" kern="0" dirty="0">
                <a:ea typeface="+mn-lt"/>
                <a:cs typeface="+mn-lt"/>
              </a:rPr>
              <a:t> </a:t>
            </a:r>
            <a:r>
              <a:rPr lang="sk-SK" sz="1800" kern="0" err="1">
                <a:ea typeface="+mn-lt"/>
                <a:cs typeface="+mn-lt"/>
              </a:rPr>
              <a:t>potřebám</a:t>
            </a:r>
            <a:r>
              <a:rPr lang="sk-SK" sz="1800" kern="0" dirty="0">
                <a:ea typeface="+mn-lt"/>
                <a:cs typeface="+mn-lt"/>
              </a:rPr>
              <a:t> </a:t>
            </a:r>
            <a:r>
              <a:rPr lang="sk-SK" sz="1800" kern="0" err="1">
                <a:ea typeface="+mn-lt"/>
                <a:cs typeface="+mn-lt"/>
              </a:rPr>
              <a:t>uživatele</a:t>
            </a:r>
            <a:r>
              <a:rPr lang="sk-SK" sz="1800" kern="0" dirty="0">
                <a:ea typeface="+mn-lt"/>
                <a:cs typeface="+mn-lt"/>
              </a:rPr>
              <a:t> </a:t>
            </a:r>
            <a:endParaRPr lang="sk-SK" sz="1800">
              <a:cs typeface="Arial"/>
            </a:endParaRPr>
          </a:p>
          <a:p>
            <a:pPr marL="251460" indent="-179705"/>
            <a:r>
              <a:rPr lang="sk-SK" sz="1800" kern="0" dirty="0">
                <a:ea typeface="+mn-lt"/>
                <a:cs typeface="+mn-lt"/>
              </a:rPr>
              <a:t>nemá </a:t>
            </a:r>
            <a:r>
              <a:rPr lang="sk-SK" sz="1800" kern="0" err="1">
                <a:ea typeface="+mn-lt"/>
                <a:cs typeface="+mn-lt"/>
              </a:rPr>
              <a:t>pevně</a:t>
            </a:r>
            <a:r>
              <a:rPr lang="sk-SK" sz="1800" kern="0" dirty="0">
                <a:ea typeface="+mn-lt"/>
                <a:cs typeface="+mn-lt"/>
              </a:rPr>
              <a:t> danou sadu </a:t>
            </a:r>
            <a:r>
              <a:rPr lang="sk-SK" sz="1800" kern="0" err="1">
                <a:ea typeface="+mn-lt"/>
                <a:cs typeface="+mn-lt"/>
              </a:rPr>
              <a:t>tagů</a:t>
            </a:r>
            <a:r>
              <a:rPr lang="sk-SK" sz="1800" kern="0" dirty="0">
                <a:ea typeface="+mn-lt"/>
                <a:cs typeface="+mn-lt"/>
              </a:rPr>
              <a:t> </a:t>
            </a:r>
            <a:endParaRPr lang="sk-SK" sz="1800" dirty="0">
              <a:cs typeface="Arial"/>
            </a:endParaRPr>
          </a:p>
          <a:p>
            <a:pPr marL="251460" indent="-179705"/>
            <a:r>
              <a:rPr lang="sk-SK" sz="1800" kern="0" dirty="0">
                <a:ea typeface="+mn-lt"/>
                <a:cs typeface="+mn-lt"/>
              </a:rPr>
              <a:t>nezávislé na hardwaru/softwaru </a:t>
            </a:r>
            <a:endParaRPr lang="sk-SK" sz="1800">
              <a:cs typeface="Arial"/>
            </a:endParaRPr>
          </a:p>
          <a:p>
            <a:pPr marL="251460" indent="-179705"/>
            <a:r>
              <a:rPr lang="sk-SK" sz="1800" kern="0" err="1">
                <a:ea typeface="+mn-lt"/>
                <a:cs typeface="+mn-lt"/>
              </a:rPr>
              <a:t>obohacení</a:t>
            </a:r>
            <a:r>
              <a:rPr lang="sk-SK" sz="1800" kern="0" dirty="0">
                <a:ea typeface="+mn-lt"/>
                <a:cs typeface="+mn-lt"/>
              </a:rPr>
              <a:t> textu o </a:t>
            </a:r>
            <a:r>
              <a:rPr lang="sk-SK" sz="1800" kern="0" err="1">
                <a:ea typeface="+mn-lt"/>
                <a:cs typeface="+mn-lt"/>
              </a:rPr>
              <a:t>dodatečné</a:t>
            </a:r>
            <a:r>
              <a:rPr lang="sk-SK" sz="1800" kern="0" dirty="0">
                <a:ea typeface="+mn-lt"/>
                <a:cs typeface="+mn-lt"/>
              </a:rPr>
              <a:t> </a:t>
            </a:r>
            <a:r>
              <a:rPr lang="sk-SK" sz="1800" kern="0" err="1">
                <a:ea typeface="+mn-lt"/>
                <a:cs typeface="+mn-lt"/>
              </a:rPr>
              <a:t>informace</a:t>
            </a:r>
            <a:r>
              <a:rPr lang="sk-SK" sz="1800" kern="0" dirty="0">
                <a:ea typeface="+mn-lt"/>
                <a:cs typeface="+mn-lt"/>
              </a:rPr>
              <a:t> o významu či </a:t>
            </a:r>
            <a:r>
              <a:rPr lang="sk-SK" sz="1800" kern="0" err="1">
                <a:ea typeface="+mn-lt"/>
                <a:cs typeface="+mn-lt"/>
              </a:rPr>
              <a:t>struktuře</a:t>
            </a:r>
            <a:endParaRPr lang="sk-SK" sz="1800" ker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9108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4672CBC-F384-83F9-A1AC-B06B70C330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2DAC8C4A-7FAA-CECB-876A-9F2C8E269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340" y="1181100"/>
            <a:ext cx="5634688" cy="4740419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9172832A-5C7C-A36C-041F-D44D4F41C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8057"/>
            <a:ext cx="6372027" cy="379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8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09BADF9-E85C-E296-3229-554EFC044C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dirty="0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CC864C-3C8D-21C8-DCB2-0131D3F39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TEI =</a:t>
            </a:r>
            <a:r>
              <a:rPr lang="cs-CZ" dirty="0">
                <a:ea typeface="+mj-lt"/>
                <a:cs typeface="+mj-lt"/>
              </a:rPr>
              <a:t> Text </a:t>
            </a:r>
            <a:r>
              <a:rPr lang="cs-CZ" dirty="0" err="1">
                <a:ea typeface="+mj-lt"/>
                <a:cs typeface="+mj-lt"/>
              </a:rPr>
              <a:t>Encoding</a:t>
            </a:r>
            <a:r>
              <a:rPr lang="cs-CZ" dirty="0">
                <a:ea typeface="+mj-lt"/>
                <a:cs typeface="+mj-lt"/>
              </a:rPr>
              <a:t> </a:t>
            </a:r>
            <a:r>
              <a:rPr lang="cs-CZ" dirty="0" err="1">
                <a:ea typeface="+mj-lt"/>
                <a:cs typeface="+mj-lt"/>
              </a:rPr>
              <a:t>Initiative</a:t>
            </a:r>
            <a:r>
              <a:rPr lang="cs-CZ" dirty="0">
                <a:ea typeface="+mj-lt"/>
                <a:cs typeface="+mj-lt"/>
              </a:rPr>
              <a:t> </a:t>
            </a:r>
            <a:endParaRPr lang="sk-SK">
              <a:cs typeface="Arial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F9ECC43-A320-9328-3C7C-2089680C0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8669"/>
            <a:ext cx="5197742" cy="3718220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sk-SK" sz="1800" dirty="0">
                <a:ea typeface="+mn-lt"/>
                <a:cs typeface="+mn-lt"/>
              </a:rPr>
              <a:t>Standard pro </a:t>
            </a:r>
            <a:r>
              <a:rPr lang="sk-SK" sz="1800" dirty="0" err="1">
                <a:ea typeface="+mn-lt"/>
                <a:cs typeface="+mn-lt"/>
              </a:rPr>
              <a:t>vytváření</a:t>
            </a:r>
            <a:r>
              <a:rPr lang="sk-SK" sz="1800" dirty="0">
                <a:ea typeface="+mn-lt"/>
                <a:cs typeface="+mn-lt"/>
              </a:rPr>
              <a:t>, </a:t>
            </a:r>
            <a:r>
              <a:rPr lang="sk-SK" sz="1800" dirty="0" err="1">
                <a:ea typeface="+mn-lt"/>
                <a:cs typeface="+mn-lt"/>
              </a:rPr>
              <a:t>uchování</a:t>
            </a:r>
            <a:r>
              <a:rPr lang="sk-SK" sz="1800" dirty="0">
                <a:ea typeface="+mn-lt"/>
                <a:cs typeface="+mn-lt"/>
              </a:rPr>
              <a:t> a </a:t>
            </a:r>
            <a:r>
              <a:rPr lang="sk-SK" sz="1800" dirty="0" err="1">
                <a:ea typeface="+mn-lt"/>
                <a:cs typeface="+mn-lt"/>
              </a:rPr>
              <a:t>sdílení</a:t>
            </a:r>
            <a:r>
              <a:rPr lang="sk-SK" sz="1800" dirty="0">
                <a:ea typeface="+mn-lt"/>
                <a:cs typeface="+mn-lt"/>
              </a:rPr>
              <a:t> v elektronické </a:t>
            </a:r>
            <a:r>
              <a:rPr lang="sk-SK" sz="1800" dirty="0" err="1">
                <a:ea typeface="+mn-lt"/>
                <a:cs typeface="+mn-lt"/>
              </a:rPr>
              <a:t>podobě</a:t>
            </a:r>
            <a:endParaRPr lang="sk-SK" sz="1800" dirty="0" err="1">
              <a:cs typeface="Arial"/>
            </a:endParaRPr>
          </a:p>
          <a:p>
            <a:pPr marL="251460" indent="-179705"/>
            <a:r>
              <a:rPr lang="sk-SK" sz="1800" dirty="0" err="1">
                <a:ea typeface="+mn-lt"/>
                <a:cs typeface="+mn-lt"/>
              </a:rPr>
              <a:t>ve</a:t>
            </a:r>
            <a:r>
              <a:rPr lang="sk-SK" sz="1800" dirty="0">
                <a:ea typeface="+mn-lt"/>
                <a:cs typeface="+mn-lt"/>
              </a:rPr>
              <a:t> formátu XML</a:t>
            </a:r>
            <a:endParaRPr lang="sk-SK" dirty="0"/>
          </a:p>
          <a:p>
            <a:pPr marL="251460" indent="-179705"/>
            <a:r>
              <a:rPr lang="sk-SK" sz="1800" dirty="0" err="1">
                <a:ea typeface="+mn-lt"/>
                <a:cs typeface="+mn-lt"/>
              </a:rPr>
              <a:t>tvořený</a:t>
            </a:r>
            <a:r>
              <a:rPr lang="sk-SK" sz="1800" dirty="0">
                <a:ea typeface="+mn-lt"/>
                <a:cs typeface="+mn-lt"/>
              </a:rPr>
              <a:t> </a:t>
            </a:r>
            <a:r>
              <a:rPr lang="sk-SK" sz="1800" dirty="0" err="1">
                <a:ea typeface="+mn-lt"/>
                <a:cs typeface="+mn-lt"/>
              </a:rPr>
              <a:t>hlavně</a:t>
            </a:r>
            <a:r>
              <a:rPr lang="sk-SK" sz="1800" dirty="0">
                <a:ea typeface="+mn-lt"/>
                <a:cs typeface="+mn-lt"/>
              </a:rPr>
              <a:t> pro humanitní obory:</a:t>
            </a:r>
            <a:endParaRPr lang="sk-SK" dirty="0"/>
          </a:p>
          <a:p>
            <a:pPr marL="503555" lvl="1" indent="-179705">
              <a:buFont typeface="Courier New" panose="020B0604020202020204" pitchFamily="34" charset="0"/>
              <a:buChar char="o"/>
            </a:pPr>
            <a:r>
              <a:rPr lang="sk-SK" sz="1400" err="1">
                <a:ea typeface="+mn-lt"/>
                <a:cs typeface="+mn-lt"/>
              </a:rPr>
              <a:t>zpracování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b="1" err="1">
                <a:ea typeface="+mn-lt"/>
                <a:cs typeface="+mn-lt"/>
              </a:rPr>
              <a:t>rukopisů</a:t>
            </a:r>
            <a:r>
              <a:rPr lang="sk-SK" sz="1400" dirty="0">
                <a:ea typeface="+mn-lt"/>
                <a:cs typeface="+mn-lt"/>
              </a:rPr>
              <a:t>, </a:t>
            </a:r>
            <a:r>
              <a:rPr lang="sk-SK" sz="1400" err="1">
                <a:ea typeface="+mn-lt"/>
                <a:cs typeface="+mn-lt"/>
              </a:rPr>
              <a:t>studií</a:t>
            </a:r>
            <a:r>
              <a:rPr lang="sk-SK" sz="1400" dirty="0">
                <a:ea typeface="+mn-lt"/>
                <a:cs typeface="+mn-lt"/>
              </a:rPr>
              <a:t>, </a:t>
            </a:r>
            <a:r>
              <a:rPr lang="sk-SK" sz="1400" b="1" dirty="0">
                <a:ea typeface="+mn-lt"/>
                <a:cs typeface="+mn-lt"/>
              </a:rPr>
              <a:t>historických </a:t>
            </a:r>
            <a:r>
              <a:rPr lang="sk-SK" sz="1400" b="1" err="1">
                <a:ea typeface="+mn-lt"/>
                <a:cs typeface="+mn-lt"/>
              </a:rPr>
              <a:t>pramenů</a:t>
            </a:r>
            <a:r>
              <a:rPr lang="sk-SK" sz="1400" dirty="0">
                <a:ea typeface="+mn-lt"/>
                <a:cs typeface="+mn-lt"/>
              </a:rPr>
              <a:t>, starých </a:t>
            </a:r>
            <a:r>
              <a:rPr lang="sk-SK" sz="1400" err="1">
                <a:ea typeface="+mn-lt"/>
                <a:cs typeface="+mn-lt"/>
              </a:rPr>
              <a:t>tisků</a:t>
            </a:r>
            <a:r>
              <a:rPr lang="sk-SK" sz="1400" dirty="0">
                <a:ea typeface="+mn-lt"/>
                <a:cs typeface="+mn-lt"/>
              </a:rPr>
              <a:t>, jazykových </a:t>
            </a:r>
            <a:r>
              <a:rPr lang="sk-SK" sz="1400" err="1">
                <a:ea typeface="+mn-lt"/>
                <a:cs typeface="+mn-lt"/>
              </a:rPr>
              <a:t>korpusů</a:t>
            </a:r>
            <a:r>
              <a:rPr lang="sk-SK" sz="1400" dirty="0">
                <a:ea typeface="+mn-lt"/>
                <a:cs typeface="+mn-lt"/>
              </a:rPr>
              <a:t>, </a:t>
            </a:r>
            <a:r>
              <a:rPr lang="sk-SK" sz="1400" b="1" dirty="0">
                <a:ea typeface="+mn-lt"/>
                <a:cs typeface="+mn-lt"/>
              </a:rPr>
              <a:t>kritických </a:t>
            </a:r>
            <a:r>
              <a:rPr lang="sk-SK" sz="1400" b="1" err="1">
                <a:ea typeface="+mn-lt"/>
                <a:cs typeface="+mn-lt"/>
              </a:rPr>
              <a:t>edic</a:t>
            </a:r>
            <a:r>
              <a:rPr lang="sk-SK" sz="1400" dirty="0">
                <a:ea typeface="+mn-lt"/>
                <a:cs typeface="+mn-lt"/>
              </a:rPr>
              <a:t>, </a:t>
            </a:r>
            <a:r>
              <a:rPr lang="sk-SK" sz="1400" err="1">
                <a:ea typeface="+mn-lt"/>
                <a:cs typeface="+mn-lt"/>
              </a:rPr>
              <a:t>starověkých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nápisů</a:t>
            </a:r>
            <a:endParaRPr lang="sk-SK" sz="1400">
              <a:cs typeface="Arial"/>
            </a:endParaRPr>
          </a:p>
        </p:txBody>
      </p:sp>
      <p:sp>
        <p:nvSpPr>
          <p:cNvPr id="6" name="Zástupný objekt pre obsah 4">
            <a:extLst>
              <a:ext uri="{FF2B5EF4-FFF2-40B4-BE49-F238E27FC236}">
                <a16:creationId xmlns:a16="http://schemas.microsoft.com/office/drawing/2014/main" id="{48C2839D-10EC-64D8-8521-16AEC035F33A}"/>
              </a:ext>
            </a:extLst>
          </p:cNvPr>
          <p:cNvSpPr txBox="1">
            <a:spLocks/>
          </p:cNvSpPr>
          <p:nvPr/>
        </p:nvSpPr>
        <p:spPr>
          <a:xfrm>
            <a:off x="6742623" y="1645291"/>
            <a:ext cx="5376482" cy="41133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1460" indent="-179705"/>
            <a:r>
              <a:rPr lang="sk-SK" sz="1800" kern="0" dirty="0">
                <a:ea typeface="+mn-lt"/>
                <a:cs typeface="+mn-lt"/>
              </a:rPr>
              <a:t>Standard je možné </a:t>
            </a:r>
            <a:r>
              <a:rPr lang="sk-SK" sz="1800" kern="0" dirty="0" err="1">
                <a:ea typeface="+mn-lt"/>
                <a:cs typeface="+mn-lt"/>
              </a:rPr>
              <a:t>přizpůsobit</a:t>
            </a:r>
            <a:r>
              <a:rPr lang="sk-SK" sz="1800" kern="0" dirty="0">
                <a:ea typeface="+mn-lt"/>
                <a:cs typeface="+mn-lt"/>
              </a:rPr>
              <a:t> </a:t>
            </a:r>
            <a:r>
              <a:rPr lang="sk-SK" sz="1800" kern="0" dirty="0" err="1">
                <a:ea typeface="+mn-lt"/>
                <a:cs typeface="+mn-lt"/>
              </a:rPr>
              <a:t>potřebám</a:t>
            </a:r>
            <a:r>
              <a:rPr lang="sk-SK" sz="1800" kern="0" dirty="0">
                <a:ea typeface="+mn-lt"/>
                <a:cs typeface="+mn-lt"/>
              </a:rPr>
              <a:t> </a:t>
            </a:r>
            <a:r>
              <a:rPr lang="sk-SK" sz="1800" kern="0" dirty="0" err="1">
                <a:ea typeface="+mn-lt"/>
                <a:cs typeface="+mn-lt"/>
              </a:rPr>
              <a:t>konkrétních</a:t>
            </a:r>
            <a:r>
              <a:rPr lang="sk-SK" sz="1800" kern="0" dirty="0">
                <a:ea typeface="+mn-lt"/>
                <a:cs typeface="+mn-lt"/>
              </a:rPr>
              <a:t> </a:t>
            </a:r>
            <a:r>
              <a:rPr lang="sk-SK" sz="1800" kern="0" dirty="0" err="1">
                <a:ea typeface="+mn-lt"/>
                <a:cs typeface="+mn-lt"/>
              </a:rPr>
              <a:t>projektů</a:t>
            </a:r>
            <a:endParaRPr lang="sk-SK" kern="0" dirty="0" err="1"/>
          </a:p>
          <a:p>
            <a:pPr marL="251460" indent="-179705"/>
            <a:endParaRPr lang="sk-SK" sz="1800" kern="0" dirty="0">
              <a:ea typeface="+mn-lt"/>
              <a:cs typeface="+mn-lt"/>
            </a:endParaRPr>
          </a:p>
          <a:p>
            <a:pPr marL="251460" indent="-179705"/>
            <a:r>
              <a:rPr lang="sk-SK" sz="1800" kern="0" dirty="0">
                <a:ea typeface="+mn-lt"/>
                <a:cs typeface="+mn-lt"/>
              </a:rPr>
              <a:t>TEI (TEI-C) – Text </a:t>
            </a:r>
            <a:r>
              <a:rPr lang="sk-SK" sz="1800" kern="0" dirty="0" err="1">
                <a:ea typeface="+mn-lt"/>
                <a:cs typeface="+mn-lt"/>
              </a:rPr>
              <a:t>Encoding</a:t>
            </a:r>
            <a:r>
              <a:rPr lang="sk-SK" sz="1800" kern="0" dirty="0">
                <a:ea typeface="+mn-lt"/>
                <a:cs typeface="+mn-lt"/>
              </a:rPr>
              <a:t> </a:t>
            </a:r>
            <a:r>
              <a:rPr lang="sk-SK" sz="1800" kern="0" dirty="0" err="1">
                <a:ea typeface="+mn-lt"/>
                <a:cs typeface="+mn-lt"/>
              </a:rPr>
              <a:t>Initiative</a:t>
            </a:r>
            <a:r>
              <a:rPr lang="sk-SK" sz="1800" kern="0" dirty="0">
                <a:ea typeface="+mn-lt"/>
                <a:cs typeface="+mn-lt"/>
              </a:rPr>
              <a:t> </a:t>
            </a:r>
            <a:r>
              <a:rPr lang="sk-SK" sz="1800" kern="0" dirty="0" err="1">
                <a:ea typeface="+mn-lt"/>
                <a:cs typeface="+mn-lt"/>
              </a:rPr>
              <a:t>Consortium</a:t>
            </a:r>
            <a:r>
              <a:rPr lang="sk-SK" sz="1800" kern="0" dirty="0">
                <a:ea typeface="+mn-lt"/>
                <a:cs typeface="+mn-lt"/>
              </a:rPr>
              <a:t> (</a:t>
            </a:r>
            <a:r>
              <a:rPr lang="sk-SK" sz="1800" kern="0" dirty="0">
                <a:ea typeface="+mn-lt"/>
                <a:cs typeface="+mn-lt"/>
                <a:hlinkClick r:id="rId3"/>
              </a:rPr>
              <a:t>https://tei-c.org/</a:t>
            </a:r>
            <a:r>
              <a:rPr lang="sk-SK" sz="1800" kern="0" dirty="0">
                <a:ea typeface="+mn-lt"/>
                <a:cs typeface="+mn-lt"/>
              </a:rPr>
              <a:t>)</a:t>
            </a:r>
            <a:endParaRPr lang="sk-SK" kern="0" dirty="0">
              <a:ea typeface="+mn-lt"/>
              <a:cs typeface="+mn-lt"/>
            </a:endParaRPr>
          </a:p>
          <a:p>
            <a:pPr marL="251460" indent="-179705"/>
            <a:endParaRPr lang="sk-SK" sz="1800" kern="0" dirty="0">
              <a:ea typeface="+mn-lt"/>
              <a:cs typeface="+mn-lt"/>
            </a:endParaRPr>
          </a:p>
          <a:p>
            <a:pPr marL="503555" lvl="1" indent="-179705">
              <a:buFont typeface="Courier New" panose="020B0604020202020204" pitchFamily="34" charset="0"/>
              <a:buChar char="o"/>
            </a:pPr>
            <a:r>
              <a:rPr lang="sk-SK" sz="1400" kern="0" dirty="0" err="1">
                <a:ea typeface="+mn-lt"/>
                <a:cs typeface="+mn-lt"/>
              </a:rPr>
              <a:t>zajišťuje</a:t>
            </a:r>
            <a:r>
              <a:rPr lang="sk-SK" sz="1400" kern="0" dirty="0">
                <a:ea typeface="+mn-lt"/>
                <a:cs typeface="+mn-lt"/>
              </a:rPr>
              <a:t> </a:t>
            </a:r>
            <a:r>
              <a:rPr lang="sk-SK" sz="1400" kern="0" dirty="0" err="1">
                <a:ea typeface="+mn-lt"/>
                <a:cs typeface="+mn-lt"/>
              </a:rPr>
              <a:t>propagaci</a:t>
            </a:r>
            <a:r>
              <a:rPr lang="sk-SK" sz="1400" kern="0" dirty="0">
                <a:ea typeface="+mn-lt"/>
                <a:cs typeface="+mn-lt"/>
              </a:rPr>
              <a:t> a vývoj TEI/TEI </a:t>
            </a:r>
            <a:r>
              <a:rPr lang="sk-SK" sz="1400" kern="0" dirty="0" err="1">
                <a:ea typeface="+mn-lt"/>
                <a:cs typeface="+mn-lt"/>
              </a:rPr>
              <a:t>Guidelines</a:t>
            </a:r>
            <a:endParaRPr lang="sk-SK" sz="1400" kern="0">
              <a:cs typeface="Arial"/>
            </a:endParaRPr>
          </a:p>
        </p:txBody>
      </p:sp>
      <p:pic>
        <p:nvPicPr>
          <p:cNvPr id="8" name="Obrázek 7" descr="Obsah obrázku text, elektronika, snímek obrazovky, Písmo&#10;&#10;Popis se vygeneroval automaticky.">
            <a:extLst>
              <a:ext uri="{FF2B5EF4-FFF2-40B4-BE49-F238E27FC236}">
                <a16:creationId xmlns:a16="http://schemas.microsoft.com/office/drawing/2014/main" id="{331C44A2-248A-1D42-4F69-3411B23A7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11" y="4461729"/>
            <a:ext cx="5334000" cy="188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67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F6FE465-5C54-EB05-C479-D69DA04B79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82B603-3F73-B567-D19F-4502FB08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OCR/HTR</a:t>
            </a:r>
            <a:endParaRPr lang="sk-SK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718079AF-C30A-5E28-803F-D2B9C2ED3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/>
              <a:t>OCR – </a:t>
            </a:r>
            <a:r>
              <a:rPr lang="sk-SK" err="1"/>
              <a:t>Optical</a:t>
            </a:r>
            <a:r>
              <a:rPr lang="sk-SK"/>
              <a:t> </a:t>
            </a:r>
            <a:r>
              <a:rPr lang="sk-SK" err="1"/>
              <a:t>Character</a:t>
            </a:r>
            <a:r>
              <a:rPr lang="sk-SK"/>
              <a:t> </a:t>
            </a:r>
            <a:r>
              <a:rPr lang="sk-SK" err="1"/>
              <a:t>Recognition</a:t>
            </a:r>
            <a:endParaRPr lang="sk-SK"/>
          </a:p>
          <a:p>
            <a:r>
              <a:rPr lang="sk-SK"/>
              <a:t>HTR – </a:t>
            </a:r>
            <a:r>
              <a:rPr lang="sk-SK" err="1"/>
              <a:t>Handwritten</a:t>
            </a:r>
            <a:r>
              <a:rPr lang="sk-SK"/>
              <a:t> Text </a:t>
            </a:r>
            <a:r>
              <a:rPr lang="sk-SK" err="1"/>
              <a:t>Recognition</a:t>
            </a:r>
            <a:endParaRPr lang="sk-SK"/>
          </a:p>
          <a:p>
            <a:r>
              <a:rPr lang="sk-SK"/>
              <a:t>Automatizovaný </a:t>
            </a:r>
            <a:r>
              <a:rPr lang="sk-SK" err="1"/>
              <a:t>převod</a:t>
            </a:r>
            <a:r>
              <a:rPr lang="sk-SK"/>
              <a:t> </a:t>
            </a:r>
            <a:r>
              <a:rPr lang="sk-SK" err="1"/>
              <a:t>tištěného</a:t>
            </a:r>
            <a:r>
              <a:rPr lang="sk-SK"/>
              <a:t> nebo rukou </a:t>
            </a:r>
            <a:r>
              <a:rPr lang="sk-SK" err="1"/>
              <a:t>psaného</a:t>
            </a:r>
            <a:r>
              <a:rPr lang="sk-SK"/>
              <a:t> textu z obrázku do </a:t>
            </a:r>
            <a:r>
              <a:rPr lang="sk-SK" err="1"/>
              <a:t>strojem</a:t>
            </a:r>
            <a:r>
              <a:rPr lang="sk-SK"/>
              <a:t> </a:t>
            </a:r>
            <a:r>
              <a:rPr lang="sk-SK" err="1"/>
              <a:t>čitelné</a:t>
            </a:r>
            <a:r>
              <a:rPr lang="sk-SK"/>
              <a:t> podoby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EE6418B-A874-89FD-1C6D-DD29DDAB1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10" y="3652115"/>
            <a:ext cx="7606179" cy="32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324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FC2CDD1-9ECB-7C99-61BE-CA637FEF68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8A6BAD-088A-9791-B9A5-056404F6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Transkribus</a:t>
            </a:r>
            <a:endParaRPr lang="sk-SK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914F3799-B16B-94EE-EF07-395E662EE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>
                <a:hlinkClick r:id="rId2"/>
              </a:rPr>
              <a:t>https://readcoop.eu/transkribus/</a:t>
            </a:r>
            <a:endParaRPr lang="sk-SK"/>
          </a:p>
          <a:p>
            <a:endParaRPr lang="sk-SK"/>
          </a:p>
          <a:p>
            <a:r>
              <a:rPr lang="sk-SK"/>
              <a:t>Online i desktop </a:t>
            </a:r>
            <a:r>
              <a:rPr lang="sk-SK" err="1"/>
              <a:t>verze</a:t>
            </a:r>
            <a:endParaRPr lang="sk-SK"/>
          </a:p>
          <a:p>
            <a:r>
              <a:rPr lang="sk-SK" err="1"/>
              <a:t>Možnost</a:t>
            </a:r>
            <a:r>
              <a:rPr lang="sk-SK"/>
              <a:t> </a:t>
            </a:r>
            <a:r>
              <a:rPr lang="sk-SK" err="1"/>
              <a:t>vytvoření</a:t>
            </a:r>
            <a:r>
              <a:rPr lang="sk-SK"/>
              <a:t> </a:t>
            </a:r>
            <a:r>
              <a:rPr lang="sk-SK" err="1"/>
              <a:t>vlastního</a:t>
            </a:r>
            <a:r>
              <a:rPr lang="sk-SK"/>
              <a:t> modelu</a:t>
            </a:r>
          </a:p>
        </p:txBody>
      </p:sp>
    </p:spTree>
    <p:extLst>
      <p:ext uri="{BB962C8B-B14F-4D97-AF65-F5344CB8AC3E}">
        <p14:creationId xmlns:p14="http://schemas.microsoft.com/office/powerpoint/2010/main" val="1392392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ADC39AD-79B6-2683-5818-7F1E4F4AA6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8D98FD-B2B5-8A37-FD3F-569302158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AE4D4DF3-EB76-0DCD-F1BE-35D29D40E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DBA76AA-EAEF-BB9C-C496-B48C347DB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12192000" cy="556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6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A51224F-E50C-EF0D-172B-4ADFC52175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4EA4A7F-9B7C-6EAE-F08D-E23D1DC9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Pero</a:t>
            </a:r>
            <a:endParaRPr lang="sk-SK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7ABDED26-6AD6-273E-820E-8DEEAB6EF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>
                <a:hlinkClick r:id="rId2"/>
              </a:rPr>
              <a:t>https://pero-ocr.fit.vutbr.cz/index</a:t>
            </a:r>
            <a:endParaRPr lang="sk-SK"/>
          </a:p>
          <a:p>
            <a:endParaRPr lang="sk-SK"/>
          </a:p>
          <a:p>
            <a:r>
              <a:rPr lang="sk-SK"/>
              <a:t>Z </a:t>
            </a:r>
            <a:r>
              <a:rPr lang="sk-SK" err="1"/>
              <a:t>dílny</a:t>
            </a:r>
            <a:r>
              <a:rPr lang="sk-SK"/>
              <a:t> MZK a VUT</a:t>
            </a:r>
          </a:p>
          <a:p>
            <a:r>
              <a:rPr lang="sk-SK" err="1"/>
              <a:t>Zaměření</a:t>
            </a:r>
            <a:r>
              <a:rPr lang="sk-SK"/>
              <a:t> </a:t>
            </a:r>
            <a:r>
              <a:rPr lang="sk-SK" err="1"/>
              <a:t>především</a:t>
            </a:r>
            <a:r>
              <a:rPr lang="sk-SK"/>
              <a:t> na </a:t>
            </a:r>
            <a:r>
              <a:rPr lang="sk-SK" err="1"/>
              <a:t>kurent</a:t>
            </a:r>
            <a:endParaRPr lang="sk-SK"/>
          </a:p>
          <a:p>
            <a:r>
              <a:rPr lang="sk-SK"/>
              <a:t>Jenom online </a:t>
            </a:r>
            <a:r>
              <a:rPr lang="sk-SK" err="1"/>
              <a:t>verze</a:t>
            </a:r>
            <a:endParaRPr lang="sk-SK"/>
          </a:p>
          <a:p>
            <a:r>
              <a:rPr lang="sk-SK"/>
              <a:t>Bez možnosti tvorby </a:t>
            </a:r>
            <a:r>
              <a:rPr lang="sk-SK" err="1"/>
              <a:t>vlastního</a:t>
            </a:r>
            <a:r>
              <a:rPr lang="sk-SK"/>
              <a:t> modelu</a:t>
            </a:r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7435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5263C18-AE32-1887-97DF-A33FF3860C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F22A5F-57FE-6222-2AF4-81BC76FF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Analýza textu </a:t>
            </a:r>
            <a:endParaRPr lang="sk-SK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1E2992C2-B9E5-A7C2-416E-7BCEE5180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Nejstarší součást Digital </a:t>
            </a:r>
            <a:r>
              <a:rPr lang="cs-CZ" err="1"/>
              <a:t>Humanities</a:t>
            </a:r>
            <a:endParaRPr lang="cs-CZ"/>
          </a:p>
          <a:p>
            <a:r>
              <a:rPr lang="cs-CZ" err="1"/>
              <a:t>Distant</a:t>
            </a:r>
            <a:r>
              <a:rPr lang="cs-CZ"/>
              <a:t> </a:t>
            </a:r>
            <a:r>
              <a:rPr lang="cs-CZ" err="1"/>
              <a:t>Reading</a:t>
            </a:r>
            <a:r>
              <a:rPr lang="cs-CZ"/>
              <a:t> – metoda zkoumání vztahů slov v textu bez nutnosti porozumění významu</a:t>
            </a:r>
          </a:p>
          <a:p>
            <a:r>
              <a:rPr lang="sk-SK">
                <a:hlinkClick r:id="rId3"/>
              </a:rPr>
              <a:t>https://voyant-tools.org</a:t>
            </a:r>
            <a:r>
              <a:rPr lang="sk-SK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20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91284ED-AF0B-1ACB-3816-3B0A397071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D8D95D-678E-D60E-9210-D80CD9E6F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err="1"/>
              <a:t>Digital</a:t>
            </a:r>
            <a:r>
              <a:rPr lang="sk-SK"/>
              <a:t> </a:t>
            </a:r>
            <a:r>
              <a:rPr lang="sk-SK" err="1"/>
              <a:t>Humanities</a:t>
            </a:r>
            <a:endParaRPr lang="sk-SK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B4659476-DD1E-CF3D-9CF6-1727A9EE7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err="1"/>
              <a:t>Co</a:t>
            </a:r>
            <a:r>
              <a:rPr lang="sk-SK"/>
              <a:t> to je?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k-SK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sk-SK" sz="1800" b="0" i="1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vědecká</a:t>
            </a:r>
            <a:r>
              <a:rPr lang="sk-SK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disciplína, </a:t>
            </a:r>
            <a:r>
              <a:rPr lang="sk-SK" sz="1800" b="0" i="1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která</a:t>
            </a:r>
            <a:r>
              <a:rPr lang="sk-SK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1800" b="0" i="1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</a:t>
            </a:r>
            <a:r>
              <a:rPr lang="sk-SK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za použití </a:t>
            </a:r>
            <a:r>
              <a:rPr lang="sk-SK" sz="1800" b="0" i="1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různých</a:t>
            </a:r>
            <a:r>
              <a:rPr lang="sk-SK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1800" b="0" i="1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výpočetních</a:t>
            </a:r>
            <a:r>
              <a:rPr lang="sk-SK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1800" b="0" i="1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algoritmů</a:t>
            </a:r>
            <a:r>
              <a:rPr lang="sk-SK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snaží </a:t>
            </a:r>
            <a:r>
              <a:rPr lang="sk-SK" sz="1800" b="1" i="1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propojit</a:t>
            </a:r>
            <a:r>
              <a:rPr lang="sk-SK" sz="1800" b="1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1800" b="1" i="1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principy</a:t>
            </a:r>
            <a:r>
              <a:rPr lang="sk-SK" sz="1800" b="1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1800" b="1" i="1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humanitních</a:t>
            </a:r>
            <a:r>
              <a:rPr lang="sk-SK" sz="1800" b="1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1800" b="1" i="1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věd</a:t>
            </a:r>
            <a:r>
              <a:rPr lang="sk-SK" sz="1800" b="1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informatiky, </a:t>
            </a:r>
            <a:r>
              <a:rPr lang="sk-SK" sz="1800" b="1" i="1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hlouběji</a:t>
            </a:r>
            <a:r>
              <a:rPr lang="sk-SK" sz="1800" b="1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1800" b="1" i="1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lang="sk-SK" sz="1800" b="1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1800" b="1" i="1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analyzovat</a:t>
            </a:r>
            <a:r>
              <a:rPr lang="sk-SK" sz="1800" b="1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sk-SK" sz="1800" b="1" i="1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následně</a:t>
            </a:r>
            <a:r>
              <a:rPr lang="sk-SK" sz="1800" b="1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z nich </a:t>
            </a:r>
            <a:r>
              <a:rPr lang="sk-SK" sz="1800" b="1" i="1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získávat</a:t>
            </a:r>
            <a:r>
              <a:rPr lang="sk-SK" sz="1800" b="1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nové poznatky o </a:t>
            </a:r>
            <a:r>
              <a:rPr lang="sk-SK" sz="1800" b="1" i="1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člověku</a:t>
            </a:r>
            <a:r>
              <a:rPr lang="sk-SK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</a:t>
            </a:r>
            <a:r>
              <a:rPr lang="sk-SK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(@T. </a:t>
            </a:r>
            <a:r>
              <a:rPr lang="sk-SK" sz="1800" b="0" i="1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Kořínek</a:t>
            </a:r>
            <a:r>
              <a:rPr lang="sk-SK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sk-SK" sz="1800" b="0" i="1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Behind</a:t>
            </a:r>
            <a:r>
              <a:rPr lang="sk-SK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1800" b="0" i="1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sk-SK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1800" b="0" i="1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screen</a:t>
            </a:r>
            <a:r>
              <a:rPr lang="sk-SK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sz="1800" b="0" i="1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via</a:t>
            </a:r>
            <a:r>
              <a:rPr lang="sk-SK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T. </a:t>
            </a:r>
            <a:r>
              <a:rPr lang="sk-SK" sz="1800" b="0" i="1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Foltýn</a:t>
            </a:r>
            <a:r>
              <a:rPr lang="sk-SK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sk-SK" b="0">
              <a:effectLst/>
            </a:endParaRPr>
          </a:p>
          <a:p>
            <a:endParaRPr lang="sk-SK"/>
          </a:p>
          <a:p>
            <a:r>
              <a:rPr lang="sk-SK" err="1"/>
              <a:t>Nutnost</a:t>
            </a:r>
            <a:r>
              <a:rPr lang="sk-SK"/>
              <a:t> nebo </a:t>
            </a:r>
            <a:r>
              <a:rPr lang="sk-SK" err="1"/>
              <a:t>doplněk</a:t>
            </a:r>
            <a:r>
              <a:rPr lang="sk-SK"/>
              <a:t> </a:t>
            </a:r>
            <a:r>
              <a:rPr lang="sk-SK" err="1"/>
              <a:t>výzkumu</a:t>
            </a:r>
            <a:r>
              <a:rPr lang="sk-SK"/>
              <a:t>?</a:t>
            </a:r>
          </a:p>
          <a:p>
            <a:r>
              <a:rPr lang="sk-SK"/>
              <a:t>Dá </a:t>
            </a:r>
            <a:r>
              <a:rPr lang="sk-SK" err="1"/>
              <a:t>se</a:t>
            </a:r>
            <a:r>
              <a:rPr lang="sk-SK"/>
              <a:t> v </a:t>
            </a:r>
            <a:r>
              <a:rPr lang="sk-SK" err="1"/>
              <a:t>současnosti</a:t>
            </a:r>
            <a:r>
              <a:rPr lang="sk-SK"/>
              <a:t> </a:t>
            </a:r>
            <a:r>
              <a:rPr lang="sk-SK" err="1"/>
              <a:t>dělat</a:t>
            </a:r>
            <a:r>
              <a:rPr lang="sk-SK"/>
              <a:t> </a:t>
            </a:r>
            <a:r>
              <a:rPr lang="sk-SK" err="1"/>
              <a:t>výzkum</a:t>
            </a:r>
            <a:r>
              <a:rPr lang="sk-SK"/>
              <a:t> bez použití </a:t>
            </a:r>
            <a:r>
              <a:rPr lang="sk-SK" err="1"/>
              <a:t>Digital</a:t>
            </a:r>
            <a:r>
              <a:rPr lang="sk-SK"/>
              <a:t> </a:t>
            </a:r>
            <a:r>
              <a:rPr lang="sk-SK" err="1"/>
              <a:t>Humanities</a:t>
            </a:r>
            <a:r>
              <a:rPr lang="sk-SK"/>
              <a:t>?</a:t>
            </a:r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280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DF437FF-2ACC-B4E8-42B6-88C5FCBD38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F7339F-F182-1C21-682B-7BA22CF0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Mapy a prostorová analýza</a:t>
            </a:r>
            <a:endParaRPr lang="sk-SK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DF4FAE5B-F18E-F84B-B5E3-02DB64BE3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err="1"/>
              <a:t>Georeferencování</a:t>
            </a:r>
            <a:r>
              <a:rPr lang="cs-CZ"/>
              <a:t> – přidání současných geografických </a:t>
            </a:r>
            <a:r>
              <a:rPr lang="cs-CZ" err="1"/>
              <a:t>koordinátů</a:t>
            </a:r>
            <a:r>
              <a:rPr lang="cs-CZ"/>
              <a:t> pro starou mapu</a:t>
            </a:r>
          </a:p>
          <a:p>
            <a:pPr marL="251460" indent="-179705"/>
            <a:r>
              <a:rPr lang="cs-CZ">
                <a:ea typeface="+mn-lt"/>
                <a:cs typeface="+mn-lt"/>
                <a:hlinkClick r:id="rId2"/>
              </a:rPr>
              <a:t>https://www.oldmapsonline.org</a:t>
            </a:r>
            <a:r>
              <a:rPr lang="cs-CZ">
                <a:ea typeface="+mn-lt"/>
                <a:cs typeface="+mn-lt"/>
              </a:rPr>
              <a:t> </a:t>
            </a:r>
          </a:p>
          <a:p>
            <a:pPr marL="251460" indent="-179705"/>
            <a:endParaRPr lang="cs-CZ">
              <a:cs typeface="Arial"/>
            </a:endParaRPr>
          </a:p>
          <a:p>
            <a:pPr marL="251460" indent="-179705"/>
            <a:r>
              <a:rPr lang="cs-CZ"/>
              <a:t>Tvorba geografického informačního systému: propojení prostorových a atributových dat pro analýzu dat na mapě </a:t>
            </a:r>
            <a:endParaRPr lang="cs-CZ">
              <a:cs typeface="Arial"/>
            </a:endParaRPr>
          </a:p>
          <a:p>
            <a:pPr marL="251460" indent="-179705"/>
            <a:endParaRPr lang="cs-CZ">
              <a:cs typeface="Arial"/>
            </a:endParaRPr>
          </a:p>
          <a:p>
            <a:pPr marL="251460" indent="-179705"/>
            <a:endParaRPr lang="sk-SK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472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9BDCD74-DDA6-FEB9-4FB2-2958310D88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78CD66-0ED4-62F5-8632-DA7D6EAC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Programy</a:t>
            </a:r>
            <a:endParaRPr lang="sk-SK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B5B70EB-3FF9-3FDD-853A-5006DF78A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sk-SK" err="1"/>
              <a:t>GoogleMyMaps</a:t>
            </a:r>
            <a:endParaRPr lang="sk-SK">
              <a:cs typeface="Arial"/>
            </a:endParaRPr>
          </a:p>
          <a:p>
            <a:pPr marL="251460" indent="-179705"/>
            <a:r>
              <a:rPr lang="sk-SK">
                <a:solidFill>
                  <a:srgbClr val="0000D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https://www.google.com/maps/d/u/0/</a:t>
            </a:r>
            <a:endParaRPr lang="sk-SK">
              <a:cs typeface="Arial"/>
            </a:endParaRPr>
          </a:p>
          <a:p>
            <a:pPr marL="251460" indent="-179705"/>
            <a:r>
              <a:rPr lang="sk-SK"/>
              <a:t>Online </a:t>
            </a:r>
            <a:r>
              <a:rPr lang="sk-SK" err="1"/>
              <a:t>aplikace</a:t>
            </a:r>
            <a:endParaRPr lang="sk-SK">
              <a:cs typeface="Arial"/>
            </a:endParaRPr>
          </a:p>
          <a:p>
            <a:pPr marL="251460" indent="-179705"/>
            <a:r>
              <a:rPr lang="sk-SK">
                <a:ea typeface="+mn-lt"/>
                <a:cs typeface="+mn-lt"/>
                <a:hlinkClick r:id="rId3"/>
              </a:rPr>
              <a:t>https://www.google.com/maps/d/edit?mid=1iKUMQWdP6IrZLojAW-OChAjCRuT_9aA&amp;usp=sharing</a:t>
            </a:r>
            <a:r>
              <a:rPr lang="sk-SK">
                <a:ea typeface="+mn-lt"/>
                <a:cs typeface="+mn-lt"/>
              </a:rPr>
              <a:t> </a:t>
            </a:r>
          </a:p>
          <a:p>
            <a:pPr marL="251460" indent="-179705"/>
            <a:endParaRPr lang="sk-SK">
              <a:cs typeface="Arial"/>
            </a:endParaRPr>
          </a:p>
          <a:p>
            <a:pPr marL="251460" indent="-179705"/>
            <a:r>
              <a:rPr lang="sk-SK"/>
              <a:t>QGIS</a:t>
            </a:r>
            <a:endParaRPr lang="sk-SK">
              <a:cs typeface="Arial"/>
            </a:endParaRPr>
          </a:p>
          <a:p>
            <a:pPr marL="251460" indent="-179705"/>
            <a:r>
              <a:rPr lang="sk-SK">
                <a:hlinkClick r:id="rId4"/>
              </a:rPr>
              <a:t>https://qgis.org/en/site/</a:t>
            </a:r>
            <a:r>
              <a:rPr lang="sk-SK"/>
              <a:t>  </a:t>
            </a:r>
            <a:endParaRPr lang="sk-SK">
              <a:cs typeface="Arial"/>
            </a:endParaRPr>
          </a:p>
          <a:p>
            <a:pPr marL="251460" indent="-179705"/>
            <a:r>
              <a:rPr lang="cs-CZ"/>
              <a:t>Volně stažitelný program</a:t>
            </a:r>
            <a:endParaRPr lang="sk-SK">
              <a:cs typeface="Arial"/>
            </a:endParaRPr>
          </a:p>
          <a:p>
            <a:pPr marL="251460" indent="-179705"/>
            <a:endParaRPr lang="sk-SK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740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A9431A-D695-5081-B5F5-A53E990D9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45D64A-68B3-ACC0-EFF9-F181E059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" name="Zástupný obsah 17">
            <a:extLst>
              <a:ext uri="{FF2B5EF4-FFF2-40B4-BE49-F238E27FC236}">
                <a16:creationId xmlns:a16="http://schemas.microsoft.com/office/drawing/2014/main" id="{2F1ED66D-E5DE-CAA6-E9A1-3CAEB090C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448" y="-828"/>
            <a:ext cx="9148305" cy="6860419"/>
          </a:xfr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1783D44A-7611-97A1-8279-2E960D946687}"/>
              </a:ext>
            </a:extLst>
          </p:cNvPr>
          <p:cNvSpPr txBox="1"/>
          <p:nvPr/>
        </p:nvSpPr>
        <p:spPr>
          <a:xfrm>
            <a:off x="10904131" y="4153710"/>
            <a:ext cx="1138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600" dirty="0" err="1">
                <a:latin typeface="+mn-lt"/>
              </a:rPr>
              <a:t>Dataset</a:t>
            </a:r>
            <a:r>
              <a:rPr lang="sk-SK" sz="1600" dirty="0">
                <a:latin typeface="+mn-lt"/>
              </a:rPr>
              <a:t> vytvorili: Martin Fridrich a Markéta Zachová</a:t>
            </a:r>
          </a:p>
        </p:txBody>
      </p:sp>
    </p:spTree>
    <p:extLst>
      <p:ext uri="{BB962C8B-B14F-4D97-AF65-F5344CB8AC3E}">
        <p14:creationId xmlns:p14="http://schemas.microsoft.com/office/powerpoint/2010/main" val="3614707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7D7C7B62-4AE4-BA00-1CC9-606C495AB7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FD7DF3-B787-5651-2D40-4FD9308F5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Síťová analýza</a:t>
            </a:r>
            <a:endParaRPr lang="sk-SK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B96A1317-8A80-D778-3FF0-D59729F2A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Mapování propojení mezi osobami </a:t>
            </a:r>
          </a:p>
          <a:p>
            <a:endParaRPr lang="sk-SK"/>
          </a:p>
          <a:p>
            <a:r>
              <a:rPr lang="sk-SK" err="1"/>
              <a:t>Palladio</a:t>
            </a:r>
            <a:endParaRPr lang="sk-SK"/>
          </a:p>
          <a:p>
            <a:r>
              <a:rPr lang="sk-SK">
                <a:hlinkClick r:id="rId2"/>
              </a:rPr>
              <a:t>https://hdlab.stanford.edu/palladio/</a:t>
            </a:r>
            <a:endParaRPr lang="sk-SK"/>
          </a:p>
          <a:p>
            <a:r>
              <a:rPr lang="sk-SK"/>
              <a:t>Online </a:t>
            </a:r>
            <a:r>
              <a:rPr lang="sk-SK" err="1"/>
              <a:t>aplikace</a:t>
            </a:r>
            <a:endParaRPr lang="sk-SK"/>
          </a:p>
          <a:p>
            <a:endParaRPr lang="cs-CZ"/>
          </a:p>
          <a:p>
            <a:r>
              <a:rPr lang="cs-CZ" err="1"/>
              <a:t>Gephi</a:t>
            </a:r>
            <a:endParaRPr lang="cs-CZ"/>
          </a:p>
          <a:p>
            <a:r>
              <a:rPr lang="cs-CZ">
                <a:hlinkClick r:id="rId3"/>
              </a:rPr>
              <a:t>https://gephi.org</a:t>
            </a:r>
            <a:endParaRPr lang="cs-CZ"/>
          </a:p>
          <a:p>
            <a:r>
              <a:rPr lang="cs-CZ"/>
              <a:t>Volně stažitelný program</a:t>
            </a:r>
            <a:endParaRPr lang="sk-SK"/>
          </a:p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C22D71-9F5E-3A93-3F87-07D326265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94" y="1400782"/>
            <a:ext cx="5437005" cy="545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47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F6EC4047-C0B2-0BDF-D6CB-95B6D6F547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BFE18D1-5B85-FFEB-D082-66763B9525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0382F3-3BAB-963D-9AF5-1D6C0F87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databázemi - </a:t>
            </a:r>
            <a:r>
              <a:rPr lang="cs-CZ" b="0" dirty="0">
                <a:ea typeface="+mj-lt"/>
                <a:cs typeface="+mj-lt"/>
                <a:hlinkClick r:id="rId2"/>
              </a:rPr>
              <a:t>https://cantusindex.org</a:t>
            </a:r>
            <a:r>
              <a:rPr lang="cs-CZ" b="0" dirty="0">
                <a:ea typeface="+mj-lt"/>
                <a:cs typeface="+mj-lt"/>
              </a:rPr>
              <a:t> </a:t>
            </a:r>
            <a:endParaRPr lang="sk-SK" dirty="0">
              <a:ea typeface="+mj-lt"/>
              <a:cs typeface="+mj-lt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62A1FAE-27A9-780A-3516-0E39FA027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65FD86B-05D2-3A42-D0AD-32DB1C4A7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9413"/>
            <a:ext cx="12192000" cy="519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02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9F46257-A764-69C1-5B40-A588B9FF1A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CBD9C6-0F4E-D17C-A7C6-6767CE8E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0" dirty="0">
                <a:ea typeface="+mj-lt"/>
                <a:cs typeface="+mj-lt"/>
              </a:rPr>
              <a:t>https://fragmentarium.ms </a:t>
            </a:r>
            <a:endParaRPr 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D760F11D-3E49-D344-0774-28BF078B4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7E594E06-4E52-11FA-4920-D12F7923E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490"/>
            <a:ext cx="12192000" cy="566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97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5B09AD3-7B9D-42B3-A437-96CC0AD971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60E94A-1CF5-ABB3-9FC1-62EAAED1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err="1"/>
              <a:t>Prostor</a:t>
            </a:r>
            <a:r>
              <a:rPr lang="sk-SK"/>
              <a:t> pro vaše </a:t>
            </a:r>
            <a:r>
              <a:rPr lang="sk-SK" err="1"/>
              <a:t>témata</a:t>
            </a:r>
            <a:endParaRPr lang="sk-SK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AC9509E-F8AE-C0FE-EBDB-A237E0070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455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5DF0C69-1B6C-4666-BB4C-D9D5FB1842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D62CAB-8C5D-8653-E0DC-7E85F96E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Kodikologie</a:t>
            </a:r>
            <a:r>
              <a:rPr lang="sk-SK" dirty="0"/>
              <a:t> a paleografie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BCAE5362-374C-5573-809C-12F4A452D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/>
              <a:t>Práce s fyzickou podobou artefaktu</a:t>
            </a:r>
          </a:p>
          <a:p>
            <a:endParaRPr lang="sk-SK"/>
          </a:p>
          <a:p>
            <a:r>
              <a:rPr lang="sk-SK"/>
              <a:t>Práce s </a:t>
            </a:r>
            <a:r>
              <a:rPr lang="sk-SK" err="1"/>
              <a:t>obsahem</a:t>
            </a:r>
            <a:r>
              <a:rPr lang="sk-SK"/>
              <a:t> artefaktu</a:t>
            </a:r>
          </a:p>
          <a:p>
            <a:pPr marL="72000" indent="0">
              <a:buNone/>
            </a:pPr>
            <a:endParaRPr lang="sk-SK"/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„</a:t>
            </a:r>
            <a:r>
              <a:rPr lang="en-US" sz="2000"/>
              <a:t>With the aid of technological advances </a:t>
            </a:r>
            <a:r>
              <a:rPr lang="en-US" sz="2000" err="1"/>
              <a:t>palaeography</a:t>
            </a:r>
            <a:r>
              <a:rPr lang="en-US" sz="2000"/>
              <a:t>, which is an art of seeing and comprehending, is in the process of becoming an art of measurement.“</a:t>
            </a:r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2000"/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/>
              <a:t>BISCHOFF, Bernhard. </a:t>
            </a:r>
            <a:r>
              <a:rPr lang="en-US" sz="2000" i="1"/>
              <a:t>Latin </a:t>
            </a:r>
            <a:r>
              <a:rPr lang="en-US" sz="2000" i="1" err="1"/>
              <a:t>Palaeography</a:t>
            </a:r>
            <a:r>
              <a:rPr lang="en-US" sz="2000" i="1"/>
              <a:t>. Antiquity and Middle Ages</a:t>
            </a:r>
            <a:r>
              <a:rPr lang="en-US" sz="2000"/>
              <a:t>. Cambridge: Cambridge University Press, 1990, s. 3.</a:t>
            </a:r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877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255FCF6-2201-A7B0-D6D0-9B6C233AEA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1439C1-B778-72C0-34FB-97411816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Obraz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B660998-2DF7-24AD-95DC-86CBA91DB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T</a:t>
            </a:r>
            <a:r>
              <a:rPr lang="sk-SK" err="1"/>
              <a:t>ransformace</a:t>
            </a:r>
            <a:r>
              <a:rPr lang="sk-SK"/>
              <a:t> fyzického objektu na objekt </a:t>
            </a:r>
            <a:r>
              <a:rPr lang="sk-SK" err="1"/>
              <a:t>digitální</a:t>
            </a:r>
            <a:endParaRPr lang="sk-SK"/>
          </a:p>
          <a:p>
            <a:r>
              <a:rPr lang="sk-SK" err="1"/>
              <a:t>Digitalizace</a:t>
            </a:r>
            <a:endParaRPr lang="sk-SK"/>
          </a:p>
          <a:p>
            <a:r>
              <a:rPr lang="sk-SK" err="1"/>
              <a:t>Multi</a:t>
            </a:r>
            <a:r>
              <a:rPr lang="sk-SK"/>
              <a:t>/</a:t>
            </a:r>
            <a:r>
              <a:rPr lang="sk-SK" err="1"/>
              <a:t>Hyperspektrální</a:t>
            </a:r>
            <a:r>
              <a:rPr lang="sk-SK"/>
              <a:t> </a:t>
            </a:r>
            <a:r>
              <a:rPr lang="sk-SK" err="1"/>
              <a:t>snímkování</a:t>
            </a:r>
            <a:endParaRPr lang="sk-SK"/>
          </a:p>
          <a:p>
            <a:r>
              <a:rPr lang="sk-SK" err="1"/>
              <a:t>Snímání</a:t>
            </a:r>
            <a:r>
              <a:rPr lang="sk-SK"/>
              <a:t> v </a:t>
            </a:r>
            <a:r>
              <a:rPr lang="sk-SK" err="1"/>
              <a:t>infračerveném</a:t>
            </a:r>
            <a:r>
              <a:rPr lang="sk-SK"/>
              <a:t> </a:t>
            </a:r>
            <a:r>
              <a:rPr lang="sk-SK" err="1"/>
              <a:t>záření</a:t>
            </a:r>
            <a:endParaRPr lang="sk-SK"/>
          </a:p>
          <a:p>
            <a:r>
              <a:rPr lang="sk-SK" err="1"/>
              <a:t>Snímání</a:t>
            </a:r>
            <a:r>
              <a:rPr lang="sk-SK"/>
              <a:t> v r</a:t>
            </a:r>
            <a:r>
              <a:rPr lang="de-DE" err="1"/>
              <a:t>öntenov</a:t>
            </a:r>
            <a:r>
              <a:rPr lang="cs-CZ" err="1"/>
              <a:t>ém</a:t>
            </a:r>
            <a:r>
              <a:rPr lang="sk-SK"/>
              <a:t> </a:t>
            </a:r>
            <a:r>
              <a:rPr lang="sk-SK" err="1"/>
              <a:t>záření</a:t>
            </a:r>
            <a:endParaRPr lang="sk-SK"/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593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192" name="Google Shape;192;p10" descr="Obrázok, na ktorom je text&#10;&#10;Automaticky generovaný popi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72693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0"/>
          <p:cNvSpPr txBox="1"/>
          <p:nvPr/>
        </p:nvSpPr>
        <p:spPr>
          <a:xfrm>
            <a:off x="372862" y="5726931"/>
            <a:ext cx="721754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https://blogs.library.duke.edu/bitstreams/2017/04/24/multispectral-imaging-whats-good/</a:t>
            </a:r>
            <a:r>
              <a:rPr lang="sk-S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a68f5f072_0_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/>
              <a:t>Infračervené záření – složení inkoustu</a:t>
            </a:r>
            <a:endParaRPr/>
          </a:p>
        </p:txBody>
      </p:sp>
      <p:sp>
        <p:nvSpPr>
          <p:cNvPr id="258" name="Google Shape;258;gca68f5f072_0_5"/>
          <p:cNvSpPr txBox="1">
            <a:spLocks noGrp="1"/>
          </p:cNvSpPr>
          <p:nvPr>
            <p:ph type="body" idx="1"/>
          </p:nvPr>
        </p:nvSpPr>
        <p:spPr>
          <a:xfrm>
            <a:off x="720075" y="1692000"/>
            <a:ext cx="57138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-SK" sz="1700" b="1"/>
              <a:t>Železoduběnkový inkoust </a:t>
            </a:r>
            <a:r>
              <a:rPr lang="sk-SK" sz="1700"/>
              <a:t>(iron gall ink) - mss od 11.st </a:t>
            </a:r>
            <a:endParaRPr sz="1700"/>
          </a:p>
          <a:p>
            <a:pPr marL="457200" lvl="0" indent="-3365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-SK" sz="1700"/>
              <a:t>barvivo je kov + duběnky,..  barva a sytost kolísá </a:t>
            </a:r>
            <a:endParaRPr sz="1700"/>
          </a:p>
          <a:p>
            <a:pPr marL="457200" lvl="0" indent="-3365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-SK" sz="1700"/>
              <a:t>železo + RH = koroze železa – mění odstín do hněda </a:t>
            </a:r>
            <a:endParaRPr sz="1700"/>
          </a:p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-SK" sz="1700" b="1"/>
              <a:t>Uhlíkový inkoust </a:t>
            </a:r>
            <a:r>
              <a:rPr lang="sk-SK" sz="1700"/>
              <a:t>(carbon ink) - (prvo)tisky</a:t>
            </a:r>
            <a:endParaRPr sz="1700"/>
          </a:p>
          <a:p>
            <a:pPr marL="457200" lvl="0" indent="-3365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-SK" sz="1700"/>
              <a:t>barvivo tvoří saze nebo uhlí – černá barva </a:t>
            </a:r>
            <a:endParaRPr sz="1700"/>
          </a:p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-SK" sz="1700" b="1"/>
              <a:t>Farebné inkousty</a:t>
            </a:r>
            <a:r>
              <a:rPr lang="sk-SK" sz="1700"/>
              <a:t> - ozdoby + nadpisy, glosy</a:t>
            </a:r>
            <a:endParaRPr sz="1700"/>
          </a:p>
          <a:p>
            <a:pPr marL="457200" lvl="0" indent="-3365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-SK" sz="1700"/>
              <a:t>červený – víc rostlin, modrý – víc kovů </a:t>
            </a:r>
            <a:endParaRPr sz="1700"/>
          </a:p>
        </p:txBody>
      </p:sp>
      <p:pic>
        <p:nvPicPr>
          <p:cNvPr id="259" name="Google Shape;259;gca68f5f072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1175" y="1559875"/>
            <a:ext cx="5179100" cy="37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ca68f5f072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800" y="4122250"/>
            <a:ext cx="6177250" cy="233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2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/>
              <a:t>Paleografická analýza</a:t>
            </a:r>
            <a:endParaRPr/>
          </a:p>
        </p:txBody>
      </p:sp>
      <p:sp>
        <p:nvSpPr>
          <p:cNvPr id="332" name="Google Shape;332;p22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14900" lvl="0" indent="-3428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cs-CZ" sz="2000"/>
              <a:t>Program </a:t>
            </a:r>
            <a:r>
              <a:rPr lang="cs-CZ" sz="2000" err="1"/>
              <a:t>ImageJ</a:t>
            </a:r>
            <a:endParaRPr sz="2000"/>
          </a:p>
          <a:p>
            <a:pPr marL="414900" lvl="0" indent="-3428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sk-SK" sz="2000" err="1"/>
              <a:t>Plug</a:t>
            </a:r>
            <a:r>
              <a:rPr lang="sk-SK" sz="2000"/>
              <a:t>-in </a:t>
            </a:r>
            <a:r>
              <a:rPr lang="sk-SK" sz="2000" err="1"/>
              <a:t>Graphoskop</a:t>
            </a:r>
            <a:r>
              <a:rPr lang="sk-SK" sz="2000"/>
              <a:t> </a:t>
            </a:r>
            <a:r>
              <a:rPr lang="sk-SK" sz="2000" u="sng">
                <a:solidFill>
                  <a:schemeClr val="hlink"/>
                </a:solidFill>
                <a:hlinkClick r:id="rId3"/>
              </a:rPr>
              <a:t>http://www.palaeographia.org/graphoskop/index.htm</a:t>
            </a:r>
            <a:r>
              <a:rPr lang="sk-SK" sz="2000"/>
              <a:t> </a:t>
            </a:r>
            <a:endParaRPr sz="2000"/>
          </a:p>
          <a:p>
            <a:pPr marL="6669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 err="1"/>
              <a:t>Určen</a:t>
            </a:r>
            <a:r>
              <a:rPr lang="sk-SK"/>
              <a:t> pro </a:t>
            </a:r>
            <a:r>
              <a:rPr lang="sk-SK" err="1"/>
              <a:t>zkoumání</a:t>
            </a:r>
            <a:r>
              <a:rPr lang="sk-SK"/>
              <a:t> </a:t>
            </a:r>
            <a:r>
              <a:rPr lang="sk-SK" err="1"/>
              <a:t>rozměrů</a:t>
            </a:r>
            <a:r>
              <a:rPr lang="sk-SK"/>
              <a:t> a </a:t>
            </a:r>
            <a:r>
              <a:rPr lang="sk-SK" err="1"/>
              <a:t>uhlů</a:t>
            </a:r>
            <a:r>
              <a:rPr lang="sk-SK"/>
              <a:t> v </a:t>
            </a:r>
            <a:r>
              <a:rPr lang="sk-SK" err="1"/>
              <a:t>rukopisech</a:t>
            </a:r>
            <a:endParaRPr/>
          </a:p>
        </p:txBody>
      </p:sp>
      <p:pic>
        <p:nvPicPr>
          <p:cNvPr id="333" name="Google Shape;333;p22" descr="ImageJ - Focu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709" y="3641250"/>
            <a:ext cx="484822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1967" y="3418449"/>
            <a:ext cx="5399880" cy="343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F20BE6A-EFB8-A9A2-554F-8A8BAFF3ED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230B52-A361-8C3C-DC07-B03EAC0C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IIIF</a:t>
            </a:r>
            <a:endParaRPr lang="sk-SK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D9F266C-5EA9-0074-3977-FB8E0635A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en-US" sz="2800" dirty="0"/>
              <a:t>International Image Interoperability Framework </a:t>
            </a:r>
            <a:r>
              <a:rPr lang="en-US" sz="2800" u="sng" dirty="0">
                <a:solidFill>
                  <a:schemeClr val="hlin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https://iiif.io</a:t>
            </a:r>
            <a:endParaRPr lang="cs-CZ" sz="2800" u="sng" dirty="0">
              <a:solidFill>
                <a:schemeClr val="hlink"/>
              </a:solidFill>
              <a:cs typeface="Arial"/>
            </a:endParaRPr>
          </a:p>
          <a:p>
            <a:pPr marL="251460" indent="-179705"/>
            <a:r>
              <a:rPr lang="cs-CZ" dirty="0"/>
              <a:t>Jednotný přístup k </a:t>
            </a:r>
            <a:r>
              <a:rPr lang="cs-CZ" dirty="0" err="1"/>
              <a:t>digitalizátům</a:t>
            </a:r>
            <a:r>
              <a:rPr lang="cs-CZ" dirty="0"/>
              <a:t> z různých sbírek</a:t>
            </a:r>
            <a:endParaRPr lang="cs-CZ" dirty="0">
              <a:cs typeface="Arial"/>
            </a:endParaRPr>
          </a:p>
          <a:p>
            <a:pPr marL="251460" indent="-179705"/>
            <a:r>
              <a:rPr lang="cs-CZ" sz="2800" dirty="0"/>
              <a:t>Prost</a:t>
            </a:r>
            <a:r>
              <a:rPr lang="cs-CZ" dirty="0"/>
              <a:t>ředí pro vytváření vlastních kolekcí, úpravě a anotování</a:t>
            </a:r>
            <a:endParaRPr lang="cs-CZ" dirty="0">
              <a:cs typeface="Arial"/>
            </a:endParaRPr>
          </a:p>
          <a:p>
            <a:pPr marL="251460" indent="-179705"/>
            <a:endParaRPr lang="cs-CZ">
              <a:cs typeface="Arial"/>
            </a:endParaRPr>
          </a:p>
          <a:p>
            <a:pPr marL="579755" lvl="0" indent="-4572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 panose="020B0604030504040204" pitchFamily="34" charset="0"/>
              <a:buChar char="⁻"/>
            </a:pPr>
            <a:r>
              <a:rPr lang="sk-SK" sz="1400" dirty="0" err="1"/>
              <a:t>Kooperativní</a:t>
            </a:r>
            <a:r>
              <a:rPr lang="sk-SK" sz="1400" dirty="0"/>
              <a:t> </a:t>
            </a:r>
            <a:r>
              <a:rPr lang="sk-SK" sz="1400" dirty="0" err="1"/>
              <a:t>transkripce</a:t>
            </a:r>
            <a:r>
              <a:rPr lang="sk-SK" sz="1400" dirty="0"/>
              <a:t> </a:t>
            </a:r>
            <a:r>
              <a:rPr lang="sk-SK" sz="1400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https://fromthepage.com</a:t>
            </a:r>
            <a:endParaRPr lang="sk-SK" sz="1400" dirty="0">
              <a:solidFill>
                <a:schemeClr val="hlink"/>
              </a:solidFill>
              <a:cs typeface="Arial"/>
            </a:endParaRPr>
          </a:p>
          <a:p>
            <a:pPr marL="579755" indent="-457200">
              <a:lnSpc>
                <a:spcPct val="128571"/>
              </a:lnSpc>
              <a:spcAft>
                <a:spcPts val="0"/>
              </a:spcAft>
              <a:buClr>
                <a:schemeClr val="dk2"/>
              </a:buClr>
              <a:buSzPts val="2000"/>
              <a:buFont typeface="Tahoma" panose="020B0604030504040204" pitchFamily="34" charset="0"/>
              <a:buChar char="⁻"/>
            </a:pPr>
            <a:r>
              <a:rPr lang="sk-SK" sz="1400" dirty="0" err="1"/>
              <a:t>Digitální</a:t>
            </a:r>
            <a:r>
              <a:rPr lang="sk-SK" sz="1400" dirty="0"/>
              <a:t> </a:t>
            </a:r>
            <a:r>
              <a:rPr lang="sk-SK" sz="1400" dirty="0" err="1"/>
              <a:t>edice</a:t>
            </a:r>
            <a:r>
              <a:rPr lang="sk-SK" sz="1400" dirty="0"/>
              <a:t> </a:t>
            </a:r>
            <a:r>
              <a:rPr lang="sk-SK" sz="1400" u="sng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https://cantus.simssa.ca/manuscripts/</a:t>
            </a:r>
            <a:r>
              <a:rPr lang="sk-SK" sz="1400" dirty="0"/>
              <a:t> </a:t>
            </a:r>
          </a:p>
          <a:p>
            <a:pPr marL="580000" lvl="0" indent="-4572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 panose="020B0604030504040204" pitchFamily="34" charset="0"/>
              <a:buChar char="⁻"/>
            </a:pPr>
            <a:r>
              <a:rPr lang="sk-SK" sz="1400" dirty="0" err="1"/>
              <a:t>Digitální</a:t>
            </a:r>
            <a:r>
              <a:rPr lang="sk-SK" sz="1400" dirty="0"/>
              <a:t> </a:t>
            </a:r>
            <a:r>
              <a:rPr lang="sk-SK" sz="1400" dirty="0" err="1"/>
              <a:t>rekonstrukce</a:t>
            </a:r>
            <a:r>
              <a:rPr lang="sk-SK" sz="1400" dirty="0"/>
              <a:t> </a:t>
            </a:r>
            <a:r>
              <a:rPr lang="sk-SK" sz="1400" u="sng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https://fragmentarium.ms/overview/F-4ihz</a:t>
            </a:r>
            <a:r>
              <a:rPr lang="sk-SK" sz="1400" u="sng" dirty="0">
                <a:solidFill>
                  <a:srgbClr val="0000FF"/>
                </a:solidFill>
              </a:rPr>
              <a:t>  </a:t>
            </a:r>
            <a:r>
              <a:rPr lang="sk-SK" sz="1400" u="sng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https://demos.biblissima.fr/chateauroux/</a:t>
            </a:r>
            <a:endParaRPr lang="sk-SK" sz="1400" dirty="0">
              <a:cs typeface="Arial"/>
            </a:endParaRPr>
          </a:p>
          <a:p>
            <a:pPr marL="579755" lvl="0" indent="-4572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 panose="020B0604030504040204" pitchFamily="34" charset="0"/>
              <a:buChar char="⁻"/>
            </a:pPr>
            <a:r>
              <a:rPr lang="sk-SK" sz="1400" dirty="0"/>
              <a:t>Systematické </a:t>
            </a:r>
            <a:r>
              <a:rPr lang="sk-SK" sz="1400" dirty="0" err="1"/>
              <a:t>anotování</a:t>
            </a:r>
            <a:r>
              <a:rPr lang="sk-SK" sz="1400" dirty="0"/>
              <a:t> </a:t>
            </a:r>
            <a:r>
              <a:rPr lang="sk-SK" sz="1400" u="sng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https://spotlight.vatlib.it/humanist-library</a:t>
            </a:r>
            <a:endParaRPr lang="sk-SK" sz="1400" dirty="0">
              <a:cs typeface="Arial"/>
            </a:endParaRPr>
          </a:p>
          <a:p>
            <a:pPr marL="579755" lvl="0" indent="-4572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 panose="020B0604030504040204" pitchFamily="34" charset="0"/>
              <a:buChar char="⁻"/>
            </a:pPr>
            <a:r>
              <a:rPr lang="sk-SK" sz="1400" dirty="0"/>
              <a:t>Online výstavy </a:t>
            </a:r>
            <a:r>
              <a:rPr lang="sk-SK" sz="1400" u="sng" dirty="0">
                <a:solidFill>
                  <a:schemeClr val="hlink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https://exhibit.so</a:t>
            </a:r>
            <a:endParaRPr lang="sk-SK" sz="1400" u="sng" dirty="0">
              <a:solidFill>
                <a:schemeClr val="hlink"/>
              </a:solidFill>
              <a:cs typeface="Arial"/>
            </a:endParaRPr>
          </a:p>
          <a:p>
            <a:pPr marL="579755" indent="-457200">
              <a:lnSpc>
                <a:spcPct val="128571"/>
              </a:lnSpc>
              <a:spcAft>
                <a:spcPts val="0"/>
              </a:spcAft>
              <a:buClr>
                <a:schemeClr val="dk2"/>
              </a:buClr>
              <a:buSzPts val="2000"/>
              <a:buFont typeface="Tahoma" panose="020B0604030504040204" pitchFamily="34" charset="0"/>
              <a:buChar char="⁻"/>
            </a:pPr>
            <a:r>
              <a:rPr lang="sk-SK" sz="1400" dirty="0" err="1"/>
              <a:t>Místo</a:t>
            </a:r>
            <a:r>
              <a:rPr lang="sk-SK" sz="1400" dirty="0"/>
              <a:t> pro vložení </a:t>
            </a:r>
            <a:r>
              <a:rPr lang="sk-SK" sz="1400" dirty="0" err="1"/>
              <a:t>vlastních</a:t>
            </a:r>
            <a:r>
              <a:rPr lang="sk-SK" sz="1400" dirty="0"/>
              <a:t> </a:t>
            </a:r>
            <a:r>
              <a:rPr lang="sk-SK" sz="1400" dirty="0" err="1"/>
              <a:t>obrázků</a:t>
            </a:r>
            <a:r>
              <a:rPr lang="sk-SK" sz="1400" dirty="0"/>
              <a:t> </a:t>
            </a:r>
            <a:r>
              <a:rPr lang="sk-SK" sz="1400" u="sng" dirty="0">
                <a:solidFill>
                  <a:schemeClr val="hlink"/>
                </a:solidFill>
              </a:rPr>
              <a:t>http://www.iiifhosting.com</a:t>
            </a:r>
            <a:r>
              <a:rPr lang="sk-SK" sz="1400" dirty="0"/>
              <a:t> </a:t>
            </a:r>
            <a:endParaRPr lang="sk-SK" sz="1400" dirty="0">
              <a:cs typeface="Arial"/>
            </a:endParaRPr>
          </a:p>
          <a:p>
            <a:pPr marL="579755" indent="-457200">
              <a:lnSpc>
                <a:spcPct val="128571"/>
              </a:lnSpc>
              <a:spcAft>
                <a:spcPts val="0"/>
              </a:spcAft>
              <a:buClr>
                <a:schemeClr val="dk2"/>
              </a:buClr>
              <a:buSzPts val="2000"/>
              <a:buFont typeface="Tahoma" panose="020B0604030504040204" pitchFamily="34" charset="0"/>
              <a:buChar char="⁻"/>
            </a:pPr>
            <a:r>
              <a:rPr lang="sk-SK" sz="1400" dirty="0" err="1"/>
              <a:t>Hledání</a:t>
            </a:r>
            <a:r>
              <a:rPr lang="sk-SK" sz="1400" dirty="0"/>
              <a:t> </a:t>
            </a:r>
            <a:r>
              <a:rPr lang="sk-SK" sz="1400" dirty="0" err="1"/>
              <a:t>iluminací</a:t>
            </a:r>
            <a:r>
              <a:rPr lang="sk-SK" sz="1400" dirty="0"/>
              <a:t> </a:t>
            </a:r>
            <a:r>
              <a:rPr lang="sk-SK" sz="1400" dirty="0">
                <a:hlinkClick r:id="rId9"/>
              </a:rPr>
              <a:t>https://journal.digitalmedievalist.org/article/id/8073/</a:t>
            </a:r>
            <a:r>
              <a:rPr lang="sk-SK" sz="1400" dirty="0"/>
              <a:t> </a:t>
            </a:r>
            <a:endParaRPr lang="sk-SK" sz="1400" dirty="0">
              <a:cs typeface="Arial"/>
            </a:endParaRPr>
          </a:p>
          <a:p>
            <a:pPr marL="71755" indent="0">
              <a:buNone/>
            </a:pPr>
            <a:r>
              <a:rPr lang="cs-CZ" dirty="0"/>
              <a:t> </a:t>
            </a:r>
            <a:r>
              <a:rPr lang="en-US" dirty="0"/>
              <a:t> </a:t>
            </a:r>
            <a:endParaRPr lang="en-US" sz="2800" dirty="0">
              <a:cs typeface="Arial"/>
            </a:endParaRPr>
          </a:p>
          <a:p>
            <a:pPr marL="251460" indent="-179705"/>
            <a:endParaRPr lang="sk-SK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66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373" name="Google Shape;373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217150"/>
            <a:ext cx="12192000" cy="70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7"/>
          <p:cNvSpPr txBox="1"/>
          <p:nvPr/>
        </p:nvSpPr>
        <p:spPr>
          <a:xfrm>
            <a:off x="408372" y="6518429"/>
            <a:ext cx="9268288" cy="319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https://www.youtube.com/watch?v=wVjrqsqzwNI&amp;list=PLYPP1-8uH9c4QFWKf-dbv3Il4ukkuFAje&amp;index=4</a:t>
            </a:r>
            <a:r>
              <a:rPr lang="sk-S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0</TotalTime>
  <Words>891</Words>
  <Application>Microsoft Office PowerPoint</Application>
  <PresentationFormat>Širokouhlá</PresentationFormat>
  <Paragraphs>151</Paragraphs>
  <Slides>26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1" baseType="lpstr">
      <vt:lpstr>Arial</vt:lpstr>
      <vt:lpstr>Courier New</vt:lpstr>
      <vt:lpstr>Tahoma</vt:lpstr>
      <vt:lpstr>Wingdings</vt:lpstr>
      <vt:lpstr>Prezentace_MU_CZ</vt:lpstr>
      <vt:lpstr>Digitální kodikologie  a paleografie</vt:lpstr>
      <vt:lpstr>Digital Humanities</vt:lpstr>
      <vt:lpstr>Kodikologie a paleografie</vt:lpstr>
      <vt:lpstr>Obraz</vt:lpstr>
      <vt:lpstr>Prezentácia programu PowerPoint</vt:lpstr>
      <vt:lpstr>Infračervené záření – složení inkoustu</vt:lpstr>
      <vt:lpstr>Paleografická analýza</vt:lpstr>
      <vt:lpstr>IIIF</vt:lpstr>
      <vt:lpstr>Prezentácia programu PowerPoint</vt:lpstr>
      <vt:lpstr>Vizualizace složek - VisCodex</vt:lpstr>
      <vt:lpstr>Metadata</vt:lpstr>
      <vt:lpstr>XML = Extensible Markup Language</vt:lpstr>
      <vt:lpstr>Prezentácia programu PowerPoint</vt:lpstr>
      <vt:lpstr>TEI = Text Encoding Initiative </vt:lpstr>
      <vt:lpstr>OCR/HTR</vt:lpstr>
      <vt:lpstr>Transkribus</vt:lpstr>
      <vt:lpstr>Prezentácia programu PowerPoint</vt:lpstr>
      <vt:lpstr>Pero</vt:lpstr>
      <vt:lpstr>Analýza textu </vt:lpstr>
      <vt:lpstr>Mapy a prostorová analýza</vt:lpstr>
      <vt:lpstr>Programy</vt:lpstr>
      <vt:lpstr>Prezentácia programu PowerPoint</vt:lpstr>
      <vt:lpstr>Síťová analýza</vt:lpstr>
      <vt:lpstr>Práce s databázemi - https://cantusindex.org </vt:lpstr>
      <vt:lpstr>https://fragmentarium.ms </vt:lpstr>
      <vt:lpstr>Prostor pro vaše témata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Digitální kodikologie a paleografie</dc:title>
  <dc:creator>Eduard Lazorík</dc:creator>
  <cp:lastModifiedBy>Eduard Lazorík</cp:lastModifiedBy>
  <cp:revision>151</cp:revision>
  <cp:lastPrinted>1601-01-01T00:00:00Z</cp:lastPrinted>
  <dcterms:created xsi:type="dcterms:W3CDTF">2024-02-18T13:05:10Z</dcterms:created>
  <dcterms:modified xsi:type="dcterms:W3CDTF">2024-02-20T21:50:53Z</dcterms:modified>
</cp:coreProperties>
</file>