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0" r:id="rId3"/>
    <p:sldId id="319" r:id="rId4"/>
    <p:sldId id="314" r:id="rId5"/>
    <p:sldId id="317" r:id="rId6"/>
    <p:sldId id="318" r:id="rId7"/>
    <p:sldId id="313" r:id="rId8"/>
    <p:sldId id="315" r:id="rId9"/>
    <p:sldId id="322" r:id="rId10"/>
    <p:sldId id="323" r:id="rId11"/>
    <p:sldId id="316" r:id="rId12"/>
    <p:sldId id="321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FF6600"/>
    <a:srgbClr val="FFFF99"/>
    <a:srgbClr val="CC6600"/>
    <a:srgbClr val="99C75A"/>
    <a:srgbClr val="A25021"/>
    <a:srgbClr val="703718"/>
    <a:srgbClr val="C8A98E"/>
    <a:srgbClr val="120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B8478-CC79-48D1-AA78-95DB969830A2}" v="1" dt="2022-09-29T11:30:17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899B8478-CC79-48D1-AA78-95DB969830A2}"/>
    <pc:docChg chg="custSel modSld">
      <pc:chgData name="Klara Hübner" userId="7a457e581f0146c3" providerId="LiveId" clId="{899B8478-CC79-48D1-AA78-95DB969830A2}" dt="2022-09-29T11:30:23.237" v="4" actId="1076"/>
      <pc:docMkLst>
        <pc:docMk/>
      </pc:docMkLst>
      <pc:sldChg chg="addSp delSp modSp mod">
        <pc:chgData name="Klara Hübner" userId="7a457e581f0146c3" providerId="LiveId" clId="{899B8478-CC79-48D1-AA78-95DB969830A2}" dt="2022-09-29T11:30:23.237" v="4" actId="1076"/>
        <pc:sldMkLst>
          <pc:docMk/>
          <pc:sldMk cId="0" sldId="256"/>
        </pc:sldMkLst>
        <pc:picChg chg="add mod">
          <ac:chgData name="Klara Hübner" userId="7a457e581f0146c3" providerId="LiveId" clId="{899B8478-CC79-48D1-AA78-95DB969830A2}" dt="2022-09-29T11:30:23.237" v="4" actId="1076"/>
          <ac:picMkLst>
            <pc:docMk/>
            <pc:sldMk cId="0" sldId="256"/>
            <ac:picMk id="3" creationId="{27C53EFA-7CF3-0C86-3342-09D18FAD0056}"/>
          </ac:picMkLst>
        </pc:picChg>
        <pc:picChg chg="del mod">
          <ac:chgData name="Klara Hübner" userId="7a457e581f0146c3" providerId="LiveId" clId="{899B8478-CC79-48D1-AA78-95DB969830A2}" dt="2022-09-29T11:30:21.063" v="3" actId="478"/>
          <ac:picMkLst>
            <pc:docMk/>
            <pc:sldMk cId="0" sldId="256"/>
            <ac:picMk id="10" creationId="{C6D0A059-4E20-5002-92CD-6E67D99B3B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9520" y="4669653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Pamětní místa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 smtClean="0">
                <a:solidFill>
                  <a:srgbClr val="002060"/>
                </a:solidFill>
              </a:rPr>
              <a:t>kulturní paměť: ten zatracený propletenec mezi dějinami a pamětí</a:t>
            </a:r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9866" r="25200" b="18667"/>
          <a:stretch/>
        </p:blipFill>
        <p:spPr>
          <a:xfrm>
            <a:off x="520798" y="1069700"/>
            <a:ext cx="4087777" cy="3511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231" r="7500"/>
          <a:stretch/>
        </p:blipFill>
        <p:spPr>
          <a:xfrm>
            <a:off x="4754411" y="1069700"/>
            <a:ext cx="3836118" cy="3502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116070" y="270888"/>
            <a:ext cx="4764942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Transformations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between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4" y="127119"/>
            <a:ext cx="1875594" cy="26724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2" y="1097280"/>
            <a:ext cx="6722896" cy="53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 descr="Obsah obrázku budova, exteriér, obloha, silnice&#10;&#10;Popis byl vytvořen automaticky">
            <a:extLst>
              <a:ext uri="{FF2B5EF4-FFF2-40B4-BE49-F238E27FC236}">
                <a16:creationId xmlns:a16="http://schemas.microsoft.com/office/drawing/2014/main" xmlns="" id="{53A771E6-8AB7-DB04-0E3C-2997B3ECF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9" y="4411874"/>
            <a:ext cx="2843885" cy="21329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F85395C7-122F-101A-6643-C5D1B6A68E4B}"/>
              </a:ext>
            </a:extLst>
          </p:cNvPr>
          <p:cNvSpPr/>
          <p:nvPr/>
        </p:nvSpPr>
        <p:spPr bwMode="auto">
          <a:xfrm>
            <a:off x="2116242" y="660176"/>
            <a:ext cx="4039747" cy="3454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Různé m</a:t>
            </a:r>
            <a:r>
              <a:rPr kumimoji="0" lang="cs-CZ" sz="18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anifestace </a:t>
            </a: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kulturní </a:t>
            </a: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paměti: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76CFAEB-5B8A-B906-0AF6-172AF626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2" y="1141446"/>
            <a:ext cx="5676523" cy="31099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1E9BF0D9-CB4F-3F3E-28C9-F70B0443AF19}"/>
              </a:ext>
            </a:extLst>
          </p:cNvPr>
          <p:cNvSpPr/>
          <p:nvPr/>
        </p:nvSpPr>
        <p:spPr bwMode="auto">
          <a:xfrm>
            <a:off x="6249552" y="1005643"/>
            <a:ext cx="2106795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Nadace paměť‘ národa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pic>
        <p:nvPicPr>
          <p:cNvPr id="13" name="Obrázek 12" descr="Obsah obrázku osoba, zeď, muž, stojící&#10;&#10;Popis byl vytvořen automaticky">
            <a:extLst>
              <a:ext uri="{FF2B5EF4-FFF2-40B4-BE49-F238E27FC236}">
                <a16:creationId xmlns:a16="http://schemas.microsoft.com/office/drawing/2014/main" xmlns="" id="{026572E6-937E-B4FA-76A7-62A5A7FD8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43" y="2664386"/>
            <a:ext cx="4076814" cy="23574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6F87BD2A-E1DE-BAB6-7DEF-DF62AC49D869}"/>
              </a:ext>
            </a:extLst>
          </p:cNvPr>
          <p:cNvSpPr/>
          <p:nvPr/>
        </p:nvSpPr>
        <p:spPr bwMode="auto">
          <a:xfrm>
            <a:off x="7450470" y="2872616"/>
            <a:ext cx="1331393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Jára Cimrman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xmlns="" id="{40A8670B-5C28-D6F1-FAA6-36FAD3D1D1FF}"/>
              </a:ext>
            </a:extLst>
          </p:cNvPr>
          <p:cNvSpPr/>
          <p:nvPr/>
        </p:nvSpPr>
        <p:spPr bwMode="auto">
          <a:xfrm>
            <a:off x="479832" y="4311412"/>
            <a:ext cx="1516723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Brněnský orloj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xmlns="" id="{0FE7000C-00FA-C8E4-ACE6-D2AF7E405303}"/>
              </a:ext>
            </a:extLst>
          </p:cNvPr>
          <p:cNvSpPr/>
          <p:nvPr/>
        </p:nvSpPr>
        <p:spPr bwMode="auto">
          <a:xfrm>
            <a:off x="4136116" y="5146450"/>
            <a:ext cx="4226872" cy="13899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O jaké místo paměti se jedná?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O která fakta se místo paměti opírá?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S jakou metodou pracuje?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Na jaké tradice navazuje?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Pro kterou sociální skupinu je určen?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n-lt"/>
              </a:rPr>
              <a:t>- V čem je problematický/kontroverzní?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xmlns="" id="{6038319D-35B1-FA30-00A5-49484DF61C1D}"/>
              </a:ext>
            </a:extLst>
          </p:cNvPr>
          <p:cNvSpPr/>
          <p:nvPr/>
        </p:nvSpPr>
        <p:spPr bwMode="auto">
          <a:xfrm>
            <a:off x="7112501" y="5634202"/>
            <a:ext cx="1872060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10 min reflexe</a:t>
            </a:r>
          </a:p>
        </p:txBody>
      </p:sp>
    </p:spTree>
    <p:extLst>
      <p:ext uri="{BB962C8B-B14F-4D97-AF65-F5344CB8AC3E}">
        <p14:creationId xmlns:p14="http://schemas.microsoft.com/office/powerpoint/2010/main" val="2428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2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1078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18.10</a:t>
            </a:r>
            <a:r>
              <a:rPr lang="cs-CZ" altLang="cs-CZ" dirty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3270179"/>
            <a:ext cx="8275832" cy="1548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Přečtěte si předmluvu Knížky Kamila </a:t>
            </a:r>
            <a:r>
              <a:rPr lang="cs-CZ" sz="1800" b="1" dirty="0" err="1" smtClean="0">
                <a:latin typeface="+mn-lt"/>
              </a:rPr>
              <a:t>Činátla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smtClean="0">
                <a:latin typeface="+mn-lt"/>
              </a:rPr>
              <a:t>naše české minulosti</a:t>
            </a:r>
            <a:r>
              <a:rPr lang="cs-CZ" sz="1800" b="1" dirty="0" smtClean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- Vyberte si jednu kapitolu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- Proveďte krátký písemný rozbor (poznámky stačí) z hlediska naší tematiky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  (tedy: jak zapadá vybrané pamětní místo – divadlo, film, mohyly -  do všeobecného konceptu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  pamětních míst a kolektivní paměti (všeobecně)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- Vyberte si specifické médium kolektivní paměti (jistý film, obraz, divadelní hru, knížku)</a:t>
            </a:r>
            <a:endParaRPr lang="cs-CZ" sz="1400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895077"/>
            <a:ext cx="8275833" cy="134746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latin typeface="+mn-lt"/>
              </a:rPr>
              <a:t>Proveďte analýzu vybraného místa paměti :</a:t>
            </a:r>
            <a:endParaRPr lang="cs-CZ" sz="16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</a:t>
            </a:r>
            <a:r>
              <a:rPr lang="cs-CZ" sz="1400" b="1" dirty="0" smtClean="0">
                <a:latin typeface="+mn-lt"/>
              </a:rPr>
              <a:t>o co se jedná? Jaký význam má specifické místo (kam až vyzařuje jeho vliv)? </a:t>
            </a:r>
            <a:r>
              <a:rPr lang="cs-CZ" sz="1400" b="1" dirty="0" smtClean="0">
                <a:latin typeface="+mn-lt"/>
              </a:rPr>
              <a:t>Ve kterém 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 kontextu vzniklo? Jak se kontext změnil? Vznikla kolem něj nějaká kontroverze?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- Přineste příklady (fotky, úryvky, články atd.)</a:t>
            </a:r>
            <a:endParaRPr lang="cs-CZ" sz="1400" b="1" dirty="0" smtClean="0"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- </a:t>
            </a:r>
            <a:r>
              <a:rPr lang="cs-CZ" sz="1600" b="1" dirty="0">
                <a:latin typeface="+mn-lt"/>
              </a:rPr>
              <a:t>Připravte </a:t>
            </a:r>
            <a:r>
              <a:rPr lang="cs-CZ" sz="1600" b="1" dirty="0" smtClean="0">
                <a:latin typeface="+mn-lt"/>
              </a:rPr>
              <a:t>si na téma </a:t>
            </a:r>
            <a:r>
              <a:rPr lang="cs-CZ" sz="1600" b="1" dirty="0" smtClean="0">
                <a:latin typeface="+mn-lt"/>
              </a:rPr>
              <a:t>prezentaci (10-15 </a:t>
            </a:r>
            <a:r>
              <a:rPr lang="cs-CZ" sz="1600" b="1" dirty="0">
                <a:latin typeface="+mn-lt"/>
              </a:rPr>
              <a:t>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39050"/>
            <a:ext cx="5242407" cy="2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4319" y="4646851"/>
            <a:ext cx="6128512" cy="514995"/>
          </a:xfrm>
        </p:spPr>
        <p:txBody>
          <a:bodyPr/>
          <a:lstStyle/>
          <a:p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9866" r="25200" b="18667"/>
          <a:stretch/>
        </p:blipFill>
        <p:spPr>
          <a:xfrm>
            <a:off x="520798" y="1069700"/>
            <a:ext cx="4087777" cy="3511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231" r="7500"/>
          <a:stretch/>
        </p:blipFill>
        <p:spPr>
          <a:xfrm>
            <a:off x="4754411" y="1069700"/>
            <a:ext cx="3836118" cy="350200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1390345" y="4781793"/>
            <a:ext cx="69258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 smtClean="0"/>
              <a:t>Léčky kulturní paměti I: </a:t>
            </a:r>
          </a:p>
          <a:p>
            <a:r>
              <a:rPr lang="cs-CZ" sz="1600" b="1" dirty="0">
                <a:solidFill>
                  <a:srgbClr val="800000"/>
                </a:solidFill>
              </a:rPr>
              <a:t>D</a:t>
            </a:r>
            <a:r>
              <a:rPr lang="cs-CZ" sz="1600" b="1" dirty="0" smtClean="0">
                <a:solidFill>
                  <a:srgbClr val="800000"/>
                </a:solidFill>
              </a:rPr>
              <a:t>vakrát </a:t>
            </a:r>
            <a:r>
              <a:rPr lang="cs-CZ" sz="1600" b="1" dirty="0" err="1" smtClean="0">
                <a:solidFill>
                  <a:srgbClr val="800000"/>
                </a:solidFill>
              </a:rPr>
              <a:t>gare</a:t>
            </a:r>
            <a:r>
              <a:rPr lang="cs-CZ" sz="1600" b="1" dirty="0" smtClean="0">
                <a:solidFill>
                  <a:srgbClr val="800000"/>
                </a:solidFill>
              </a:rPr>
              <a:t> </a:t>
            </a:r>
            <a:r>
              <a:rPr lang="cs-CZ" sz="1600" b="1" dirty="0" err="1" smtClean="0">
                <a:solidFill>
                  <a:srgbClr val="800000"/>
                </a:solidFill>
              </a:rPr>
              <a:t>d´Austerlitz</a:t>
            </a:r>
            <a:endParaRPr lang="cs-CZ" sz="1400" b="1" dirty="0">
              <a:solidFill>
                <a:srgbClr val="8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1979904" y="5432050"/>
            <a:ext cx="5257342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800000"/>
                </a:solidFill>
              </a:rPr>
              <a:t>- Dvě rozdílná pamětní místa?</a:t>
            </a:r>
          </a:p>
          <a:p>
            <a:r>
              <a:rPr lang="cs-CZ" sz="1600" b="1" dirty="0" smtClean="0">
                <a:solidFill>
                  <a:srgbClr val="800000"/>
                </a:solidFill>
              </a:rPr>
              <a:t>- Rozlišný pohled na kulturní paměť ?</a:t>
            </a:r>
          </a:p>
          <a:p>
            <a:endParaRPr lang="cs-CZ" sz="16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577358" y="2390985"/>
            <a:ext cx="3657142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800000"/>
                </a:solidFill>
              </a:rPr>
              <a:t>Protivládní demonstrace,</a:t>
            </a:r>
          </a:p>
          <a:p>
            <a:r>
              <a:rPr lang="cs-CZ" sz="1600" b="1" dirty="0" smtClean="0">
                <a:solidFill>
                  <a:srgbClr val="800000"/>
                </a:solidFill>
              </a:rPr>
              <a:t>28.9., Ostrava</a:t>
            </a:r>
          </a:p>
          <a:p>
            <a:endParaRPr lang="cs-CZ" sz="1600" b="1" dirty="0">
              <a:solidFill>
                <a:srgbClr val="800000"/>
              </a:solidFill>
            </a:endParaRPr>
          </a:p>
          <a:p>
            <a:r>
              <a:rPr lang="cs-CZ" sz="1600" b="1" dirty="0" smtClean="0">
                <a:solidFill>
                  <a:srgbClr val="800000"/>
                </a:solidFill>
              </a:rPr>
              <a:t>Kolik vrstev ‚kulturní paměti‘</a:t>
            </a:r>
          </a:p>
          <a:p>
            <a:r>
              <a:rPr lang="cs-CZ" sz="1600" b="1" dirty="0" smtClean="0">
                <a:solidFill>
                  <a:srgbClr val="800000"/>
                </a:solidFill>
              </a:rPr>
              <a:t>najdete?</a:t>
            </a:r>
          </a:p>
          <a:p>
            <a:endParaRPr lang="cs-CZ" sz="1600" b="1" dirty="0" smtClean="0">
              <a:solidFill>
                <a:srgbClr val="8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577358" y="1471665"/>
            <a:ext cx="69258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 smtClean="0"/>
              <a:t>Léčky </a:t>
            </a:r>
            <a:r>
              <a:rPr lang="cs-CZ" sz="1800" b="1" dirty="0" err="1" smtClean="0"/>
              <a:t>ulturní</a:t>
            </a:r>
            <a:r>
              <a:rPr lang="cs-CZ" sz="1800" b="1" dirty="0" smtClean="0"/>
              <a:t> paměti II: </a:t>
            </a:r>
          </a:p>
          <a:p>
            <a:r>
              <a:rPr lang="cs-CZ" sz="1600" b="1" dirty="0" smtClean="0">
                <a:solidFill>
                  <a:srgbClr val="800000"/>
                </a:solidFill>
              </a:rPr>
              <a:t>Vrstvy národní paměti</a:t>
            </a:r>
            <a:endParaRPr lang="cs-CZ" sz="1400" b="1" dirty="0">
              <a:solidFill>
                <a:srgbClr val="800000"/>
              </a:solidFill>
            </a:endParaRPr>
          </a:p>
        </p:txBody>
      </p:sp>
      <p:pic>
        <p:nvPicPr>
          <p:cNvPr id="3" name="Obrázek 2" descr="Obsah obrázku text, osoba&#10;&#10;Popis byl vytvořen automaticky">
            <a:extLst>
              <a:ext uri="{FF2B5EF4-FFF2-40B4-BE49-F238E27FC236}">
                <a16:creationId xmlns:a16="http://schemas.microsoft.com/office/drawing/2014/main" xmlns="" id="{27C53EFA-7CF3-0C86-3342-09D18FAD0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5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exteriér&#10;&#10;Popis byl vytvořen automaticky">
            <a:extLst>
              <a:ext uri="{FF2B5EF4-FFF2-40B4-BE49-F238E27FC236}">
                <a16:creationId xmlns:a16="http://schemas.microsoft.com/office/drawing/2014/main" xmlns="" id="{91C5D938-7F6D-50B4-9E7F-08FE7945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00" y="73272"/>
            <a:ext cx="1294646" cy="1945507"/>
          </a:xfrm>
          <a:prstGeom prst="rect">
            <a:avLst/>
          </a:prstGeom>
        </p:spPr>
      </p:pic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2191596" y="1187625"/>
            <a:ext cx="5014963" cy="84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Propojení paměti jedince s pamětí skupiny, se kterou se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ztotožňuje (národ, politická strana,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rodina, náboženská skupina atd.)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464390" y="1185164"/>
            <a:ext cx="1651680" cy="27819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Historická paměť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6110C8D8-12CB-018E-28B5-8B651130B297}"/>
              </a:ext>
            </a:extLst>
          </p:cNvPr>
          <p:cNvSpPr/>
          <p:nvPr/>
        </p:nvSpPr>
        <p:spPr bwMode="auto">
          <a:xfrm>
            <a:off x="2191596" y="2269758"/>
            <a:ext cx="6807549" cy="155039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</a:t>
            </a:r>
            <a:r>
              <a:rPr lang="cs-CZ" sz="1400" b="1" dirty="0">
                <a:latin typeface="+mj-lt"/>
              </a:rPr>
              <a:t>Jedinec nadhodnocuje význam </a:t>
            </a:r>
            <a:r>
              <a:rPr lang="cs-CZ" sz="1400" b="1" dirty="0" smtClean="0">
                <a:latin typeface="+mj-lt"/>
              </a:rPr>
              <a:t>pamětních míst</a:t>
            </a:r>
            <a:endParaRPr lang="cs-CZ" sz="1400" b="1" dirty="0"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kolektivní paměť </a:t>
            </a:r>
            <a:r>
              <a:rPr lang="cs-CZ" sz="1400" b="1" dirty="0" smtClean="0">
                <a:latin typeface="+mj-lt"/>
              </a:rPr>
              <a:t>je postavená na výběru </a:t>
            </a:r>
            <a:r>
              <a:rPr lang="cs-CZ" sz="1400" b="1" dirty="0">
                <a:latin typeface="+mj-lt"/>
              </a:rPr>
              <a:t>historických skutečností,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latin typeface="+mj-lt"/>
              </a:rPr>
              <a:t>  její pohled je více zdeformovaný nežli historiografie </a:t>
            </a:r>
            <a:endParaRPr lang="cs-CZ" sz="1400" b="1" dirty="0"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-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Sjednocuje a odstraňuje vše, co izoluje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jedince</a:t>
            </a:r>
          </a:p>
          <a:p>
            <a:r>
              <a:rPr lang="cs-CZ" sz="1400" b="1" dirty="0" smtClean="0">
                <a:latin typeface="+mj-lt"/>
              </a:rPr>
              <a:t>- Pamětná </a:t>
            </a:r>
            <a:r>
              <a:rPr lang="cs-CZ" sz="1400" b="1" dirty="0">
                <a:latin typeface="+mj-lt"/>
              </a:rPr>
              <a:t>místa jsou skupinou využívány k různým cílům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- Jsou propojená </a:t>
            </a:r>
            <a:r>
              <a:rPr lang="cs-CZ" sz="1400" b="1" dirty="0">
                <a:latin typeface="+mj-lt"/>
              </a:rPr>
              <a:t>s</a:t>
            </a:r>
            <a:r>
              <a:rPr lang="cs-CZ" sz="1400" b="1" dirty="0" smtClean="0">
                <a:latin typeface="+mj-lt"/>
              </a:rPr>
              <a:t>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jazykem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effectLst/>
                <a:latin typeface="+mj-lt"/>
              </a:rPr>
              <a:t> skupiny, která se o ně zajímá</a:t>
            </a: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E20FE13D-4193-22A9-7F7F-E9480E4197AA}"/>
              </a:ext>
            </a:extLst>
          </p:cNvPr>
          <p:cNvSpPr/>
          <p:nvPr/>
        </p:nvSpPr>
        <p:spPr bwMode="auto">
          <a:xfrm>
            <a:off x="6038663" y="1518570"/>
            <a:ext cx="2486844" cy="71581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Události, osobností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geografická místa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9B2E22BD-B0BB-AA68-6014-4E10187E50AA}"/>
              </a:ext>
            </a:extLst>
          </p:cNvPr>
          <p:cNvSpPr/>
          <p:nvPr/>
        </p:nvSpPr>
        <p:spPr bwMode="auto">
          <a:xfrm>
            <a:off x="2191596" y="3929699"/>
            <a:ext cx="6807549" cy="168624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j-lt"/>
              </a:rPr>
              <a:t>- Zajímá </a:t>
            </a:r>
            <a:r>
              <a:rPr lang="cs-CZ" sz="1400" b="1" dirty="0">
                <a:latin typeface="+mj-lt"/>
              </a:rPr>
              <a:t>se o druhý život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pamětních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effectLst/>
                <a:latin typeface="+mj-lt"/>
              </a:rPr>
              <a:t> míst </a:t>
            </a:r>
          </a:p>
          <a:p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- Pamětní místa jsou historický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pramen,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pomáhají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effectLst/>
                <a:latin typeface="+mj-lt"/>
              </a:rPr>
              <a:t> doplnit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smtClean="0">
                <a:latin typeface="+mj-lt"/>
              </a:rPr>
              <a:t>obraz </a:t>
            </a:r>
            <a:r>
              <a:rPr lang="cs-CZ" sz="1400" b="1" dirty="0">
                <a:latin typeface="+mj-lt"/>
              </a:rPr>
              <a:t>zkoumané </a:t>
            </a:r>
            <a:endParaRPr lang="cs-CZ" sz="1400" b="1" dirty="0" smtClean="0">
              <a:latin typeface="+mj-lt"/>
            </a:endParaRPr>
          </a:p>
          <a:p>
            <a:r>
              <a:rPr lang="cs-CZ" sz="1400" b="1" dirty="0" smtClean="0">
                <a:latin typeface="+mj-lt"/>
              </a:rPr>
              <a:t>  společnosti (hlavně: mentalitu, </a:t>
            </a:r>
            <a:r>
              <a:rPr lang="cs-CZ" sz="1400" b="1" dirty="0">
                <a:latin typeface="+mj-lt"/>
              </a:rPr>
              <a:t>identita).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</a:t>
            </a:r>
            <a:r>
              <a:rPr lang="cs-CZ" sz="1400" b="1" dirty="0" smtClean="0">
                <a:latin typeface="+mj-lt"/>
              </a:rPr>
              <a:t>Jak se pamětní místa proměnila v </a:t>
            </a:r>
            <a:r>
              <a:rPr lang="cs-CZ" sz="1400" b="1" dirty="0">
                <a:latin typeface="+mj-lt"/>
              </a:rPr>
              <a:t>prostoru a čase (kde jsou </a:t>
            </a:r>
            <a:r>
              <a:rPr lang="cs-CZ" sz="1400" b="1" dirty="0" smtClean="0">
                <a:latin typeface="+mj-lt"/>
              </a:rPr>
              <a:t>umístěna?) </a:t>
            </a:r>
            <a:endParaRPr lang="cs-CZ" sz="1400" b="1" dirty="0"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latin typeface="+mj-lt"/>
              </a:rPr>
              <a:t>- Jak jsou propojena s k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olektivní paměti? </a:t>
            </a: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Orální </a:t>
            </a:r>
            <a:r>
              <a:rPr lang="cs-CZ" sz="1400" b="1" dirty="0" smtClean="0">
                <a:latin typeface="+mj-lt"/>
              </a:rPr>
              <a:t>historie jako pamětní místo</a:t>
            </a:r>
            <a:endParaRPr lang="cs-CZ" sz="1400" b="1" dirty="0"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</a:t>
            </a:r>
            <a:r>
              <a:rPr lang="cs-CZ" sz="1400" b="1" dirty="0" smtClean="0">
                <a:latin typeface="+mj-lt"/>
              </a:rPr>
              <a:t>Proč se některá místa paměti zapomínají (</a:t>
            </a:r>
            <a:r>
              <a:rPr lang="cs-CZ" sz="1400" b="1" dirty="0" err="1" smtClean="0">
                <a:latin typeface="+mj-lt"/>
              </a:rPr>
              <a:t>damnatio</a:t>
            </a:r>
            <a:r>
              <a:rPr lang="cs-CZ" sz="1400" b="1" dirty="0" smtClean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memoriae</a:t>
            </a:r>
            <a:r>
              <a:rPr lang="cs-CZ" sz="1400" b="1" dirty="0" smtClean="0">
                <a:latin typeface="+mj-lt"/>
              </a:rPr>
              <a:t>)?</a:t>
            </a:r>
            <a:endParaRPr lang="cs-CZ" sz="1400" b="1" dirty="0"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BCCA22B5-2A21-B3F7-8DE9-0766158477DE}"/>
              </a:ext>
            </a:extLst>
          </p:cNvPr>
          <p:cNvSpPr/>
          <p:nvPr/>
        </p:nvSpPr>
        <p:spPr bwMode="auto">
          <a:xfrm>
            <a:off x="525092" y="3929699"/>
            <a:ext cx="1530276" cy="73019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II. historická,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kategorie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359220" y="1956154"/>
            <a:ext cx="1651680" cy="55646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Pamětní místa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jako:</a:t>
            </a: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EEE55EB8-7AFB-E69D-7F9C-3246ED5DBBA0}"/>
              </a:ext>
            </a:extLst>
          </p:cNvPr>
          <p:cNvSpPr/>
          <p:nvPr/>
        </p:nvSpPr>
        <p:spPr bwMode="auto">
          <a:xfrm>
            <a:off x="510270" y="2428003"/>
            <a:ext cx="1530276" cy="7301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I. Sociální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6064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4.10.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275832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vidí v dějinách diskurzu o kolektivní paměť?</a:t>
            </a:r>
          </a:p>
          <a:p>
            <a:r>
              <a:rPr lang="cs-CZ" sz="1400" b="1" dirty="0">
                <a:latin typeface="+mn-lt"/>
              </a:rPr>
              <a:t>     - Jak popisuje poměr mezi identitou, pamětí a </a:t>
            </a:r>
            <a:r>
              <a:rPr lang="cs-CZ" sz="1400" b="1" dirty="0" err="1">
                <a:latin typeface="+mn-lt"/>
              </a:rPr>
              <a:t>dějinamy</a:t>
            </a:r>
            <a:r>
              <a:rPr lang="cs-CZ" sz="1400" b="1" dirty="0">
                <a:latin typeface="+mn-lt"/>
              </a:rPr>
              <a:t>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33989"/>
            <a:ext cx="8275833" cy="134746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jehož význam se změnil:</a:t>
            </a:r>
          </a:p>
          <a:p>
            <a:r>
              <a:rPr lang="cs-CZ" sz="1600" b="1" dirty="0">
                <a:latin typeface="+mn-lt"/>
              </a:rPr>
              <a:t>   - rozeberte jeho proměnu jeho funkce (pro kterou sociální skupinu byl určen? Jak</a:t>
            </a:r>
          </a:p>
          <a:p>
            <a:r>
              <a:rPr lang="cs-CZ" sz="1600" b="1" dirty="0">
                <a:latin typeface="+mn-lt"/>
              </a:rPr>
              <a:t>     to vypadá dnes? Které tradice jsou stejné, které se proměnili? Proč se stal</a:t>
            </a:r>
          </a:p>
          <a:p>
            <a:r>
              <a:rPr lang="cs-CZ" sz="1600" b="1" dirty="0">
                <a:latin typeface="+mn-lt"/>
              </a:rPr>
              <a:t>     kontroverzní atd.? </a:t>
            </a:r>
          </a:p>
          <a:p>
            <a:r>
              <a:rPr lang="cs-CZ" sz="1600" b="1" dirty="0">
                <a:latin typeface="+mn-lt"/>
              </a:rPr>
              <a:t>   - Připravte si krátkou prezentaci (3-5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477346" y="78396"/>
            <a:ext cx="3376942" cy="39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4.10.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275832" cy="11289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vidí v dějinách diskurzu o kolektivní paměť?</a:t>
            </a:r>
          </a:p>
          <a:p>
            <a:r>
              <a:rPr lang="cs-CZ" sz="1400" b="1" dirty="0">
                <a:latin typeface="+mn-lt"/>
              </a:rPr>
              <a:t>     - Jak popisuje poměr mezi identitou, pamětí a </a:t>
            </a:r>
            <a:r>
              <a:rPr lang="cs-CZ" sz="1400" b="1" dirty="0" err="1">
                <a:latin typeface="+mn-lt"/>
              </a:rPr>
              <a:t>dějinamy</a:t>
            </a:r>
            <a:r>
              <a:rPr lang="cs-CZ" sz="1400" b="1" dirty="0">
                <a:latin typeface="+mn-lt"/>
              </a:rPr>
              <a:t>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33989"/>
            <a:ext cx="8275833" cy="134746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jehož význam se změnil:</a:t>
            </a:r>
          </a:p>
          <a:p>
            <a:r>
              <a:rPr lang="cs-CZ" sz="1600" b="1" dirty="0">
                <a:latin typeface="+mn-lt"/>
              </a:rPr>
              <a:t>   - rozeberte jeho proměnu jeho funkce (pro kterou sociální skupinu byl určen? Jak</a:t>
            </a:r>
          </a:p>
          <a:p>
            <a:r>
              <a:rPr lang="cs-CZ" sz="1600" b="1" dirty="0">
                <a:latin typeface="+mn-lt"/>
              </a:rPr>
              <a:t>     to vypadá dnes? Které tradice jsou stejné, které se proměnili? Proč se stal</a:t>
            </a:r>
          </a:p>
          <a:p>
            <a:r>
              <a:rPr lang="cs-CZ" sz="1600" b="1" dirty="0">
                <a:latin typeface="+mn-lt"/>
              </a:rPr>
              <a:t>     kontroverzní atd.? </a:t>
            </a:r>
          </a:p>
          <a:p>
            <a:r>
              <a:rPr lang="cs-CZ" sz="1600" b="1" dirty="0">
                <a:latin typeface="+mn-lt"/>
              </a:rPr>
              <a:t>   - Připravte si krátkou prezentaci (3-5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477346" y="78396"/>
            <a:ext cx="3376942" cy="39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3283968" y="2883098"/>
            <a:ext cx="5220135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Aleida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</a:t>
            </a:r>
            <a:r>
              <a:rPr kumimoji="0" lang="cs-CZ" sz="1600" b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Assmann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(*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1947)</a:t>
            </a: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Německá Anglistka, </a:t>
            </a:r>
            <a:r>
              <a:rPr lang="cs-CZ" sz="1400" b="1" dirty="0" err="1" smtClean="0">
                <a:solidFill>
                  <a:schemeClr val="bg2"/>
                </a:solidFill>
                <a:latin typeface="+mn-lt"/>
              </a:rPr>
              <a:t>Egiptoložka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, Literární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      a kulturní vědkyně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Studium a akademická kvalifikace v Heidelbergu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Manželka kulturního vědce Jana </a:t>
            </a:r>
            <a:r>
              <a:rPr lang="cs-CZ" sz="1400" b="1" dirty="0" err="1" smtClean="0">
                <a:solidFill>
                  <a:schemeClr val="bg2"/>
                </a:solidFill>
                <a:latin typeface="+mn-lt"/>
              </a:rPr>
              <a:t>Assmanna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 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Specializace na kulturní paměť a zapomínání 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      nová definice pojmu ‚antisemitismus‘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3430105" y="5239140"/>
            <a:ext cx="3778877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i="1" dirty="0" smtClean="0">
                <a:solidFill>
                  <a:srgbClr val="800000"/>
                </a:solidFill>
              </a:rPr>
              <a:t>‚</a:t>
            </a:r>
            <a:r>
              <a:rPr lang="pl-PL" sz="1600" b="1" i="1" dirty="0">
                <a:solidFill>
                  <a:srgbClr val="800000"/>
                </a:solidFill>
              </a:rPr>
              <a:t>Vzpomínat znamená pracovat na </a:t>
            </a:r>
            <a:r>
              <a:rPr lang="pl-PL" sz="1600" b="1" i="1" dirty="0" smtClean="0">
                <a:solidFill>
                  <a:srgbClr val="800000"/>
                </a:solidFill>
              </a:rPr>
              <a:t>budoucnosti’</a:t>
            </a:r>
            <a:endParaRPr lang="cs-CZ" sz="1400" dirty="0">
              <a:solidFill>
                <a:srgbClr val="8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222248"/>
            <a:ext cx="2359152" cy="31455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6" y="4202239"/>
            <a:ext cx="2095500" cy="1800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14" y="198737"/>
            <a:ext cx="2125874" cy="30290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4" y="198737"/>
            <a:ext cx="1497329" cy="232917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91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2134834" y="1448158"/>
            <a:ext cx="6807549" cy="532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- Jednotlivec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není součástí kolektivní paměti; 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ta je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vytvářená společnosti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  i když má za potřebí vzpomínek jednotlivce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464390" y="1185164"/>
            <a:ext cx="1651680" cy="27819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Historická paměť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6110C8D8-12CB-018E-28B5-8B651130B297}"/>
              </a:ext>
            </a:extLst>
          </p:cNvPr>
          <p:cNvSpPr/>
          <p:nvPr/>
        </p:nvSpPr>
        <p:spPr bwMode="auto">
          <a:xfrm>
            <a:off x="2134834" y="2058482"/>
            <a:ext cx="6807549" cy="95226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Existují </a:t>
            </a:r>
            <a:r>
              <a:rPr lang="cs-CZ" sz="1400" b="1" dirty="0">
                <a:latin typeface="+mj-lt"/>
              </a:rPr>
              <a:t>t</a:t>
            </a:r>
            <a:r>
              <a:rPr lang="cs-CZ" sz="1400" b="1" dirty="0" smtClean="0">
                <a:latin typeface="+mj-lt"/>
              </a:rPr>
              <a:t>ři </a:t>
            </a:r>
            <a:r>
              <a:rPr lang="cs-CZ" sz="1400" b="1" dirty="0">
                <a:latin typeface="+mj-lt"/>
              </a:rPr>
              <a:t>typy </a:t>
            </a:r>
            <a:r>
              <a:rPr lang="cs-CZ" sz="1400" b="1" dirty="0" smtClean="0">
                <a:latin typeface="+mj-lt"/>
              </a:rPr>
              <a:t>paměti:</a:t>
            </a:r>
            <a:endParaRPr lang="cs-CZ" sz="1400" b="1" dirty="0"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- </a:t>
            </a:r>
            <a:r>
              <a:rPr lang="cs-CZ" sz="1400" b="1" u="sng" dirty="0">
                <a:latin typeface="+mj-lt"/>
              </a:rPr>
              <a:t>specifická</a:t>
            </a:r>
            <a:r>
              <a:rPr lang="cs-CZ" sz="1400" b="1" dirty="0">
                <a:latin typeface="+mj-lt"/>
              </a:rPr>
              <a:t>: </a:t>
            </a:r>
            <a:r>
              <a:rPr lang="cs-CZ" sz="1400" b="1" dirty="0" smtClean="0">
                <a:latin typeface="+mj-lt"/>
              </a:rPr>
              <a:t>předurčené </a:t>
            </a:r>
            <a:r>
              <a:rPr lang="cs-CZ" sz="1400" b="1" dirty="0">
                <a:latin typeface="+mj-lt"/>
              </a:rPr>
              <a:t>chování živočichů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- </a:t>
            </a:r>
            <a:r>
              <a:rPr lang="cs-CZ" sz="1400" b="1" u="sng" dirty="0">
                <a:latin typeface="+mj-lt"/>
              </a:rPr>
              <a:t>etnická:</a:t>
            </a:r>
            <a:r>
              <a:rPr lang="cs-CZ" sz="1400" b="1" dirty="0">
                <a:latin typeface="+mj-lt"/>
              </a:rPr>
              <a:t> reprodukce chování v lidské společnosti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- </a:t>
            </a:r>
            <a:r>
              <a:rPr lang="cs-CZ" sz="1400" b="1" u="sng" dirty="0">
                <a:latin typeface="+mj-lt"/>
              </a:rPr>
              <a:t>umělá</a:t>
            </a:r>
            <a:r>
              <a:rPr lang="cs-CZ" sz="1400" b="1" dirty="0">
                <a:latin typeface="+mj-lt"/>
              </a:rPr>
              <a:t>: reprodukce mechanických úkonů </a:t>
            </a:r>
            <a:r>
              <a:rPr lang="cs-CZ" sz="1400" b="1" dirty="0" smtClean="0">
                <a:latin typeface="+mj-lt"/>
              </a:rPr>
              <a:t>bez přemýšlení (instinkt</a:t>
            </a:r>
            <a:r>
              <a:rPr lang="cs-CZ" sz="1400" b="1" dirty="0">
                <a:latin typeface="+mj-lt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E20FE13D-4193-22A9-7F7F-E9480E4197AA}"/>
              </a:ext>
            </a:extLst>
          </p:cNvPr>
          <p:cNvSpPr/>
          <p:nvPr/>
        </p:nvSpPr>
        <p:spPr bwMode="auto">
          <a:xfrm>
            <a:off x="416460" y="1496270"/>
            <a:ext cx="1775136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Émile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Durkheim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9B2E22BD-B0BB-AA68-6014-4E10187E50AA}"/>
              </a:ext>
            </a:extLst>
          </p:cNvPr>
          <p:cNvSpPr/>
          <p:nvPr/>
        </p:nvSpPr>
        <p:spPr bwMode="auto">
          <a:xfrm>
            <a:off x="2134834" y="3119081"/>
            <a:ext cx="6807549" cy="1384652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Kolektivních pamětí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existuje většinou několik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vedle sebe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 paměť je otázka kultury, ne biologie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V rámci socializace člověk přebírá vzorce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společenského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chování a myšlení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- Individuální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paměť je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propojením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různých kolektivních pamětí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(na základě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</a:t>
            </a:r>
            <a:r>
              <a:rPr lang="cs-CZ" sz="1400" b="1" dirty="0" smtClean="0">
                <a:latin typeface="+mj-lt"/>
              </a:rPr>
              <a:t>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vzdělání,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cs-CZ" sz="1400" b="1" dirty="0" smtClean="0">
                <a:latin typeface="+mj-lt"/>
              </a:rPr>
              <a:t>příslušnosti </a:t>
            </a:r>
            <a:r>
              <a:rPr lang="cs-CZ" sz="1400" b="1" dirty="0">
                <a:latin typeface="+mj-lt"/>
              </a:rPr>
              <a:t>k </a:t>
            </a:r>
            <a:r>
              <a:rPr lang="cs-CZ" sz="1400" b="1" dirty="0" smtClean="0">
                <a:latin typeface="+mj-lt"/>
              </a:rPr>
              <a:t>sociální, etnické, náboženské </a:t>
            </a:r>
            <a:r>
              <a:rPr lang="cs-CZ" sz="1400" b="1" dirty="0">
                <a:latin typeface="+mj-lt"/>
              </a:rPr>
              <a:t>skupině)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 paměť je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shodou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mezi individuální a různými kolektivními paměti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BCCA22B5-2A21-B3F7-8DE9-0766158477DE}"/>
              </a:ext>
            </a:extLst>
          </p:cNvPr>
          <p:cNvSpPr/>
          <p:nvPr/>
        </p:nvSpPr>
        <p:spPr bwMode="auto">
          <a:xfrm>
            <a:off x="201618" y="3046205"/>
            <a:ext cx="1989978" cy="406675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Maurice </a:t>
            </a: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Halbwachs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0A6E725C-D944-7BDF-F320-C867475239CE}"/>
              </a:ext>
            </a:extLst>
          </p:cNvPr>
          <p:cNvSpPr/>
          <p:nvPr/>
        </p:nvSpPr>
        <p:spPr bwMode="auto">
          <a:xfrm>
            <a:off x="295240" y="2195113"/>
            <a:ext cx="1989979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André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Leroi-Gourhan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DF3B6574-6A84-71FC-B002-441D0E2CB6F8}"/>
              </a:ext>
            </a:extLst>
          </p:cNvPr>
          <p:cNvSpPr/>
          <p:nvPr/>
        </p:nvSpPr>
        <p:spPr bwMode="auto">
          <a:xfrm>
            <a:off x="340934" y="4384501"/>
            <a:ext cx="1775136" cy="76881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Jan a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Aleida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Assmannovi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64AEF585-4748-6AEB-819B-F768C3284B3B}"/>
              </a:ext>
            </a:extLst>
          </p:cNvPr>
          <p:cNvSpPr/>
          <p:nvPr/>
        </p:nvSpPr>
        <p:spPr bwMode="auto">
          <a:xfrm>
            <a:off x="2134834" y="4572244"/>
            <a:ext cx="6807549" cy="210016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Kolektivní paměť je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lokalizovaná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mimo individuální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paměť </a:t>
            </a: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- Jak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dlouho se taková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paměť má udržet,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jak je organizována, je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předurčeno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 kulturním okruhem, ve kterém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vznikla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</a:t>
            </a:r>
            <a:r>
              <a:rPr lang="cs-CZ" sz="1400" b="1" dirty="0" smtClean="0">
                <a:latin typeface="+mj-lt"/>
              </a:rPr>
              <a:t>Existují čtyři </a:t>
            </a:r>
            <a:r>
              <a:rPr lang="cs-CZ" sz="1400" b="1" dirty="0">
                <a:latin typeface="+mj-lt"/>
              </a:rPr>
              <a:t>typy kolektivní paměti: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- </a:t>
            </a:r>
            <a:r>
              <a:rPr lang="cs-CZ" sz="1400" b="1" u="sng" dirty="0">
                <a:latin typeface="+mj-lt"/>
              </a:rPr>
              <a:t>mimetická</a:t>
            </a:r>
            <a:r>
              <a:rPr lang="cs-CZ" sz="1400" b="1" dirty="0">
                <a:latin typeface="+mj-lt"/>
              </a:rPr>
              <a:t>: sociální jednání přenášené napodobováním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  - </a:t>
            </a:r>
            <a:r>
              <a:rPr kumimoji="0" lang="cs-CZ" sz="1400" b="1" u="sng" strike="noStrike" cap="none" normalizeH="0" baseline="0" dirty="0">
                <a:ln>
                  <a:noFill/>
                </a:ln>
                <a:effectLst/>
                <a:latin typeface="+mj-lt"/>
              </a:rPr>
              <a:t>paměť věcí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- </a:t>
            </a:r>
            <a:r>
              <a:rPr lang="cs-CZ" sz="1400" b="1" u="sng" dirty="0">
                <a:latin typeface="+mj-lt"/>
              </a:rPr>
              <a:t>paměť komunikativní</a:t>
            </a:r>
            <a:r>
              <a:rPr lang="cs-CZ" sz="1400" b="1" dirty="0">
                <a:latin typeface="+mj-lt"/>
              </a:rPr>
              <a:t>: předávaná </a:t>
            </a:r>
            <a:r>
              <a:rPr lang="cs-CZ" sz="1400" b="1" dirty="0" smtClean="0">
                <a:latin typeface="+mj-lt"/>
              </a:rPr>
              <a:t>řečí (</a:t>
            </a:r>
            <a:r>
              <a:rPr lang="cs-CZ" sz="1400" b="1" dirty="0" err="1" smtClean="0">
                <a:latin typeface="+mj-lt"/>
              </a:rPr>
              <a:t>oralita</a:t>
            </a:r>
            <a:r>
              <a:rPr lang="cs-CZ" sz="1400" b="1" dirty="0">
                <a:latin typeface="+mj-lt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  - </a:t>
            </a:r>
            <a:r>
              <a:rPr kumimoji="0" lang="cs-CZ" sz="1400" b="1" u="sng" strike="noStrike" cap="none" normalizeH="0" baseline="0" dirty="0">
                <a:ln>
                  <a:noFill/>
                </a:ln>
                <a:effectLst/>
                <a:latin typeface="+mj-lt"/>
              </a:rPr>
              <a:t>paměť kulturní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: vnější manifestace,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do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effectLst/>
                <a:latin typeface="+mj-lt"/>
              </a:rPr>
              <a:t> kterých jsou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uložené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informace v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zakódované podobě =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tj. symboly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, obřady, </a:t>
            </a:r>
            <a:r>
              <a:rPr kumimoji="0" lang="cs-CZ" sz="1400" b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známé v rámci skupinové identity</a:t>
            </a: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 </a:t>
            </a: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xmlns="" id="{95747888-D6CE-7641-9F1B-95D2A2F871E5}"/>
              </a:ext>
            </a:extLst>
          </p:cNvPr>
          <p:cNvSpPr/>
          <p:nvPr/>
        </p:nvSpPr>
        <p:spPr bwMode="auto">
          <a:xfrm>
            <a:off x="6310267" y="608442"/>
            <a:ext cx="2486844" cy="715819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Přední myslitelé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paměti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xmlns="" id="{0BD47B89-51AE-8B60-7859-6EA3B8CE7EF8}"/>
              </a:ext>
            </a:extLst>
          </p:cNvPr>
          <p:cNvSpPr/>
          <p:nvPr/>
        </p:nvSpPr>
        <p:spPr bwMode="auto">
          <a:xfrm>
            <a:off x="4998666" y="4057535"/>
            <a:ext cx="3798445" cy="236530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Problém plynoucí mezery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(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floating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 gap)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- Jan </a:t>
            </a:r>
            <a:r>
              <a:rPr lang="cs-CZ" sz="1400" b="1" dirty="0" err="1">
                <a:solidFill>
                  <a:srgbClr val="FFFFCC"/>
                </a:solidFill>
                <a:latin typeface="+mn-lt"/>
              </a:rPr>
              <a:t>Vansina</a:t>
            </a:r>
            <a:r>
              <a:rPr lang="cs-CZ" sz="1400" b="1" dirty="0">
                <a:solidFill>
                  <a:srgbClr val="FFFFCC"/>
                </a:solidFill>
                <a:latin typeface="+mn-lt"/>
              </a:rPr>
              <a:t>: čím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dále </a:t>
            </a:r>
            <a:r>
              <a:rPr lang="cs-CZ" sz="1400" b="1" dirty="0">
                <a:solidFill>
                  <a:srgbClr val="FFFFCC"/>
                </a:solidFill>
                <a:latin typeface="+mn-lt"/>
              </a:rPr>
              <a:t>je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událost </a:t>
            </a: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   vzdálená v dějinách, </a:t>
            </a:r>
            <a:r>
              <a:rPr lang="cs-CZ" sz="1400" b="1" dirty="0">
                <a:solidFill>
                  <a:srgbClr val="FFFFCC"/>
                </a:solidFill>
                <a:latin typeface="+mn-lt"/>
              </a:rPr>
              <a:t>tím méně o ní víme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- Ústní tradice s ztrácí po třech až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 čtyřech generacích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- Po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80 </a:t>
            </a:r>
            <a:r>
              <a:rPr lang="cs-CZ" sz="1400" b="1" dirty="0">
                <a:solidFill>
                  <a:srgbClr val="FFFFCC"/>
                </a:solidFill>
                <a:latin typeface="+mn-lt"/>
              </a:rPr>
              <a:t>až 100 letech vzniká mezera, ve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 které se rodí mýty,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zakládají se oficiální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 historické tradice</a:t>
            </a:r>
            <a:r>
              <a:rPr lang="cs-CZ" sz="1400" b="1" dirty="0">
                <a:solidFill>
                  <a:srgbClr val="FFFFCC"/>
                </a:solidFill>
                <a:latin typeface="+mn-lt"/>
              </a:rPr>
              <a:t>, 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staví se monumenty</a:t>
            </a: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9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" grpId="0" animBg="1"/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116070" y="270888"/>
            <a:ext cx="4764942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Transformations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between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460766" y="1187260"/>
            <a:ext cx="1738452" cy="5521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Komplexní vztahy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m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ezi:</a:t>
            </a: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4" y="127119"/>
            <a:ext cx="1875594" cy="26724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57" y="1089120"/>
            <a:ext cx="4199368" cy="22451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xmlns="" id="{0BD47B89-51AE-8B60-7859-6EA3B8CE7EF8}"/>
              </a:ext>
            </a:extLst>
          </p:cNvPr>
          <p:cNvSpPr/>
          <p:nvPr/>
        </p:nvSpPr>
        <p:spPr bwMode="auto">
          <a:xfrm>
            <a:off x="387614" y="3450983"/>
            <a:ext cx="8418058" cy="314184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Tří fáze vztahů mezi kulturní paměti a dějepisem: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1. Do roku 1800: </a:t>
            </a:r>
            <a:r>
              <a:rPr lang="pl-PL" sz="1600" b="1" dirty="0">
                <a:solidFill>
                  <a:srgbClr val="800000"/>
                </a:solidFill>
                <a:latin typeface="+mn-lt"/>
              </a:rPr>
              <a:t>totožnost mezi historií a </a:t>
            </a:r>
            <a:r>
              <a:rPr lang="pl-PL" sz="1600" b="1" dirty="0" smtClean="0">
                <a:solidFill>
                  <a:srgbClr val="800000"/>
                </a:solidFill>
                <a:latin typeface="+mn-lt"/>
              </a:rPr>
              <a:t>pamětí </a:t>
            </a:r>
          </a:p>
          <a:p>
            <a:r>
              <a:rPr kumimoji="0" lang="pl-PL" sz="1400" b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- Co se píše,</a:t>
            </a:r>
            <a:r>
              <a:rPr kumimoji="0" lang="pl-PL" sz="1400" b="1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 te to, na co si musíme vzpomínát z jistého (ideologického) uhlu pohledu</a:t>
            </a:r>
          </a:p>
          <a:p>
            <a:endParaRPr kumimoji="0" lang="cs-CZ" sz="12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2. Do první poloviny 20. století: Polarita mezi historií a pamětí</a:t>
            </a:r>
          </a:p>
          <a:p>
            <a:r>
              <a:rPr kumimoji="0" lang="cs-CZ" sz="1400" b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- Vznik kritického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 myšlení a metodického aparátu, vůbec: povolání historika</a:t>
            </a:r>
          </a:p>
          <a:p>
            <a:r>
              <a:rPr kumimoji="0" lang="cs-CZ" sz="1400" b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- Historie je věda založená na faktech, kulturní paměť je </a:t>
            </a:r>
            <a:r>
              <a:rPr kumimoji="0" lang="cs-CZ" sz="1400" b="1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roditelka</a:t>
            </a:r>
            <a:r>
              <a:rPr kumimoji="0" lang="cs-CZ" sz="1400" b="1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 mýtů</a:t>
            </a:r>
          </a:p>
          <a:p>
            <a:endParaRPr kumimoji="0" lang="cs-CZ" sz="1200" b="1" u="none" strike="noStrike" cap="none" normalizeH="0" dirty="0" smtClean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3. Po roce 1968: interakce/propojení historie a kulturní paměti</a:t>
            </a:r>
          </a:p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- Vzpomínání a vytváření historie jsou propojeny osobou historika a podmíněny jeho pohledem</a:t>
            </a:r>
          </a:p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  na minulost</a:t>
            </a:r>
          </a:p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- Není možné odideologizovat kulturní paměť‘, bez toho, že přes ní převlečeme jinou ideologií</a:t>
            </a:r>
            <a:endParaRPr kumimoji="0" lang="cs-CZ" sz="1400" b="1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70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109</TotalTime>
  <Words>1102</Words>
  <Application>Microsoft Office PowerPoint</Application>
  <PresentationFormat>Předvádění na obrazovce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Metodika XI.  Pamětní místa lieux de mémoire  kulturní paměť: ten zatracený propletenec mezi dějinami a pamětí     </vt:lpstr>
      <vt:lpstr>     </vt:lpstr>
      <vt:lpstr>Prezentace aplikace PowerPoint</vt:lpstr>
      <vt:lpstr>Prezentace aplikace PowerPoint</vt:lpstr>
      <vt:lpstr>Úkoly 4.10.</vt:lpstr>
      <vt:lpstr>Úkoly 4.10.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18.10.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178</cp:revision>
  <cp:lastPrinted>2019-09-24T07:27:02Z</cp:lastPrinted>
  <dcterms:created xsi:type="dcterms:W3CDTF">2015-11-23T07:04:47Z</dcterms:created>
  <dcterms:modified xsi:type="dcterms:W3CDTF">2022-10-07T08:30:53Z</dcterms:modified>
</cp:coreProperties>
</file>