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8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4073-6666-49AD-8BD8-514047E5A733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E23C-B944-4819-B75F-6E769B8EB0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32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4073-6666-49AD-8BD8-514047E5A733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E23C-B944-4819-B75F-6E769B8EB0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3281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4073-6666-49AD-8BD8-514047E5A733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E23C-B944-4819-B75F-6E769B8EB0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1252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4073-6666-49AD-8BD8-514047E5A733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E23C-B944-4819-B75F-6E769B8EB0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618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4073-6666-49AD-8BD8-514047E5A733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E23C-B944-4819-B75F-6E769B8EB0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998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4073-6666-49AD-8BD8-514047E5A733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E23C-B944-4819-B75F-6E769B8EB0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6438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4073-6666-49AD-8BD8-514047E5A733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E23C-B944-4819-B75F-6E769B8EB0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049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4073-6666-49AD-8BD8-514047E5A733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E23C-B944-4819-B75F-6E769B8EB0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2423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4073-6666-49AD-8BD8-514047E5A733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E23C-B944-4819-B75F-6E769B8EB0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7338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4073-6666-49AD-8BD8-514047E5A733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E23C-B944-4819-B75F-6E769B8EB0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2767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B4073-6666-49AD-8BD8-514047E5A733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E23C-B944-4819-B75F-6E769B8EB0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9503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B4073-6666-49AD-8BD8-514047E5A733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7E23C-B944-4819-B75F-6E769B8EB0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2011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Předložky A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ΠΟ, ΣΕ, ΜΕ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3200" dirty="0" smtClean="0">
                <a:solidFill>
                  <a:srgbClr val="00B050"/>
                </a:solidFill>
              </a:rPr>
              <a:t>+ ΑΚ</a:t>
            </a:r>
            <a:r>
              <a:rPr lang="cs-CZ" sz="3200" dirty="0" smtClean="0">
                <a:solidFill>
                  <a:srgbClr val="00B050"/>
                </a:solidFill>
              </a:rPr>
              <a:t>UZATIV</a:t>
            </a:r>
            <a:endParaRPr lang="cs-CZ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181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94300"/>
          </a:xfrm>
          <a:solidFill>
            <a:srgbClr val="92D050"/>
          </a:solidFill>
        </p:spPr>
        <p:txBody>
          <a:bodyPr>
            <a:noAutofit/>
          </a:bodyPr>
          <a:lstStyle/>
          <a:p>
            <a:pPr algn="ctr"/>
            <a:r>
              <a:rPr lang="el-GR" sz="3600" b="1" dirty="0">
                <a:solidFill>
                  <a:schemeClr val="accent1">
                    <a:lumMod val="50000"/>
                  </a:schemeClr>
                </a:solidFill>
              </a:rPr>
              <a:t>Από πού είσαι</a:t>
            </a:r>
            <a:r>
              <a:rPr lang="el-GR" sz="3600" b="1" dirty="0">
                <a:solidFill>
                  <a:schemeClr val="accent5">
                    <a:lumMod val="75000"/>
                  </a:schemeClr>
                </a:solidFill>
              </a:rPr>
              <a:t>; / είστε;</a:t>
            </a:r>
            <a:r>
              <a:rPr lang="el-GR" sz="36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l-GR" sz="36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l-GR" sz="3600" b="1" dirty="0" smtClean="0">
                <a:solidFill>
                  <a:schemeClr val="accent1">
                    <a:lumMod val="50000"/>
                  </a:schemeClr>
                </a:solidFill>
              </a:rPr>
              <a:t>ΑΠΟ + 4. </a:t>
            </a:r>
            <a:r>
              <a:rPr lang="cs-CZ" sz="3600" b="1" dirty="0" smtClean="0">
                <a:solidFill>
                  <a:schemeClr val="accent1">
                    <a:lumMod val="50000"/>
                  </a:schemeClr>
                </a:solidFill>
              </a:rPr>
              <a:t>pád</a:t>
            </a:r>
            <a:endParaRPr lang="cs-CZ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38183"/>
            <a:ext cx="10515600" cy="4738780"/>
          </a:xfrm>
        </p:spPr>
        <p:txBody>
          <a:bodyPr/>
          <a:lstStyle/>
          <a:p>
            <a:pPr marL="0" indent="0">
              <a:buNone/>
            </a:pPr>
            <a:r>
              <a:rPr lang="el-GR" sz="2400" dirty="0">
                <a:solidFill>
                  <a:srgbClr val="00B050"/>
                </a:solidFill>
              </a:rPr>
              <a:t>ο</a:t>
            </a:r>
            <a:r>
              <a:rPr lang="el-GR" sz="2400" dirty="0" smtClean="0"/>
              <a:t> Καναδά</a:t>
            </a:r>
            <a:r>
              <a:rPr lang="el-GR" sz="2400" dirty="0" smtClean="0">
                <a:solidFill>
                  <a:srgbClr val="C00000"/>
                </a:solidFill>
              </a:rPr>
              <a:t>ς</a:t>
            </a:r>
            <a:r>
              <a:rPr lang="el-GR" sz="2400" dirty="0" smtClean="0"/>
              <a:t> – από </a:t>
            </a:r>
            <a:r>
              <a:rPr lang="el-GR" sz="2400" dirty="0" smtClean="0">
                <a:solidFill>
                  <a:srgbClr val="00B050"/>
                </a:solidFill>
              </a:rPr>
              <a:t>τον</a:t>
            </a:r>
            <a:r>
              <a:rPr lang="el-GR" sz="2400" dirty="0" smtClean="0"/>
              <a:t> Καναδά</a:t>
            </a:r>
          </a:p>
          <a:p>
            <a:pPr marL="0" indent="0">
              <a:buNone/>
            </a:pPr>
            <a:r>
              <a:rPr lang="el-GR" sz="2400" dirty="0">
                <a:solidFill>
                  <a:srgbClr val="00B050"/>
                </a:solidFill>
              </a:rPr>
              <a:t>ο</a:t>
            </a:r>
            <a:r>
              <a:rPr lang="el-GR" sz="2400" dirty="0" smtClean="0"/>
              <a:t> Βόλο</a:t>
            </a:r>
            <a:r>
              <a:rPr lang="el-GR" sz="2400" dirty="0" smtClean="0">
                <a:solidFill>
                  <a:srgbClr val="C00000"/>
                </a:solidFill>
              </a:rPr>
              <a:t>ς</a:t>
            </a:r>
            <a:r>
              <a:rPr lang="el-GR" sz="2400" dirty="0" smtClean="0"/>
              <a:t> – </a:t>
            </a: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el-GR" sz="2400" dirty="0" smtClean="0">
                <a:solidFill>
                  <a:srgbClr val="00B050"/>
                </a:solidFill>
              </a:rPr>
              <a:t>η</a:t>
            </a:r>
            <a:r>
              <a:rPr lang="el-GR" sz="2400" dirty="0" smtClean="0"/>
              <a:t> Τσεχία – από </a:t>
            </a:r>
            <a:r>
              <a:rPr lang="el-GR" sz="2400" dirty="0" smtClean="0">
                <a:solidFill>
                  <a:srgbClr val="00B050"/>
                </a:solidFill>
              </a:rPr>
              <a:t>την</a:t>
            </a:r>
            <a:r>
              <a:rPr lang="el-GR" sz="2400" dirty="0" smtClean="0"/>
              <a:t> Τσεχία</a:t>
            </a:r>
          </a:p>
          <a:p>
            <a:pPr marL="0" indent="0">
              <a:buNone/>
            </a:pPr>
            <a:r>
              <a:rPr lang="el-GR" sz="2400" dirty="0" smtClean="0">
                <a:solidFill>
                  <a:srgbClr val="00B050"/>
                </a:solidFill>
              </a:rPr>
              <a:t>η</a:t>
            </a:r>
            <a:r>
              <a:rPr lang="el-GR" sz="2400" dirty="0" smtClean="0"/>
              <a:t> Ελλάδα – </a:t>
            </a:r>
          </a:p>
          <a:p>
            <a:pPr marL="0" indent="0">
              <a:buNone/>
            </a:pPr>
            <a:r>
              <a:rPr lang="el-GR" sz="2400" dirty="0" smtClean="0"/>
              <a:t>η Πράγα – </a:t>
            </a:r>
          </a:p>
          <a:p>
            <a:pPr marL="0" indent="0">
              <a:buNone/>
            </a:pPr>
            <a:r>
              <a:rPr lang="el-GR" sz="2400" dirty="0"/>
              <a:t>η</a:t>
            </a:r>
            <a:r>
              <a:rPr lang="el-GR" sz="2400" dirty="0" smtClean="0"/>
              <a:t> Ισπανία – </a:t>
            </a:r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r>
              <a:rPr lang="el-GR" sz="2400" dirty="0" smtClean="0"/>
              <a:t>το Μπρνο – από </a:t>
            </a:r>
            <a:r>
              <a:rPr lang="el-GR" sz="2400" dirty="0" smtClean="0">
                <a:solidFill>
                  <a:srgbClr val="00B050"/>
                </a:solidFill>
              </a:rPr>
              <a:t>το</a:t>
            </a:r>
            <a:r>
              <a:rPr lang="el-GR" sz="2400" dirty="0" smtClean="0"/>
              <a:t> Μπρνο</a:t>
            </a:r>
          </a:p>
          <a:p>
            <a:pPr marL="0" indent="0">
              <a:buNone/>
            </a:pPr>
            <a:r>
              <a:rPr lang="el-GR" sz="2400" dirty="0" smtClean="0"/>
              <a:t>το Περού – 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175029" y="1874783"/>
            <a:ext cx="18727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/>
              <a:t>από </a:t>
            </a:r>
            <a:r>
              <a:rPr lang="el-GR" sz="2400" dirty="0" smtClean="0">
                <a:solidFill>
                  <a:srgbClr val="00B050"/>
                </a:solidFill>
              </a:rPr>
              <a:t>το</a:t>
            </a:r>
            <a:r>
              <a:rPr lang="el-GR" sz="2400" dirty="0">
                <a:solidFill>
                  <a:srgbClr val="00B050"/>
                </a:solidFill>
              </a:rPr>
              <a:t>ν</a:t>
            </a:r>
            <a:r>
              <a:rPr lang="el-GR" sz="2400" dirty="0" smtClean="0"/>
              <a:t> </a:t>
            </a:r>
            <a:r>
              <a:rPr lang="el-GR" sz="2400" dirty="0"/>
              <a:t>Βόλο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371382" y="3155487"/>
            <a:ext cx="21851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/>
              <a:t>από </a:t>
            </a:r>
            <a:r>
              <a:rPr lang="el-GR" sz="2400" dirty="0">
                <a:solidFill>
                  <a:srgbClr val="00B050"/>
                </a:solidFill>
              </a:rPr>
              <a:t>την</a:t>
            </a:r>
            <a:r>
              <a:rPr lang="el-GR" sz="2400" dirty="0"/>
              <a:t> Ελλάδα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2285333" y="3684420"/>
            <a:ext cx="207967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/>
              <a:t>από </a:t>
            </a:r>
            <a:r>
              <a:rPr lang="el-GR" sz="2400" dirty="0">
                <a:solidFill>
                  <a:srgbClr val="00B050"/>
                </a:solidFill>
              </a:rPr>
              <a:t>την</a:t>
            </a:r>
            <a:r>
              <a:rPr lang="el-GR" sz="2400" dirty="0"/>
              <a:t> Πράγα</a:t>
            </a:r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371382" y="4123594"/>
            <a:ext cx="2224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/>
              <a:t>από </a:t>
            </a:r>
            <a:r>
              <a:rPr lang="el-GR" sz="2400" dirty="0">
                <a:solidFill>
                  <a:srgbClr val="00B050"/>
                </a:solidFill>
              </a:rPr>
              <a:t>την</a:t>
            </a:r>
            <a:r>
              <a:rPr lang="el-GR" sz="2400" dirty="0"/>
              <a:t> Ισπανία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2371382" y="5518100"/>
            <a:ext cx="19936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/>
              <a:t>από </a:t>
            </a:r>
            <a:r>
              <a:rPr lang="el-GR" sz="2400" dirty="0">
                <a:solidFill>
                  <a:srgbClr val="00B050"/>
                </a:solidFill>
              </a:rPr>
              <a:t>το</a:t>
            </a:r>
            <a:r>
              <a:rPr lang="el-GR" sz="2400" dirty="0"/>
              <a:t> </a:t>
            </a:r>
            <a:r>
              <a:rPr lang="el-GR" sz="2400" dirty="0" smtClean="0"/>
              <a:t>Περού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58413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69" y="0"/>
            <a:ext cx="12183731" cy="1013313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pPr algn="ctr"/>
            <a:r>
              <a:rPr lang="el-GR" sz="3600" b="1" dirty="0" smtClean="0">
                <a:solidFill>
                  <a:schemeClr val="accent5">
                    <a:lumMod val="75000"/>
                  </a:schemeClr>
                </a:solidFill>
              </a:rPr>
              <a:t>Πού είσαι/είστε; Πού μένεις/μένετε;</a:t>
            </a:r>
            <a:br>
              <a:rPr lang="el-GR" sz="36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l-GR" sz="3600" b="1" dirty="0" smtClean="0">
                <a:solidFill>
                  <a:schemeClr val="accent5">
                    <a:lumMod val="75000"/>
                  </a:schemeClr>
                </a:solidFill>
              </a:rPr>
              <a:t>ΣΕ + 4. </a:t>
            </a:r>
            <a:r>
              <a:rPr lang="cs-CZ" sz="3600" b="1" dirty="0" smtClean="0">
                <a:solidFill>
                  <a:schemeClr val="accent5">
                    <a:lumMod val="75000"/>
                  </a:schemeClr>
                </a:solidFill>
              </a:rPr>
              <a:t>pád</a:t>
            </a:r>
            <a:endParaRPr lang="cs-CZ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57313"/>
            <a:ext cx="10515600" cy="48196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2400" dirty="0">
                <a:solidFill>
                  <a:srgbClr val="00B050"/>
                </a:solidFill>
              </a:rPr>
              <a:t>ο</a:t>
            </a:r>
            <a:r>
              <a:rPr lang="el-GR" sz="2400" dirty="0" smtClean="0"/>
              <a:t> Καναδάς – </a:t>
            </a:r>
            <a:r>
              <a:rPr lang="el-GR" sz="2400" dirty="0" smtClean="0">
                <a:solidFill>
                  <a:srgbClr val="00B050"/>
                </a:solidFill>
              </a:rPr>
              <a:t>στον</a:t>
            </a:r>
            <a:r>
              <a:rPr lang="el-GR" sz="2400" dirty="0" smtClean="0"/>
              <a:t> Καναδά </a:t>
            </a:r>
          </a:p>
          <a:p>
            <a:pPr marL="0" indent="0">
              <a:buNone/>
            </a:pPr>
            <a:r>
              <a:rPr lang="el-GR" sz="2400" dirty="0">
                <a:solidFill>
                  <a:srgbClr val="00B050"/>
                </a:solidFill>
              </a:rPr>
              <a:t>ο</a:t>
            </a:r>
            <a:r>
              <a:rPr lang="el-GR" sz="2400" dirty="0" smtClean="0"/>
              <a:t> Βόλος –</a:t>
            </a:r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r>
              <a:rPr lang="el-GR" sz="2400" dirty="0">
                <a:solidFill>
                  <a:srgbClr val="00B050"/>
                </a:solidFill>
              </a:rPr>
              <a:t>η</a:t>
            </a:r>
            <a:r>
              <a:rPr lang="el-GR" sz="2400" dirty="0" smtClean="0"/>
              <a:t> Αθήνα –  </a:t>
            </a:r>
            <a:r>
              <a:rPr lang="el-GR" sz="2400" dirty="0" smtClean="0">
                <a:solidFill>
                  <a:srgbClr val="00B050"/>
                </a:solidFill>
              </a:rPr>
              <a:t>στην</a:t>
            </a:r>
            <a:r>
              <a:rPr lang="el-GR" sz="2400" dirty="0" smtClean="0"/>
              <a:t> Αθήνα</a:t>
            </a:r>
          </a:p>
          <a:p>
            <a:pPr marL="0" indent="0">
              <a:buNone/>
            </a:pPr>
            <a:r>
              <a:rPr lang="el-GR" sz="2400" dirty="0">
                <a:solidFill>
                  <a:srgbClr val="00B050"/>
                </a:solidFill>
              </a:rPr>
              <a:t>η</a:t>
            </a:r>
            <a:r>
              <a:rPr lang="el-GR" sz="2400" dirty="0" smtClean="0"/>
              <a:t> Πράγα –</a:t>
            </a:r>
          </a:p>
          <a:p>
            <a:pPr marL="0" indent="0">
              <a:buNone/>
            </a:pPr>
            <a:r>
              <a:rPr lang="el-GR" sz="2400" dirty="0">
                <a:solidFill>
                  <a:srgbClr val="00B050"/>
                </a:solidFill>
              </a:rPr>
              <a:t>η</a:t>
            </a:r>
            <a:r>
              <a:rPr lang="el-GR" sz="2400" dirty="0" smtClean="0"/>
              <a:t> Τσεχία –</a:t>
            </a:r>
            <a:endParaRPr lang="cs-CZ" sz="2400" dirty="0" smtClean="0"/>
          </a:p>
          <a:p>
            <a:pPr marL="0" indent="0">
              <a:buNone/>
            </a:pPr>
            <a:r>
              <a:rPr lang="el-GR" sz="2400" dirty="0" smtClean="0">
                <a:solidFill>
                  <a:srgbClr val="00B050"/>
                </a:solidFill>
              </a:rPr>
              <a:t>η</a:t>
            </a:r>
            <a:r>
              <a:rPr lang="el-GR" sz="2400" dirty="0" smtClean="0"/>
              <a:t> Θεσσαλονίκη – </a:t>
            </a:r>
          </a:p>
          <a:p>
            <a:pPr marL="0" indent="0">
              <a:buNone/>
            </a:pPr>
            <a:endParaRPr lang="el-GR" sz="2400" dirty="0" smtClean="0"/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r>
              <a:rPr lang="el-GR" sz="2400" dirty="0">
                <a:solidFill>
                  <a:srgbClr val="00B050"/>
                </a:solidFill>
              </a:rPr>
              <a:t>τ</a:t>
            </a:r>
            <a:r>
              <a:rPr lang="el-GR" sz="2400" dirty="0" smtClean="0">
                <a:solidFill>
                  <a:srgbClr val="00B050"/>
                </a:solidFill>
              </a:rPr>
              <a:t>ο</a:t>
            </a:r>
            <a:r>
              <a:rPr lang="el-GR" sz="2400" dirty="0" smtClean="0"/>
              <a:t> Μπρνο – </a:t>
            </a:r>
            <a:r>
              <a:rPr lang="el-GR" sz="2400" dirty="0" smtClean="0">
                <a:solidFill>
                  <a:srgbClr val="00B050"/>
                </a:solidFill>
              </a:rPr>
              <a:t>στο</a:t>
            </a:r>
            <a:r>
              <a:rPr lang="el-GR" sz="2400" dirty="0" smtClean="0"/>
              <a:t> Μπρνο</a:t>
            </a:r>
          </a:p>
          <a:p>
            <a:pPr marL="0" indent="0">
              <a:buNone/>
            </a:pPr>
            <a:r>
              <a:rPr lang="el-GR" sz="2400" dirty="0">
                <a:solidFill>
                  <a:srgbClr val="00B050"/>
                </a:solidFill>
              </a:rPr>
              <a:t>τ</a:t>
            </a:r>
            <a:r>
              <a:rPr lang="el-GR" sz="2400" dirty="0" smtClean="0">
                <a:solidFill>
                  <a:srgbClr val="00B050"/>
                </a:solidFill>
              </a:rPr>
              <a:t>ο</a:t>
            </a:r>
            <a:r>
              <a:rPr lang="el-GR" sz="2400" dirty="0" smtClean="0"/>
              <a:t> Βέλγιο –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289700" y="1780432"/>
            <a:ext cx="14639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>
                <a:solidFill>
                  <a:srgbClr val="00B050"/>
                </a:solidFill>
              </a:rPr>
              <a:t>σ</a:t>
            </a:r>
            <a:r>
              <a:rPr lang="el-GR" sz="2400" dirty="0" smtClean="0">
                <a:solidFill>
                  <a:srgbClr val="00B050"/>
                </a:solidFill>
              </a:rPr>
              <a:t>τον</a:t>
            </a:r>
            <a:r>
              <a:rPr lang="el-GR" sz="2400" dirty="0" smtClean="0"/>
              <a:t> Βόλο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289700" y="2965939"/>
            <a:ext cx="16708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>
                <a:solidFill>
                  <a:srgbClr val="00B050"/>
                </a:solidFill>
              </a:rPr>
              <a:t>στην</a:t>
            </a:r>
            <a:r>
              <a:rPr lang="el-GR" sz="2400" dirty="0"/>
              <a:t> </a:t>
            </a:r>
            <a:r>
              <a:rPr lang="el-GR" sz="2400" dirty="0" smtClean="0"/>
              <a:t>Πράγα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289700" y="3370272"/>
            <a:ext cx="16989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rgbClr val="00B050"/>
                </a:solidFill>
              </a:rPr>
              <a:t>στην</a:t>
            </a:r>
            <a:r>
              <a:rPr lang="el-GR" sz="2400" dirty="0"/>
              <a:t> </a:t>
            </a:r>
            <a:r>
              <a:rPr lang="el-GR" sz="2400" dirty="0" smtClean="0"/>
              <a:t>Τσεχία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377880" y="5528655"/>
            <a:ext cx="15225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>
                <a:solidFill>
                  <a:srgbClr val="00B050"/>
                </a:solidFill>
              </a:rPr>
              <a:t>σ</a:t>
            </a:r>
            <a:r>
              <a:rPr lang="el-GR" sz="2400" dirty="0" smtClean="0">
                <a:solidFill>
                  <a:srgbClr val="00B050"/>
                </a:solidFill>
              </a:rPr>
              <a:t>το</a:t>
            </a:r>
            <a:r>
              <a:rPr lang="el-GR" sz="2400" dirty="0" smtClean="0"/>
              <a:t> Βέλγιο</a:t>
            </a:r>
            <a:endParaRPr lang="cs-CZ" sz="2400" dirty="0"/>
          </a:p>
        </p:txBody>
      </p:sp>
      <p:sp>
        <p:nvSpPr>
          <p:cNvPr id="8" name="Obdélník 7"/>
          <p:cNvSpPr/>
          <p:nvPr/>
        </p:nvSpPr>
        <p:spPr>
          <a:xfrm>
            <a:off x="-176462" y="17012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257925" y="1470451"/>
            <a:ext cx="2826608" cy="584775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l-GR" sz="3200" dirty="0" smtClean="0">
                <a:solidFill>
                  <a:schemeClr val="accent5">
                    <a:lumMod val="50000"/>
                  </a:schemeClr>
                </a:solidFill>
              </a:rPr>
              <a:t>σε + τον </a:t>
            </a:r>
            <a:r>
              <a:rPr lang="cs-CZ" sz="3200" dirty="0" smtClean="0">
                <a:solidFill>
                  <a:schemeClr val="accent5">
                    <a:lumMod val="50000"/>
                  </a:schemeClr>
                </a:solidFill>
              </a:rPr>
              <a:t>=</a:t>
            </a:r>
            <a:r>
              <a:rPr lang="el-GR" sz="3200" dirty="0" smtClean="0">
                <a:solidFill>
                  <a:schemeClr val="accent5">
                    <a:lumMod val="50000"/>
                  </a:schemeClr>
                </a:solidFill>
              </a:rPr>
              <a:t> στον</a:t>
            </a:r>
            <a:endParaRPr lang="cs-CZ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14" name="Přímá spojnice 13"/>
          <p:cNvCxnSpPr/>
          <p:nvPr/>
        </p:nvCxnSpPr>
        <p:spPr>
          <a:xfrm flipH="1">
            <a:off x="6600825" y="1635919"/>
            <a:ext cx="114300" cy="3143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6285341" y="3029576"/>
            <a:ext cx="2771775" cy="584775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l-GR" sz="3200" dirty="0">
                <a:solidFill>
                  <a:schemeClr val="accent5">
                    <a:lumMod val="50000"/>
                  </a:schemeClr>
                </a:solidFill>
              </a:rPr>
              <a:t>σε + </a:t>
            </a:r>
            <a:r>
              <a:rPr lang="el-GR" sz="3200" dirty="0" smtClean="0">
                <a:solidFill>
                  <a:schemeClr val="accent5">
                    <a:lumMod val="50000"/>
                  </a:schemeClr>
                </a:solidFill>
              </a:rPr>
              <a:t>την </a:t>
            </a:r>
            <a:r>
              <a:rPr lang="cs-CZ" sz="3200" dirty="0">
                <a:solidFill>
                  <a:schemeClr val="accent5">
                    <a:lumMod val="50000"/>
                  </a:schemeClr>
                </a:solidFill>
              </a:rPr>
              <a:t>=</a:t>
            </a:r>
            <a:r>
              <a:rPr lang="el-GR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l-GR" sz="3200" dirty="0" smtClean="0">
                <a:solidFill>
                  <a:schemeClr val="accent5">
                    <a:lumMod val="50000"/>
                  </a:schemeClr>
                </a:solidFill>
              </a:rPr>
              <a:t>στην</a:t>
            </a:r>
            <a:endParaRPr lang="cs-CZ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24" name="Přímá spojnice 23"/>
          <p:cNvCxnSpPr/>
          <p:nvPr/>
        </p:nvCxnSpPr>
        <p:spPr>
          <a:xfrm flipH="1">
            <a:off x="6613015" y="3214688"/>
            <a:ext cx="128588" cy="31116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6349900" y="4603269"/>
            <a:ext cx="2338525" cy="584775"/>
          </a:xfrm>
          <a:prstGeom prst="rect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el-GR" sz="3200" dirty="0">
                <a:solidFill>
                  <a:schemeClr val="accent5">
                    <a:lumMod val="50000"/>
                  </a:schemeClr>
                </a:solidFill>
              </a:rPr>
              <a:t>σε + </a:t>
            </a:r>
            <a:r>
              <a:rPr lang="el-GR" sz="3200" dirty="0" smtClean="0">
                <a:solidFill>
                  <a:schemeClr val="accent5">
                    <a:lumMod val="50000"/>
                  </a:schemeClr>
                </a:solidFill>
              </a:rPr>
              <a:t>το </a:t>
            </a:r>
            <a:r>
              <a:rPr lang="cs-CZ" sz="3200" dirty="0">
                <a:solidFill>
                  <a:schemeClr val="accent5">
                    <a:lumMod val="50000"/>
                  </a:schemeClr>
                </a:solidFill>
              </a:rPr>
              <a:t>=</a:t>
            </a:r>
            <a:r>
              <a:rPr lang="el-GR" sz="32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l-GR" sz="3200" dirty="0" smtClean="0">
                <a:solidFill>
                  <a:schemeClr val="accent5">
                    <a:lumMod val="50000"/>
                  </a:schemeClr>
                </a:solidFill>
              </a:rPr>
              <a:t>στο</a:t>
            </a:r>
            <a:endParaRPr lang="cs-CZ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27" name="Přímá spojnice 26"/>
          <p:cNvCxnSpPr/>
          <p:nvPr/>
        </p:nvCxnSpPr>
        <p:spPr>
          <a:xfrm flipH="1">
            <a:off x="6674622" y="4785509"/>
            <a:ext cx="128588" cy="3286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3125121" y="3831937"/>
            <a:ext cx="2794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>
                <a:solidFill>
                  <a:srgbClr val="00B050"/>
                </a:solidFill>
              </a:rPr>
              <a:t>στη(ν)</a:t>
            </a:r>
            <a:r>
              <a:rPr lang="el-GR" sz="2400" dirty="0" smtClean="0"/>
              <a:t> Θεσσαλονίκη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40119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96932"/>
            <a:ext cx="10515600" cy="1201280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cs-CZ" sz="3600" b="1" dirty="0" smtClean="0">
                <a:solidFill>
                  <a:srgbClr val="FFC000"/>
                </a:solidFill>
              </a:rPr>
              <a:t>Předložka </a:t>
            </a:r>
            <a:r>
              <a:rPr lang="cs-CZ" sz="3600" b="1" u="sng" dirty="0" smtClean="0">
                <a:solidFill>
                  <a:srgbClr val="FFC000"/>
                </a:solidFill>
              </a:rPr>
              <a:t>ME</a:t>
            </a:r>
            <a:r>
              <a:rPr lang="el-GR" sz="3600" b="1" dirty="0" smtClean="0">
                <a:solidFill>
                  <a:srgbClr val="FFC000"/>
                </a:solidFill>
              </a:rPr>
              <a:t> (</a:t>
            </a:r>
            <a:r>
              <a:rPr lang="cs-CZ" sz="3600" b="1" dirty="0" smtClean="0">
                <a:solidFill>
                  <a:srgbClr val="FFC000"/>
                </a:solidFill>
              </a:rPr>
              <a:t>ZKNJ str. 35):</a:t>
            </a:r>
            <a:r>
              <a:rPr lang="el-GR" sz="3600" b="1" dirty="0" smtClean="0">
                <a:solidFill>
                  <a:srgbClr val="FFC000"/>
                </a:solidFill>
              </a:rPr>
              <a:t/>
            </a:r>
            <a:br>
              <a:rPr lang="el-GR" sz="3600" b="1" dirty="0" smtClean="0">
                <a:solidFill>
                  <a:srgbClr val="FFC000"/>
                </a:solidFill>
              </a:rPr>
            </a:br>
            <a:endParaRPr lang="cs-CZ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38200" y="1873333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 smtClean="0"/>
              <a:t>Předložka</a:t>
            </a:r>
            <a:r>
              <a:rPr lang="cs-CZ" sz="2400" dirty="0"/>
              <a:t> </a:t>
            </a:r>
            <a:r>
              <a:rPr lang="el-GR" sz="2400" b="1" i="1" dirty="0" smtClean="0">
                <a:solidFill>
                  <a:srgbClr val="00B050"/>
                </a:solidFill>
              </a:rPr>
              <a:t>με</a:t>
            </a:r>
            <a:r>
              <a:rPr lang="el-GR" sz="2400" dirty="0" smtClean="0"/>
              <a:t> </a:t>
            </a:r>
            <a:r>
              <a:rPr lang="cs-CZ" sz="2400" dirty="0" smtClean="0"/>
              <a:t>odpovídá české předložce </a:t>
            </a:r>
            <a:r>
              <a:rPr lang="cs-CZ" sz="2400" b="1" i="1" dirty="0" smtClean="0">
                <a:solidFill>
                  <a:srgbClr val="00B050"/>
                </a:solidFill>
              </a:rPr>
              <a:t>s</a:t>
            </a:r>
            <a:r>
              <a:rPr lang="cs-CZ" sz="2400" dirty="0" smtClean="0"/>
              <a:t>, následuje </a:t>
            </a:r>
            <a:r>
              <a:rPr lang="cs-CZ" sz="2400" dirty="0" smtClean="0">
                <a:solidFill>
                  <a:srgbClr val="C00000"/>
                </a:solidFill>
              </a:rPr>
              <a:t>akuzativ</a:t>
            </a:r>
            <a:r>
              <a:rPr lang="cs-CZ" sz="2400" dirty="0" smtClean="0"/>
              <a:t>:</a:t>
            </a:r>
          </a:p>
          <a:p>
            <a:pPr marL="0" indent="0">
              <a:buNone/>
            </a:pPr>
            <a:r>
              <a:rPr lang="cs-CZ" sz="2400" dirty="0" smtClean="0"/>
              <a:t>O </a:t>
            </a:r>
            <a:r>
              <a:rPr lang="el-GR" sz="2400" dirty="0" smtClean="0"/>
              <a:t>Πέτρος </a:t>
            </a:r>
            <a:r>
              <a:rPr lang="el-GR" sz="2400" dirty="0" smtClean="0">
                <a:solidFill>
                  <a:srgbClr val="00B050"/>
                </a:solidFill>
              </a:rPr>
              <a:t>με</a:t>
            </a:r>
            <a:r>
              <a:rPr lang="el-GR" sz="2400" dirty="0" smtClean="0"/>
              <a:t> τη </a:t>
            </a:r>
            <a:r>
              <a:rPr lang="el-GR" sz="2400" dirty="0" smtClean="0"/>
              <a:t>Μαρία</a:t>
            </a:r>
            <a:r>
              <a:rPr lang="cs-CZ" sz="2400" dirty="0" smtClean="0"/>
              <a:t>: </a:t>
            </a:r>
            <a:r>
              <a:rPr lang="el-GR" sz="2400" i="1" dirty="0" smtClean="0"/>
              <a:t>Ο Πέτρος μένει με τη Μαρία. (</a:t>
            </a:r>
            <a:r>
              <a:rPr lang="cs-CZ" sz="2400" i="1" dirty="0" smtClean="0"/>
              <a:t>Petr bydlí </a:t>
            </a:r>
            <a:r>
              <a:rPr lang="cs-CZ" sz="2400" i="1" smtClean="0"/>
              <a:t>s Marií.)</a:t>
            </a:r>
            <a:endParaRPr lang="el-GR" sz="2400" i="1" dirty="0" smtClean="0"/>
          </a:p>
          <a:p>
            <a:pPr marL="0" indent="0">
              <a:buNone/>
            </a:pPr>
            <a:r>
              <a:rPr lang="el-GR" sz="2400" dirty="0" smtClean="0"/>
              <a:t>Ο πατέρας </a:t>
            </a:r>
            <a:r>
              <a:rPr lang="el-GR" sz="2400" dirty="0" smtClean="0">
                <a:solidFill>
                  <a:srgbClr val="00B050"/>
                </a:solidFill>
              </a:rPr>
              <a:t>με</a:t>
            </a:r>
            <a:r>
              <a:rPr lang="el-GR" sz="2400" dirty="0" smtClean="0"/>
              <a:t> </a:t>
            </a:r>
            <a:r>
              <a:rPr lang="el-GR" sz="2400" dirty="0" smtClean="0"/>
              <a:t>τα παιδιά</a:t>
            </a:r>
            <a:endParaRPr lang="el-GR" sz="2400" dirty="0" smtClean="0"/>
          </a:p>
          <a:p>
            <a:pPr marL="0" indent="0">
              <a:buNone/>
            </a:pPr>
            <a:r>
              <a:rPr lang="el-GR" sz="2400" dirty="0" smtClean="0"/>
              <a:t>Η Ελένη </a:t>
            </a:r>
            <a:r>
              <a:rPr lang="el-GR" sz="2400" dirty="0" smtClean="0">
                <a:solidFill>
                  <a:srgbClr val="00B050"/>
                </a:solidFill>
              </a:rPr>
              <a:t>με</a:t>
            </a:r>
            <a:r>
              <a:rPr lang="el-GR" sz="2400" dirty="0" smtClean="0"/>
              <a:t> </a:t>
            </a:r>
            <a:r>
              <a:rPr lang="el-GR" sz="2400" dirty="0" smtClean="0"/>
              <a:t>τον </a:t>
            </a:r>
            <a:r>
              <a:rPr lang="el-GR" sz="2400" dirty="0" smtClean="0"/>
              <a:t>φίλο της</a:t>
            </a:r>
            <a:endParaRPr lang="el-GR" sz="2400" dirty="0" smtClean="0"/>
          </a:p>
          <a:p>
            <a:pPr marL="0" indent="0">
              <a:buNone/>
            </a:pPr>
            <a:r>
              <a:rPr lang="el-GR" sz="2400" dirty="0" smtClean="0"/>
              <a:t>Η μητέρα </a:t>
            </a:r>
            <a:r>
              <a:rPr lang="el-GR" sz="2400" dirty="0" smtClean="0">
                <a:solidFill>
                  <a:srgbClr val="00B050"/>
                </a:solidFill>
              </a:rPr>
              <a:t>με</a:t>
            </a:r>
            <a:r>
              <a:rPr lang="el-GR" sz="2400" dirty="0" smtClean="0"/>
              <a:t> τον γιο</a:t>
            </a:r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r>
              <a:rPr lang="cs-CZ" sz="2400" dirty="0" smtClean="0"/>
              <a:t>Předložka </a:t>
            </a:r>
            <a:r>
              <a:rPr lang="el-GR" sz="2400" b="1" i="1" dirty="0" smtClean="0">
                <a:solidFill>
                  <a:srgbClr val="00B050"/>
                </a:solidFill>
              </a:rPr>
              <a:t>με</a:t>
            </a:r>
            <a:r>
              <a:rPr lang="el-GR" sz="2400" dirty="0" smtClean="0"/>
              <a:t> </a:t>
            </a:r>
            <a:r>
              <a:rPr lang="cs-CZ" sz="2400" dirty="0" smtClean="0"/>
              <a:t>vyjadřuje také instrumentál </a:t>
            </a:r>
            <a:r>
              <a:rPr lang="cs-CZ" sz="2400" b="1" i="1" dirty="0" smtClean="0">
                <a:solidFill>
                  <a:srgbClr val="00B050"/>
                </a:solidFill>
              </a:rPr>
              <a:t>kým, čím</a:t>
            </a:r>
            <a:r>
              <a:rPr lang="cs-CZ" sz="2400" dirty="0" smtClean="0"/>
              <a:t>:</a:t>
            </a:r>
          </a:p>
          <a:p>
            <a:pPr marL="0" indent="0">
              <a:buNone/>
            </a:pPr>
            <a:r>
              <a:rPr lang="el-GR" sz="2400" dirty="0" smtClean="0"/>
              <a:t>Γράφω </a:t>
            </a:r>
            <a:r>
              <a:rPr lang="el-GR" sz="2400" dirty="0" smtClean="0">
                <a:solidFill>
                  <a:srgbClr val="00B050"/>
                </a:solidFill>
              </a:rPr>
              <a:t>με</a:t>
            </a:r>
            <a:r>
              <a:rPr lang="el-GR" sz="2400" dirty="0" smtClean="0"/>
              <a:t> το μολύβι. </a:t>
            </a:r>
          </a:p>
          <a:p>
            <a:pPr marL="0" indent="0">
              <a:buNone/>
            </a:pPr>
            <a:r>
              <a:rPr lang="el-GR" sz="2400" dirty="0" smtClean="0"/>
              <a:t>Πάω </a:t>
            </a:r>
            <a:r>
              <a:rPr lang="el-GR" sz="2400" dirty="0" smtClean="0">
                <a:solidFill>
                  <a:srgbClr val="00B050"/>
                </a:solidFill>
              </a:rPr>
              <a:t>με</a:t>
            </a:r>
            <a:r>
              <a:rPr lang="el-GR" sz="2400" dirty="0" smtClean="0"/>
              <a:t> το αυτοκίνητο. </a:t>
            </a:r>
          </a:p>
          <a:p>
            <a:pPr marL="0" indent="0">
              <a:buNone/>
            </a:pPr>
            <a:r>
              <a:rPr lang="el-GR" sz="2400" i="1" dirty="0">
                <a:solidFill>
                  <a:schemeClr val="accent5">
                    <a:lumMod val="75000"/>
                  </a:schemeClr>
                </a:solidFill>
              </a:rPr>
              <a:t>τ</a:t>
            </a:r>
            <a:r>
              <a:rPr lang="el-GR" sz="2400" i="1" dirty="0" smtClean="0">
                <a:solidFill>
                  <a:schemeClr val="accent5">
                    <a:lumMod val="75000"/>
                  </a:schemeClr>
                </a:solidFill>
              </a:rPr>
              <a:t>ο τραμ, το τρένο, το αεροπλάνο</a:t>
            </a:r>
            <a:endParaRPr lang="cs-CZ" sz="2400" i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26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207</Words>
  <Application>Microsoft Office PowerPoint</Application>
  <PresentationFormat>Širokoúhlá obrazovka</PresentationFormat>
  <Paragraphs>49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Předložky AΠΟ, ΣΕ, ΜΕ</vt:lpstr>
      <vt:lpstr>Από πού είσαι; / είστε; ΑΠΟ + 4. pád</vt:lpstr>
      <vt:lpstr>Πού είσαι/είστε; Πού μένεις/μένετε; ΣΕ + 4. pád</vt:lpstr>
      <vt:lpstr>Předložka ME (ZKNJ str. 35): </vt:lpstr>
    </vt:vector>
  </TitlesOfParts>
  <Company>FFMU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Předložky AΠΟ, ΣΕ, ΜΕ</dc:title>
  <dc:creator>user</dc:creator>
  <cp:lastModifiedBy>user</cp:lastModifiedBy>
  <cp:revision>2</cp:revision>
  <dcterms:created xsi:type="dcterms:W3CDTF">2020-11-04T08:36:35Z</dcterms:created>
  <dcterms:modified xsi:type="dcterms:W3CDTF">2020-11-04T09:09:33Z</dcterms:modified>
</cp:coreProperties>
</file>