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28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5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6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3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04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42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33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B4073-6666-49AD-8BD8-514047E5A733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1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Předložky A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ΠΟ, ΣΕ, ΜΕ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B050"/>
                </a:solidFill>
              </a:rPr>
              <a:t>+ ΑΚ</a:t>
            </a:r>
            <a:r>
              <a:rPr lang="cs-CZ" sz="3200" dirty="0" smtClean="0">
                <a:solidFill>
                  <a:srgbClr val="00B050"/>
                </a:solidFill>
              </a:rPr>
              <a:t>UZATIV</a:t>
            </a:r>
            <a:endParaRPr lang="cs-CZ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8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43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l-GR" sz="3600" b="1" dirty="0">
                <a:solidFill>
                  <a:schemeClr val="accent1">
                    <a:lumMod val="50000"/>
                  </a:schemeClr>
                </a:solidFill>
              </a:rPr>
              <a:t>Από πού είσαι</a:t>
            </a:r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; / είστε;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</a:rPr>
              <a:t>ΑΠΟ + 4.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pád</a:t>
            </a:r>
            <a:endParaRPr lang="cs-CZ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 smtClean="0"/>
              <a:t> Καναδά</a:t>
            </a:r>
            <a:r>
              <a:rPr lang="el-GR" sz="2400" dirty="0" smtClean="0">
                <a:solidFill>
                  <a:srgbClr val="C00000"/>
                </a:solidFill>
              </a:rPr>
              <a:t>ς</a:t>
            </a:r>
            <a:r>
              <a:rPr lang="el-GR" sz="2400" dirty="0" smtClean="0"/>
              <a:t> – από </a:t>
            </a:r>
            <a:r>
              <a:rPr lang="el-GR" sz="2400" dirty="0" smtClean="0">
                <a:solidFill>
                  <a:srgbClr val="00B050"/>
                </a:solidFill>
              </a:rPr>
              <a:t>τον</a:t>
            </a:r>
            <a:r>
              <a:rPr lang="el-GR" sz="2400" dirty="0" smtClean="0"/>
              <a:t> Καναδά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 smtClean="0"/>
              <a:t> Βόλο</a:t>
            </a:r>
            <a:r>
              <a:rPr lang="el-GR" sz="2400" dirty="0" smtClean="0">
                <a:solidFill>
                  <a:srgbClr val="C00000"/>
                </a:solidFill>
              </a:rPr>
              <a:t>ς</a:t>
            </a:r>
            <a:r>
              <a:rPr lang="el-GR" sz="2400" dirty="0" smtClean="0"/>
              <a:t> –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el-GR" sz="2400" dirty="0" smtClean="0">
                <a:solidFill>
                  <a:srgbClr val="00B050"/>
                </a:solidFill>
              </a:rPr>
              <a:t>η</a:t>
            </a:r>
            <a:r>
              <a:rPr lang="el-GR" sz="2400" dirty="0" smtClean="0"/>
              <a:t> Τσεχία – από </a:t>
            </a:r>
            <a:r>
              <a:rPr lang="el-GR" sz="2400" dirty="0" smtClean="0">
                <a:solidFill>
                  <a:srgbClr val="00B050"/>
                </a:solidFill>
              </a:rPr>
              <a:t>την</a:t>
            </a:r>
            <a:r>
              <a:rPr lang="el-GR" sz="2400" dirty="0" smtClean="0"/>
              <a:t> Τσεχία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rgbClr val="00B050"/>
                </a:solidFill>
              </a:rPr>
              <a:t>η</a:t>
            </a:r>
            <a:r>
              <a:rPr lang="el-GR" sz="2400" dirty="0" smtClean="0"/>
              <a:t> Ελλάδα – </a:t>
            </a:r>
          </a:p>
          <a:p>
            <a:pPr marL="0" indent="0">
              <a:buNone/>
            </a:pPr>
            <a:r>
              <a:rPr lang="el-GR" sz="2400" dirty="0" smtClean="0"/>
              <a:t>η Πράγα – </a:t>
            </a:r>
          </a:p>
          <a:p>
            <a:pPr marL="0" indent="0">
              <a:buNone/>
            </a:pPr>
            <a:r>
              <a:rPr lang="el-GR" sz="2400" dirty="0"/>
              <a:t>η</a:t>
            </a:r>
            <a:r>
              <a:rPr lang="el-GR" sz="2400" dirty="0" smtClean="0"/>
              <a:t> Ισπανία –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το Μπρνο – από </a:t>
            </a:r>
            <a:r>
              <a:rPr lang="el-GR" sz="2400" dirty="0" smtClean="0">
                <a:solidFill>
                  <a:srgbClr val="00B050"/>
                </a:solidFill>
              </a:rPr>
              <a:t>το</a:t>
            </a:r>
            <a:r>
              <a:rPr lang="el-GR" sz="2400" dirty="0" smtClean="0"/>
              <a:t> Μπρνο</a:t>
            </a:r>
          </a:p>
          <a:p>
            <a:pPr marL="0" indent="0">
              <a:buNone/>
            </a:pPr>
            <a:r>
              <a:rPr lang="el-GR" sz="2400" dirty="0" smtClean="0"/>
              <a:t>το Περού –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75029" y="1874783"/>
            <a:ext cx="187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 smtClean="0">
                <a:solidFill>
                  <a:srgbClr val="00B050"/>
                </a:solidFill>
              </a:rPr>
              <a:t>το</a:t>
            </a:r>
            <a:r>
              <a:rPr lang="el-GR" sz="2400" dirty="0">
                <a:solidFill>
                  <a:srgbClr val="00B050"/>
                </a:solidFill>
              </a:rPr>
              <a:t>ν</a:t>
            </a:r>
            <a:r>
              <a:rPr lang="el-GR" sz="2400" dirty="0" smtClean="0"/>
              <a:t> </a:t>
            </a:r>
            <a:r>
              <a:rPr lang="el-GR" sz="2400" dirty="0"/>
              <a:t>Βόλο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71382" y="3155487"/>
            <a:ext cx="2185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Ελλάδα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85333" y="3684420"/>
            <a:ext cx="2079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Πράγα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71382" y="4123594"/>
            <a:ext cx="2224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Ισπανία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71382" y="5518100"/>
            <a:ext cx="199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</a:t>
            </a:r>
            <a:r>
              <a:rPr lang="el-GR" sz="2400" dirty="0" smtClean="0"/>
              <a:t>Περού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84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9" y="0"/>
            <a:ext cx="12183731" cy="10133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</a:rPr>
              <a:t>Πού είσαι/είστε; Πού μένεις/μένετε;</a:t>
            </a:r>
            <a:br>
              <a:rPr lang="el-GR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</a:rPr>
              <a:t>ΣΕ + 4. </a:t>
            </a:r>
            <a:r>
              <a:rPr lang="cs-CZ" sz="3600" b="1" dirty="0" smtClean="0">
                <a:solidFill>
                  <a:schemeClr val="accent5">
                    <a:lumMod val="75000"/>
                  </a:schemeClr>
                </a:solidFill>
              </a:rPr>
              <a:t>pád</a:t>
            </a:r>
            <a:endParaRPr lang="cs-CZ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7313"/>
            <a:ext cx="10515600" cy="4819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 smtClean="0"/>
              <a:t> Καναδάς – </a:t>
            </a:r>
            <a:r>
              <a:rPr lang="el-GR" sz="2400" dirty="0" smtClean="0">
                <a:solidFill>
                  <a:srgbClr val="00B050"/>
                </a:solidFill>
              </a:rPr>
              <a:t>στον</a:t>
            </a:r>
            <a:r>
              <a:rPr lang="el-GR" sz="2400" dirty="0" smtClean="0"/>
              <a:t> Καναδά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 smtClean="0"/>
              <a:t> Βόλος –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 smtClean="0"/>
              <a:t> Αθήνα –  </a:t>
            </a:r>
            <a:r>
              <a:rPr lang="el-GR" sz="2400" dirty="0" smtClean="0">
                <a:solidFill>
                  <a:srgbClr val="00B050"/>
                </a:solidFill>
              </a:rPr>
              <a:t>στην</a:t>
            </a:r>
            <a:r>
              <a:rPr lang="el-GR" sz="2400" dirty="0" smtClean="0"/>
              <a:t> Αθήνα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 smtClean="0"/>
              <a:t> Πράγα –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 smtClean="0"/>
              <a:t> Τσεχία –</a:t>
            </a:r>
            <a:endParaRPr lang="cs-CZ" sz="2400" dirty="0" smtClean="0"/>
          </a:p>
          <a:p>
            <a:pPr marL="0" indent="0">
              <a:buNone/>
            </a:pPr>
            <a:r>
              <a:rPr lang="el-GR" sz="2400" dirty="0" smtClean="0">
                <a:solidFill>
                  <a:srgbClr val="00B050"/>
                </a:solidFill>
              </a:rPr>
              <a:t>η</a:t>
            </a:r>
            <a:r>
              <a:rPr lang="el-GR" sz="2400" dirty="0" smtClean="0"/>
              <a:t> Θεσσαλονίκη – 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τ</a:t>
            </a:r>
            <a:r>
              <a:rPr lang="el-GR" sz="2400" dirty="0" smtClean="0">
                <a:solidFill>
                  <a:srgbClr val="00B050"/>
                </a:solidFill>
              </a:rPr>
              <a:t>ο</a:t>
            </a:r>
            <a:r>
              <a:rPr lang="el-GR" sz="2400" dirty="0" smtClean="0"/>
              <a:t> Μπρνο – </a:t>
            </a:r>
            <a:r>
              <a:rPr lang="el-GR" sz="2400" dirty="0" smtClean="0">
                <a:solidFill>
                  <a:srgbClr val="00B050"/>
                </a:solidFill>
              </a:rPr>
              <a:t>στο</a:t>
            </a:r>
            <a:r>
              <a:rPr lang="el-GR" sz="2400" dirty="0" smtClean="0"/>
              <a:t> Μπρνο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τ</a:t>
            </a:r>
            <a:r>
              <a:rPr lang="el-GR" sz="2400" dirty="0" smtClean="0">
                <a:solidFill>
                  <a:srgbClr val="00B050"/>
                </a:solidFill>
              </a:rPr>
              <a:t>ο</a:t>
            </a:r>
            <a:r>
              <a:rPr lang="el-GR" sz="2400" dirty="0" smtClean="0"/>
              <a:t> Βέλγιο –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89700" y="1780432"/>
            <a:ext cx="1463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</a:t>
            </a:r>
            <a:r>
              <a:rPr lang="el-GR" sz="2400" dirty="0" smtClean="0">
                <a:solidFill>
                  <a:srgbClr val="00B050"/>
                </a:solidFill>
              </a:rPr>
              <a:t>τον</a:t>
            </a:r>
            <a:r>
              <a:rPr lang="el-GR" sz="2400" dirty="0" smtClean="0"/>
              <a:t> Βόλο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89700" y="2965939"/>
            <a:ext cx="167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</a:t>
            </a:r>
            <a:r>
              <a:rPr lang="el-GR" sz="2400" dirty="0" smtClean="0"/>
              <a:t>Πράγα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89700" y="3370272"/>
            <a:ext cx="169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</a:t>
            </a:r>
            <a:r>
              <a:rPr lang="el-GR" sz="2400" dirty="0" smtClean="0"/>
              <a:t>Τσεχία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77880" y="5528655"/>
            <a:ext cx="1522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</a:t>
            </a:r>
            <a:r>
              <a:rPr lang="el-GR" sz="2400" dirty="0" smtClean="0">
                <a:solidFill>
                  <a:srgbClr val="00B050"/>
                </a:solidFill>
              </a:rPr>
              <a:t>το</a:t>
            </a:r>
            <a:r>
              <a:rPr lang="el-GR" sz="2400" dirty="0" smtClean="0"/>
              <a:t> Βέλγιο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-176462" y="17012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57925" y="1470451"/>
            <a:ext cx="2826608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σε + τον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 στον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6600825" y="1635919"/>
            <a:ext cx="114300" cy="3143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285341" y="3029576"/>
            <a:ext cx="2771775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σε + </a:t>
            </a:r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την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στην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 flipH="1">
            <a:off x="6613015" y="3214688"/>
            <a:ext cx="128588" cy="3111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349900" y="4603269"/>
            <a:ext cx="2338525" cy="58477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σε + </a:t>
            </a:r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το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στο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 flipH="1">
            <a:off x="6674622" y="4785509"/>
            <a:ext cx="128588" cy="3286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125121" y="3831937"/>
            <a:ext cx="279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στη(ν)</a:t>
            </a:r>
            <a:r>
              <a:rPr lang="el-GR" sz="2400" dirty="0" smtClean="0"/>
              <a:t> Θεσσαλονίκη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1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6932"/>
            <a:ext cx="10515600" cy="120128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FFC000"/>
                </a:solidFill>
              </a:rPr>
              <a:t>Předložka </a:t>
            </a:r>
            <a:r>
              <a:rPr lang="cs-CZ" sz="3600" b="1" u="sng" dirty="0" smtClean="0">
                <a:solidFill>
                  <a:srgbClr val="FFC000"/>
                </a:solidFill>
              </a:rPr>
              <a:t>ME</a:t>
            </a:r>
            <a:r>
              <a:rPr lang="el-GR" sz="3600" b="1" dirty="0" smtClean="0">
                <a:solidFill>
                  <a:srgbClr val="FFC000"/>
                </a:solidFill>
              </a:rPr>
              <a:t> (</a:t>
            </a:r>
            <a:r>
              <a:rPr lang="cs-CZ" sz="3600" b="1" dirty="0" smtClean="0">
                <a:solidFill>
                  <a:srgbClr val="FFC000"/>
                </a:solidFill>
              </a:rPr>
              <a:t>ZKNJ str. 35):</a:t>
            </a:r>
            <a:r>
              <a:rPr lang="el-GR" sz="3600" b="1" dirty="0" smtClean="0">
                <a:solidFill>
                  <a:srgbClr val="FFC000"/>
                </a:solidFill>
              </a:rPr>
              <a:t/>
            </a:r>
            <a:br>
              <a:rPr lang="el-GR" sz="3600" b="1" dirty="0" smtClean="0">
                <a:solidFill>
                  <a:srgbClr val="FFC000"/>
                </a:solidFill>
              </a:rPr>
            </a:b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8733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Předložka</a:t>
            </a:r>
            <a:r>
              <a:rPr lang="cs-CZ" sz="2400" dirty="0"/>
              <a:t> </a:t>
            </a:r>
            <a:r>
              <a:rPr lang="el-GR" sz="2400" b="1" i="1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</a:t>
            </a:r>
            <a:r>
              <a:rPr lang="cs-CZ" sz="2400" dirty="0" smtClean="0"/>
              <a:t>odpovídá české předložce </a:t>
            </a:r>
            <a:r>
              <a:rPr lang="cs-CZ" sz="2400" b="1" i="1" dirty="0" smtClean="0">
                <a:solidFill>
                  <a:srgbClr val="00B050"/>
                </a:solidFill>
              </a:rPr>
              <a:t>s</a:t>
            </a:r>
            <a:r>
              <a:rPr lang="cs-CZ" sz="2400" dirty="0" smtClean="0"/>
              <a:t>, následuje </a:t>
            </a:r>
            <a:r>
              <a:rPr lang="cs-CZ" sz="2400" dirty="0" smtClean="0">
                <a:solidFill>
                  <a:srgbClr val="C00000"/>
                </a:solidFill>
              </a:rPr>
              <a:t>akuzativ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cs-CZ" sz="2400" dirty="0" smtClean="0"/>
              <a:t>O </a:t>
            </a:r>
            <a:r>
              <a:rPr lang="el-GR" sz="2400" dirty="0" smtClean="0"/>
              <a:t>Πέτρος </a:t>
            </a:r>
            <a:r>
              <a:rPr lang="el-GR" sz="2400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τη </a:t>
            </a:r>
            <a:r>
              <a:rPr lang="el-GR" sz="2400" dirty="0" smtClean="0"/>
              <a:t>Μαρία</a:t>
            </a:r>
            <a:r>
              <a:rPr lang="cs-CZ" sz="2400" dirty="0" smtClean="0"/>
              <a:t>: </a:t>
            </a:r>
            <a:r>
              <a:rPr lang="el-GR" sz="2400" i="1" dirty="0" smtClean="0"/>
              <a:t>Ο Πέτρος μένει με τη Μαρία. (</a:t>
            </a:r>
            <a:r>
              <a:rPr lang="cs-CZ" sz="2400" i="1" dirty="0" smtClean="0"/>
              <a:t>Petr bydlí </a:t>
            </a:r>
            <a:r>
              <a:rPr lang="cs-CZ" sz="2400" i="1" smtClean="0"/>
              <a:t>s Marií.)</a:t>
            </a:r>
            <a:endParaRPr lang="el-GR" sz="2400" i="1" dirty="0" smtClean="0"/>
          </a:p>
          <a:p>
            <a:pPr marL="0" indent="0">
              <a:buNone/>
            </a:pPr>
            <a:r>
              <a:rPr lang="el-GR" sz="2400" dirty="0" smtClean="0"/>
              <a:t>Ο πατέρας </a:t>
            </a:r>
            <a:r>
              <a:rPr lang="el-GR" sz="2400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</a:t>
            </a:r>
            <a:r>
              <a:rPr lang="el-GR" sz="2400" dirty="0" smtClean="0"/>
              <a:t>τα παιδιά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Η Ελένη </a:t>
            </a:r>
            <a:r>
              <a:rPr lang="el-GR" sz="2400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</a:t>
            </a:r>
            <a:r>
              <a:rPr lang="el-GR" sz="2400" dirty="0" smtClean="0"/>
              <a:t>τον </a:t>
            </a:r>
            <a:r>
              <a:rPr lang="el-GR" sz="2400" dirty="0" smtClean="0"/>
              <a:t>φίλο της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Η μητέρα </a:t>
            </a:r>
            <a:r>
              <a:rPr lang="el-GR" sz="2400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τον γιο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cs-CZ" sz="2400" dirty="0" smtClean="0"/>
              <a:t>Předložka </a:t>
            </a:r>
            <a:r>
              <a:rPr lang="el-GR" sz="2400" b="1" i="1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</a:t>
            </a:r>
            <a:r>
              <a:rPr lang="cs-CZ" sz="2400" dirty="0" smtClean="0"/>
              <a:t>vyjadřuje také instrumentál </a:t>
            </a:r>
            <a:r>
              <a:rPr lang="cs-CZ" sz="2400" b="1" i="1" dirty="0" smtClean="0">
                <a:solidFill>
                  <a:srgbClr val="00B050"/>
                </a:solidFill>
              </a:rPr>
              <a:t>kým, čím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el-GR" sz="2400" dirty="0" smtClean="0"/>
              <a:t>Γράφω </a:t>
            </a:r>
            <a:r>
              <a:rPr lang="el-GR" sz="2400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το μολύβι. </a:t>
            </a:r>
          </a:p>
          <a:p>
            <a:pPr marL="0" indent="0">
              <a:buNone/>
            </a:pPr>
            <a:r>
              <a:rPr lang="el-GR" sz="2400" dirty="0" smtClean="0"/>
              <a:t>Πάω </a:t>
            </a:r>
            <a:r>
              <a:rPr lang="el-GR" sz="2400" dirty="0" smtClean="0">
                <a:solidFill>
                  <a:srgbClr val="00B050"/>
                </a:solidFill>
              </a:rPr>
              <a:t>με</a:t>
            </a:r>
            <a:r>
              <a:rPr lang="el-GR" sz="2400" dirty="0" smtClean="0"/>
              <a:t> το αυτοκίνητο. </a:t>
            </a:r>
          </a:p>
          <a:p>
            <a:pPr marL="0" indent="0">
              <a:buNone/>
            </a:pPr>
            <a:r>
              <a:rPr lang="el-GR" sz="2400" i="1" dirty="0">
                <a:solidFill>
                  <a:schemeClr val="accent5">
                    <a:lumMod val="75000"/>
                  </a:schemeClr>
                </a:solidFill>
              </a:rPr>
              <a:t>τ</a:t>
            </a:r>
            <a:r>
              <a:rPr lang="el-GR" sz="2400" i="1" dirty="0" smtClean="0">
                <a:solidFill>
                  <a:schemeClr val="accent5">
                    <a:lumMod val="75000"/>
                  </a:schemeClr>
                </a:solidFill>
              </a:rPr>
              <a:t>ο τραμ, το τρένο, το αεροπλάνο</a:t>
            </a:r>
            <a:endParaRPr lang="cs-CZ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207</Words>
  <Application>Microsoft Office PowerPoint</Application>
  <PresentationFormat>Širokoúhlá obrazovka</PresentationFormat>
  <Paragraphs>49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Předložky AΠΟ, ΣΕ, ΜΕ</vt:lpstr>
      <vt:lpstr>Από πού είσαι; / είστε; ΑΠΟ + 4. pád</vt:lpstr>
      <vt:lpstr>Πού είσαι/είστε; Πού μένεις/μένετε; ΣΕ + 4. pád</vt:lpstr>
      <vt:lpstr>Předložka ME (ZKNJ str. 35): 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AΠΟ, ΣΕ, ΜΕ</dc:title>
  <dc:creator>user</dc:creator>
  <cp:lastModifiedBy>user</cp:lastModifiedBy>
  <cp:revision>2</cp:revision>
  <dcterms:created xsi:type="dcterms:W3CDTF">2020-11-04T08:36:35Z</dcterms:created>
  <dcterms:modified xsi:type="dcterms:W3CDTF">2020-11-04T09:09:33Z</dcterms:modified>
</cp:coreProperties>
</file>