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9" r:id="rId14"/>
    <p:sldId id="271" r:id="rId15"/>
    <p:sldId id="273" r:id="rId16"/>
    <p:sldId id="272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EB80-1D83-46D9-9B2A-28BB23B99E77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45B6-1064-4B67-874B-048D533631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94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EB80-1D83-46D9-9B2A-28BB23B99E77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45B6-1064-4B67-874B-048D533631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41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EB80-1D83-46D9-9B2A-28BB23B99E77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45B6-1064-4B67-874B-048D533631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331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51059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34992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75976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34302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C6B1FF6-39B9-40F5-8B67-33C6354A3D4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57580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00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045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924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EB80-1D83-46D9-9B2A-28BB23B99E77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45B6-1064-4B67-874B-048D533631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632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3/22/2021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115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25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4827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EB80-1D83-46D9-9B2A-28BB23B99E77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45B6-1064-4B67-874B-048D533631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36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EB80-1D83-46D9-9B2A-28BB23B99E77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45B6-1064-4B67-874B-048D533631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371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EB80-1D83-46D9-9B2A-28BB23B99E77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45B6-1064-4B67-874B-048D533631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337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EB80-1D83-46D9-9B2A-28BB23B99E77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45B6-1064-4B67-874B-048D533631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39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EB80-1D83-46D9-9B2A-28BB23B99E77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45B6-1064-4B67-874B-048D533631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01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EB80-1D83-46D9-9B2A-28BB23B99E77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45B6-1064-4B67-874B-048D533631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115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EB80-1D83-46D9-9B2A-28BB23B99E77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45B6-1064-4B67-874B-048D533631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77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2EB80-1D83-46D9-9B2A-28BB23B99E77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445B6-1064-4B67-874B-048D533631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77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D21D778-B565-4D7E-94D7-64010A445B68}" type="datetimeFigureOut">
              <a:rPr lang="en-US" smtClean="0"/>
              <a:pPr/>
              <a:t>3/22/2021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1301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Řecko o</a:t>
            </a:r>
            <a:r>
              <a:rPr lang="en-US" dirty="0"/>
              <a:t>d </a:t>
            </a:r>
            <a:r>
              <a:rPr lang="en-US" dirty="0" err="1"/>
              <a:t>Maloasijsk</a:t>
            </a:r>
            <a:r>
              <a:rPr lang="cs-CZ" dirty="0"/>
              <a:t>é katastrofy do 2. světové války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10" y="1600200"/>
            <a:ext cx="78077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789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„Zlatá éra“ meziválečné republiky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Od r. 1928 do r. 1932, za nové vlády liberálů, došlo k poměrné stabilizaci politických poměrů a k diplomatickému urovnání napjatých vztahů Řecka se svými sousedy. </a:t>
            </a:r>
          </a:p>
          <a:p>
            <a:r>
              <a:rPr lang="cs-CZ" dirty="0"/>
              <a:t>během toho „zlatého období řecké republiky“ z popudu </a:t>
            </a:r>
            <a:r>
              <a:rPr lang="cs-CZ" dirty="0" err="1"/>
              <a:t>Venizelose</a:t>
            </a:r>
            <a:r>
              <a:rPr lang="cs-CZ" dirty="0"/>
              <a:t> byla schválena řada nařízení zaměřených proti tzv. narušitelům společenského řadu, která omezovala osobní práva a svobodu jednotlivců a nicméně byla především zaměřena proti komunistům a odborářům. Kvůli levicové orientaci byly pronásledovány tisíce osob. Široké uplatnění našlo deportování levicových stoupenců a představitelů národnostních menšin, především slovanských Makedonců, na pusté ostrůvky na základě pouhého policejního rozhodnutí. </a:t>
            </a:r>
          </a:p>
          <a:p>
            <a:r>
              <a:rPr lang="cs-CZ" dirty="0"/>
              <a:t>Vedle politické represe se země po roce 1930 dostala do spirály mezinárodní ekonomické krize, vyvolané o rok dříve ve Spojených státech amerických. </a:t>
            </a:r>
          </a:p>
        </p:txBody>
      </p:sp>
    </p:spTree>
    <p:extLst>
      <p:ext uri="{BB962C8B-B14F-4D97-AF65-F5344CB8AC3E}">
        <p14:creationId xmlns:p14="http://schemas.microsoft.com/office/powerpoint/2010/main" val="925361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Zahraniční politika </a:t>
            </a:r>
            <a:r>
              <a:rPr lang="cs-CZ" dirty="0" err="1"/>
              <a:t>Venizelose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Pro zmírnění italského mocenského tlaku podepsal v r. 1928 s </a:t>
            </a:r>
            <a:r>
              <a:rPr lang="cs-CZ" b="1" dirty="0"/>
              <a:t>Mussolinim</a:t>
            </a:r>
            <a:r>
              <a:rPr lang="cs-CZ" dirty="0"/>
              <a:t> </a:t>
            </a:r>
            <a:r>
              <a:rPr lang="cs-CZ" b="1" dirty="0"/>
              <a:t>pakt o „přátelství a arbitráži“</a:t>
            </a:r>
            <a:r>
              <a:rPr lang="cs-CZ" dirty="0"/>
              <a:t>. </a:t>
            </a:r>
          </a:p>
          <a:p>
            <a:r>
              <a:rPr lang="cs-CZ" dirty="0"/>
              <a:t>Pakt o přátelství a arbitráži podepsalo Řecko i s </a:t>
            </a:r>
            <a:r>
              <a:rPr lang="cs-CZ" b="1" dirty="0"/>
              <a:t>Jugoslávií</a:t>
            </a:r>
            <a:r>
              <a:rPr lang="cs-CZ" dirty="0"/>
              <a:t>.</a:t>
            </a:r>
          </a:p>
          <a:p>
            <a:r>
              <a:rPr lang="cs-CZ" dirty="0"/>
              <a:t>Došlo ke zlepšení vztahů s Tureckem, 10. 6. 1930 byla v Ankaře uzavřena konvence o konečném </a:t>
            </a:r>
            <a:r>
              <a:rPr lang="cs-CZ" b="1" dirty="0"/>
              <a:t>řešení majetkových otázek</a:t>
            </a:r>
            <a:r>
              <a:rPr lang="cs-CZ" dirty="0"/>
              <a:t> – </a:t>
            </a:r>
            <a:r>
              <a:rPr lang="cs-CZ" dirty="0" err="1"/>
              <a:t>Venizelos</a:t>
            </a:r>
            <a:r>
              <a:rPr lang="cs-CZ" dirty="0"/>
              <a:t> v Ankaře – </a:t>
            </a:r>
            <a:r>
              <a:rPr lang="cs-CZ" dirty="0" err="1"/>
              <a:t>Inonu</a:t>
            </a:r>
            <a:r>
              <a:rPr lang="cs-CZ" dirty="0"/>
              <a:t> v Athénách</a:t>
            </a:r>
          </a:p>
          <a:p>
            <a:r>
              <a:rPr lang="cs-CZ" dirty="0"/>
              <a:t>Terčem kritiky se stala </a:t>
            </a:r>
            <a:r>
              <a:rPr lang="cs-CZ" dirty="0" err="1"/>
              <a:t>Venizelova</a:t>
            </a:r>
            <a:r>
              <a:rPr lang="cs-CZ" dirty="0"/>
              <a:t> </a:t>
            </a:r>
            <a:r>
              <a:rPr lang="cs-CZ" b="1" dirty="0"/>
              <a:t>kyperská politika</a:t>
            </a:r>
            <a:r>
              <a:rPr lang="cs-CZ" dirty="0"/>
              <a:t>. V rámci zachování dobrých vztahů s Británií se </a:t>
            </a:r>
            <a:r>
              <a:rPr lang="cs-CZ" dirty="0" err="1"/>
              <a:t>Venizelos</a:t>
            </a:r>
            <a:r>
              <a:rPr lang="cs-CZ" dirty="0"/>
              <a:t> distancoval od snah kyperských Řeků o sjednocení s Řeckem.</a:t>
            </a:r>
          </a:p>
        </p:txBody>
      </p:sp>
    </p:spTree>
    <p:extLst>
      <p:ext uri="{BB962C8B-B14F-4D97-AF65-F5344CB8AC3E}">
        <p14:creationId xmlns:p14="http://schemas.microsoft.com/office/powerpoint/2010/main" val="812281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Mezinárodní krize a nestabilní období 1932-36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R. 1932 byl </a:t>
            </a:r>
            <a:r>
              <a:rPr lang="cs-CZ" dirty="0" err="1"/>
              <a:t>Venizelos</a:t>
            </a:r>
            <a:r>
              <a:rPr lang="cs-CZ" dirty="0"/>
              <a:t> nucen definitivně opustit "zlatý standard" a devalvovat drachmu. V květnu 1932 pak oznámil řeckým poslancům další bankrot Řecka v důsledku nesplácení zahraničního dluhu. </a:t>
            </a:r>
          </a:p>
          <a:p>
            <a:r>
              <a:rPr lang="cs-CZ" dirty="0"/>
              <a:t>Paradoxně po přerušení splácení zahraničního dluhu se řecké veřejné finance dočasně vzpamatovaly a v souvislosti s radikálním snížením státních výdajů došlo během následujících let ke schválení poměrně vyrovnaných státních rozpočtů. </a:t>
            </a:r>
          </a:p>
          <a:p>
            <a:r>
              <a:rPr lang="cs-CZ" dirty="0"/>
              <a:t>Řecku se však nevyhnuly ekonomické a sociální dopady krize. Rostoucí nezaměstnanost a nízké mzdy vyvolaly desítky stávek a demonstrací, které byly často násilně potlačeny represivními složkami státu.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6022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Politický vývoj v období 1933-36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Parlamentní volby v březnu 1933 vyhrála pravicová Sjednocená opozice, která získala 136 křesel z 248. </a:t>
            </a:r>
          </a:p>
          <a:p>
            <a:r>
              <a:rPr lang="cs-CZ" dirty="0"/>
              <a:t>Obavy z nové situace a hrozby pravicové diktatury vyústily v nezdařený </a:t>
            </a:r>
            <a:r>
              <a:rPr lang="cs-CZ" b="1" dirty="0"/>
              <a:t>pokus o puč</a:t>
            </a:r>
            <a:r>
              <a:rPr lang="cs-CZ" dirty="0"/>
              <a:t> 6. 3. 1933, jehož vůdcem byl  </a:t>
            </a:r>
            <a:r>
              <a:rPr lang="cs-CZ" b="1" dirty="0" err="1"/>
              <a:t>Nikolaos</a:t>
            </a:r>
            <a:r>
              <a:rPr lang="cs-CZ" b="1" dirty="0"/>
              <a:t> </a:t>
            </a:r>
            <a:r>
              <a:rPr lang="cs-CZ" b="1" dirty="0" err="1"/>
              <a:t>Plastiras</a:t>
            </a:r>
            <a:r>
              <a:rPr lang="cs-CZ" dirty="0"/>
              <a:t>, s podporou </a:t>
            </a:r>
            <a:r>
              <a:rPr lang="cs-CZ" dirty="0" err="1"/>
              <a:t>Venizelose</a:t>
            </a:r>
            <a:r>
              <a:rPr lang="cs-CZ" dirty="0"/>
              <a:t>, který akci nehájil, ale nesnažil se ji ani překazit.</a:t>
            </a:r>
          </a:p>
          <a:p>
            <a:r>
              <a:rPr lang="cs-CZ" dirty="0"/>
              <a:t>Po druhém </a:t>
            </a:r>
            <a:r>
              <a:rPr lang="cs-CZ" b="1" dirty="0"/>
              <a:t>atentátu</a:t>
            </a:r>
            <a:r>
              <a:rPr lang="cs-CZ" dirty="0"/>
              <a:t> na </a:t>
            </a:r>
            <a:r>
              <a:rPr lang="cs-CZ" dirty="0" err="1"/>
              <a:t>Venizelose</a:t>
            </a:r>
            <a:r>
              <a:rPr lang="cs-CZ" dirty="0"/>
              <a:t> liberálové byli přesvědčeni o nutnosti nového republikánského převratu jako záchranu před terorem extremistické pravice. </a:t>
            </a:r>
          </a:p>
          <a:p>
            <a:r>
              <a:rPr lang="cs-CZ" b="1" dirty="0"/>
              <a:t>Republikánský puč</a:t>
            </a:r>
            <a:r>
              <a:rPr lang="cs-CZ" dirty="0"/>
              <a:t> začal 1. 3. 1935 pod </a:t>
            </a:r>
            <a:r>
              <a:rPr lang="cs-CZ" dirty="0" err="1"/>
              <a:t>Venizelovým</a:t>
            </a:r>
            <a:r>
              <a:rPr lang="cs-CZ" dirty="0"/>
              <a:t> vedením opět neskončil úspěchem. Vládní vojsko rozprášilo odpor na několika místech a </a:t>
            </a:r>
            <a:r>
              <a:rPr lang="cs-CZ" dirty="0" err="1"/>
              <a:t>Venizelos</a:t>
            </a:r>
            <a:r>
              <a:rPr lang="cs-CZ" dirty="0"/>
              <a:t> musel opustit rodnou Krétu a odejít do </a:t>
            </a:r>
            <a:r>
              <a:rPr lang="cs-CZ" b="1" dirty="0"/>
              <a:t>exilu</a:t>
            </a:r>
            <a:r>
              <a:rPr lang="cs-CZ" dirty="0"/>
              <a:t>. S </a:t>
            </a:r>
            <a:r>
              <a:rPr lang="cs-CZ" dirty="0" err="1"/>
              <a:t>venizelisty</a:t>
            </a:r>
            <a:r>
              <a:rPr lang="cs-CZ" dirty="0"/>
              <a:t> bylo tvrdě zúčtováno. Tři organizátoři puče byli popraveni, </a:t>
            </a:r>
            <a:r>
              <a:rPr lang="cs-CZ" dirty="0" err="1"/>
              <a:t>Venizelos</a:t>
            </a:r>
            <a:r>
              <a:rPr lang="cs-CZ" dirty="0"/>
              <a:t>, </a:t>
            </a:r>
            <a:r>
              <a:rPr lang="cs-CZ" dirty="0" err="1"/>
              <a:t>Plastiras</a:t>
            </a:r>
            <a:r>
              <a:rPr lang="cs-CZ" dirty="0"/>
              <a:t> a další odsouzeni v nepřítomnosti k </a:t>
            </a:r>
            <a:r>
              <a:rPr lang="cs-CZ" b="1" dirty="0"/>
              <a:t>trestu smrti</a:t>
            </a:r>
            <a:r>
              <a:rPr lang="cs-CZ" dirty="0"/>
              <a:t> a další </a:t>
            </a:r>
            <a:r>
              <a:rPr lang="cs-CZ" dirty="0" err="1"/>
              <a:t>venizelisti</a:t>
            </a:r>
            <a:r>
              <a:rPr lang="cs-CZ" dirty="0"/>
              <a:t> byli zatýkáni a internováni na pusté ostrovy.</a:t>
            </a:r>
          </a:p>
          <a:p>
            <a:r>
              <a:rPr lang="cs-CZ" dirty="0"/>
              <a:t>Ve stejném roce zmanipulovaný plebiscit (97% pro návrat krále) rozhoduje o návratu k monarchistickému zřízení – na trůn nastupuje Jiří II.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4934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 err="1"/>
              <a:t>Ioannis</a:t>
            </a:r>
            <a:r>
              <a:rPr lang="cs-CZ" sz="3600" b="1" dirty="0"/>
              <a:t> </a:t>
            </a:r>
            <a:r>
              <a:rPr lang="cs-CZ" sz="3600" b="1" dirty="0" err="1"/>
              <a:t>Metaxas</a:t>
            </a:r>
            <a:r>
              <a:rPr lang="cs-CZ" sz="3600" b="1" dirty="0"/>
              <a:t>(1871, Ithaka - 29. ledna 1941)</a:t>
            </a:r>
            <a:br>
              <a:rPr lang="cs-CZ" b="1" u="sng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/>
              <a:t>Metaxas</a:t>
            </a:r>
            <a:r>
              <a:rPr lang="cs-CZ" dirty="0"/>
              <a:t> se poprvé objevil v Řecko-turecké válce v roce 1897 jako armádní důstojník. </a:t>
            </a:r>
          </a:p>
          <a:p>
            <a:r>
              <a:rPr lang="cs-CZ" dirty="0"/>
              <a:t>Poté do Německa na studie a po návratu byl zařazen do generálního štábu. </a:t>
            </a:r>
          </a:p>
          <a:p>
            <a:r>
              <a:rPr lang="cs-CZ" dirty="0" err="1"/>
              <a:t>Metaxas</a:t>
            </a:r>
            <a:r>
              <a:rPr lang="cs-CZ" dirty="0"/>
              <a:t>  podporován řeckým králem Konstantinem </a:t>
            </a:r>
          </a:p>
          <a:p>
            <a:r>
              <a:rPr lang="cs-CZ" dirty="0"/>
              <a:t>Roku 1917 </a:t>
            </a:r>
            <a:r>
              <a:rPr lang="cs-CZ" dirty="0" err="1"/>
              <a:t>Metaxas</a:t>
            </a:r>
            <a:r>
              <a:rPr lang="cs-CZ" dirty="0"/>
              <a:t> následoval krále do exilu a vrátil se až v roce 1920. </a:t>
            </a:r>
          </a:p>
          <a:p>
            <a:r>
              <a:rPr lang="cs-CZ" dirty="0"/>
              <a:t>Založil Stranu svobodomyslných - bez valného úspěchu</a:t>
            </a:r>
          </a:p>
          <a:p>
            <a:r>
              <a:rPr lang="cs-CZ" dirty="0"/>
              <a:t>R. 1936 jmenován králem ministerským předsedou bez souhlasu ostatních politických sil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3312367" cy="410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245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Diktatura 4. srpna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/>
              <a:t>Metaxas</a:t>
            </a:r>
            <a:r>
              <a:rPr lang="cs-CZ" dirty="0"/>
              <a:t> varoval lid i krále Jiřího před smyšlenou hrozbou ze strany komunismu a nebezpečí anarchie.</a:t>
            </a:r>
          </a:p>
          <a:p>
            <a:r>
              <a:rPr lang="cs-CZ" dirty="0"/>
              <a:t>Začal brutálně potlačovat stávky a stylizoval se do člověka pořádkumilovného a disciplinovaného. </a:t>
            </a:r>
          </a:p>
          <a:p>
            <a:r>
              <a:rPr lang="cs-CZ" dirty="0"/>
              <a:t>Zvláště krvavě byla potlačena vzpoura v Soluni 9. května 1936, kdy zemřelo 12 demonstrantů. </a:t>
            </a:r>
          </a:p>
          <a:p>
            <a:r>
              <a:rPr lang="cs-CZ" dirty="0"/>
              <a:t>4. srpna 1936, v předvečer další ohlášené generální stávky, využil </a:t>
            </a:r>
            <a:r>
              <a:rPr lang="cs-CZ" dirty="0" err="1"/>
              <a:t>Metaxas</a:t>
            </a:r>
            <a:r>
              <a:rPr lang="cs-CZ" dirty="0"/>
              <a:t> s požehnáním krále Jiřího II. k nastolení svého diktátorského režimu. </a:t>
            </a:r>
          </a:p>
          <a:p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60848"/>
            <a:ext cx="468052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170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Represivn</a:t>
            </a:r>
            <a:r>
              <a:rPr lang="cs-CZ" dirty="0"/>
              <a:t>í opatření diktatury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Dekretem </a:t>
            </a:r>
            <a:r>
              <a:rPr lang="cs-CZ" dirty="0" err="1"/>
              <a:t>Metaxas</a:t>
            </a:r>
            <a:r>
              <a:rPr lang="cs-CZ" dirty="0"/>
              <a:t> rušil platnost ústavy o uplatňování demokratických práv a svobod občanů. </a:t>
            </a:r>
          </a:p>
          <a:p>
            <a:r>
              <a:rPr lang="cs-CZ" dirty="0"/>
              <a:t>Rozpustil parlament, byla nastolena cenzura a začalo odstraňování komunistů ze státního aparátu. </a:t>
            </a:r>
          </a:p>
          <a:p>
            <a:r>
              <a:rPr lang="cs-CZ" dirty="0" err="1"/>
              <a:t>Metaxas</a:t>
            </a:r>
            <a:r>
              <a:rPr lang="cs-CZ" dirty="0"/>
              <a:t> zastával premiérský úřad, tři vojenská ministerstva a ministerstvo zahraničí, od r. 1938 pak i ministerstvo školství a církevních záležitostí. </a:t>
            </a:r>
          </a:p>
          <a:p>
            <a:r>
              <a:rPr lang="cs-CZ" dirty="0" err="1"/>
              <a:t>Metaxas</a:t>
            </a:r>
            <a:r>
              <a:rPr lang="cs-CZ" dirty="0"/>
              <a:t> proti všem odpůrcům režimu nasadil tajnou policii - KYP. Všichni ti, kteří byli podezíráni ze sympatizování s komunismem, byli deportováni nebo vyloučeni z veřejného života a vykoupit se mohli podpisem loajality – </a:t>
            </a:r>
            <a:r>
              <a:rPr lang="cs-CZ" dirty="0" err="1"/>
              <a:t>dilosis</a:t>
            </a:r>
            <a:r>
              <a:rPr lang="cs-CZ" dirty="0"/>
              <a:t>, kterým se zavazovali, že se zřeknou komunistických idejí. </a:t>
            </a:r>
          </a:p>
          <a:p>
            <a:r>
              <a:rPr lang="cs-CZ" dirty="0"/>
              <a:t>Diktatura 4. srpna ostře vystupovala i proti národnostním a náboženským menšinám. Zejména </a:t>
            </a:r>
            <a:r>
              <a:rPr lang="cs-CZ" dirty="0" err="1"/>
              <a:t>Slavomakedonci</a:t>
            </a:r>
            <a:r>
              <a:rPr lang="cs-CZ" dirty="0"/>
              <a:t> byli stíháni za používání svého rodného jazyka – nediskriminační postoj vůči židům </a:t>
            </a:r>
          </a:p>
        </p:txBody>
      </p:sp>
    </p:spTree>
    <p:extLst>
      <p:ext uri="{BB962C8B-B14F-4D97-AF65-F5344CB8AC3E}">
        <p14:creationId xmlns:p14="http://schemas.microsoft.com/office/powerpoint/2010/main" val="2618966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politika </a:t>
            </a:r>
            <a:r>
              <a:rPr lang="cs-CZ" dirty="0" err="1"/>
              <a:t>Metaxase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byla zavedena 8hodinová pracovní doba, garantována minimální mzda, byla založena instituce sociálního pojištění IKA a na 12 let bylo pozastaveno splácení rolnických dluhů.</a:t>
            </a:r>
          </a:p>
          <a:p>
            <a:r>
              <a:rPr lang="cs-CZ" dirty="0" err="1"/>
              <a:t>Metaxas</a:t>
            </a:r>
            <a:r>
              <a:rPr lang="cs-CZ" dirty="0"/>
              <a:t> se nechal prohlásit za prvního dělníka (</a:t>
            </a:r>
            <a:r>
              <a:rPr lang="cs-CZ" dirty="0" err="1"/>
              <a:t>protos</a:t>
            </a:r>
            <a:r>
              <a:rPr lang="cs-CZ" dirty="0"/>
              <a:t> </a:t>
            </a:r>
            <a:r>
              <a:rPr lang="cs-CZ" dirty="0" err="1"/>
              <a:t>ergatis</a:t>
            </a:r>
            <a:r>
              <a:rPr lang="cs-CZ" dirty="0"/>
              <a:t>) a prvního rolníka (</a:t>
            </a:r>
            <a:r>
              <a:rPr lang="cs-CZ" dirty="0" err="1"/>
              <a:t>protos</a:t>
            </a:r>
            <a:r>
              <a:rPr lang="cs-CZ" dirty="0"/>
              <a:t> </a:t>
            </a:r>
            <a:r>
              <a:rPr lang="cs-CZ" dirty="0" err="1"/>
              <a:t>agrotis</a:t>
            </a:r>
            <a:r>
              <a:rPr lang="cs-CZ" dirty="0"/>
              <a:t>)</a:t>
            </a:r>
          </a:p>
          <a:p>
            <a:r>
              <a:rPr lang="cs-CZ" dirty="0"/>
              <a:t>Důraz na výuku lidového jazyka  </a:t>
            </a:r>
            <a:r>
              <a:rPr lang="cs-CZ" dirty="0" err="1"/>
              <a:t>dimotiki</a:t>
            </a:r>
            <a:r>
              <a:rPr lang="cs-CZ" dirty="0"/>
              <a:t>. </a:t>
            </a:r>
          </a:p>
          <a:p>
            <a:r>
              <a:rPr lang="cs-CZ" dirty="0"/>
              <a:t>Za </a:t>
            </a:r>
            <a:r>
              <a:rPr lang="cs-CZ" dirty="0" err="1"/>
              <a:t>Metaxase</a:t>
            </a:r>
            <a:r>
              <a:rPr lang="cs-CZ" dirty="0"/>
              <a:t> došlo k ekonomickému růstu, jak v zemědělství, tak v dopravě nebo průmyslu. Řecká národní flotila se zařadila na desáté místo ve světě. </a:t>
            </a:r>
          </a:p>
          <a:p>
            <a:r>
              <a:rPr lang="cs-CZ" dirty="0"/>
              <a:t>Začala se budovat tzv. </a:t>
            </a:r>
            <a:r>
              <a:rPr lang="cs-CZ" dirty="0" err="1"/>
              <a:t>Metaxasova</a:t>
            </a:r>
            <a:r>
              <a:rPr lang="cs-CZ" dirty="0"/>
              <a:t> linie, což znamenalo souvislé opevnění mezi Řeckem a Bulharskem. </a:t>
            </a:r>
          </a:p>
          <a:p>
            <a:r>
              <a:rPr lang="cs-CZ" dirty="0"/>
              <a:t>Životní úroveň obyvatelstva však stále zůstávala jednou z nejnižších v Evropě. </a:t>
            </a:r>
          </a:p>
        </p:txBody>
      </p:sp>
    </p:spTree>
    <p:extLst>
      <p:ext uri="{BB962C8B-B14F-4D97-AF65-F5344CB8AC3E}">
        <p14:creationId xmlns:p14="http://schemas.microsoft.com/office/powerpoint/2010/main" val="454913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Ideologie diktatury: Krajní nacionalismus a „třetí řecká civilizace“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/>
              <a:t>Metaxas</a:t>
            </a:r>
            <a:r>
              <a:rPr lang="cs-CZ" dirty="0"/>
              <a:t> se nechal nazývat vůdcem, byl obdivovatelem fašistického režimu, ale absence vlastní strany. </a:t>
            </a:r>
          </a:p>
          <a:p>
            <a:r>
              <a:rPr lang="cs-CZ" dirty="0"/>
              <a:t>Snažil se budovat Nový stát, třetí řeckou civilizaci, jenž měla navazovat na starověk a Byzanc. Principem tohoto Nového státu měl být disciplinovaný občan a kolektivistický nacionalismus. Zájmy rodiny měly být podřízeny zájmům státu. </a:t>
            </a:r>
          </a:p>
          <a:p>
            <a:r>
              <a:rPr lang="cs-CZ" dirty="0"/>
              <a:t>Jeho myšlenky byly naplňovány pomocí praporů práce- polovojenské organizace, jenž se inspirovala německou SA a Národní organizace mládeže EON (milion členů). Do čela této organizace byla postavena jeho dcera Lulu. </a:t>
            </a:r>
          </a:p>
          <a:p>
            <a:r>
              <a:rPr lang="cs-CZ" dirty="0" err="1"/>
              <a:t>Metaxas</a:t>
            </a:r>
            <a:r>
              <a:rPr lang="cs-CZ" dirty="0"/>
              <a:t> zrušil právo na stávku a snažil se také ovládnout církev.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3460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Probritská orientace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V zahraniční politice zastával </a:t>
            </a:r>
            <a:r>
              <a:rPr lang="cs-CZ" dirty="0" err="1"/>
              <a:t>Metaxas</a:t>
            </a:r>
            <a:r>
              <a:rPr lang="cs-CZ" dirty="0"/>
              <a:t> probritský postoj. V Britech viděl spojence a dobré vztahy se snažil udržet i s Německem. </a:t>
            </a:r>
          </a:p>
          <a:p>
            <a:r>
              <a:rPr lang="cs-CZ" dirty="0"/>
              <a:t>Snažil se předejít konfliktu s Itálií</a:t>
            </a:r>
          </a:p>
          <a:p>
            <a:r>
              <a:rPr lang="cs-CZ" dirty="0" err="1"/>
              <a:t>Metaxas</a:t>
            </a:r>
            <a:r>
              <a:rPr lang="cs-CZ" dirty="0"/>
              <a:t> spoléhal na to, že jeho náklonnost k Německu a jeho snahy o řecko-německé vztahy budou brány v potaz. </a:t>
            </a:r>
          </a:p>
          <a:p>
            <a:r>
              <a:rPr lang="cs-CZ" dirty="0"/>
              <a:t>Prosby Řecka o případné spojenectví ale Británie brala stále rezervovaně, protože nechtěla provokovat fašistické mocnosti. Až v r. 1939 se Řecko dočkalo slibu o poskytnutí vojenské pomoci. </a:t>
            </a:r>
          </a:p>
          <a:p>
            <a:r>
              <a:rPr lang="cs-CZ" dirty="0"/>
              <a:t>Přestože se Mussolini nechal slyšet, že nemá zájem o expanze do Řecka, </a:t>
            </a:r>
            <a:r>
              <a:rPr lang="cs-CZ" dirty="0" err="1"/>
              <a:t>Metaxas</a:t>
            </a:r>
            <a:r>
              <a:rPr lang="cs-CZ" dirty="0"/>
              <a:t> stále cítil vzrůstající hrozbu ze strany italských vojsk. Mussolini záviděl Hitlerovi úspěchy, nerad by Řecko přenechal německým či britským vojskům, a proto začala italská armáda postupovat směrem k jižní Albánii a svými provokacemi se snažili roznítit spor.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7644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Dopad</a:t>
            </a:r>
            <a:r>
              <a:rPr lang="cs-CZ" dirty="0"/>
              <a:t>y po prohrané řecko-turecké válce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Hluboká vnitřní krize (pokles ekonomiky, pokles životní úrovně obyvatelstva)</a:t>
            </a:r>
          </a:p>
          <a:p>
            <a:r>
              <a:rPr lang="cs-CZ" dirty="0"/>
              <a:t>Lokální rozpory týkající se rozdělení půdy a majetků</a:t>
            </a:r>
          </a:p>
          <a:p>
            <a:r>
              <a:rPr lang="cs-CZ" dirty="0"/>
              <a:t>Utečenecký problém</a:t>
            </a:r>
          </a:p>
          <a:p>
            <a:r>
              <a:rPr lang="cs-CZ" dirty="0"/>
              <a:t>22. 9. 1922 vtrhla armáda do Athén pod vedení plukovníků St. </a:t>
            </a:r>
            <a:r>
              <a:rPr lang="cs-CZ" dirty="0" err="1"/>
              <a:t>Gonatase</a:t>
            </a:r>
            <a:r>
              <a:rPr lang="cs-CZ" dirty="0"/>
              <a:t> a N. </a:t>
            </a:r>
            <a:r>
              <a:rPr lang="cs-CZ" dirty="0" err="1"/>
              <a:t>Plastirase</a:t>
            </a:r>
            <a:endParaRPr lang="cs-CZ" dirty="0"/>
          </a:p>
          <a:p>
            <a:r>
              <a:rPr lang="cs-CZ" dirty="0"/>
              <a:t>Král Konstantin raději abdikoval a odjel do zahraničí – vytvořen přechodný kabinet, složený z umírněných royalistů a liberálů pod vedením </a:t>
            </a:r>
            <a:r>
              <a:rPr lang="cs-CZ" dirty="0" err="1"/>
              <a:t>Gonatase</a:t>
            </a:r>
            <a:endParaRPr lang="cs-CZ" dirty="0"/>
          </a:p>
          <a:p>
            <a:r>
              <a:rPr lang="cs-CZ" dirty="0"/>
              <a:t>Poprava „zrádců národa“ – poškození pověsti Řecka – Řekové vyklidili Východní Thrákii – zároveň vytvoření nového vojska o síle 110.000 mužů pod vedením gen. </a:t>
            </a:r>
            <a:r>
              <a:rPr lang="cs-CZ" dirty="0" err="1"/>
              <a:t>Pagnalose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5214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28.října 1940 v brzkých ranních hodinách italský vyslanec Emanuele </a:t>
            </a:r>
            <a:r>
              <a:rPr lang="cs-CZ" dirty="0" err="1"/>
              <a:t>Grazzi</a:t>
            </a:r>
            <a:r>
              <a:rPr lang="cs-CZ" dirty="0"/>
              <a:t> předložil ultimátum obsahující mnoho ponižujících podmínek, mezi nimiž byl i příjezd italských jednotek na řecké území. </a:t>
            </a:r>
            <a:r>
              <a:rPr lang="cs-CZ" dirty="0" err="1"/>
              <a:t>Metaxas</a:t>
            </a:r>
            <a:r>
              <a:rPr lang="cs-CZ" dirty="0"/>
              <a:t>, aniž by cokoliv konzultoval s králem Jiřím II., se odmítl podřídit Mussolinimu a tento okamžik je znám jako den Ne, </a:t>
            </a:r>
            <a:r>
              <a:rPr lang="cs-CZ" dirty="0" err="1"/>
              <a:t>Oxi</a:t>
            </a:r>
            <a:r>
              <a:rPr lang="cs-CZ" dirty="0"/>
              <a:t>. </a:t>
            </a:r>
          </a:p>
          <a:p>
            <a:r>
              <a:rPr lang="cs-CZ" dirty="0"/>
              <a:t>Sebevědomí Italové narazili na tvrdý odpor řeckých vojsk</a:t>
            </a:r>
          </a:p>
          <a:p>
            <a:r>
              <a:rPr lang="cs-CZ" dirty="0"/>
              <a:t>po řecké ofenzívě byla fronta zatlačena zpět na albánské hranice </a:t>
            </a:r>
          </a:p>
          <a:p>
            <a:r>
              <a:rPr lang="cs-CZ" dirty="0" err="1"/>
              <a:t>Metaxas</a:t>
            </a:r>
            <a:r>
              <a:rPr lang="cs-CZ" dirty="0"/>
              <a:t> nedožil zemřel 29. ledna 1941 na hnisavý zánět v hltanu, který způsobil otravu krve.  </a:t>
            </a:r>
          </a:p>
          <a:p>
            <a:r>
              <a:rPr lang="cs-CZ" dirty="0"/>
              <a:t>Po </a:t>
            </a:r>
            <a:r>
              <a:rPr lang="cs-CZ" dirty="0" err="1"/>
              <a:t>Metaxasově</a:t>
            </a:r>
            <a:r>
              <a:rPr lang="cs-CZ" dirty="0"/>
              <a:t> smrti přišly na pomoc italským vojskům německé jednotky.</a:t>
            </a:r>
          </a:p>
        </p:txBody>
      </p:sp>
    </p:spTree>
    <p:extLst>
      <p:ext uri="{BB962C8B-B14F-4D97-AF65-F5344CB8AC3E}">
        <p14:creationId xmlns:p14="http://schemas.microsoft.com/office/powerpoint/2010/main" val="1878644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Dopady </a:t>
            </a:r>
            <a:r>
              <a:rPr lang="cs-CZ" dirty="0" err="1"/>
              <a:t>Laussanské</a:t>
            </a:r>
            <a:r>
              <a:rPr lang="cs-CZ" dirty="0"/>
              <a:t> dohody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sz="2800" dirty="0"/>
              <a:t>V listopadu 1922 se</a:t>
            </a:r>
            <a:r>
              <a:rPr lang="en-US" sz="2800" dirty="0"/>
              <a:t> </a:t>
            </a:r>
            <a:r>
              <a:rPr lang="en-US" sz="2800" dirty="0" err="1"/>
              <a:t>konala</a:t>
            </a:r>
            <a:r>
              <a:rPr lang="en-US" sz="2800" dirty="0"/>
              <a:t> </a:t>
            </a:r>
            <a:r>
              <a:rPr lang="en-US" sz="2800" dirty="0" err="1"/>
              <a:t>konference</a:t>
            </a:r>
            <a:r>
              <a:rPr lang="en-US" sz="2800" dirty="0"/>
              <a:t> o  </a:t>
            </a:r>
            <a:r>
              <a:rPr lang="en-US" sz="2800" dirty="0" err="1"/>
              <a:t>revizi</a:t>
            </a:r>
            <a:r>
              <a:rPr lang="en-US" sz="2800" dirty="0"/>
              <a:t> </a:t>
            </a:r>
            <a:r>
              <a:rPr lang="en-US" sz="2800" dirty="0" err="1"/>
              <a:t>sevreského</a:t>
            </a:r>
            <a:r>
              <a:rPr lang="en-US" sz="2800" dirty="0"/>
              <a:t> </a:t>
            </a:r>
            <a:r>
              <a:rPr lang="en-US" sz="2800" dirty="0" err="1"/>
              <a:t>míru</a:t>
            </a:r>
            <a:r>
              <a:rPr lang="en-US" sz="2800" dirty="0"/>
              <a:t> za </a:t>
            </a:r>
            <a:r>
              <a:rPr lang="en-US" sz="2800" dirty="0" err="1"/>
              <a:t>úcasti</a:t>
            </a:r>
            <a:r>
              <a:rPr lang="en-US" sz="2800" dirty="0"/>
              <a:t> </a:t>
            </a:r>
            <a:r>
              <a:rPr lang="en-US" sz="2800" dirty="0" err="1"/>
              <a:t>Turecka</a:t>
            </a:r>
            <a:r>
              <a:rPr lang="en-US" sz="2800" dirty="0"/>
              <a:t>, Řecka, dohodových mocností a </a:t>
            </a:r>
            <a:r>
              <a:rPr lang="en-US" sz="2800" dirty="0" err="1"/>
              <a:t>dalších</a:t>
            </a:r>
            <a:r>
              <a:rPr lang="en-US" sz="2800" dirty="0"/>
              <a:t> </a:t>
            </a:r>
            <a:r>
              <a:rPr lang="en-US" sz="2800" dirty="0" err="1"/>
              <a:t>zainteresovaných</a:t>
            </a:r>
            <a:r>
              <a:rPr lang="en-US" sz="2800" dirty="0"/>
              <a:t> </a:t>
            </a:r>
            <a:r>
              <a:rPr lang="en-US" sz="2800" dirty="0" err="1"/>
              <a:t>států</a:t>
            </a:r>
            <a:r>
              <a:rPr lang="cs-CZ" sz="2800" dirty="0"/>
              <a:t> </a:t>
            </a:r>
            <a:r>
              <a:rPr lang="en-US" sz="2800" dirty="0"/>
              <a:t>ve </a:t>
            </a:r>
            <a:r>
              <a:rPr lang="en-US" sz="2800" dirty="0" err="1"/>
              <a:t>švýcarském</a:t>
            </a:r>
            <a:r>
              <a:rPr lang="en-US" sz="2800" dirty="0"/>
              <a:t> </a:t>
            </a:r>
            <a:r>
              <a:rPr lang="en-US" sz="2800" dirty="0" err="1"/>
              <a:t>městě</a:t>
            </a:r>
            <a:r>
              <a:rPr lang="en-US" sz="2800" dirty="0"/>
              <a:t> </a:t>
            </a:r>
            <a:r>
              <a:rPr lang="en-US" sz="2800" b="1" dirty="0"/>
              <a:t>Lausanne. </a:t>
            </a:r>
            <a:endParaRPr lang="cs-CZ" sz="2800" b="1" dirty="0"/>
          </a:p>
          <a:p>
            <a:r>
              <a:rPr lang="cs-CZ" dirty="0"/>
              <a:t>nejdůležitější ujednání této dohody se týkalo nucené výměny křesťanského a muslimského obyvatelstva mezi Řeckem a nově vzniklou Tureckou republikou. </a:t>
            </a:r>
          </a:p>
          <a:p>
            <a:r>
              <a:rPr lang="cs-CZ" dirty="0"/>
              <a:t>Řecko muselo přijmout více než milion tři sta tisíc uprchlíků pocházejících nejen z maloasijských oblastí, ale také z černomořského pobřeží. Z Řecka do Turecka odešlo asi půl milionu muslimů. </a:t>
            </a:r>
          </a:p>
          <a:p>
            <a:r>
              <a:rPr lang="cs-CZ" dirty="0"/>
              <a:t>Z výměny obyvatelstva bylo v Turecku vyňato asi čtvrt milionu pravoslavných křesťanů (Řeků) včetně konstantinopolského patriarchy, žijících před rokem 1918 v Istanbulu a na ostrovech </a:t>
            </a:r>
            <a:r>
              <a:rPr lang="cs-CZ" dirty="0" err="1"/>
              <a:t>Imvros</a:t>
            </a:r>
            <a:r>
              <a:rPr lang="cs-CZ" dirty="0"/>
              <a:t> a </a:t>
            </a:r>
            <a:r>
              <a:rPr lang="cs-CZ" dirty="0" err="1"/>
              <a:t>Tenedos</a:t>
            </a:r>
            <a:r>
              <a:rPr lang="cs-CZ" dirty="0"/>
              <a:t>, </a:t>
            </a:r>
          </a:p>
          <a:p>
            <a:r>
              <a:rPr lang="cs-CZ" dirty="0"/>
              <a:t>V Řecku bylo z výměny vyňato 120 000 muslimů obývajících region západní Thrákie. </a:t>
            </a:r>
          </a:p>
          <a:p>
            <a:r>
              <a:rPr lang="cs-CZ" dirty="0"/>
              <a:t>Menší, „dobrovolná“ výměna obyvatelstva proběhla mezi Řeckem a Bulharskem. </a:t>
            </a:r>
          </a:p>
          <a:p>
            <a:r>
              <a:rPr lang="cs-CZ" dirty="0"/>
              <a:t>Ve stejné době desítky tisíc dalších řeckých uprchlíků, postižených bolševickou revolucí a pocházejících z Gruzie a dalších oblastí severního Černomoří také hledalo útočiště</a:t>
            </a:r>
            <a:r>
              <a:rPr lang="el-GR" dirty="0"/>
              <a:t> </a:t>
            </a:r>
            <a:r>
              <a:rPr lang="cs-CZ" dirty="0"/>
              <a:t>v Řecku. </a:t>
            </a:r>
          </a:p>
        </p:txBody>
      </p:sp>
    </p:spTree>
    <p:extLst>
      <p:ext uri="{BB962C8B-B14F-4D97-AF65-F5344CB8AC3E}">
        <p14:creationId xmlns:p14="http://schemas.microsoft.com/office/powerpoint/2010/main" val="2694482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Adaptace a integrace uprchlíků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Počet uprchlíků nacházejících se v polovině dvacátých let v Řecku byl odhadován na milión a půl</a:t>
            </a:r>
            <a:endParaRPr lang="el-GR" sz="2400" dirty="0"/>
          </a:p>
          <a:p>
            <a:r>
              <a:rPr lang="cs-CZ" sz="2400" dirty="0"/>
              <a:t> představoval tehdy asi pětinu celkového řeckého obyvatelstva. </a:t>
            </a:r>
          </a:p>
          <a:p>
            <a:r>
              <a:rPr lang="cs-CZ" sz="2400" dirty="0"/>
              <a:t>Převážná většina z nich se nacházela ve stavu extrémní nouze. Byli bez přístřeší a finančních prostředků, bez zaměstnání, většinou jen s nejnutnějším oblečením.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60848"/>
            <a:ext cx="449580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572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Integrace uprchlíků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sz="3300" dirty="0"/>
              <a:t>Zdaleka nebyli homogenní skupinou obyvatel ani po národnostní, ani po jazykové, ba dokonce ani po kulturní nebo náboženské stránce. </a:t>
            </a:r>
          </a:p>
          <a:p>
            <a:r>
              <a:rPr lang="cs-CZ" sz="3300" dirty="0"/>
              <a:t>Adaptace a integrace tak obrovského množství utečenců v souvislosti s různými problémy začleňování do řecké společnosti a jejich soužití se starousedlíky představuje zřejmě nejdůležitější část řeckých meziválečných dějin a hodně vypovídá i o převážně kladném postoji Řeků k současné uprchlické krizi.</a:t>
            </a:r>
          </a:p>
          <a:p>
            <a:r>
              <a:rPr lang="cs-CZ" sz="3300" dirty="0"/>
              <a:t>Začíná angažmá, snad poprvé v novodobé historii, několika zahraničních humanitárních organizací a především Komise pro umístění uprchlíků (</a:t>
            </a:r>
            <a:r>
              <a:rPr lang="cs-CZ" sz="3300" i="1" dirty="0" err="1"/>
              <a:t>Refugee</a:t>
            </a:r>
            <a:r>
              <a:rPr lang="cs-CZ" sz="3300" i="1" dirty="0"/>
              <a:t> Settlement </a:t>
            </a:r>
            <a:r>
              <a:rPr lang="cs-CZ" sz="3300" i="1" dirty="0" err="1"/>
              <a:t>Commision</a:t>
            </a:r>
            <a:r>
              <a:rPr lang="cs-CZ" sz="3300" i="1" dirty="0"/>
              <a:t>)</a:t>
            </a:r>
            <a:r>
              <a:rPr lang="cs-CZ" sz="3300" dirty="0"/>
              <a:t>, která fungovala pod patronací Společnosti národů. </a:t>
            </a:r>
          </a:p>
          <a:p>
            <a:r>
              <a:rPr lang="cs-CZ" sz="3300" dirty="0"/>
              <a:t>Činnost této komise byla financována dvěma zahraničními „běženeckými půjčkami“. 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8840"/>
            <a:ext cx="4495800" cy="324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230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Začleňování do řeckého státu – vztahy se starousedlíky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Starousedlíci spatřovali v uprchlících příčinu vlastních potíží, nepovažovali je za „čisté Řeky“</a:t>
            </a:r>
          </a:p>
          <a:p>
            <a:r>
              <a:rPr lang="cs-CZ" dirty="0"/>
              <a:t>Státní pomoc prohlásili za </a:t>
            </a:r>
            <a:r>
              <a:rPr lang="cs-CZ" dirty="0" err="1"/>
              <a:t>Oglukracii</a:t>
            </a:r>
            <a:endParaRPr lang="cs-CZ" dirty="0"/>
          </a:p>
          <a:p>
            <a:r>
              <a:rPr lang="cs-CZ" dirty="0"/>
              <a:t>Pontové z jižního pobřeží Černého moře terčem posměchu – jazykové bariéry</a:t>
            </a:r>
          </a:p>
          <a:p>
            <a:r>
              <a:rPr lang="cs-CZ" dirty="0"/>
              <a:t>Staré a nové Řecko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44824"/>
            <a:ext cx="4788024" cy="348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072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Výhody výměny obyvatelstva, ale i problémy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Homogenní národ – jen asi 6% jiných národností</a:t>
            </a:r>
          </a:p>
          <a:p>
            <a:r>
              <a:rPr lang="cs-CZ" dirty="0"/>
              <a:t>Přenesení „nových“ poznatků do zemědělství, výroby, služeb – produkce tabáku, obilovin, cukrové řepy a bavlny</a:t>
            </a:r>
          </a:p>
          <a:p>
            <a:r>
              <a:rPr lang="cs-CZ" dirty="0"/>
              <a:t>Vzestup průmyslu a nastartování hospodářského rozvoje země</a:t>
            </a:r>
          </a:p>
          <a:p>
            <a:r>
              <a:rPr lang="cs-CZ" dirty="0"/>
              <a:t>Přesto, palčivá sociální situace – hlavně ve městech</a:t>
            </a:r>
          </a:p>
          <a:p>
            <a:r>
              <a:rPr lang="cs-CZ" dirty="0"/>
              <a:t>Přelidněnost a nová vlna migrantů do Ameriky, Austrálie a Argentiny</a:t>
            </a:r>
          </a:p>
          <a:p>
            <a:r>
              <a:rPr lang="cs-CZ" dirty="0"/>
              <a:t>Růst preferencí liberálů (80% utečenců pro </a:t>
            </a:r>
            <a:r>
              <a:rPr lang="cs-CZ" dirty="0" err="1"/>
              <a:t>Venizelose</a:t>
            </a:r>
            <a:r>
              <a:rPr lang="cs-CZ" dirty="0"/>
              <a:t>) a komunistů (15%)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8198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Radikální změna řecké společnosti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cs-CZ" sz="8000" dirty="0"/>
              <a:t>Došlo k překotnému rozvoji městského obyvatelstva, především Athén a Soluně. Soluň ztratila svůj kosmopolitní charakter, zato ale bylo nově nazýváno „matkou uprchlíků“. Počet obyvatel Athén se v období 1922–1928 zdvojnásobil, v roce 1940 zde žilo více než 1,1 milionu osob.</a:t>
            </a:r>
          </a:p>
          <a:p>
            <a:pPr lvl="0"/>
            <a:r>
              <a:rPr lang="cs-CZ" sz="8000" dirty="0"/>
              <a:t>Mluvíme o zárodcích řeckého proletariátu, mezi nímž bylo možné nalézt četné příznivce Komunistické strany Řecka (KKE). Převážně z řad uprchlíků následně vzešla většina členů a vedoucích představitelů této strany, včetně jejího historického vůdce Nikose </a:t>
            </a:r>
            <a:r>
              <a:rPr lang="cs-CZ" sz="8000" dirty="0" err="1"/>
              <a:t>Zachariadise</a:t>
            </a:r>
            <a:r>
              <a:rPr lang="cs-CZ" sz="8000" dirty="0"/>
              <a:t>. </a:t>
            </a:r>
          </a:p>
          <a:p>
            <a:pPr lvl="0"/>
            <a:r>
              <a:rPr lang="cs-CZ" sz="8000" dirty="0"/>
              <a:t>Přitom zejména problematické stanovisko řeckých komunistů vůči Makedonii, kteří se hlásili k odtržení regionu od Řecka a vytvoření svébytného makedonského národa, připravilo KKE o příznivce mezi uprchlíky a omezilo její volební vliv strany okolo 5 procent voličů. </a:t>
            </a:r>
          </a:p>
          <a:p>
            <a:pPr lvl="0"/>
            <a:r>
              <a:rPr lang="cs-CZ" sz="8000" dirty="0"/>
              <a:t>Příchodem uprchlíků došlo k postupné národnostní homogenizaci obyvatelstva, a to nejen Řecka, ale též Bulharska a Turecka. </a:t>
            </a:r>
          </a:p>
          <a:p>
            <a:pPr lvl="0"/>
            <a:r>
              <a:rPr lang="cs-CZ" sz="8000" dirty="0"/>
              <a:t>Řecko se zbavilo nacionalistických aspirací Velké myšlenky a v jeho bilaterálních vztazích se sousedním Bulharskem a hlavně Tureckem byla načas eliminována třecí plocha pro vyvolání krizí a konfliktů z důvodů ochrany „svých“ menšin na území druhého státu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2066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Řecko ve znamení politické nestability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Parlamentní volby 16.12.1923 za neúčasti royalistů – zvítězili liberálové – měsíc poté </a:t>
            </a:r>
            <a:r>
              <a:rPr lang="cs-CZ" dirty="0" err="1"/>
              <a:t>Venizelos</a:t>
            </a:r>
            <a:r>
              <a:rPr lang="cs-CZ" dirty="0"/>
              <a:t> podá demisi a odchází do zahraničí</a:t>
            </a:r>
          </a:p>
          <a:p>
            <a:r>
              <a:rPr lang="cs-CZ" dirty="0"/>
              <a:t>13.4.1924 plebiscit o státním zřízení: 70% pro republiku</a:t>
            </a:r>
          </a:p>
          <a:p>
            <a:r>
              <a:rPr lang="cs-CZ" dirty="0"/>
              <a:t>1924-1928 Období politické nestability: 3x volby, 9 pokusů o puč</a:t>
            </a:r>
          </a:p>
          <a:p>
            <a:r>
              <a:rPr lang="cs-CZ" dirty="0"/>
              <a:t>Diktatury generálů </a:t>
            </a:r>
            <a:r>
              <a:rPr lang="cs-CZ" dirty="0" err="1"/>
              <a:t>Th</a:t>
            </a:r>
            <a:r>
              <a:rPr lang="cs-CZ" dirty="0"/>
              <a:t>. </a:t>
            </a:r>
            <a:r>
              <a:rPr lang="cs-CZ" dirty="0" err="1"/>
              <a:t>Pangalose</a:t>
            </a:r>
            <a:r>
              <a:rPr lang="cs-CZ" dirty="0"/>
              <a:t> a G. </a:t>
            </a:r>
            <a:r>
              <a:rPr lang="cs-CZ"/>
              <a:t>Kondylise</a:t>
            </a:r>
            <a:endParaRPr lang="cs-CZ" dirty="0"/>
          </a:p>
          <a:p>
            <a:r>
              <a:rPr lang="cs-CZ" dirty="0" err="1"/>
              <a:t>Rebetiko</a:t>
            </a:r>
            <a:r>
              <a:rPr lang="cs-CZ" dirty="0"/>
              <a:t> a </a:t>
            </a:r>
            <a:r>
              <a:rPr lang="cs-CZ" dirty="0" err="1"/>
              <a:t>luben</a:t>
            </a:r>
            <a:r>
              <a:rPr lang="cs-CZ" dirty="0"/>
              <a:t> proletariát  </a:t>
            </a:r>
          </a:p>
        </p:txBody>
      </p:sp>
    </p:spTree>
    <p:extLst>
      <p:ext uri="{BB962C8B-B14F-4D97-AF65-F5344CB8AC3E}">
        <p14:creationId xmlns:p14="http://schemas.microsoft.com/office/powerpoint/2010/main" val="266854256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2059</Words>
  <Application>Microsoft Office PowerPoint</Application>
  <PresentationFormat>Προβολή στην οθόνη (4:3)</PresentationFormat>
  <Paragraphs>110</Paragraphs>
  <Slides>20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20</vt:i4>
      </vt:variant>
    </vt:vector>
  </HeadingPairs>
  <TitlesOfParts>
    <vt:vector size="27" baseType="lpstr">
      <vt:lpstr>Arial</vt:lpstr>
      <vt:lpstr>Calibri</vt:lpstr>
      <vt:lpstr>Georgia</vt:lpstr>
      <vt:lpstr>Wingdings</vt:lpstr>
      <vt:lpstr>Wingdings 2</vt:lpstr>
      <vt:lpstr>Motiv systému Office</vt:lpstr>
      <vt:lpstr>Civic</vt:lpstr>
      <vt:lpstr>Řecko od Maloasijské katastrofy do 2. světové války</vt:lpstr>
      <vt:lpstr>Dopady po prohrané řecko-turecké válce</vt:lpstr>
      <vt:lpstr>Dopady Laussanské dohody</vt:lpstr>
      <vt:lpstr>Adaptace a integrace uprchlíků</vt:lpstr>
      <vt:lpstr>Integrace uprchlíků</vt:lpstr>
      <vt:lpstr>Začleňování do řeckého státu – vztahy se starousedlíky </vt:lpstr>
      <vt:lpstr>Výhody výměny obyvatelstva, ale i problémy</vt:lpstr>
      <vt:lpstr>Radikální změna řecké společnosti</vt:lpstr>
      <vt:lpstr>Řecko ve znamení politické nestability</vt:lpstr>
      <vt:lpstr>„Zlatá éra“ meziválečné republiky</vt:lpstr>
      <vt:lpstr>Zahraniční politika Venizelose</vt:lpstr>
      <vt:lpstr>Mezinárodní krize a nestabilní období 1932-36</vt:lpstr>
      <vt:lpstr>Politický vývoj v období 1933-36</vt:lpstr>
      <vt:lpstr>Ioannis Metaxas(1871, Ithaka - 29. ledna 1941) </vt:lpstr>
      <vt:lpstr>Diktatura 4. srpna</vt:lpstr>
      <vt:lpstr>Represivní opatření diktatury</vt:lpstr>
      <vt:lpstr>Sociální politika Metaxase</vt:lpstr>
      <vt:lpstr>Ideologie diktatury: Krajní nacionalismus a „třetí řecká civilizace“</vt:lpstr>
      <vt:lpstr>Probritská orientace</vt:lpstr>
      <vt:lpstr>OXI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Řecko od Maloasijské katastrofy do 2. světové války</dc:title>
  <dc:creator>Tsivos</dc:creator>
  <cp:lastModifiedBy>Konstantinos Tsivos</cp:lastModifiedBy>
  <cp:revision>15</cp:revision>
  <dcterms:created xsi:type="dcterms:W3CDTF">2018-03-17T08:56:51Z</dcterms:created>
  <dcterms:modified xsi:type="dcterms:W3CDTF">2021-03-22T14:48:07Z</dcterms:modified>
</cp:coreProperties>
</file>