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76" r:id="rId8"/>
    <p:sldId id="263" r:id="rId9"/>
    <p:sldId id="264" r:id="rId10"/>
    <p:sldId id="277" r:id="rId11"/>
    <p:sldId id="278" r:id="rId12"/>
    <p:sldId id="283" r:id="rId13"/>
    <p:sldId id="284" r:id="rId14"/>
    <p:sldId id="288" r:id="rId15"/>
    <p:sldId id="289" r:id="rId16"/>
    <p:sldId id="294" r:id="rId17"/>
    <p:sldId id="261" r:id="rId18"/>
    <p:sldId id="266" r:id="rId19"/>
    <p:sldId id="269" r:id="rId20"/>
    <p:sldId id="262" r:id="rId21"/>
    <p:sldId id="265" r:id="rId22"/>
    <p:sldId id="268" r:id="rId23"/>
    <p:sldId id="270" r:id="rId24"/>
    <p:sldId id="271" r:id="rId25"/>
    <p:sldId id="272" r:id="rId26"/>
    <p:sldId id="273" r:id="rId27"/>
    <p:sldId id="274" r:id="rId28"/>
    <p:sldId id="275" r:id="rId29"/>
    <p:sldId id="282" r:id="rId30"/>
    <p:sldId id="279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80A6A0-CF44-45D8-ABB1-097658A6841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98E0197-A50F-47E4-AB4B-34CF2ECA645D}">
      <dgm:prSet/>
      <dgm:spPr/>
      <dgm:t>
        <a:bodyPr/>
        <a:lstStyle/>
        <a:p>
          <a:r>
            <a:rPr lang="cs-CZ"/>
            <a:t>název Makedonská republika je pro Řecko nepřijatelný, jelikož je pro něj odkazem na antickou Makedonii</a:t>
          </a:r>
          <a:endParaRPr lang="en-US"/>
        </a:p>
      </dgm:t>
    </dgm:pt>
    <dgm:pt modelId="{585F3F3E-C95B-46E5-83E4-572A02D18321}" type="parTrans" cxnId="{75F308EC-E08B-47F1-9088-227E490EA47E}">
      <dgm:prSet/>
      <dgm:spPr/>
      <dgm:t>
        <a:bodyPr/>
        <a:lstStyle/>
        <a:p>
          <a:endParaRPr lang="en-US"/>
        </a:p>
      </dgm:t>
    </dgm:pt>
    <dgm:pt modelId="{37854BE1-68D8-45B0-8A99-852432B93C1A}" type="sibTrans" cxnId="{75F308EC-E08B-47F1-9088-227E490EA47E}">
      <dgm:prSet/>
      <dgm:spPr/>
      <dgm:t>
        <a:bodyPr/>
        <a:lstStyle/>
        <a:p>
          <a:endParaRPr lang="en-US"/>
        </a:p>
      </dgm:t>
    </dgm:pt>
    <dgm:pt modelId="{D96DE2C0-C6C9-45B7-8E32-8B6304E1C428}">
      <dgm:prSet/>
      <dgm:spPr/>
      <dgm:t>
        <a:bodyPr/>
        <a:lstStyle/>
        <a:p>
          <a:r>
            <a:rPr lang="cs-CZ"/>
            <a:t>Řecko se považuje za stát mající „monopolní právo“ na využívání historických symbolů helénistického období, které si nárokuje též Makedonie. </a:t>
          </a:r>
          <a:endParaRPr lang="en-US"/>
        </a:p>
      </dgm:t>
    </dgm:pt>
    <dgm:pt modelId="{C6B8EF83-C524-4750-BA5C-9344015AD3D9}" type="parTrans" cxnId="{778D0EAE-9D6A-47C2-8442-A3CE9E0A4EE6}">
      <dgm:prSet/>
      <dgm:spPr/>
      <dgm:t>
        <a:bodyPr/>
        <a:lstStyle/>
        <a:p>
          <a:endParaRPr lang="en-US"/>
        </a:p>
      </dgm:t>
    </dgm:pt>
    <dgm:pt modelId="{92C7C4B9-CBB4-4AA9-AD16-E568BAFD26A4}" type="sibTrans" cxnId="{778D0EAE-9D6A-47C2-8442-A3CE9E0A4EE6}">
      <dgm:prSet/>
      <dgm:spPr/>
      <dgm:t>
        <a:bodyPr/>
        <a:lstStyle/>
        <a:p>
          <a:endParaRPr lang="en-US"/>
        </a:p>
      </dgm:t>
    </dgm:pt>
    <dgm:pt modelId="{7BC685DB-22B2-4673-BA41-DA51667AE9F1}">
      <dgm:prSet/>
      <dgm:spPr/>
      <dgm:t>
        <a:bodyPr/>
        <a:lstStyle/>
        <a:p>
          <a:r>
            <a:rPr lang="cs-CZ"/>
            <a:t>Řecko chápe rozhodnutí vlády FYROM o přijetí tohoto názvu jako přivlastňování řeckých národních symbolů</a:t>
          </a:r>
          <a:endParaRPr lang="en-US"/>
        </a:p>
      </dgm:t>
    </dgm:pt>
    <dgm:pt modelId="{1A73E3FF-3831-4232-A8AF-B13A49E89797}" type="parTrans" cxnId="{1A6036B7-2F9E-4BC7-801A-A457664AC148}">
      <dgm:prSet/>
      <dgm:spPr/>
      <dgm:t>
        <a:bodyPr/>
        <a:lstStyle/>
        <a:p>
          <a:endParaRPr lang="en-US"/>
        </a:p>
      </dgm:t>
    </dgm:pt>
    <dgm:pt modelId="{E1E508AB-8582-4665-9004-7CE48C673ACE}" type="sibTrans" cxnId="{1A6036B7-2F9E-4BC7-801A-A457664AC148}">
      <dgm:prSet/>
      <dgm:spPr/>
      <dgm:t>
        <a:bodyPr/>
        <a:lstStyle/>
        <a:p>
          <a:endParaRPr lang="en-US"/>
        </a:p>
      </dgm:t>
    </dgm:pt>
    <dgm:pt modelId="{627D8A01-22A6-4503-896E-E2C5522B3A8B}">
      <dgm:prSet/>
      <dgm:spPr/>
      <dgm:t>
        <a:bodyPr/>
        <a:lstStyle/>
        <a:p>
          <a:r>
            <a:rPr lang="cs-CZ"/>
            <a:t>řecké politické i intelektuální kruhy vyslovily obavy, že toto rozhodnutí má iredentistický potenciál</a:t>
          </a:r>
          <a:endParaRPr lang="en-US"/>
        </a:p>
      </dgm:t>
    </dgm:pt>
    <dgm:pt modelId="{E65B3E01-C785-4B45-90AF-E9FB91C754B3}" type="parTrans" cxnId="{725D353C-2B6B-4626-92B6-482EE25A0E80}">
      <dgm:prSet/>
      <dgm:spPr/>
      <dgm:t>
        <a:bodyPr/>
        <a:lstStyle/>
        <a:p>
          <a:endParaRPr lang="en-US"/>
        </a:p>
      </dgm:t>
    </dgm:pt>
    <dgm:pt modelId="{48548DD4-DD18-4DA6-8963-BA2A27B0BB1F}" type="sibTrans" cxnId="{725D353C-2B6B-4626-92B6-482EE25A0E80}">
      <dgm:prSet/>
      <dgm:spPr/>
      <dgm:t>
        <a:bodyPr/>
        <a:lstStyle/>
        <a:p>
          <a:endParaRPr lang="en-US"/>
        </a:p>
      </dgm:t>
    </dgm:pt>
    <dgm:pt modelId="{9294BA13-39CF-4528-A1B6-E71432042803}">
      <dgm:prSet/>
      <dgm:spPr/>
      <dgm:t>
        <a:bodyPr/>
        <a:lstStyle/>
        <a:p>
          <a:r>
            <a:rPr lang="cs-CZ"/>
            <a:t>Evangelos Kofos: „Je to, asi jako kdyby přišel zloděj do mého domu a ukradl moje nejcennější šperky – moji historii, moji kulturu, moji identitu.“</a:t>
          </a:r>
          <a:endParaRPr lang="en-US"/>
        </a:p>
      </dgm:t>
    </dgm:pt>
    <dgm:pt modelId="{7DA3305E-C075-48B5-B0FC-4B7095C41A76}" type="parTrans" cxnId="{26D954EB-0FC4-4CC7-984D-ADCC8781596E}">
      <dgm:prSet/>
      <dgm:spPr/>
      <dgm:t>
        <a:bodyPr/>
        <a:lstStyle/>
        <a:p>
          <a:endParaRPr lang="en-US"/>
        </a:p>
      </dgm:t>
    </dgm:pt>
    <dgm:pt modelId="{E479F955-0FCC-4E09-8D52-DD677FE47A18}" type="sibTrans" cxnId="{26D954EB-0FC4-4CC7-984D-ADCC8781596E}">
      <dgm:prSet/>
      <dgm:spPr/>
      <dgm:t>
        <a:bodyPr/>
        <a:lstStyle/>
        <a:p>
          <a:endParaRPr lang="en-US"/>
        </a:p>
      </dgm:t>
    </dgm:pt>
    <dgm:pt modelId="{67866E3E-01BD-429A-8372-99689124005C}" type="pres">
      <dgm:prSet presAssocID="{3180A6A0-CF44-45D8-ABB1-097658A68417}" presName="linear" presStyleCnt="0">
        <dgm:presLayoutVars>
          <dgm:animLvl val="lvl"/>
          <dgm:resizeHandles val="exact"/>
        </dgm:presLayoutVars>
      </dgm:prSet>
      <dgm:spPr/>
    </dgm:pt>
    <dgm:pt modelId="{0A5DB56E-1D4A-4143-9EA5-696AEC6211C4}" type="pres">
      <dgm:prSet presAssocID="{798E0197-A50F-47E4-AB4B-34CF2ECA645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4C4D603-4607-45CC-92D8-BA8B1196CDC8}" type="pres">
      <dgm:prSet presAssocID="{37854BE1-68D8-45B0-8A99-852432B93C1A}" presName="spacer" presStyleCnt="0"/>
      <dgm:spPr/>
    </dgm:pt>
    <dgm:pt modelId="{8AA3B5FF-F7E9-4273-9DAD-2414C05BAA7D}" type="pres">
      <dgm:prSet presAssocID="{D96DE2C0-C6C9-45B7-8E32-8B6304E1C42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637D6B1-B9B8-447F-A05A-6BEE926D4A78}" type="pres">
      <dgm:prSet presAssocID="{92C7C4B9-CBB4-4AA9-AD16-E568BAFD26A4}" presName="spacer" presStyleCnt="0"/>
      <dgm:spPr/>
    </dgm:pt>
    <dgm:pt modelId="{8A9CFED0-1B13-4DC4-9113-0EBE81E69EBE}" type="pres">
      <dgm:prSet presAssocID="{7BC685DB-22B2-4673-BA41-DA51667AE9F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DCF007E-BA31-4EC5-9B39-BE11C3B02EB8}" type="pres">
      <dgm:prSet presAssocID="{E1E508AB-8582-4665-9004-7CE48C673ACE}" presName="spacer" presStyleCnt="0"/>
      <dgm:spPr/>
    </dgm:pt>
    <dgm:pt modelId="{0992BB6D-7D3C-47D0-A8FB-C538EB3395DC}" type="pres">
      <dgm:prSet presAssocID="{627D8A01-22A6-4503-896E-E2C5522B3A8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B41D271-31C4-46E4-9327-2A54AF25AC2F}" type="pres">
      <dgm:prSet presAssocID="{48548DD4-DD18-4DA6-8963-BA2A27B0BB1F}" presName="spacer" presStyleCnt="0"/>
      <dgm:spPr/>
    </dgm:pt>
    <dgm:pt modelId="{9F243023-0956-477C-9A9B-271D57CF2D91}" type="pres">
      <dgm:prSet presAssocID="{9294BA13-39CF-4528-A1B6-E7143204280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B6E8233-B52A-4277-A2D6-A22F2D6EFAFC}" type="presOf" srcId="{627D8A01-22A6-4503-896E-E2C5522B3A8B}" destId="{0992BB6D-7D3C-47D0-A8FB-C538EB3395DC}" srcOrd="0" destOrd="0" presId="urn:microsoft.com/office/officeart/2005/8/layout/vList2"/>
    <dgm:cxn modelId="{11297E3A-4E05-4260-9A08-E58C4F7F75DD}" type="presOf" srcId="{D96DE2C0-C6C9-45B7-8E32-8B6304E1C428}" destId="{8AA3B5FF-F7E9-4273-9DAD-2414C05BAA7D}" srcOrd="0" destOrd="0" presId="urn:microsoft.com/office/officeart/2005/8/layout/vList2"/>
    <dgm:cxn modelId="{725D353C-2B6B-4626-92B6-482EE25A0E80}" srcId="{3180A6A0-CF44-45D8-ABB1-097658A68417}" destId="{627D8A01-22A6-4503-896E-E2C5522B3A8B}" srcOrd="3" destOrd="0" parTransId="{E65B3E01-C785-4B45-90AF-E9FB91C754B3}" sibTransId="{48548DD4-DD18-4DA6-8963-BA2A27B0BB1F}"/>
    <dgm:cxn modelId="{ABAD0640-D640-499D-96B6-3C4E56359E0C}" type="presOf" srcId="{9294BA13-39CF-4528-A1B6-E71432042803}" destId="{9F243023-0956-477C-9A9B-271D57CF2D91}" srcOrd="0" destOrd="0" presId="urn:microsoft.com/office/officeart/2005/8/layout/vList2"/>
    <dgm:cxn modelId="{954F928A-985E-4BE4-ACA8-00BA7C5F6FE6}" type="presOf" srcId="{7BC685DB-22B2-4673-BA41-DA51667AE9F1}" destId="{8A9CFED0-1B13-4DC4-9113-0EBE81E69EBE}" srcOrd="0" destOrd="0" presId="urn:microsoft.com/office/officeart/2005/8/layout/vList2"/>
    <dgm:cxn modelId="{EF7549A8-6D04-4CF2-ABB7-CC0EB410793F}" type="presOf" srcId="{3180A6A0-CF44-45D8-ABB1-097658A68417}" destId="{67866E3E-01BD-429A-8372-99689124005C}" srcOrd="0" destOrd="0" presId="urn:microsoft.com/office/officeart/2005/8/layout/vList2"/>
    <dgm:cxn modelId="{778D0EAE-9D6A-47C2-8442-A3CE9E0A4EE6}" srcId="{3180A6A0-CF44-45D8-ABB1-097658A68417}" destId="{D96DE2C0-C6C9-45B7-8E32-8B6304E1C428}" srcOrd="1" destOrd="0" parTransId="{C6B8EF83-C524-4750-BA5C-9344015AD3D9}" sibTransId="{92C7C4B9-CBB4-4AA9-AD16-E568BAFD26A4}"/>
    <dgm:cxn modelId="{1A6036B7-2F9E-4BC7-801A-A457664AC148}" srcId="{3180A6A0-CF44-45D8-ABB1-097658A68417}" destId="{7BC685DB-22B2-4673-BA41-DA51667AE9F1}" srcOrd="2" destOrd="0" parTransId="{1A73E3FF-3831-4232-A8AF-B13A49E89797}" sibTransId="{E1E508AB-8582-4665-9004-7CE48C673ACE}"/>
    <dgm:cxn modelId="{DE173CBA-4145-48BE-A9B7-200E262159F8}" type="presOf" srcId="{798E0197-A50F-47E4-AB4B-34CF2ECA645D}" destId="{0A5DB56E-1D4A-4143-9EA5-696AEC6211C4}" srcOrd="0" destOrd="0" presId="urn:microsoft.com/office/officeart/2005/8/layout/vList2"/>
    <dgm:cxn modelId="{26D954EB-0FC4-4CC7-984D-ADCC8781596E}" srcId="{3180A6A0-CF44-45D8-ABB1-097658A68417}" destId="{9294BA13-39CF-4528-A1B6-E71432042803}" srcOrd="4" destOrd="0" parTransId="{7DA3305E-C075-48B5-B0FC-4B7095C41A76}" sibTransId="{E479F955-0FCC-4E09-8D52-DD677FE47A18}"/>
    <dgm:cxn modelId="{75F308EC-E08B-47F1-9088-227E490EA47E}" srcId="{3180A6A0-CF44-45D8-ABB1-097658A68417}" destId="{798E0197-A50F-47E4-AB4B-34CF2ECA645D}" srcOrd="0" destOrd="0" parTransId="{585F3F3E-C95B-46E5-83E4-572A02D18321}" sibTransId="{37854BE1-68D8-45B0-8A99-852432B93C1A}"/>
    <dgm:cxn modelId="{A18BB41E-4DC9-4F71-A8C9-2E05BAF848AB}" type="presParOf" srcId="{67866E3E-01BD-429A-8372-99689124005C}" destId="{0A5DB56E-1D4A-4143-9EA5-696AEC6211C4}" srcOrd="0" destOrd="0" presId="urn:microsoft.com/office/officeart/2005/8/layout/vList2"/>
    <dgm:cxn modelId="{0448F114-EAD4-4296-AD43-E638C3F5CD18}" type="presParOf" srcId="{67866E3E-01BD-429A-8372-99689124005C}" destId="{C4C4D603-4607-45CC-92D8-BA8B1196CDC8}" srcOrd="1" destOrd="0" presId="urn:microsoft.com/office/officeart/2005/8/layout/vList2"/>
    <dgm:cxn modelId="{308ABB2E-2188-4071-BA3F-31999C6D3069}" type="presParOf" srcId="{67866E3E-01BD-429A-8372-99689124005C}" destId="{8AA3B5FF-F7E9-4273-9DAD-2414C05BAA7D}" srcOrd="2" destOrd="0" presId="urn:microsoft.com/office/officeart/2005/8/layout/vList2"/>
    <dgm:cxn modelId="{712D2F30-EEC3-4A03-B194-66AC41E813F0}" type="presParOf" srcId="{67866E3E-01BD-429A-8372-99689124005C}" destId="{1637D6B1-B9B8-447F-A05A-6BEE926D4A78}" srcOrd="3" destOrd="0" presId="urn:microsoft.com/office/officeart/2005/8/layout/vList2"/>
    <dgm:cxn modelId="{9EE55E9E-EFCE-47B4-A077-29853350C52D}" type="presParOf" srcId="{67866E3E-01BD-429A-8372-99689124005C}" destId="{8A9CFED0-1B13-4DC4-9113-0EBE81E69EBE}" srcOrd="4" destOrd="0" presId="urn:microsoft.com/office/officeart/2005/8/layout/vList2"/>
    <dgm:cxn modelId="{F32BF510-982E-4C4F-A5BA-6636F7237E90}" type="presParOf" srcId="{67866E3E-01BD-429A-8372-99689124005C}" destId="{4DCF007E-BA31-4EC5-9B39-BE11C3B02EB8}" srcOrd="5" destOrd="0" presId="urn:microsoft.com/office/officeart/2005/8/layout/vList2"/>
    <dgm:cxn modelId="{B237D7A0-F2A1-467D-B0F5-920EEBE32FCE}" type="presParOf" srcId="{67866E3E-01BD-429A-8372-99689124005C}" destId="{0992BB6D-7D3C-47D0-A8FB-C538EB3395DC}" srcOrd="6" destOrd="0" presId="urn:microsoft.com/office/officeart/2005/8/layout/vList2"/>
    <dgm:cxn modelId="{7246B741-273E-492B-8586-9052FF440C64}" type="presParOf" srcId="{67866E3E-01BD-429A-8372-99689124005C}" destId="{9B41D271-31C4-46E4-9327-2A54AF25AC2F}" srcOrd="7" destOrd="0" presId="urn:microsoft.com/office/officeart/2005/8/layout/vList2"/>
    <dgm:cxn modelId="{D9BA59DA-0330-43E9-8246-0D07F6A3761B}" type="presParOf" srcId="{67866E3E-01BD-429A-8372-99689124005C}" destId="{9F243023-0956-477C-9A9B-271D57CF2D9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5DB56E-1D4A-4143-9EA5-696AEC6211C4}">
      <dsp:nvSpPr>
        <dsp:cNvPr id="0" name=""/>
        <dsp:cNvSpPr/>
      </dsp:nvSpPr>
      <dsp:spPr>
        <a:xfrm>
          <a:off x="0" y="257691"/>
          <a:ext cx="4038600" cy="7698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název Makedonská republika je pro Řecko nepřijatelný, jelikož je pro něj odkazem na antickou Makedonii</a:t>
          </a:r>
          <a:endParaRPr lang="en-US" sz="1400" kern="1200"/>
        </a:p>
      </dsp:txBody>
      <dsp:txXfrm>
        <a:off x="37581" y="295272"/>
        <a:ext cx="3963438" cy="694697"/>
      </dsp:txXfrm>
    </dsp:sp>
    <dsp:sp modelId="{8AA3B5FF-F7E9-4273-9DAD-2414C05BAA7D}">
      <dsp:nvSpPr>
        <dsp:cNvPr id="0" name=""/>
        <dsp:cNvSpPr/>
      </dsp:nvSpPr>
      <dsp:spPr>
        <a:xfrm>
          <a:off x="0" y="1067871"/>
          <a:ext cx="4038600" cy="7698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Řecko se považuje za stát mající „monopolní právo“ na využívání historických symbolů helénistického období, které si nárokuje též Makedonie. </a:t>
          </a:r>
          <a:endParaRPr lang="en-US" sz="1400" kern="1200"/>
        </a:p>
      </dsp:txBody>
      <dsp:txXfrm>
        <a:off x="37581" y="1105452"/>
        <a:ext cx="3963438" cy="694697"/>
      </dsp:txXfrm>
    </dsp:sp>
    <dsp:sp modelId="{8A9CFED0-1B13-4DC4-9113-0EBE81E69EBE}">
      <dsp:nvSpPr>
        <dsp:cNvPr id="0" name=""/>
        <dsp:cNvSpPr/>
      </dsp:nvSpPr>
      <dsp:spPr>
        <a:xfrm>
          <a:off x="0" y="1878051"/>
          <a:ext cx="4038600" cy="7698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Řecko chápe rozhodnutí vlády FYROM o přijetí tohoto názvu jako přivlastňování řeckých národních symbolů</a:t>
          </a:r>
          <a:endParaRPr lang="en-US" sz="1400" kern="1200"/>
        </a:p>
      </dsp:txBody>
      <dsp:txXfrm>
        <a:off x="37581" y="1915632"/>
        <a:ext cx="3963438" cy="694697"/>
      </dsp:txXfrm>
    </dsp:sp>
    <dsp:sp modelId="{0992BB6D-7D3C-47D0-A8FB-C538EB3395DC}">
      <dsp:nvSpPr>
        <dsp:cNvPr id="0" name=""/>
        <dsp:cNvSpPr/>
      </dsp:nvSpPr>
      <dsp:spPr>
        <a:xfrm>
          <a:off x="0" y="2688231"/>
          <a:ext cx="4038600" cy="7698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řecké politické i intelektuální kruhy vyslovily obavy, že toto rozhodnutí má iredentistický potenciál</a:t>
          </a:r>
          <a:endParaRPr lang="en-US" sz="1400" kern="1200"/>
        </a:p>
      </dsp:txBody>
      <dsp:txXfrm>
        <a:off x="37581" y="2725812"/>
        <a:ext cx="3963438" cy="694697"/>
      </dsp:txXfrm>
    </dsp:sp>
    <dsp:sp modelId="{9F243023-0956-477C-9A9B-271D57CF2D91}">
      <dsp:nvSpPr>
        <dsp:cNvPr id="0" name=""/>
        <dsp:cNvSpPr/>
      </dsp:nvSpPr>
      <dsp:spPr>
        <a:xfrm>
          <a:off x="0" y="3498411"/>
          <a:ext cx="4038600" cy="7698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Evangelos Kofos: „Je to, asi jako kdyby přišel zloděj do mého domu a ukradl moje nejcennější šperky – moji historii, moji kulturu, moji identitu.“</a:t>
          </a:r>
          <a:endParaRPr lang="en-US" sz="1400" kern="1200"/>
        </a:p>
      </dsp:txBody>
      <dsp:txXfrm>
        <a:off x="37581" y="3535992"/>
        <a:ext cx="3963438" cy="694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7430-CFF8-4937-99CA-E88B915CCAA6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AF83-E934-4F44-A6B1-80D1FDF3C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9365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7430-CFF8-4937-99CA-E88B915CCAA6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AF83-E934-4F44-A6B1-80D1FDF3C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5942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7430-CFF8-4937-99CA-E88B915CCAA6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AF83-E934-4F44-A6B1-80D1FDF3C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014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7430-CFF8-4937-99CA-E88B915CCAA6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AF83-E934-4F44-A6B1-80D1FDF3C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3861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7430-CFF8-4937-99CA-E88B915CCAA6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AF83-E934-4F44-A6B1-80D1FDF3C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3018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7430-CFF8-4937-99CA-E88B915CCAA6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AF83-E934-4F44-A6B1-80D1FDF3C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60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7430-CFF8-4937-99CA-E88B915CCAA6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AF83-E934-4F44-A6B1-80D1FDF3C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116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7430-CFF8-4937-99CA-E88B915CCAA6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AF83-E934-4F44-A6B1-80D1FDF3C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2471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7430-CFF8-4937-99CA-E88B915CCAA6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AF83-E934-4F44-A6B1-80D1FDF3C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1369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7430-CFF8-4937-99CA-E88B915CCAA6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AF83-E934-4F44-A6B1-80D1FDF3C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4636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7430-CFF8-4937-99CA-E88B915CCAA6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AF83-E934-4F44-A6B1-80D1FDF3C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268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77430-CFF8-4937-99CA-E88B915CCAA6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5AF83-E934-4F44-A6B1-80D1FDF3C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020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sz="2700" b="1" dirty="0" err="1"/>
              <a:t>Konstantinos</a:t>
            </a:r>
            <a:r>
              <a:rPr lang="cs-CZ" sz="2700" b="1" dirty="0"/>
              <a:t> Tsivos: </a:t>
            </a:r>
            <a:br>
              <a:rPr lang="cs-CZ" b="1" dirty="0"/>
            </a:br>
            <a:r>
              <a:rPr lang="cs-CZ" b="1" dirty="0"/>
              <a:t>Čí je Alexandr Veliký, čí Makedonie a čí </a:t>
            </a:r>
            <a:r>
              <a:rPr lang="cs-CZ" b="1" dirty="0" err="1"/>
              <a:t>verginské</a:t>
            </a:r>
            <a:r>
              <a:rPr lang="cs-CZ" b="1" dirty="0"/>
              <a:t> slunce?</a:t>
            </a:r>
            <a:br>
              <a:rPr lang="cs-CZ" dirty="0"/>
            </a:br>
            <a:r>
              <a:rPr lang="cs-CZ" dirty="0"/>
              <a:t> 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Aneb spor mezi Athénami a Skopjí o dědictví, symboly a název antické Makedonie</a:t>
            </a:r>
          </a:p>
        </p:txBody>
      </p:sp>
    </p:spTree>
    <p:extLst>
      <p:ext uri="{BB962C8B-B14F-4D97-AF65-F5344CB8AC3E}">
        <p14:creationId xmlns:p14="http://schemas.microsoft.com/office/powerpoint/2010/main" val="1348394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853DE41-D5A4-4E0D-BA9C-A941C86C0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400"/>
              <a:t>Soupeření o vytvoření národnostního povědomí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956AF4D-4308-4D53-89BA-06D24AD89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24073" y="2438400"/>
            <a:ext cx="5168407" cy="4419600"/>
          </a:xfrm>
        </p:spPr>
        <p:txBody>
          <a:bodyPr vert="horz" lIns="91440" tIns="45720" rIns="91440" bIns="45720" rtlCol="0">
            <a:normAutofit/>
          </a:bodyPr>
          <a:lstStyle/>
          <a:p>
            <a:pPr marL="274320" indent="-2286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1700" dirty="0"/>
              <a:t>Z hlediska Řeků, ale i dalších uchazečů o Makedonii, představovaly koncepce „autonomie“ Makedonie i „sjednocení“ s Bulharskem pouze dvě taktické varianty jedné a téže politiky, která sloužila k prosazení vlivu Sofie. </a:t>
            </a:r>
          </a:p>
          <a:p>
            <a:pPr marL="274320" indent="-2286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1700" dirty="0"/>
              <a:t>Bulharská aktivita v Makedonii se stala impulsem pro rozhodnou řeckou protiakci v podobě budování vzdělávacích a výchovných zařízení </a:t>
            </a:r>
          </a:p>
          <a:p>
            <a:pPr marL="274320" indent="-2286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1700" dirty="0"/>
              <a:t>v roce 1902 působilo v Makedonii více než 1000 řeckých škol, které navštěvovalo skoro 80 tisíc žáků,</a:t>
            </a:r>
          </a:p>
          <a:p>
            <a:pPr marL="274320" indent="-2286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1700" dirty="0"/>
              <a:t>naproti tomu bulharských „</a:t>
            </a:r>
            <a:r>
              <a:rPr lang="cs-CZ" sz="1700" dirty="0" err="1"/>
              <a:t>exarchistických</a:t>
            </a:r>
            <a:r>
              <a:rPr lang="cs-CZ" sz="1700" dirty="0"/>
              <a:t>“ škol existovalo ve stejném období na makedonském území téměř 600 s přibližně 30 tisíci žáky.</a:t>
            </a:r>
          </a:p>
          <a:p>
            <a:pPr marL="274320" indent="-228600"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sz="1700" dirty="0"/>
          </a:p>
        </p:txBody>
      </p:sp>
      <p:pic>
        <p:nvPicPr>
          <p:cNvPr id="27651" name="Zástupný symbol pro obsah 6" descr="mkaravengelis.jpg">
            <a:extLst>
              <a:ext uri="{FF2B5EF4-FFF2-40B4-BE49-F238E27FC236}">
                <a16:creationId xmlns:a16="http://schemas.microsoft.com/office/drawing/2014/main" id="{37C75017-C6D4-40B4-AB04-E153E42996A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r="19446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Nadpis 1">
            <a:extLst>
              <a:ext uri="{FF2B5EF4-FFF2-40B4-BE49-F238E27FC236}">
                <a16:creationId xmlns:a16="http://schemas.microsoft.com/office/drawing/2014/main" id="{20795FBA-54AE-4EE3-BC7C-7A8633368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cs-CZ" sz="4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Ilindenské</a:t>
            </a:r>
            <a:r>
              <a:rPr lang="en-US" altLang="cs-CZ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cs-CZ" sz="4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povstání</a:t>
            </a:r>
            <a:r>
              <a:rPr lang="en-US" altLang="cs-CZ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cs-CZ" altLang="cs-CZ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r. </a:t>
            </a:r>
            <a:r>
              <a:rPr lang="en-US" altLang="cs-CZ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1903</a:t>
            </a:r>
          </a:p>
        </p:txBody>
      </p:sp>
      <p:cxnSp>
        <p:nvCxnSpPr>
          <p:cNvPr id="29706" name="Straight Connector 74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00" name="Zástupný symbol pro obsah 5" descr="makomitatzi.jpg">
            <a:extLst>
              <a:ext uri="{FF2B5EF4-FFF2-40B4-BE49-F238E27FC236}">
                <a16:creationId xmlns:a16="http://schemas.microsoft.com/office/drawing/2014/main" id="{9069EFD2-1636-44CF-8B2B-99AE5E9D560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3" r="23074"/>
          <a:stretch/>
        </p:blipFill>
        <p:spPr>
          <a:xfrm>
            <a:off x="238226" y="321733"/>
            <a:ext cx="3120339" cy="6214534"/>
          </a:xfrm>
          <a:prstGeom prst="rect">
            <a:avLst/>
          </a:prstGeom>
        </p:spPr>
      </p:pic>
      <p:pic>
        <p:nvPicPr>
          <p:cNvPr id="29699" name="Zástupný symbol pro obsah 4" descr="milenden.jpg">
            <a:extLst>
              <a:ext uri="{FF2B5EF4-FFF2-40B4-BE49-F238E27FC236}">
                <a16:creationId xmlns:a16="http://schemas.microsoft.com/office/drawing/2014/main" id="{5B42ABE3-45F4-4FAD-A845-77A5B12C362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127"/>
          <a:stretch/>
        </p:blipFill>
        <p:spPr>
          <a:xfrm>
            <a:off x="3490722" y="299363"/>
            <a:ext cx="5412813" cy="30081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435864-7135-C146-4580-EBCDF58F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/>
              <a:t>Makedonská otázka v meziválečném  období a v době 2. sv. války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211C1B-4813-7C42-EB4C-7BBCE4DAD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200"/>
              <a:t>„Makedonská bánovina“ součást Království </a:t>
            </a:r>
            <a:r>
              <a:rPr lang="cs-CZ" sz="2200" err="1"/>
              <a:t>SHS</a:t>
            </a:r>
            <a:endParaRPr lang="cs-CZ" sz="2200"/>
          </a:p>
          <a:p>
            <a:pPr>
              <a:lnSpc>
                <a:spcPct val="90000"/>
              </a:lnSpc>
            </a:pPr>
            <a:r>
              <a:rPr lang="cs-CZ" sz="2200"/>
              <a:t>V Řecku – od integrace do asimilace</a:t>
            </a:r>
          </a:p>
          <a:p>
            <a:pPr>
              <a:lnSpc>
                <a:spcPct val="90000"/>
              </a:lnSpc>
            </a:pPr>
            <a:r>
              <a:rPr lang="cs-CZ" sz="2200"/>
              <a:t>KS Řecka a makedonská otázka v meziválečném období</a:t>
            </a:r>
          </a:p>
          <a:p>
            <a:pPr>
              <a:lnSpc>
                <a:spcPct val="90000"/>
              </a:lnSpc>
            </a:pPr>
            <a:r>
              <a:rPr lang="cs-CZ" sz="2200"/>
              <a:t>Tito a založení </a:t>
            </a:r>
            <a:r>
              <a:rPr lang="cs-CZ" sz="2200" err="1"/>
              <a:t>LD</a:t>
            </a:r>
            <a:r>
              <a:rPr lang="cs-CZ" sz="2200"/>
              <a:t> Makedonie a uznání svébytného makedonského národa</a:t>
            </a:r>
          </a:p>
          <a:p>
            <a:pPr>
              <a:lnSpc>
                <a:spcPct val="90000"/>
              </a:lnSpc>
            </a:pPr>
            <a:r>
              <a:rPr lang="cs-CZ" sz="2200"/>
              <a:t>Makedonská otázka v době řecké občanské válce (1946-49)</a:t>
            </a:r>
          </a:p>
          <a:p>
            <a:pPr marL="0" indent="0">
              <a:lnSpc>
                <a:spcPct val="90000"/>
              </a:lnSpc>
              <a:buNone/>
            </a:pPr>
            <a:endParaRPr lang="cs-CZ" sz="22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6CE756-1AF9-072D-CC92-F92DF5909A9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1759744"/>
            <a:ext cx="4038600" cy="4206875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145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259FF25E-D3BF-4537-8FEC-BEB7ACB02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9219" y="1028701"/>
            <a:ext cx="6400800" cy="56911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cs-CZ" dirty="0"/>
              <a:t>Children refugees </a:t>
            </a:r>
            <a:endParaRPr lang="cs-CZ" altLang="cs-CZ" dirty="0"/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A78AF804-92AA-4963-894B-3BEC550839F5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743449" y="2078831"/>
          <a:ext cx="3379192" cy="36718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4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4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4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720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Country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Total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Slav-Macedonians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Percentage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9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Yugoslavia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1.857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1.581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85%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Czechoslovakia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3.500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1.800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51%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9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Poland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3.500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1.750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50%</a:t>
                      </a:r>
                      <a:endParaRPr lang="cs-CZ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9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Romania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4.256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2.177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51%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9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Hungary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3.000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1.750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58%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9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Bulgaria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672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East Germany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1.128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9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Total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17.913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9.058</a:t>
                      </a:r>
                      <a:endParaRPr lang="cs-CZ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50%</a:t>
                      </a:r>
                      <a:endParaRPr lang="cs-CZ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340" marR="2434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8727" name="Picture 56" descr="D:\FotoKostasEVZ\Recko009.tif">
            <a:extLst>
              <a:ext uri="{FF2B5EF4-FFF2-40B4-BE49-F238E27FC236}">
                <a16:creationId xmlns:a16="http://schemas.microsoft.com/office/drawing/2014/main" id="{8538136F-044B-4C58-92C9-D484131A8D0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494" y="1858413"/>
            <a:ext cx="3482579" cy="2381250"/>
          </a:xfrm>
          <a:noFill/>
        </p:spPr>
      </p:pic>
      <p:pic>
        <p:nvPicPr>
          <p:cNvPr id="8" name="Obrázek 7" descr="Obsah obrázku text, pózování, budova, osoba&#10;&#10;Popis byl vytvořen automaticky">
            <a:extLst>
              <a:ext uri="{FF2B5EF4-FFF2-40B4-BE49-F238E27FC236}">
                <a16:creationId xmlns:a16="http://schemas.microsoft.com/office/drawing/2014/main" id="{E0DEFCEE-1D0F-4344-B08C-4AD0C52A0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94" y="3790951"/>
            <a:ext cx="3852821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D33E39-DFA3-409D-9729-009418483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 i="1" kern="1200" spc="75">
                <a:latin typeface="+mj-lt"/>
                <a:ea typeface="+mj-ea"/>
                <a:cs typeface="+mj-cs"/>
              </a:rPr>
              <a:t>The</a:t>
            </a:r>
            <a:r>
              <a:rPr lang="cs-CZ" sz="3700" i="1" kern="1200" spc="75" dirty="0">
                <a:latin typeface="+mj-lt"/>
                <a:ea typeface="+mj-ea"/>
                <a:cs typeface="+mj-cs"/>
              </a:rPr>
              <a:t> Civil </a:t>
            </a:r>
            <a:r>
              <a:rPr lang="cs-CZ" sz="3700" i="1" kern="1200" spc="75">
                <a:latin typeface="+mj-lt"/>
                <a:ea typeface="+mj-ea"/>
                <a:cs typeface="+mj-cs"/>
              </a:rPr>
              <a:t>War</a:t>
            </a:r>
            <a:r>
              <a:rPr lang="cs-CZ" sz="3700" i="1" kern="1200" spc="75" dirty="0">
                <a:latin typeface="+mj-lt"/>
                <a:ea typeface="+mj-ea"/>
                <a:cs typeface="+mj-cs"/>
              </a:rPr>
              <a:t> and </a:t>
            </a:r>
            <a:r>
              <a:rPr lang="cs-CZ" sz="3700" i="1" kern="1200" spc="75">
                <a:latin typeface="+mj-lt"/>
                <a:ea typeface="+mj-ea"/>
                <a:cs typeface="+mj-cs"/>
              </a:rPr>
              <a:t>the</a:t>
            </a:r>
            <a:r>
              <a:rPr lang="cs-CZ" sz="3700" i="1" kern="1200" spc="75" dirty="0">
                <a:latin typeface="+mj-lt"/>
                <a:ea typeface="+mj-ea"/>
                <a:cs typeface="+mj-cs"/>
              </a:rPr>
              <a:t> </a:t>
            </a:r>
            <a:r>
              <a:rPr lang="cs-CZ" sz="3700" i="1" kern="1200" spc="75">
                <a:latin typeface="+mj-lt"/>
                <a:ea typeface="+mj-ea"/>
                <a:cs typeface="+mj-cs"/>
              </a:rPr>
              <a:t>Macedonian</a:t>
            </a:r>
            <a:r>
              <a:rPr lang="cs-CZ" sz="3700" i="1" kern="1200" spc="75" dirty="0">
                <a:latin typeface="+mj-lt"/>
                <a:ea typeface="+mj-ea"/>
                <a:cs typeface="+mj-cs"/>
              </a:rPr>
              <a:t> </a:t>
            </a:r>
            <a:r>
              <a:rPr lang="cs-CZ" sz="3700" i="1" kern="1200" spc="75">
                <a:latin typeface="+mj-lt"/>
                <a:ea typeface="+mj-ea"/>
                <a:cs typeface="+mj-cs"/>
              </a:rPr>
              <a:t>Issue</a:t>
            </a:r>
            <a:r>
              <a:rPr lang="cs-CZ" sz="3700" i="1" kern="1200" spc="75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3A4D4D1-91DC-49C2-942A-E3AD79FDC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00200"/>
            <a:ext cx="4038600" cy="45259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137160" indent="342900" fontAlgn="base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Font typeface="Arial" panose="020B0604020202020204" pitchFamily="34" charset="0"/>
            </a:pPr>
            <a:r>
              <a:rPr lang="cs-CZ" altLang="cs-CZ" sz="2000"/>
              <a:t>Greek</a:t>
            </a:r>
            <a:r>
              <a:rPr lang="cs-CZ" altLang="cs-CZ" sz="2000" dirty="0"/>
              <a:t> </a:t>
            </a:r>
            <a:r>
              <a:rPr lang="cs-CZ" altLang="cs-CZ" sz="2000"/>
              <a:t>communists</a:t>
            </a:r>
            <a:r>
              <a:rPr lang="cs-CZ" altLang="cs-CZ" sz="2000" dirty="0"/>
              <a:t> </a:t>
            </a:r>
            <a:r>
              <a:rPr lang="cs-CZ" altLang="cs-CZ" sz="2000"/>
              <a:t>were</a:t>
            </a:r>
            <a:r>
              <a:rPr lang="cs-CZ" altLang="cs-CZ" sz="2000" dirty="0"/>
              <a:t> </a:t>
            </a:r>
            <a:r>
              <a:rPr lang="cs-CZ" altLang="cs-CZ" sz="2000"/>
              <a:t>the</a:t>
            </a:r>
            <a:r>
              <a:rPr lang="cs-CZ" altLang="cs-CZ" sz="2000" dirty="0"/>
              <a:t> </a:t>
            </a:r>
            <a:r>
              <a:rPr lang="cs-CZ" altLang="cs-CZ" sz="2000"/>
              <a:t>only</a:t>
            </a:r>
            <a:r>
              <a:rPr lang="cs-CZ" altLang="cs-CZ" sz="2000" dirty="0"/>
              <a:t> </a:t>
            </a:r>
            <a:r>
              <a:rPr lang="cs-CZ" altLang="cs-CZ" sz="2000"/>
              <a:t>political</a:t>
            </a:r>
            <a:r>
              <a:rPr lang="cs-CZ" altLang="cs-CZ" sz="2000" dirty="0"/>
              <a:t> </a:t>
            </a:r>
            <a:r>
              <a:rPr lang="cs-CZ" altLang="cs-CZ" sz="2000"/>
              <a:t>formation</a:t>
            </a:r>
            <a:r>
              <a:rPr lang="cs-CZ" altLang="cs-CZ" sz="2000" dirty="0"/>
              <a:t> to </a:t>
            </a:r>
            <a:r>
              <a:rPr lang="cs-CZ" altLang="cs-CZ" sz="2000"/>
              <a:t>adopt</a:t>
            </a:r>
            <a:r>
              <a:rPr lang="cs-CZ" altLang="cs-CZ" sz="2000" dirty="0"/>
              <a:t> </a:t>
            </a:r>
            <a:r>
              <a:rPr lang="cs-CZ" altLang="cs-CZ" sz="2000"/>
              <a:t>the</a:t>
            </a:r>
            <a:r>
              <a:rPr lang="cs-CZ" altLang="cs-CZ" sz="2000" dirty="0"/>
              <a:t> </a:t>
            </a:r>
            <a:r>
              <a:rPr lang="cs-CZ" altLang="cs-CZ" sz="2000"/>
              <a:t>Comintern</a:t>
            </a:r>
            <a:r>
              <a:rPr lang="cs-CZ" altLang="cs-CZ" sz="2000" dirty="0"/>
              <a:t> </a:t>
            </a:r>
            <a:r>
              <a:rPr lang="cs-CZ" altLang="cs-CZ" sz="2000"/>
              <a:t>strategy</a:t>
            </a:r>
            <a:r>
              <a:rPr lang="cs-CZ" altLang="cs-CZ" sz="2000" dirty="0"/>
              <a:t> </a:t>
            </a:r>
            <a:r>
              <a:rPr lang="cs-CZ" altLang="cs-CZ" sz="2000"/>
              <a:t>of</a:t>
            </a:r>
            <a:r>
              <a:rPr lang="cs-CZ" altLang="cs-CZ" sz="2000" dirty="0"/>
              <a:t> </a:t>
            </a:r>
            <a:r>
              <a:rPr lang="cs-CZ" altLang="cs-CZ" sz="2000"/>
              <a:t>an</a:t>
            </a:r>
            <a:r>
              <a:rPr lang="cs-CZ" altLang="cs-CZ" sz="2000" dirty="0"/>
              <a:t> independent “</a:t>
            </a:r>
            <a:r>
              <a:rPr lang="cs-CZ" altLang="cs-CZ" sz="2000"/>
              <a:t>Macedonian</a:t>
            </a:r>
            <a:r>
              <a:rPr lang="cs-CZ" altLang="cs-CZ" sz="2000" dirty="0"/>
              <a:t> </a:t>
            </a:r>
            <a:r>
              <a:rPr lang="cs-CZ" altLang="cs-CZ" sz="2000"/>
              <a:t>nation</a:t>
            </a:r>
            <a:r>
              <a:rPr lang="cs-CZ" altLang="cs-CZ" sz="2000" dirty="0"/>
              <a:t>”.</a:t>
            </a:r>
          </a:p>
          <a:p>
            <a:pPr marL="137160" indent="342900" fontAlgn="base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Font typeface="Arial" panose="020B0604020202020204" pitchFamily="34" charset="0"/>
            </a:pPr>
            <a:r>
              <a:rPr lang="cs-CZ" altLang="cs-CZ" sz="2000"/>
              <a:t>The</a:t>
            </a:r>
            <a:r>
              <a:rPr lang="cs-CZ" altLang="cs-CZ" sz="2000" dirty="0"/>
              <a:t> </a:t>
            </a:r>
            <a:r>
              <a:rPr lang="cs-CZ" altLang="cs-CZ" sz="2000"/>
              <a:t>impact</a:t>
            </a:r>
            <a:r>
              <a:rPr lang="cs-CZ" altLang="cs-CZ" sz="2000" dirty="0"/>
              <a:t> </a:t>
            </a:r>
            <a:r>
              <a:rPr lang="cs-CZ" altLang="cs-CZ" sz="2000"/>
              <a:t>of</a:t>
            </a:r>
            <a:r>
              <a:rPr lang="cs-CZ" altLang="cs-CZ" sz="2000" dirty="0"/>
              <a:t> Tito – </a:t>
            </a:r>
            <a:r>
              <a:rPr lang="cs-CZ" altLang="cs-CZ" sz="2000"/>
              <a:t>Stalin´s</a:t>
            </a:r>
            <a:r>
              <a:rPr lang="cs-CZ" altLang="cs-CZ" sz="2000" dirty="0"/>
              <a:t> split (June 1948)  </a:t>
            </a:r>
          </a:p>
          <a:p>
            <a:pPr marL="137160" indent="342900" fontAlgn="base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Font typeface="Arial" panose="020B0604020202020204" pitchFamily="34" charset="0"/>
            </a:pPr>
            <a:r>
              <a:rPr lang="cs-CZ" altLang="cs-CZ" sz="2000"/>
              <a:t>The</a:t>
            </a:r>
            <a:r>
              <a:rPr lang="cs-CZ" altLang="cs-CZ" sz="2000" dirty="0"/>
              <a:t> </a:t>
            </a:r>
            <a:r>
              <a:rPr lang="cs-CZ" altLang="cs-CZ" sz="2000"/>
              <a:t>communist</a:t>
            </a:r>
            <a:r>
              <a:rPr lang="cs-CZ" altLang="cs-CZ" sz="2000" dirty="0"/>
              <a:t> leadership </a:t>
            </a:r>
            <a:r>
              <a:rPr lang="cs-CZ" altLang="cs-CZ" sz="2000"/>
              <a:t>enforced</a:t>
            </a:r>
            <a:r>
              <a:rPr lang="cs-CZ" altLang="cs-CZ" sz="2000" dirty="0"/>
              <a:t> </a:t>
            </a:r>
            <a:r>
              <a:rPr lang="cs-CZ" altLang="cs-CZ" sz="2000"/>
              <a:t>some</a:t>
            </a:r>
            <a:r>
              <a:rPr lang="cs-CZ" altLang="cs-CZ" sz="2000" dirty="0"/>
              <a:t> </a:t>
            </a:r>
            <a:r>
              <a:rPr lang="cs-CZ" altLang="cs-CZ" sz="2000"/>
              <a:t>of</a:t>
            </a:r>
            <a:r>
              <a:rPr lang="cs-CZ" altLang="cs-CZ" sz="2000" dirty="0"/>
              <a:t> </a:t>
            </a:r>
            <a:r>
              <a:rPr lang="cs-CZ" altLang="cs-CZ" sz="2000"/>
              <a:t>the</a:t>
            </a:r>
            <a:r>
              <a:rPr lang="cs-CZ" altLang="cs-CZ" sz="2000" dirty="0"/>
              <a:t> Slav </a:t>
            </a:r>
            <a:r>
              <a:rPr lang="cs-CZ" altLang="cs-CZ" sz="2000"/>
              <a:t>Macedonians</a:t>
            </a:r>
            <a:r>
              <a:rPr lang="cs-CZ" altLang="cs-CZ" sz="2000" dirty="0"/>
              <a:t> </a:t>
            </a:r>
            <a:r>
              <a:rPr lang="cs-CZ" altLang="cs-CZ" sz="2000"/>
              <a:t>into</a:t>
            </a:r>
            <a:r>
              <a:rPr lang="cs-CZ" altLang="cs-CZ" sz="2000" dirty="0"/>
              <a:t> </a:t>
            </a:r>
            <a:r>
              <a:rPr lang="cs-CZ" altLang="cs-CZ" sz="2000"/>
              <a:t>the</a:t>
            </a:r>
            <a:r>
              <a:rPr lang="cs-CZ" altLang="cs-CZ" sz="2000" dirty="0"/>
              <a:t> leadership </a:t>
            </a:r>
            <a:r>
              <a:rPr lang="cs-CZ" altLang="cs-CZ" sz="2000"/>
              <a:t>of</a:t>
            </a:r>
            <a:r>
              <a:rPr lang="cs-CZ" altLang="cs-CZ" sz="2000" dirty="0"/>
              <a:t> </a:t>
            </a:r>
            <a:r>
              <a:rPr lang="cs-CZ" altLang="cs-CZ" sz="2000"/>
              <a:t>the</a:t>
            </a:r>
            <a:r>
              <a:rPr lang="cs-CZ" altLang="cs-CZ" sz="2000" dirty="0"/>
              <a:t> </a:t>
            </a:r>
            <a:r>
              <a:rPr lang="cs-CZ" altLang="cs-CZ" sz="2000"/>
              <a:t>Greek</a:t>
            </a:r>
            <a:r>
              <a:rPr lang="cs-CZ" altLang="cs-CZ" sz="2000" dirty="0"/>
              <a:t> </a:t>
            </a:r>
            <a:r>
              <a:rPr lang="cs-CZ" altLang="cs-CZ" sz="2000"/>
              <a:t>com­mu­­nist</a:t>
            </a:r>
            <a:r>
              <a:rPr lang="cs-CZ" altLang="cs-CZ" sz="2000" dirty="0"/>
              <a:t> </a:t>
            </a:r>
            <a:r>
              <a:rPr lang="cs-CZ" altLang="cs-CZ" sz="2000"/>
              <a:t>army</a:t>
            </a:r>
            <a:r>
              <a:rPr lang="cs-CZ" altLang="cs-CZ" sz="2000" dirty="0"/>
              <a:t> (</a:t>
            </a:r>
            <a:r>
              <a:rPr lang="cs-CZ" altLang="cs-CZ" sz="2000"/>
              <a:t>DSE</a:t>
            </a:r>
            <a:r>
              <a:rPr lang="cs-CZ" altLang="cs-CZ" sz="2000" dirty="0"/>
              <a:t>) and </a:t>
            </a:r>
            <a:r>
              <a:rPr lang="cs-CZ" altLang="cs-CZ" sz="2000"/>
              <a:t>the</a:t>
            </a:r>
            <a:r>
              <a:rPr lang="cs-CZ" altLang="cs-CZ" sz="2000" dirty="0"/>
              <a:t> so-</a:t>
            </a:r>
            <a:r>
              <a:rPr lang="cs-CZ" altLang="cs-CZ" sz="2000"/>
              <a:t>called</a:t>
            </a:r>
            <a:r>
              <a:rPr lang="cs-CZ" altLang="cs-CZ" sz="2000" dirty="0"/>
              <a:t> “</a:t>
            </a:r>
            <a:r>
              <a:rPr lang="cs-CZ" altLang="cs-CZ" sz="2000"/>
              <a:t>Mountain</a:t>
            </a:r>
            <a:r>
              <a:rPr lang="cs-CZ" altLang="cs-CZ" sz="2000" dirty="0"/>
              <a:t> </a:t>
            </a:r>
            <a:r>
              <a:rPr lang="cs-CZ" altLang="cs-CZ" sz="2000"/>
              <a:t>Government</a:t>
            </a:r>
            <a:r>
              <a:rPr lang="cs-CZ" altLang="cs-CZ" sz="2000" dirty="0"/>
              <a:t>”. </a:t>
            </a:r>
          </a:p>
          <a:p>
            <a:pPr marL="137160" indent="342900" fontAlgn="base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Font typeface="Arial" panose="020B0604020202020204" pitchFamily="34" charset="0"/>
            </a:pPr>
            <a:r>
              <a:rPr lang="cs-CZ" altLang="cs-CZ" sz="2000"/>
              <a:t>The</a:t>
            </a:r>
            <a:r>
              <a:rPr lang="cs-CZ" altLang="cs-CZ" sz="2000" dirty="0"/>
              <a:t> </a:t>
            </a:r>
            <a:r>
              <a:rPr lang="cs-CZ" altLang="cs-CZ" sz="2000"/>
              <a:t>defeat</a:t>
            </a:r>
            <a:r>
              <a:rPr lang="cs-CZ" altLang="cs-CZ" sz="2000" dirty="0"/>
              <a:t> </a:t>
            </a:r>
            <a:r>
              <a:rPr lang="cs-CZ" altLang="cs-CZ" sz="2000"/>
              <a:t>of</a:t>
            </a:r>
            <a:r>
              <a:rPr lang="cs-CZ" altLang="cs-CZ" sz="2000" dirty="0"/>
              <a:t> </a:t>
            </a:r>
            <a:r>
              <a:rPr lang="cs-CZ" altLang="cs-CZ" sz="2000"/>
              <a:t>DSE</a:t>
            </a:r>
            <a:r>
              <a:rPr lang="cs-CZ" altLang="cs-CZ" sz="2000" dirty="0"/>
              <a:t> had a </a:t>
            </a:r>
            <a:r>
              <a:rPr lang="cs-CZ" altLang="cs-CZ" sz="2000"/>
              <a:t>serious</a:t>
            </a:r>
            <a:r>
              <a:rPr lang="cs-CZ" altLang="cs-CZ" sz="2000" dirty="0"/>
              <a:t> </a:t>
            </a:r>
            <a:r>
              <a:rPr lang="cs-CZ" altLang="cs-CZ" sz="2000"/>
              <a:t>impact</a:t>
            </a:r>
            <a:r>
              <a:rPr lang="cs-CZ" altLang="cs-CZ" sz="2000" dirty="0"/>
              <a:t> on </a:t>
            </a:r>
            <a:r>
              <a:rPr lang="cs-CZ" altLang="cs-CZ" sz="2000"/>
              <a:t>the</a:t>
            </a:r>
            <a:r>
              <a:rPr lang="cs-CZ" altLang="cs-CZ" sz="2000" dirty="0"/>
              <a:t> Slav </a:t>
            </a:r>
            <a:r>
              <a:rPr lang="cs-CZ" altLang="cs-CZ" sz="2000"/>
              <a:t>population</a:t>
            </a:r>
            <a:r>
              <a:rPr lang="cs-CZ" altLang="cs-CZ" sz="2000" dirty="0"/>
              <a:t> </a:t>
            </a:r>
            <a:r>
              <a:rPr lang="cs-CZ" altLang="cs-CZ" sz="2000"/>
              <a:t>of</a:t>
            </a:r>
            <a:r>
              <a:rPr lang="cs-CZ" altLang="cs-CZ" sz="2000" dirty="0"/>
              <a:t> </a:t>
            </a:r>
            <a:r>
              <a:rPr lang="cs-CZ" altLang="cs-CZ" sz="2000"/>
              <a:t>northern</a:t>
            </a:r>
            <a:r>
              <a:rPr lang="cs-CZ" altLang="cs-CZ" sz="2000" dirty="0"/>
              <a:t> </a:t>
            </a:r>
            <a:r>
              <a:rPr lang="cs-CZ" altLang="cs-CZ" sz="2000"/>
              <a:t>Gree­ce</a:t>
            </a:r>
            <a:r>
              <a:rPr lang="cs-CZ" altLang="cs-CZ" sz="2000" dirty="0"/>
              <a:t>.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81AE858-3A26-4B62-993F-6AFFEB357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288127"/>
            <a:ext cx="4038600" cy="315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967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D359B07-79FE-4B8C-A2C5-B98EA71A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lIns="68580" tIns="34290" rIns="68580" bIns="3429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The creation of </a:t>
            </a:r>
            <a:r>
              <a:rPr lang="en-US" sz="3700" err="1"/>
              <a:t>Ilinden</a:t>
            </a:r>
            <a:r>
              <a:rPr lang="en-US" sz="3700"/>
              <a:t> organization in </a:t>
            </a:r>
            <a:r>
              <a:rPr lang="en-US" sz="3700" err="1"/>
              <a:t>Exil</a:t>
            </a:r>
            <a:r>
              <a:rPr lang="cs-CZ" sz="3700"/>
              <a:t>e</a:t>
            </a:r>
            <a:endParaRPr lang="en-US" sz="370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BB38AF4-4BDA-486E-B28B-3A12F40948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vert="horz" lIns="68580" tIns="34290" rIns="68580" bIns="34290" rtlCol="0">
            <a:normAutofit/>
          </a:bodyPr>
          <a:lstStyle/>
          <a:p>
            <a:r>
              <a:rPr lang="en-US"/>
              <a:t>“There are a total of 3,000 Slav-</a:t>
            </a:r>
            <a:r>
              <a:rPr lang="en-US" err="1"/>
              <a:t>Madeconians</a:t>
            </a:r>
            <a:r>
              <a:rPr lang="en-US"/>
              <a:t> in Czechoslovakia, of whom about 1,000 are children and some 650 secondary-school age students.</a:t>
            </a:r>
            <a:r>
              <a:rPr lang="cs-CZ"/>
              <a:t>“</a:t>
            </a:r>
            <a:r>
              <a:rPr lang="en-US"/>
              <a:t> </a:t>
            </a:r>
          </a:p>
        </p:txBody>
      </p:sp>
      <p:pic>
        <p:nvPicPr>
          <p:cNvPr id="21" name="Obrázek 20" descr="Obsah obrázku text, osoba, interiér, černá&#10;&#10;Popis byl vytvořen automaticky">
            <a:extLst>
              <a:ext uri="{FF2B5EF4-FFF2-40B4-BE49-F238E27FC236}">
                <a16:creationId xmlns:a16="http://schemas.microsoft.com/office/drawing/2014/main" id="{BCB2062E-FE85-4589-9BF5-2562E4D13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46" r="22615" b="1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7974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noviny&#10;&#10;Popis byl vytvořen automaticky">
            <a:extLst>
              <a:ext uri="{FF2B5EF4-FFF2-40B4-BE49-F238E27FC236}">
                <a16:creationId xmlns:a16="http://schemas.microsoft.com/office/drawing/2014/main" id="{951D050B-CAB0-4CC1-86A0-4FE3D63DDC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r="1" b="1493"/>
          <a:stretch/>
        </p:blipFill>
        <p:spPr>
          <a:xfrm>
            <a:off x="2158885" y="857257"/>
            <a:ext cx="6985115" cy="514349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90A1F41-E754-44F2-BBEE-7F6D4F58D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186" y="1527701"/>
            <a:ext cx="4023703" cy="2504543"/>
          </a:xfrm>
        </p:spPr>
        <p:txBody>
          <a:bodyPr vert="horz" lIns="68580" tIns="34290" rIns="68580" bIns="34290" rtlCol="0" anchor="ctr">
            <a:normAutofit fontScale="90000"/>
          </a:bodyPr>
          <a:lstStyle/>
          <a:p>
            <a:r>
              <a:rPr lang="en-US" sz="4200" i="1" spc="7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…and the dissolution of </a:t>
            </a:r>
            <a:r>
              <a:rPr lang="en-US" sz="4200" i="1" spc="7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ILINDEN</a:t>
            </a:r>
            <a:r>
              <a:rPr lang="en-US" sz="4200" i="1" spc="7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1956</a:t>
            </a:r>
            <a:br>
              <a:rPr lang="en-US" sz="4200" i="1" spc="75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4200" i="1" spc="75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FE1F0D5-5483-4EDB-AE08-6A3EAC6DA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186" y="4273553"/>
            <a:ext cx="4235271" cy="1608230"/>
          </a:xfrm>
        </p:spPr>
        <p:txBody>
          <a:bodyPr vert="horz" lIns="68580" tIns="34290" rIns="68580" bIns="34290" rtlCol="0" anchor="t"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effectLst/>
              </a:rPr>
              <a:t>Personal disputes within the organization, expressions of mutual distrust between Greek and Macedonian emigrants, and the suspicion of Czechoslovak authorities that the </a:t>
            </a:r>
            <a:r>
              <a:rPr lang="en-US" dirty="0" err="1">
                <a:effectLst/>
              </a:rPr>
              <a:t>organisation</a:t>
            </a:r>
            <a:r>
              <a:rPr lang="en-US" dirty="0">
                <a:effectLst/>
              </a:rPr>
              <a:t> was operating under the baton of Tito’s Yugoslavia, led to the dissolution of </a:t>
            </a:r>
            <a:r>
              <a:rPr lang="en-US" dirty="0" err="1">
                <a:effectLst/>
              </a:rPr>
              <a:t>ILINDEN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51D9FFB-D3CE-4500-AFD4-44487E7516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375"/>
          <a:stretch/>
        </p:blipFill>
        <p:spPr>
          <a:xfrm>
            <a:off x="1" y="857257"/>
            <a:ext cx="3911300" cy="5143493"/>
          </a:xfrm>
          <a:custGeom>
            <a:avLst/>
            <a:gdLst/>
            <a:ahLst/>
            <a:cxnLst/>
            <a:rect l="l" t="t" r="r" b="b"/>
            <a:pathLst>
              <a:path w="5215066" h="6845983">
                <a:moveTo>
                  <a:pt x="0" y="0"/>
                </a:moveTo>
                <a:lnTo>
                  <a:pt x="3197713" y="0"/>
                </a:lnTo>
                <a:lnTo>
                  <a:pt x="3259787" y="39795"/>
                </a:lnTo>
                <a:cubicBezTo>
                  <a:pt x="4439462" y="836768"/>
                  <a:pt x="5215066" y="2186425"/>
                  <a:pt x="5215066" y="3717234"/>
                </a:cubicBezTo>
                <a:cubicBezTo>
                  <a:pt x="5215066" y="4788800"/>
                  <a:pt x="4835020" y="5771602"/>
                  <a:pt x="4202364" y="6538204"/>
                </a:cubicBezTo>
                <a:lnTo>
                  <a:pt x="3922635" y="6845983"/>
                </a:lnTo>
                <a:lnTo>
                  <a:pt x="0" y="684598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77694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/>
              <a:t>Situace po rozpadu Jugoslávie (1991) – </a:t>
            </a:r>
            <a:br>
              <a:rPr lang="cs-CZ" sz="2800"/>
            </a:br>
            <a:r>
              <a:rPr lang="cs-CZ" sz="2800"/>
              <a:t>Řecké reakce ve znamení vyhroceného nacionalismu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500"/>
              <a:t>Řecko odmítlo uznat nový stát s názvem Makedonie – poukázalo na iredentistické tendence sousedních nacionalistů</a:t>
            </a:r>
          </a:p>
          <a:p>
            <a:pPr>
              <a:lnSpc>
                <a:spcPct val="90000"/>
              </a:lnSpc>
            </a:pPr>
            <a:r>
              <a:rPr lang="cs-CZ" sz="1500"/>
              <a:t>iniciativu převzala řecká pravoslavná církev ve spolupráci s velkými politickými stranami </a:t>
            </a:r>
          </a:p>
          <a:p>
            <a:pPr>
              <a:lnSpc>
                <a:spcPct val="90000"/>
              </a:lnSpc>
            </a:pPr>
            <a:r>
              <a:rPr lang="cs-CZ" sz="1500"/>
              <a:t>r. 1992 v Soluni milion demonstrujících proti názvu státu – řecká diaspora (sto tisíc demonstrantů v Melbourne a jinde)</a:t>
            </a:r>
          </a:p>
          <a:p>
            <a:pPr>
              <a:lnSpc>
                <a:spcPct val="90000"/>
              </a:lnSpc>
            </a:pPr>
            <a:r>
              <a:rPr lang="cs-CZ" sz="1500"/>
              <a:t>netolerovat slovo Makedonie v názvu sousedního státu - heslo </a:t>
            </a:r>
            <a:r>
              <a:rPr lang="cs-CZ" sz="1500" i="1"/>
              <a:t>H Μα</a:t>
            </a:r>
            <a:r>
              <a:rPr lang="cs-CZ" sz="1500" i="1" err="1"/>
              <a:t>κεδονί</a:t>
            </a:r>
            <a:r>
              <a:rPr lang="cs-CZ" sz="1500" i="1"/>
              <a:t>α είναι ελληνική – </a:t>
            </a:r>
            <a:r>
              <a:rPr lang="cs-CZ" sz="1500"/>
              <a:t>soluňské letiště přejmenováno na Letiště Makedonie</a:t>
            </a:r>
          </a:p>
          <a:p>
            <a:pPr>
              <a:lnSpc>
                <a:spcPct val="90000"/>
              </a:lnSpc>
            </a:pPr>
            <a:r>
              <a:rPr lang="cs-CZ" sz="1500"/>
              <a:t>v amerických a kanadských novinách inzeráty na podporu ř. strany atd.</a:t>
            </a:r>
          </a:p>
          <a:p>
            <a:pPr>
              <a:lnSpc>
                <a:spcPct val="90000"/>
              </a:lnSpc>
            </a:pPr>
            <a:endParaRPr lang="cs-CZ" sz="1500"/>
          </a:p>
        </p:txBody>
      </p:sp>
      <p:pic>
        <p:nvPicPr>
          <p:cNvPr id="5" name="Obrázek 1" descr="http://www.defencenews.gr/images/113591-makedonikopgyufufguy%201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r="17187" b="1"/>
          <a:stretch/>
        </p:blipFill>
        <p:spPr bwMode="auto"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272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cs-CZ" dirty="0"/>
              <a:t>Řecké argumenty do r. 2018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12D787E-B038-34BC-1D49-0D0645C61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13" name="Zástupný symbol pro obsah 5">
            <a:extLst>
              <a:ext uri="{FF2B5EF4-FFF2-40B4-BE49-F238E27FC236}">
                <a16:creationId xmlns:a16="http://schemas.microsoft.com/office/drawing/2014/main" id="{9E75811B-B47E-4749-530D-DC1CA91903B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31151380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Φωτογραφίες από τα δύο μεγάλα συλλαλητήρια της Αθήνας για τη Μακεδονία -  Newsbeast">
            <a:extLst>
              <a:ext uri="{FF2B5EF4-FFF2-40B4-BE49-F238E27FC236}">
                <a16:creationId xmlns:a16="http://schemas.microsoft.com/office/drawing/2014/main" id="{4741B4CD-F701-74B9-CB7C-80BBD2973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457200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774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/>
              <a:t>Krajní stanoviska ohledně existence makedonského národa a makedonského jazyka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Autofit/>
          </a:bodyPr>
          <a:lstStyle/>
          <a:p>
            <a:r>
              <a:rPr lang="cs-CZ" sz="2400" dirty="0"/>
              <a:t>Řecká nacionalistická ideologie zpochybňovala existenci makedonského národa, makedonského jazyka a existenci makedonské menšiny v Řecku. Podle její argumentace byl makedonský národ „umělý výtvor“, </a:t>
            </a:r>
            <a:r>
              <a:rPr lang="cs-CZ" sz="2400" dirty="0" err="1"/>
              <a:t>Titův</a:t>
            </a:r>
            <a:r>
              <a:rPr lang="cs-CZ" sz="2400" dirty="0"/>
              <a:t> „výmysl“, který pokřtil „národnostní mozaiku“ řeckým názvem Makedonci.</a:t>
            </a:r>
          </a:p>
          <a:p>
            <a:r>
              <a:rPr lang="cs-CZ" sz="2400" dirty="0"/>
              <a:t>Řečtí nacionalisté odkazovali na jakousi „jazykovou varietu“, která je považována za „ochuzený“ dialekt bulharštiny.</a:t>
            </a:r>
          </a:p>
          <a:p>
            <a:r>
              <a:rPr lang="cs-CZ" sz="2400" dirty="0"/>
              <a:t>Řecká vláda popírá existenci makedonské menšiny v severním Řecku a odvolává se na to, že zde existuje jen malá skupina </a:t>
            </a:r>
            <a:r>
              <a:rPr lang="cs-CZ" sz="2400" dirty="0" err="1"/>
              <a:t>slavofonních</a:t>
            </a:r>
            <a:r>
              <a:rPr lang="cs-CZ" sz="2400" dirty="0"/>
              <a:t> Helénů nebo bilingvních Řeků, kteří hovoří řečtinou i místním slovanským dialektem, ale mají řecké národní povědomí.</a:t>
            </a:r>
          </a:p>
        </p:txBody>
      </p:sp>
    </p:spTree>
    <p:extLst>
      <p:ext uri="{BB962C8B-B14F-4D97-AF65-F5344CB8AC3E}">
        <p14:creationId xmlns:p14="http://schemas.microsoft.com/office/powerpoint/2010/main" val="1474777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Proměny rozlohy a pojmu Makedonie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83162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zeměpisný význam slova Makedonie se v různých dobách od antiky až do 20. století lišil</a:t>
            </a:r>
          </a:p>
          <a:p>
            <a:r>
              <a:rPr lang="cs-CZ" dirty="0"/>
              <a:t>původně se jednalo o území na sever od Olympu a poloostrova Chalkidiki až k povodí řeky Vardar </a:t>
            </a:r>
          </a:p>
          <a:p>
            <a:r>
              <a:rPr lang="cs-CZ" dirty="0"/>
              <a:t>za Filipa II. pojem Makedonie zahrnoval oblast sahající na západě až k Jadranu a na východě až za řeku </a:t>
            </a:r>
            <a:r>
              <a:rPr lang="cs-CZ" dirty="0" err="1"/>
              <a:t>Nestos</a:t>
            </a:r>
            <a:r>
              <a:rPr lang="cs-CZ" dirty="0"/>
              <a:t> </a:t>
            </a:r>
          </a:p>
          <a:p>
            <a:r>
              <a:rPr lang="cs-CZ" dirty="0"/>
              <a:t>změny rozlohy za Alexandra Velikého, v době římské nadvlády či během byzantské nebo osmanské říše</a:t>
            </a:r>
          </a:p>
          <a:p>
            <a:r>
              <a:rPr lang="cs-CZ" dirty="0"/>
              <a:t>v současné době téměř každý odborník souhlasí s tím, že neexistuje žádný obecný konsenzus ohledně geografického vymezení Makedonie</a:t>
            </a:r>
          </a:p>
          <a:p>
            <a:r>
              <a:rPr lang="cs-CZ" dirty="0"/>
              <a:t>rozdělení makedonského území po balkánských válkách (1913): </a:t>
            </a:r>
            <a:r>
              <a:rPr lang="cs-CZ" b="1" dirty="0"/>
              <a:t>Řecko 51 %, Srbsko 39 %, Bulharsko 9 % a Albánie 1 %</a:t>
            </a:r>
          </a:p>
        </p:txBody>
      </p:sp>
      <p:pic>
        <p:nvPicPr>
          <p:cNvPr id="7" name="Obrázek 1" descr="http://3.bp.blogspot.com/-WbR-bnGZlpo/T_t8r6AHA2I/AAAAAAAAEwU/Ihk_q-H0XHs/s1600/735px-Ethnicmacedonia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1"/>
            <a:ext cx="4388296" cy="352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523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Název FYROM jako prozatímní kompromis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Námitky Řecka v OSN a EU, doprovázené ekonomickou blokádou nového státu, vedly ke změně symbolů a uznání státu pod provizorním názvem FYROM – </a:t>
            </a:r>
            <a:r>
              <a:rPr lang="en-US" dirty="0"/>
              <a:t>Former Yugoslav Republic of Macedonia</a:t>
            </a:r>
            <a:r>
              <a:rPr lang="cs-CZ" dirty="0"/>
              <a:t>.</a:t>
            </a:r>
          </a:p>
          <a:p>
            <a:r>
              <a:rPr lang="cs-CZ" dirty="0"/>
              <a:t>Představitelé nového státu přijímají formulaci, kterou popírají územní nároky vůči sousednímu státu, distancují se od použití nepřátelské propagandy a označení, které evokuje územní nároky.</a:t>
            </a:r>
          </a:p>
          <a:p>
            <a:r>
              <a:rPr lang="cs-CZ" dirty="0"/>
              <a:t>Přesto ostrý nacionalistický duch převládá…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4990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makeleio.gr/wp-content/uploads/2014/02/xarti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2320" y="-751759"/>
            <a:ext cx="7581600" cy="422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4" descr="http://1.bp.blogspot.com/-SkeqANFzXpY/UuPB8zNiAnI/AAAAAAAABAY/7FD55lvLf2c/s1600/GRUEFSKI_UNETED_MACEDONIA-2_x700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360" y="-97930"/>
            <a:ext cx="6448320" cy="718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8" descr="http://www.thermopilai.org/sites/www.thermopilai.org/files/images/250809-skopia-avg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81" y="3473645"/>
            <a:ext cx="4610881" cy="345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260958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Kontroverze makedonské národní identity před r. 1991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Základy makedonské identity byly položeny koncem 19. století.</a:t>
            </a:r>
          </a:p>
          <a:p>
            <a:r>
              <a:rPr lang="cs-CZ" dirty="0"/>
              <a:t>V průběhu první světové války byla většina populace Makedonie stále ještě </a:t>
            </a:r>
            <a:r>
              <a:rPr lang="cs-CZ" dirty="0" err="1"/>
              <a:t>probulharská</a:t>
            </a:r>
            <a:r>
              <a:rPr lang="cs-CZ" dirty="0"/>
              <a:t>, ale v meziválečném období už u ní krystalizovalo povědomí o zvláštní národní identitě. </a:t>
            </a:r>
          </a:p>
          <a:p>
            <a:r>
              <a:rPr lang="cs-CZ" dirty="0"/>
              <a:t>V době svazové Jugoslávie oficiální makedonská historiografie kladla důraz na středověk, zejména na existenci vlastní středověké státnosti v období vlády cara Samuela, na kterou se dělá nárok také Bulharsko</a:t>
            </a:r>
          </a:p>
          <a:p>
            <a:r>
              <a:rPr lang="cs-CZ" dirty="0"/>
              <a:t>Zdůrazňování významu skutečnosti, že se okolí Ochridského jezera, především klášter sv. </a:t>
            </a:r>
            <a:r>
              <a:rPr lang="cs-CZ" dirty="0" err="1"/>
              <a:t>Naumana</a:t>
            </a:r>
            <a:r>
              <a:rPr lang="cs-CZ" dirty="0"/>
              <a:t>, stalo v 10. stol. centrem staroslověnského jazyka a vzdělanosti. První makedonské písmo údajně v </a:t>
            </a:r>
            <a:r>
              <a:rPr lang="cs-CZ" dirty="0" err="1"/>
              <a:t>Ochridu</a:t>
            </a:r>
            <a:r>
              <a:rPr lang="cs-CZ" dirty="0"/>
              <a:t> vytvořili vyhnaní žáci Cyrila a Metoděje z Velké Moravy a pro Makedonce se stali obranným štítem proti bulharskému nacionalismu.</a:t>
            </a:r>
          </a:p>
          <a:p>
            <a:r>
              <a:rPr lang="cs-CZ" dirty="0"/>
              <a:t>Původně se oficiální jugoslávská historiografie po druhé světové válce opírala o tvrzení, že makedonský lid vzešel ze slovanského obyvatelstva, které migrovalo na Balkán v 6.–7. století. V 19. století pak došlo k jeho transformaci v makedonský národ. </a:t>
            </a:r>
          </a:p>
        </p:txBody>
      </p:sp>
    </p:spTree>
    <p:extLst>
      <p:ext uri="{BB962C8B-B14F-4D97-AF65-F5344CB8AC3E}">
        <p14:creationId xmlns:p14="http://schemas.microsoft.com/office/powerpoint/2010/main" val="288833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Nacionalistický odklon k antice po r. 1991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Makedonští nacionalisté představili novou teorii, podle níž jsou Makedonci – i etnicky – přímými potomky Filipa II. Makedonského. </a:t>
            </a:r>
          </a:p>
          <a:p>
            <a:r>
              <a:rPr lang="cs-CZ" dirty="0"/>
              <a:t>Podle několika krajních představitelů tohoto konceptu současní etničtí Makedonci mají za sebou „4 000 let makedonské civilizace“.</a:t>
            </a:r>
          </a:p>
          <a:p>
            <a:r>
              <a:rPr lang="cs-CZ" dirty="0"/>
              <a:t>Jejich závěry se opírají o interpretaci velmi kontroverzních fénických záznamů.</a:t>
            </a:r>
          </a:p>
          <a:p>
            <a:r>
              <a:rPr lang="cs-CZ" dirty="0"/>
              <a:t>Tento, do nedávna převažující koncept, neguje dosavadní koncept základů makedonské kultury v provázanosti s cyrilometodějskou tradicí a razil nový směr, ve kterém převažuje dědictví antiky, a to i na základě překonaných teorií o pokrevní příbuznosti s antickými předky atd.  </a:t>
            </a:r>
          </a:p>
        </p:txBody>
      </p:sp>
    </p:spTree>
    <p:extLst>
      <p:ext uri="{BB962C8B-B14F-4D97-AF65-F5344CB8AC3E}">
        <p14:creationId xmlns:p14="http://schemas.microsoft.com/office/powerpoint/2010/main" val="3920781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Vyzdvihování nových symbolů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postupný odklon od tradičních symbolů slovanské tradice (Cyril a Metoděj, Kliment Ochridský)</a:t>
            </a:r>
          </a:p>
          <a:p>
            <a:r>
              <a:rPr lang="cs-CZ" dirty="0"/>
              <a:t>mezi hlavní artefakty antického mýtu patří zejména Makedonie v období antiky a několik historicky významných postav, jako jsou král Filip II., jeho syn Alexandr Makedonský nebo byzantský císař Justinián I.</a:t>
            </a:r>
            <a:endParaRPr lang="en-US" dirty="0"/>
          </a:p>
          <a:p>
            <a:r>
              <a:rPr lang="cs-CZ" dirty="0"/>
              <a:t>manifestuje se také v podobě makedonské vlajky s </a:t>
            </a:r>
            <a:r>
              <a:rPr lang="cs-CZ" dirty="0" err="1"/>
              <a:t>verginskou</a:t>
            </a:r>
            <a:r>
              <a:rPr lang="cs-CZ" dirty="0"/>
              <a:t> hvězdou a v </a:t>
            </a:r>
            <a:r>
              <a:rPr lang="cs-CZ" b="1" dirty="0"/>
              <a:t>neoficiálním</a:t>
            </a:r>
            <a:r>
              <a:rPr lang="cs-CZ" dirty="0"/>
              <a:t> návrhu </a:t>
            </a:r>
            <a:r>
              <a:rPr lang="cs-CZ" dirty="0" err="1"/>
              <a:t>jednodenárové</a:t>
            </a:r>
            <a:r>
              <a:rPr lang="cs-CZ" dirty="0"/>
              <a:t> bankovky se soluňskou Bílou věží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32856"/>
            <a:ext cx="4572000" cy="2763455"/>
          </a:xfrm>
        </p:spPr>
      </p:pic>
    </p:spTree>
    <p:extLst>
      <p:ext uri="{BB962C8B-B14F-4D97-AF65-F5344CB8AC3E}">
        <p14:creationId xmlns:p14="http://schemas.microsoft.com/office/powerpoint/2010/main" val="674675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Nov</a:t>
            </a:r>
            <a:r>
              <a:rPr lang="cs-CZ" dirty="0"/>
              <a:t>é symboly a projekt Skopje 2014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8840"/>
            <a:ext cx="4388296" cy="285916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hybnou silou procesu </a:t>
            </a:r>
            <a:r>
              <a:rPr lang="cs-CZ" dirty="0" err="1"/>
              <a:t>poantičťování</a:t>
            </a:r>
            <a:r>
              <a:rPr lang="cs-CZ" dirty="0"/>
              <a:t> je nacionalistická strana VMRO</a:t>
            </a:r>
          </a:p>
          <a:p>
            <a:r>
              <a:rPr lang="cs-CZ" dirty="0"/>
              <a:t>strana zahájila tento proces přejmenováním letiště ve Skopji na Letiště „Alexandra Velikého“ – </a:t>
            </a:r>
            <a:r>
              <a:rPr lang="cs-CZ" dirty="0" err="1"/>
              <a:t>Airport</a:t>
            </a:r>
            <a:r>
              <a:rPr lang="cs-CZ" dirty="0"/>
              <a:t> Alexander </a:t>
            </a:r>
            <a:r>
              <a:rPr lang="cs-CZ" dirty="0" err="1"/>
              <a:t>the</a:t>
            </a:r>
            <a:r>
              <a:rPr lang="cs-CZ" dirty="0"/>
              <a:t> Great – a tímto směrem následně vedla další institucionální opatření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6053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Diskutabilní projekt Skopje 2014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ástupný symbol pro obsah 1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umístění impozantní sochy neznámého bojovníka na koni na centrální náměstí ve Skopji</a:t>
            </a:r>
          </a:p>
          <a:p>
            <a:r>
              <a:rPr lang="cs-CZ" dirty="0"/>
              <a:t>kontrast vlastního národního příběhu s řeckou etnogenezí</a:t>
            </a:r>
          </a:p>
        </p:txBody>
      </p:sp>
    </p:spTree>
    <p:extLst>
      <p:ext uri="{BB962C8B-B14F-4D97-AF65-F5344CB8AC3E}">
        <p14:creationId xmlns:p14="http://schemas.microsoft.com/office/powerpoint/2010/main" val="867933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Projekt Skopje 2014 – Porta </a:t>
            </a:r>
            <a:r>
              <a:rPr lang="cs-CZ" dirty="0" err="1"/>
              <a:t>Makedonia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odklon od dosavadních tradic a zničení osmansko-orientálního dědictví</a:t>
            </a:r>
          </a:p>
          <a:p>
            <a:r>
              <a:rPr lang="cs-CZ" dirty="0"/>
              <a:t>„má u makedonských občanů posílit pocit národní hrdosti a z tohoto důvodu neskrývá tendenci k monumentalitě, pompě hraničící s megalomanií… Z hlediska estetického působí mnohé projekty agresivně, ahistoricky a v širší perspektivě nepromyšleně“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342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v uplynulém dvacetiletí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vzestup nacionalismu v obou zemích</a:t>
            </a:r>
          </a:p>
          <a:p>
            <a:r>
              <a:rPr lang="cs-CZ" dirty="0"/>
              <a:t>pocit nespokojenosti a zrady ze strany Západu, jak pro Řeky, tak i pro RM</a:t>
            </a:r>
          </a:p>
          <a:p>
            <a:r>
              <a:rPr lang="cs-CZ" dirty="0"/>
              <a:t>zprostředkování vlastního emisara OSN s kompromisními návrhy: „New </a:t>
            </a:r>
            <a:r>
              <a:rPr lang="cs-CZ" dirty="0" err="1"/>
              <a:t>Macedonia</a:t>
            </a:r>
            <a:r>
              <a:rPr lang="cs-CZ" dirty="0"/>
              <a:t>“, „</a:t>
            </a:r>
            <a:r>
              <a:rPr lang="cs-CZ" dirty="0" err="1"/>
              <a:t>Upper</a:t>
            </a:r>
            <a:r>
              <a:rPr lang="cs-CZ" dirty="0"/>
              <a:t> </a:t>
            </a:r>
            <a:r>
              <a:rPr lang="cs-CZ" dirty="0" err="1"/>
              <a:t>Macedonia</a:t>
            </a:r>
            <a:r>
              <a:rPr lang="cs-CZ" dirty="0"/>
              <a:t>“, „Slavo-</a:t>
            </a:r>
            <a:r>
              <a:rPr lang="cs-CZ" dirty="0" err="1"/>
              <a:t>Macedonia</a:t>
            </a:r>
            <a:r>
              <a:rPr lang="cs-CZ" dirty="0"/>
              <a:t>“, „Nova </a:t>
            </a:r>
            <a:r>
              <a:rPr lang="cs-CZ" dirty="0" err="1"/>
              <a:t>Makedonija</a:t>
            </a:r>
            <a:r>
              <a:rPr lang="cs-CZ" dirty="0"/>
              <a:t>“, „</a:t>
            </a:r>
            <a:r>
              <a:rPr lang="cs-CZ" dirty="0" err="1"/>
              <a:t>Macedonia</a:t>
            </a:r>
            <a:r>
              <a:rPr lang="cs-CZ" dirty="0"/>
              <a:t> (Skopje)“,  „Vardar Republic“ nebo „Republic </a:t>
            </a:r>
            <a:r>
              <a:rPr lang="cs-CZ" dirty="0" err="1"/>
              <a:t>of</a:t>
            </a:r>
            <a:r>
              <a:rPr lang="cs-CZ" dirty="0"/>
              <a:t> Skopje“</a:t>
            </a:r>
          </a:p>
          <a:p>
            <a:r>
              <a:rPr lang="cs-CZ" dirty="0"/>
              <a:t>přes devadesát států světa, mezi nimi více než polovina států EU, uznával ústavní název RM, mnohé organizace (Rada Evropy) ale ne</a:t>
            </a:r>
          </a:p>
          <a:p>
            <a:r>
              <a:rPr lang="cs-CZ" dirty="0"/>
              <a:t>Řekové zemi oficiálně nazývali do r. 2018 FYROM </a:t>
            </a:r>
            <a:r>
              <a:rPr lang="cs-CZ" dirty="0" err="1"/>
              <a:t>Πρώην</a:t>
            </a:r>
            <a:r>
              <a:rPr lang="cs-CZ" dirty="0"/>
              <a:t> </a:t>
            </a:r>
            <a:r>
              <a:rPr lang="cs-CZ" dirty="0" err="1"/>
              <a:t>Γιουγκοσλ</a:t>
            </a:r>
            <a:r>
              <a:rPr lang="cs-CZ" dirty="0"/>
              <a:t>αβική Δημοκρατία της Μακεδονίας nebo Skopje a její obyvatele Slavomakedonci nebo Skopjané</a:t>
            </a:r>
          </a:p>
          <a:p>
            <a:r>
              <a:rPr lang="cs-CZ" dirty="0"/>
              <a:t>r. 2004 tehdejší řecký premiér K. </a:t>
            </a:r>
            <a:r>
              <a:rPr lang="cs-CZ" dirty="0" err="1"/>
              <a:t>Karamanlis</a:t>
            </a:r>
            <a:r>
              <a:rPr lang="cs-CZ" dirty="0"/>
              <a:t> prosadil stanovisko přijmout FYROM do EU a NATO pouze za předpokladu vyřešení otázky názvu – jinak měly Athény vetovat vstup </a:t>
            </a:r>
            <a:r>
              <a:rPr lang="cs-CZ" dirty="0" err="1"/>
              <a:t>FYROM</a:t>
            </a:r>
            <a:endParaRPr lang="cs-CZ" dirty="0"/>
          </a:p>
          <a:p>
            <a:r>
              <a:rPr lang="cs-CZ" dirty="0"/>
              <a:t>V r. 2018 podepsaná </a:t>
            </a:r>
            <a:r>
              <a:rPr lang="cs-CZ" dirty="0" err="1"/>
              <a:t>Prespanská</a:t>
            </a:r>
            <a:r>
              <a:rPr lang="cs-CZ" dirty="0"/>
              <a:t> dohoda, která velmi kontroverzním způsobem vyřešila otázku názvu </a:t>
            </a:r>
            <a:r>
              <a:rPr lang="cs-CZ"/>
              <a:t>Severní Makedonie.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6294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1E04D332-E3FE-E897-2474-0A97FFF85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Střet dvou nacionalismů 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969786CC-1B3F-DF02-22F9-C42BE3A86E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8" name="Picture 4" descr="Είμαστε Μακεδονία»: Νέα διαδήλωση στα Σκόπια - ΤΑ ΝΕΑ">
            <a:extLst>
              <a:ext uri="{FF2B5EF4-FFF2-40B4-BE49-F238E27FC236}">
                <a16:creationId xmlns:a16="http://schemas.microsoft.com/office/drawing/2014/main" id="{DE418BE0-31D1-FAF7-F51C-98B97DFF0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701" y="1700808"/>
            <a:ext cx="3888432" cy="303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Διαδηλώσεις για τη Μακεδονία σε 24 πόλεις">
            <a:extLst>
              <a:ext uri="{FF2B5EF4-FFF2-40B4-BE49-F238E27FC236}">
                <a16:creationId xmlns:a16="http://schemas.microsoft.com/office/drawing/2014/main" id="{620A5AE5-7C4C-A52A-EC3D-E7E69E9CC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772816"/>
            <a:ext cx="5635005" cy="391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FB35EA22-E597-6606-9D7C-F892A35B9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72816"/>
            <a:ext cx="4038600" cy="4353347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7289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Počátky Makedonie a antická tradice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nejasné počátky makedonského státu – 7 stol. př. n. l.</a:t>
            </a:r>
            <a:r>
              <a:rPr lang="cs-CZ" sz="2800" dirty="0"/>
              <a:t> </a:t>
            </a:r>
          </a:p>
          <a:p>
            <a:r>
              <a:rPr lang="cs-CZ" sz="2800" dirty="0"/>
              <a:t>První zmínky o Makedoncích pochází již od </a:t>
            </a:r>
            <a:r>
              <a:rPr lang="cs-CZ" sz="2800" dirty="0" err="1"/>
              <a:t>Hésioda</a:t>
            </a:r>
            <a:r>
              <a:rPr lang="cs-CZ" sz="2800" dirty="0"/>
              <a:t>, rozsáhleji se věnuje až Hérodotos, ne všichni obyvatelé tohoto regionu byli  z etnického hlediska homogenní.</a:t>
            </a:r>
            <a:endParaRPr lang="cs-CZ" dirty="0"/>
          </a:p>
          <a:p>
            <a:r>
              <a:rPr lang="cs-CZ" dirty="0"/>
              <a:t>konkrétní poznatky z doby řecko-perských válek – první pol. 5 stol. př. n. l.</a:t>
            </a:r>
          </a:p>
          <a:p>
            <a:r>
              <a:rPr lang="cs-CZ" dirty="0"/>
              <a:t>peloponéská válka umožňuje vzestup Makedonců a současně jejich kulturní přiblížení k řecké civilizaci</a:t>
            </a:r>
          </a:p>
          <a:p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4730"/>
            <a:ext cx="4038600" cy="425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708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A8FC8FFF-F11C-468F-9E32-BB47F7C2A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Podpis </a:t>
            </a:r>
            <a:r>
              <a:rPr lang="cs-CZ" dirty="0" err="1"/>
              <a:t>prespanské</a:t>
            </a:r>
            <a:r>
              <a:rPr lang="cs-CZ" dirty="0"/>
              <a:t> dohody (17. června 2018)</a:t>
            </a:r>
            <a:endParaRPr lang="en-US" dirty="0"/>
          </a:p>
        </p:txBody>
      </p:sp>
      <p:sp>
        <p:nvSpPr>
          <p:cNvPr id="2" name="Θέση κειμένου 1">
            <a:extLst>
              <a:ext uri="{FF2B5EF4-FFF2-40B4-BE49-F238E27FC236}">
                <a16:creationId xmlns:a16="http://schemas.microsoft.com/office/drawing/2014/main" id="{F0A343C8-0C68-481F-8CDC-04A5CF5B1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1800200"/>
          </a:xfrm>
        </p:spPr>
        <p:txBody>
          <a:bodyPr>
            <a:noAutofit/>
          </a:bodyPr>
          <a:lstStyle/>
          <a:p>
            <a:r>
              <a:rPr lang="cs-CZ" sz="1400" b="0" i="0" dirty="0">
                <a:effectLst/>
                <a:latin typeface="Arial" panose="020B0604020202020204" pitchFamily="34" charset="0"/>
              </a:rPr>
              <a:t>Dne 20. června 2018 ratifikoval dohodu </a:t>
            </a:r>
            <a:r>
              <a:rPr lang="cs-CZ" sz="1400" b="0" dirty="0">
                <a:latin typeface="Arial" panose="020B0604020202020204" pitchFamily="34" charset="0"/>
              </a:rPr>
              <a:t>makedonský parlament</a:t>
            </a:r>
            <a:r>
              <a:rPr lang="cs-CZ" sz="1400" b="0" i="0" dirty="0">
                <a:effectLst/>
                <a:latin typeface="Arial" panose="020B0604020202020204" pitchFamily="34" charset="0"/>
              </a:rPr>
              <a:t>, kde pro něj hlasovalo 69 místních poslanců. Na přelomu září a října téhož roku bylo uskutečněno nezávazné </a:t>
            </a:r>
            <a:r>
              <a:rPr lang="cs-CZ" sz="1400" b="0" dirty="0">
                <a:latin typeface="Arial" panose="020B0604020202020204" pitchFamily="34" charset="0"/>
              </a:rPr>
              <a:t>referendum</a:t>
            </a:r>
            <a:r>
              <a:rPr lang="cs-CZ" sz="1400" b="0" i="0" dirty="0">
                <a:effectLst/>
                <a:latin typeface="Arial" panose="020B0604020202020204" pitchFamily="34" charset="0"/>
              </a:rPr>
              <a:t>, ve kterém byla schválena změna názvu státu většinou 91 % hlasujících, účast však činila pouze 37 %. Odpůrci dohody změnu názvu </a:t>
            </a:r>
            <a:r>
              <a:rPr lang="cs-CZ" sz="1400" b="0" dirty="0">
                <a:latin typeface="Arial" panose="020B0604020202020204" pitchFamily="34" charset="0"/>
              </a:rPr>
              <a:t>bojkotovali</a:t>
            </a:r>
            <a:r>
              <a:rPr lang="cs-CZ" sz="1400" b="0" i="0" dirty="0">
                <a:effectLst/>
                <a:latin typeface="Arial" panose="020B0604020202020204" pitchFamily="34" charset="0"/>
              </a:rPr>
              <a:t>.</a:t>
            </a:r>
            <a:endParaRPr lang="cs-CZ" sz="1400" dirty="0"/>
          </a:p>
        </p:txBody>
      </p:sp>
      <p:pic>
        <p:nvPicPr>
          <p:cNvPr id="1026" name="Picture 2" descr="Dimitrov: Prespa was possible because it did not touch the identity, Sofia  goes into something it has no right to - Republika English">
            <a:extLst>
              <a:ext uri="{FF2B5EF4-FFF2-40B4-BE49-F238E27FC236}">
                <a16:creationId xmlns:a16="http://schemas.microsoft.com/office/drawing/2014/main" id="{BA50CF22-EA5E-4CC9-B2CD-5553E5D3CF0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3278981"/>
            <a:ext cx="3600400" cy="24542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278EDE7-9259-4B6D-85AF-7EA6A6C469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1317823"/>
          </a:xfrm>
        </p:spPr>
        <p:txBody>
          <a:bodyPr>
            <a:noAutofit/>
          </a:bodyPr>
          <a:lstStyle/>
          <a:p>
            <a:r>
              <a:rPr lang="cs-CZ" sz="1100" b="0" i="0" dirty="0">
                <a:effectLst/>
                <a:latin typeface="Arial" panose="020B0604020202020204" pitchFamily="34" charset="0"/>
              </a:rPr>
              <a:t>Dne 25. ledna 2019 schválil dohodu i </a:t>
            </a:r>
            <a:r>
              <a:rPr lang="cs-CZ" sz="1100" b="0" dirty="0">
                <a:latin typeface="Arial" panose="020B0604020202020204" pitchFamily="34" charset="0"/>
              </a:rPr>
              <a:t>řecký</a:t>
            </a:r>
            <a:r>
              <a:rPr lang="cs-CZ" sz="1100" b="0" i="0" dirty="0">
                <a:effectLst/>
                <a:latin typeface="Arial" panose="020B0604020202020204" pitchFamily="34" charset="0"/>
              </a:rPr>
              <a:t> parlament, přestože v téže době se uskutečnily rozsáhlé protesty v </a:t>
            </a:r>
            <a:r>
              <a:rPr lang="cs-CZ" sz="1100" b="0" dirty="0">
                <a:latin typeface="Arial" panose="020B0604020202020204" pitchFamily="34" charset="0"/>
              </a:rPr>
              <a:t>Aténách</a:t>
            </a:r>
            <a:r>
              <a:rPr lang="cs-CZ" sz="1100" b="0" i="0" dirty="0">
                <a:effectLst/>
                <a:latin typeface="Arial" panose="020B0604020202020204" pitchFamily="34" charset="0"/>
              </a:rPr>
              <a:t> a </a:t>
            </a:r>
            <a:r>
              <a:rPr lang="cs-CZ" sz="1100" b="0" dirty="0">
                <a:latin typeface="Arial" panose="020B0604020202020204" pitchFamily="34" charset="0"/>
              </a:rPr>
              <a:t>Soluni</a:t>
            </a:r>
            <a:r>
              <a:rPr lang="cs-CZ" sz="1100" b="0" i="0" dirty="0">
                <a:effectLst/>
                <a:latin typeface="Arial" panose="020B0604020202020204" pitchFamily="34" charset="0"/>
              </a:rPr>
              <a:t>. Rozhodným odpůrcem změny názvu byla strana </a:t>
            </a:r>
            <a:r>
              <a:rPr lang="cs-CZ" sz="1100" b="0" dirty="0">
                <a:latin typeface="Arial" panose="020B0604020202020204" pitchFamily="34" charset="0"/>
              </a:rPr>
              <a:t>Zlatý úsvit a nynější vládnoucí Nová demokracie</a:t>
            </a:r>
            <a:r>
              <a:rPr lang="cs-CZ" sz="1100" b="0" i="0" dirty="0">
                <a:effectLst/>
                <a:latin typeface="Arial" panose="020B0604020202020204" pitchFamily="34" charset="0"/>
              </a:rPr>
              <a:t>. </a:t>
            </a:r>
          </a:p>
          <a:p>
            <a:r>
              <a:rPr lang="cs-CZ" sz="1100" b="0" i="0" dirty="0">
                <a:effectLst/>
                <a:latin typeface="Arial" panose="020B0604020202020204" pitchFamily="34" charset="0"/>
              </a:rPr>
              <a:t>Nedlouho po schválení dohody oběma parlamenty byly podepsány ratifikační dohody o přistoupení Severní Makedonie do </a:t>
            </a:r>
            <a:r>
              <a:rPr lang="cs-CZ" sz="1100" b="0" dirty="0">
                <a:latin typeface="Arial" panose="020B0604020202020204" pitchFamily="34" charset="0"/>
              </a:rPr>
              <a:t>NATO</a:t>
            </a:r>
            <a:endParaRPr lang="cs-CZ" sz="1100" dirty="0"/>
          </a:p>
        </p:txBody>
      </p:sp>
      <p:pic>
        <p:nvPicPr>
          <p:cNvPr id="2050" name="Picture 2" descr="Greece, the opposition rallies in Athens against the Prespa Agreement /  Greece / Areas / Homepage - Osservatorio Balcani e Caucaso Transeuropa">
            <a:extLst>
              <a:ext uri="{FF2B5EF4-FFF2-40B4-BE49-F238E27FC236}">
                <a16:creationId xmlns:a16="http://schemas.microsoft.com/office/drawing/2014/main" id="{F308E87D-6CD3-49CF-BBA7-9516E7EF787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278980"/>
            <a:ext cx="4247455" cy="238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482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Filip II. (359–336 př. n. l.)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4578152" cy="3129832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města v řeckém stylu, působení řeckých filosofů, literátů a umělců v Makedonii</a:t>
            </a:r>
          </a:p>
          <a:p>
            <a:r>
              <a:rPr lang="cs-CZ" dirty="0"/>
              <a:t>reforma vojska – falanga, </a:t>
            </a:r>
            <a:r>
              <a:rPr lang="cs-CZ" dirty="0" err="1"/>
              <a:t>sarisa</a:t>
            </a:r>
            <a:endParaRPr lang="cs-CZ" dirty="0"/>
          </a:p>
          <a:p>
            <a:r>
              <a:rPr lang="cs-CZ" dirty="0"/>
              <a:t>zahájení uzemní expanze – r. </a:t>
            </a:r>
            <a:r>
              <a:rPr lang="el-GR" dirty="0"/>
              <a:t>338 </a:t>
            </a:r>
            <a:r>
              <a:rPr lang="cs-CZ" dirty="0"/>
              <a:t>př. n. l. podrobení téměř všech řeckých městských států</a:t>
            </a:r>
          </a:p>
          <a:p>
            <a:r>
              <a:rPr lang="cs-CZ" dirty="0"/>
              <a:t>hlavní cíl Filipa: stát se součásti helenistického světa </a:t>
            </a:r>
          </a:p>
        </p:txBody>
      </p:sp>
    </p:spTree>
    <p:extLst>
      <p:ext uri="{BB962C8B-B14F-4D97-AF65-F5344CB8AC3E}">
        <p14:creationId xmlns:p14="http://schemas.microsoft.com/office/powerpoint/2010/main" val="4009197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Spor o </a:t>
            </a:r>
            <a:r>
              <a:rPr lang="cs-CZ" dirty="0" err="1"/>
              <a:t>verginskou</a:t>
            </a:r>
            <a:r>
              <a:rPr lang="cs-CZ" dirty="0"/>
              <a:t> hvězdu </a:t>
            </a:r>
            <a:br>
              <a:rPr lang="cs-CZ" dirty="0"/>
            </a:br>
            <a:r>
              <a:rPr lang="cs-CZ" dirty="0"/>
              <a:t>(popř. </a:t>
            </a:r>
            <a:r>
              <a:rPr lang="cs-CZ" dirty="0" err="1"/>
              <a:t>verginské</a:t>
            </a:r>
            <a:r>
              <a:rPr lang="cs-CZ" dirty="0"/>
              <a:t> slunce)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v</a:t>
            </a:r>
            <a:r>
              <a:rPr lang="en-US" dirty="0"/>
              <a:t> r. 1977 </a:t>
            </a:r>
            <a:r>
              <a:rPr lang="cs-CZ" dirty="0" err="1"/>
              <a:t>Manolis</a:t>
            </a:r>
            <a:r>
              <a:rPr lang="cs-CZ" dirty="0"/>
              <a:t> </a:t>
            </a:r>
            <a:r>
              <a:rPr lang="cs-CZ" dirty="0" err="1"/>
              <a:t>Andronikos</a:t>
            </a:r>
            <a:r>
              <a:rPr lang="cs-CZ" dirty="0"/>
              <a:t> odkryl pohřebiště makedonských králů, mj. i hrobku Filipa II.</a:t>
            </a:r>
          </a:p>
          <a:p>
            <a:r>
              <a:rPr lang="cs-CZ" dirty="0"/>
              <a:t>objeven zlatý </a:t>
            </a:r>
            <a:r>
              <a:rPr lang="cs-CZ" dirty="0" err="1"/>
              <a:t>larnax</a:t>
            </a:r>
            <a:r>
              <a:rPr lang="cs-CZ" dirty="0"/>
              <a:t> makedonské dynastie</a:t>
            </a:r>
          </a:p>
          <a:p>
            <a:r>
              <a:rPr lang="cs-CZ" dirty="0"/>
              <a:t>tento symbol z pohledu Řeků znázorňuje počátek helénistického období a největšího rozmachu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5" name="Picture 6" descr="http://www.historyofmacedonia.org/Macedoniansymbols/images/larnax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68769"/>
            <a:ext cx="4038600" cy="358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657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Otázka „práva na vlastnictví“ </a:t>
            </a:r>
            <a:r>
              <a:rPr lang="cs-CZ" sz="3600" dirty="0" err="1"/>
              <a:t>verginského</a:t>
            </a:r>
            <a:r>
              <a:rPr lang="cs-CZ" sz="3600" dirty="0"/>
              <a:t> slunce – Alexandra Velikého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r. 1991 vede rozpad Jugoslávie k vyhlášení nezávislosti makedonského státu </a:t>
            </a:r>
          </a:p>
          <a:p>
            <a:r>
              <a:rPr lang="cs-CZ" dirty="0" err="1"/>
              <a:t>verginské</a:t>
            </a:r>
            <a:r>
              <a:rPr lang="cs-CZ" dirty="0"/>
              <a:t> slunce se stává hlavním motivem vlajky nového státu</a:t>
            </a:r>
          </a:p>
          <a:p>
            <a:r>
              <a:rPr lang="cs-CZ" dirty="0"/>
              <a:t>součást snahy mladého národa vytvořit „národní příběh“ se silnými historickými kořeny, sahajícími až do antiky</a:t>
            </a:r>
          </a:p>
          <a:p>
            <a:r>
              <a:rPr lang="cs-CZ" dirty="0"/>
              <a:t>současně snaha se vymezit vůči sousedům, kteří neuznávali etnickou či jazykovou svébytnost makedonského národa – viktimizace národa</a:t>
            </a:r>
          </a:p>
          <a:p>
            <a:endParaRPr lang="cs-CZ" dirty="0"/>
          </a:p>
        </p:txBody>
      </p:sp>
      <p:pic>
        <p:nvPicPr>
          <p:cNvPr id="5" name="Picture 2" descr="http://upload.wikimedia.org/wikipedia/commons/thumb/9/9d/Flag_of_the_Republic_of_Macedonia_1992-1995.svg/600px-Flag_of_the_Republic_of_Macedonia_1992-1995.svg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4"/>
            <a:ext cx="4464496" cy="266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547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CDB0CE30-D984-4AC4-AEB6-D3A4243A4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cs-CZ"/>
              <a:t>Makedonská otázka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E7B5834-E09C-4830-B8BA-D8FE883DF4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24073" y="2115116"/>
            <a:ext cx="5419927" cy="5346327"/>
          </a:xfrm>
        </p:spPr>
        <p:txBody>
          <a:bodyPr vert="horz" lIns="91440" tIns="45720" rIns="91440" bIns="45720" rtlCol="0">
            <a:normAutofit/>
          </a:bodyPr>
          <a:lstStyle/>
          <a:p>
            <a:pPr marL="274320" indent="-2286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1800" dirty="0"/>
              <a:t>V polovině 19. století zápas o ovládnutí „Makedonie“ - oblast geograficky nijak přesně a trvale vymezená.</a:t>
            </a:r>
          </a:p>
          <a:p>
            <a:pPr marL="274320" indent="-2286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1800" dirty="0"/>
              <a:t>Etnografická i náboženská skladba tohoto regionu mimořádně pestrá. Samotný název Makedonie tehdy vyvolával představu promíšenosti a nepřehlednosti.</a:t>
            </a:r>
          </a:p>
          <a:p>
            <a:pPr marL="274320" indent="-2286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1800" dirty="0"/>
              <a:t>V poslední třetině 19. století bylo její území rozděleno do tří vilajetů evropského Turecka (soluňského, </a:t>
            </a:r>
            <a:r>
              <a:rPr lang="cs-CZ" sz="1800" dirty="0" err="1"/>
              <a:t>bitoljského</a:t>
            </a:r>
            <a:r>
              <a:rPr lang="cs-CZ" sz="1800" dirty="0"/>
              <a:t> a kosovského), které ovšem částečně zahrnovaly i některé oblasti „</a:t>
            </a:r>
            <a:r>
              <a:rPr lang="cs-CZ" sz="1800" dirty="0" err="1"/>
              <a:t>nemakedonské</a:t>
            </a:r>
            <a:r>
              <a:rPr lang="cs-CZ" sz="1800" dirty="0"/>
              <a:t>“ a byly osídleny obyvatelstvem, jež se považovalo za Slovany, Řeky, Turky, Albánce, Židy, Bulhary či Srby, nebo zůstávalo dosud národnostně nevyhraněné. </a:t>
            </a:r>
          </a:p>
          <a:p>
            <a:pPr marL="274320" indent="-2286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1800" dirty="0"/>
              <a:t>V r. 1916 švédský autor Rudolf </a:t>
            </a:r>
            <a:r>
              <a:rPr lang="cs-CZ" sz="1800" dirty="0" err="1"/>
              <a:t>Kjéllen</a:t>
            </a:r>
            <a:r>
              <a:rPr lang="cs-CZ" sz="1800" dirty="0"/>
              <a:t> přirovnal tuto oblast k „těstu, ze kterého lze upéci každý koláč“.</a:t>
            </a:r>
          </a:p>
        </p:txBody>
      </p:sp>
      <p:pic>
        <p:nvPicPr>
          <p:cNvPr id="24579" name="Zástupný symbol pro obsah 4" descr="mottomansvilayets.gif">
            <a:extLst>
              <a:ext uri="{FF2B5EF4-FFF2-40B4-BE49-F238E27FC236}">
                <a16:creationId xmlns:a16="http://schemas.microsoft.com/office/drawing/2014/main" id="{EF171570-D7A8-47DD-AFA7-64CF94CA20C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r="15095" b="7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997A8A35-DEF8-487A-98D5-CC9934A04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cs-CZ" sz="4100"/>
              <a:t>Soupeření Bulharů a Řeků po r. 1881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C2DD036-5370-4059-8339-393FBA91A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24073" y="2115117"/>
            <a:ext cx="5419927" cy="5346323"/>
          </a:xfrm>
        </p:spPr>
        <p:txBody>
          <a:bodyPr vert="horz" lIns="91440" tIns="45720" rIns="91440" bIns="45720" rtlCol="0">
            <a:normAutofit/>
          </a:bodyPr>
          <a:lstStyle/>
          <a:p>
            <a:pPr marL="274320" indent="-2286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1800" dirty="0"/>
              <a:t>    Připojení Thesálie k Řecku po berlínském kongresu (1881) a zánik „</a:t>
            </a:r>
            <a:r>
              <a:rPr lang="cs-CZ" sz="1800" dirty="0" err="1"/>
              <a:t>sanstefanského</a:t>
            </a:r>
            <a:r>
              <a:rPr lang="cs-CZ" sz="1800" dirty="0"/>
              <a:t> Bulharska“.</a:t>
            </a:r>
          </a:p>
          <a:p>
            <a:pPr marL="274320" indent="-2286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1800" dirty="0"/>
              <a:t>     Střední a jižní Makedonie dějištěm mocenského boje mezi Řeckem a Bulharskem.</a:t>
            </a:r>
          </a:p>
          <a:p>
            <a:pPr marL="274320" indent="-2286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1800" dirty="0"/>
              <a:t>Řecká strana brala Bulharsko za nebezpečnějšího protivníka než samotnou osmanskou říší, která po berlínském kongresu získala všechny části Makedonie zpět. </a:t>
            </a:r>
          </a:p>
          <a:p>
            <a:pPr marL="274320" indent="-2286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1800" dirty="0"/>
              <a:t>Za projev bulharských snah o restauraci „</a:t>
            </a:r>
            <a:r>
              <a:rPr lang="cs-CZ" sz="1800" dirty="0" err="1"/>
              <a:t>sanstefanského</a:t>
            </a:r>
            <a:r>
              <a:rPr lang="cs-CZ" sz="1800" dirty="0"/>
              <a:t> Bulharska“ a o znemožnění Velké myšlenky bylo z řecké strany pokládáno zápolení „</a:t>
            </a:r>
            <a:r>
              <a:rPr lang="cs-CZ" sz="1800" b="1" dirty="0" err="1"/>
              <a:t>exarchistů</a:t>
            </a:r>
            <a:r>
              <a:rPr lang="cs-CZ" sz="1800" dirty="0"/>
              <a:t>“ proti „</a:t>
            </a:r>
            <a:r>
              <a:rPr lang="cs-CZ" sz="1800" b="1" dirty="0" err="1"/>
              <a:t>patriarchistům</a:t>
            </a:r>
            <a:r>
              <a:rPr lang="cs-CZ" sz="1800" dirty="0"/>
              <a:t>“, zakládání bulharských škol a spolků a vytváření tajných organizací.</a:t>
            </a:r>
          </a:p>
          <a:p>
            <a:pPr marL="274320" indent="-2286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1800" dirty="0" err="1"/>
              <a:t>VMRO</a:t>
            </a:r>
            <a:r>
              <a:rPr lang="cs-CZ" sz="1800" dirty="0"/>
              <a:t> versus </a:t>
            </a:r>
            <a:r>
              <a:rPr lang="cs-CZ" sz="1800" dirty="0" err="1"/>
              <a:t>Ethniki</a:t>
            </a:r>
            <a:r>
              <a:rPr lang="cs-CZ" sz="1800" dirty="0"/>
              <a:t> </a:t>
            </a:r>
            <a:r>
              <a:rPr lang="cs-CZ" sz="1800" dirty="0" err="1"/>
              <a:t>Etairia</a:t>
            </a:r>
            <a:endParaRPr lang="cs-CZ" sz="1800" dirty="0"/>
          </a:p>
        </p:txBody>
      </p:sp>
      <p:pic>
        <p:nvPicPr>
          <p:cNvPr id="25603" name="Zástupný symbol pro obsah 4" descr="makEES.jpg">
            <a:extLst>
              <a:ext uri="{FF2B5EF4-FFF2-40B4-BE49-F238E27FC236}">
                <a16:creationId xmlns:a16="http://schemas.microsoft.com/office/drawing/2014/main" id="{7C217969-82CA-419C-B7E7-B513E5DDF26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4" r="26130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FCD5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6" name="Nadpis 5">
            <a:extLst>
              <a:ext uri="{FF2B5EF4-FFF2-40B4-BE49-F238E27FC236}">
                <a16:creationId xmlns:a16="http://schemas.microsoft.com/office/drawing/2014/main" id="{D52EC2B2-DDFC-4DD5-82E2-04C15E65D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>
                <a:solidFill>
                  <a:srgbClr val="FFFFFF"/>
                </a:solidFill>
              </a:rPr>
              <a:t>VMRO a </a:t>
            </a:r>
            <a:r>
              <a:rPr lang="el-GR" altLang="cs-CZ">
                <a:solidFill>
                  <a:srgbClr val="FFFFFF"/>
                </a:solidFill>
              </a:rPr>
              <a:t>Εθνική Εταιρεία</a:t>
            </a:r>
            <a:endParaRPr lang="cs-CZ" altLang="cs-CZ">
              <a:solidFill>
                <a:srgbClr val="FFFFFF"/>
              </a:solidFill>
            </a:endParaRPr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627" name="Zástupný symbol pro obsah 3">
            <a:extLst>
              <a:ext uri="{FF2B5EF4-FFF2-40B4-BE49-F238E27FC236}">
                <a16:creationId xmlns:a16="http://schemas.microsoft.com/office/drawing/2014/main" id="{F8359874-4FF0-4D97-9E4F-330CDDE6627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35481" y="591344"/>
            <a:ext cx="5179868" cy="6006008"/>
          </a:xfrm>
        </p:spPr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1600" dirty="0"/>
              <a:t>Makedonská revoluční organizace, založená v roce 1893 a všeobecně známá pod svým pozdějším názvem, přijatým teprve v roce 1905 – Vnitřní makedonská revoluční organizace (</a:t>
            </a:r>
            <a:r>
              <a:rPr lang="cs-CZ" altLang="cs-CZ" sz="1600" dirty="0" err="1"/>
              <a:t>VMRO</a:t>
            </a:r>
            <a:r>
              <a:rPr lang="cs-CZ" altLang="cs-CZ" sz="1600" dirty="0"/>
              <a:t>).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600" dirty="0"/>
              <a:t> </a:t>
            </a:r>
            <a:r>
              <a:rPr lang="cs-CZ" altLang="cs-CZ" sz="1600" dirty="0" err="1"/>
              <a:t>VMRO</a:t>
            </a:r>
            <a:r>
              <a:rPr lang="cs-CZ" altLang="cs-CZ" sz="1600" dirty="0"/>
              <a:t> se vyslovovala pod heslem „Makedonie Makedoncům“ za autonomii makedonského území. Pojem „Makedonec“ koncem 19. století označoval </a:t>
            </a:r>
            <a:r>
              <a:rPr lang="cs-CZ" altLang="cs-CZ" sz="1600" b="1" dirty="0"/>
              <a:t>obyvatele tohoto regionu bez rozdílu národnostní a náboženské příslušnosti</a:t>
            </a:r>
            <a:r>
              <a:rPr lang="cs-CZ" altLang="cs-CZ" sz="1600" dirty="0"/>
              <a:t>, současně však byl používán Řeky i Bulhary pro pojmenování příslušníka jejich národa na makedonském území.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600" dirty="0" err="1"/>
              <a:t>VMRO</a:t>
            </a:r>
            <a:r>
              <a:rPr lang="cs-CZ" altLang="cs-CZ" sz="1600" dirty="0"/>
              <a:t> v r. 1902 „otevřena všem nespokojencům v evropském Turecku bez ohledu na pohlaví, náboženství, národnost a přesvědčení“.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600" dirty="0"/>
              <a:t>Většina příslušníků této organizace orientována </a:t>
            </a:r>
            <a:r>
              <a:rPr lang="cs-CZ" altLang="cs-CZ" sz="1600" dirty="0" err="1"/>
              <a:t>probulharsky</a:t>
            </a:r>
            <a:r>
              <a:rPr lang="cs-CZ" altLang="cs-CZ" sz="1600" dirty="0"/>
              <a:t> a chápala autonomii Makedonie jako předstupeň k pozdějšímu sjednocení s mateřskou bulharskou vlastí.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600" dirty="0"/>
              <a:t>Menší část </a:t>
            </a:r>
            <a:r>
              <a:rPr lang="cs-CZ" altLang="cs-CZ" sz="1600" dirty="0" err="1"/>
              <a:t>VMRO</a:t>
            </a:r>
            <a:r>
              <a:rPr lang="cs-CZ" altLang="cs-CZ" sz="1600" dirty="0"/>
              <a:t> naopak usilovala o autonomii či zapojení do „balkánské federace“. Badatelka Jutta de Jungová odhaduje, že v rámci </a:t>
            </a:r>
            <a:r>
              <a:rPr lang="cs-CZ" altLang="cs-CZ" sz="1600" dirty="0" err="1"/>
              <a:t>VMRO</a:t>
            </a:r>
            <a:r>
              <a:rPr lang="cs-CZ" altLang="cs-CZ" sz="1600" dirty="0"/>
              <a:t> činil tehdy podíl osob se specifickým domácím </a:t>
            </a:r>
            <a:r>
              <a:rPr lang="cs-CZ" altLang="cs-CZ" sz="1600" dirty="0" err="1"/>
              <a:t>slavomakedonským</a:t>
            </a:r>
            <a:r>
              <a:rPr lang="cs-CZ" altLang="cs-CZ" sz="1600" dirty="0"/>
              <a:t> povědomím (nikoli bulharským) asi 23%.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600" dirty="0"/>
              <a:t>Jako odpověď na vytvoření organizace </a:t>
            </a:r>
            <a:r>
              <a:rPr lang="cs-CZ" altLang="cs-CZ" sz="1600" dirty="0" err="1"/>
              <a:t>VMRO</a:t>
            </a:r>
            <a:r>
              <a:rPr lang="cs-CZ" altLang="cs-CZ" sz="1600" dirty="0"/>
              <a:t> vznikla v r. 1894 řecká tajná nacionalistická organizace Národní společnost – </a:t>
            </a:r>
            <a:r>
              <a:rPr lang="el-GR" altLang="cs-CZ" sz="1600" dirty="0"/>
              <a:t>Εθνική </a:t>
            </a:r>
            <a:r>
              <a:rPr lang="cs-CZ" altLang="cs-CZ" sz="1600" dirty="0"/>
              <a:t>E</a:t>
            </a:r>
            <a:r>
              <a:rPr lang="el-GR" altLang="cs-CZ" sz="1600" dirty="0" err="1"/>
              <a:t>ταιρεία</a:t>
            </a:r>
            <a:r>
              <a:rPr lang="cs-CZ" altLang="cs-CZ" sz="1600" dirty="0"/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2318</Words>
  <Application>Microsoft Office PowerPoint</Application>
  <PresentationFormat>Předvádění na obrazovce (4:3)</PresentationFormat>
  <Paragraphs>162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Motiv systému Office</vt:lpstr>
      <vt:lpstr> Konstantinos Tsivos:  Čí je Alexandr Veliký, čí Makedonie a čí verginské slunce?   </vt:lpstr>
      <vt:lpstr>Proměny rozlohy a pojmu Makedonie</vt:lpstr>
      <vt:lpstr>Počátky Makedonie a antická tradice</vt:lpstr>
      <vt:lpstr>Filip II. (359–336 př. n. l.)</vt:lpstr>
      <vt:lpstr>Spor o verginskou hvězdu  (popř. verginské slunce)</vt:lpstr>
      <vt:lpstr>Otázka „práva na vlastnictví“ verginského slunce – Alexandra Velikého</vt:lpstr>
      <vt:lpstr>Makedonská otázka</vt:lpstr>
      <vt:lpstr>Soupeření Bulharů a Řeků po r. 1881</vt:lpstr>
      <vt:lpstr>VMRO a Εθνική Εταιρεία</vt:lpstr>
      <vt:lpstr>Soupeření o vytvoření národnostního povědomí</vt:lpstr>
      <vt:lpstr>Ilindenské povstání – r. 1903</vt:lpstr>
      <vt:lpstr>Makedonská otázka v meziválečném  období a v době 2. sv. války</vt:lpstr>
      <vt:lpstr>Children refugees </vt:lpstr>
      <vt:lpstr>The Civil War and the Macedonian Issue </vt:lpstr>
      <vt:lpstr>The creation of Ilinden organization in Exile</vt:lpstr>
      <vt:lpstr>…and the dissolution of ILINDEN in 1956 </vt:lpstr>
      <vt:lpstr>Situace po rozpadu Jugoslávie (1991) –  Řecké reakce ve znamení vyhroceného nacionalismu</vt:lpstr>
      <vt:lpstr>Řecké argumenty do r. 2018</vt:lpstr>
      <vt:lpstr>Krajní stanoviska ohledně existence makedonského národa a makedonského jazyka</vt:lpstr>
      <vt:lpstr>Název FYROM jako prozatímní kompromis</vt:lpstr>
      <vt:lpstr>Prezentace aplikace PowerPoint</vt:lpstr>
      <vt:lpstr>Kontroverze makedonské národní identity před r. 1991</vt:lpstr>
      <vt:lpstr>Nacionalistický odklon k antice po r. 1991</vt:lpstr>
      <vt:lpstr>Vyzdvihování nových symbolů</vt:lpstr>
      <vt:lpstr>Nové symboly a projekt Skopje 2014</vt:lpstr>
      <vt:lpstr>Diskutabilní projekt Skopje 2014</vt:lpstr>
      <vt:lpstr>Projekt Skopje 2014 – Porta Makedonia</vt:lpstr>
      <vt:lpstr>Situace v uplynulém dvacetiletí </vt:lpstr>
      <vt:lpstr>Střet dvou nacionalismů </vt:lpstr>
      <vt:lpstr>Podpis prespanské dohody (17. června 2018)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Konstantinos Tsivos:  Čí je Alexandr Veliký, čí Makedonie a čí verginské slunce?   </dc:title>
  <dc:creator>Konstantinos Tsivos</dc:creator>
  <cp:lastModifiedBy>Tsivos, Konstantinos</cp:lastModifiedBy>
  <cp:revision>7</cp:revision>
  <dcterms:created xsi:type="dcterms:W3CDTF">2020-10-27T12:59:17Z</dcterms:created>
  <dcterms:modified xsi:type="dcterms:W3CDTF">2022-10-18T08:58:22Z</dcterms:modified>
</cp:coreProperties>
</file>