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4" r:id="rId2"/>
    <p:sldId id="269" r:id="rId3"/>
    <p:sldId id="303" r:id="rId4"/>
    <p:sldId id="277" r:id="rId5"/>
    <p:sldId id="278" r:id="rId6"/>
    <p:sldId id="279" r:id="rId7"/>
    <p:sldId id="280" r:id="rId8"/>
    <p:sldId id="281" r:id="rId9"/>
    <p:sldId id="276" r:id="rId10"/>
    <p:sldId id="283" r:id="rId11"/>
    <p:sldId id="260" r:id="rId12"/>
    <p:sldId id="261" r:id="rId13"/>
    <p:sldId id="262" r:id="rId14"/>
    <p:sldId id="287" r:id="rId15"/>
    <p:sldId id="263" r:id="rId16"/>
    <p:sldId id="264" r:id="rId17"/>
    <p:sldId id="265" r:id="rId18"/>
    <p:sldId id="266" r:id="rId19"/>
    <p:sldId id="289" r:id="rId20"/>
    <p:sldId id="291" r:id="rId21"/>
    <p:sldId id="293" r:id="rId22"/>
    <p:sldId id="295" r:id="rId23"/>
    <p:sldId id="297" r:id="rId24"/>
    <p:sldId id="299" r:id="rId25"/>
    <p:sldId id="301" r:id="rId26"/>
    <p:sldId id="302" r:id="rId27"/>
    <p:sldId id="267" r:id="rId28"/>
    <p:sldId id="273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D7859C1-0FDC-4F03-A2D2-9245944D8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BABEC0-4DDB-47C8-81EC-F937E85840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024576-5CE6-42A0-8257-80007BCBE771}" type="datetimeFigureOut">
              <a:rPr lang="cs-CZ"/>
              <a:pPr>
                <a:defRPr/>
              </a:pPr>
              <a:t>19.10.2020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2DCF7E9-B9A0-4599-A05D-9FDD17BB01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FFCF446-AA03-4360-9D36-1051AE478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1C5A75-089C-4C41-B77F-DCB87A876D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3391F7-4B0D-4550-9860-094CD832C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25F9CC-E855-494E-9A7B-EE5030A43FE5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D54DEBF-F025-4DA9-852E-6D4986BA0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6A5072-1109-4838-89FE-CAAE67BA3816}" type="slidenum">
              <a:rPr lang="de-DE" altLang="cs-CZ"/>
              <a:pPr/>
              <a:t>21</a:t>
            </a:fld>
            <a:endParaRPr lang="de-DE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9AF6D45-7055-4DCC-A7AF-54E10AF707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CDE0ECD-CBEF-4F50-B36B-3F0722C49A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903607CC-F8A7-4CFE-9C6A-59EE98027F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6050E42D-485B-4D50-B56D-F16DE05A93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20C8FDD7-C4C9-40F0-8DE8-06A45C7E35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8384FA3B-46D5-481E-9323-7E93FC41B71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A19EB27-592B-4283-97B7-6CCD94DD3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0">
            <a:extLst>
              <a:ext uri="{FF2B5EF4-FFF2-40B4-BE49-F238E27FC236}">
                <a16:creationId xmlns:a16="http://schemas.microsoft.com/office/drawing/2014/main" id="{3397BBA0-758B-45FB-984F-22A611E61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FC0E70-AAB3-4A15-A237-2CE99E29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3">
            <a:extLst>
              <a:ext uri="{FF2B5EF4-FFF2-40B4-BE49-F238E27FC236}">
                <a16:creationId xmlns:a16="http://schemas.microsoft.com/office/drawing/2014/main" id="{5862448E-76C4-4E3D-A752-A48AC6C41FE5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4">
            <a:extLst>
              <a:ext uri="{FF2B5EF4-FFF2-40B4-BE49-F238E27FC236}">
                <a16:creationId xmlns:a16="http://schemas.microsoft.com/office/drawing/2014/main" id="{CE83B87F-0D03-4CE0-BAE3-8B50575CCCFA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>
            <a:extLst>
              <a:ext uri="{FF2B5EF4-FFF2-40B4-BE49-F238E27FC236}">
                <a16:creationId xmlns:a16="http://schemas.microsoft.com/office/drawing/2014/main" id="{9AEA180B-F409-4F03-B49A-D6B1EEFD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AE67-0538-4A7B-A69E-38CB91C555E7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6" name="Zástupný symbol pro zápatí 16">
            <a:extLst>
              <a:ext uri="{FF2B5EF4-FFF2-40B4-BE49-F238E27FC236}">
                <a16:creationId xmlns:a16="http://schemas.microsoft.com/office/drawing/2014/main" id="{8B03F407-4263-4966-BBED-379EE7BB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28">
            <a:extLst>
              <a:ext uri="{FF2B5EF4-FFF2-40B4-BE49-F238E27FC236}">
                <a16:creationId xmlns:a16="http://schemas.microsoft.com/office/drawing/2014/main" id="{335BB83D-BEE0-4E89-A4C3-14D679A9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5C1EAAC-3E1B-4148-9F9F-6FB87875F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19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29B62-4C97-4BCC-9574-1AFABF3E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3D05-EA2C-4234-8944-99CCBC53C655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66F59-CDB6-4DA0-8DE2-671D5900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04817-8A82-4FD4-9307-BD0C2E2E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00F9A-5DA3-4187-BBAF-0611A49E4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8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7C8AA000-3B90-4331-8CB9-13D0EADA07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E0C39F9D-05AE-4584-9C13-3E4BDD31818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7B808440-52C0-4449-8B1D-D6EB2EDD7F0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4B58CC38-B8F7-4065-B08E-38C42A7FEEA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6305C4-F836-4379-A55D-91713047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EF40FA-2DEF-4876-A728-415F9CF7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21">
            <a:extLst>
              <a:ext uri="{FF2B5EF4-FFF2-40B4-BE49-F238E27FC236}">
                <a16:creationId xmlns:a16="http://schemas.microsoft.com/office/drawing/2014/main" id="{367F52FD-5AF2-49C9-A048-43D67A9A1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3">
            <a:extLst>
              <a:ext uri="{FF2B5EF4-FFF2-40B4-BE49-F238E27FC236}">
                <a16:creationId xmlns:a16="http://schemas.microsoft.com/office/drawing/2014/main" id="{4AEE634A-588B-4B37-A944-09CB55C6C193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24">
            <a:extLst>
              <a:ext uri="{FF2B5EF4-FFF2-40B4-BE49-F238E27FC236}">
                <a16:creationId xmlns:a16="http://schemas.microsoft.com/office/drawing/2014/main" id="{A3449A52-A3B1-47AA-9DFB-9A4969E87371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715B97AF-7924-4381-A7E1-16C74AFBA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8B8D25E-EA69-4B06-9793-EBD264EE49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E41BBC79-0BCB-4437-8681-08136F5A11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65AF-5613-497F-82E7-7C6DC4015932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D37E1C5E-113C-4A3D-BECE-6078D004E2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0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66FEA4-7A47-4FBF-A233-671D32DF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9BD8-F3B6-42F8-AB28-7D9BA0EC230C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44F7C-8117-4269-B51A-C60FF69D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02EA2-5003-4B6B-8882-4BCB9813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B3DB3DA-32DC-46AF-A805-0A0B267EF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9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20D57CF3-D8CA-45CD-BCCF-958089FD6E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D39FC194-4587-4F62-BAD2-2655C75D72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6CA4A91D-A77C-4073-B18F-D9847CCECC0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C576AF43-46AE-4955-BF58-56692197CDC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F5462415-05C2-423F-8A0C-70AA78FFF3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B0090E7C-B2F3-44FF-B944-AC09DB4EA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05C7062-DBA3-43B7-9ACD-FBB246441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F22B3DA-C947-4145-A15E-2430983D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4">
            <a:extLst>
              <a:ext uri="{FF2B5EF4-FFF2-40B4-BE49-F238E27FC236}">
                <a16:creationId xmlns:a16="http://schemas.microsoft.com/office/drawing/2014/main" id="{87BFA7DB-20ED-4A7C-B2E3-CBCF567B0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5">
            <a:extLst>
              <a:ext uri="{FF2B5EF4-FFF2-40B4-BE49-F238E27FC236}">
                <a16:creationId xmlns:a16="http://schemas.microsoft.com/office/drawing/2014/main" id="{678E9BF5-4A8F-47E9-A526-03A82D3723BB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05E084D5-9FCC-44FB-B31D-06E6505CF940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22A98D4E-1203-46C2-A751-C9318FEF88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4F92EFD4-3C3B-4731-83C9-D44DDB4EBD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772E-2565-4EB2-8C52-2542661F34E4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22718BB5-DFBF-4085-94FA-6E4C9F14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76D88FD-E3BC-41A2-BF5B-D034CA2BF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85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BEAA2DB0-E338-4FE2-91C2-28B5C0764F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1726147F-895E-4086-8A2B-3E0DEB32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9FDD2-8DE4-4D12-9F4D-16C91F29B4AA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7" name="Zástupný symbol pro zápatí 5">
            <a:extLst>
              <a:ext uri="{FF2B5EF4-FFF2-40B4-BE49-F238E27FC236}">
                <a16:creationId xmlns:a16="http://schemas.microsoft.com/office/drawing/2014/main" id="{6BB8832B-DB20-499B-BB2C-B4C3059F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A8EE54D9-571F-4E30-92D0-95D7B2F3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3E02-120C-45B8-9444-FC9D312FD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2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9">
            <a:extLst>
              <a:ext uri="{FF2B5EF4-FFF2-40B4-BE49-F238E27FC236}">
                <a16:creationId xmlns:a16="http://schemas.microsoft.com/office/drawing/2014/main" id="{0ED3EDB4-A3D0-40CA-B1DB-261AB61E1C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>
            <a:extLst>
              <a:ext uri="{FF2B5EF4-FFF2-40B4-BE49-F238E27FC236}">
                <a16:creationId xmlns:a16="http://schemas.microsoft.com/office/drawing/2014/main" id="{638DBEEF-5160-47CA-A50C-83DF7B7738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9" name="Obdélník 21">
            <a:extLst>
              <a:ext uri="{FF2B5EF4-FFF2-40B4-BE49-F238E27FC236}">
                <a16:creationId xmlns:a16="http://schemas.microsoft.com/office/drawing/2014/main" id="{4C31B5A9-33DF-4994-A821-A3FBE06397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" name="Obdélník 23">
            <a:extLst>
              <a:ext uri="{FF2B5EF4-FFF2-40B4-BE49-F238E27FC236}">
                <a16:creationId xmlns:a16="http://schemas.microsoft.com/office/drawing/2014/main" id="{805C8909-185A-459E-B5E9-9D664BCFB05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1" name="Obdélník 24">
            <a:extLst>
              <a:ext uri="{FF2B5EF4-FFF2-40B4-BE49-F238E27FC236}">
                <a16:creationId xmlns:a16="http://schemas.microsoft.com/office/drawing/2014/main" id="{6EEB6FF7-1F2B-4DD8-9112-C976C898DB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AE97C86-B440-4BA5-9059-4049E158C43D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26AAF12-8DC1-43CE-BEF0-DF3867C3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3">
            <a:extLst>
              <a:ext uri="{FF2B5EF4-FFF2-40B4-BE49-F238E27FC236}">
                <a16:creationId xmlns:a16="http://schemas.microsoft.com/office/drawing/2014/main" id="{B97AA331-16AF-4F0A-8F93-4E3263385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14BAB20-5032-437D-9699-47AA94E3B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5">
            <a:extLst>
              <a:ext uri="{FF2B5EF4-FFF2-40B4-BE49-F238E27FC236}">
                <a16:creationId xmlns:a16="http://schemas.microsoft.com/office/drawing/2014/main" id="{DA7DD943-6770-4908-9D95-BE7D23A40BEB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>
            <a:extLst>
              <a:ext uri="{FF2B5EF4-FFF2-40B4-BE49-F238E27FC236}">
                <a16:creationId xmlns:a16="http://schemas.microsoft.com/office/drawing/2014/main" id="{CB8D4D38-0BCE-4127-852E-D7B75F615E75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>
            <a:extLst>
              <a:ext uri="{FF2B5EF4-FFF2-40B4-BE49-F238E27FC236}">
                <a16:creationId xmlns:a16="http://schemas.microsoft.com/office/drawing/2014/main" id="{0D9CBAF9-8106-4977-87A6-C742E7F1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6558-BA4A-4FB1-AA3B-05FF12AA909D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9" name="Zástupný symbol pro zápatí 7">
            <a:extLst>
              <a:ext uri="{FF2B5EF4-FFF2-40B4-BE49-F238E27FC236}">
                <a16:creationId xmlns:a16="http://schemas.microsoft.com/office/drawing/2014/main" id="{E9192506-ED2F-46D0-95D9-9AEC2C69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Zástupný symbol pro číslo snímku 8">
            <a:extLst>
              <a:ext uri="{FF2B5EF4-FFF2-40B4-BE49-F238E27FC236}">
                <a16:creationId xmlns:a16="http://schemas.microsoft.com/office/drawing/2014/main" id="{9BFE08CD-B60F-48B1-88FD-E6FEB004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55C7CAB-6415-4967-B509-F4531E87E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87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72EA1F-B337-48BE-9956-F1573DAB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F63A-800B-4687-A76C-EEEEEA108C98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2B5374-3AF2-4A03-8223-97F64075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55A2EF-6747-4514-93A6-8668FD4E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DA06306-DEC1-4984-BE27-4C15FF287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9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84C3FFD8-6C64-4FA4-9E95-1574220F3E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BE662595-C4CA-4BD2-B88F-42BCFFC4FFD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9AC9C534-4060-4F3A-B521-BAD9FD27611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CECD6CB3-D783-45BD-9CA0-0FEDF456A3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B245FC-1152-4C03-925D-061BDC429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43D148D-6C1A-4227-8230-D42A951C7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D60FFABB-2A25-42AE-960D-853705CA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E648-A83A-49EF-8E1F-75716EF66682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E687C211-01A9-4171-B141-4D0ECF62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EEB92226-082E-41BB-9E16-7339780F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AE93E1-0DC6-44BF-8EDD-1267B9A6B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0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B799372-2B84-4569-9C05-CB0F92CC6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A4AA8987-E1E3-4B54-BECD-1454811B01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74E5DCF7-3F3E-4A66-84CE-C0E27EE104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E428401F-B197-4205-8C65-4982FFF0F67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43778320-0D04-478A-8A08-BCA126263A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8A45B9D-88A1-4A24-8B90-E61DE6861323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0C23E3B-8056-4648-8158-75AFF8B42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3">
            <a:extLst>
              <a:ext uri="{FF2B5EF4-FFF2-40B4-BE49-F238E27FC236}">
                <a16:creationId xmlns:a16="http://schemas.microsoft.com/office/drawing/2014/main" id="{1E58526A-34F3-4554-81B7-CBE6A6F35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4">
            <a:extLst>
              <a:ext uri="{FF2B5EF4-FFF2-40B4-BE49-F238E27FC236}">
                <a16:creationId xmlns:a16="http://schemas.microsoft.com/office/drawing/2014/main" id="{1D53E554-58F5-4F06-BC5A-F965C5D77BAE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5">
            <a:extLst>
              <a:ext uri="{FF2B5EF4-FFF2-40B4-BE49-F238E27FC236}">
                <a16:creationId xmlns:a16="http://schemas.microsoft.com/office/drawing/2014/main" id="{126691E6-C987-461C-8540-AE96088BFF1C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8365BFE-D448-4DA0-B2B1-7C9EF4E55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5798904C-3A6B-4A4F-B429-B22099B0F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A9B2353-D9A2-4EF6-8C96-758C8A6116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BA0E128D-A061-4B23-939E-90F159EEA6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840B8-8BE0-405C-8D33-DD7CD889E1BB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C67A47B5-CA90-47CA-A5A2-4E72E21B2B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5">
            <a:extLst>
              <a:ext uri="{FF2B5EF4-FFF2-40B4-BE49-F238E27FC236}">
                <a16:creationId xmlns:a16="http://schemas.microsoft.com/office/drawing/2014/main" id="{8B3E9B09-CAFA-49A8-BF2A-FE793B59D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BCB846BC-7BAC-4B75-857A-0F86B7F840D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9DD416C8-0974-4965-9BEE-E519CDEC4BF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DF503A0D-8865-4EEF-BAFF-5925363972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205FBF34-9A8A-4335-B5C4-AAB0FD181E5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E7EB70-8FF2-4EB1-B088-3B290510D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3B96D3F-4A10-4D35-95BC-9CDB06249C1E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357B5B6-C895-4C89-9900-BB7EFEED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4">
            <a:extLst>
              <a:ext uri="{FF2B5EF4-FFF2-40B4-BE49-F238E27FC236}">
                <a16:creationId xmlns:a16="http://schemas.microsoft.com/office/drawing/2014/main" id="{26683478-4519-45A3-9A10-A7F44DC18923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5">
            <a:extLst>
              <a:ext uri="{FF2B5EF4-FFF2-40B4-BE49-F238E27FC236}">
                <a16:creationId xmlns:a16="http://schemas.microsoft.com/office/drawing/2014/main" id="{72ED0B50-12A5-4A2D-9E6D-F6A0A6FE465A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D3FB218-9DE1-4231-BCEB-45D1BC7D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7B82AEB3-35F2-40E4-8F7A-35A32A760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1E27163-99B9-4426-AEAB-AAF2F72AFB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2A7739D8-AFA1-4B31-B113-244B6C1C9A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B775-8D76-4F7E-B9EE-E29D5F3EB488}" type="datetimeFigureOut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967B3F26-10C5-46E4-A288-9A0F264E40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>
            <a:extLst>
              <a:ext uri="{FF2B5EF4-FFF2-40B4-BE49-F238E27FC236}">
                <a16:creationId xmlns:a16="http://schemas.microsoft.com/office/drawing/2014/main" id="{1775E11D-7E91-4FEC-AB29-794988A346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27" name="Obdélník 15">
            <a:extLst>
              <a:ext uri="{FF2B5EF4-FFF2-40B4-BE49-F238E27FC236}">
                <a16:creationId xmlns:a16="http://schemas.microsoft.com/office/drawing/2014/main" id="{4B80CFB5-0EE3-4620-8009-CE706527AC3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28" name="Obdélník 17">
            <a:extLst>
              <a:ext uri="{FF2B5EF4-FFF2-40B4-BE49-F238E27FC236}">
                <a16:creationId xmlns:a16="http://schemas.microsoft.com/office/drawing/2014/main" id="{675A5ED7-E32C-41F3-8FE7-1CC322675B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1029" name="Obdélník 18">
            <a:extLst>
              <a:ext uri="{FF2B5EF4-FFF2-40B4-BE49-F238E27FC236}">
                <a16:creationId xmlns:a16="http://schemas.microsoft.com/office/drawing/2014/main" id="{590D94CC-71A3-49E6-9829-75C912A297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eorgia" panose="02040502050405020303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90CB083-64E0-485E-92B2-C983B5B1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64EAC508-6563-4462-9DD1-571F74DA6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1D50170-AED2-46E8-964F-61A9C255A6D8}" type="datetimeFigureOut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44C613-19F7-4C44-81FC-76A6B464B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CADDF67-9DF5-4CAC-A753-BCD1142B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>
            <a:extLst>
              <a:ext uri="{FF2B5EF4-FFF2-40B4-BE49-F238E27FC236}">
                <a16:creationId xmlns:a16="http://schemas.microsoft.com/office/drawing/2014/main" id="{ECF22E59-B0E1-4C7A-A668-D024FE21E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BC558C7-6BF4-48E2-89F6-F4E5A71F2A26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4610A22B-F06B-402C-B942-4B9482A4D91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139080A4-82A0-4C10-8409-5E69C46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B419790F-DB21-468B-871C-027C1CDB40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66E9F113-9F9C-4D3F-A193-2827B5E514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  <a:endParaRPr lang="en-US" altLang="en-US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D89AC5FB-6AE3-4A3C-8A1F-79D8A32F90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265F2AA-5BF5-4F22-BA1A-92A8E65D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12838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Konstantinos Tsivos: </a:t>
            </a:r>
            <a:r>
              <a:rPr lang="cs-CZ" sz="4000" b="1" dirty="0"/>
              <a:t>Řecká diaspora </a:t>
            </a:r>
            <a:br>
              <a:rPr lang="cs-CZ" sz="4000" b="1" dirty="0"/>
            </a:br>
            <a:r>
              <a:rPr lang="cs-CZ" sz="4000" b="1" dirty="0"/>
              <a:t>od antiky po dnešek</a:t>
            </a:r>
          </a:p>
        </p:txBody>
      </p:sp>
      <p:pic>
        <p:nvPicPr>
          <p:cNvPr id="14339" name="Zástupný symbol pro obsah 8" descr="FestivalOstrava2013 025.jpg">
            <a:extLst>
              <a:ext uri="{FF2B5EF4-FFF2-40B4-BE49-F238E27FC236}">
                <a16:creationId xmlns:a16="http://schemas.microsoft.com/office/drawing/2014/main" id="{0A852390-EBC3-464E-BBED-615D13617E4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5EFF622-9218-4988-9308-9932B5AA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rgbClr val="7B9899"/>
                </a:solidFill>
              </a:rPr>
              <a:t>Periodizace novodobé řecké diaspory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7A8DE294-DE67-494C-B4E9-99EBD90DC9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en-US" dirty="0"/>
              <a:t>Polovina 15. století až 1830. Hlavní střediska diaspory: Benátky, Terst, severní Balkán, střední Evropa a jižní Rusko.</a:t>
            </a:r>
          </a:p>
          <a:p>
            <a:pPr eaLnBrk="1" hangingPunct="1"/>
            <a:r>
              <a:rPr lang="cs-CZ" altLang="en-US" dirty="0"/>
              <a:t>1830-1940. Nová střediska diaspory: východní Středomoří, Nový svět (USA), jižní Rusko, Kavkaz</a:t>
            </a:r>
          </a:p>
          <a:p>
            <a:pPr eaLnBrk="1" hangingPunct="1"/>
            <a:r>
              <a:rPr lang="cs-CZ" altLang="en-US" dirty="0"/>
              <a:t>1945-1975.  Austrálie, USA, západní Evropa (Německo)</a:t>
            </a:r>
          </a:p>
          <a:p>
            <a:pPr eaLnBrk="1" hangingPunct="1"/>
            <a:r>
              <a:rPr lang="cs-CZ" altLang="en-US" dirty="0"/>
              <a:t>Od r. 1981: Repatriace - členství v EU - transformace Řecka na zemi dovážející migranti.</a:t>
            </a:r>
          </a:p>
          <a:p>
            <a:pPr eaLnBrk="1" hangingPunct="1"/>
            <a:r>
              <a:rPr lang="cs-CZ" altLang="en-US" dirty="0"/>
              <a:t>Krize a nová migrace mladých Řeků.</a:t>
            </a:r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31E04C3-A539-4D0B-A7BB-118041F2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rgbClr val="7B9899"/>
                </a:solidFill>
              </a:rPr>
              <a:t>První období diaspory v době osmánské nadvlády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4493B2-E31C-442B-AAA6-9D926BAFE9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Západní Středomoří </a:t>
            </a:r>
            <a:r>
              <a:rPr lang="cs-CZ" dirty="0"/>
              <a:t>(Benátky, Terst, Korsika, Marseille, </a:t>
            </a:r>
            <a:r>
              <a:rPr lang="cs-CZ" dirty="0" err="1"/>
              <a:t>Menorca</a:t>
            </a:r>
            <a:r>
              <a:rPr lang="cs-CZ" dirty="0"/>
              <a:t>, Toledo)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Střední Evropa </a:t>
            </a:r>
            <a:r>
              <a:rPr lang="cs-CZ" dirty="0"/>
              <a:t>(</a:t>
            </a:r>
            <a:r>
              <a:rPr lang="cs-CZ" dirty="0" err="1"/>
              <a:t>Novisad</a:t>
            </a:r>
            <a:r>
              <a:rPr lang="cs-CZ" dirty="0"/>
              <a:t>, </a:t>
            </a:r>
            <a:r>
              <a:rPr lang="cs-CZ" dirty="0" err="1"/>
              <a:t>Zemun</a:t>
            </a:r>
            <a:r>
              <a:rPr lang="cs-CZ" dirty="0"/>
              <a:t>, Temešvár, </a:t>
            </a:r>
            <a:r>
              <a:rPr lang="cs-CZ" dirty="0" err="1"/>
              <a:t>Kecskemét</a:t>
            </a:r>
            <a:r>
              <a:rPr lang="cs-CZ" dirty="0"/>
              <a:t>, </a:t>
            </a:r>
            <a:r>
              <a:rPr lang="cs-CZ" dirty="0" err="1"/>
              <a:t>Miscolc</a:t>
            </a:r>
            <a:r>
              <a:rPr lang="cs-CZ" dirty="0"/>
              <a:t>, </a:t>
            </a:r>
            <a:r>
              <a:rPr lang="cs-CZ" dirty="0" err="1"/>
              <a:t>Sibiu</a:t>
            </a:r>
            <a:r>
              <a:rPr lang="cs-CZ" dirty="0"/>
              <a:t> - Vídeň, Budapešť, Záhřeb - </a:t>
            </a:r>
            <a:r>
              <a:rPr lang="cs-CZ" dirty="0" err="1"/>
              <a:t>Moldovlachia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Ukrajina - Krym </a:t>
            </a:r>
            <a:r>
              <a:rPr lang="cs-CZ" dirty="0"/>
              <a:t>(Oděsa, Sevastopol, Simferopol, </a:t>
            </a:r>
            <a:r>
              <a:rPr lang="cs-CZ" dirty="0" err="1"/>
              <a:t>Tangarog</a:t>
            </a:r>
            <a:r>
              <a:rPr lang="cs-CZ" dirty="0"/>
              <a:t>, </a:t>
            </a:r>
            <a:r>
              <a:rPr lang="cs-CZ" dirty="0" err="1"/>
              <a:t>Nikolaiev</a:t>
            </a:r>
            <a:r>
              <a:rPr lang="cs-CZ" dirty="0"/>
              <a:t>, </a:t>
            </a:r>
            <a:r>
              <a:rPr lang="cs-CZ" dirty="0" err="1"/>
              <a:t>Ekaterinoslav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Organizace migrantů uspokojovala tři jejich potřeby: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Sociální péče (nemocnice, domy pro přestárle atd.)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Vzdělávání (školy)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Náboženské – spirituální potřeby (kostely - knězi)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A7F1B-D234-4C6D-A115-0EB63BE5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Druhé období řecké diaspory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774D2A-CDF3-49F1-8BA2-449B2F9A3B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1. vlna</a:t>
            </a:r>
            <a:r>
              <a:rPr lang="cs-CZ" dirty="0"/>
              <a:t>: Kavkaz - příčiny: Krymská válka (1853-1856), která vedla k masivním populačním výměnám v oblasti Černého moře.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Egypt - Afrika: reformy </a:t>
            </a:r>
            <a:r>
              <a:rPr lang="cs-CZ" dirty="0" err="1"/>
              <a:t>Mohammada</a:t>
            </a:r>
            <a:r>
              <a:rPr lang="cs-CZ" dirty="0"/>
              <a:t> </a:t>
            </a:r>
            <a:r>
              <a:rPr lang="cs-CZ" dirty="0" err="1"/>
              <a:t>Aliho</a:t>
            </a:r>
            <a:r>
              <a:rPr lang="cs-CZ" dirty="0"/>
              <a:t> zvýšily atraktivitu Alexandrie a Suezu (obchod s olejem, tabákem a bavlnou)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Založení nových řeckých komunit v Súdánu, Etiopii, Tanganice, Belgickém Kongu, Rhodesii a Jižní Africe.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2. vlna: </a:t>
            </a:r>
            <a:r>
              <a:rPr lang="cs-CZ" dirty="0"/>
              <a:t>(1890-1923) Diaspora míří do zámoří (USA). Příčiny: Bankrot Řecka (1896), balkánské války (1912-13), 1. světová válka a Maloasijská katastrofa (1922)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3">
            <a:extLst>
              <a:ext uri="{FF2B5EF4-FFF2-40B4-BE49-F238E27FC236}">
                <a16:creationId xmlns:a16="http://schemas.microsoft.com/office/drawing/2014/main" id="{5EB56971-2BCB-4BBC-9E5C-86DE0AD8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en-US"/>
              <a:t>America – America </a:t>
            </a:r>
          </a:p>
        </p:txBody>
      </p:sp>
      <p:pic>
        <p:nvPicPr>
          <p:cNvPr id="25603" name="Zástupný symbol pro obsah 6" descr="ellisiatrikoselegos.jpg">
            <a:extLst>
              <a:ext uri="{FF2B5EF4-FFF2-40B4-BE49-F238E27FC236}">
                <a16:creationId xmlns:a16="http://schemas.microsoft.com/office/drawing/2014/main" id="{A661A5F7-BEA8-4ED0-9C90-3A17600BFD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989138"/>
            <a:ext cx="4341813" cy="3240087"/>
          </a:xfrm>
        </p:spPr>
      </p:pic>
      <p:sp>
        <p:nvSpPr>
          <p:cNvPr id="25604" name="Zástupný symbol pro obsah 5">
            <a:extLst>
              <a:ext uri="{FF2B5EF4-FFF2-40B4-BE49-F238E27FC236}">
                <a16:creationId xmlns:a16="http://schemas.microsoft.com/office/drawing/2014/main" id="{2707AD47-32BF-4DDD-8C5C-BE73C3362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cs-CZ" altLang="en-US"/>
              <a:t>1896-1921: 415.000 Řeků míří do Ameriky (více než 8% populace řeckého státu)</a:t>
            </a:r>
          </a:p>
          <a:p>
            <a:pPr eaLnBrk="1" hangingPunct="1"/>
            <a:r>
              <a:rPr lang="cs-CZ" altLang="en-US"/>
              <a:t>1907-1921: ročně odplouvá do Ameriky nejméně 25.000 lidí.</a:t>
            </a:r>
          </a:p>
          <a:p>
            <a:pPr eaLnBrk="1" hangingPunct="1"/>
            <a:r>
              <a:rPr lang="cs-CZ" altLang="en-US"/>
              <a:t>Imigranti jsou převážně muži v produktivním věku z Peloponésu a z ostrovního Řecka.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43A95-E748-404A-9A90-25BF77FA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Maloasijská katastrofa a diaspora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F97262E6-9D1B-4287-9197-42C34CCA24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en-US" sz="2400"/>
              <a:t>Snaha o národní sjednocení všech Řeků byla dovršena v roce 1922 tzv. Maloasijskou katastrofou, která je dodnes považována – spolu s kyperskou otázkou  - za největší trauma současných Řeků a je zařazena mezi největší etnické čistky v soudobých dějinách lidstva. </a:t>
            </a:r>
          </a:p>
          <a:p>
            <a:pPr eaLnBrk="1" hangingPunct="1"/>
            <a:r>
              <a:rPr lang="cs-CZ" altLang="en-US" sz="2400"/>
              <a:t>Půl druhého milionu Řeků bylo vyhnano z oblastí, které obývalo bezmála tři tisíciletí. Většina z nich našla nový domov v současném Řecku, zatímco další početně posílili již existující komunity řecké diaspory. </a:t>
            </a:r>
          </a:p>
          <a:p>
            <a:pPr eaLnBrk="1" hangingPunct="1"/>
            <a:r>
              <a:rPr lang="cs-CZ" altLang="en-US" sz="2400"/>
              <a:t>Dějiny meziválečného Řecka jsou v tom smyslu především dějinami o adaptaci statisíců maloasijských uprchlíků v nové vlasti. 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A3F4F34C-5926-4068-A380-22F230D9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en-US"/>
              <a:t>S pocity méněcennosti a dočasnosti </a:t>
            </a:r>
          </a:p>
        </p:txBody>
      </p:sp>
      <p:pic>
        <p:nvPicPr>
          <p:cNvPr id="27651" name="Zástupný symbol pro obsah 4" descr="metanUSAa.jpg">
            <a:extLst>
              <a:ext uri="{FF2B5EF4-FFF2-40B4-BE49-F238E27FC236}">
                <a16:creationId xmlns:a16="http://schemas.microsoft.com/office/drawing/2014/main" id="{7841A4A9-4175-4D9C-BEF0-4C6C66B86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3816350" cy="3959225"/>
          </a:xfrm>
        </p:spPr>
      </p:pic>
      <p:sp>
        <p:nvSpPr>
          <p:cNvPr id="27652" name="Zástupný symbol pro obsah 3">
            <a:extLst>
              <a:ext uri="{FF2B5EF4-FFF2-40B4-BE49-F238E27FC236}">
                <a16:creationId xmlns:a16="http://schemas.microsoft.com/office/drawing/2014/main" id="{C3FFF74F-03E8-45E7-B5A6-18C01B1AC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cs-CZ" altLang="en-US"/>
              <a:t>Nekvalifikovaní pracovníci zaměstnaní v profesích bez vyhlídek (železnice, restaurace, leštičky)</a:t>
            </a:r>
          </a:p>
          <a:p>
            <a:pPr eaLnBrk="1" hangingPunct="1"/>
            <a:r>
              <a:rPr lang="cs-CZ" altLang="en-US"/>
              <a:t>Pouze 50% chtělo trvale se usadit v USA.</a:t>
            </a:r>
          </a:p>
          <a:p>
            <a:pPr eaLnBrk="1" hangingPunct="1"/>
            <a:r>
              <a:rPr lang="cs-CZ" altLang="en-US"/>
              <a:t>A</a:t>
            </a:r>
            <a:r>
              <a:rPr lang="el-GR" altLang="en-US"/>
              <a:t>cculturation </a:t>
            </a:r>
            <a:endParaRPr lang="cs-CZ" altLang="en-US"/>
          </a:p>
          <a:p>
            <a:pPr eaLnBrk="1" hangingPunct="1"/>
            <a:r>
              <a:rPr lang="cs-CZ" altLang="en-US"/>
              <a:t>I</a:t>
            </a:r>
            <a:r>
              <a:rPr lang="el-GR" altLang="en-US"/>
              <a:t>ntegration</a:t>
            </a:r>
          </a:p>
          <a:p>
            <a:pPr eaLnBrk="1" hangingPunct="1"/>
            <a:r>
              <a:rPr lang="el-GR" altLang="en-US"/>
              <a:t>Αssimilation </a:t>
            </a:r>
          </a:p>
          <a:p>
            <a:pPr eaLnBrk="1" hangingPunct="1"/>
            <a:r>
              <a:rPr lang="el-GR" altLang="en-US"/>
              <a:t>Μelting pot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EF1D5-4842-4DC8-8D04-03BAE527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3">
                    <a:shade val="75000"/>
                  </a:schemeClr>
                </a:solidFill>
              </a:rPr>
              <a:t>Poválečná diaspora</a:t>
            </a:r>
          </a:p>
        </p:txBody>
      </p:sp>
      <p:pic>
        <p:nvPicPr>
          <p:cNvPr id="28675" name="Zástupný symbol pro obsah 4" descr="pliolatinamer.jpg">
            <a:extLst>
              <a:ext uri="{FF2B5EF4-FFF2-40B4-BE49-F238E27FC236}">
                <a16:creationId xmlns:a16="http://schemas.microsoft.com/office/drawing/2014/main" id="{83872234-A57A-4437-A4AA-BADB77DDB0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4537075" cy="3384550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6953879-E06B-40AD-AB0A-7711290B7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Posun imigrantů z USA do nových destinací: </a:t>
            </a:r>
            <a:r>
              <a:rPr lang="cs-CZ" b="1" dirty="0"/>
              <a:t>Austrálie a západní Evropa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Vytvoření nových diaspor v komunistických zemích (politická emigrace)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Imigrace za lepším vzděláním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Ve stejně době zmizení klasických středisek řecké diaspory (Egypt - Sovětský svaz-Kavkaz)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536C63BC-442E-4F9C-B4F0-3221105F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en-US"/>
              <a:t>Řecká povalečná diaspora v Evropě</a:t>
            </a:r>
            <a:r>
              <a:rPr lang="el-GR" altLang="en-US"/>
              <a:t>…</a:t>
            </a:r>
            <a:endParaRPr lang="cs-CZ" altLang="en-US"/>
          </a:p>
        </p:txBody>
      </p:sp>
      <p:pic>
        <p:nvPicPr>
          <p:cNvPr id="29699" name="Zástupný symbol pro obsah 4" descr="germania.jpg">
            <a:extLst>
              <a:ext uri="{FF2B5EF4-FFF2-40B4-BE49-F238E27FC236}">
                <a16:creationId xmlns:a16="http://schemas.microsoft.com/office/drawing/2014/main" id="{E1B60D61-44B1-42E2-8026-DE86501FCE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464050" cy="3455987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AE34B77-5B37-4C3D-800E-7627E385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1960 podepsaní řecko-německé dohody o „pohostinství“ dělníků (Gastarbeiter)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1960-1976 Německo přijalo celkem 623.320 řeckých </a:t>
            </a:r>
            <a:r>
              <a:rPr lang="cs-CZ" dirty="0" err="1"/>
              <a:t>gastarbeitrů</a:t>
            </a:r>
            <a:r>
              <a:rPr lang="cs-CZ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Ostatní evropské destinace pro řecké imigranty: Belgie, Itálie, Velká Británie, Švýcarsko, Francie, Rakousko, Švédsko, Nizozemsko.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Jen v roce 1965 odešlo jen z Řecka 117.000 imigrantů.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580D6B30-52B0-4CF4-9F9A-CC68740F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en-US"/>
              <a:t>Austrálie – Kanada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C8E2E5-2730-4E2B-B965-6B72BCB63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1945-1982 oficiálně 240.000 Řeků emigrovali do Austrálie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1945-1971 110.000 do Kanady a další 160.000 do USA.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Ve stejném období 25.000 do Brazílie a Argentiny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100.000 politických emigrantů do komunistických zemí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30724" name="Zástupný symbol pro obsah 6" descr="angelia.jpg">
            <a:extLst>
              <a:ext uri="{FF2B5EF4-FFF2-40B4-BE49-F238E27FC236}">
                <a16:creationId xmlns:a16="http://schemas.microsoft.com/office/drawing/2014/main" id="{9F5C6075-D7BD-4BB0-B944-5BED22FD6E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176712" cy="33845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5CC1D33A-AA0B-4AF3-A3E7-5CD2FA1A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 sz="2400"/>
              <a:t>Řecká politická emigrace rok po skončení občanské války (1950)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455B2AD9-B1AE-420F-BD62-B6A811CE0E8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388" y="1700213"/>
          <a:ext cx="4160837" cy="371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Země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Dospělí</a:t>
                      </a:r>
                      <a:r>
                        <a:rPr lang="cs-CZ" sz="1400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emigranti</a:t>
                      </a:r>
                      <a:endParaRPr lang="cs-CZ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Slav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omakedonci</a:t>
                      </a:r>
                      <a:endParaRPr lang="cs-CZ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none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SSR</a:t>
                      </a:r>
                      <a:endParaRPr lang="el-GR" sz="1800" b="1" u="none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11.980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2.954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Československo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11.941</a:t>
                      </a:r>
                      <a:endParaRPr lang="cs-CZ" sz="1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3.800</a:t>
                      </a:r>
                      <a:endParaRPr lang="cs-CZ" sz="1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Pol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sko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11.458</a:t>
                      </a:r>
                      <a:endParaRPr lang="cs-CZ" sz="18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5.479</a:t>
                      </a:r>
                      <a:endParaRPr lang="cs-CZ" sz="18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umunsko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9.100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4.000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Maďarsko</a:t>
                      </a:r>
                      <a:r>
                        <a:rPr lang="cs-CZ" sz="1800" baseline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7.253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3.299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Bul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harsko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3.071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  380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NDR</a:t>
                      </a:r>
                      <a:endParaRPr lang="el-GR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1.128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    0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55.881</a:t>
                      </a:r>
                      <a:endParaRPr lang="cs-CZ" sz="180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19.912</a:t>
                      </a:r>
                      <a:endParaRPr lang="cs-CZ" sz="1800" dirty="0">
                        <a:solidFill>
                          <a:srgbClr val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E7EEB84-2044-4EE5-AEED-5EADBB689B0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859338" y="1628775"/>
          <a:ext cx="4038600" cy="378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Země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Děti</a:t>
                      </a:r>
                      <a:r>
                        <a:rPr lang="cs-CZ" sz="1600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Slav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omakedonci</a:t>
                      </a:r>
                      <a:endParaRPr lang="cs-CZ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Yugoslavia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1.857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1.581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Československo</a:t>
                      </a:r>
                      <a:endParaRPr lang="el-GR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3.500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1.800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Pol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sko</a:t>
                      </a:r>
                      <a:endParaRPr lang="el-GR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3.500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1.750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umunsko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4.256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2.177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Maďarsko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3.000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1.750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Bul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harsko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672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0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NDR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1.128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0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17.913</a:t>
                      </a:r>
                      <a:endParaRPr lang="cs-CZ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9.058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6">
            <a:extLst>
              <a:ext uri="{FF2B5EF4-FFF2-40B4-BE49-F238E27FC236}">
                <a16:creationId xmlns:a16="http://schemas.microsoft.com/office/drawing/2014/main" id="{4495E67D-64B6-48B8-BDC6-EF260669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en-US" dirty="0"/>
              <a:t>Řecká diaspora </a:t>
            </a:r>
          </a:p>
        </p:txBody>
      </p:sp>
      <p:pic>
        <p:nvPicPr>
          <p:cNvPr id="13315" name="Zástupný symbol pro obsah 9" descr="elliswraio.jpg">
            <a:extLst>
              <a:ext uri="{FF2B5EF4-FFF2-40B4-BE49-F238E27FC236}">
                <a16:creationId xmlns:a16="http://schemas.microsoft.com/office/drawing/2014/main" id="{E0E53FEE-DC66-4428-B1AA-0473DE2F81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33600"/>
            <a:ext cx="4160837" cy="2711450"/>
          </a:xfrm>
        </p:spPr>
      </p:pic>
      <p:sp>
        <p:nvSpPr>
          <p:cNvPr id="13316" name="Zástupný symbol pro obsah 8">
            <a:extLst>
              <a:ext uri="{FF2B5EF4-FFF2-40B4-BE49-F238E27FC236}">
                <a16:creationId xmlns:a16="http://schemas.microsoft.com/office/drawing/2014/main" id="{2ACE6F46-2724-4267-A859-6B7BA95D8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cs-CZ" altLang="en-US" sz="2000" dirty="0"/>
              <a:t>Řekové jsou vedle Židů a Arménů považováni za národ tzv. klasické diaspory. </a:t>
            </a:r>
          </a:p>
          <a:p>
            <a:pPr eaLnBrk="1" hangingPunct="1"/>
            <a:r>
              <a:rPr lang="cs-CZ" altLang="en-US" sz="2000" dirty="0"/>
              <a:t>Asi čtyři miliony Řeků ve 182 zemích, tj. mimo hranice dvou řeckých národních států: Řecka i Kypru. </a:t>
            </a:r>
          </a:p>
          <a:p>
            <a:pPr eaLnBrk="1" hangingPunct="1"/>
            <a:r>
              <a:rPr lang="cs-CZ" altLang="en-US" sz="2000" dirty="0"/>
              <a:t>První písemná zmínka o pojmu „diaspora“ pochází z </a:t>
            </a:r>
            <a:r>
              <a:rPr lang="cs-CZ" altLang="en-US" sz="2000" dirty="0" err="1"/>
              <a:t>Thúkydidových</a:t>
            </a:r>
            <a:r>
              <a:rPr lang="cs-CZ" altLang="en-US" sz="2000"/>
              <a:t> </a:t>
            </a:r>
            <a:r>
              <a:rPr lang="cs-CZ" altLang="en-US" sz="2000" i="1"/>
              <a:t>Dějin peloponéské války</a:t>
            </a:r>
            <a:r>
              <a:rPr lang="cs-CZ" altLang="en-US" sz="2000"/>
              <a:t>, kde popisuje odsun a následný exil, který Athéňané uvalili na obyvatele ostrova Aegina.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81C77FB8-B76D-4E70-B421-CB9898C0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Dětští emigranti (4/1948 – 8/1949)</a:t>
            </a:r>
          </a:p>
        </p:txBody>
      </p:sp>
      <p:pic>
        <p:nvPicPr>
          <p:cNvPr id="32771" name="Zástupný symbol pro obsah 4" descr="Recko009.tif">
            <a:extLst>
              <a:ext uri="{FF2B5EF4-FFF2-40B4-BE49-F238E27FC236}">
                <a16:creationId xmlns:a16="http://schemas.microsoft.com/office/drawing/2014/main" id="{058173AB-0B6E-4348-B56E-157D02B5B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33600"/>
            <a:ext cx="4392612" cy="3240088"/>
          </a:xfrm>
        </p:spPr>
      </p:pic>
      <p:sp>
        <p:nvSpPr>
          <p:cNvPr id="33796" name="Zástupný symbol pro obsah 3">
            <a:extLst>
              <a:ext uri="{FF2B5EF4-FFF2-40B4-BE49-F238E27FC236}">
                <a16:creationId xmlns:a16="http://schemas.microsoft.com/office/drawing/2014/main" id="{1C8928B4-85C6-4543-A66B-8BA4EF45D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>
              <a:defRPr/>
            </a:pPr>
            <a:r>
              <a:rPr lang="cs-CZ" altLang="cs-CZ" sz="2000" dirty="0"/>
              <a:t>Od dubna do léta 1949 se dostalo do Československa celkem 3.900 řeckých dětí</a:t>
            </a:r>
          </a:p>
          <a:p>
            <a:pPr>
              <a:defRPr/>
            </a:pPr>
            <a:r>
              <a:rPr lang="cs-CZ" altLang="cs-CZ" sz="2000" dirty="0"/>
              <a:t>Ubytování ve více než 50 domovů pro řecké děti</a:t>
            </a:r>
          </a:p>
          <a:p>
            <a:pPr>
              <a:defRPr/>
            </a:pPr>
            <a:r>
              <a:rPr lang="cs-CZ" altLang="cs-CZ" sz="2000" dirty="0"/>
              <a:t>Koncem r. 1949 celkem 5.185 řeckých dětí na území Československa, z čehož asi každé čtvrté dítě bylo slovanského původu. </a:t>
            </a:r>
          </a:p>
          <a:p>
            <a:pPr>
              <a:defRPr/>
            </a:pPr>
            <a:r>
              <a:rPr lang="cs-CZ" altLang="cs-CZ" sz="2000" dirty="0"/>
              <a:t>Striktní zachování národní identity dětí.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4DD3FAC-78B2-43E3-A397-9458B5C7A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762000"/>
          </a:xfrm>
        </p:spPr>
        <p:txBody>
          <a:bodyPr/>
          <a:lstStyle/>
          <a:p>
            <a:pPr algn="r" eaLnBrk="1" hangingPunct="1"/>
            <a:r>
              <a:rPr lang="en-US" altLang="cs-CZ" b="1">
                <a:latin typeface="Arial" panose="020B0604020202020204" pitchFamily="34" charset="0"/>
              </a:rPr>
              <a:t>1949 :</a:t>
            </a:r>
            <a:r>
              <a:rPr lang="cs-CZ" altLang="cs-CZ" b="1">
                <a:latin typeface="Arial" panose="020B0604020202020204" pitchFamily="34" charset="0"/>
              </a:rPr>
              <a:t>Příchod emigrantů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C677CD-EE96-4EAB-87FE-85C59234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A87649B9-8799-4232-B4DD-3F1C6E5D4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C588FB46-6931-40D4-92D6-8E8F9F73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798" name="Line 8">
            <a:extLst>
              <a:ext uri="{FF2B5EF4-FFF2-40B4-BE49-F238E27FC236}">
                <a16:creationId xmlns:a16="http://schemas.microsoft.com/office/drawing/2014/main" id="{0E21A372-C78F-4FF2-A225-6C1FE4E10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144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3799" name="Picture 9">
            <a:extLst>
              <a:ext uri="{FF2B5EF4-FFF2-40B4-BE49-F238E27FC236}">
                <a16:creationId xmlns:a16="http://schemas.microsoft.com/office/drawing/2014/main" id="{014619A2-4F2C-4815-AE51-D1EA172C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0354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10">
            <a:extLst>
              <a:ext uri="{FF2B5EF4-FFF2-40B4-BE49-F238E27FC236}">
                <a16:creationId xmlns:a16="http://schemas.microsoft.com/office/drawing/2014/main" id="{70F0B336-D2D8-42DD-A8AA-B9DECB91E15E}"/>
              </a:ext>
            </a:extLst>
          </p:cNvPr>
          <p:cNvSpPr>
            <a:spLocks noChangeArrowheads="1"/>
          </p:cNvSpPr>
          <p:nvPr/>
        </p:nvSpPr>
        <p:spPr bwMode="auto">
          <a:xfrm rot="1226670">
            <a:off x="1763713" y="188913"/>
            <a:ext cx="457200" cy="4572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801" name="AutoShape 11">
            <a:extLst>
              <a:ext uri="{FF2B5EF4-FFF2-40B4-BE49-F238E27FC236}">
                <a16:creationId xmlns:a16="http://schemas.microsoft.com/office/drawing/2014/main" id="{6757863F-319E-4DA5-8D4E-3BFDB05CAC44}"/>
              </a:ext>
            </a:extLst>
          </p:cNvPr>
          <p:cNvSpPr>
            <a:spLocks noChangeArrowheads="1"/>
          </p:cNvSpPr>
          <p:nvPr/>
        </p:nvSpPr>
        <p:spPr bwMode="auto">
          <a:xfrm rot="590413">
            <a:off x="1835150" y="1196975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802" name="AutoShape 12">
            <a:extLst>
              <a:ext uri="{FF2B5EF4-FFF2-40B4-BE49-F238E27FC236}">
                <a16:creationId xmlns:a16="http://schemas.microsoft.com/office/drawing/2014/main" id="{7F1D01CB-C6C0-487E-B5FE-CBBE27301D7C}"/>
              </a:ext>
            </a:extLst>
          </p:cNvPr>
          <p:cNvSpPr>
            <a:spLocks noChangeArrowheads="1"/>
          </p:cNvSpPr>
          <p:nvPr/>
        </p:nvSpPr>
        <p:spPr bwMode="auto">
          <a:xfrm rot="1127839">
            <a:off x="1619250" y="2636838"/>
            <a:ext cx="150813" cy="342900"/>
          </a:xfrm>
          <a:prstGeom prst="downArrow">
            <a:avLst>
              <a:gd name="adj1" fmla="val 50000"/>
              <a:gd name="adj2" fmla="val 5684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803" name="AutoShape 13">
            <a:extLst>
              <a:ext uri="{FF2B5EF4-FFF2-40B4-BE49-F238E27FC236}">
                <a16:creationId xmlns:a16="http://schemas.microsoft.com/office/drawing/2014/main" id="{04D1A397-31BA-439C-9393-8F3924902C68}"/>
              </a:ext>
            </a:extLst>
          </p:cNvPr>
          <p:cNvSpPr>
            <a:spLocks noChangeArrowheads="1"/>
          </p:cNvSpPr>
          <p:nvPr/>
        </p:nvSpPr>
        <p:spPr bwMode="auto">
          <a:xfrm rot="-6297103">
            <a:off x="2818607" y="3166269"/>
            <a:ext cx="538162" cy="342900"/>
          </a:xfrm>
          <a:prstGeom prst="curvedUpArrow">
            <a:avLst>
              <a:gd name="adj1" fmla="val 31389"/>
              <a:gd name="adj2" fmla="val 62778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804" name="AutoShape 14">
            <a:extLst>
              <a:ext uri="{FF2B5EF4-FFF2-40B4-BE49-F238E27FC236}">
                <a16:creationId xmlns:a16="http://schemas.microsoft.com/office/drawing/2014/main" id="{453241D4-F574-48A3-B4A6-093E1F9E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924175"/>
            <a:ext cx="228600" cy="114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805" name="AutoShape 15">
            <a:extLst>
              <a:ext uri="{FF2B5EF4-FFF2-40B4-BE49-F238E27FC236}">
                <a16:creationId xmlns:a16="http://schemas.microsoft.com/office/drawing/2014/main" id="{2CCC5C9E-6960-421A-9C88-A2A298A067F9}"/>
              </a:ext>
            </a:extLst>
          </p:cNvPr>
          <p:cNvSpPr>
            <a:spLocks noChangeArrowheads="1"/>
          </p:cNvSpPr>
          <p:nvPr/>
        </p:nvSpPr>
        <p:spPr bwMode="auto">
          <a:xfrm rot="740345">
            <a:off x="2613025" y="4227513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806" name="AutoShape 16">
            <a:extLst>
              <a:ext uri="{FF2B5EF4-FFF2-40B4-BE49-F238E27FC236}">
                <a16:creationId xmlns:a16="http://schemas.microsoft.com/office/drawing/2014/main" id="{1DA79088-F518-42D0-8880-D7546773741B}"/>
              </a:ext>
            </a:extLst>
          </p:cNvPr>
          <p:cNvSpPr>
            <a:spLocks noChangeArrowheads="1"/>
          </p:cNvSpPr>
          <p:nvPr/>
        </p:nvSpPr>
        <p:spPr bwMode="auto">
          <a:xfrm rot="-6520156">
            <a:off x="3824288" y="5400675"/>
            <a:ext cx="5715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7" name="AutoShape 17">
            <a:extLst>
              <a:ext uri="{FF2B5EF4-FFF2-40B4-BE49-F238E27FC236}">
                <a16:creationId xmlns:a16="http://schemas.microsoft.com/office/drawing/2014/main" id="{C7C5B06E-0C95-40B2-B877-764849AA42D7}"/>
              </a:ext>
            </a:extLst>
          </p:cNvPr>
          <p:cNvSpPr>
            <a:spLocks noChangeArrowheads="1"/>
          </p:cNvSpPr>
          <p:nvPr/>
        </p:nvSpPr>
        <p:spPr bwMode="auto">
          <a:xfrm rot="9206097">
            <a:off x="2195513" y="6524625"/>
            <a:ext cx="457200" cy="114300"/>
          </a:xfrm>
          <a:prstGeom prst="curvedUp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808" name="AutoShape 18">
            <a:extLst>
              <a:ext uri="{FF2B5EF4-FFF2-40B4-BE49-F238E27FC236}">
                <a16:creationId xmlns:a16="http://schemas.microsoft.com/office/drawing/2014/main" id="{8E9A0A3D-B4DF-4C78-8760-FF88CE877D36}"/>
              </a:ext>
            </a:extLst>
          </p:cNvPr>
          <p:cNvSpPr>
            <a:spLocks noChangeArrowheads="1"/>
          </p:cNvSpPr>
          <p:nvPr/>
        </p:nvSpPr>
        <p:spPr bwMode="auto">
          <a:xfrm rot="-8429224">
            <a:off x="2947988" y="4044950"/>
            <a:ext cx="493712" cy="127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9" name="AutoShape 19">
            <a:extLst>
              <a:ext uri="{FF2B5EF4-FFF2-40B4-BE49-F238E27FC236}">
                <a16:creationId xmlns:a16="http://schemas.microsoft.com/office/drawing/2014/main" id="{9696A195-458E-4332-A90B-2BFC7E925B47}"/>
              </a:ext>
            </a:extLst>
          </p:cNvPr>
          <p:cNvSpPr>
            <a:spLocks noChangeArrowheads="1"/>
          </p:cNvSpPr>
          <p:nvPr/>
        </p:nvSpPr>
        <p:spPr bwMode="auto">
          <a:xfrm rot="-7558841">
            <a:off x="1695450" y="3136901"/>
            <a:ext cx="261937" cy="125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0" name="Text Box 20">
            <a:extLst>
              <a:ext uri="{FF2B5EF4-FFF2-40B4-BE49-F238E27FC236}">
                <a16:creationId xmlns:a16="http://schemas.microsoft.com/office/drawing/2014/main" id="{72E954D5-6610-4AAC-8307-A80777BD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781300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/>
              <a:t>Czechoslovakia</a:t>
            </a:r>
          </a:p>
        </p:txBody>
      </p:sp>
      <p:sp>
        <p:nvSpPr>
          <p:cNvPr id="33811" name="Text Box 21">
            <a:extLst>
              <a:ext uri="{FF2B5EF4-FFF2-40B4-BE49-F238E27FC236}">
                <a16:creationId xmlns:a16="http://schemas.microsoft.com/office/drawing/2014/main" id="{5CB692E6-7020-4854-948C-CB97CA2A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196975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/>
              <a:t>P</a:t>
            </a:r>
            <a:r>
              <a:rPr lang="en-US" altLang="cs-CZ" sz="2000"/>
              <a:t>oland</a:t>
            </a:r>
          </a:p>
        </p:txBody>
      </p:sp>
      <p:sp>
        <p:nvSpPr>
          <p:cNvPr id="33812" name="Text Box 22">
            <a:extLst>
              <a:ext uri="{FF2B5EF4-FFF2-40B4-BE49-F238E27FC236}">
                <a16:creationId xmlns:a16="http://schemas.microsoft.com/office/drawing/2014/main" id="{312E76DF-DDCE-4ABA-900B-17A00C9E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789363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/>
              <a:t>Hungary</a:t>
            </a:r>
          </a:p>
        </p:txBody>
      </p:sp>
      <p:sp>
        <p:nvSpPr>
          <p:cNvPr id="33813" name="Text Box 23">
            <a:extLst>
              <a:ext uri="{FF2B5EF4-FFF2-40B4-BE49-F238E27FC236}">
                <a16:creationId xmlns:a16="http://schemas.microsoft.com/office/drawing/2014/main" id="{D445641A-ECFC-4B96-8BA1-7731EEF7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02138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/>
              <a:t>BULG</a:t>
            </a:r>
            <a:endParaRPr lang="en-US" altLang="cs-CZ"/>
          </a:p>
        </p:txBody>
      </p:sp>
      <p:sp>
        <p:nvSpPr>
          <p:cNvPr id="33814" name="Text Box 24">
            <a:extLst>
              <a:ext uri="{FF2B5EF4-FFF2-40B4-BE49-F238E27FC236}">
                <a16:creationId xmlns:a16="http://schemas.microsoft.com/office/drawing/2014/main" id="{6ED8F65E-925D-4AFB-8BAD-7DB7B8A2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22116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/>
              <a:t>RO</a:t>
            </a:r>
            <a:endParaRPr lang="en-US" altLang="cs-CZ"/>
          </a:p>
        </p:txBody>
      </p:sp>
      <p:sp>
        <p:nvSpPr>
          <p:cNvPr id="33815" name="Text Box 25">
            <a:extLst>
              <a:ext uri="{FF2B5EF4-FFF2-40B4-BE49-F238E27FC236}">
                <a16:creationId xmlns:a16="http://schemas.microsoft.com/office/drawing/2014/main" id="{350E4A34-5E76-49B8-96FA-2C8860F1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237288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/>
              <a:t>ALB</a:t>
            </a:r>
            <a:endParaRPr lang="en-US" altLang="cs-CZ" sz="2000"/>
          </a:p>
        </p:txBody>
      </p:sp>
      <p:sp>
        <p:nvSpPr>
          <p:cNvPr id="33816" name="Text Box 26">
            <a:extLst>
              <a:ext uri="{FF2B5EF4-FFF2-40B4-BE49-F238E27FC236}">
                <a16:creationId xmlns:a16="http://schemas.microsoft.com/office/drawing/2014/main" id="{19A90FAA-B4F1-4779-A36E-E4F494BD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57788"/>
            <a:ext cx="2036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/>
              <a:t>Yugoslavia </a:t>
            </a:r>
          </a:p>
        </p:txBody>
      </p:sp>
      <p:sp>
        <p:nvSpPr>
          <p:cNvPr id="33817" name="Line 27">
            <a:extLst>
              <a:ext uri="{FF2B5EF4-FFF2-40B4-BE49-F238E27FC236}">
                <a16:creationId xmlns:a16="http://schemas.microsoft.com/office/drawing/2014/main" id="{2AE04296-3DF1-4111-A845-8218EBD120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1989138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8" name="Line 28">
            <a:extLst>
              <a:ext uri="{FF2B5EF4-FFF2-40B4-BE49-F238E27FC236}">
                <a16:creationId xmlns:a16="http://schemas.microsoft.com/office/drawing/2014/main" id="{CD8BBB53-86C7-4931-8CD3-666FBBD08D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2781300"/>
            <a:ext cx="1871663" cy="71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9" name="Line 29">
            <a:extLst>
              <a:ext uri="{FF2B5EF4-FFF2-40B4-BE49-F238E27FC236}">
                <a16:creationId xmlns:a16="http://schemas.microsoft.com/office/drawing/2014/main" id="{DE988607-6CB2-4B32-B4C0-BBEBF5FD8A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2924175"/>
            <a:ext cx="1584325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0" name="Line 30">
            <a:extLst>
              <a:ext uri="{FF2B5EF4-FFF2-40B4-BE49-F238E27FC236}">
                <a16:creationId xmlns:a16="http://schemas.microsoft.com/office/drawing/2014/main" id="{947C26AA-4ABA-488E-B8D0-E6E4DE99A8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1050" y="2924175"/>
            <a:ext cx="360363" cy="865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1" name="Line 34">
            <a:extLst>
              <a:ext uri="{FF2B5EF4-FFF2-40B4-BE49-F238E27FC236}">
                <a16:creationId xmlns:a16="http://schemas.microsoft.com/office/drawing/2014/main" id="{85494A00-7C86-4BC5-8506-BA203E16F8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39975" y="3213100"/>
            <a:ext cx="151130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3822" name="Picture 35" descr="C:\Documents and Settings\Kaca\Plocha\Katuščin bordýlek\Konf_a_Stipendia\MGSA\Deti.jpg">
            <a:extLst>
              <a:ext uri="{FF2B5EF4-FFF2-40B4-BE49-F238E27FC236}">
                <a16:creationId xmlns:a16="http://schemas.microsoft.com/office/drawing/2014/main" id="{C90C4BE1-2A1A-4191-8A91-5D250481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76800" cy="355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3" name="Text Box 37">
            <a:extLst>
              <a:ext uri="{FF2B5EF4-FFF2-40B4-BE49-F238E27FC236}">
                <a16:creationId xmlns:a16="http://schemas.microsoft.com/office/drawing/2014/main" id="{B5BD6FEB-5199-4C63-87C6-5FBF00AEE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37100"/>
            <a:ext cx="464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/>
              <a:t>1. Polovina běženců (4.192 osob) přijela z jugoslavského Buljkesu čtyřmi železničními transporty. Přibližně dva měsíce strávili v karanténních táborech Lešany, Mikulov a Svatobořice u Brna.</a:t>
            </a:r>
          </a:p>
          <a:p>
            <a:r>
              <a:rPr lang="cs-CZ" altLang="cs-CZ" sz="1600"/>
              <a:t>2. Druhá skupina (3.415 osob): Polské lodi je vyzvedly v albánském přístavu Drač. Přes Gibraltar dorazili do polského přístavu Gdyně. Odtud přijeli do Lešan a do Mikulova.</a:t>
            </a:r>
          </a:p>
          <a:p>
            <a:endParaRPr lang="de-DE" altLang="cs-CZ" sz="16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D37791E-508A-43B1-B719-A01057FB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Nejpočetnější komunity řeckých emigrantů v Československu podle sčítání ČSČK z r. 1962</a:t>
            </a:r>
          </a:p>
        </p:txBody>
      </p:sp>
      <p:pic>
        <p:nvPicPr>
          <p:cNvPr id="35843" name="Zástupný symbol pro obsah 3" descr="mapamesta.PNG">
            <a:extLst>
              <a:ext uri="{FF2B5EF4-FFF2-40B4-BE49-F238E27FC236}">
                <a16:creationId xmlns:a16="http://schemas.microsoft.com/office/drawing/2014/main" id="{7F6747EC-6421-45F7-A576-F3D8F530D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640763" cy="51117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B66D54D-DCD9-4B4F-A1C7-ECED3466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Řecká emigrace v Československu</a:t>
            </a:r>
            <a:r>
              <a:rPr lang="en-US" altLang="cs-CZ"/>
              <a:t> </a:t>
            </a:r>
            <a:r>
              <a:rPr lang="cs-CZ" altLang="cs-CZ"/>
              <a:t>v číslech</a:t>
            </a:r>
            <a:r>
              <a:rPr lang="en-US" altLang="cs-CZ"/>
              <a:t> </a:t>
            </a:r>
            <a:endParaRPr lang="cs-CZ" altLang="cs-CZ"/>
          </a:p>
        </p:txBody>
      </p:sp>
      <p:pic>
        <p:nvPicPr>
          <p:cNvPr id="36867" name="Zástupný symbol pro obsah 4" descr="foto3.jpg">
            <a:extLst>
              <a:ext uri="{FF2B5EF4-FFF2-40B4-BE49-F238E27FC236}">
                <a16:creationId xmlns:a16="http://schemas.microsoft.com/office/drawing/2014/main" id="{A2C2210E-98CA-4843-9791-627863D448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4643438" cy="3076575"/>
          </a:xfrm>
        </p:spPr>
      </p:pic>
      <p:sp>
        <p:nvSpPr>
          <p:cNvPr id="36868" name="Zástupný symbol pro obsah 3">
            <a:extLst>
              <a:ext uri="{FF2B5EF4-FFF2-40B4-BE49-F238E27FC236}">
                <a16:creationId xmlns:a16="http://schemas.microsoft.com/office/drawing/2014/main" id="{65780659-5D4E-4325-B0BD-7EA1D2EF0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1949</a:t>
            </a:r>
            <a:r>
              <a:rPr lang="cs-CZ" altLang="cs-CZ" sz="2000"/>
              <a:t>:</a:t>
            </a:r>
            <a:r>
              <a:rPr lang="en-US" altLang="cs-CZ" sz="2000"/>
              <a:t> 12.100 </a:t>
            </a:r>
            <a:r>
              <a:rPr lang="cs-CZ" altLang="cs-CZ" sz="2000"/>
              <a:t>emigrantů</a:t>
            </a:r>
            <a:r>
              <a:rPr lang="en-US" altLang="cs-CZ" sz="2000"/>
              <a:t> (7.000 </a:t>
            </a:r>
            <a:r>
              <a:rPr lang="cs-CZ" altLang="cs-CZ" sz="2000"/>
              <a:t>dospělých</a:t>
            </a:r>
            <a:r>
              <a:rPr lang="en-US" altLang="cs-CZ" sz="2000"/>
              <a:t>, 5.100 </a:t>
            </a:r>
            <a:r>
              <a:rPr lang="cs-CZ" altLang="cs-CZ" sz="2000"/>
              <a:t>dětí</a:t>
            </a:r>
            <a:r>
              <a:rPr lang="en-US" altLang="cs-CZ" sz="200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1954</a:t>
            </a:r>
            <a:r>
              <a:rPr lang="cs-CZ" altLang="cs-CZ" sz="2000"/>
              <a:t>:</a:t>
            </a:r>
            <a:r>
              <a:rPr lang="en-US" altLang="cs-CZ" sz="2000"/>
              <a:t> </a:t>
            </a:r>
            <a:r>
              <a:rPr lang="cs-CZ" altLang="cs-CZ" sz="2000"/>
              <a:t>první masová repatriace </a:t>
            </a:r>
            <a:r>
              <a:rPr lang="en-US" altLang="cs-CZ" sz="2000"/>
              <a:t>800 emigrant</a:t>
            </a:r>
            <a:r>
              <a:rPr lang="cs-CZ" altLang="cs-CZ" sz="2000"/>
              <a:t>ů</a:t>
            </a:r>
            <a:r>
              <a:rPr lang="en-US" altLang="cs-CZ" sz="2000"/>
              <a:t> (</a:t>
            </a:r>
            <a:r>
              <a:rPr lang="cs-CZ" altLang="cs-CZ" sz="2000"/>
              <a:t>přestárlí, zajatci, děti bez rodičů</a:t>
            </a:r>
            <a:r>
              <a:rPr lang="en-US" altLang="cs-CZ" sz="200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195</a:t>
            </a:r>
            <a:r>
              <a:rPr lang="cs-CZ" altLang="cs-CZ" sz="2000"/>
              <a:t>6:</a:t>
            </a:r>
            <a:r>
              <a:rPr lang="en-US" altLang="cs-CZ" sz="2000"/>
              <a:t> </a:t>
            </a:r>
            <a:r>
              <a:rPr lang="cs-CZ" altLang="cs-CZ" sz="2000"/>
              <a:t>příchod </a:t>
            </a:r>
            <a:r>
              <a:rPr lang="en-US" altLang="cs-CZ" sz="2000"/>
              <a:t>800 </a:t>
            </a:r>
            <a:r>
              <a:rPr lang="cs-CZ" altLang="cs-CZ" sz="2000"/>
              <a:t>řeckých </a:t>
            </a:r>
            <a:r>
              <a:rPr lang="en-US" altLang="cs-CZ" sz="2000"/>
              <a:t>emigrant</a:t>
            </a:r>
            <a:r>
              <a:rPr lang="cs-CZ" altLang="cs-CZ" sz="2000"/>
              <a:t>ů z Maďarska</a:t>
            </a:r>
            <a:r>
              <a:rPr lang="en-US" altLang="cs-CZ" sz="2000"/>
              <a:t>  </a:t>
            </a:r>
            <a:r>
              <a:rPr lang="cs-CZ" altLang="cs-CZ" sz="2000"/>
              <a:t>(</a:t>
            </a:r>
            <a:r>
              <a:rPr lang="en-US" altLang="cs-CZ" sz="2000"/>
              <a:t>Liberec a Jablonec)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1962</a:t>
            </a:r>
            <a:r>
              <a:rPr lang="cs-CZ" altLang="cs-CZ" sz="2000"/>
              <a:t>: dle sčítání ČSČK řeckých emigrantů je</a:t>
            </a:r>
            <a:r>
              <a:rPr lang="en-US" altLang="cs-CZ" sz="2000"/>
              <a:t> </a:t>
            </a:r>
            <a:r>
              <a:rPr lang="cs-CZ" altLang="cs-CZ" sz="2000"/>
              <a:t>víc než</a:t>
            </a:r>
            <a:r>
              <a:rPr lang="en-US" altLang="cs-CZ" sz="2000"/>
              <a:t> 13.000 </a:t>
            </a:r>
            <a:r>
              <a:rPr lang="cs-CZ" altLang="cs-CZ" sz="2000"/>
              <a:t>osob</a:t>
            </a:r>
            <a:endParaRPr lang="en-US" altLang="cs-CZ" sz="2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r. </a:t>
            </a:r>
            <a:r>
              <a:rPr lang="en-US" altLang="cs-CZ" sz="2000"/>
              <a:t>1968</a:t>
            </a:r>
            <a:r>
              <a:rPr lang="cs-CZ" altLang="cs-CZ" sz="2000"/>
              <a:t>:</a:t>
            </a:r>
            <a:r>
              <a:rPr lang="en-US" altLang="cs-CZ" sz="2000"/>
              <a:t> 1.300 Slavoma</a:t>
            </a:r>
            <a:r>
              <a:rPr lang="cs-CZ" altLang="cs-CZ" sz="2000"/>
              <a:t>kedonců  příjme pozvání Tita a odchází z ČSSR </a:t>
            </a:r>
            <a:r>
              <a:rPr lang="en-US" altLang="cs-CZ" sz="2000"/>
              <a:t> </a:t>
            </a:r>
            <a:r>
              <a:rPr lang="cs-CZ" altLang="cs-CZ" sz="2000"/>
              <a:t>do</a:t>
            </a:r>
            <a:r>
              <a:rPr lang="en-US" altLang="cs-CZ" sz="2000"/>
              <a:t> Skopj</a:t>
            </a:r>
            <a:r>
              <a:rPr lang="cs-CZ" altLang="cs-CZ" sz="2000"/>
              <a:t>e</a:t>
            </a:r>
            <a:endParaRPr lang="en-US" altLang="cs-CZ" sz="2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cs-CZ" sz="2000"/>
              <a:t>1974-1989</a:t>
            </a:r>
            <a:r>
              <a:rPr lang="cs-CZ" altLang="cs-CZ" sz="2000"/>
              <a:t>:</a:t>
            </a:r>
            <a:r>
              <a:rPr lang="en-US" altLang="cs-CZ" sz="2000"/>
              <a:t> </a:t>
            </a:r>
            <a:r>
              <a:rPr lang="cs-CZ" altLang="cs-CZ" sz="2000"/>
              <a:t> repatriace </a:t>
            </a:r>
            <a:r>
              <a:rPr lang="en-US" altLang="cs-CZ" sz="2000"/>
              <a:t>10.000 emigrant</a:t>
            </a:r>
            <a:r>
              <a:rPr lang="cs-CZ" altLang="cs-CZ" sz="2000"/>
              <a:t>ů do Řecka</a:t>
            </a:r>
            <a:r>
              <a:rPr lang="en-US" altLang="cs-CZ" sz="2000"/>
              <a:t> </a:t>
            </a:r>
            <a:endParaRPr lang="cs-CZ" altLang="cs-CZ" sz="2000"/>
          </a:p>
          <a:p>
            <a:endParaRPr lang="cs-CZ" alt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04D15595-7E60-4C2C-9557-E7A04202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Důležité momenty v adaptaci řecké emigrace</a:t>
            </a:r>
          </a:p>
        </p:txBody>
      </p:sp>
      <p:pic>
        <p:nvPicPr>
          <p:cNvPr id="37891" name="Zástupný symbol pro obsah 4" descr="Recko006.tif">
            <a:extLst>
              <a:ext uri="{FF2B5EF4-FFF2-40B4-BE49-F238E27FC236}">
                <a16:creationId xmlns:a16="http://schemas.microsoft.com/office/drawing/2014/main" id="{01C0912F-C99E-4E7B-811C-D4A86EFD54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4392612" cy="3671888"/>
          </a:xfrm>
        </p:spPr>
      </p:pic>
      <p:sp>
        <p:nvSpPr>
          <p:cNvPr id="37892" name="Zástupný symbol pro obsah 3">
            <a:extLst>
              <a:ext uri="{FF2B5EF4-FFF2-40B4-BE49-F238E27FC236}">
                <a16:creationId xmlns:a16="http://schemas.microsoft.com/office/drawing/2014/main" id="{D5F0D4F1-9A6C-42A2-9AE6-8E2FBD18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2000"/>
              <a:t>Od r. 1952 v řecké emigraci dochází k uvolnění polovojenského způsobu života. </a:t>
            </a:r>
          </a:p>
          <a:p>
            <a:r>
              <a:rPr lang="cs-CZ" altLang="cs-CZ" sz="2000"/>
              <a:t>Probíhá akce sjednocení řeckých emigrantských rodin se svými členy, kteří do té doby žili v jiných socialistických zemích.</a:t>
            </a:r>
          </a:p>
          <a:p>
            <a:r>
              <a:rPr lang="cs-CZ" altLang="cs-CZ" sz="2000"/>
              <a:t>Od r. 1953 začalo postupné začleňování prvních řeckých dětí do českých škol. </a:t>
            </a:r>
          </a:p>
          <a:p>
            <a:r>
              <a:rPr lang="cs-CZ" altLang="cs-CZ" sz="2000"/>
              <a:t>Snižuje se počet dětských domovů, poslední z nich (Šilheřovice) byl definitivně zavřen v roce 1964.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2">
            <a:extLst>
              <a:ext uri="{FF2B5EF4-FFF2-40B4-BE49-F238E27FC236}">
                <a16:creationId xmlns:a16="http://schemas.microsoft.com/office/drawing/2014/main" id="{A1D64FE6-0245-4895-9C24-17007850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Repatriace</a:t>
            </a:r>
          </a:p>
        </p:txBody>
      </p:sp>
      <p:pic>
        <p:nvPicPr>
          <p:cNvPr id="38915" name="Zástupný symbol pro obsah 5" descr="foto7.jpg">
            <a:extLst>
              <a:ext uri="{FF2B5EF4-FFF2-40B4-BE49-F238E27FC236}">
                <a16:creationId xmlns:a16="http://schemas.microsoft.com/office/drawing/2014/main" id="{72CD2835-927C-4B3C-A173-53D09CBD61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1606550"/>
            <a:ext cx="3333750" cy="4211638"/>
          </a:xfrm>
        </p:spPr>
      </p:pic>
      <p:sp>
        <p:nvSpPr>
          <p:cNvPr id="38916" name="Zástupný symbol pro obsah 4">
            <a:extLst>
              <a:ext uri="{FF2B5EF4-FFF2-40B4-BE49-F238E27FC236}">
                <a16:creationId xmlns:a16="http://schemas.microsoft.com/office/drawing/2014/main" id="{8F47AF78-4DB6-42A2-8E89-F4B34AF28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2000"/>
              <a:t>Téměř všichni řečtí emigranti si uchovávali vědomí dočasnosti exilu a stejný pocit pěstovali i v mladších generacích. </a:t>
            </a:r>
          </a:p>
          <a:p>
            <a:r>
              <a:rPr lang="cs-CZ" altLang="cs-CZ" sz="2000"/>
              <a:t>Mezi léty 1979-1985 do Řecka vracelo každoročně asi 500 emigrantů.</a:t>
            </a:r>
          </a:p>
          <a:p>
            <a:r>
              <a:rPr lang="cs-CZ" altLang="cs-CZ" sz="2000"/>
              <a:t>V létech 1985-1989 mají počty repatriovaných klesající tendenci a pohybují se mezi 150 až 350 osobami ročně. </a:t>
            </a:r>
          </a:p>
          <a:p>
            <a:r>
              <a:rPr lang="cs-CZ" altLang="cs-CZ" sz="2000"/>
              <a:t>Celkem se vrátilo do vlasti nebo přesunulo do dalších zemí téměř 10 000 řeckých emigrantů.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0C5D09C0-14BD-4B81-B32C-F91799A1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Status řecké komunity v ČR dnes</a:t>
            </a:r>
          </a:p>
        </p:txBody>
      </p:sp>
      <p:pic>
        <p:nvPicPr>
          <p:cNvPr id="39939" name="Zástupný symbol pro obsah 4" descr="FestivalOstrava2013 020.jpg">
            <a:extLst>
              <a:ext uri="{FF2B5EF4-FFF2-40B4-BE49-F238E27FC236}">
                <a16:creationId xmlns:a16="http://schemas.microsoft.com/office/drawing/2014/main" id="{637CDF37-1522-4A58-86F6-2F85FC68D5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" y="1371600"/>
            <a:ext cx="3511550" cy="4681538"/>
          </a:xfrm>
        </p:spPr>
      </p:pic>
      <p:sp>
        <p:nvSpPr>
          <p:cNvPr id="39940" name="Zástupný symbol pro obsah 3">
            <a:extLst>
              <a:ext uri="{FF2B5EF4-FFF2-40B4-BE49-F238E27FC236}">
                <a16:creationId xmlns:a16="http://schemas.microsoft.com/office/drawing/2014/main" id="{73FCB65C-68F8-4784-B72C-F6FB4E7AA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1800"/>
              <a:t>Po konci studené války byl čtyřtisícové komunitě Řeků, která zůstala z rodinných nebo profesních důvodů v Česku, přiznán status národnostní menšiny. </a:t>
            </a:r>
          </a:p>
          <a:p>
            <a:r>
              <a:rPr lang="cs-CZ" altLang="cs-CZ" sz="1800"/>
              <a:t>Řecká komunita v Čechách představuje nejvýznamnější pojítko mezi Českou republikou a Řeckem. </a:t>
            </a:r>
          </a:p>
          <a:p>
            <a:r>
              <a:rPr lang="cs-CZ" altLang="cs-CZ" sz="1800"/>
              <a:t>Převážná většina českých Řeků žije ve smíšených manželstvích a již neusiluje o návrat do Řecka, které považuje spíše za vlast svých předků. </a:t>
            </a:r>
          </a:p>
          <a:p>
            <a:r>
              <a:rPr lang="cs-CZ" altLang="cs-CZ" sz="1800"/>
              <a:t>V posledních letech návrat několika desítek rodin bývalých emigrantů z Řecka zpátky do Čech.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46E5D793-C770-43DB-8B19-51F9279F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en-US"/>
              <a:t>Repatriace – Nová diaspora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5A09D2-3C21-4AB9-98C7-F1D97636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1974-1980 400.000 repatriantů (hlavně z Německa - bývalí političtí emigranti)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 podstatě mizí řecká přítomnost v zemích bývalého Sovětského svazu (</a:t>
            </a:r>
            <a:r>
              <a:rPr lang="cs-CZ" dirty="0" err="1"/>
              <a:t>Rosopontioi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Počet dnešní řecké diaspory se odhaduje na 2,7 a 4,5 milionů, jinými slovy, je to třetina helénismu.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40964" name="Zástupný symbol pro obsah 6" descr="25marAu.jpg">
            <a:extLst>
              <a:ext uri="{FF2B5EF4-FFF2-40B4-BE49-F238E27FC236}">
                <a16:creationId xmlns:a16="http://schemas.microsoft.com/office/drawing/2014/main" id="{D122A51B-9E2B-4AAF-9C8B-EC8EE81F44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4249738" cy="35290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4">
            <a:extLst>
              <a:ext uri="{FF2B5EF4-FFF2-40B4-BE49-F238E27FC236}">
                <a16:creationId xmlns:a16="http://schemas.microsoft.com/office/drawing/2014/main" id="{0DC48D87-9E19-4965-A550-DD2315E8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Vztah Řeků k rasismu a xenofobie </a:t>
            </a:r>
          </a:p>
        </p:txBody>
      </p:sp>
      <p:pic>
        <p:nvPicPr>
          <p:cNvPr id="41987" name="Zástupný symbol pro obsah 5" descr="25165_1387212323355_1323451050_1056858_1512349_n.jpg">
            <a:extLst>
              <a:ext uri="{FF2B5EF4-FFF2-40B4-BE49-F238E27FC236}">
                <a16:creationId xmlns:a16="http://schemas.microsoft.com/office/drawing/2014/main" id="{781CEE48-1BD6-469B-B238-86802A52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70580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7D1AB54-CA4E-4F47-9069-7725FD93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Bibliografie o řecké diaspoře v ČR</a:t>
            </a:r>
          </a:p>
        </p:txBody>
      </p:sp>
      <p:sp>
        <p:nvSpPr>
          <p:cNvPr id="43011" name="Zástupný symbol pro obsah 5">
            <a:extLst>
              <a:ext uri="{FF2B5EF4-FFF2-40B4-BE49-F238E27FC236}">
                <a16:creationId xmlns:a16="http://schemas.microsoft.com/office/drawing/2014/main" id="{45D4FEC2-0FF8-4DEA-A8DF-101AC3E832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en-US" sz="2000" dirty="0"/>
              <a:t>Konstantinos Tsivos: </a:t>
            </a:r>
            <a:r>
              <a:rPr lang="cs-CZ" altLang="en-US" sz="2000" i="1" dirty="0"/>
              <a:t>Řecká emigrace v Československu (1948-1968) – Od jednoho rozštěpení ke druhému </a:t>
            </a:r>
            <a:r>
              <a:rPr lang="el-GR" altLang="en-US" sz="2000" dirty="0"/>
              <a:t>, </a:t>
            </a:r>
            <a:r>
              <a:rPr lang="cs-CZ" altLang="en-US" sz="2000" dirty="0" err="1"/>
              <a:t>Dokořan</a:t>
            </a:r>
            <a:r>
              <a:rPr lang="cs-CZ" altLang="en-US" sz="2000" dirty="0"/>
              <a:t>, Praha </a:t>
            </a:r>
            <a:r>
              <a:rPr lang="el-GR" altLang="en-US" sz="2000" dirty="0"/>
              <a:t>2011 </a:t>
            </a:r>
            <a:endParaRPr lang="cs-CZ" altLang="en-US" sz="2000" dirty="0"/>
          </a:p>
          <a:p>
            <a:pPr eaLnBrk="1" hangingPunct="1"/>
            <a:r>
              <a:rPr lang="cs-CZ" altLang="en-US" sz="2000" dirty="0"/>
              <a:t>Kateřina Králová – Konstantinos Tsivos: </a:t>
            </a:r>
            <a:r>
              <a:rPr lang="cs-CZ" altLang="en-US" sz="2000" i="1" dirty="0"/>
              <a:t>Vyschly nám slzy… - Řečtí uprchlíci v Československu</a:t>
            </a:r>
            <a:r>
              <a:rPr lang="cs-CZ" altLang="en-US" sz="2000" dirty="0"/>
              <a:t>, </a:t>
            </a:r>
            <a:r>
              <a:rPr lang="el-GR" altLang="en-US" sz="2000" dirty="0"/>
              <a:t>(Στέγνωσαν τα δάκρυά μας …. Οι Έλληνες πρόσφυγες στην Τσεχοσλοβακία) </a:t>
            </a:r>
            <a:r>
              <a:rPr lang="cs-CZ" altLang="en-US" sz="2000" dirty="0" err="1"/>
              <a:t>Dokořan</a:t>
            </a:r>
            <a:r>
              <a:rPr lang="cs-CZ" altLang="en-US" sz="2000" dirty="0"/>
              <a:t>, Praha </a:t>
            </a:r>
            <a:r>
              <a:rPr lang="el-GR" altLang="en-US" sz="2000" dirty="0"/>
              <a:t>2012</a:t>
            </a:r>
            <a:endParaRPr lang="cs-CZ" altLang="en-US" sz="2000" dirty="0"/>
          </a:p>
          <a:p>
            <a:pPr eaLnBrk="1" hangingPunct="1"/>
            <a:r>
              <a:rPr lang="cs-CZ" altLang="en-US" sz="2000" dirty="0" err="1"/>
              <a:t>Antula</a:t>
            </a:r>
            <a:r>
              <a:rPr lang="cs-CZ" altLang="en-US" sz="2000" dirty="0"/>
              <a:t> Botu – Milan Konečný, </a:t>
            </a:r>
            <a:r>
              <a:rPr lang="cs-CZ" altLang="en-US" sz="2000" i="1" dirty="0"/>
              <a:t>Řečtí uprchlíci. Kronika řeckého lidu v Čechách, na Moravě a ve Slezsku 1948–1989</a:t>
            </a:r>
            <a:r>
              <a:rPr lang="cs-CZ" altLang="en-US" sz="2000" dirty="0"/>
              <a:t>,  Praha: Řecká obec, 2005.</a:t>
            </a:r>
          </a:p>
          <a:p>
            <a:pPr eaLnBrk="1" hangingPunct="1"/>
            <a:r>
              <a:rPr lang="cs-CZ" altLang="en-US" sz="2000" dirty="0"/>
              <a:t>Petros </a:t>
            </a:r>
            <a:r>
              <a:rPr lang="cs-CZ" altLang="en-US" sz="2000" dirty="0" err="1"/>
              <a:t>Cironis</a:t>
            </a:r>
            <a:r>
              <a:rPr lang="cs-CZ" altLang="en-US" sz="2000" dirty="0"/>
              <a:t>, </a:t>
            </a:r>
            <a:r>
              <a:rPr lang="cs-CZ" altLang="en-US" sz="2000" i="1" dirty="0"/>
              <a:t>Děti Helady</a:t>
            </a:r>
            <a:r>
              <a:rPr lang="cs-CZ" altLang="en-US" sz="2000" dirty="0"/>
              <a:t>,</a:t>
            </a:r>
            <a:r>
              <a:rPr lang="el-GR" altLang="en-US" sz="2000" dirty="0"/>
              <a:t> </a:t>
            </a:r>
            <a:r>
              <a:rPr lang="cs-CZ" altLang="en-US" sz="2000" dirty="0"/>
              <a:t>Plzeň 1998. </a:t>
            </a:r>
          </a:p>
          <a:p>
            <a:pPr eaLnBrk="1" hangingPunct="1"/>
            <a:r>
              <a:rPr lang="el-GR" altLang="en-US" sz="2000" dirty="0"/>
              <a:t> </a:t>
            </a:r>
            <a:r>
              <a:rPr lang="cs-CZ" altLang="en-US" sz="2000" dirty="0"/>
              <a:t>Petros </a:t>
            </a:r>
            <a:r>
              <a:rPr lang="cs-CZ" altLang="en-US" sz="2000" dirty="0" err="1"/>
              <a:t>Cironis</a:t>
            </a:r>
            <a:r>
              <a:rPr lang="cs-CZ" altLang="en-US" sz="2000" dirty="0"/>
              <a:t>, </a:t>
            </a:r>
            <a:r>
              <a:rPr lang="cs-CZ" altLang="en-US" sz="2000" i="1" dirty="0"/>
              <a:t>Cizinci bez pasu</a:t>
            </a:r>
            <a:r>
              <a:rPr lang="el-GR" altLang="en-US" sz="2000" dirty="0"/>
              <a:t>, </a:t>
            </a:r>
            <a:r>
              <a:rPr lang="cs-CZ" altLang="en-US" sz="2000" dirty="0" err="1"/>
              <a:t>Faros</a:t>
            </a:r>
            <a:r>
              <a:rPr lang="cs-CZ" altLang="en-US" sz="2000" dirty="0"/>
              <a:t>, Rokycany</a:t>
            </a:r>
            <a:r>
              <a:rPr lang="el-GR" altLang="en-US" sz="2000" dirty="0"/>
              <a:t> </a:t>
            </a:r>
            <a:r>
              <a:rPr lang="cs-CZ" altLang="en-US" sz="2000" dirty="0"/>
              <a:t>1994.</a:t>
            </a:r>
          </a:p>
          <a:p>
            <a:pPr eaLnBrk="1" hangingPunct="1"/>
            <a:r>
              <a:rPr lang="cs-CZ" altLang="en-US" sz="2000" dirty="0"/>
              <a:t>Georgios </a:t>
            </a:r>
            <a:r>
              <a:rPr lang="cs-CZ" altLang="en-US" sz="2000" dirty="0" err="1"/>
              <a:t>Karadzos</a:t>
            </a:r>
            <a:r>
              <a:rPr lang="cs-CZ" altLang="en-US" sz="2000" dirty="0"/>
              <a:t>, </a:t>
            </a:r>
            <a:r>
              <a:rPr lang="cs-CZ" altLang="en-US" sz="2000" i="1" dirty="0"/>
              <a:t>Ukradené slunce</a:t>
            </a:r>
            <a:r>
              <a:rPr lang="cs-CZ" altLang="en-US" sz="2000" dirty="0"/>
              <a:t>, Studio </a:t>
            </a:r>
            <a:r>
              <a:rPr lang="cs-CZ" altLang="en-US" sz="2000" dirty="0" err="1"/>
              <a:t>JB</a:t>
            </a:r>
            <a:r>
              <a:rPr lang="cs-CZ" altLang="en-US" sz="2000" dirty="0"/>
              <a:t>,</a:t>
            </a:r>
            <a:r>
              <a:rPr lang="el-GR" altLang="en-US" sz="2000" dirty="0"/>
              <a:t> </a:t>
            </a:r>
            <a:r>
              <a:rPr lang="cs-CZ" altLang="en-US" sz="2000" dirty="0"/>
              <a:t>Lomnice n. P. 2004.</a:t>
            </a:r>
          </a:p>
          <a:p>
            <a:pPr eaLnBrk="1" hangingPunct="1"/>
            <a:r>
              <a:rPr lang="cs-CZ" altLang="en-US" sz="2000" dirty="0" err="1"/>
              <a:t>Sotiris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Joannidis</a:t>
            </a:r>
            <a:r>
              <a:rPr lang="cs-CZ" altLang="en-US" sz="2000" dirty="0"/>
              <a:t>, </a:t>
            </a:r>
            <a:r>
              <a:rPr lang="cs-CZ" altLang="en-US" sz="2000" i="1" dirty="0"/>
              <a:t>Řekové v Čechách</a:t>
            </a:r>
            <a:r>
              <a:rPr lang="el-GR" altLang="en-US" sz="2000" dirty="0"/>
              <a:t>,</a:t>
            </a:r>
            <a:r>
              <a:rPr lang="cs-CZ" altLang="en-US" sz="2000" dirty="0"/>
              <a:t> vydavatelství Rula, Jeseník</a:t>
            </a:r>
            <a:r>
              <a:rPr lang="el-GR" altLang="en-US" sz="2000" dirty="0"/>
              <a:t>, </a:t>
            </a:r>
            <a:r>
              <a:rPr lang="cs-CZ" altLang="en-US" sz="2000" dirty="0"/>
              <a:t>20</a:t>
            </a:r>
            <a:r>
              <a:rPr lang="el-GR" altLang="en-US" sz="2000" dirty="0"/>
              <a:t>13</a:t>
            </a:r>
            <a:endParaRPr lang="cs-CZ" altLang="en-US" sz="2000" dirty="0"/>
          </a:p>
          <a:p>
            <a:pPr eaLnBrk="1" hangingPunct="1"/>
            <a:r>
              <a:rPr lang="cs-CZ" altLang="en-US" sz="2000" dirty="0"/>
              <a:t>Jorgos </a:t>
            </a:r>
            <a:r>
              <a:rPr lang="cs-CZ" altLang="en-US" sz="2000" dirty="0" err="1"/>
              <a:t>Agathonikiadis</a:t>
            </a:r>
            <a:r>
              <a:rPr lang="cs-CZ" altLang="en-US" sz="2000" dirty="0"/>
              <a:t>, </a:t>
            </a:r>
            <a:r>
              <a:rPr lang="cs-CZ" altLang="en-US" sz="2000" i="1" dirty="0"/>
              <a:t>Na Moravě nekvetou olivy</a:t>
            </a:r>
            <a:endParaRPr lang="cs-CZ" altLang="en-US" sz="2000" dirty="0"/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AAEED-023F-4102-B52F-769B0BFF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Διασπορά – </a:t>
            </a:r>
            <a:r>
              <a:rPr lang="cs-CZ" dirty="0"/>
              <a:t>Diaspora: vymezení pojmu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15535E2-6417-4ADE-8A16-8BCD7FA97D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en-US" dirty="0"/>
              <a:t>Pojem diaspora je v současné době používán obvykle v souvislosti s kolektivním </a:t>
            </a:r>
            <a:r>
              <a:rPr lang="cs-CZ" altLang="en-US" u="sng" dirty="0"/>
              <a:t>rozséváním či rozptýlením </a:t>
            </a:r>
            <a:r>
              <a:rPr lang="cs-CZ" altLang="en-US" dirty="0"/>
              <a:t>jisté národní nebo náboženské skupiny, způsobeným většinou nějakou katastrofou, často politického charakteru, za předpokladu, že tato skupina si zachová nadále nejdůležitější rysy své identity. </a:t>
            </a:r>
          </a:p>
          <a:p>
            <a:pPr marL="0" indent="0">
              <a:buNone/>
            </a:pPr>
            <a:endParaRPr lang="cs-CZ" altLang="en-US" dirty="0"/>
          </a:p>
          <a:p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4959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BB287-126B-4824-9CA5-B5E6AC32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471613"/>
          </a:xfrm>
        </p:spPr>
        <p:txBody>
          <a:bodyPr/>
          <a:lstStyle/>
          <a:p>
            <a:pPr>
              <a:defRPr/>
            </a:pPr>
            <a:r>
              <a:rPr lang="cs-CZ" b="1" dirty="0"/>
              <a:t>Řecká kolonizace:</a:t>
            </a:r>
            <a:br>
              <a:rPr lang="cs-CZ" dirty="0"/>
            </a:br>
            <a:r>
              <a:rPr lang="cs-CZ" dirty="0"/>
              <a:t> 1. vlna 1100-900 př. n. l.  </a:t>
            </a:r>
            <a:br>
              <a:rPr lang="cs-CZ" dirty="0"/>
            </a:br>
            <a:r>
              <a:rPr lang="cs-CZ" dirty="0"/>
              <a:t>2. vlna 750 – 550 př. n. l.</a:t>
            </a:r>
          </a:p>
        </p:txBody>
      </p:sp>
      <p:pic>
        <p:nvPicPr>
          <p:cNvPr id="16387" name="Zástupný symbol pro obsah 3" descr="a5e22314_b_0_kolonizace.jpg">
            <a:extLst>
              <a:ext uri="{FF2B5EF4-FFF2-40B4-BE49-F238E27FC236}">
                <a16:creationId xmlns:a16="http://schemas.microsoft.com/office/drawing/2014/main" id="{BFF3025C-1258-42D3-BB1A-CF320789932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9144000" cy="3600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5DBB7-F19E-45B9-8F91-C717066D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Důvody </a:t>
            </a:r>
            <a:r>
              <a:rPr lang="en-US" dirty="0"/>
              <a:t>- P</a:t>
            </a:r>
            <a:r>
              <a:rPr lang="cs-CZ" dirty="0"/>
              <a:t>rvní vlna kolonizace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42075AF3-7CAD-4F77-984C-524A61617E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en-US" sz="2000" dirty="0"/>
              <a:t>Především přelidnění městských států kontinentálního Řecka a nedostatek orné půdy.</a:t>
            </a:r>
          </a:p>
          <a:p>
            <a:r>
              <a:rPr lang="cs-CZ" altLang="en-US" sz="2000" dirty="0"/>
              <a:t>Potřeba ochrany obchodních cest a odbytišť</a:t>
            </a:r>
            <a:r>
              <a:rPr lang="en-US" altLang="en-US" sz="2000" dirty="0"/>
              <a:t>.</a:t>
            </a:r>
            <a:endParaRPr lang="cs-CZ" altLang="en-US" sz="2000" dirty="0"/>
          </a:p>
          <a:p>
            <a:r>
              <a:rPr lang="en-US" altLang="en-US" sz="2000" b="1" dirty="0"/>
              <a:t>P</a:t>
            </a:r>
            <a:r>
              <a:rPr lang="cs-CZ" altLang="en-US" sz="2000" b="1" dirty="0" err="1"/>
              <a:t>rvní</a:t>
            </a:r>
            <a:r>
              <a:rPr lang="cs-CZ" altLang="en-US" sz="2000" b="1" dirty="0"/>
              <a:t> vlna </a:t>
            </a:r>
            <a:r>
              <a:rPr lang="cs-CZ" altLang="en-US" sz="2000" dirty="0"/>
              <a:t>p</a:t>
            </a:r>
            <a:r>
              <a:rPr lang="en-US" altLang="en-US" sz="2000" dirty="0" err="1"/>
              <a:t>robíhala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směrem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východ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maloasijské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pobř</a:t>
            </a:r>
            <a:r>
              <a:rPr lang="cs-CZ" altLang="en-US" sz="2000" dirty="0" err="1"/>
              <a:t>eží</a:t>
            </a:r>
            <a:r>
              <a:rPr lang="cs-CZ" altLang="en-US" sz="2000" dirty="0"/>
              <a:t>.</a:t>
            </a:r>
          </a:p>
          <a:p>
            <a:r>
              <a:rPr lang="cs-CZ" altLang="en-US" sz="2000" dirty="0"/>
              <a:t>Založení měst jako </a:t>
            </a:r>
            <a:r>
              <a:rPr lang="en-US" altLang="en-US" sz="2000" dirty="0" err="1"/>
              <a:t>Efes</a:t>
            </a:r>
            <a:r>
              <a:rPr lang="en-US" altLang="en-US" sz="2000" dirty="0"/>
              <a:t>, </a:t>
            </a:r>
            <a:r>
              <a:rPr lang="en-US" altLang="en-US" sz="2000" dirty="0" err="1"/>
              <a:t>Mílétos</a:t>
            </a:r>
            <a:r>
              <a:rPr lang="en-US" altLang="en-US" sz="2000" dirty="0"/>
              <a:t>, </a:t>
            </a:r>
            <a:r>
              <a:rPr lang="en-US" altLang="en-US" sz="2000" dirty="0" err="1"/>
              <a:t>Halikarnássos</a:t>
            </a:r>
            <a:r>
              <a:rPr lang="en-US" altLang="en-US" sz="2000" dirty="0"/>
              <a:t>, Pergamon a </a:t>
            </a:r>
            <a:r>
              <a:rPr lang="en-US" altLang="en-US" sz="2000" dirty="0" err="1"/>
              <a:t>další</a:t>
            </a:r>
            <a:r>
              <a:rPr lang="en-US" altLang="en-US" sz="2000" dirty="0"/>
              <a:t>. </a:t>
            </a:r>
            <a:endParaRPr lang="cs-CZ" altLang="en-US" sz="2000" dirty="0"/>
          </a:p>
          <a:p>
            <a:r>
              <a:rPr lang="en-US" altLang="en-US" sz="2000" dirty="0" err="1"/>
              <a:t>Řecké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obyvatelstvo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maloasijském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pobřeží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udrželo</a:t>
            </a:r>
            <a:r>
              <a:rPr lang="en-US" altLang="en-US" sz="2000" dirty="0"/>
              <a:t> 3000 let, a</a:t>
            </a:r>
            <a:r>
              <a:rPr lang="cs-CZ" altLang="en-US" sz="2000" dirty="0"/>
              <a:t>ž do</a:t>
            </a:r>
            <a:r>
              <a:rPr lang="en-US" altLang="en-US" sz="2000" dirty="0"/>
              <a:t> r</a:t>
            </a:r>
            <a:r>
              <a:rPr lang="cs-CZ" altLang="en-US" sz="2000" dirty="0"/>
              <a:t>.</a:t>
            </a:r>
            <a:r>
              <a:rPr lang="en-US" altLang="en-US" sz="2000" dirty="0"/>
              <a:t> 1922.</a:t>
            </a:r>
            <a:endParaRPr lang="cs-CZ" altLang="en-US" sz="2000" dirty="0"/>
          </a:p>
          <a:p>
            <a:r>
              <a:rPr lang="en-US" altLang="en-US" sz="2000" dirty="0" err="1"/>
              <a:t>Město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odkud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kolonisté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odešli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bylo</a:t>
            </a:r>
            <a:r>
              <a:rPr lang="en-US" altLang="en-US" sz="2000" dirty="0"/>
              <a:t> pro </a:t>
            </a:r>
            <a:r>
              <a:rPr lang="en-US" altLang="en-US" sz="2000" dirty="0" err="1"/>
              <a:t>novou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osadu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</a:t>
            </a:r>
            <a:r>
              <a:rPr lang="cs-CZ" altLang="en-US" sz="2000" dirty="0"/>
              <a:t> </a:t>
            </a:r>
            <a:r>
              <a:rPr lang="en-US" altLang="en-US" sz="2000" dirty="0" err="1"/>
              <a:t>vztahu</a:t>
            </a:r>
            <a:r>
              <a:rPr lang="en-US" altLang="en-US" sz="2000" dirty="0"/>
              <a:t> </a:t>
            </a:r>
            <a:r>
              <a:rPr lang="en-US" altLang="en-US" sz="2000" b="1" dirty="0"/>
              <a:t>metropole</a:t>
            </a:r>
            <a:r>
              <a:rPr lang="en-US" altLang="en-US" sz="2000" dirty="0"/>
              <a:t>. </a:t>
            </a:r>
            <a:endParaRPr lang="cs-CZ" altLang="en-US" sz="2000" dirty="0"/>
          </a:p>
          <a:p>
            <a:r>
              <a:rPr lang="en-US" altLang="en-US" sz="2000" dirty="0" err="1"/>
              <a:t>Nová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osada</a:t>
            </a:r>
            <a:r>
              <a:rPr lang="cs-CZ" altLang="en-US" sz="2000" dirty="0"/>
              <a:t> (</a:t>
            </a:r>
            <a:r>
              <a:rPr lang="el-GR" altLang="en-US" sz="2000" dirty="0"/>
              <a:t>αποικία</a:t>
            </a:r>
            <a:r>
              <a:rPr lang="cs-CZ" altLang="en-US" sz="2000" dirty="0"/>
              <a:t>)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vystupovala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samostatná</a:t>
            </a:r>
            <a:r>
              <a:rPr lang="en-US" altLang="en-US" sz="2000" dirty="0"/>
              <a:t> polis, ale s </a:t>
            </a:r>
            <a:r>
              <a:rPr lang="en-US" altLang="en-US" sz="2000" dirty="0" err="1"/>
              <a:t>metropolí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byly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navázány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obchodní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styky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zůstávaly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rodinné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vazby</a:t>
            </a:r>
            <a:r>
              <a:rPr lang="en-US" altLang="en-US" sz="2000" dirty="0"/>
              <a:t>. </a:t>
            </a:r>
            <a:endParaRPr lang="cs-CZ" altLang="en-US" sz="2000" dirty="0"/>
          </a:p>
          <a:p>
            <a:r>
              <a:rPr lang="en-US" altLang="en-US" sz="2000" dirty="0"/>
              <a:t>I </a:t>
            </a:r>
            <a:r>
              <a:rPr lang="en-US" altLang="en-US" sz="2000" dirty="0" err="1"/>
              <a:t>další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generace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uvědomovaly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kulturní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náboženskou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blízkost</a:t>
            </a:r>
            <a:r>
              <a:rPr lang="en-US" altLang="en-US" sz="2000" dirty="0"/>
              <a:t>.</a:t>
            </a:r>
            <a:endParaRPr lang="cs-CZ" altLang="en-US" sz="2000" dirty="0"/>
          </a:p>
          <a:p>
            <a:endParaRPr lang="cs-CZ" altLang="en-US" dirty="0"/>
          </a:p>
          <a:p>
            <a:endParaRPr lang="cs-CZ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94DC2-4479-4982-8F5B-7BB8818E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Velká kolonizace 750 - 550 př. n. l.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47277732-2F26-42D1-8E63-CD00A93756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en-US" sz="2400" u="sng" dirty="0"/>
              <a:t>Probíhala</a:t>
            </a:r>
            <a:r>
              <a:rPr lang="en-US" altLang="en-US" sz="2400" u="sng" dirty="0"/>
              <a:t> v </a:t>
            </a:r>
            <a:r>
              <a:rPr lang="en-US" altLang="en-US" sz="2400" u="sng" dirty="0" err="1"/>
              <a:t>celém</a:t>
            </a:r>
            <a:r>
              <a:rPr lang="en-US" altLang="en-US" sz="2400" u="sng" dirty="0"/>
              <a:t> </a:t>
            </a:r>
            <a:r>
              <a:rPr lang="en-US" altLang="en-US" sz="2400" u="sng" dirty="0" err="1"/>
              <a:t>Středomoří</a:t>
            </a:r>
            <a:r>
              <a:rPr lang="en-US" altLang="en-US" sz="2400" u="sng" dirty="0"/>
              <a:t> </a:t>
            </a:r>
            <a:r>
              <a:rPr lang="en-US" altLang="en-US" sz="2400" u="sng" dirty="0" err="1"/>
              <a:t>i</a:t>
            </a:r>
            <a:r>
              <a:rPr lang="en-US" altLang="en-US" sz="2400" u="sng" dirty="0"/>
              <a:t> v </a:t>
            </a:r>
            <a:r>
              <a:rPr lang="en-US" altLang="en-US" sz="2400" u="sng" dirty="0" err="1"/>
              <a:t>oblasti</a:t>
            </a:r>
            <a:r>
              <a:rPr lang="en-US" altLang="en-US" sz="2400" u="sng" dirty="0"/>
              <a:t> </a:t>
            </a:r>
            <a:r>
              <a:rPr lang="en-US" altLang="en-US" sz="2400" u="sng" dirty="0" err="1"/>
              <a:t>Černého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moře</a:t>
            </a:r>
            <a:r>
              <a:rPr lang="en-US" altLang="en-US" sz="2400" u="sng" dirty="0"/>
              <a:t>. </a:t>
            </a:r>
            <a:r>
              <a:rPr lang="en-US" altLang="en-US" sz="2400" u="sng" dirty="0" err="1"/>
              <a:t>Řecká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města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tehdy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kolonizovala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oblasti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jako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jižní</a:t>
            </a:r>
            <a:r>
              <a:rPr lang="en-US" altLang="en-US" sz="2400" u="sng" dirty="0"/>
              <a:t> </a:t>
            </a:r>
            <a:r>
              <a:rPr lang="en-US" altLang="en-US" sz="2400" u="sng" dirty="0" err="1"/>
              <a:t>Galie</a:t>
            </a:r>
            <a:r>
              <a:rPr lang="cs-CZ" altLang="en-US" sz="2400" u="sng" dirty="0"/>
              <a:t> </a:t>
            </a:r>
            <a:r>
              <a:rPr lang="en-US" altLang="en-US" sz="2400" u="sng" dirty="0"/>
              <a:t>(Marseille), </a:t>
            </a:r>
            <a:r>
              <a:rPr lang="en-US" altLang="en-US" sz="2400" u="sng" dirty="0" err="1"/>
              <a:t>jižní</a:t>
            </a:r>
            <a:r>
              <a:rPr lang="en-US" altLang="en-US" sz="2400" u="sng" dirty="0"/>
              <a:t> </a:t>
            </a:r>
            <a:r>
              <a:rPr lang="en-US" altLang="en-US" sz="2400" u="sng" dirty="0" err="1"/>
              <a:t>Itálii</a:t>
            </a:r>
            <a:r>
              <a:rPr lang="en-US" altLang="en-US" sz="2400" u="sng" dirty="0"/>
              <a:t> a </a:t>
            </a:r>
            <a:r>
              <a:rPr lang="en-US" altLang="en-US" sz="2400" u="sng" dirty="0" err="1"/>
              <a:t>Sicílie</a:t>
            </a:r>
            <a:r>
              <a:rPr lang="en-US" altLang="en-US" sz="2400" u="sng" dirty="0"/>
              <a:t> (</a:t>
            </a:r>
            <a:r>
              <a:rPr lang="en-US" altLang="en-US" sz="2400" u="sng" dirty="0" err="1"/>
              <a:t>Velké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Řecko</a:t>
            </a:r>
            <a:r>
              <a:rPr lang="en-US" altLang="en-US" sz="2400" u="sng" dirty="0"/>
              <a:t>), </a:t>
            </a:r>
            <a:r>
              <a:rPr lang="en-US" altLang="en-US" sz="2400" u="sng" dirty="0" err="1"/>
              <a:t>Kyrenaiku</a:t>
            </a:r>
            <a:r>
              <a:rPr lang="en-US" altLang="en-US" sz="2400" u="sng" dirty="0"/>
              <a:t> a </a:t>
            </a:r>
            <a:r>
              <a:rPr lang="en-US" altLang="en-US" sz="2400" u="sng" dirty="0" err="1"/>
              <a:t>Černé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moře</a:t>
            </a:r>
            <a:r>
              <a:rPr lang="en-US" altLang="en-US" sz="2400" u="sng" dirty="0"/>
              <a:t>.</a:t>
            </a:r>
            <a:r>
              <a:rPr lang="en-US" altLang="en-US" sz="2400" dirty="0"/>
              <a:t> </a:t>
            </a:r>
            <a:endParaRPr lang="cs-CZ" altLang="en-US" sz="2400" dirty="0"/>
          </a:p>
          <a:p>
            <a:r>
              <a:rPr lang="en-US" altLang="en-US" sz="2400" dirty="0" err="1"/>
              <a:t>Existovaly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dva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typy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kolonií</a:t>
            </a:r>
            <a:r>
              <a:rPr lang="en-US" altLang="en-US" sz="2400" dirty="0"/>
              <a:t>: </a:t>
            </a:r>
            <a:r>
              <a:rPr lang="en-US" altLang="en-US" sz="2400" b="1" i="1" dirty="0" err="1"/>
              <a:t>apoikiai</a:t>
            </a:r>
            <a:r>
              <a:rPr lang="en-US" altLang="en-US" sz="2400" b="1" dirty="0"/>
              <a:t> a </a:t>
            </a:r>
            <a:r>
              <a:rPr lang="en-US" altLang="en-US" sz="2400" b="1" i="1" dirty="0"/>
              <a:t>emporia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První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byly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městské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státy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samy</a:t>
            </a:r>
            <a:r>
              <a:rPr lang="en-US" altLang="en-US" sz="2400" dirty="0"/>
              <a:t> o </a:t>
            </a:r>
            <a:r>
              <a:rPr lang="en-US" altLang="en-US" sz="2400" dirty="0" err="1"/>
              <a:t>sobě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druhé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řecké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obchodní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kolonie</a:t>
            </a:r>
            <a:r>
              <a:rPr lang="en-US" altLang="en-US" sz="2400" dirty="0"/>
              <a:t>.</a:t>
            </a:r>
            <a:endParaRPr lang="cs-CZ" altLang="en-US" sz="2400" dirty="0"/>
          </a:p>
          <a:p>
            <a:r>
              <a:rPr lang="en-US" altLang="en-US" sz="2400" dirty="0" err="1"/>
              <a:t>Důvodem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osídlování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dalších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oblastí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hlavně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hledání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nové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zemědělské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půdy</a:t>
            </a:r>
            <a:r>
              <a:rPr lang="en-US" altLang="en-US" sz="2400" dirty="0"/>
              <a:t>, </a:t>
            </a:r>
            <a:r>
              <a:rPr lang="cs-CZ" altLang="en-US" sz="2400" dirty="0"/>
              <a:t>ale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též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zostřené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sociální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konflikty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provázející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formování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městských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států</a:t>
            </a:r>
            <a:r>
              <a:rPr lang="en-US" altLang="en-US" sz="2400" dirty="0"/>
              <a:t>. </a:t>
            </a:r>
            <a:endParaRPr lang="cs-CZ" altLang="en-US" sz="2400" dirty="0"/>
          </a:p>
          <a:p>
            <a:r>
              <a:rPr lang="en-US" altLang="en-US" sz="2400" dirty="0" err="1"/>
              <a:t>Každá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nově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založená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kolonie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byla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samostatným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městským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státem</a:t>
            </a:r>
            <a:r>
              <a:rPr lang="en-US" altLang="en-US" sz="2400" dirty="0"/>
              <a:t> (polis), </a:t>
            </a:r>
            <a:r>
              <a:rPr lang="en-US" altLang="en-US" sz="2400" dirty="0" err="1"/>
              <a:t>který</a:t>
            </a:r>
            <a:r>
              <a:rPr lang="en-US" altLang="en-US" sz="2400" dirty="0"/>
              <a:t> s </a:t>
            </a:r>
            <a:r>
              <a:rPr lang="en-US" altLang="en-US" sz="2400" dirty="0" err="1"/>
              <a:t>metropolí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měl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společné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kulty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náboženství</a:t>
            </a:r>
            <a:r>
              <a:rPr lang="en-US" altLang="en-US" sz="2400" dirty="0"/>
              <a:t>. I </a:t>
            </a:r>
            <a:r>
              <a:rPr lang="en-US" altLang="en-US" sz="2400" dirty="0" err="1"/>
              <a:t>kolonisté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mohli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zakládat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další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kolonie</a:t>
            </a:r>
            <a:r>
              <a:rPr lang="en-US" altLang="en-US" sz="2400" dirty="0"/>
              <a:t>.</a:t>
            </a:r>
            <a:endParaRPr lang="cs-CZ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DFC1B-56F5-4F4E-940D-DB987D2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Důsledky kolonizace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A9898793-81A7-49C0-B12A-882F3C12FC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altLang="en-US" sz="2000" dirty="0" err="1"/>
              <a:t>Kolonizace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nebyla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pouhým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přesídlováním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Přinesla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nové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kontakty</a:t>
            </a:r>
            <a:r>
              <a:rPr lang="en-US" altLang="en-US" sz="2000" dirty="0"/>
              <a:t> s </a:t>
            </a:r>
            <a:r>
              <a:rPr lang="en-US" altLang="en-US" sz="2000" dirty="0" err="1"/>
              <a:t>kmeny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oblastmi</a:t>
            </a:r>
            <a:r>
              <a:rPr lang="en-US" altLang="en-US" sz="2000" dirty="0"/>
              <a:t> do </a:t>
            </a:r>
            <a:r>
              <a:rPr lang="en-US" altLang="en-US" sz="2000" dirty="0" err="1"/>
              <a:t>té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doby</a:t>
            </a:r>
            <a:r>
              <a:rPr lang="en-US" altLang="en-US" sz="2000" dirty="0"/>
              <a:t> nep</a:t>
            </a:r>
            <a:r>
              <a:rPr lang="cs-CZ" altLang="en-US" sz="2000" dirty="0"/>
              <a:t>oznané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jinými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náboženskými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představami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koneckonců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poznávání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uvědomování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své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příslušnosti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stejné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jazykové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kulturní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oblasti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tj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uvědomování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svého</a:t>
            </a:r>
            <a:r>
              <a:rPr lang="en-US" altLang="en-US" sz="2000" dirty="0"/>
              <a:t> </a:t>
            </a:r>
            <a:r>
              <a:rPr lang="en-US" altLang="en-US" sz="2000" b="1" i="1" dirty="0" err="1"/>
              <a:t>helénství</a:t>
            </a:r>
            <a:r>
              <a:rPr lang="en-US" altLang="en-US" sz="2000" b="1" dirty="0"/>
              <a:t> 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tj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příslušnosti</a:t>
            </a:r>
            <a:r>
              <a:rPr lang="en-US" altLang="en-US" sz="2000" dirty="0"/>
              <a:t> k </a:t>
            </a:r>
            <a:r>
              <a:rPr lang="en-US" altLang="en-US" sz="2000" dirty="0" err="1"/>
              <a:t>společnosti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Řeků</a:t>
            </a:r>
            <a:r>
              <a:rPr lang="en-US" altLang="en-US" sz="2000" dirty="0"/>
              <a:t>). </a:t>
            </a:r>
            <a:endParaRPr lang="cs-CZ" altLang="en-US" sz="2000" dirty="0"/>
          </a:p>
          <a:p>
            <a:pPr>
              <a:defRPr/>
            </a:pPr>
            <a:r>
              <a:rPr lang="en-US" altLang="en-US" sz="2000" dirty="0" err="1"/>
              <a:t>Kolonizace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styk</a:t>
            </a:r>
            <a:r>
              <a:rPr lang="en-US" altLang="en-US" sz="2000" dirty="0"/>
              <a:t> s </a:t>
            </a:r>
            <a:r>
              <a:rPr lang="en-US" altLang="en-US" sz="2000" dirty="0" err="1"/>
              <a:t>odlišnými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kulturami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vytvořily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příznivé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podmínky</a:t>
            </a:r>
            <a:r>
              <a:rPr lang="en-US" altLang="en-US" sz="2000" dirty="0"/>
              <a:t> k </a:t>
            </a:r>
            <a:r>
              <a:rPr lang="en-US" altLang="en-US" sz="2000" dirty="0" err="1"/>
              <a:t>pozdějšímu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vzniku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přírodní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filosofie</a:t>
            </a:r>
            <a:r>
              <a:rPr lang="en-US" altLang="en-US" sz="2000" dirty="0"/>
              <a:t> v </a:t>
            </a:r>
            <a:r>
              <a:rPr lang="en-US" altLang="en-US" sz="2000" dirty="0" err="1"/>
              <a:t>Malé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Asii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daly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impuls</a:t>
            </a:r>
            <a:r>
              <a:rPr lang="en-US" altLang="en-US" sz="2000" dirty="0"/>
              <a:t> k </a:t>
            </a:r>
            <a:r>
              <a:rPr lang="en-US" altLang="en-US" sz="2000" dirty="0" err="1"/>
              <a:t>základům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vědeckého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poznávání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světa</a:t>
            </a:r>
            <a:r>
              <a:rPr lang="en-US" altLang="en-US" sz="2000" dirty="0"/>
              <a:t>.</a:t>
            </a:r>
            <a:endParaRPr lang="cs-CZ" altLang="en-US" sz="2000" dirty="0"/>
          </a:p>
          <a:p>
            <a:pPr>
              <a:defRPr/>
            </a:pPr>
            <a:r>
              <a:rPr lang="cs-CZ" altLang="en-US" sz="2000" dirty="0"/>
              <a:t>K</a:t>
            </a:r>
            <a:r>
              <a:rPr lang="en-US" altLang="en-US" sz="2000" dirty="0" err="1"/>
              <a:t>olonizace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Středozemí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šíření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helénismu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rozmach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řeckého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obchodu</a:t>
            </a:r>
            <a:r>
              <a:rPr lang="en-US" altLang="en-US" sz="2000" dirty="0"/>
              <a:t>.</a:t>
            </a:r>
            <a:endParaRPr lang="cs-CZ" altLang="en-US" sz="2000" dirty="0"/>
          </a:p>
          <a:p>
            <a:pPr>
              <a:defRPr/>
            </a:pPr>
            <a:r>
              <a:rPr lang="en-US" altLang="en-US" sz="2000" dirty="0"/>
              <a:t>Na </a:t>
            </a:r>
            <a:r>
              <a:rPr lang="en-US" altLang="en-US" sz="2000" dirty="0" err="1"/>
              <a:t>druhé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straně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došlo</a:t>
            </a:r>
            <a:r>
              <a:rPr lang="en-US" altLang="en-US" sz="2000" dirty="0"/>
              <a:t> k </a:t>
            </a:r>
            <a:r>
              <a:rPr lang="en-US" altLang="en-US" sz="2000" dirty="0" err="1"/>
              <a:t>přílivu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levného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zboží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potravin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řeckou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pevninu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masové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upadání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obyvatelstva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řeckých</a:t>
            </a:r>
            <a:r>
              <a:rPr lang="en-US" altLang="en-US" sz="2000" dirty="0"/>
              <a:t> polis do </a:t>
            </a:r>
            <a:r>
              <a:rPr lang="en-US" altLang="en-US" sz="2000" dirty="0" err="1"/>
              <a:t>dlužního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otroctví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což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vedlo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zvětšování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sociálního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napětí</a:t>
            </a:r>
            <a:r>
              <a:rPr lang="cs-CZ" altLang="en-US" sz="20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F6F2B-7CC1-4272-89A0-B412BD10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1283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Diaspora a otázka tzv. nepřerušené kontinuity řeckého národa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1981460C-5F4A-4760-9F66-44A90E5DDA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en-US" sz="2000"/>
              <a:t>Dle převazujícího názoru řeckých historiků, starověká řecká civilizace po pádu Korintu (r. 146 př. n. l.) nezanikla, nýbrž se během existence Byzantské říše propojila s křesťanstvím, a tak vznikla nová „řecko-křesťanská civilizace“. Podle konceptu tzv. nepřerušených dějin řeckého národa, období Byzantské říše tvoří onen nezbytný mezičlánek, který spojuje období antiky s novověkem. Tento koncept sehrál klíčovou roli při formování nové národní identity všech Řeků. </a:t>
            </a:r>
          </a:p>
          <a:p>
            <a:r>
              <a:rPr lang="cs-CZ" altLang="en-US" sz="2000"/>
              <a:t>Kvůli početné a roztroušené řecké diaspoře nepanovala mezi Řeky shoda o hranicích a rozloze novořeckého národního státu. Rozpory vznikaly také ohledně názvu nového státu a jeho obyvatel: měli to být Helénové (</a:t>
            </a:r>
            <a:r>
              <a:rPr lang="el-GR" altLang="en-US" sz="2000" i="1"/>
              <a:t>Έλληνες</a:t>
            </a:r>
            <a:r>
              <a:rPr lang="cs-CZ" altLang="en-US" sz="2000"/>
              <a:t>), Řekové (</a:t>
            </a:r>
            <a:r>
              <a:rPr lang="el-GR" altLang="en-US" sz="2000" i="1"/>
              <a:t>Γραικοί</a:t>
            </a:r>
            <a:r>
              <a:rPr lang="cs-CZ" altLang="en-US" sz="2000"/>
              <a:t>) nebo Římané (</a:t>
            </a:r>
            <a:r>
              <a:rPr lang="el-GR" altLang="en-US" sz="2000" i="1"/>
              <a:t>Ρωμαίοι</a:t>
            </a:r>
            <a:r>
              <a:rPr lang="cs-CZ" altLang="en-US" sz="2000"/>
              <a:t>)? </a:t>
            </a:r>
          </a:p>
          <a:p>
            <a:r>
              <a:rPr lang="cs-CZ" altLang="en-US" sz="2000"/>
              <a:t>„Velká myšlenka“, hnací síla řeckého nacionalismu, usilovala o sjednocení všech území osídlených Řeky ve vzdálené i nedávné minulosti, ale i v přítomnosti v jednom společném státě. Hranice nového Řecka se najednou zdály být jasné, neboť měly kopírovat územní rozlohu Byzantské říše s hlavním městem Konstantinopolí.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6">
            <a:extLst>
              <a:ext uri="{FF2B5EF4-FFF2-40B4-BE49-F238E27FC236}">
                <a16:creationId xmlns:a16="http://schemas.microsoft.com/office/drawing/2014/main" id="{F708E3A4-D291-4152-9FD1-BB1963C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en-US"/>
              <a:t>Novodobá řecká diaspora </a:t>
            </a:r>
          </a:p>
        </p:txBody>
      </p:sp>
      <p:pic>
        <p:nvPicPr>
          <p:cNvPr id="21507" name="Zástupný symbol pro obsah 9" descr="elliswraio.jpg">
            <a:extLst>
              <a:ext uri="{FF2B5EF4-FFF2-40B4-BE49-F238E27FC236}">
                <a16:creationId xmlns:a16="http://schemas.microsoft.com/office/drawing/2014/main" id="{426CE623-87A2-49CB-8336-C943C36CE3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33600"/>
            <a:ext cx="4160837" cy="2711450"/>
          </a:xfrm>
        </p:spPr>
      </p:pic>
      <p:sp>
        <p:nvSpPr>
          <p:cNvPr id="21508" name="Zástupný symbol pro obsah 8">
            <a:extLst>
              <a:ext uri="{FF2B5EF4-FFF2-40B4-BE49-F238E27FC236}">
                <a16:creationId xmlns:a16="http://schemas.microsoft.com/office/drawing/2014/main" id="{FB23D8C8-E011-4958-898C-BBCAC5D23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Velká centra řecké diaspory v zahraničí byla vytvořena v různých etapách novodobých dějin </a:t>
            </a:r>
          </a:p>
          <a:p>
            <a:pPr eaLnBrk="1" hangingPunct="1"/>
            <a:r>
              <a:rPr lang="cs-CZ" altLang="en-US" sz="2400" dirty="0"/>
              <a:t>v souvislosti s nastolením osmanské nadvlády (r. 1453) </a:t>
            </a:r>
          </a:p>
          <a:p>
            <a:pPr eaLnBrk="1" hangingPunct="1"/>
            <a:r>
              <a:rPr lang="cs-CZ" altLang="en-US" sz="2400" dirty="0"/>
              <a:t>následně po vyhlášení nezávislosti prvního řeckého státu (r. 1830</a:t>
            </a:r>
            <a:r>
              <a:rPr lang="cs-CZ" altLang="en-US" sz="2000" dirty="0"/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456</TotalTime>
  <Words>2064</Words>
  <Application>Microsoft Office PowerPoint</Application>
  <PresentationFormat>Předvádění na obrazovce (4:3)</PresentationFormat>
  <Paragraphs>192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Georgia</vt:lpstr>
      <vt:lpstr>Wingdings 2</vt:lpstr>
      <vt:lpstr>Wingdings</vt:lpstr>
      <vt:lpstr>Calibri</vt:lpstr>
      <vt:lpstr>Times New Roman</vt:lpstr>
      <vt:lpstr>Arial Black</vt:lpstr>
      <vt:lpstr>Civic</vt:lpstr>
      <vt:lpstr>Konstantinos Tsivos: Řecká diaspora  od antiky po dnešek</vt:lpstr>
      <vt:lpstr>Řecká diaspora </vt:lpstr>
      <vt:lpstr>Διασπορά – Diaspora: vymezení pojmu</vt:lpstr>
      <vt:lpstr>Řecká kolonizace:  1. vlna 1100-900 př. n. l.   2. vlna 750 – 550 př. n. l.</vt:lpstr>
      <vt:lpstr>Důvody - První vlna kolonizace</vt:lpstr>
      <vt:lpstr>Velká kolonizace 750 - 550 př. n. l.</vt:lpstr>
      <vt:lpstr>Důsledky kolonizace</vt:lpstr>
      <vt:lpstr>Diaspora a otázka tzv. nepřerušené kontinuity řeckého národa</vt:lpstr>
      <vt:lpstr>Novodobá řecká diaspora </vt:lpstr>
      <vt:lpstr>Periodizace novodobé řecké diaspory</vt:lpstr>
      <vt:lpstr>První období diaspory v době osmánské nadvlády</vt:lpstr>
      <vt:lpstr>Druhé období řecké diaspory</vt:lpstr>
      <vt:lpstr>America – America </vt:lpstr>
      <vt:lpstr>Maloasijská katastrofa a diaspora</vt:lpstr>
      <vt:lpstr>S pocity méněcennosti a dočasnosti </vt:lpstr>
      <vt:lpstr>Poválečná diaspora</vt:lpstr>
      <vt:lpstr>Řecká povalečná diaspora v Evropě…</vt:lpstr>
      <vt:lpstr>Austrálie – Kanada </vt:lpstr>
      <vt:lpstr>Řecká politická emigrace rok po skončení občanské války (1950)</vt:lpstr>
      <vt:lpstr>Dětští emigranti (4/1948 – 8/1949)</vt:lpstr>
      <vt:lpstr>1949 :Příchod emigrantů</vt:lpstr>
      <vt:lpstr>Nejpočetnější komunity řeckých emigrantů v Československu podle sčítání ČSČK z r. 1962</vt:lpstr>
      <vt:lpstr>Řecká emigrace v Československu v číslech </vt:lpstr>
      <vt:lpstr>Důležité momenty v adaptaci řecké emigrace</vt:lpstr>
      <vt:lpstr>Repatriace</vt:lpstr>
      <vt:lpstr>Status řecké komunity v ČR dnes</vt:lpstr>
      <vt:lpstr>Repatriace – Nová diaspora</vt:lpstr>
      <vt:lpstr>Vztah Řeků k rasismu a xenofobie </vt:lpstr>
      <vt:lpstr>Bibliografie o řecké diaspoře v ČR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Your User Name</dc:creator>
  <cp:lastModifiedBy>Konstantinos Tsivos</cp:lastModifiedBy>
  <cp:revision>17</cp:revision>
  <dcterms:created xsi:type="dcterms:W3CDTF">2013-02-01T08:12:34Z</dcterms:created>
  <dcterms:modified xsi:type="dcterms:W3CDTF">2020-10-19T17:24:27Z</dcterms:modified>
</cp:coreProperties>
</file>