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70" r:id="rId15"/>
    <p:sldId id="267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lf.phil.muni.cz/22-23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První lekce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Ruština pro </a:t>
            </a:r>
            <a:r>
              <a:rPr lang="cs-CZ" dirty="0" err="1"/>
              <a:t>neruštináře</a:t>
            </a:r>
            <a:r>
              <a:rPr lang="cs-CZ" dirty="0"/>
              <a:t> 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Monika Stará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53AAC9-E11B-BF73-AA25-3546EC4268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5715D3-806D-BB05-FC72-BBFCA2207D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63ECCB-DE11-ECAE-053A-1F20E5A87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Písmena jotovaná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0D287F-235B-A5C6-AA83-E7AD4546E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 </a:t>
            </a:r>
            <a:r>
              <a:rPr lang="ru-RU" dirty="0" err="1"/>
              <a:t>е</a:t>
            </a:r>
            <a:r>
              <a:rPr lang="ru-RU" dirty="0"/>
              <a:t> </a:t>
            </a:r>
            <a:r>
              <a:rPr lang="cs-CZ" dirty="0"/>
              <a:t>(je)</a:t>
            </a:r>
            <a:endParaRPr lang="ru-RU" dirty="0"/>
          </a:p>
          <a:p>
            <a:r>
              <a:rPr lang="ru-RU" dirty="0"/>
              <a:t>Ё </a:t>
            </a:r>
            <a:r>
              <a:rPr lang="ru-RU" dirty="0" err="1"/>
              <a:t>ё</a:t>
            </a:r>
            <a:r>
              <a:rPr lang="cs-CZ" dirty="0"/>
              <a:t> (jo)</a:t>
            </a:r>
            <a:endParaRPr lang="ru-RU" dirty="0"/>
          </a:p>
          <a:p>
            <a:r>
              <a:rPr lang="ru-RU" dirty="0"/>
              <a:t>Я </a:t>
            </a:r>
            <a:r>
              <a:rPr lang="ru-RU" dirty="0" err="1"/>
              <a:t>я</a:t>
            </a:r>
            <a:r>
              <a:rPr lang="cs-CZ" dirty="0"/>
              <a:t> (</a:t>
            </a:r>
            <a:r>
              <a:rPr lang="cs-CZ" dirty="0" err="1"/>
              <a:t>ja</a:t>
            </a:r>
            <a:r>
              <a:rPr lang="cs-CZ" dirty="0"/>
              <a:t>)</a:t>
            </a:r>
            <a:endParaRPr lang="ru-RU" dirty="0"/>
          </a:p>
          <a:p>
            <a:r>
              <a:rPr lang="ru-RU" dirty="0"/>
              <a:t>Ю </a:t>
            </a:r>
            <a:r>
              <a:rPr lang="ru-RU" dirty="0" err="1"/>
              <a:t>ю</a:t>
            </a:r>
            <a:r>
              <a:rPr lang="cs-CZ" dirty="0"/>
              <a:t> (</a:t>
            </a:r>
            <a:r>
              <a:rPr lang="cs-CZ" dirty="0" err="1"/>
              <a:t>ju</a:t>
            </a:r>
            <a:r>
              <a:rPr lang="cs-CZ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19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967FAD-E2CF-2F21-EB56-FA4235BC8C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3B4CF9-C539-8594-8B15-4841FA74F2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79F458-A196-6758-E68A-D6E9C5F8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co nejrychleji na ruštinu?</a:t>
            </a:r>
            <a:endParaRPr lang="ru-RU" dirty="0"/>
          </a:p>
        </p:txBody>
      </p:sp>
      <p:pic>
        <p:nvPicPr>
          <p:cNvPr id="4098" name="Picture 2" descr="Duolingo: Naučte se anglicky – Aplikace na Google Play">
            <a:extLst>
              <a:ext uri="{FF2B5EF4-FFF2-40B4-BE49-F238E27FC236}">
                <a16:creationId xmlns:a16="http://schemas.microsoft.com/office/drawing/2014/main" id="{BB4E2EEE-C088-280D-63D7-50D383D804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1395555"/>
            <a:ext cx="2778039" cy="277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Jak na Moodle v mobilu? - Návody pro učitele: ELF">
            <a:extLst>
              <a:ext uri="{FF2B5EF4-FFF2-40B4-BE49-F238E27FC236}">
                <a16:creationId xmlns:a16="http://schemas.microsoft.com/office/drawing/2014/main" id="{9648EDE6-6EB4-C36A-5B9D-C65DDC758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243" y="1539973"/>
            <a:ext cx="2924540" cy="207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YouTube">
            <a:extLst>
              <a:ext uri="{FF2B5EF4-FFF2-40B4-BE49-F238E27FC236}">
                <a16:creationId xmlns:a16="http://schemas.microsoft.com/office/drawing/2014/main" id="{E1C3EC08-68A3-78C0-CACF-AD64A5F05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672" y="1287974"/>
            <a:ext cx="2993202" cy="299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Obchod Play chystá automatickou instalaci předregistrovaných her">
            <a:extLst>
              <a:ext uri="{FF2B5EF4-FFF2-40B4-BE49-F238E27FC236}">
                <a16:creationId xmlns:a16="http://schemas.microsoft.com/office/drawing/2014/main" id="{42CCCD1B-BE32-DBFA-E96D-A7F777CFF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40" y="3990404"/>
            <a:ext cx="2147596" cy="214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Jak vrátit placenou aplikaci z App Store – Jablíčkář.cz">
            <a:extLst>
              <a:ext uri="{FF2B5EF4-FFF2-40B4-BE49-F238E27FC236}">
                <a16:creationId xmlns:a16="http://schemas.microsoft.com/office/drawing/2014/main" id="{E804C0FD-3887-AA49-D36D-2BBA0F84C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866" y="4173594"/>
            <a:ext cx="3159819" cy="17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0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AE3DE3-058C-A360-27B9-CE3A459668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732ED1-FA24-664C-1E02-9F115102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Lekce 1 – </a:t>
            </a:r>
            <a:r>
              <a:rPr lang="ru-RU" dirty="0"/>
              <a:t>Мой класс</a:t>
            </a:r>
            <a:r>
              <a:rPr lang="cs-CZ" dirty="0"/>
              <a:t> (Moje třída)</a:t>
            </a:r>
            <a:endParaRPr lang="ru-RU" dirty="0"/>
          </a:p>
        </p:txBody>
      </p:sp>
      <p:pic>
        <p:nvPicPr>
          <p:cNvPr id="5124" name="Picture 4" descr="Školní třída Puzzle (Pro děti, Vzdělávací) | Puzzle Garage">
            <a:extLst>
              <a:ext uri="{FF2B5EF4-FFF2-40B4-BE49-F238E27FC236}">
                <a16:creationId xmlns:a16="http://schemas.microsoft.com/office/drawing/2014/main" id="{9881CBBD-3978-24AC-B158-17364D1B7E4F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4" r="23065"/>
          <a:stretch/>
        </p:blipFill>
        <p:spPr bwMode="auto">
          <a:xfrm>
            <a:off x="6096000" y="10"/>
            <a:ext cx="609600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1" name="Footer Placeholder 5">
            <a:extLst>
              <a:ext uri="{FF2B5EF4-FFF2-40B4-BE49-F238E27FC236}">
                <a16:creationId xmlns:a16="http://schemas.microsoft.com/office/drawing/2014/main" id="{65A4795F-44F0-FA6F-A728-806426E9E1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859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9A8135-7AD6-38CA-0B92-8EA9BBDACD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4A72FD-1C5C-ED9E-5A65-ADA3F33BB8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44CAF2-7375-9062-BD92-DF02CD4AB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Ruský slovní přízvuk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8015F9-8429-E219-4D21-D519E73E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04945"/>
          </a:xfrm>
        </p:spPr>
        <p:txBody>
          <a:bodyPr/>
          <a:lstStyle/>
          <a:p>
            <a:r>
              <a:rPr lang="cs-CZ" sz="2000" dirty="0"/>
              <a:t>Samohlásky pod přízvukem se nemění a vyslovujeme je tedy tak, jak se píší. Vyslovujeme je ale s větším důrazem a jsou delší než v češtině.</a:t>
            </a:r>
          </a:p>
          <a:p>
            <a:endParaRPr lang="cs-CZ" sz="2000" dirty="0"/>
          </a:p>
          <a:p>
            <a:r>
              <a:rPr lang="cs-CZ" sz="2000" dirty="0"/>
              <a:t>Nepřízvučné slabiky se vyslovují slabě – redukují se.</a:t>
            </a:r>
          </a:p>
          <a:p>
            <a:endParaRPr lang="cs-CZ" sz="2000" dirty="0"/>
          </a:p>
          <a:p>
            <a:r>
              <a:rPr lang="cs-CZ" sz="2000" dirty="0"/>
              <a:t>Nejvíce podléhají redukci samohlásky (</a:t>
            </a:r>
            <a:r>
              <a:rPr lang="ru-RU" sz="2000" dirty="0"/>
              <a:t>а), (о), (е), (я)</a:t>
            </a:r>
            <a:r>
              <a:rPr lang="cs-CZ" sz="2000" dirty="0"/>
              <a:t>.</a:t>
            </a:r>
            <a:endParaRPr lang="ru-RU" sz="2000" dirty="0"/>
          </a:p>
          <a:p>
            <a:endParaRPr lang="ru-RU" sz="2000" dirty="0"/>
          </a:p>
          <a:p>
            <a:r>
              <a:rPr lang="cs-CZ" sz="2000" dirty="0"/>
              <a:t>Samohláska </a:t>
            </a:r>
            <a:r>
              <a:rPr lang="ru-RU" sz="2000" dirty="0"/>
              <a:t>(ё)</a:t>
            </a:r>
            <a:r>
              <a:rPr lang="cs-CZ" sz="2000" dirty="0"/>
              <a:t> je vždy přízvučná.</a:t>
            </a:r>
          </a:p>
          <a:p>
            <a:endParaRPr lang="cs-CZ" sz="2400" dirty="0"/>
          </a:p>
          <a:p>
            <a:r>
              <a:rPr lang="cs-CZ" sz="2000" dirty="0"/>
              <a:t>Některá slova se od sebe liší jen přízvukem.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134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D54972-9D93-FC27-4725-8C441C3786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4498F4-A6A2-8C40-0DEE-7C2615C28D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E07EB4-7275-337A-A345-F44F271A7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Přítomný čas slovesa být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8D033F-4628-B5A0-9727-917E12EF2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přítomném čase ruština nevyjadřuje tvar slovesa </a:t>
            </a:r>
            <a:r>
              <a:rPr lang="cs-CZ" b="1" i="1" dirty="0"/>
              <a:t>být.</a:t>
            </a:r>
          </a:p>
          <a:p>
            <a:endParaRPr lang="cs-CZ" b="1" i="1" dirty="0"/>
          </a:p>
          <a:p>
            <a:r>
              <a:rPr lang="ru-RU" dirty="0"/>
              <a:t>Кто это? – </a:t>
            </a:r>
            <a:r>
              <a:rPr lang="cs-CZ" dirty="0"/>
              <a:t>Kdo </a:t>
            </a:r>
            <a:r>
              <a:rPr lang="cs-CZ" b="1" dirty="0"/>
              <a:t>je</a:t>
            </a:r>
            <a:r>
              <a:rPr lang="cs-CZ" dirty="0"/>
              <a:t> to?</a:t>
            </a:r>
            <a:endParaRPr lang="ru-RU" dirty="0"/>
          </a:p>
          <a:p>
            <a:r>
              <a:rPr lang="ru-RU" dirty="0"/>
              <a:t>Это мама.</a:t>
            </a:r>
            <a:r>
              <a:rPr lang="cs-CZ" dirty="0"/>
              <a:t> – To </a:t>
            </a:r>
            <a:r>
              <a:rPr lang="cs-CZ" b="1" dirty="0"/>
              <a:t>je</a:t>
            </a:r>
            <a:r>
              <a:rPr lang="cs-CZ" dirty="0"/>
              <a:t> máma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Что это?</a:t>
            </a:r>
            <a:r>
              <a:rPr lang="cs-CZ" dirty="0"/>
              <a:t> – Co </a:t>
            </a:r>
            <a:r>
              <a:rPr lang="cs-CZ" b="1" dirty="0"/>
              <a:t>je</a:t>
            </a:r>
            <a:r>
              <a:rPr lang="cs-CZ" dirty="0"/>
              <a:t> to?</a:t>
            </a:r>
            <a:endParaRPr lang="ru-RU" dirty="0"/>
          </a:p>
          <a:p>
            <a:r>
              <a:rPr lang="ru-RU" dirty="0"/>
              <a:t>Это кот.</a:t>
            </a:r>
            <a:r>
              <a:rPr lang="cs-CZ" dirty="0"/>
              <a:t> – To </a:t>
            </a:r>
            <a:r>
              <a:rPr lang="cs-CZ" b="1" dirty="0"/>
              <a:t>je</a:t>
            </a:r>
            <a:r>
              <a:rPr lang="cs-CZ" dirty="0"/>
              <a:t> kočka.</a:t>
            </a:r>
            <a:endParaRPr lang="ru-RU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9444A57-43D0-1BBA-C25B-FF6F510A72A7}"/>
              </a:ext>
            </a:extLst>
          </p:cNvPr>
          <p:cNvSpPr txBox="1"/>
          <p:nvPr/>
        </p:nvSpPr>
        <p:spPr>
          <a:xfrm>
            <a:off x="6012957" y="2547372"/>
            <a:ext cx="50624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>
                <a:latin typeface="+mn-lt"/>
              </a:rPr>
              <a:t>Кто там? </a:t>
            </a:r>
            <a:r>
              <a:rPr lang="cs-CZ" sz="2800" dirty="0">
                <a:latin typeface="+mn-lt"/>
              </a:rPr>
              <a:t>– Kdo </a:t>
            </a:r>
            <a:r>
              <a:rPr lang="cs-CZ" sz="2800" b="1" dirty="0">
                <a:latin typeface="+mn-lt"/>
              </a:rPr>
              <a:t>je</a:t>
            </a:r>
            <a:r>
              <a:rPr lang="cs-CZ" sz="2800" dirty="0">
                <a:latin typeface="+mn-lt"/>
              </a:rPr>
              <a:t> tam?</a:t>
            </a:r>
          </a:p>
          <a:p>
            <a:r>
              <a:rPr lang="ru-RU" sz="2800" dirty="0">
                <a:latin typeface="+mn-lt"/>
              </a:rPr>
              <a:t>Это я – </a:t>
            </a:r>
            <a:r>
              <a:rPr lang="cs-CZ" sz="2800" dirty="0">
                <a:latin typeface="+mn-lt"/>
              </a:rPr>
              <a:t>To </a:t>
            </a:r>
            <a:r>
              <a:rPr lang="cs-CZ" sz="2800" b="1" dirty="0">
                <a:latin typeface="+mn-lt"/>
              </a:rPr>
              <a:t>jsem</a:t>
            </a:r>
            <a:r>
              <a:rPr lang="cs-CZ" sz="2800" dirty="0">
                <a:latin typeface="+mn-lt"/>
              </a:rPr>
              <a:t> já.</a:t>
            </a:r>
            <a:endParaRPr lang="ru-RU" sz="2800" dirty="0">
              <a:latin typeface="+mn-lt"/>
            </a:endParaRPr>
          </a:p>
          <a:p>
            <a:pPr algn="l"/>
            <a:endParaRPr lang="ru-RU" sz="2800" dirty="0">
              <a:latin typeface="+mn-lt"/>
            </a:endParaRPr>
          </a:p>
          <a:p>
            <a:pPr algn="l"/>
            <a:r>
              <a:rPr lang="ru-RU" sz="2800" dirty="0">
                <a:latin typeface="+mn-lt"/>
              </a:rPr>
              <a:t>Где папа? </a:t>
            </a:r>
            <a:r>
              <a:rPr lang="cs-CZ" sz="2800" dirty="0">
                <a:latin typeface="+mn-lt"/>
              </a:rPr>
              <a:t>– Kde </a:t>
            </a:r>
            <a:r>
              <a:rPr lang="cs-CZ" sz="2800" b="1" dirty="0">
                <a:latin typeface="+mn-lt"/>
              </a:rPr>
              <a:t>je</a:t>
            </a:r>
            <a:r>
              <a:rPr lang="cs-CZ" sz="2800" dirty="0">
                <a:latin typeface="+mn-lt"/>
              </a:rPr>
              <a:t> táta?</a:t>
            </a:r>
          </a:p>
          <a:p>
            <a:pPr algn="l"/>
            <a:r>
              <a:rPr lang="ru-RU" sz="2800" dirty="0">
                <a:latin typeface="+mn-lt"/>
              </a:rPr>
              <a:t>Он там – </a:t>
            </a:r>
            <a:r>
              <a:rPr lang="cs-CZ" sz="2800" dirty="0">
                <a:latin typeface="+mn-lt"/>
              </a:rPr>
              <a:t>On </a:t>
            </a:r>
            <a:r>
              <a:rPr lang="cs-CZ" sz="2800" b="1" dirty="0">
                <a:latin typeface="+mn-lt"/>
              </a:rPr>
              <a:t>je</a:t>
            </a:r>
            <a:r>
              <a:rPr lang="cs-CZ" sz="2800" dirty="0">
                <a:latin typeface="+mn-lt"/>
              </a:rPr>
              <a:t> tam.</a:t>
            </a:r>
          </a:p>
        </p:txBody>
      </p:sp>
    </p:spTree>
    <p:extLst>
      <p:ext uri="{BB962C8B-B14F-4D97-AF65-F5344CB8AC3E}">
        <p14:creationId xmlns:p14="http://schemas.microsoft.com/office/powerpoint/2010/main" val="3582054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E369B0-B34F-5A84-5D00-17C2F4966F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0B69B9-CE18-9BD4-3820-4DDA0E315B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506295-4512-BAA0-D8C9-640111297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úkoly na 20.09.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58773C-B89C-6220-57A6-90B073621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Seznámit se s prostředím ELF a projít si lekci 0.</a:t>
            </a:r>
          </a:p>
          <a:p>
            <a:r>
              <a:rPr lang="cs-CZ" dirty="0"/>
              <a:t>Pokud byste neměli ke cvičením přístup, napište mi.</a:t>
            </a:r>
          </a:p>
          <a:p>
            <a:endParaRPr lang="cs-CZ" dirty="0"/>
          </a:p>
          <a:p>
            <a:r>
              <a:rPr lang="cs-CZ" dirty="0"/>
              <a:t>Nainstalovat si ruskou fonetickou klávesnici.</a:t>
            </a:r>
          </a:p>
          <a:p>
            <a:endParaRPr lang="cs-CZ" dirty="0"/>
          </a:p>
          <a:p>
            <a:r>
              <a:rPr lang="cs-CZ" dirty="0"/>
              <a:t>Pracovní sešit (100/2 </a:t>
            </a:r>
            <a:r>
              <a:rPr lang="cs-CZ"/>
              <a:t>– dokončit, </a:t>
            </a:r>
            <a:r>
              <a:rPr lang="ru-RU"/>
              <a:t>100/3</a:t>
            </a:r>
            <a:r>
              <a:rPr lang="ru-RU" dirty="0"/>
              <a:t>, 102/10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Zopakovat si probranou slovní zásobu.</a:t>
            </a:r>
          </a:p>
        </p:txBody>
      </p:sp>
    </p:spTree>
    <p:extLst>
      <p:ext uri="{BB962C8B-B14F-4D97-AF65-F5344CB8AC3E}">
        <p14:creationId xmlns:p14="http://schemas.microsoft.com/office/powerpoint/2010/main" val="369861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BB35C2-2834-F0A6-BBDC-F807297BEA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984E29-6226-7DE7-009A-FD353C7762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AE3342-8A28-1DAE-3885-06D37850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náplní dnešní lekce?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27BA8B-6782-44E3-AAF4-136EB6C36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informace o předmětu.</a:t>
            </a:r>
          </a:p>
          <a:p>
            <a:endParaRPr lang="cs-CZ" dirty="0"/>
          </a:p>
          <a:p>
            <a:r>
              <a:rPr lang="cs-CZ" dirty="0"/>
              <a:t>Azbuka.</a:t>
            </a:r>
          </a:p>
          <a:p>
            <a:endParaRPr lang="cs-CZ" dirty="0"/>
          </a:p>
          <a:p>
            <a:r>
              <a:rPr lang="cs-CZ" dirty="0"/>
              <a:t>První fráze v ruštině.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62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BCEF18-4D16-FB21-6BCD-3ADB8D23DB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5BEC41-185B-3395-1F6B-3F17AB5123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EAD0F5-77E8-DFAB-137C-1E49F9B37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 o předmětu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A6A974-8183-1D2D-2FA5-46B90C83F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absence (nepočítá se v době, kdy se stále můžete přihlašovat)</a:t>
            </a:r>
          </a:p>
          <a:p>
            <a:endParaRPr lang="cs-CZ" dirty="0"/>
          </a:p>
          <a:p>
            <a:r>
              <a:rPr lang="cs-CZ" dirty="0"/>
              <a:t>Plnění úkolů v Elfu (</a:t>
            </a:r>
            <a:r>
              <a:rPr lang="cs-CZ" dirty="0">
                <a:hlinkClick r:id="rId2"/>
              </a:rPr>
              <a:t>https://elf.phil.muni.cz/22-23/</a:t>
            </a:r>
            <a:r>
              <a:rPr lang="cs-CZ" dirty="0"/>
              <a:t>) </a:t>
            </a:r>
          </a:p>
          <a:p>
            <a:endParaRPr lang="cs-CZ" dirty="0"/>
          </a:p>
          <a:p>
            <a:r>
              <a:rPr lang="cs-CZ" dirty="0"/>
              <a:t>Závěrečný test – překlad, psaní, test na počítači</a:t>
            </a:r>
          </a:p>
          <a:p>
            <a:endParaRPr lang="cs-CZ" dirty="0"/>
          </a:p>
          <a:p>
            <a:r>
              <a:rPr lang="cs-CZ" dirty="0"/>
              <a:t>Hranice úspěšnosti je 60 %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41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C24218-5114-75CE-15F6-8320E6A886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5512A1-2075-6B33-5AB4-2A4C4D78B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EF5A88-9D33-A8AB-914C-2D8EABFC5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Ruská klávesnice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C52409-B850-F93F-3085-33D78A7A8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Otevřít</a:t>
            </a:r>
            <a:r>
              <a:rPr lang="en-US" dirty="0"/>
              <a:t> </a:t>
            </a:r>
            <a:r>
              <a:rPr lang="en-US" dirty="0" err="1"/>
              <a:t>nastavení</a:t>
            </a:r>
            <a:r>
              <a:rPr lang="en-US" dirty="0"/>
              <a:t> -&gt; </a:t>
            </a:r>
            <a:r>
              <a:rPr lang="en-US" dirty="0" err="1"/>
              <a:t>Čas</a:t>
            </a:r>
            <a:r>
              <a:rPr lang="en-US" dirty="0"/>
              <a:t> a </a:t>
            </a:r>
            <a:r>
              <a:rPr lang="en-US" dirty="0" err="1"/>
              <a:t>jazyk</a:t>
            </a:r>
            <a:r>
              <a:rPr lang="en-US" dirty="0"/>
              <a:t> -&gt; </a:t>
            </a:r>
            <a:r>
              <a:rPr lang="en-US" dirty="0" err="1"/>
              <a:t>Přidat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en-US" dirty="0"/>
              <a:t> -&gt; </a:t>
            </a:r>
            <a:r>
              <a:rPr lang="en-US" dirty="0" err="1"/>
              <a:t>Ruština</a:t>
            </a:r>
            <a:r>
              <a:rPr lang="en-US" dirty="0"/>
              <a:t> -&gt; </a:t>
            </a:r>
            <a:r>
              <a:rPr lang="en-US" dirty="0" err="1"/>
              <a:t>Nainstalovat</a:t>
            </a:r>
            <a:r>
              <a:rPr lang="en-US" dirty="0"/>
              <a:t> </a:t>
            </a:r>
            <a:r>
              <a:rPr lang="en-US" dirty="0" err="1"/>
              <a:t>Jazyková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se </a:t>
            </a:r>
            <a:r>
              <a:rPr lang="en-US" dirty="0" err="1"/>
              <a:t>následně</a:t>
            </a:r>
            <a:r>
              <a:rPr lang="en-US" dirty="0"/>
              <a:t> </a:t>
            </a:r>
            <a:r>
              <a:rPr lang="en-US" dirty="0" err="1"/>
              <a:t>zobrazí</a:t>
            </a:r>
            <a:r>
              <a:rPr lang="en-US" dirty="0"/>
              <a:t> v </a:t>
            </a:r>
            <a:r>
              <a:rPr lang="en-US" dirty="0" err="1"/>
              <a:t>seznamu</a:t>
            </a:r>
            <a:r>
              <a:rPr lang="en-US" dirty="0"/>
              <a:t> </a:t>
            </a:r>
            <a:r>
              <a:rPr lang="en-US" dirty="0" err="1"/>
              <a:t>jazyků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potřeba</a:t>
            </a:r>
            <a:r>
              <a:rPr lang="en-US" dirty="0"/>
              <a:t> </a:t>
            </a:r>
            <a:r>
              <a:rPr lang="en-US" dirty="0" err="1"/>
              <a:t>rozkliknout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-&gt; </a:t>
            </a:r>
            <a:r>
              <a:rPr lang="en-US" dirty="0" err="1"/>
              <a:t>Přidat</a:t>
            </a:r>
            <a:r>
              <a:rPr lang="en-US" dirty="0"/>
              <a:t> </a:t>
            </a:r>
            <a:r>
              <a:rPr lang="en-US" dirty="0" err="1"/>
              <a:t>klávesnici</a:t>
            </a:r>
            <a:r>
              <a:rPr lang="en-US" dirty="0"/>
              <a:t> -&gt; </a:t>
            </a:r>
            <a:r>
              <a:rPr lang="en-US" dirty="0" err="1"/>
              <a:t>Ruština</a:t>
            </a:r>
            <a:r>
              <a:rPr lang="en-US" dirty="0"/>
              <a:t> </a:t>
            </a:r>
            <a:r>
              <a:rPr lang="en-US" dirty="0" err="1"/>
              <a:t>fonetická</a:t>
            </a:r>
            <a:r>
              <a:rPr lang="en-US" dirty="0"/>
              <a:t> - &gt; </a:t>
            </a:r>
            <a:r>
              <a:rPr lang="en-US" dirty="0" err="1"/>
              <a:t>přepnout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en-US" dirty="0"/>
              <a:t> </a:t>
            </a:r>
            <a:r>
              <a:rPr lang="en-US" dirty="0" err="1"/>
              <a:t>stisknutím</a:t>
            </a:r>
            <a:r>
              <a:rPr lang="en-US" dirty="0"/>
              <a:t> Shift + Alt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myší</a:t>
            </a:r>
            <a:r>
              <a:rPr lang="en-US" dirty="0"/>
              <a:t> </a:t>
            </a:r>
            <a:r>
              <a:rPr lang="en-US" dirty="0" err="1"/>
              <a:t>vlevo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spodní</a:t>
            </a:r>
            <a:r>
              <a:rPr lang="en-US" dirty="0"/>
              <a:t> </a:t>
            </a:r>
            <a:r>
              <a:rPr lang="en-US" dirty="0" err="1"/>
              <a:t>liště</a:t>
            </a:r>
            <a:r>
              <a:rPr lang="en-US" dirty="0"/>
              <a:t>. </a:t>
            </a:r>
            <a:endParaRPr lang="cs-CZ" dirty="0"/>
          </a:p>
          <a:p>
            <a:endParaRPr lang="cs-CZ" dirty="0"/>
          </a:p>
          <a:p>
            <a:r>
              <a:rPr lang="cs-CZ" dirty="0"/>
              <a:t>Na závěrečném testu bude potřeba ovládat ruskou klávesnici!!!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017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B43952-3AA4-4C1D-886D-C4E80FE7DA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A6021-0A64-9405-5B30-697907B693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1031" name="Text Placeholder 3">
            <a:extLst>
              <a:ext uri="{FF2B5EF4-FFF2-40B4-BE49-F238E27FC236}">
                <a16:creationId xmlns:a16="http://schemas.microsoft.com/office/drawing/2014/main" id="{0A3A67B5-43FA-7E41-3208-DC1E8205DD8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/>
          <a:lstStyle/>
          <a:p>
            <a:r>
              <a:rPr lang="cs-CZ" dirty="0"/>
              <a:t>Z čeho se učebnice skládá?</a:t>
            </a:r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4D1055-8935-E404-43A8-294611FE8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Učebnice </a:t>
            </a:r>
            <a:r>
              <a:rPr lang="cs-CZ" dirty="0" err="1"/>
              <a:t>Klass</a:t>
            </a:r>
            <a:r>
              <a:rPr lang="cs-CZ" dirty="0"/>
              <a:t>!</a:t>
            </a:r>
            <a:endParaRPr lang="ru-RU" dirty="0"/>
          </a:p>
        </p:txBody>
      </p:sp>
      <p:sp>
        <p:nvSpPr>
          <p:cNvPr id="1033" name="Text Placeholder 5">
            <a:extLst>
              <a:ext uri="{FF2B5EF4-FFF2-40B4-BE49-F238E27FC236}">
                <a16:creationId xmlns:a16="http://schemas.microsoft.com/office/drawing/2014/main" id="{ADF10115-563B-6B16-613D-39FD9C1A80A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56545" y="1236681"/>
            <a:ext cx="3774197" cy="271576"/>
          </a:xfrm>
        </p:spPr>
        <p:txBody>
          <a:bodyPr/>
          <a:lstStyle/>
          <a:p>
            <a:r>
              <a:rPr lang="cs-CZ" dirty="0"/>
              <a:t>Jak učebnice vypadá?</a:t>
            </a:r>
            <a:endParaRPr lang="en-US" dirty="0"/>
          </a:p>
        </p:txBody>
      </p:sp>
      <p:sp>
        <p:nvSpPr>
          <p:cNvPr id="1035" name="Content Placeholder 6">
            <a:extLst>
              <a:ext uri="{FF2B5EF4-FFF2-40B4-BE49-F238E27FC236}">
                <a16:creationId xmlns:a16="http://schemas.microsoft.com/office/drawing/2014/main" id="{B2C307F4-DCDA-BBE4-88D4-E151E39327DE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4"/>
            <a:ext cx="5219998" cy="4526495"/>
          </a:xfrm>
        </p:spPr>
        <p:txBody>
          <a:bodyPr/>
          <a:lstStyle/>
          <a:p>
            <a:r>
              <a:rPr lang="cs-CZ" dirty="0"/>
              <a:t>7 lekcí + 2 opakovací</a:t>
            </a:r>
          </a:p>
          <a:p>
            <a:endParaRPr lang="cs-CZ" dirty="0"/>
          </a:p>
          <a:p>
            <a:r>
              <a:rPr lang="cs-CZ" dirty="0"/>
              <a:t>Integrovaný pracovní sešit</a:t>
            </a:r>
          </a:p>
          <a:p>
            <a:endParaRPr lang="cs-CZ" dirty="0"/>
          </a:p>
          <a:p>
            <a:r>
              <a:rPr lang="cs-CZ" dirty="0"/>
              <a:t>Na konci knihy je shrnutí gramatiky</a:t>
            </a:r>
          </a:p>
          <a:p>
            <a:endParaRPr lang="cs-CZ" dirty="0"/>
          </a:p>
          <a:p>
            <a:r>
              <a:rPr lang="cs-CZ" dirty="0"/>
              <a:t>Písanka</a:t>
            </a:r>
          </a:p>
          <a:p>
            <a:endParaRPr lang="cs-CZ" dirty="0"/>
          </a:p>
          <a:p>
            <a:r>
              <a:rPr lang="cs-CZ" dirty="0"/>
              <a:t>Knižní i elektronická verze</a:t>
            </a:r>
            <a:endParaRPr lang="en-US" dirty="0"/>
          </a:p>
        </p:txBody>
      </p:sp>
      <p:pic>
        <p:nvPicPr>
          <p:cNvPr id="1026" name="Picture 2" descr="Zobrazit zdrojový obrázek">
            <a:extLst>
              <a:ext uri="{FF2B5EF4-FFF2-40B4-BE49-F238E27FC236}">
                <a16:creationId xmlns:a16="http://schemas.microsoft.com/office/drawing/2014/main" id="{47E946C7-E90F-95E8-584B-B444E8649BF4}"/>
              </a:ext>
            </a:extLst>
          </p:cNvPr>
          <p:cNvPicPr>
            <a:picLocks noGrp="1" noChangeAspect="1" noChangeArrowheads="1"/>
          </p:cNvPicPr>
          <p:nvPr>
            <p:ph idx="3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91280" y="1701505"/>
            <a:ext cx="4139998" cy="413999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55912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E96AD7-91C9-3AA4-5A05-A9E64008E8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97571-5B95-0990-58F9-296F0C4BE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Azbuka</a:t>
            </a:r>
            <a:endParaRPr lang="ru-RU" dirty="0"/>
          </a:p>
        </p:txBody>
      </p:sp>
      <p:sp>
        <p:nvSpPr>
          <p:cNvPr id="2055" name="Content Placeholder 4">
            <a:extLst>
              <a:ext uri="{FF2B5EF4-FFF2-40B4-BE49-F238E27FC236}">
                <a16:creationId xmlns:a16="http://schemas.microsoft.com/office/drawing/2014/main" id="{CF35593C-8AA1-FD7E-53D1-FD2981051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tx1"/>
                </a:solidFill>
              </a:rPr>
              <a:t>31 písmen + měkký a tvrdý znak</a:t>
            </a:r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2050" name="Picture 2" descr="Obsah obrázku text&#10;&#10;Popis byl vytvořen automaticky">
            <a:extLst>
              <a:ext uri="{FF2B5EF4-FFF2-40B4-BE49-F238E27FC236}">
                <a16:creationId xmlns:a16="http://schemas.microsoft.com/office/drawing/2014/main" id="{DB1C33B5-48BA-EF5F-3931-3A0EBFF2976F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6760845" y="0"/>
            <a:ext cx="476630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B4A6B3-D8EB-3408-3CAB-7EFFA477D6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645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ooter Placeholder 1">
            <a:extLst>
              <a:ext uri="{FF2B5EF4-FFF2-40B4-BE49-F238E27FC236}">
                <a16:creationId xmlns:a16="http://schemas.microsoft.com/office/drawing/2014/main" id="{1B3F5DC4-BC83-4306-D25B-37668B2CEF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204C41-DC97-5411-5473-01CA871940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39F0F1-3A05-E93A-7898-CCAD9C901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Písmena podobná latince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40EFAC-70FA-B3A9-9520-F533E475386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dirty="0"/>
              <a:t>М </a:t>
            </a:r>
            <a:r>
              <a:rPr lang="ru-RU" dirty="0" err="1"/>
              <a:t>м</a:t>
            </a:r>
            <a:endParaRPr lang="ru-RU" dirty="0"/>
          </a:p>
          <a:p>
            <a:pPr>
              <a:spcAft>
                <a:spcPts val="600"/>
              </a:spcAft>
            </a:pPr>
            <a:r>
              <a:rPr lang="ru-RU" dirty="0"/>
              <a:t>А </a:t>
            </a:r>
            <a:r>
              <a:rPr lang="ru-RU" dirty="0" err="1"/>
              <a:t>а</a:t>
            </a:r>
            <a:endParaRPr lang="ru-RU" dirty="0"/>
          </a:p>
          <a:p>
            <a:pPr>
              <a:spcAft>
                <a:spcPts val="600"/>
              </a:spcAft>
            </a:pPr>
            <a:r>
              <a:rPr lang="ru-RU" dirty="0"/>
              <a:t>Т </a:t>
            </a:r>
            <a:r>
              <a:rPr lang="ru-RU" dirty="0" err="1"/>
              <a:t>т</a:t>
            </a:r>
            <a:endParaRPr lang="ru-RU" dirty="0"/>
          </a:p>
          <a:p>
            <a:pPr>
              <a:spcAft>
                <a:spcPts val="600"/>
              </a:spcAft>
            </a:pPr>
            <a:r>
              <a:rPr lang="ru-RU" dirty="0"/>
              <a:t>К </a:t>
            </a:r>
            <a:r>
              <a:rPr lang="ru-RU" dirty="0" err="1"/>
              <a:t>к</a:t>
            </a:r>
            <a:endParaRPr lang="ru-RU" dirty="0"/>
          </a:p>
          <a:p>
            <a:pPr>
              <a:spcAft>
                <a:spcPts val="600"/>
              </a:spcAft>
            </a:pPr>
            <a:r>
              <a:rPr lang="ru-RU" dirty="0"/>
              <a:t>О </a:t>
            </a:r>
            <a:r>
              <a:rPr lang="ru-RU" dirty="0" err="1"/>
              <a:t>о</a:t>
            </a:r>
            <a:endParaRPr lang="cs-CZ" dirty="0"/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Pozor, jako v latince vypadají některé jen jako tiskací!</a:t>
            </a:r>
            <a:endParaRPr lang="ru-RU" dirty="0"/>
          </a:p>
        </p:txBody>
      </p:sp>
      <p:pic>
        <p:nvPicPr>
          <p:cNvPr id="1026" name="Picture 2" descr="Máma s dítětem - Puzzle Factory">
            <a:extLst>
              <a:ext uri="{FF2B5EF4-FFF2-40B4-BE49-F238E27FC236}">
                <a16:creationId xmlns:a16="http://schemas.microsoft.com/office/drawing/2014/main" id="{868E5669-E25E-C7B4-EB32-A563366A1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6755" y="1701505"/>
            <a:ext cx="2929048" cy="413999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621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2B0040-4C6A-1416-2418-186D156533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454B5D-4FBA-E630-2507-08665D4033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6B29C4-6B0C-2E89-53A4-B8EC7AF9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Písmena zrádná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65DEB46-2DB1-5119-B8AE-0BA7BD0F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 </a:t>
            </a:r>
            <a:r>
              <a:rPr lang="ru-RU" dirty="0" err="1"/>
              <a:t>р</a:t>
            </a:r>
            <a:r>
              <a:rPr lang="ru-RU" dirty="0"/>
              <a:t> (</a:t>
            </a:r>
            <a:r>
              <a:rPr lang="cs-CZ" dirty="0"/>
              <a:t>R)</a:t>
            </a:r>
            <a:endParaRPr lang="ru-RU" dirty="0"/>
          </a:p>
          <a:p>
            <a:r>
              <a:rPr lang="ru-RU" dirty="0"/>
              <a:t>У</a:t>
            </a:r>
            <a:r>
              <a:rPr lang="cs-CZ" dirty="0"/>
              <a:t> </a:t>
            </a:r>
            <a:r>
              <a:rPr lang="ru-RU" dirty="0"/>
              <a:t>у </a:t>
            </a:r>
            <a:r>
              <a:rPr lang="cs-CZ" dirty="0"/>
              <a:t>(U)</a:t>
            </a:r>
            <a:endParaRPr lang="ru-RU" dirty="0"/>
          </a:p>
          <a:p>
            <a:r>
              <a:rPr lang="ru-RU" dirty="0"/>
              <a:t>С</a:t>
            </a:r>
            <a:r>
              <a:rPr lang="cs-CZ" dirty="0"/>
              <a:t> </a:t>
            </a:r>
            <a:r>
              <a:rPr lang="ru-RU" dirty="0"/>
              <a:t>с </a:t>
            </a:r>
            <a:r>
              <a:rPr lang="cs-CZ" dirty="0"/>
              <a:t>(S)</a:t>
            </a:r>
            <a:endParaRPr lang="ru-RU" dirty="0"/>
          </a:p>
          <a:p>
            <a:r>
              <a:rPr lang="ru-RU" dirty="0"/>
              <a:t>В</a:t>
            </a:r>
            <a:r>
              <a:rPr lang="cs-CZ" dirty="0"/>
              <a:t> </a:t>
            </a:r>
            <a:r>
              <a:rPr lang="ru-RU" dirty="0"/>
              <a:t>в </a:t>
            </a:r>
            <a:r>
              <a:rPr lang="cs-CZ" dirty="0"/>
              <a:t>(V)</a:t>
            </a:r>
            <a:endParaRPr lang="ru-RU" dirty="0"/>
          </a:p>
          <a:p>
            <a:r>
              <a:rPr lang="ru-RU" dirty="0"/>
              <a:t>Х</a:t>
            </a:r>
            <a:r>
              <a:rPr lang="cs-CZ" dirty="0"/>
              <a:t> </a:t>
            </a:r>
            <a:r>
              <a:rPr lang="ru-RU" dirty="0"/>
              <a:t>х </a:t>
            </a:r>
            <a:r>
              <a:rPr lang="cs-CZ" dirty="0"/>
              <a:t>(CH)</a:t>
            </a:r>
            <a:endParaRPr lang="ru-RU" dirty="0"/>
          </a:p>
          <a:p>
            <a:r>
              <a:rPr lang="ru-RU" dirty="0"/>
              <a:t>Н</a:t>
            </a:r>
            <a:r>
              <a:rPr lang="cs-CZ" dirty="0"/>
              <a:t> </a:t>
            </a:r>
            <a:r>
              <a:rPr lang="ru-RU" dirty="0"/>
              <a:t>н </a:t>
            </a:r>
            <a:r>
              <a:rPr lang="cs-CZ" dirty="0"/>
              <a:t>(N)</a:t>
            </a:r>
          </a:p>
          <a:p>
            <a:endParaRPr lang="cs-CZ" dirty="0"/>
          </a:p>
          <a:p>
            <a:r>
              <a:rPr lang="cs-CZ" dirty="0"/>
              <a:t>Vypadají stejně jako některá písmena latinky, ale znamenají něco jiného!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193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782D38-75D2-7F7D-A408-D0E45C142F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C9D05C-6C56-90C4-8007-165D6990FC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91DA8C-6372-DF95-9784-2C6325717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Písmena nová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60C17B-9AE3-A45E-4E43-50C82F9D3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4951127" cy="4139998"/>
          </a:xfrm>
        </p:spPr>
        <p:txBody>
          <a:bodyPr/>
          <a:lstStyle/>
          <a:p>
            <a:r>
              <a:rPr lang="ru-RU" dirty="0"/>
              <a:t>Б </a:t>
            </a:r>
            <a:r>
              <a:rPr lang="ru-RU" dirty="0" err="1"/>
              <a:t>б</a:t>
            </a:r>
            <a:r>
              <a:rPr lang="ru-RU" dirty="0"/>
              <a:t> </a:t>
            </a:r>
            <a:r>
              <a:rPr lang="en-US" dirty="0"/>
              <a:t>[b]</a:t>
            </a:r>
            <a:endParaRPr lang="ru-RU" dirty="0"/>
          </a:p>
          <a:p>
            <a:r>
              <a:rPr lang="ru-RU" dirty="0"/>
              <a:t>Г </a:t>
            </a:r>
            <a:r>
              <a:rPr lang="ru-RU" dirty="0" err="1"/>
              <a:t>г</a:t>
            </a:r>
            <a:r>
              <a:rPr lang="ru-RU" dirty="0"/>
              <a:t> [</a:t>
            </a:r>
            <a:r>
              <a:rPr lang="en-US" dirty="0"/>
              <a:t>g]</a:t>
            </a:r>
            <a:endParaRPr lang="ru-RU" dirty="0"/>
          </a:p>
          <a:p>
            <a:r>
              <a:rPr lang="ru-RU" dirty="0"/>
              <a:t>Д </a:t>
            </a:r>
            <a:r>
              <a:rPr lang="ru-RU" dirty="0" err="1"/>
              <a:t>д</a:t>
            </a:r>
            <a:r>
              <a:rPr lang="ru-RU" dirty="0"/>
              <a:t> [</a:t>
            </a:r>
            <a:r>
              <a:rPr lang="en-US" dirty="0"/>
              <a:t>d]</a:t>
            </a:r>
            <a:endParaRPr lang="ru-RU" dirty="0"/>
          </a:p>
          <a:p>
            <a:r>
              <a:rPr lang="ru-RU" dirty="0"/>
              <a:t>Ж</a:t>
            </a:r>
            <a:r>
              <a:rPr lang="en-US" dirty="0"/>
              <a:t> </a:t>
            </a:r>
            <a:r>
              <a:rPr lang="ru-RU" dirty="0"/>
              <a:t>ж [</a:t>
            </a:r>
            <a:r>
              <a:rPr lang="en-US" dirty="0"/>
              <a:t>ž]</a:t>
            </a:r>
            <a:endParaRPr lang="ru-RU" dirty="0"/>
          </a:p>
          <a:p>
            <a:r>
              <a:rPr lang="ru-RU" dirty="0"/>
              <a:t>З</a:t>
            </a:r>
            <a:r>
              <a:rPr lang="en-US" dirty="0"/>
              <a:t> </a:t>
            </a:r>
            <a:r>
              <a:rPr lang="ru-RU" dirty="0"/>
              <a:t>з [</a:t>
            </a:r>
            <a:r>
              <a:rPr lang="en-US" dirty="0"/>
              <a:t>z]</a:t>
            </a:r>
            <a:endParaRPr lang="ru-RU" dirty="0"/>
          </a:p>
          <a:p>
            <a:r>
              <a:rPr lang="ru-RU" dirty="0"/>
              <a:t>И</a:t>
            </a:r>
            <a:r>
              <a:rPr lang="en-US" dirty="0"/>
              <a:t> </a:t>
            </a:r>
            <a:r>
              <a:rPr lang="ru-RU" dirty="0"/>
              <a:t>и [</a:t>
            </a:r>
            <a:r>
              <a:rPr lang="en-US" dirty="0" err="1"/>
              <a:t>i</a:t>
            </a:r>
            <a:r>
              <a:rPr lang="en-US" dirty="0"/>
              <a:t>]</a:t>
            </a:r>
            <a:endParaRPr lang="ru-RU" dirty="0"/>
          </a:p>
          <a:p>
            <a:r>
              <a:rPr lang="ru-RU" dirty="0"/>
              <a:t>Й</a:t>
            </a:r>
            <a:r>
              <a:rPr lang="en-US" dirty="0"/>
              <a:t> </a:t>
            </a:r>
            <a:r>
              <a:rPr lang="ru-RU" dirty="0"/>
              <a:t>й [</a:t>
            </a:r>
            <a:r>
              <a:rPr lang="en-US" dirty="0"/>
              <a:t>j]</a:t>
            </a:r>
            <a:endParaRPr lang="ru-RU" dirty="0"/>
          </a:p>
          <a:p>
            <a:r>
              <a:rPr lang="ru-RU" dirty="0"/>
              <a:t>Л</a:t>
            </a:r>
            <a:r>
              <a:rPr lang="en-US" dirty="0"/>
              <a:t> </a:t>
            </a:r>
            <a:r>
              <a:rPr lang="ru-RU" dirty="0"/>
              <a:t>л [</a:t>
            </a:r>
            <a:r>
              <a:rPr lang="en-US" dirty="0"/>
              <a:t>l]</a:t>
            </a:r>
            <a:endParaRPr lang="cs-CZ" dirty="0"/>
          </a:p>
          <a:p>
            <a:r>
              <a:rPr lang="ru-RU" sz="2800" dirty="0"/>
              <a:t>П </a:t>
            </a:r>
            <a:r>
              <a:rPr lang="ru-RU" sz="2800" dirty="0" err="1"/>
              <a:t>п</a:t>
            </a:r>
            <a:r>
              <a:rPr lang="ru-RU" sz="2800" dirty="0"/>
              <a:t> [</a:t>
            </a:r>
            <a:r>
              <a:rPr lang="en-US" sz="2800" dirty="0"/>
              <a:t>p]</a:t>
            </a:r>
            <a:endParaRPr lang="ru-RU" sz="2800" dirty="0"/>
          </a:p>
          <a:p>
            <a:endParaRPr lang="ru-RU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1433025-545A-1599-8BE1-6E5F528771CC}"/>
              </a:ext>
            </a:extLst>
          </p:cNvPr>
          <p:cNvSpPr txBox="1"/>
          <p:nvPr/>
        </p:nvSpPr>
        <p:spPr>
          <a:xfrm>
            <a:off x="6520875" y="1692002"/>
            <a:ext cx="42579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/>
              <a:t>Ф</a:t>
            </a:r>
            <a:r>
              <a:rPr lang="en-US" sz="2800" dirty="0"/>
              <a:t> </a:t>
            </a:r>
            <a:r>
              <a:rPr lang="ru-RU" sz="2800" dirty="0"/>
              <a:t>ф [</a:t>
            </a:r>
            <a:r>
              <a:rPr lang="en-US" sz="2800" dirty="0"/>
              <a:t>f]</a:t>
            </a:r>
            <a:endParaRPr lang="ru-RU" sz="2800" dirty="0"/>
          </a:p>
          <a:p>
            <a:pPr algn="l"/>
            <a:r>
              <a:rPr lang="ru-RU" sz="2800" dirty="0"/>
              <a:t>Ц</a:t>
            </a:r>
            <a:r>
              <a:rPr lang="en-US" sz="2800" dirty="0"/>
              <a:t> </a:t>
            </a:r>
            <a:r>
              <a:rPr lang="ru-RU" sz="2800" dirty="0"/>
              <a:t>ц [</a:t>
            </a:r>
            <a:r>
              <a:rPr lang="en-US" sz="2800" dirty="0"/>
              <a:t>c]</a:t>
            </a:r>
            <a:endParaRPr lang="ru-RU" sz="2800" dirty="0"/>
          </a:p>
          <a:p>
            <a:pPr algn="l"/>
            <a:r>
              <a:rPr lang="ru-RU" sz="2800" dirty="0"/>
              <a:t>Ч</a:t>
            </a:r>
            <a:r>
              <a:rPr lang="en-US" sz="2800" dirty="0"/>
              <a:t> </a:t>
            </a:r>
            <a:r>
              <a:rPr lang="ru-RU" sz="2800" dirty="0"/>
              <a:t>ч [</a:t>
            </a:r>
            <a:r>
              <a:rPr lang="en-US" sz="2800" dirty="0"/>
              <a:t>č]</a:t>
            </a:r>
            <a:endParaRPr lang="ru-RU" sz="2800" dirty="0"/>
          </a:p>
          <a:p>
            <a:pPr algn="l"/>
            <a:r>
              <a:rPr lang="ru-RU" sz="2800" dirty="0"/>
              <a:t>Ш</a:t>
            </a:r>
            <a:r>
              <a:rPr lang="en-US" sz="2800" dirty="0"/>
              <a:t> </a:t>
            </a:r>
            <a:r>
              <a:rPr lang="ru-RU" sz="2800" dirty="0"/>
              <a:t>ш [</a:t>
            </a:r>
            <a:r>
              <a:rPr lang="en-US" sz="2800" dirty="0"/>
              <a:t>š]</a:t>
            </a:r>
            <a:endParaRPr lang="cs-CZ" sz="2800" dirty="0"/>
          </a:p>
          <a:p>
            <a:pPr algn="l"/>
            <a:r>
              <a:rPr lang="ru-RU" sz="2800" dirty="0"/>
              <a:t>Щ </a:t>
            </a:r>
            <a:r>
              <a:rPr lang="ru-RU" sz="2800" dirty="0" err="1"/>
              <a:t>щ</a:t>
            </a:r>
            <a:r>
              <a:rPr lang="ru-RU" sz="2800" dirty="0"/>
              <a:t> (</a:t>
            </a:r>
            <a:r>
              <a:rPr lang="cs-CZ" sz="2800" dirty="0" err="1"/>
              <a:t>šč</a:t>
            </a:r>
            <a:r>
              <a:rPr lang="cs-CZ" sz="2800" dirty="0"/>
              <a:t>)</a:t>
            </a:r>
            <a:endParaRPr lang="ru-RU" sz="2800" dirty="0"/>
          </a:p>
          <a:p>
            <a:pPr algn="l"/>
            <a:r>
              <a:rPr lang="ru-RU" sz="2800" dirty="0"/>
              <a:t>ы [</a:t>
            </a:r>
            <a:r>
              <a:rPr lang="en-US" sz="2800" dirty="0"/>
              <a:t>y]</a:t>
            </a:r>
            <a:r>
              <a:rPr lang="ru-RU" sz="2800" dirty="0"/>
              <a:t> </a:t>
            </a:r>
            <a:r>
              <a:rPr lang="cs-CZ" sz="2800" dirty="0"/>
              <a:t>– jen malé</a:t>
            </a:r>
            <a:endParaRPr lang="ru-RU" sz="2800" dirty="0"/>
          </a:p>
          <a:p>
            <a:pPr algn="l"/>
            <a:r>
              <a:rPr lang="ru-RU" sz="2800" dirty="0"/>
              <a:t>ь – </a:t>
            </a:r>
            <a:r>
              <a:rPr lang="cs-CZ" sz="2800" dirty="0"/>
              <a:t>jen malé</a:t>
            </a:r>
            <a:endParaRPr lang="ru-RU" sz="2800" dirty="0"/>
          </a:p>
          <a:p>
            <a:pPr algn="l"/>
            <a:r>
              <a:rPr lang="ru-RU" sz="2800" dirty="0"/>
              <a:t>ъ – </a:t>
            </a:r>
            <a:r>
              <a:rPr lang="cs-CZ" sz="2800" dirty="0"/>
              <a:t>jen malé</a:t>
            </a:r>
          </a:p>
          <a:p>
            <a:pPr algn="l"/>
            <a:r>
              <a:rPr lang="ru-RU" sz="2800" dirty="0"/>
              <a:t>Э</a:t>
            </a:r>
            <a:r>
              <a:rPr lang="en-US" sz="2800" dirty="0"/>
              <a:t> </a:t>
            </a:r>
            <a:r>
              <a:rPr lang="ru-RU" sz="2800" dirty="0"/>
              <a:t>э [</a:t>
            </a:r>
            <a:r>
              <a:rPr lang="en-US" sz="2800" dirty="0"/>
              <a:t>e]</a:t>
            </a:r>
            <a:endParaRPr lang="ru-RU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48260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347</TotalTime>
  <Words>590</Words>
  <Application>Microsoft Office PowerPoint</Application>
  <PresentationFormat>Širokoúhlá obrazovka</PresentationFormat>
  <Paragraphs>128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Ruština pro neruštináře I</vt:lpstr>
      <vt:lpstr>Co je náplní dnešní lekce?</vt:lpstr>
      <vt:lpstr>Základní informace o předmětu</vt:lpstr>
      <vt:lpstr>Ruská klávesnice</vt:lpstr>
      <vt:lpstr>Učebnice Klass!</vt:lpstr>
      <vt:lpstr>Azbuka</vt:lpstr>
      <vt:lpstr>Písmena podobná latince</vt:lpstr>
      <vt:lpstr>Písmena zrádná</vt:lpstr>
      <vt:lpstr>Písmena nová</vt:lpstr>
      <vt:lpstr>Písmena jotovaná</vt:lpstr>
      <vt:lpstr>Jak co nejrychleji na ruštinu?</vt:lpstr>
      <vt:lpstr>Lekce 1 – Мой класс (Moje třída)</vt:lpstr>
      <vt:lpstr>Ruský slovní přízvuk</vt:lpstr>
      <vt:lpstr>Přítomný čas slovesa být</vt:lpstr>
      <vt:lpstr>Domácí úkoly na 20.09.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Stará</dc:creator>
  <cp:lastModifiedBy>Monika Stará</cp:lastModifiedBy>
  <cp:revision>17</cp:revision>
  <cp:lastPrinted>1601-01-01T00:00:00Z</cp:lastPrinted>
  <dcterms:created xsi:type="dcterms:W3CDTF">2022-09-12T14:11:34Z</dcterms:created>
  <dcterms:modified xsi:type="dcterms:W3CDTF">2022-09-13T18:44:07Z</dcterms:modified>
</cp:coreProperties>
</file>