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2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15" d="100"/>
          <a:sy n="115" d="100"/>
        </p:scale>
        <p:origin x="426" y="1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Druhá lekce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Ruština pro </a:t>
            </a:r>
            <a:r>
              <a:rPr lang="cs-CZ" dirty="0" err="1"/>
              <a:t>neruštináře</a:t>
            </a:r>
            <a:r>
              <a:rPr lang="cs-CZ" dirty="0"/>
              <a:t> I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Bc. Monika Stará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2E20A89-7EB0-ED20-B91C-AE983C7967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BCDDA8-4B12-4B66-F6C6-02D096D287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39D908A-7104-3DD6-492C-83B97212E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Sloveso </a:t>
            </a:r>
            <a:r>
              <a:rPr lang="cs-CZ" i="1" dirty="0"/>
              <a:t>mít</a:t>
            </a:r>
            <a:r>
              <a:rPr lang="cs-CZ" dirty="0"/>
              <a:t> v tázací větě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1C05F43-5677-86BC-D418-BAEA621A1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63535"/>
            <a:ext cx="10753200" cy="4568465"/>
          </a:xfrm>
        </p:spPr>
        <p:txBody>
          <a:bodyPr/>
          <a:lstStyle/>
          <a:p>
            <a:r>
              <a:rPr lang="cs-CZ" dirty="0"/>
              <a:t>Stejná pravidla jako v oznamovacích větách.</a:t>
            </a:r>
          </a:p>
          <a:p>
            <a:endParaRPr lang="cs-CZ" dirty="0"/>
          </a:p>
          <a:p>
            <a:r>
              <a:rPr lang="ru-RU" dirty="0"/>
              <a:t>У вас </a:t>
            </a:r>
            <a:r>
              <a:rPr lang="ru-RU" b="1" dirty="0"/>
              <a:t>есть</a:t>
            </a:r>
            <a:r>
              <a:rPr lang="ru-RU" dirty="0"/>
              <a:t> машина? – </a:t>
            </a:r>
            <a:r>
              <a:rPr lang="cs-CZ" dirty="0"/>
              <a:t>Máte auto?</a:t>
            </a:r>
          </a:p>
          <a:p>
            <a:r>
              <a:rPr lang="ru-RU" dirty="0"/>
              <a:t>У тебя </a:t>
            </a:r>
            <a:r>
              <a:rPr lang="ru-RU" b="1" dirty="0"/>
              <a:t>новый</a:t>
            </a:r>
            <a:r>
              <a:rPr lang="ru-RU" dirty="0"/>
              <a:t> компьютер? – </a:t>
            </a:r>
            <a:r>
              <a:rPr lang="cs-CZ" dirty="0"/>
              <a:t>Máš nový počítač</a:t>
            </a:r>
            <a:r>
              <a:rPr lang="ru-RU" dirty="0"/>
              <a:t>?</a:t>
            </a:r>
          </a:p>
          <a:p>
            <a:endParaRPr lang="ru-RU" dirty="0"/>
          </a:p>
          <a:p>
            <a:r>
              <a:rPr lang="cs-CZ" u="sng" dirty="0"/>
              <a:t>Kladná odpověď </a:t>
            </a:r>
            <a:r>
              <a:rPr lang="cs-CZ" dirty="0"/>
              <a:t>– </a:t>
            </a:r>
            <a:r>
              <a:rPr lang="ru-RU" dirty="0"/>
              <a:t>Да./Да, есть./Да, у меня есть.</a:t>
            </a:r>
          </a:p>
          <a:p>
            <a:endParaRPr lang="ru-RU" dirty="0"/>
          </a:p>
          <a:p>
            <a:r>
              <a:rPr lang="cs-CZ" u="sng" dirty="0"/>
              <a:t>Záporná odpověď </a:t>
            </a:r>
            <a:r>
              <a:rPr lang="cs-CZ" dirty="0"/>
              <a:t>se tvoří pomocí částice </a:t>
            </a:r>
            <a:r>
              <a:rPr lang="ru-RU" b="1" dirty="0"/>
              <a:t>нет</a:t>
            </a:r>
            <a:r>
              <a:rPr lang="ru-RU" dirty="0"/>
              <a:t> </a:t>
            </a:r>
            <a:r>
              <a:rPr lang="cs-CZ" dirty="0"/>
              <a:t>+ </a:t>
            </a:r>
            <a:r>
              <a:rPr lang="cs-CZ" b="1" dirty="0"/>
              <a:t>2. pád</a:t>
            </a:r>
            <a:r>
              <a:rPr lang="cs-CZ" dirty="0"/>
              <a:t>.</a:t>
            </a:r>
            <a:r>
              <a:rPr lang="ru-RU" dirty="0"/>
              <a:t> </a:t>
            </a:r>
          </a:p>
          <a:p>
            <a:endParaRPr lang="ru-RU" dirty="0"/>
          </a:p>
          <a:p>
            <a:r>
              <a:rPr lang="ru-RU" dirty="0"/>
              <a:t>У бабушки есть кошка? – У неё </a:t>
            </a:r>
            <a:r>
              <a:rPr lang="ru-RU" b="1" dirty="0"/>
              <a:t>нет</a:t>
            </a:r>
            <a:r>
              <a:rPr lang="ru-RU" dirty="0"/>
              <a:t> кошк</a:t>
            </a:r>
            <a:r>
              <a:rPr lang="ru-RU" b="1" dirty="0"/>
              <a:t>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2481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821C6EE-F78E-41E6-8BD6-6DF3FA0796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165838-7832-431C-A4F6-C59048391F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0AD05B-39D0-C8E6-038A-5986E69A6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Sloveso </a:t>
            </a:r>
            <a:r>
              <a:rPr lang="cs-CZ" i="1" dirty="0"/>
              <a:t>mít</a:t>
            </a:r>
            <a:r>
              <a:rPr lang="cs-CZ" dirty="0"/>
              <a:t> ve spojení </a:t>
            </a:r>
            <a:r>
              <a:rPr lang="cs-CZ" i="1" dirty="0"/>
              <a:t>mít rád</a:t>
            </a:r>
            <a:endParaRPr lang="ru-RU" i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5C4B24A-40E7-359C-1477-2FB20479E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Mít rád = </a:t>
            </a:r>
            <a:r>
              <a:rPr lang="ru-RU" dirty="0"/>
              <a:t>любить</a:t>
            </a:r>
          </a:p>
          <a:p>
            <a:r>
              <a:rPr lang="ru-RU" dirty="0"/>
              <a:t>Я люблю торт. – </a:t>
            </a:r>
            <a:r>
              <a:rPr lang="cs-CZ" dirty="0"/>
              <a:t>Mám ráda dort.</a:t>
            </a:r>
            <a:endParaRPr lang="ru-RU" dirty="0"/>
          </a:p>
          <a:p>
            <a:r>
              <a:rPr lang="ru-RU" dirty="0"/>
              <a:t>Она любит свою семью. – </a:t>
            </a:r>
            <a:r>
              <a:rPr lang="cs-CZ" dirty="0"/>
              <a:t>Ona má rada svou rodinu.</a:t>
            </a:r>
          </a:p>
          <a:p>
            <a:endParaRPr lang="ru-RU" dirty="0"/>
          </a:p>
          <a:p>
            <a:r>
              <a:rPr lang="cs-CZ" u="sng" dirty="0"/>
              <a:t>Časování slovesa </a:t>
            </a:r>
            <a:r>
              <a:rPr lang="ru-RU" b="1" u="sng" dirty="0"/>
              <a:t>любить</a:t>
            </a:r>
            <a:r>
              <a:rPr lang="ru-RU" u="sng" dirty="0"/>
              <a:t>.</a:t>
            </a:r>
          </a:p>
          <a:p>
            <a:endParaRPr lang="cs-CZ" dirty="0"/>
          </a:p>
          <a:p>
            <a:r>
              <a:rPr lang="ru-RU" dirty="0"/>
              <a:t>Я люблю</a:t>
            </a:r>
          </a:p>
          <a:p>
            <a:r>
              <a:rPr lang="ru-RU" dirty="0"/>
              <a:t>Ты любишь </a:t>
            </a:r>
          </a:p>
          <a:p>
            <a:r>
              <a:rPr lang="ru-RU" dirty="0"/>
              <a:t>Он, она, оно любит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262F5E8-1539-A61B-5A3D-6A5836A5D759}"/>
              </a:ext>
            </a:extLst>
          </p:cNvPr>
          <p:cNvSpPr txBox="1"/>
          <p:nvPr/>
        </p:nvSpPr>
        <p:spPr>
          <a:xfrm>
            <a:off x="4954383" y="4447005"/>
            <a:ext cx="30590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800" dirty="0">
                <a:latin typeface="+mn-lt"/>
              </a:rPr>
              <a:t>Мы любим</a:t>
            </a:r>
          </a:p>
          <a:p>
            <a:pPr algn="l"/>
            <a:r>
              <a:rPr lang="ru-RU" sz="2800" dirty="0">
                <a:latin typeface="+mn-lt"/>
              </a:rPr>
              <a:t>Вы любите</a:t>
            </a:r>
          </a:p>
          <a:p>
            <a:pPr algn="l"/>
            <a:r>
              <a:rPr lang="ru-RU" sz="2800" dirty="0">
                <a:latin typeface="+mn-lt"/>
              </a:rPr>
              <a:t>Они любят</a:t>
            </a:r>
          </a:p>
        </p:txBody>
      </p:sp>
    </p:spTree>
    <p:extLst>
      <p:ext uri="{BB962C8B-B14F-4D97-AF65-F5344CB8AC3E}">
        <p14:creationId xmlns:p14="http://schemas.microsoft.com/office/powerpoint/2010/main" val="346547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7162502-71BA-E49F-15B5-5B5DFFF35E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AAB00A1-AAEA-7B42-4386-04AB4062DA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8BC6A0-9FD4-E319-EF29-C9E17D8DB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úkoly na 27.9.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3BCB0C9-115E-D689-AF4E-AE1CD2BC0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46909"/>
            <a:ext cx="10753200" cy="5079076"/>
          </a:xfrm>
        </p:spPr>
        <p:txBody>
          <a:bodyPr/>
          <a:lstStyle/>
          <a:p>
            <a:r>
              <a:rPr lang="cs-CZ" sz="2000" dirty="0"/>
              <a:t>Strana 102, cvičení 13 (Názvy měst – pouze přečíst)</a:t>
            </a:r>
          </a:p>
          <a:p>
            <a:endParaRPr lang="cs-CZ" sz="2000" dirty="0"/>
          </a:p>
          <a:p>
            <a:r>
              <a:rPr lang="cs-CZ" sz="2000" dirty="0"/>
              <a:t>Dokončit cvičení 2 na straně 104</a:t>
            </a:r>
          </a:p>
          <a:p>
            <a:endParaRPr lang="cs-CZ" sz="2000" dirty="0"/>
          </a:p>
          <a:p>
            <a:r>
              <a:rPr lang="cs-CZ" sz="2000" dirty="0"/>
              <a:t>Strana 104, cvičení 3 (Každé slovo alespoň jednou)</a:t>
            </a:r>
          </a:p>
          <a:p>
            <a:endParaRPr lang="cs-CZ" sz="2000" dirty="0"/>
          </a:p>
          <a:p>
            <a:r>
              <a:rPr lang="cs-CZ" sz="2000" dirty="0"/>
              <a:t>Strana 27, cvičení 4.</a:t>
            </a:r>
          </a:p>
          <a:p>
            <a:endParaRPr lang="cs-CZ" sz="2000" dirty="0"/>
          </a:p>
          <a:p>
            <a:r>
              <a:rPr lang="cs-CZ" sz="2000" dirty="0"/>
              <a:t>Strana 107, cvičení 11</a:t>
            </a:r>
          </a:p>
          <a:p>
            <a:endParaRPr lang="cs-CZ" dirty="0"/>
          </a:p>
          <a:p>
            <a:r>
              <a:rPr lang="cs-CZ" sz="2000" dirty="0"/>
              <a:t>Strana 108, cvičení 16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7735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105E2D8-69C2-7CA7-C7FA-9DB14038E0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5E475B-CD52-7848-C3A0-1867255E7B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F64A5B-B122-753E-8535-399CD0618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Náplň dnešní hodiny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2B030C-8B9D-8F5D-C7ED-365E137EA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Opakování</a:t>
            </a:r>
          </a:p>
          <a:p>
            <a:endParaRPr lang="cs-CZ" dirty="0"/>
          </a:p>
          <a:p>
            <a:r>
              <a:rPr lang="cs-CZ" dirty="0"/>
              <a:t>Vyjadřování slovesa být v ruštině</a:t>
            </a:r>
          </a:p>
          <a:p>
            <a:endParaRPr lang="cs-CZ" dirty="0"/>
          </a:p>
          <a:p>
            <a:r>
              <a:rPr lang="cs-CZ" dirty="0"/>
              <a:t>Slovní přízvuk v ruštině</a:t>
            </a:r>
          </a:p>
          <a:p>
            <a:endParaRPr lang="cs-CZ" dirty="0"/>
          </a:p>
          <a:p>
            <a:r>
              <a:rPr lang="cs-CZ" dirty="0"/>
              <a:t>Druhá lekce – Moje rodina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8763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060D3C2-14C5-95BA-B842-4B17F3DF48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83395B-B9AD-2A3F-A6D2-C1DD1B1059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2FDD950-DEBF-8F7F-4E85-9B3148B92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BCFFA7C-8E39-3BA4-B4EF-66E373364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Ahoj! (při setkání s kamarádem)</a:t>
            </a:r>
          </a:p>
          <a:p>
            <a:r>
              <a:rPr lang="cs-CZ" dirty="0"/>
              <a:t>Ahoj! (při loučení s kamarádem) </a:t>
            </a:r>
          </a:p>
          <a:p>
            <a:r>
              <a:rPr lang="cs-CZ" dirty="0"/>
              <a:t>Dobrý den!</a:t>
            </a:r>
          </a:p>
          <a:p>
            <a:r>
              <a:rPr lang="cs-CZ" dirty="0"/>
              <a:t>Na shledanou!</a:t>
            </a:r>
          </a:p>
          <a:p>
            <a:r>
              <a:rPr lang="cs-CZ" dirty="0"/>
              <a:t>Jak se máš?</a:t>
            </a:r>
          </a:p>
          <a:p>
            <a:r>
              <a:rPr lang="cs-CZ" dirty="0"/>
              <a:t>Děkuji, dobře</a:t>
            </a:r>
          </a:p>
          <a:p>
            <a:r>
              <a:rPr lang="cs-CZ" dirty="0"/>
              <a:t>A jak se máš ty?</a:t>
            </a:r>
          </a:p>
          <a:p>
            <a:r>
              <a:rPr lang="cs-CZ" dirty="0"/>
              <a:t>Jak se jmenuješ?</a:t>
            </a:r>
          </a:p>
          <a:p>
            <a:r>
              <a:rPr lang="cs-CZ" dirty="0"/>
              <a:t>Jmenuji se…….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659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2307CC0-20A6-6485-F106-139523DA1F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342353-781E-F5F5-38E4-8B24BA6E68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26FCD9-7FAC-9E1B-4F29-611C96764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Přítomný čas slovesa být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9E3E3F5-4181-B5C0-89C1-CB5F7C6E9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přítomném čase ruština nevyjadřuje tvar slovesa </a:t>
            </a:r>
            <a:r>
              <a:rPr lang="cs-CZ" b="1" i="1" dirty="0"/>
              <a:t>být.</a:t>
            </a:r>
          </a:p>
          <a:p>
            <a:endParaRPr lang="cs-CZ" dirty="0"/>
          </a:p>
          <a:p>
            <a:r>
              <a:rPr lang="ru-RU" dirty="0"/>
              <a:t>Кто это? – </a:t>
            </a:r>
            <a:r>
              <a:rPr lang="cs-CZ" dirty="0"/>
              <a:t>Kdo </a:t>
            </a:r>
            <a:r>
              <a:rPr lang="cs-CZ" b="1" dirty="0"/>
              <a:t>je</a:t>
            </a:r>
            <a:r>
              <a:rPr lang="cs-CZ" dirty="0"/>
              <a:t> to?</a:t>
            </a:r>
            <a:endParaRPr lang="ru-RU" dirty="0"/>
          </a:p>
          <a:p>
            <a:r>
              <a:rPr lang="ru-RU" dirty="0"/>
              <a:t>Это мама.</a:t>
            </a:r>
            <a:r>
              <a:rPr lang="cs-CZ" dirty="0"/>
              <a:t> – To </a:t>
            </a:r>
            <a:r>
              <a:rPr lang="cs-CZ" b="1" dirty="0"/>
              <a:t>je</a:t>
            </a:r>
            <a:r>
              <a:rPr lang="cs-CZ" dirty="0"/>
              <a:t> máma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Что это?</a:t>
            </a:r>
            <a:r>
              <a:rPr lang="cs-CZ" dirty="0"/>
              <a:t> – Co </a:t>
            </a:r>
            <a:r>
              <a:rPr lang="cs-CZ" b="1" dirty="0"/>
              <a:t>je</a:t>
            </a:r>
            <a:r>
              <a:rPr lang="cs-CZ" dirty="0"/>
              <a:t> to?</a:t>
            </a:r>
            <a:endParaRPr lang="ru-RU" dirty="0"/>
          </a:p>
          <a:p>
            <a:r>
              <a:rPr lang="ru-RU" dirty="0"/>
              <a:t>Это кот.</a:t>
            </a:r>
            <a:r>
              <a:rPr lang="cs-CZ" dirty="0"/>
              <a:t> – To </a:t>
            </a:r>
            <a:r>
              <a:rPr lang="cs-CZ" b="1" dirty="0"/>
              <a:t>je</a:t>
            </a:r>
            <a:r>
              <a:rPr lang="cs-CZ" dirty="0"/>
              <a:t> kočka.</a:t>
            </a:r>
            <a:endParaRPr lang="ru-RU" dirty="0"/>
          </a:p>
          <a:p>
            <a:endParaRPr lang="ru-RU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1911113-6F10-48FD-9DCE-519E61CD5219}"/>
              </a:ext>
            </a:extLst>
          </p:cNvPr>
          <p:cNvSpPr txBox="1"/>
          <p:nvPr/>
        </p:nvSpPr>
        <p:spPr>
          <a:xfrm>
            <a:off x="6012957" y="2547372"/>
            <a:ext cx="506247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2800" dirty="0">
                <a:latin typeface="+mn-lt"/>
              </a:rPr>
              <a:t>Кто там? </a:t>
            </a:r>
            <a:r>
              <a:rPr lang="cs-CZ" sz="2800" dirty="0">
                <a:latin typeface="+mn-lt"/>
              </a:rPr>
              <a:t>– Kdo </a:t>
            </a:r>
            <a:r>
              <a:rPr lang="cs-CZ" sz="2800" b="1" dirty="0">
                <a:latin typeface="+mn-lt"/>
              </a:rPr>
              <a:t>je</a:t>
            </a:r>
            <a:r>
              <a:rPr lang="cs-CZ" sz="2800" dirty="0">
                <a:latin typeface="+mn-lt"/>
              </a:rPr>
              <a:t> tam?</a:t>
            </a:r>
          </a:p>
          <a:p>
            <a:r>
              <a:rPr lang="ru-RU" sz="2800" dirty="0">
                <a:latin typeface="+mn-lt"/>
              </a:rPr>
              <a:t>Это я – </a:t>
            </a:r>
            <a:r>
              <a:rPr lang="cs-CZ" sz="2800" dirty="0">
                <a:latin typeface="+mn-lt"/>
              </a:rPr>
              <a:t>To </a:t>
            </a:r>
            <a:r>
              <a:rPr lang="cs-CZ" sz="2800" b="1" dirty="0">
                <a:latin typeface="+mn-lt"/>
              </a:rPr>
              <a:t>jsem</a:t>
            </a:r>
            <a:r>
              <a:rPr lang="cs-CZ" sz="2800" dirty="0">
                <a:latin typeface="+mn-lt"/>
              </a:rPr>
              <a:t> já.</a:t>
            </a:r>
            <a:endParaRPr lang="ru-RU" sz="2800" dirty="0">
              <a:latin typeface="+mn-lt"/>
            </a:endParaRPr>
          </a:p>
          <a:p>
            <a:pPr algn="l"/>
            <a:endParaRPr lang="ru-RU" sz="2800" dirty="0">
              <a:latin typeface="+mn-lt"/>
            </a:endParaRPr>
          </a:p>
          <a:p>
            <a:pPr algn="l"/>
            <a:r>
              <a:rPr lang="ru-RU" sz="2800" dirty="0">
                <a:latin typeface="+mn-lt"/>
              </a:rPr>
              <a:t>Где папа? </a:t>
            </a:r>
            <a:r>
              <a:rPr lang="cs-CZ" sz="2800" dirty="0">
                <a:latin typeface="+mn-lt"/>
              </a:rPr>
              <a:t>– Kde </a:t>
            </a:r>
            <a:r>
              <a:rPr lang="cs-CZ" sz="2800" b="1" dirty="0">
                <a:latin typeface="+mn-lt"/>
              </a:rPr>
              <a:t>je</a:t>
            </a:r>
            <a:r>
              <a:rPr lang="cs-CZ" sz="2800" dirty="0">
                <a:latin typeface="+mn-lt"/>
              </a:rPr>
              <a:t> táta?</a:t>
            </a:r>
          </a:p>
          <a:p>
            <a:pPr algn="l"/>
            <a:r>
              <a:rPr lang="ru-RU" sz="2800" dirty="0">
                <a:latin typeface="+mn-lt"/>
              </a:rPr>
              <a:t>Он там – </a:t>
            </a:r>
            <a:r>
              <a:rPr lang="cs-CZ" sz="2800" dirty="0">
                <a:latin typeface="+mn-lt"/>
              </a:rPr>
              <a:t>On </a:t>
            </a:r>
            <a:r>
              <a:rPr lang="cs-CZ" sz="2800" b="1" dirty="0">
                <a:latin typeface="+mn-lt"/>
              </a:rPr>
              <a:t>je</a:t>
            </a:r>
            <a:r>
              <a:rPr lang="cs-CZ" sz="2800" dirty="0">
                <a:latin typeface="+mn-lt"/>
              </a:rPr>
              <a:t> tam.</a:t>
            </a:r>
          </a:p>
        </p:txBody>
      </p:sp>
    </p:spTree>
    <p:extLst>
      <p:ext uri="{BB962C8B-B14F-4D97-AF65-F5344CB8AC3E}">
        <p14:creationId xmlns:p14="http://schemas.microsoft.com/office/powerpoint/2010/main" val="57062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642A40C-0D35-0E7D-A1BF-B5CD6D309E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C0F31F1-CE53-3162-CD81-69C4543BB0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B382BB7-9B1A-FCB8-FC3F-4B901E319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Ruský slovní přízvuk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0D4DDF9-594F-D4A0-2FF3-DECAD63BD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787998"/>
          </a:xfrm>
        </p:spPr>
        <p:txBody>
          <a:bodyPr/>
          <a:lstStyle/>
          <a:p>
            <a:r>
              <a:rPr lang="cs-CZ" sz="1800" dirty="0"/>
              <a:t>Samohlásky pod přízvukem se nemění a vyslovujeme je tedy tak, jak se píší. Vyslovujeme je ale s větším důrazem a jsou delší než v češtině.</a:t>
            </a:r>
          </a:p>
          <a:p>
            <a:endParaRPr lang="cs-CZ" sz="1800" dirty="0"/>
          </a:p>
          <a:p>
            <a:r>
              <a:rPr lang="cs-CZ" sz="1800" dirty="0"/>
              <a:t>Nepřízvučné slabiky se vyslovují slabě – redukují se.</a:t>
            </a:r>
          </a:p>
          <a:p>
            <a:endParaRPr lang="cs-CZ" sz="1800" dirty="0"/>
          </a:p>
          <a:p>
            <a:r>
              <a:rPr lang="cs-CZ" sz="1800" dirty="0"/>
              <a:t>Nejvíce podléhají redukci samohlásky (</a:t>
            </a:r>
            <a:r>
              <a:rPr lang="ru-RU" sz="1800" dirty="0"/>
              <a:t>а), (о), (е), (я)</a:t>
            </a:r>
            <a:r>
              <a:rPr lang="cs-CZ" sz="1800" dirty="0"/>
              <a:t>.</a:t>
            </a:r>
            <a:endParaRPr lang="ru-RU" sz="1800" dirty="0"/>
          </a:p>
          <a:p>
            <a:endParaRPr lang="ru-RU" sz="1800" dirty="0"/>
          </a:p>
          <a:p>
            <a:r>
              <a:rPr lang="cs-CZ" sz="1800" dirty="0"/>
              <a:t>Samohláska </a:t>
            </a:r>
            <a:r>
              <a:rPr lang="ru-RU" sz="1800" dirty="0"/>
              <a:t>(ё)</a:t>
            </a:r>
            <a:r>
              <a:rPr lang="cs-CZ" sz="1800" dirty="0"/>
              <a:t> je vždy přízvučná.</a:t>
            </a:r>
          </a:p>
          <a:p>
            <a:endParaRPr lang="cs-CZ" sz="2000" dirty="0"/>
          </a:p>
          <a:p>
            <a:r>
              <a:rPr lang="cs-CZ" sz="1800" dirty="0"/>
              <a:t>Některá slova se od sebe liší jen přízvukem.</a:t>
            </a:r>
          </a:p>
        </p:txBody>
      </p:sp>
    </p:spTree>
    <p:extLst>
      <p:ext uri="{BB962C8B-B14F-4D97-AF65-F5344CB8AC3E}">
        <p14:creationId xmlns:p14="http://schemas.microsoft.com/office/powerpoint/2010/main" val="327824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F2095BC-73E9-826A-B8F2-8E3D909B34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6</a:t>
            </a:fld>
            <a:endParaRPr lang="cs-CZ" altLang="cs-CZ" noProof="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9AA5C32-2EA7-64B5-96AC-F0DFE164E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Lekce 2 – </a:t>
            </a:r>
            <a:r>
              <a:rPr lang="ru-RU" sz="4000" dirty="0"/>
              <a:t>Моя семья</a:t>
            </a:r>
            <a:r>
              <a:rPr lang="cs-CZ" sz="4000" dirty="0"/>
              <a:t> (Moje rodina)</a:t>
            </a:r>
            <a:endParaRPr lang="ru-RU" sz="4000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5825B4F-B642-38BE-D9EC-0D2BC44C68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543ADF-85FE-DBD3-B3B3-FA7CD9BF27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Co je u nás nového? - Mateřská škola Koloveč">
            <a:extLst>
              <a:ext uri="{FF2B5EF4-FFF2-40B4-BE49-F238E27FC236}">
                <a16:creationId xmlns:a16="http://schemas.microsoft.com/office/drawing/2014/main" id="{29D8B7D8-CFAE-B827-9398-B1DE96FBC3B9}"/>
              </a:ext>
            </a:extLst>
          </p:cNvPr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8" b="2018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9938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EDC630F-6F5F-0F07-246A-54BC785437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770DB8-DB9B-77F2-1710-514FCCD846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470F1A-CDBE-D0C3-93A3-2E0FFC80B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Osobní a přivlastňovací zájmena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04A2A59-532E-F2A2-B219-928093278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1601"/>
            <a:ext cx="10753200" cy="5270268"/>
          </a:xfrm>
        </p:spPr>
        <p:txBody>
          <a:bodyPr/>
          <a:lstStyle/>
          <a:p>
            <a:r>
              <a:rPr lang="cs-CZ" sz="2400" dirty="0"/>
              <a:t>Ruská </a:t>
            </a:r>
            <a:r>
              <a:rPr lang="cs-CZ" sz="2400" u="sng" dirty="0"/>
              <a:t>osobní</a:t>
            </a:r>
            <a:r>
              <a:rPr lang="cs-CZ" sz="2400" dirty="0"/>
              <a:t> zájmena jsou shodná s českými.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ru-RU" sz="2400" dirty="0"/>
              <a:t>*</a:t>
            </a:r>
            <a:r>
              <a:rPr lang="cs-CZ" sz="2400" dirty="0"/>
              <a:t> Ve 3. osobě mn. č. existuje pouze jeden tvar pro všechny rody!</a:t>
            </a:r>
          </a:p>
          <a:p>
            <a:endParaRPr lang="cs-CZ" sz="2400" dirty="0"/>
          </a:p>
          <a:p>
            <a:r>
              <a:rPr lang="cs-CZ" sz="2400" dirty="0"/>
              <a:t>Vybraná </a:t>
            </a:r>
            <a:r>
              <a:rPr lang="cs-CZ" sz="2400" u="sng" dirty="0"/>
              <a:t>přivlastňovací</a:t>
            </a:r>
            <a:r>
              <a:rPr lang="cs-CZ" sz="2400" dirty="0"/>
              <a:t> zájmena</a:t>
            </a:r>
            <a:r>
              <a:rPr lang="ru-RU" sz="2400" dirty="0"/>
              <a:t>.</a:t>
            </a:r>
            <a:endParaRPr lang="cs-CZ" sz="2400" dirty="0"/>
          </a:p>
          <a:p>
            <a:endParaRPr lang="cs-CZ" dirty="0"/>
          </a:p>
          <a:p>
            <a:endParaRPr lang="cs-CZ" dirty="0"/>
          </a:p>
          <a:p>
            <a:r>
              <a:rPr lang="cs-CZ" sz="2400" dirty="0"/>
              <a:t>Na rozdíl od češtiny mají zájmena ženského rodu na konci </a:t>
            </a:r>
            <a:r>
              <a:rPr lang="ru-RU" sz="2400" dirty="0"/>
              <a:t>а </a:t>
            </a:r>
            <a:r>
              <a:rPr lang="cs-CZ" sz="2400" dirty="0"/>
              <a:t>nebo</a:t>
            </a:r>
            <a:r>
              <a:rPr lang="ru-RU" sz="2400" dirty="0"/>
              <a:t> я </a:t>
            </a:r>
            <a:r>
              <a:rPr lang="cs-CZ" sz="2400" dirty="0"/>
              <a:t>!</a:t>
            </a:r>
            <a:endParaRPr lang="ru-RU" sz="2400" dirty="0"/>
          </a:p>
        </p:txBody>
      </p:sp>
      <p:graphicFrame>
        <p:nvGraphicFramePr>
          <p:cNvPr id="7" name="Tabulka 7">
            <a:extLst>
              <a:ext uri="{FF2B5EF4-FFF2-40B4-BE49-F238E27FC236}">
                <a16:creationId xmlns:a16="http://schemas.microsoft.com/office/drawing/2014/main" id="{C1BDCF44-FCA7-8160-4053-7D6B7334B4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090832"/>
              </p:ext>
            </p:extLst>
          </p:nvPr>
        </p:nvGraphicFramePr>
        <p:xfrm>
          <a:off x="718800" y="1859280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00176653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89505611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58569699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63243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já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my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147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ty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873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он, она, оно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on, ona, ono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они*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oni, ony, ona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3990598"/>
                  </a:ext>
                </a:extLst>
              </a:tr>
            </a:tbl>
          </a:graphicData>
        </a:graphic>
      </p:graphicFrame>
      <p:graphicFrame>
        <p:nvGraphicFramePr>
          <p:cNvPr id="9" name="Tabulka 9">
            <a:extLst>
              <a:ext uri="{FF2B5EF4-FFF2-40B4-BE49-F238E27FC236}">
                <a16:creationId xmlns:a16="http://schemas.microsoft.com/office/drawing/2014/main" id="{2D6EF257-5B3C-A2B2-15F6-8A42A9966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806937"/>
              </p:ext>
            </p:extLst>
          </p:nvPr>
        </p:nvGraphicFramePr>
        <p:xfrm>
          <a:off x="718800" y="4683323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00366551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79793670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287586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613283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мой, моя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můj, moje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наш, наша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náš, naše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096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твой, твоя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tvůj, tvoje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ваш, ваша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váš, vaše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553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0493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FF87A9A-8ABD-5A14-42E1-F4EA698C3F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B728ABC-3957-AC31-0459-3195A1C54A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F263BA-E81D-BE98-89A2-07924618F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152212"/>
            <a:ext cx="10753200" cy="451576"/>
          </a:xfrm>
        </p:spPr>
        <p:txBody>
          <a:bodyPr/>
          <a:lstStyle/>
          <a:p>
            <a:r>
              <a:rPr lang="cs-CZ" dirty="0"/>
              <a:t>Sloveso </a:t>
            </a:r>
            <a:r>
              <a:rPr lang="cs-CZ" i="1" dirty="0"/>
              <a:t>mít</a:t>
            </a:r>
            <a:r>
              <a:rPr lang="cs-CZ" dirty="0"/>
              <a:t> v oznamovací větě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876C18B-F074-7168-307D-A23265579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731521"/>
            <a:ext cx="10753200" cy="5496479"/>
          </a:xfrm>
        </p:spPr>
        <p:txBody>
          <a:bodyPr/>
          <a:lstStyle/>
          <a:p>
            <a:r>
              <a:rPr lang="cs-CZ" sz="2400" dirty="0"/>
              <a:t>Sloveso </a:t>
            </a:r>
            <a:r>
              <a:rPr lang="cs-CZ" sz="2400" b="1" dirty="0"/>
              <a:t>mít</a:t>
            </a:r>
            <a:r>
              <a:rPr lang="cs-CZ" sz="2400" dirty="0"/>
              <a:t> je v ruštině zastoupeno předložkovou </a:t>
            </a:r>
            <a:r>
              <a:rPr lang="ru-RU" sz="2400" b="1" dirty="0"/>
              <a:t>у</a:t>
            </a:r>
            <a:r>
              <a:rPr lang="ru-RU" sz="2400" dirty="0"/>
              <a:t> </a:t>
            </a:r>
            <a:r>
              <a:rPr lang="cs-CZ" sz="2400" dirty="0"/>
              <a:t>vazbou + podstatné jméno/osobní zájmeno v </a:t>
            </a:r>
            <a:r>
              <a:rPr lang="cs-CZ" sz="2400" b="1" dirty="0"/>
              <a:t>2. pádě</a:t>
            </a:r>
            <a:r>
              <a:rPr lang="cs-CZ" sz="2400" dirty="0"/>
              <a:t>.</a:t>
            </a:r>
            <a:endParaRPr lang="ru-RU" sz="2400" dirty="0"/>
          </a:p>
          <a:p>
            <a:endParaRPr lang="ru-RU" sz="2400" dirty="0"/>
          </a:p>
          <a:p>
            <a:r>
              <a:rPr lang="ru-RU" sz="2400" dirty="0"/>
              <a:t>У </a:t>
            </a:r>
            <a:r>
              <a:rPr lang="ru-RU" sz="2400" b="1" dirty="0"/>
              <a:t>меня</a:t>
            </a:r>
            <a:r>
              <a:rPr lang="ru-RU" sz="2400" dirty="0"/>
              <a:t> сто крон.</a:t>
            </a:r>
            <a:r>
              <a:rPr lang="cs-CZ" sz="2400" dirty="0"/>
              <a:t> – Mám sto korun.</a:t>
            </a:r>
            <a:endParaRPr lang="ru-RU" sz="2400" dirty="0"/>
          </a:p>
          <a:p>
            <a:r>
              <a:rPr lang="ru-RU" sz="2400" dirty="0"/>
              <a:t>У </a:t>
            </a:r>
            <a:r>
              <a:rPr lang="ru-RU" sz="2400" b="1" dirty="0"/>
              <a:t>тебя</a:t>
            </a:r>
            <a:r>
              <a:rPr lang="ru-RU" sz="2400" dirty="0"/>
              <a:t> кот.</a:t>
            </a:r>
            <a:r>
              <a:rPr lang="cs-CZ" sz="2400" dirty="0"/>
              <a:t> – Ty máš kočku.</a:t>
            </a:r>
            <a:endParaRPr lang="ru-RU" sz="2400" dirty="0"/>
          </a:p>
          <a:p>
            <a:r>
              <a:rPr lang="ru-RU" sz="2400" dirty="0"/>
              <a:t>У </a:t>
            </a:r>
            <a:r>
              <a:rPr lang="ru-RU" sz="2400" b="1" dirty="0"/>
              <a:t>сестры</a:t>
            </a:r>
            <a:r>
              <a:rPr lang="ru-RU" sz="2400" dirty="0"/>
              <a:t> книга.</a:t>
            </a:r>
            <a:r>
              <a:rPr lang="cs-CZ" sz="2400" dirty="0"/>
              <a:t> – Sestra má knihu.</a:t>
            </a:r>
            <a:endParaRPr lang="ru-RU" sz="2400" dirty="0"/>
          </a:p>
          <a:p>
            <a:r>
              <a:rPr lang="ru-RU" sz="2400" dirty="0"/>
              <a:t>У </a:t>
            </a:r>
            <a:r>
              <a:rPr lang="ru-RU" sz="2400" b="1" dirty="0"/>
              <a:t>Марка</a:t>
            </a:r>
            <a:r>
              <a:rPr lang="ru-RU" sz="2400" dirty="0"/>
              <a:t> компьютер.</a:t>
            </a:r>
            <a:r>
              <a:rPr lang="cs-CZ" sz="2400" dirty="0"/>
              <a:t> – Mark má počítač.</a:t>
            </a:r>
            <a:endParaRPr lang="ru-RU" sz="2400" dirty="0"/>
          </a:p>
          <a:p>
            <a:r>
              <a:rPr lang="ru-RU" sz="2400" dirty="0"/>
              <a:t>У </a:t>
            </a:r>
            <a:r>
              <a:rPr lang="ru-RU" sz="2400" b="1" dirty="0"/>
              <a:t>нас</a:t>
            </a:r>
            <a:r>
              <a:rPr lang="ru-RU" sz="2400" dirty="0"/>
              <a:t> собака.</a:t>
            </a:r>
            <a:r>
              <a:rPr lang="cs-CZ" sz="2400" dirty="0"/>
              <a:t> – My máme psa.</a:t>
            </a:r>
          </a:p>
          <a:p>
            <a:endParaRPr lang="cs-CZ" dirty="0"/>
          </a:p>
          <a:p>
            <a:r>
              <a:rPr lang="cs-CZ" sz="2400" dirty="0"/>
              <a:t>Pozor na věty s jiným slovosledem, které znamenají to stejné co v češtině.</a:t>
            </a:r>
          </a:p>
          <a:p>
            <a:endParaRPr lang="ru-RU" sz="2400" dirty="0"/>
          </a:p>
          <a:p>
            <a:r>
              <a:rPr lang="ru-RU" sz="2400" dirty="0"/>
              <a:t>Мой брат у вас – </a:t>
            </a:r>
            <a:r>
              <a:rPr lang="cs-CZ" sz="2400" dirty="0"/>
              <a:t>Můj bratr je u vás.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57356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335781E-E1C5-3D3C-37BF-06B200161A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312CA8-C57D-E977-683D-E0C31D04DC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24A193-721C-73F2-5B6C-5B8D092B1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12923"/>
            <a:ext cx="10753200" cy="451576"/>
          </a:xfrm>
        </p:spPr>
        <p:txBody>
          <a:bodyPr/>
          <a:lstStyle/>
          <a:p>
            <a:r>
              <a:rPr lang="cs-CZ" dirty="0"/>
              <a:t>Sloveso </a:t>
            </a:r>
            <a:r>
              <a:rPr lang="cs-CZ" i="1" dirty="0"/>
              <a:t>mít. </a:t>
            </a:r>
            <a:r>
              <a:rPr lang="cs-CZ" dirty="0"/>
              <a:t>Vazba</a:t>
            </a:r>
            <a:r>
              <a:rPr lang="cs-CZ" i="1" dirty="0"/>
              <a:t> „</a:t>
            </a:r>
            <a:r>
              <a:rPr lang="ru-RU" dirty="0"/>
              <a:t>У меня есть</a:t>
            </a:r>
            <a:r>
              <a:rPr lang="cs-CZ" dirty="0"/>
              <a:t>“.</a:t>
            </a:r>
            <a:endParaRPr lang="ru-RU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D9BD21F-B5A4-E9A0-5047-24972276F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798022"/>
            <a:ext cx="10753200" cy="5020887"/>
          </a:xfrm>
        </p:spPr>
        <p:txBody>
          <a:bodyPr/>
          <a:lstStyle/>
          <a:p>
            <a:r>
              <a:rPr lang="cs-CZ" sz="2400" dirty="0"/>
              <a:t>Tato vazba se pojí s 1. pádem.</a:t>
            </a:r>
          </a:p>
          <a:p>
            <a:r>
              <a:rPr lang="cs-CZ" sz="2400" dirty="0"/>
              <a:t>Může být doplněna slovesem</a:t>
            </a:r>
            <a:r>
              <a:rPr lang="ru-RU" sz="2400" dirty="0"/>
              <a:t> </a:t>
            </a:r>
            <a:r>
              <a:rPr lang="ru-RU" sz="2400" b="1" dirty="0"/>
              <a:t>есть</a:t>
            </a:r>
            <a:r>
              <a:rPr lang="cs-CZ" sz="2400" dirty="0"/>
              <a:t>, pokud se mluví </a:t>
            </a:r>
            <a:r>
              <a:rPr lang="cs-CZ" sz="2400" b="1" dirty="0"/>
              <a:t>obecně</a:t>
            </a:r>
            <a:r>
              <a:rPr lang="cs-CZ" sz="2400" dirty="0"/>
              <a:t> o tom, kdo co má.</a:t>
            </a:r>
            <a:endParaRPr lang="ru-RU" sz="2400" dirty="0"/>
          </a:p>
          <a:p>
            <a:endParaRPr lang="ru-RU" sz="2400" dirty="0"/>
          </a:p>
          <a:p>
            <a:r>
              <a:rPr lang="ru-RU" sz="2400" dirty="0"/>
              <a:t>У меня </a:t>
            </a:r>
            <a:r>
              <a:rPr lang="ru-RU" sz="2400" b="1" dirty="0"/>
              <a:t>есть</a:t>
            </a:r>
            <a:r>
              <a:rPr lang="ru-RU" sz="2400" dirty="0"/>
              <a:t> собака и кошка. – </a:t>
            </a:r>
            <a:r>
              <a:rPr lang="cs-CZ" sz="2400" dirty="0"/>
              <a:t>Mám psa a kočku.</a:t>
            </a:r>
            <a:endParaRPr lang="ru-RU" sz="2400" dirty="0"/>
          </a:p>
          <a:p>
            <a:r>
              <a:rPr lang="ru-RU" sz="2400" dirty="0"/>
              <a:t>У меня </a:t>
            </a:r>
            <a:r>
              <a:rPr lang="ru-RU" sz="2400" b="1" dirty="0"/>
              <a:t>есть</a:t>
            </a:r>
            <a:r>
              <a:rPr lang="ru-RU" sz="2400" dirty="0"/>
              <a:t> внук. – </a:t>
            </a:r>
            <a:r>
              <a:rPr lang="cs-CZ" sz="2400" dirty="0"/>
              <a:t>Mám vnuka.</a:t>
            </a:r>
            <a:endParaRPr lang="ru-RU" sz="2400" dirty="0"/>
          </a:p>
          <a:p>
            <a:endParaRPr lang="ru-RU" sz="2400" dirty="0"/>
          </a:p>
          <a:p>
            <a:r>
              <a:rPr lang="cs-CZ" sz="2400" dirty="0"/>
              <a:t>Hovoří-li se o vlastnosti daného předmětu, počtu, jméně a dalších charakteristikách, slovo </a:t>
            </a:r>
            <a:r>
              <a:rPr lang="ru-RU" sz="2400" b="1" dirty="0"/>
              <a:t>есть </a:t>
            </a:r>
            <a:r>
              <a:rPr lang="cs-CZ" sz="2400" b="1" dirty="0"/>
              <a:t>se nepoužívá</a:t>
            </a:r>
            <a:r>
              <a:rPr lang="cs-CZ" sz="2400" dirty="0"/>
              <a:t>.</a:t>
            </a:r>
            <a:endParaRPr lang="ru-RU" sz="2400" dirty="0"/>
          </a:p>
          <a:p>
            <a:endParaRPr lang="ru-RU" sz="2400" dirty="0"/>
          </a:p>
          <a:p>
            <a:r>
              <a:rPr lang="ru-RU" sz="2400" dirty="0"/>
              <a:t>У меня </a:t>
            </a:r>
            <a:r>
              <a:rPr lang="ru-RU" sz="2400" b="1" dirty="0"/>
              <a:t>три</a:t>
            </a:r>
            <a:r>
              <a:rPr lang="ru-RU" sz="2400" dirty="0"/>
              <a:t> собаки и </a:t>
            </a:r>
            <a:r>
              <a:rPr lang="ru-RU" sz="2400" b="1" dirty="0"/>
              <a:t>одна</a:t>
            </a:r>
            <a:r>
              <a:rPr lang="ru-RU" sz="2400" dirty="0"/>
              <a:t> кошка. – </a:t>
            </a:r>
            <a:r>
              <a:rPr lang="cs-CZ" sz="2400" dirty="0"/>
              <a:t>Mám tři kočky a jednoho psa.</a:t>
            </a:r>
          </a:p>
          <a:p>
            <a:r>
              <a:rPr lang="ru-RU" sz="2400" dirty="0"/>
              <a:t>У меня </a:t>
            </a:r>
            <a:r>
              <a:rPr lang="ru-RU" sz="2400" b="1" dirty="0"/>
              <a:t>внук</a:t>
            </a:r>
            <a:r>
              <a:rPr lang="ru-RU" sz="2400" dirty="0"/>
              <a:t> Иван</a:t>
            </a:r>
            <a:r>
              <a:rPr lang="cs-CZ" sz="2400" dirty="0"/>
              <a:t> – Mám vnuka Ivana.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713886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368</TotalTime>
  <Words>705</Words>
  <Application>Microsoft Office PowerPoint</Application>
  <PresentationFormat>Širokoúhlá obrazovka</PresentationFormat>
  <Paragraphs>147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Ruština pro neruštináře I</vt:lpstr>
      <vt:lpstr>Náplň dnešní hodiny</vt:lpstr>
      <vt:lpstr>Opakování </vt:lpstr>
      <vt:lpstr>Přítomný čas slovesa být</vt:lpstr>
      <vt:lpstr>Ruský slovní přízvuk</vt:lpstr>
      <vt:lpstr>Lekce 2 – Моя семья (Moje rodina)</vt:lpstr>
      <vt:lpstr>Osobní a přivlastňovací zájmena</vt:lpstr>
      <vt:lpstr>Sloveso mít v oznamovací větě</vt:lpstr>
      <vt:lpstr>Sloveso mít. Vazba „У меня есть“.</vt:lpstr>
      <vt:lpstr>Sloveso mít v tázací větě</vt:lpstr>
      <vt:lpstr>Sloveso mít ve spojení mít rád</vt:lpstr>
      <vt:lpstr>Domácí úkoly na 27.9.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 Stará</dc:creator>
  <cp:lastModifiedBy>Monika Stará</cp:lastModifiedBy>
  <cp:revision>22</cp:revision>
  <cp:lastPrinted>1601-01-01T00:00:00Z</cp:lastPrinted>
  <dcterms:created xsi:type="dcterms:W3CDTF">2022-09-16T16:11:02Z</dcterms:created>
  <dcterms:modified xsi:type="dcterms:W3CDTF">2022-09-22T12:01:55Z</dcterms:modified>
</cp:coreProperties>
</file>