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58" r:id="rId5"/>
    <p:sldId id="261" r:id="rId6"/>
    <p:sldId id="262" r:id="rId7"/>
    <p:sldId id="264" r:id="rId8"/>
    <p:sldId id="259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53A54B-5B59-B1FE-8F56-EF8988356F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1B7C0-182D-D859-705C-9A261A8A30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C68233-7957-0D01-B8D2-2B56168C0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690673-1711-F810-CC08-5E3A40F02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141/4</a:t>
            </a:r>
          </a:p>
          <a:p>
            <a:endParaRPr lang="cs-CZ" dirty="0"/>
          </a:p>
          <a:p>
            <a:r>
              <a:rPr lang="cs-CZ" dirty="0"/>
              <a:t>141/5</a:t>
            </a:r>
          </a:p>
          <a:p>
            <a:endParaRPr lang="cs-CZ" dirty="0"/>
          </a:p>
          <a:p>
            <a:r>
              <a:rPr lang="cs-CZ" dirty="0"/>
              <a:t>142/7</a:t>
            </a:r>
          </a:p>
          <a:p>
            <a:endParaRPr lang="cs-CZ" dirty="0"/>
          </a:p>
          <a:p>
            <a:r>
              <a:rPr lang="cs-CZ" dirty="0"/>
              <a:t>145/15</a:t>
            </a:r>
          </a:p>
          <a:p>
            <a:endParaRPr lang="cs-CZ" dirty="0"/>
          </a:p>
          <a:p>
            <a:r>
              <a:rPr lang="cs-CZ"/>
              <a:t>145/16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1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00D78C-5C70-9BB4-3A1D-D393EDA5EB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B2F760-1B6F-9436-FA2A-7E3BA3327E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18ED56-5ABA-A793-B55F-03AD69BAB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54594"/>
            <a:ext cx="10753200" cy="451576"/>
          </a:xfrm>
        </p:spPr>
        <p:txBody>
          <a:bodyPr/>
          <a:lstStyle/>
          <a:p>
            <a:r>
              <a:rPr lang="cs-CZ" dirty="0"/>
              <a:t>Opakování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5A6D9A-97FB-2E63-593F-670AA4956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6166"/>
            <a:ext cx="10753200" cy="4453417"/>
          </a:xfrm>
        </p:spPr>
        <p:txBody>
          <a:bodyPr/>
          <a:lstStyle/>
          <a:p>
            <a:r>
              <a:rPr lang="cs-CZ" dirty="0"/>
              <a:t>Kde můžu koupit tričko, džíny a bundu? V obchodě „oblečení“.</a:t>
            </a:r>
          </a:p>
          <a:p>
            <a:r>
              <a:rPr lang="cs-CZ" dirty="0"/>
              <a:t>Kde můžu koupit tenisky, kozačky a polobotky? V obchodě „obuv“.</a:t>
            </a:r>
          </a:p>
          <a:p>
            <a:r>
              <a:rPr lang="cs-CZ" dirty="0"/>
              <a:t>Kde můžu koupit židli, stůl a postel? V obchodě „nábytek“.</a:t>
            </a:r>
          </a:p>
          <a:p>
            <a:r>
              <a:rPr lang="cs-CZ" dirty="0"/>
              <a:t>Kde můžu koupit kolo a brusle? V obchodě „sportovní vybavení“.</a:t>
            </a:r>
          </a:p>
          <a:p>
            <a:endParaRPr lang="cs-CZ" dirty="0"/>
          </a:p>
          <a:p>
            <a:r>
              <a:rPr lang="cs-CZ" dirty="0"/>
              <a:t>Musím si koupit krém a šampón.</a:t>
            </a:r>
          </a:p>
          <a:p>
            <a:r>
              <a:rPr lang="cs-CZ" dirty="0"/>
              <a:t>Ty si musíš koupit slovník a učebnici.</a:t>
            </a:r>
          </a:p>
          <a:p>
            <a:r>
              <a:rPr lang="cs-CZ" dirty="0"/>
              <a:t>On si nemusí koupit počítačové hry.</a:t>
            </a:r>
          </a:p>
          <a:p>
            <a:endParaRPr lang="cs-CZ" dirty="0"/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80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BC51E5-6BAC-158E-46F0-4B0D06383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CC3787-791F-A757-19A0-FC7C41183C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D21F9A-E35A-0065-F279-6635DCA4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ru-RU" dirty="0"/>
              <a:t>быть</a:t>
            </a:r>
            <a:r>
              <a:rPr lang="cs-CZ" dirty="0"/>
              <a:t> – být</a:t>
            </a:r>
            <a:endParaRPr lang="ru-RU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57AA127-5119-86D2-A929-143732694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698492"/>
              </p:ext>
            </p:extLst>
          </p:nvPr>
        </p:nvGraphicFramePr>
        <p:xfrm>
          <a:off x="720000" y="1651518"/>
          <a:ext cx="10355436" cy="4264090"/>
        </p:xfrm>
        <a:graphic>
          <a:graphicData uri="http://schemas.openxmlformats.org/drawingml/2006/table">
            <a:tbl>
              <a:tblPr/>
              <a:tblGrid>
                <a:gridCol w="3451812">
                  <a:extLst>
                    <a:ext uri="{9D8B030D-6E8A-4147-A177-3AD203B41FA5}">
                      <a16:colId xmlns:a16="http://schemas.microsoft.com/office/drawing/2014/main" val="3766789005"/>
                    </a:ext>
                  </a:extLst>
                </a:gridCol>
                <a:gridCol w="3451812">
                  <a:extLst>
                    <a:ext uri="{9D8B030D-6E8A-4147-A177-3AD203B41FA5}">
                      <a16:colId xmlns:a16="http://schemas.microsoft.com/office/drawing/2014/main" val="1119350403"/>
                    </a:ext>
                  </a:extLst>
                </a:gridCol>
                <a:gridCol w="3451812">
                  <a:extLst>
                    <a:ext uri="{9D8B030D-6E8A-4147-A177-3AD203B41FA5}">
                      <a16:colId xmlns:a16="http://schemas.microsoft.com/office/drawing/2014/main" val="197995287"/>
                    </a:ext>
                  </a:extLst>
                </a:gridCol>
              </a:tblGrid>
              <a:tr h="725426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8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бы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420935"/>
                  </a:ext>
                </a:extLst>
              </a:tr>
              <a:tr h="1362386">
                <a:tc>
                  <a:txBody>
                    <a:bodyPr/>
                    <a:lstStyle/>
                    <a:p>
                      <a:pPr fontAlgn="t"/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Budoucí čas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 číslo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208602"/>
                  </a:ext>
                </a:extLst>
              </a:tr>
              <a:tr h="725426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у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670846"/>
                  </a:ext>
                </a:extLst>
              </a:tr>
              <a:tr h="725426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648262"/>
                  </a:ext>
                </a:extLst>
              </a:tr>
              <a:tr h="725426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</a:rPr>
                        <a:t>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б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д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ут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152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3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9BC61F-4757-C123-8046-932736935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0D2FCB-C5D4-0580-D04F-F110FC8068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0C886-3C63-235B-3FF9-6B04D3ED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ru-RU" dirty="0"/>
              <a:t>взять </a:t>
            </a:r>
            <a:r>
              <a:rPr lang="cs-CZ" dirty="0"/>
              <a:t>– vzít (si)</a:t>
            </a:r>
            <a:endParaRPr lang="ru-RU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805F9DD-0D0A-B448-FB91-EE54BAF54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824277"/>
              </p:ext>
            </p:extLst>
          </p:nvPr>
        </p:nvGraphicFramePr>
        <p:xfrm>
          <a:off x="720000" y="1539552"/>
          <a:ext cx="10280793" cy="4320070"/>
        </p:xfrm>
        <a:graphic>
          <a:graphicData uri="http://schemas.openxmlformats.org/drawingml/2006/table">
            <a:tbl>
              <a:tblPr/>
              <a:tblGrid>
                <a:gridCol w="3426931">
                  <a:extLst>
                    <a:ext uri="{9D8B030D-6E8A-4147-A177-3AD203B41FA5}">
                      <a16:colId xmlns:a16="http://schemas.microsoft.com/office/drawing/2014/main" val="2994016483"/>
                    </a:ext>
                  </a:extLst>
                </a:gridCol>
                <a:gridCol w="3426931">
                  <a:extLst>
                    <a:ext uri="{9D8B030D-6E8A-4147-A177-3AD203B41FA5}">
                      <a16:colId xmlns:a16="http://schemas.microsoft.com/office/drawing/2014/main" val="1609476421"/>
                    </a:ext>
                  </a:extLst>
                </a:gridCol>
                <a:gridCol w="3426931">
                  <a:extLst>
                    <a:ext uri="{9D8B030D-6E8A-4147-A177-3AD203B41FA5}">
                      <a16:colId xmlns:a16="http://schemas.microsoft.com/office/drawing/2014/main" val="176231638"/>
                    </a:ext>
                  </a:extLst>
                </a:gridCol>
              </a:tblGrid>
              <a:tr h="864014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8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вз</a:t>
                      </a:r>
                      <a:r>
                        <a:rPr lang="ru-RU" sz="2800" b="0" u="sng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я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762681"/>
                  </a:ext>
                </a:extLst>
              </a:tr>
              <a:tr h="864014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čas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930689"/>
                  </a:ext>
                </a:extLst>
              </a:tr>
              <a:tr h="864014">
                <a:tc>
                  <a:txBody>
                    <a:bodyPr/>
                    <a:lstStyle/>
                    <a:p>
                      <a:pPr fontAlgn="t"/>
                      <a:r>
                        <a:rPr lang="en-US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</a:t>
                      </a:r>
                      <a:r>
                        <a:rPr lang="en-US" sz="2800" b="0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osoba</a:t>
                      </a:r>
                      <a:endParaRPr lang="en-US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возьм</a:t>
                      </a:r>
                      <a:r>
                        <a:rPr lang="ru-RU" sz="2800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endParaRPr lang="ru-RU" sz="2800" u="sng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возьм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469604"/>
                  </a:ext>
                </a:extLst>
              </a:tr>
              <a:tr h="864014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возьм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возьм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29833"/>
                  </a:ext>
                </a:extLst>
              </a:tr>
              <a:tr h="864014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возьм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возьм</a:t>
                      </a:r>
                      <a:r>
                        <a:rPr lang="ru-RU" sz="2800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у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307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95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A07E9D-16D4-B4D4-690D-78D44062D1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E79467-6C9B-A75B-944F-E032DFB2C4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8EE0D9-1293-C98C-5A08-7E38B94F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7457C3-BEB3-D325-B110-D1E432F48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 err="1"/>
              <a:t>Číslovky</a:t>
            </a:r>
            <a:r>
              <a:rPr lang="en-US" sz="2400" u="sng" dirty="0"/>
              <a:t> a </a:t>
            </a:r>
            <a:r>
              <a:rPr lang="en-US" sz="2400" u="sng" dirty="0" err="1"/>
              <a:t>podstatná</a:t>
            </a:r>
            <a:r>
              <a:rPr lang="en-US" sz="2400" u="sng" dirty="0"/>
              <a:t> </a:t>
            </a:r>
            <a:r>
              <a:rPr lang="en-US" sz="2400" u="sng" dirty="0" err="1"/>
              <a:t>jména</a:t>
            </a:r>
            <a:r>
              <a:rPr lang="en-US" sz="2400" u="sng" dirty="0"/>
              <a:t> </a:t>
            </a:r>
            <a:endParaRPr lang="cs-CZ" sz="2400" u="sng" dirty="0"/>
          </a:p>
          <a:p>
            <a:pPr marL="72000" indent="0">
              <a:buNone/>
            </a:pPr>
            <a:r>
              <a:rPr lang="en-US" sz="2400" dirty="0"/>
              <a:t>• </a:t>
            </a:r>
            <a:r>
              <a:rPr lang="en-US" sz="2400" dirty="0" err="1"/>
              <a:t>podst</a:t>
            </a:r>
            <a:r>
              <a:rPr lang="en-US" sz="2400" dirty="0"/>
              <a:t>. </a:t>
            </a:r>
            <a:r>
              <a:rPr lang="en-US" sz="2400" dirty="0" err="1"/>
              <a:t>jm.</a:t>
            </a:r>
            <a:r>
              <a:rPr lang="en-US" sz="2400" dirty="0"/>
              <a:t> po </a:t>
            </a:r>
            <a:r>
              <a:rPr lang="en-US" sz="2400" dirty="0" err="1"/>
              <a:t>číslovce</a:t>
            </a:r>
            <a:r>
              <a:rPr lang="en-US" sz="2400" dirty="0"/>
              <a:t> </a:t>
            </a:r>
            <a:r>
              <a:rPr lang="ru-RU" sz="2400" b="1" dirty="0"/>
              <a:t>один</a:t>
            </a:r>
            <a:r>
              <a:rPr lang="ru-RU" sz="2400" dirty="0"/>
              <a:t> </a:t>
            </a:r>
            <a:r>
              <a:rPr lang="en-US" sz="2400" dirty="0"/>
              <a:t>je </a:t>
            </a:r>
            <a:r>
              <a:rPr lang="en-US" sz="2400" dirty="0" err="1"/>
              <a:t>vždy</a:t>
            </a:r>
            <a:r>
              <a:rPr lang="en-US" sz="2400" dirty="0"/>
              <a:t> v </a:t>
            </a:r>
            <a:r>
              <a:rPr lang="en-US" sz="2400" b="1" dirty="0"/>
              <a:t>1. </a:t>
            </a:r>
            <a:r>
              <a:rPr lang="en-US" sz="2400" b="1" dirty="0" err="1"/>
              <a:t>pádě</a:t>
            </a:r>
            <a:r>
              <a:rPr lang="en-US" sz="2400" b="1" dirty="0"/>
              <a:t> j. </a:t>
            </a:r>
            <a:r>
              <a:rPr lang="en-US" sz="2400" b="1" dirty="0" err="1"/>
              <a:t>čísla</a:t>
            </a:r>
            <a:r>
              <a:rPr lang="en-US" sz="2400" dirty="0"/>
              <a:t>: </a:t>
            </a:r>
            <a:r>
              <a:rPr lang="ru-RU" sz="2400" dirty="0"/>
              <a:t>один год, одна крона,</a:t>
            </a:r>
            <a:r>
              <a:rPr lang="cs-CZ" sz="2400" dirty="0"/>
              <a:t>                                                    </a:t>
            </a:r>
            <a:r>
              <a:rPr lang="ru-RU" sz="2400" dirty="0"/>
              <a:t> </a:t>
            </a:r>
            <a:r>
              <a:rPr lang="cs-CZ" sz="2400" dirty="0"/>
              <a:t>      </a:t>
            </a:r>
            <a:r>
              <a:rPr lang="cs-CZ" sz="2400" dirty="0">
                <a:solidFill>
                  <a:schemeClr val="bg1"/>
                </a:solidFill>
              </a:rPr>
              <a:t>..</a:t>
            </a:r>
            <a:r>
              <a:rPr lang="ru-RU" sz="2400" dirty="0"/>
              <a:t>одно евро, один рубль </a:t>
            </a:r>
            <a:endParaRPr lang="cs-CZ" sz="2400" dirty="0"/>
          </a:p>
          <a:p>
            <a:pPr marL="72000" indent="0">
              <a:buNone/>
            </a:pPr>
            <a:r>
              <a:rPr lang="ru-RU" sz="2400" dirty="0"/>
              <a:t>• </a:t>
            </a:r>
            <a:r>
              <a:rPr lang="en-US" sz="2400" dirty="0"/>
              <a:t>po </a:t>
            </a:r>
            <a:r>
              <a:rPr lang="en-US" sz="2400" dirty="0" err="1"/>
              <a:t>číslovkách</a:t>
            </a:r>
            <a:r>
              <a:rPr lang="en-US" sz="2400" dirty="0"/>
              <a:t> </a:t>
            </a:r>
            <a:r>
              <a:rPr lang="ru-RU" sz="2400" b="1" dirty="0"/>
              <a:t>два, три, четыре </a:t>
            </a:r>
            <a:r>
              <a:rPr lang="en-US" sz="2400" dirty="0"/>
              <a:t>je </a:t>
            </a:r>
            <a:r>
              <a:rPr lang="en-US" sz="2400" dirty="0" err="1"/>
              <a:t>podst</a:t>
            </a:r>
            <a:r>
              <a:rPr lang="en-US" sz="2400" dirty="0"/>
              <a:t>. </a:t>
            </a:r>
            <a:r>
              <a:rPr lang="en-US" sz="2400" dirty="0" err="1"/>
              <a:t>jm.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b="1" dirty="0"/>
              <a:t>2. </a:t>
            </a:r>
            <a:r>
              <a:rPr lang="en-US" sz="2400" b="1" dirty="0" err="1"/>
              <a:t>pádě</a:t>
            </a:r>
            <a:r>
              <a:rPr lang="en-US" sz="2400" b="1" dirty="0"/>
              <a:t> j. </a:t>
            </a:r>
            <a:r>
              <a:rPr lang="en-US" sz="2400" b="1" dirty="0" err="1"/>
              <a:t>čísla</a:t>
            </a:r>
            <a:r>
              <a:rPr lang="en-US" sz="2400" dirty="0"/>
              <a:t>: </a:t>
            </a:r>
            <a:r>
              <a:rPr lang="ru-RU" sz="2400" dirty="0"/>
              <a:t>две кроны, </a:t>
            </a:r>
            <a:r>
              <a:rPr lang="cs-CZ" sz="2400" dirty="0">
                <a:solidFill>
                  <a:schemeClr val="bg1"/>
                </a:solidFill>
              </a:rPr>
              <a:t>..</a:t>
            </a:r>
            <a:r>
              <a:rPr lang="ru-RU" sz="2400" dirty="0"/>
              <a:t>три года, четыре евро, два рубля</a:t>
            </a:r>
            <a:endParaRPr lang="cs-CZ" sz="2400" dirty="0"/>
          </a:p>
          <a:p>
            <a:pPr marL="72000" indent="0">
              <a:buNone/>
            </a:pPr>
            <a:r>
              <a:rPr lang="ru-RU" sz="2400" dirty="0"/>
              <a:t>• </a:t>
            </a:r>
            <a:r>
              <a:rPr lang="en-US" sz="2400" dirty="0"/>
              <a:t>po </a:t>
            </a:r>
            <a:r>
              <a:rPr lang="en-US" sz="2400" dirty="0" err="1"/>
              <a:t>číslovkách</a:t>
            </a:r>
            <a:r>
              <a:rPr lang="en-US" sz="2400" dirty="0"/>
              <a:t> </a:t>
            </a:r>
            <a:r>
              <a:rPr lang="ru-RU" sz="2400" b="1" dirty="0"/>
              <a:t>пять, шесть, семь </a:t>
            </a:r>
            <a:r>
              <a:rPr lang="en-US" sz="2400" b="1" dirty="0"/>
              <a:t>a </a:t>
            </a:r>
            <a:r>
              <a:rPr lang="en-US" sz="2400" b="1" dirty="0" err="1"/>
              <a:t>dalších</a:t>
            </a:r>
            <a:r>
              <a:rPr lang="en-US" sz="2400" b="1" dirty="0"/>
              <a:t> </a:t>
            </a:r>
            <a:r>
              <a:rPr lang="en-US" sz="2400" dirty="0"/>
              <a:t>je </a:t>
            </a:r>
            <a:r>
              <a:rPr lang="en-US" sz="2400" dirty="0" err="1"/>
              <a:t>podst</a:t>
            </a:r>
            <a:r>
              <a:rPr lang="en-US" sz="2400" dirty="0"/>
              <a:t>. </a:t>
            </a:r>
            <a:r>
              <a:rPr lang="en-US" sz="2400" dirty="0" err="1"/>
              <a:t>jm.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b="1" dirty="0"/>
              <a:t>2. </a:t>
            </a:r>
            <a:r>
              <a:rPr lang="en-US" sz="2400" b="1" dirty="0" err="1"/>
              <a:t>pádě</a:t>
            </a:r>
            <a:r>
              <a:rPr lang="en-US" sz="2400" b="1" dirty="0"/>
              <a:t> </a:t>
            </a:r>
            <a:r>
              <a:rPr lang="en-US" sz="2400" b="1" dirty="0" err="1"/>
              <a:t>mn</a:t>
            </a:r>
            <a:r>
              <a:rPr lang="en-US" sz="2400" b="1" dirty="0"/>
              <a:t>. </a:t>
            </a:r>
            <a:r>
              <a:rPr lang="cs-CZ" sz="2400" b="1" dirty="0">
                <a:solidFill>
                  <a:schemeClr val="bg1"/>
                </a:solidFill>
              </a:rPr>
              <a:t>..</a:t>
            </a:r>
            <a:r>
              <a:rPr lang="en-US" sz="2400" b="1" dirty="0" err="1"/>
              <a:t>čísla</a:t>
            </a:r>
            <a:r>
              <a:rPr lang="en-US" sz="2400" dirty="0"/>
              <a:t>: </a:t>
            </a:r>
            <a:r>
              <a:rPr lang="ru-RU" sz="2400" dirty="0"/>
              <a:t>пять девушек, шесть лет, семь писем, восемь рублей, девять крон</a:t>
            </a:r>
          </a:p>
        </p:txBody>
      </p:sp>
    </p:spTree>
    <p:extLst>
      <p:ext uri="{BB962C8B-B14F-4D97-AF65-F5344CB8AC3E}">
        <p14:creationId xmlns:p14="http://schemas.microsoft.com/office/powerpoint/2010/main" val="146825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786735-6942-BA36-DAF6-C4C3B35885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E6431C-B813-7300-C018-8F4D7AFFE5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F9035F-8A78-4D9F-1CFE-7607D4F03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Číslovky 200 – 1000 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40FE57-78A7-69ED-7AA2-1FCFD09A7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дв</a:t>
            </a:r>
            <a:r>
              <a:rPr lang="ru-RU" u="sng" dirty="0"/>
              <a:t>е</a:t>
            </a:r>
            <a:r>
              <a:rPr lang="ru-RU" dirty="0"/>
              <a:t>сти </a:t>
            </a:r>
            <a:r>
              <a:rPr lang="cs-CZ" dirty="0"/>
              <a:t>– </a:t>
            </a:r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stě</a:t>
            </a:r>
            <a:endParaRPr lang="cs-CZ" dirty="0"/>
          </a:p>
          <a:p>
            <a:r>
              <a:rPr lang="ru-RU" dirty="0"/>
              <a:t>тр</a:t>
            </a:r>
            <a:r>
              <a:rPr lang="ru-RU" u="sng" dirty="0"/>
              <a:t>и</a:t>
            </a:r>
            <a:r>
              <a:rPr lang="ru-RU" dirty="0"/>
              <a:t>ста </a:t>
            </a:r>
            <a:r>
              <a:rPr lang="cs-CZ" dirty="0"/>
              <a:t>–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sta</a:t>
            </a:r>
            <a:endParaRPr lang="cs-CZ" dirty="0"/>
          </a:p>
          <a:p>
            <a:r>
              <a:rPr lang="ru-RU" dirty="0"/>
              <a:t>чет</a:t>
            </a:r>
            <a:r>
              <a:rPr lang="ru-RU" u="sng" dirty="0"/>
              <a:t>ы</a:t>
            </a:r>
            <a:r>
              <a:rPr lang="ru-RU" dirty="0"/>
              <a:t>реста </a:t>
            </a:r>
            <a:r>
              <a:rPr lang="cs-CZ" dirty="0"/>
              <a:t>– </a:t>
            </a:r>
            <a:r>
              <a:rPr lang="en-US" dirty="0" err="1"/>
              <a:t>čtyři</a:t>
            </a:r>
            <a:r>
              <a:rPr lang="en-US" dirty="0"/>
              <a:t> </a:t>
            </a:r>
            <a:r>
              <a:rPr lang="en-US" dirty="0" err="1"/>
              <a:t>sta</a:t>
            </a:r>
            <a:endParaRPr lang="cs-CZ" dirty="0"/>
          </a:p>
          <a:p>
            <a:r>
              <a:rPr lang="ru-RU" dirty="0"/>
              <a:t>пятьс</a:t>
            </a:r>
            <a:r>
              <a:rPr lang="ru-RU" u="sng" dirty="0"/>
              <a:t>о</a:t>
            </a:r>
            <a:r>
              <a:rPr lang="ru-RU" dirty="0"/>
              <a:t>т </a:t>
            </a:r>
            <a:r>
              <a:rPr lang="cs-CZ" dirty="0"/>
              <a:t>– </a:t>
            </a:r>
            <a:r>
              <a:rPr lang="en-US" dirty="0" err="1"/>
              <a:t>pět</a:t>
            </a:r>
            <a:r>
              <a:rPr lang="en-US" dirty="0"/>
              <a:t> set</a:t>
            </a:r>
            <a:endParaRPr lang="cs-CZ" dirty="0"/>
          </a:p>
          <a:p>
            <a:r>
              <a:rPr lang="ru-RU" dirty="0"/>
              <a:t>шестьс</a:t>
            </a:r>
            <a:r>
              <a:rPr lang="ru-RU" u="sng" dirty="0"/>
              <a:t>о</a:t>
            </a:r>
            <a:r>
              <a:rPr lang="ru-RU" dirty="0"/>
              <a:t>т </a:t>
            </a:r>
            <a:r>
              <a:rPr lang="cs-CZ" dirty="0"/>
              <a:t>– </a:t>
            </a:r>
            <a:r>
              <a:rPr lang="en-US" dirty="0" err="1"/>
              <a:t>šest</a:t>
            </a:r>
            <a:r>
              <a:rPr lang="en-US" dirty="0"/>
              <a:t> set</a:t>
            </a:r>
            <a:endParaRPr lang="cs-CZ" dirty="0"/>
          </a:p>
          <a:p>
            <a:r>
              <a:rPr lang="ru-RU" dirty="0"/>
              <a:t>семьс</a:t>
            </a:r>
            <a:r>
              <a:rPr lang="ru-RU" u="sng" dirty="0"/>
              <a:t>о</a:t>
            </a:r>
            <a:r>
              <a:rPr lang="ru-RU" dirty="0"/>
              <a:t>т </a:t>
            </a:r>
            <a:r>
              <a:rPr lang="cs-CZ" dirty="0"/>
              <a:t>– </a:t>
            </a:r>
            <a:r>
              <a:rPr lang="en-US" dirty="0" err="1"/>
              <a:t>sedm</a:t>
            </a:r>
            <a:r>
              <a:rPr lang="en-US" dirty="0"/>
              <a:t> set</a:t>
            </a:r>
            <a:endParaRPr lang="cs-CZ" dirty="0"/>
          </a:p>
          <a:p>
            <a:r>
              <a:rPr lang="ru-RU" dirty="0"/>
              <a:t>восемьс</a:t>
            </a:r>
            <a:r>
              <a:rPr lang="ru-RU" u="sng" dirty="0"/>
              <a:t>о</a:t>
            </a:r>
            <a:r>
              <a:rPr lang="ru-RU" dirty="0"/>
              <a:t>т </a:t>
            </a:r>
            <a:r>
              <a:rPr lang="cs-CZ" dirty="0"/>
              <a:t>– </a:t>
            </a:r>
            <a:r>
              <a:rPr lang="en-US" dirty="0" err="1"/>
              <a:t>osm</a:t>
            </a:r>
            <a:r>
              <a:rPr lang="en-US" dirty="0"/>
              <a:t> set</a:t>
            </a:r>
            <a:endParaRPr lang="cs-CZ" dirty="0"/>
          </a:p>
          <a:p>
            <a:r>
              <a:rPr lang="ru-RU" dirty="0"/>
              <a:t>девятьс</a:t>
            </a:r>
            <a:r>
              <a:rPr lang="ru-RU" u="sng" dirty="0"/>
              <a:t>о</a:t>
            </a:r>
            <a:r>
              <a:rPr lang="ru-RU" dirty="0"/>
              <a:t>т </a:t>
            </a:r>
            <a:r>
              <a:rPr lang="cs-CZ" dirty="0"/>
              <a:t>– </a:t>
            </a:r>
            <a:r>
              <a:rPr lang="en-US" dirty="0" err="1"/>
              <a:t>devět</a:t>
            </a:r>
            <a:r>
              <a:rPr lang="en-US" dirty="0"/>
              <a:t> set</a:t>
            </a:r>
            <a:endParaRPr lang="cs-CZ" dirty="0"/>
          </a:p>
          <a:p>
            <a:r>
              <a:rPr lang="ru-RU" dirty="0"/>
              <a:t>т</a:t>
            </a:r>
            <a:r>
              <a:rPr lang="ru-RU" u="sng" dirty="0"/>
              <a:t>ы</a:t>
            </a:r>
            <a:r>
              <a:rPr lang="ru-RU" dirty="0"/>
              <a:t>сяча </a:t>
            </a:r>
            <a:r>
              <a:rPr lang="cs-CZ" dirty="0"/>
              <a:t>– </a:t>
            </a:r>
            <a:r>
              <a:rPr lang="en-US" dirty="0" err="1"/>
              <a:t>tisíc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26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E3FB3C-7A46-C85E-4129-DA351ED6E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6A5335-F6C1-E4E0-1A73-F8327D7025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001BCF-6847-BD5A-84C7-37E4CD014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poslechu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705E7B-507D-B59C-D266-7607486A8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Где завтракает Дима?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Где обедают родители?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Где обедает Даша?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Где обедает сестра Наташа?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Знает Даша, что ест её сестра Наташа на обед?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Где ужинают по пятницам?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нас всех, такой разный вкус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74688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0E8DDB-3BB8-8F47-E826-7F08875140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C2658C-18FE-8677-B3D9-B5C848A87A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4A72B8-DB44-D3D6-B55E-63979EE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ru-RU" dirty="0"/>
              <a:t>есть</a:t>
            </a:r>
            <a:r>
              <a:rPr lang="cs-CZ" dirty="0"/>
              <a:t> – jíst (nepravidelné sloveso)</a:t>
            </a:r>
            <a:endParaRPr lang="ru-RU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71FB6B0-7969-D0A3-7591-81F40611EC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8646"/>
              </p:ext>
            </p:extLst>
          </p:nvPr>
        </p:nvGraphicFramePr>
        <p:xfrm>
          <a:off x="720000" y="1492898"/>
          <a:ext cx="10234140" cy="4301415"/>
        </p:xfrm>
        <a:graphic>
          <a:graphicData uri="http://schemas.openxmlformats.org/drawingml/2006/table">
            <a:tbl>
              <a:tblPr/>
              <a:tblGrid>
                <a:gridCol w="3411380">
                  <a:extLst>
                    <a:ext uri="{9D8B030D-6E8A-4147-A177-3AD203B41FA5}">
                      <a16:colId xmlns:a16="http://schemas.microsoft.com/office/drawing/2014/main" val="2413119713"/>
                    </a:ext>
                  </a:extLst>
                </a:gridCol>
                <a:gridCol w="3411380">
                  <a:extLst>
                    <a:ext uri="{9D8B030D-6E8A-4147-A177-3AD203B41FA5}">
                      <a16:colId xmlns:a16="http://schemas.microsoft.com/office/drawing/2014/main" val="4038718506"/>
                    </a:ext>
                  </a:extLst>
                </a:gridCol>
                <a:gridCol w="3411380">
                  <a:extLst>
                    <a:ext uri="{9D8B030D-6E8A-4147-A177-3AD203B41FA5}">
                      <a16:colId xmlns:a16="http://schemas.microsoft.com/office/drawing/2014/main" val="4116606172"/>
                    </a:ext>
                  </a:extLst>
                </a:gridCol>
              </a:tblGrid>
              <a:tr h="860283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8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ес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99480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čas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 číslo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624372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ед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872488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ед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570269"/>
                  </a:ext>
                </a:extLst>
              </a:tr>
              <a:tr h="860283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е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ст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ед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я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72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89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2DF2D2-06CA-F3E2-088F-05EC7AFFD4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238D1F-83F3-DA74-0A9A-301BDF0ACB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88C736-7E4E-C9BE-F917-216505FA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ru-RU" dirty="0"/>
              <a:t>пить</a:t>
            </a:r>
            <a:r>
              <a:rPr lang="cs-CZ" dirty="0"/>
              <a:t> – pít (nepravidelné sloveso)</a:t>
            </a:r>
            <a:endParaRPr lang="ru-RU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8D40897-07D0-6AEC-5060-54CFB43ECF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275558"/>
              </p:ext>
            </p:extLst>
          </p:nvPr>
        </p:nvGraphicFramePr>
        <p:xfrm>
          <a:off x="720000" y="1502229"/>
          <a:ext cx="10551381" cy="4338735"/>
        </p:xfrm>
        <a:graphic>
          <a:graphicData uri="http://schemas.openxmlformats.org/drawingml/2006/table">
            <a:tbl>
              <a:tblPr/>
              <a:tblGrid>
                <a:gridCol w="3517127">
                  <a:extLst>
                    <a:ext uri="{9D8B030D-6E8A-4147-A177-3AD203B41FA5}">
                      <a16:colId xmlns:a16="http://schemas.microsoft.com/office/drawing/2014/main" val="1701900610"/>
                    </a:ext>
                  </a:extLst>
                </a:gridCol>
                <a:gridCol w="3517127">
                  <a:extLst>
                    <a:ext uri="{9D8B030D-6E8A-4147-A177-3AD203B41FA5}">
                      <a16:colId xmlns:a16="http://schemas.microsoft.com/office/drawing/2014/main" val="241305008"/>
                    </a:ext>
                  </a:extLst>
                </a:gridCol>
                <a:gridCol w="3517127">
                  <a:extLst>
                    <a:ext uri="{9D8B030D-6E8A-4147-A177-3AD203B41FA5}">
                      <a16:colId xmlns:a16="http://schemas.microsoft.com/office/drawing/2014/main" val="3076207292"/>
                    </a:ext>
                  </a:extLst>
                </a:gridCol>
              </a:tblGrid>
              <a:tr h="867747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Infinitiv</a:t>
                      </a:r>
                      <a:endParaRPr lang="en-US" sz="28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ru-RU" sz="2800" b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п</a:t>
                      </a:r>
                      <a:r>
                        <a:rPr lang="ru-RU" sz="2800" b="0" u="sng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и</a:t>
                      </a:r>
                      <a:r>
                        <a:rPr lang="ru-RU" sz="2800" b="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ть</a:t>
                      </a:r>
                      <a:endParaRPr lang="ru-RU" sz="2800" b="0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18940"/>
                  </a:ext>
                </a:extLst>
              </a:tr>
              <a:tr h="867747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Přítomný čas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Jednotné číslo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Množné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číslo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44489"/>
                  </a:ext>
                </a:extLst>
              </a:tr>
              <a:tr h="867747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я пь</a:t>
                      </a:r>
                      <a:r>
                        <a:rPr lang="ru-RU" sz="2800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</a:t>
                      </a:r>
                      <a:endParaRPr lang="ru-RU" sz="2800" u="sng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мы пь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м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156421"/>
                  </a:ext>
                </a:extLst>
              </a:tr>
              <a:tr h="867747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2.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ты пь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шь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вы пь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те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9620"/>
                  </a:ext>
                </a:extLst>
              </a:tr>
              <a:tr h="867747">
                <a:tc>
                  <a:txBody>
                    <a:bodyPr/>
                    <a:lstStyle/>
                    <a:p>
                      <a:pPr fontAlgn="t"/>
                      <a:r>
                        <a:rPr lang="en-US" sz="2800" b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3. osoba</a:t>
                      </a:r>
                    </a:p>
                  </a:txBody>
                  <a:tcPr marL="952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 пь</a:t>
                      </a:r>
                      <a:r>
                        <a:rPr lang="ru-RU" sz="2800" u="sng" dirty="0">
                          <a:effectLst/>
                          <a:latin typeface="Roboto" panose="02000000000000000000" pitchFamily="2" charset="0"/>
                        </a:rPr>
                        <a:t>ё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dirty="0">
                          <a:effectLst/>
                          <a:latin typeface="Roboto" panose="02000000000000000000" pitchFamily="2" charset="0"/>
                        </a:rPr>
                        <a:t>они пь</a:t>
                      </a:r>
                      <a:r>
                        <a:rPr lang="ru-RU" sz="2800" u="sng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ю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т</a:t>
                      </a:r>
                      <a:endParaRPr lang="ru-RU" sz="2800" dirty="0">
                        <a:effectLst/>
                        <a:latin typeface="Roboto" panose="02000000000000000000" pitchFamily="2" charset="0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42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3008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147</TotalTime>
  <Words>454</Words>
  <Application>Microsoft Office PowerPoint</Application>
  <PresentationFormat>Širokoúhlá obrazovka</PresentationFormat>
  <Paragraphs>125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Roboto</vt:lpstr>
      <vt:lpstr>Tahoma</vt:lpstr>
      <vt:lpstr>Wingdings</vt:lpstr>
      <vt:lpstr>Prezentace_MU_CZ</vt:lpstr>
      <vt:lpstr>Ruština pro neruštináře I</vt:lpstr>
      <vt:lpstr>Opakování</vt:lpstr>
      <vt:lpstr>Sloveso быть – být</vt:lpstr>
      <vt:lpstr>Sloveso взять – vzít (si)</vt:lpstr>
      <vt:lpstr>Číslovky</vt:lpstr>
      <vt:lpstr>Číslovky 200 – 1000 </vt:lpstr>
      <vt:lpstr>Otázky k poslechu</vt:lpstr>
      <vt:lpstr>Sloveso есть – jíst (nepravidelné sloveso)</vt:lpstr>
      <vt:lpstr>Sloveso пить – pít (nepravidelné sloveso)</vt:lpstr>
      <vt:lpstr>DÚ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Ruština pro neruštináře I</dc:title>
  <dc:creator>Monika Stará</dc:creator>
  <cp:lastModifiedBy>Monika Stará</cp:lastModifiedBy>
  <cp:revision>6</cp:revision>
  <cp:lastPrinted>1601-01-01T00:00:00Z</cp:lastPrinted>
  <dcterms:created xsi:type="dcterms:W3CDTF">2022-10-31T13:17:21Z</dcterms:created>
  <dcterms:modified xsi:type="dcterms:W3CDTF">2022-10-31T15:45:13Z</dcterms:modified>
</cp:coreProperties>
</file>